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8" r:id="rId5"/>
  </p:sldMasterIdLst>
  <p:notesMasterIdLst>
    <p:notesMasterId r:id="rId28"/>
  </p:notesMasterIdLst>
  <p:handoutMasterIdLst>
    <p:handoutMasterId r:id="rId29"/>
  </p:handoutMasterIdLst>
  <p:sldIdLst>
    <p:sldId id="256" r:id="rId6"/>
    <p:sldId id="329" r:id="rId7"/>
    <p:sldId id="305" r:id="rId8"/>
    <p:sldId id="304" r:id="rId9"/>
    <p:sldId id="306" r:id="rId10"/>
    <p:sldId id="307" r:id="rId11"/>
    <p:sldId id="311" r:id="rId12"/>
    <p:sldId id="308" r:id="rId13"/>
    <p:sldId id="317" r:id="rId14"/>
    <p:sldId id="319" r:id="rId15"/>
    <p:sldId id="316" r:id="rId16"/>
    <p:sldId id="320" r:id="rId17"/>
    <p:sldId id="321" r:id="rId18"/>
    <p:sldId id="322" r:id="rId19"/>
    <p:sldId id="323" r:id="rId20"/>
    <p:sldId id="330" r:id="rId21"/>
    <p:sldId id="324" r:id="rId22"/>
    <p:sldId id="325" r:id="rId23"/>
    <p:sldId id="328" r:id="rId24"/>
    <p:sldId id="326" r:id="rId25"/>
    <p:sldId id="331" r:id="rId26"/>
    <p:sldId id="299" r:id="rId27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01 - Challenger" id="{D75A0D65-BF15-4822-BC6D-74C66FDCD9EE}">
          <p14:sldIdLst>
            <p14:sldId id="256"/>
            <p14:sldId id="329"/>
            <p14:sldId id="305"/>
            <p14:sldId id="304"/>
            <p14:sldId id="306"/>
            <p14:sldId id="307"/>
            <p14:sldId id="311"/>
            <p14:sldId id="308"/>
          </p14:sldIdLst>
        </p14:section>
        <p14:section name="Section 02 - DevOps Solution" id="{7D0133EE-57B5-4598-945C-B6499C99464E}">
          <p14:sldIdLst>
            <p14:sldId id="317"/>
            <p14:sldId id="319"/>
            <p14:sldId id="316"/>
            <p14:sldId id="320"/>
            <p14:sldId id="321"/>
            <p14:sldId id="322"/>
            <p14:sldId id="323"/>
            <p14:sldId id="330"/>
            <p14:sldId id="324"/>
          </p14:sldIdLst>
        </p14:section>
        <p14:section name="Section 03 - Wrap Up and Closing" id="{750CBCEB-715D-4192-B4F9-6710EBD0A945}">
          <p14:sldIdLst>
            <p14:sldId id="325"/>
            <p14:sldId id="328"/>
            <p14:sldId id="326"/>
            <p14:sldId id="33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D5EA"/>
    <a:srgbClr val="C02DA2"/>
    <a:srgbClr val="752E89"/>
    <a:srgbClr val="C82424"/>
    <a:srgbClr val="505050"/>
    <a:srgbClr val="C92424"/>
    <a:srgbClr val="FF0000"/>
    <a:srgbClr val="686868"/>
    <a:srgbClr val="A489FF"/>
    <a:srgbClr val="47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0" autoAdjust="0"/>
    <p:restoredTop sz="94084" autoAdjust="0"/>
  </p:normalViewPr>
  <p:slideViewPr>
    <p:cSldViewPr snapToGrid="0">
      <p:cViewPr varScale="1">
        <p:scale>
          <a:sx n="69" d="100"/>
          <a:sy n="69" d="100"/>
        </p:scale>
        <p:origin x="1386" y="60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-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031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5/4/2015 5:39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Build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F00D60D-1703-4D24-8308-FEE06A50A69C}" type="datetime1">
              <a:rPr lang="en-US" smtClean="0"/>
              <a:t>5/4/2015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00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Build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5/4/2015 5:39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7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6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5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85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8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2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3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9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4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7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027" indent="-1780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3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latin typeface="Segoe UI" pitchFamily="34" charset="0"/>
              </a:rPr>
              <a:t>Build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5/4/2015 5:39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6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7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53477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200" indent="-2413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441" indent="-342900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5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2" y="3147122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2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4" y="2301239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2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39" y="2301050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9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3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118852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3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1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3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3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2" y="307621"/>
            <a:ext cx="3656013" cy="572464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900" indent="0">
              <a:buNone/>
              <a:defRPr sz="2000"/>
            </a:lvl2pPr>
            <a:lvl3pPr marL="571500" indent="0">
              <a:buNone/>
              <a:defRPr sz="2000"/>
            </a:lvl3pPr>
            <a:lvl4pPr marL="800100" indent="0">
              <a:buNone/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8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341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3"/>
            <a:ext cx="10058399" cy="18288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75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92208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04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defRPr lang="en-US" sz="3600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3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4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88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>
              <a:defRPr lang="en-US" sz="3600" kern="1200" dirty="0" smtClean="0">
                <a:gradFill>
                  <a:gsLst>
                    <a:gs pos="12264">
                      <a:schemeClr val="tx1">
                        <a:lumMod val="75000"/>
                        <a:lumOff val="25000"/>
                      </a:schemeClr>
                    </a:gs>
                    <a:gs pos="71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70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534779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66981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200" indent="-241300">
              <a:defRPr lang="en-US" sz="2400" kern="1200" dirty="0" smtClean="0">
                <a:gradFill>
                  <a:gsLst>
                    <a:gs pos="66981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441" indent="-342900">
              <a:defRPr lang="en-US" sz="2400" kern="1200" dirty="0" smtClean="0">
                <a:gradFill>
                  <a:gsLst>
                    <a:gs pos="66981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0" marR="0" lvl="1" indent="0" algn="l" defTabSz="91416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816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Second level</a:t>
            </a:r>
          </a:p>
          <a:p>
            <a:pPr marL="457082" lvl="2" indent="-228541" algn="l" defTabSz="914166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1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6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679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4" y="2301239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2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39" y="2301050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266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4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8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48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3"/>
            <a:ext cx="10058399" cy="1828800"/>
          </a:xfrm>
        </p:spPr>
        <p:txBody>
          <a:bodyPr/>
          <a:lstStyle>
            <a:lvl1pPr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48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342900" indent="-34290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1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39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buNone/>
              <a:defRPr lang="en-US" sz="3600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3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8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600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  <a:spcAft>
                <a:spcPts val="1632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8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4000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2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0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8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600" kern="1200" dirty="0" smtClean="0">
                <a:gradFill>
                  <a:gsLst>
                    <a:gs pos="1299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166" rtl="0" eaLnBrk="1" latinLnBrk="0" hangingPunct="1">
              <a:spcBef>
                <a:spcPct val="2000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74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63" r:id="rId15"/>
    <p:sldLayoutId id="214748430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solidFill>
            <a:srgbClr val="FFFFFF"/>
          </a:solidFill>
          <a:effectLst/>
          <a:latin typeface="Segoe Pro Light"/>
          <a:ea typeface="+mn-ea"/>
          <a:cs typeface="Segoe Pro Light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solidFill>
            <a:srgbClr val="FFFFFF"/>
          </a:soli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solidFill>
            <a:srgbClr val="FFFFFF"/>
          </a:soli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solidFill>
            <a:srgbClr val="FFFFFF"/>
          </a:soli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solidFill>
            <a:srgbClr val="FFFFFF"/>
          </a:soli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solidFill>
            <a:srgbClr val="FFFFFF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4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6" r:id="rId11"/>
    <p:sldLayoutId id="2147484304" r:id="rId12"/>
    <p:sldLayoutId id="214748430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microsoft.com/office/2007/relationships/hdphoto" Target="../media/hdphoto2.wdp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microsoft.com/office/2007/relationships/hdphoto" Target="../media/hdphoto2.wdp"/><Relationship Id="rId7" Type="http://schemas.openxmlformats.org/officeDocument/2006/relationships/image" Target="../media/image3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emf"/><Relationship Id="rId5" Type="http://schemas.openxmlformats.org/officeDocument/2006/relationships/image" Target="../media/image29.emf"/><Relationship Id="rId10" Type="http://schemas.openxmlformats.org/officeDocument/2006/relationships/image" Target="../media/image35.emf"/><Relationship Id="rId4" Type="http://schemas.microsoft.com/office/2007/relationships/hdphoto" Target="../media/hdphoto2.wdp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microsoft.com/office/2007/relationships/hdphoto" Target="../media/hdphoto2.wdp"/><Relationship Id="rId7" Type="http://schemas.openxmlformats.org/officeDocument/2006/relationships/image" Target="../media/image3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iac_tlp" TargetMode="External"/><Relationship Id="rId2" Type="http://schemas.openxmlformats.org/officeDocument/2006/relationships/hyperlink" Target="http://aka.ms/devop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ka.ms/devopsmva" TargetMode="External"/><Relationship Id="rId4" Type="http://schemas.openxmlformats.org/officeDocument/2006/relationships/hyperlink" Target="https://twitter.com/search?f=realtime&amp;q=#talkdevops&amp;src=sav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ies.visualstudio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8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0"/>
            <a:ext cx="12436475" cy="6994525"/>
          </a:xfrm>
          <a:prstGeom prst="rect">
            <a:avLst/>
          </a:prstGeom>
          <a:solidFill>
            <a:srgbClr val="682A7A"/>
          </a:solidFill>
          <a:ln w="0" cap="flat" cmpd="sng" algn="ctr">
            <a:solidFill>
              <a:srgbClr val="4E1F5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 descr="demo_wire-01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0" y="1206500"/>
            <a:ext cx="303530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17146" y="6180382"/>
            <a:ext cx="1862779" cy="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978694" y="3110216"/>
            <a:ext cx="10237787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-7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8694" y="2464081"/>
            <a:ext cx="11149013" cy="58169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0" y="-183090"/>
            <a:ext cx="3443974" cy="1948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044" y="554113"/>
            <a:ext cx="629530" cy="86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41909" y="333234"/>
            <a:ext cx="406232" cy="4992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97472" y="863252"/>
            <a:ext cx="518822" cy="637636"/>
          </a:xfrm>
          <a:prstGeom prst="rect">
            <a:avLst/>
          </a:prstGeom>
        </p:spPr>
      </p:pic>
      <p:pic>
        <p:nvPicPr>
          <p:cNvPr id="3" name="Picture 2" descr="demo_screen-0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3244850"/>
            <a:ext cx="2763339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rot="16200000" flipV="1">
            <a:off x="5340757" y="4331690"/>
            <a:ext cx="4716000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 rot="10800000">
            <a:off x="7442459" y="6445510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08" y="-2353422"/>
            <a:ext cx="4449971" cy="4450143"/>
          </a:xfrm>
          <a:prstGeom prst="rect">
            <a:avLst/>
          </a:prstGeom>
        </p:spPr>
      </p:pic>
      <p:sp>
        <p:nvSpPr>
          <p:cNvPr id="36" name="Freeform 9"/>
          <p:cNvSpPr>
            <a:spLocks/>
          </p:cNvSpPr>
          <p:nvPr/>
        </p:nvSpPr>
        <p:spPr bwMode="auto">
          <a:xfrm>
            <a:off x="5364189" y="-128723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close/>
              </a:path>
            </a:pathLst>
          </a:custGeom>
          <a:solidFill>
            <a:srgbClr val="C9242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 rot="5400000" flipV="1">
            <a:off x="7533043" y="6256693"/>
            <a:ext cx="330373" cy="72147"/>
          </a:xfrm>
          <a:prstGeom prst="rect">
            <a:avLst/>
          </a:prstGeom>
          <a:solidFill>
            <a:srgbClr val="C9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5400000" flipV="1">
            <a:off x="7494942" y="5539143"/>
            <a:ext cx="406574" cy="72148"/>
          </a:xfrm>
          <a:prstGeom prst="rect">
            <a:avLst/>
          </a:prstGeom>
          <a:solidFill>
            <a:srgbClr val="C9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 rot="5400000" flipV="1">
            <a:off x="7501291" y="4777141"/>
            <a:ext cx="393875" cy="72149"/>
          </a:xfrm>
          <a:prstGeom prst="rect">
            <a:avLst/>
          </a:prstGeom>
          <a:solidFill>
            <a:srgbClr val="C9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 rot="5400000" flipV="1">
            <a:off x="7491765" y="4018316"/>
            <a:ext cx="412926" cy="72150"/>
          </a:xfrm>
          <a:prstGeom prst="rect">
            <a:avLst/>
          </a:prstGeom>
          <a:solidFill>
            <a:srgbClr val="C9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 flipV="1">
            <a:off x="7494938" y="3265839"/>
            <a:ext cx="406577" cy="72151"/>
          </a:xfrm>
          <a:prstGeom prst="rect">
            <a:avLst/>
          </a:prstGeom>
          <a:solidFill>
            <a:srgbClr val="C9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 rot="5400000" flipV="1">
            <a:off x="7482238" y="2503839"/>
            <a:ext cx="431978" cy="72152"/>
          </a:xfrm>
          <a:prstGeom prst="rect">
            <a:avLst/>
          </a:prstGeom>
          <a:solidFill>
            <a:srgbClr val="C9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17716" y="2734211"/>
            <a:ext cx="2367248" cy="365757"/>
            <a:chOff x="7474852" y="2819939"/>
            <a:chExt cx="2367248" cy="365757"/>
          </a:xfrm>
        </p:grpSpPr>
        <p:cxnSp>
          <p:nvCxnSpPr>
            <p:cNvPr id="24" name="Straight Connector 23"/>
            <p:cNvCxnSpPr/>
            <p:nvPr/>
          </p:nvCxnSpPr>
          <p:spPr>
            <a:xfrm rot="16200000">
              <a:off x="8269160" y="2654943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792706" y="2840817"/>
              <a:ext cx="1049394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Write Code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 rot="16200000">
              <a:off x="7474852" y="2819939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5010" y="3493437"/>
            <a:ext cx="2238463" cy="365757"/>
            <a:chOff x="5602146" y="3575467"/>
            <a:chExt cx="2238463" cy="365757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>
              <a:off x="7211738" y="3410470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 bwMode="auto">
            <a:xfrm rot="16200000">
              <a:off x="7474852" y="3575467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02146" y="3584770"/>
              <a:ext cx="1103391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 algn="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Unit Testing</a:t>
              </a:r>
            </a:p>
          </p:txBody>
        </p:sp>
      </p:grpSp>
      <p:sp>
        <p:nvSpPr>
          <p:cNvPr id="30" name="Oval 29"/>
          <p:cNvSpPr/>
          <p:nvPr/>
        </p:nvSpPr>
        <p:spPr bwMode="auto">
          <a:xfrm>
            <a:off x="7526152" y="1955800"/>
            <a:ext cx="355600" cy="355600"/>
          </a:xfrm>
          <a:prstGeom prst="ellipse">
            <a:avLst/>
          </a:prstGeom>
          <a:solidFill>
            <a:srgbClr val="C92424"/>
          </a:solidFill>
          <a:ln w="76200">
            <a:solidFill>
              <a:srgbClr val="C92424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98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46894" y="5011889"/>
            <a:ext cx="1636579" cy="365757"/>
            <a:chOff x="6204030" y="5095127"/>
            <a:chExt cx="1636579" cy="365757"/>
          </a:xfrm>
        </p:grpSpPr>
        <p:cxnSp>
          <p:nvCxnSpPr>
            <p:cNvPr id="31" name="Straight Connector 30"/>
            <p:cNvCxnSpPr/>
            <p:nvPr/>
          </p:nvCxnSpPr>
          <p:spPr>
            <a:xfrm rot="5400000" flipH="1">
              <a:off x="7211738" y="4930130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 rot="16200000">
              <a:off x="7474852" y="5095127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04030" y="5154894"/>
              <a:ext cx="50150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 algn="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Build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17716" y="4252663"/>
            <a:ext cx="2803468" cy="365757"/>
            <a:chOff x="7474852" y="4332280"/>
            <a:chExt cx="2803468" cy="365757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8269160" y="4167284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792706" y="4333150"/>
              <a:ext cx="1485614" cy="3640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Version Control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 rot="16200000">
              <a:off x="7474852" y="4332280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17716" y="5771113"/>
            <a:ext cx="3034961" cy="365757"/>
            <a:chOff x="7474852" y="5856841"/>
            <a:chExt cx="3034961" cy="365757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8268286" y="5691845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804281" y="5877719"/>
              <a:ext cx="1705532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lvl="0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Build Verification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 rot="16200000">
              <a:off x="7474852" y="5856841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51966" y="6380826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FFFFFF"/>
                </a:solidFill>
                <a:latin typeface="Segoe UI Light"/>
                <a:cs typeface="Arial" pitchFamily="34" charset="0"/>
              </a:rPr>
              <a:t>Release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2465" y="1474093"/>
            <a:ext cx="4988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spc="20" dirty="0">
                <a:solidFill>
                  <a:srgbClr val="D9D9D9"/>
                </a:solidFill>
                <a:latin typeface="+mj-lt"/>
                <a:cs typeface="Arial" pitchFamily="34" charset="0"/>
              </a:rPr>
              <a:t>Once the iteration starts, developers turn great ideas into </a:t>
            </a:r>
            <a:r>
              <a:rPr lang="en-US" sz="2400" kern="0" spc="20" dirty="0" smtClean="0">
                <a:solidFill>
                  <a:srgbClr val="D9D9D9"/>
                </a:solidFill>
                <a:latin typeface="+mj-lt"/>
                <a:cs typeface="Arial" pitchFamily="34" charset="0"/>
              </a:rPr>
              <a:t>features …</a:t>
            </a:r>
            <a:endParaRPr lang="en-US" sz="2400" kern="0" spc="20" dirty="0">
              <a:solidFill>
                <a:srgbClr val="D9D9D9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itle 18"/>
          <p:cNvSpPr txBox="1">
            <a:spLocks/>
          </p:cNvSpPr>
          <p:nvPr/>
        </p:nvSpPr>
        <p:spPr>
          <a:xfrm>
            <a:off x="972820" y="728697"/>
            <a:ext cx="1102088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Develop</a:t>
            </a:r>
            <a:r>
              <a:rPr lang="en-US" spc="-210" dirty="0">
                <a:solidFill>
                  <a:srgbClr val="FFFFFF"/>
                </a:solidFill>
              </a:rPr>
              <a:t> + </a:t>
            </a:r>
            <a:r>
              <a:rPr lang="en-US" dirty="0">
                <a:solidFill>
                  <a:srgbClr val="FFFFFF"/>
                </a:solidFill>
              </a:rPr>
              <a:t>Test</a:t>
            </a:r>
          </a:p>
        </p:txBody>
      </p:sp>
      <p:sp>
        <p:nvSpPr>
          <p:cNvPr id="37" name="Isosceles Triangle 36"/>
          <p:cNvSpPr/>
          <p:nvPr/>
        </p:nvSpPr>
        <p:spPr bwMode="auto">
          <a:xfrm rot="10800000">
            <a:off x="7445627" y="6448683"/>
            <a:ext cx="510159" cy="439792"/>
          </a:xfrm>
          <a:prstGeom prst="triangle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DevOpsGraphic_v6-08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622300"/>
            <a:ext cx="1458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30" grpId="0" animBg="1"/>
      <p:bldP spid="4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0"/>
            <a:ext cx="12436475" cy="6994525"/>
          </a:xfrm>
          <a:prstGeom prst="rect">
            <a:avLst/>
          </a:prstGeom>
          <a:solidFill>
            <a:srgbClr val="682A7A"/>
          </a:solidFill>
          <a:ln w="0" cap="flat" cmpd="sng" algn="ctr">
            <a:solidFill>
              <a:srgbClr val="4E1F5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17146" y="6180382"/>
            <a:ext cx="1862779" cy="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978694" y="3110216"/>
            <a:ext cx="10237787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-7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Develop </a:t>
            </a:r>
            <a:r>
              <a:rPr lang="en-US" dirty="0">
                <a:solidFill>
                  <a:srgbClr val="FFFFFF"/>
                </a:solidFill>
              </a:rPr>
              <a:t>+</a:t>
            </a:r>
            <a:r>
              <a:rPr lang="en-US" dirty="0" smtClean="0">
                <a:solidFill>
                  <a:srgbClr val="FFFFFF"/>
                </a:solidFill>
              </a:rPr>
              <a:t> Test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8694" y="2464081"/>
            <a:ext cx="11149013" cy="58169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DEMO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1" name="Picture 20" descr="demo_wire-01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0" y="1206500"/>
            <a:ext cx="3035300" cy="2705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0" y="-183090"/>
            <a:ext cx="3443974" cy="19485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044" y="554113"/>
            <a:ext cx="629530" cy="869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41909" y="333234"/>
            <a:ext cx="406232" cy="499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97472" y="863252"/>
            <a:ext cx="518822" cy="637636"/>
          </a:xfrm>
          <a:prstGeom prst="rect">
            <a:avLst/>
          </a:prstGeom>
        </p:spPr>
      </p:pic>
      <p:pic>
        <p:nvPicPr>
          <p:cNvPr id="26" name="Picture 25" descr="demo_screen-0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3244850"/>
            <a:ext cx="2763339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sosceles Triangle 41"/>
          <p:cNvSpPr/>
          <p:nvPr/>
        </p:nvSpPr>
        <p:spPr bwMode="auto">
          <a:xfrm rot="5400000" flipH="1">
            <a:off x="9512560" y="4324611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 flipV="1">
            <a:off x="2127054" y="4501609"/>
            <a:ext cx="7452000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flipV="1">
            <a:off x="8832850" y="4499672"/>
            <a:ext cx="762000" cy="85027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 flipV="1">
            <a:off x="7370234" y="4499674"/>
            <a:ext cx="1119716" cy="85025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flipV="1">
            <a:off x="5643034" y="4499674"/>
            <a:ext cx="1367366" cy="85025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 flipV="1">
            <a:off x="3966634" y="4499674"/>
            <a:ext cx="1341966" cy="85025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92" y="2282078"/>
            <a:ext cx="4449971" cy="4450143"/>
          </a:xfrm>
          <a:prstGeom prst="rect">
            <a:avLst/>
          </a:prstGeom>
        </p:spPr>
      </p:pic>
      <p:sp>
        <p:nvSpPr>
          <p:cNvPr id="35" name="Freeform 11"/>
          <p:cNvSpPr>
            <a:spLocks/>
          </p:cNvSpPr>
          <p:nvPr/>
        </p:nvSpPr>
        <p:spPr bwMode="auto">
          <a:xfrm>
            <a:off x="-14261" y="4506777"/>
            <a:ext cx="2305050" cy="2306638"/>
          </a:xfrm>
          <a:custGeom>
            <a:avLst/>
            <a:gdLst>
              <a:gd name="T0" fmla="*/ 0 w 2678"/>
              <a:gd name="T1" fmla="*/ 2679 h 2679"/>
              <a:gd name="T2" fmla="*/ 0 w 2678"/>
              <a:gd name="T3" fmla="*/ 2679 h 2679"/>
              <a:gd name="T4" fmla="*/ 0 w 2678"/>
              <a:gd name="T5" fmla="*/ 2599 h 2679"/>
              <a:gd name="T6" fmla="*/ 2598 w 2678"/>
              <a:gd name="T7" fmla="*/ 0 h 2679"/>
              <a:gd name="T8" fmla="*/ 2678 w 2678"/>
              <a:gd name="T9" fmla="*/ 0 h 2679"/>
              <a:gd name="T10" fmla="*/ 0 w 2678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2679">
                <a:moveTo>
                  <a:pt x="0" y="2679"/>
                </a:moveTo>
                <a:lnTo>
                  <a:pt x="0" y="2679"/>
                </a:lnTo>
                <a:lnTo>
                  <a:pt x="0" y="2599"/>
                </a:lnTo>
                <a:cubicBezTo>
                  <a:pt x="1432" y="2599"/>
                  <a:pt x="2598" y="1433"/>
                  <a:pt x="2598" y="0"/>
                </a:cubicBezTo>
                <a:lnTo>
                  <a:pt x="2678" y="0"/>
                </a:lnTo>
                <a:cubicBezTo>
                  <a:pt x="2678" y="1477"/>
                  <a:pt x="1477" y="2679"/>
                  <a:pt x="0" y="2679"/>
                </a:cubicBezTo>
                <a:close/>
              </a:path>
            </a:pathLst>
          </a:custGeom>
          <a:solidFill>
            <a:srgbClr val="3D85C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 flipV="1">
            <a:off x="2461684" y="4499675"/>
            <a:ext cx="1176866" cy="85024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19813" y="1990821"/>
            <a:ext cx="1901202" cy="2522098"/>
            <a:chOff x="5701653" y="1978121"/>
            <a:chExt cx="1901202" cy="2522098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0454" y="3700379"/>
              <a:ext cx="1293456" cy="79984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5892979" y="2465446"/>
              <a:ext cx="1102383" cy="1498554"/>
            </a:xfrm>
            <a:prstGeom prst="rect">
              <a:avLst/>
            </a:prstGeom>
          </p:spPr>
        </p:pic>
        <p:sp>
          <p:nvSpPr>
            <p:cNvPr id="118" name="Freeform 95"/>
            <p:cNvSpPr>
              <a:spLocks/>
            </p:cNvSpPr>
            <p:nvPr/>
          </p:nvSpPr>
          <p:spPr bwMode="auto">
            <a:xfrm flipH="1">
              <a:off x="5701653" y="1978121"/>
              <a:ext cx="1426107" cy="926144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0070C0">
                <a:alpha val="27000"/>
              </a:srgbClr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flipH="1">
              <a:off x="6053201" y="2052432"/>
              <a:ext cx="1549654" cy="1006377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23BDEF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4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87440" y="2299985"/>
              <a:ext cx="130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Cloud</a:t>
              </a:r>
              <a:br>
                <a:rPr lang="en-US" sz="1600" kern="0" dirty="0" smtClean="0">
                  <a:solidFill>
                    <a:srgbClr val="FFFFFF"/>
                  </a:solidFill>
                  <a:latin typeface="+mj-lt"/>
                  <a:cs typeface="Arial" pitchFamily="34" charset="0"/>
                </a:rPr>
              </a:br>
              <a:r>
                <a:rPr lang="en-US" sz="1600" kern="0" dirty="0" smtClean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Load Testing</a:t>
              </a:r>
            </a:p>
          </p:txBody>
        </p:sp>
      </p:grpSp>
      <p:sp>
        <p:nvSpPr>
          <p:cNvPr id="216" name="Title 18"/>
          <p:cNvSpPr txBox="1">
            <a:spLocks/>
          </p:cNvSpPr>
          <p:nvPr/>
        </p:nvSpPr>
        <p:spPr>
          <a:xfrm>
            <a:off x="274320" y="296897"/>
            <a:ext cx="1188956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>
              <a:gradFill>
                <a:gsLst>
                  <a:gs pos="125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29359" y="3008346"/>
            <a:ext cx="1868892" cy="1702699"/>
            <a:chOff x="3840480" y="3008346"/>
            <a:chExt cx="1868892" cy="1702699"/>
          </a:xfrm>
        </p:grpSpPr>
        <p:sp>
          <p:nvSpPr>
            <p:cNvPr id="98" name="TextBox 97"/>
            <p:cNvSpPr txBox="1"/>
            <p:nvPr/>
          </p:nvSpPr>
          <p:spPr>
            <a:xfrm>
              <a:off x="3840480" y="3008346"/>
              <a:ext cx="1868892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Integration testing</a:t>
              </a:r>
            </a:p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environment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4774926" y="3726229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 bwMode="auto">
            <a:xfrm>
              <a:off x="4592048" y="4345288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96590" y="4345288"/>
            <a:ext cx="2202126" cy="1751140"/>
            <a:chOff x="2339395" y="4345288"/>
            <a:chExt cx="2202126" cy="1751140"/>
          </a:xfrm>
        </p:grpSpPr>
        <p:sp>
          <p:nvSpPr>
            <p:cNvPr id="101" name="TextBox 100"/>
            <p:cNvSpPr txBox="1"/>
            <p:nvPr/>
          </p:nvSpPr>
          <p:spPr>
            <a:xfrm>
              <a:off x="2339395" y="5511652"/>
              <a:ext cx="2202126" cy="58477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Automated functional testing environment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3440458" y="4700300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auto">
            <a:xfrm>
              <a:off x="3257580" y="4345288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4" name="Oval 103"/>
          <p:cNvSpPr/>
          <p:nvPr/>
        </p:nvSpPr>
        <p:spPr bwMode="auto">
          <a:xfrm>
            <a:off x="2044699" y="4334411"/>
            <a:ext cx="394343" cy="394343"/>
          </a:xfrm>
          <a:prstGeom prst="ellipse">
            <a:avLst/>
          </a:prstGeom>
          <a:solidFill>
            <a:srgbClr val="3D85CD"/>
          </a:solidFill>
          <a:ln w="76200">
            <a:solidFill>
              <a:srgbClr val="3D85CD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98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rPr>
              <a:t>3</a:t>
            </a:r>
            <a:endParaRPr lang="en-US" sz="2400" dirty="0" smtClean="0">
              <a:solidFill>
                <a:srgbClr val="FFFFFF"/>
              </a:soli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86089" y="4345288"/>
            <a:ext cx="1611833" cy="1710752"/>
            <a:chOff x="5882639" y="4345288"/>
            <a:chExt cx="1611833" cy="171075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688555" y="4700300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82639" y="5471265"/>
              <a:ext cx="161183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Pre-production </a:t>
              </a:r>
              <a:r>
                <a:rPr lang="en-US" sz="1600" kern="0" dirty="0">
                  <a:solidFill>
                    <a:srgbClr val="FFFFFF"/>
                  </a:solidFill>
                  <a:cs typeface="Arial" pitchFamily="34" charset="0"/>
                </a:rPr>
                <a:t>e</a:t>
              </a: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nvironment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505677" y="4345288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85759" y="3011734"/>
            <a:ext cx="1320801" cy="1699311"/>
            <a:chOff x="8310879" y="3011734"/>
            <a:chExt cx="1320801" cy="169931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8971279" y="3726229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788401" y="4345288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10879" y="3011734"/>
              <a:ext cx="1320801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Staging</a:t>
              </a:r>
            </a:p>
            <a:p>
              <a:pPr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environment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045728" y="4315921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FFFFFF"/>
                </a:solidFill>
                <a:latin typeface="Segoe UI Light"/>
                <a:cs typeface="Arial" pitchFamily="34" charset="0"/>
              </a:rPr>
              <a:t>Monitor + Learn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40764" y="1004193"/>
            <a:ext cx="856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spc="20" dirty="0">
                <a:solidFill>
                  <a:srgbClr val="D9D9D9"/>
                </a:solidFill>
                <a:latin typeface="+mj-lt"/>
                <a:cs typeface="Arial" pitchFamily="34" charset="0"/>
              </a:rPr>
              <a:t>When all tests pass, </a:t>
            </a:r>
            <a:r>
              <a:rPr lang="en-US" sz="2400" kern="0" spc="20" dirty="0" smtClean="0">
                <a:solidFill>
                  <a:srgbClr val="D9D9D9"/>
                </a:solidFill>
                <a:latin typeface="+mj-lt"/>
                <a:cs typeface="Arial" pitchFamily="34" charset="0"/>
              </a:rPr>
              <a:t>the </a:t>
            </a:r>
            <a:r>
              <a:rPr lang="en-US" sz="2400" kern="0" spc="20" dirty="0">
                <a:solidFill>
                  <a:srgbClr val="D9D9D9"/>
                </a:solidFill>
                <a:latin typeface="+mj-lt"/>
                <a:cs typeface="Arial" pitchFamily="34" charset="0"/>
              </a:rPr>
              <a:t>build </a:t>
            </a:r>
            <a:r>
              <a:rPr lang="en-US" sz="2400" kern="0" spc="20" dirty="0" smtClean="0">
                <a:solidFill>
                  <a:srgbClr val="D9D9D9"/>
                </a:solidFill>
                <a:latin typeface="+mj-lt"/>
                <a:cs typeface="Arial" pitchFamily="34" charset="0"/>
              </a:rPr>
              <a:t>is deployed to testing environments </a:t>
            </a:r>
            <a:r>
              <a:rPr lang="en-US" sz="2400" kern="0" spc="20" dirty="0">
                <a:solidFill>
                  <a:srgbClr val="D9D9D9"/>
                </a:solidFill>
                <a:latin typeface="+mj-lt"/>
                <a:cs typeface="Arial" pitchFamily="34" charset="0"/>
              </a:rPr>
              <a:t>for each stage in the release process</a:t>
            </a:r>
          </a:p>
        </p:txBody>
      </p:sp>
      <p:sp>
        <p:nvSpPr>
          <p:cNvPr id="59" name="Title 18"/>
          <p:cNvSpPr txBox="1">
            <a:spLocks/>
          </p:cNvSpPr>
          <p:nvPr/>
        </p:nvSpPr>
        <p:spPr>
          <a:xfrm>
            <a:off x="1341120" y="258797"/>
            <a:ext cx="1102088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Release</a:t>
            </a:r>
          </a:p>
        </p:txBody>
      </p:sp>
      <p:sp>
        <p:nvSpPr>
          <p:cNvPr id="41" name="Isosceles Triangle 40"/>
          <p:cNvSpPr/>
          <p:nvPr/>
        </p:nvSpPr>
        <p:spPr bwMode="auto">
          <a:xfrm rot="5400000" flipH="1">
            <a:off x="9512559" y="4323023"/>
            <a:ext cx="510159" cy="439792"/>
          </a:xfrm>
          <a:prstGeom prst="triangle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DevOpsGraphic_v6-0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4300"/>
            <a:ext cx="162980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7" grpId="0" animBg="1"/>
      <p:bldP spid="35" grpId="0" animBg="1"/>
      <p:bldP spid="36" grpId="0" animBg="1"/>
      <p:bldP spid="104" grpId="0" animBg="1"/>
      <p:bldP spid="34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0"/>
            <a:ext cx="12436475" cy="6994525"/>
          </a:xfrm>
          <a:prstGeom prst="rect">
            <a:avLst/>
          </a:prstGeom>
          <a:solidFill>
            <a:srgbClr val="682A7A"/>
          </a:solidFill>
          <a:ln w="0" cap="flat" cmpd="sng" algn="ctr">
            <a:solidFill>
              <a:srgbClr val="4E1F5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17146" y="6180382"/>
            <a:ext cx="1862779" cy="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978694" y="3110216"/>
            <a:ext cx="10237787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-7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Release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8694" y="2464081"/>
            <a:ext cx="11149013" cy="58169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DEMO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1" name="Picture 20" descr="demo_wire-01-0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0" y="1206500"/>
            <a:ext cx="3035300" cy="2705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080" y="-183090"/>
            <a:ext cx="3443974" cy="19485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044" y="554113"/>
            <a:ext cx="629530" cy="869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41909" y="333234"/>
            <a:ext cx="406232" cy="499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397472" y="863252"/>
            <a:ext cx="518822" cy="637636"/>
          </a:xfrm>
          <a:prstGeom prst="rect">
            <a:avLst/>
          </a:prstGeom>
        </p:spPr>
      </p:pic>
      <p:pic>
        <p:nvPicPr>
          <p:cNvPr id="26" name="Picture 25" descr="demo_screen-01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3244850"/>
            <a:ext cx="2763339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 rot="16200000" flipV="1">
            <a:off x="4760073" y="3433208"/>
            <a:ext cx="2880000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 rot="5400000" flipV="1">
            <a:off x="5793229" y="2389630"/>
            <a:ext cx="812801" cy="72150"/>
          </a:xfrm>
          <a:prstGeom prst="rect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 rot="5400000" flipV="1">
            <a:off x="5793229" y="3278631"/>
            <a:ext cx="812801" cy="72150"/>
          </a:xfrm>
          <a:prstGeom prst="rect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5400000" flipV="1">
            <a:off x="5793227" y="4269229"/>
            <a:ext cx="812801" cy="72150"/>
          </a:xfrm>
          <a:prstGeom prst="rect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08" y="4885578"/>
            <a:ext cx="4449971" cy="4450143"/>
          </a:xfrm>
          <a:prstGeom prst="rect">
            <a:avLst/>
          </a:prstGeom>
        </p:spPr>
      </p:pic>
      <p:sp>
        <p:nvSpPr>
          <p:cNvPr id="29" name="Freeform 13"/>
          <p:cNvSpPr>
            <a:spLocks/>
          </p:cNvSpPr>
          <p:nvPr/>
        </p:nvSpPr>
        <p:spPr bwMode="auto">
          <a:xfrm>
            <a:off x="6157939" y="4805227"/>
            <a:ext cx="2305050" cy="2305050"/>
          </a:xfrm>
          <a:custGeom>
            <a:avLst/>
            <a:gdLst>
              <a:gd name="T0" fmla="*/ 2678 w 2678"/>
              <a:gd name="T1" fmla="*/ 2678 h 2678"/>
              <a:gd name="T2" fmla="*/ 2678 w 2678"/>
              <a:gd name="T3" fmla="*/ 2678 h 2678"/>
              <a:gd name="T4" fmla="*/ 2598 w 2678"/>
              <a:gd name="T5" fmla="*/ 2678 h 2678"/>
              <a:gd name="T6" fmla="*/ 0 w 2678"/>
              <a:gd name="T7" fmla="*/ 80 h 2678"/>
              <a:gd name="T8" fmla="*/ 0 w 2678"/>
              <a:gd name="T9" fmla="*/ 0 h 2678"/>
              <a:gd name="T10" fmla="*/ 2678 w 2678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2678">
                <a:moveTo>
                  <a:pt x="2678" y="2678"/>
                </a:moveTo>
                <a:lnTo>
                  <a:pt x="2678" y="2678"/>
                </a:lnTo>
                <a:lnTo>
                  <a:pt x="2598" y="2678"/>
                </a:lnTo>
                <a:cubicBezTo>
                  <a:pt x="2598" y="1245"/>
                  <a:pt x="1432" y="80"/>
                  <a:pt x="0" y="80"/>
                </a:cubicBezTo>
                <a:lnTo>
                  <a:pt x="0" y="0"/>
                </a:lnTo>
                <a:cubicBezTo>
                  <a:pt x="1477" y="0"/>
                  <a:pt x="2678" y="1201"/>
                  <a:pt x="2678" y="2678"/>
                </a:cubicBezTo>
                <a:close/>
              </a:path>
            </a:pathLst>
          </a:custGeom>
          <a:solidFill>
            <a:srgbClr val="F693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6941" y="1096499"/>
            <a:ext cx="821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spc="20" dirty="0">
                <a:solidFill>
                  <a:srgbClr val="D9D9D9"/>
                </a:solidFill>
                <a:latin typeface="+mj-lt"/>
                <a:cs typeface="Arial" pitchFamily="34" charset="0"/>
              </a:rPr>
              <a:t>Learn and understand how users use your app, how it reacts and quickly fix issues and bugs</a:t>
            </a:r>
          </a:p>
        </p:txBody>
      </p:sp>
      <p:sp>
        <p:nvSpPr>
          <p:cNvPr id="9" name="Title 18"/>
          <p:cNvSpPr txBox="1">
            <a:spLocks/>
          </p:cNvSpPr>
          <p:nvPr/>
        </p:nvSpPr>
        <p:spPr>
          <a:xfrm>
            <a:off x="1295400" y="347697"/>
            <a:ext cx="1102088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Monitor </a:t>
            </a:r>
            <a:r>
              <a:rPr dirty="0">
                <a:solidFill>
                  <a:srgbClr val="FFFFFF"/>
                </a:solidFill>
              </a:rPr>
              <a:t>+</a:t>
            </a:r>
            <a:r>
              <a:rPr dirty="0" smtClean="0">
                <a:solidFill>
                  <a:srgbClr val="FFFFFF"/>
                </a:solidFill>
              </a:rPr>
              <a:t> Learn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24155" y="4673600"/>
            <a:ext cx="342900" cy="342900"/>
          </a:xfrm>
          <a:prstGeom prst="ellipse">
            <a:avLst/>
          </a:prstGeom>
          <a:solidFill>
            <a:srgbClr val="F6931A"/>
          </a:solidFill>
          <a:ln w="76200">
            <a:solidFill>
              <a:srgbClr val="F693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16564" y="3641577"/>
            <a:ext cx="5367052" cy="365757"/>
            <a:chOff x="6016564" y="3641577"/>
            <a:chExt cx="5367052" cy="365757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798172" y="3476581"/>
              <a:ext cx="0" cy="695750"/>
            </a:xfrm>
            <a:prstGeom prst="line">
              <a:avLst/>
            </a:prstGeom>
            <a:ln w="38100" cap="rnd">
              <a:solidFill>
                <a:srgbClr val="F6931A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52267" y="3682277"/>
              <a:ext cx="4131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  <a:t>Monitor</a:t>
              </a:r>
              <a:endParaRPr lang="en-US" sz="1400" b="1" kern="0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16200000">
              <a:off x="6016564" y="3641577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F6931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08312" y="2661375"/>
            <a:ext cx="4474008" cy="365757"/>
            <a:chOff x="1908312" y="2661375"/>
            <a:chExt cx="4474008" cy="365757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>
              <a:off x="5740749" y="2496378"/>
              <a:ext cx="0" cy="695750"/>
            </a:xfrm>
            <a:prstGeom prst="line">
              <a:avLst/>
            </a:prstGeom>
            <a:ln w="38100" cap="rnd">
              <a:solidFill>
                <a:srgbClr val="F6931A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 rot="16200000">
              <a:off x="6016563" y="2661375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F6931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8312" y="2690936"/>
              <a:ext cx="3407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  <a:t>Feedback</a:t>
              </a:r>
              <a:endParaRPr lang="en-US" sz="1400" b="1" kern="0" dirty="0" smtClean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487398" y="1735528"/>
            <a:ext cx="299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srgbClr val="FFFFFF"/>
                </a:solidFill>
                <a:latin typeface="Segoe UI Light"/>
                <a:cs typeface="Arial" pitchFamily="34" charset="0"/>
              </a:rPr>
              <a:t>Plan the next iteration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0430" y="482599"/>
            <a:ext cx="935248" cy="566011"/>
            <a:chOff x="7302500" y="1771650"/>
            <a:chExt cx="1282700" cy="776288"/>
          </a:xfrm>
        </p:grpSpPr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7302500" y="1771650"/>
              <a:ext cx="1127125" cy="755650"/>
            </a:xfrm>
            <a:custGeom>
              <a:avLst/>
              <a:gdLst>
                <a:gd name="T0" fmla="*/ 1311 w 1311"/>
                <a:gd name="T1" fmla="*/ 828 h 878"/>
                <a:gd name="T2" fmla="*/ 1311 w 1311"/>
                <a:gd name="T3" fmla="*/ 828 h 878"/>
                <a:gd name="T4" fmla="*/ 1260 w 1311"/>
                <a:gd name="T5" fmla="*/ 878 h 878"/>
                <a:gd name="T6" fmla="*/ 50 w 1311"/>
                <a:gd name="T7" fmla="*/ 878 h 878"/>
                <a:gd name="T8" fmla="*/ 0 w 1311"/>
                <a:gd name="T9" fmla="*/ 828 h 878"/>
                <a:gd name="T10" fmla="*/ 0 w 1311"/>
                <a:gd name="T11" fmla="*/ 51 h 878"/>
                <a:gd name="T12" fmla="*/ 50 w 1311"/>
                <a:gd name="T13" fmla="*/ 0 h 878"/>
                <a:gd name="T14" fmla="*/ 1260 w 1311"/>
                <a:gd name="T15" fmla="*/ 0 h 878"/>
                <a:gd name="T16" fmla="*/ 1311 w 1311"/>
                <a:gd name="T17" fmla="*/ 51 h 878"/>
                <a:gd name="T18" fmla="*/ 1311 w 1311"/>
                <a:gd name="T19" fmla="*/ 82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1" h="878">
                  <a:moveTo>
                    <a:pt x="1311" y="828"/>
                  </a:moveTo>
                  <a:lnTo>
                    <a:pt x="1311" y="828"/>
                  </a:lnTo>
                  <a:cubicBezTo>
                    <a:pt x="1311" y="856"/>
                    <a:pt x="1288" y="878"/>
                    <a:pt x="1260" y="878"/>
                  </a:cubicBezTo>
                  <a:lnTo>
                    <a:pt x="50" y="878"/>
                  </a:lnTo>
                  <a:cubicBezTo>
                    <a:pt x="22" y="878"/>
                    <a:pt x="0" y="856"/>
                    <a:pt x="0" y="828"/>
                  </a:cubicBezTo>
                  <a:lnTo>
                    <a:pt x="0" y="51"/>
                  </a:lnTo>
                  <a:cubicBezTo>
                    <a:pt x="0" y="23"/>
                    <a:pt x="22" y="0"/>
                    <a:pt x="50" y="0"/>
                  </a:cubicBezTo>
                  <a:lnTo>
                    <a:pt x="1260" y="0"/>
                  </a:lnTo>
                  <a:cubicBezTo>
                    <a:pt x="1288" y="0"/>
                    <a:pt x="1311" y="23"/>
                    <a:pt x="1311" y="51"/>
                  </a:cubicBezTo>
                  <a:lnTo>
                    <a:pt x="1311" y="828"/>
                  </a:lnTo>
                  <a:close/>
                </a:path>
              </a:pathLst>
            </a:custGeom>
            <a:solidFill>
              <a:srgbClr val="F693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7386638" y="1851025"/>
              <a:ext cx="958850" cy="558800"/>
            </a:xfrm>
            <a:custGeom>
              <a:avLst/>
              <a:gdLst>
                <a:gd name="T0" fmla="*/ 0 w 1115"/>
                <a:gd name="T1" fmla="*/ 0 h 649"/>
                <a:gd name="T2" fmla="*/ 0 w 1115"/>
                <a:gd name="T3" fmla="*/ 0 h 649"/>
                <a:gd name="T4" fmla="*/ 1115 w 1115"/>
                <a:gd name="T5" fmla="*/ 0 h 649"/>
                <a:gd name="T6" fmla="*/ 1115 w 1115"/>
                <a:gd name="T7" fmla="*/ 649 h 649"/>
                <a:gd name="T8" fmla="*/ 0 w 1115"/>
                <a:gd name="T9" fmla="*/ 649 h 649"/>
                <a:gd name="T10" fmla="*/ 0 w 1115"/>
                <a:gd name="T1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5" h="649">
                  <a:moveTo>
                    <a:pt x="0" y="0"/>
                  </a:moveTo>
                  <a:lnTo>
                    <a:pt x="0" y="0"/>
                  </a:lnTo>
                  <a:lnTo>
                    <a:pt x="1115" y="0"/>
                  </a:lnTo>
                  <a:lnTo>
                    <a:pt x="1115" y="649"/>
                  </a:lnTo>
                  <a:lnTo>
                    <a:pt x="0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1A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7831138" y="2447925"/>
              <a:ext cx="44450" cy="44450"/>
            </a:xfrm>
            <a:custGeom>
              <a:avLst/>
              <a:gdLst>
                <a:gd name="T0" fmla="*/ 25 w 51"/>
                <a:gd name="T1" fmla="*/ 51 h 51"/>
                <a:gd name="T2" fmla="*/ 25 w 51"/>
                <a:gd name="T3" fmla="*/ 51 h 51"/>
                <a:gd name="T4" fmla="*/ 0 w 51"/>
                <a:gd name="T5" fmla="*/ 26 h 51"/>
                <a:gd name="T6" fmla="*/ 25 w 51"/>
                <a:gd name="T7" fmla="*/ 0 h 51"/>
                <a:gd name="T8" fmla="*/ 51 w 51"/>
                <a:gd name="T9" fmla="*/ 26 h 51"/>
                <a:gd name="T10" fmla="*/ 25 w 51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25" y="51"/>
                  </a:ln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7577138" y="2127250"/>
              <a:ext cx="114300" cy="274638"/>
            </a:xfrm>
            <a:custGeom>
              <a:avLst/>
              <a:gdLst>
                <a:gd name="T0" fmla="*/ 0 w 132"/>
                <a:gd name="T1" fmla="*/ 0 h 318"/>
                <a:gd name="T2" fmla="*/ 0 w 132"/>
                <a:gd name="T3" fmla="*/ 0 h 318"/>
                <a:gd name="T4" fmla="*/ 132 w 132"/>
                <a:gd name="T5" fmla="*/ 0 h 318"/>
                <a:gd name="T6" fmla="*/ 132 w 132"/>
                <a:gd name="T7" fmla="*/ 318 h 318"/>
                <a:gd name="T8" fmla="*/ 0 w 132"/>
                <a:gd name="T9" fmla="*/ 318 h 318"/>
                <a:gd name="T10" fmla="*/ 0 w 132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318">
                  <a:moveTo>
                    <a:pt x="0" y="0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318"/>
                  </a:lnTo>
                  <a:lnTo>
                    <a:pt x="0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7729538" y="2041525"/>
              <a:ext cx="114300" cy="360363"/>
            </a:xfrm>
            <a:custGeom>
              <a:avLst/>
              <a:gdLst>
                <a:gd name="T0" fmla="*/ 0 w 132"/>
                <a:gd name="T1" fmla="*/ 0 h 418"/>
                <a:gd name="T2" fmla="*/ 0 w 132"/>
                <a:gd name="T3" fmla="*/ 0 h 418"/>
                <a:gd name="T4" fmla="*/ 132 w 132"/>
                <a:gd name="T5" fmla="*/ 0 h 418"/>
                <a:gd name="T6" fmla="*/ 132 w 132"/>
                <a:gd name="T7" fmla="*/ 418 h 418"/>
                <a:gd name="T8" fmla="*/ 0 w 132"/>
                <a:gd name="T9" fmla="*/ 418 h 418"/>
                <a:gd name="T10" fmla="*/ 0 w 132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418">
                  <a:moveTo>
                    <a:pt x="0" y="0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418"/>
                  </a:lnTo>
                  <a:lnTo>
                    <a:pt x="0" y="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3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7883525" y="2095500"/>
              <a:ext cx="114300" cy="306388"/>
            </a:xfrm>
            <a:custGeom>
              <a:avLst/>
              <a:gdLst>
                <a:gd name="T0" fmla="*/ 0 w 132"/>
                <a:gd name="T1" fmla="*/ 0 h 356"/>
                <a:gd name="T2" fmla="*/ 0 w 132"/>
                <a:gd name="T3" fmla="*/ 0 h 356"/>
                <a:gd name="T4" fmla="*/ 132 w 132"/>
                <a:gd name="T5" fmla="*/ 0 h 356"/>
                <a:gd name="T6" fmla="*/ 132 w 132"/>
                <a:gd name="T7" fmla="*/ 356 h 356"/>
                <a:gd name="T8" fmla="*/ 0 w 132"/>
                <a:gd name="T9" fmla="*/ 356 h 356"/>
                <a:gd name="T10" fmla="*/ 0 w 132"/>
                <a:gd name="T1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356">
                  <a:moveTo>
                    <a:pt x="0" y="0"/>
                  </a:moveTo>
                  <a:lnTo>
                    <a:pt x="0" y="0"/>
                  </a:lnTo>
                  <a:lnTo>
                    <a:pt x="132" y="0"/>
                  </a:lnTo>
                  <a:lnTo>
                    <a:pt x="132" y="356"/>
                  </a:ln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8037513" y="1916113"/>
              <a:ext cx="112713" cy="485775"/>
            </a:xfrm>
            <a:custGeom>
              <a:avLst/>
              <a:gdLst>
                <a:gd name="T0" fmla="*/ 0 w 131"/>
                <a:gd name="T1" fmla="*/ 0 h 564"/>
                <a:gd name="T2" fmla="*/ 0 w 131"/>
                <a:gd name="T3" fmla="*/ 0 h 564"/>
                <a:gd name="T4" fmla="*/ 131 w 131"/>
                <a:gd name="T5" fmla="*/ 0 h 564"/>
                <a:gd name="T6" fmla="*/ 131 w 131"/>
                <a:gd name="T7" fmla="*/ 564 h 564"/>
                <a:gd name="T8" fmla="*/ 0 w 131"/>
                <a:gd name="T9" fmla="*/ 564 h 564"/>
                <a:gd name="T10" fmla="*/ 0 w 131"/>
                <a:gd name="T1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64">
                  <a:moveTo>
                    <a:pt x="0" y="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64"/>
                  </a:lnTo>
                  <a:lnTo>
                    <a:pt x="0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93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8"/>
            <p:cNvSpPr>
              <a:spLocks/>
            </p:cNvSpPr>
            <p:nvPr/>
          </p:nvSpPr>
          <p:spPr bwMode="auto">
            <a:xfrm>
              <a:off x="8488363" y="2435225"/>
              <a:ext cx="90488" cy="104775"/>
            </a:xfrm>
            <a:custGeom>
              <a:avLst/>
              <a:gdLst>
                <a:gd name="T0" fmla="*/ 65 w 106"/>
                <a:gd name="T1" fmla="*/ 122 h 122"/>
                <a:gd name="T2" fmla="*/ 65 w 106"/>
                <a:gd name="T3" fmla="*/ 122 h 122"/>
                <a:gd name="T4" fmla="*/ 106 w 106"/>
                <a:gd name="T5" fmla="*/ 94 h 122"/>
                <a:gd name="T6" fmla="*/ 40 w 106"/>
                <a:gd name="T7" fmla="*/ 0 h 122"/>
                <a:gd name="T8" fmla="*/ 0 w 106"/>
                <a:gd name="T9" fmla="*/ 28 h 122"/>
                <a:gd name="T10" fmla="*/ 65 w 106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22">
                  <a:moveTo>
                    <a:pt x="65" y="122"/>
                  </a:moveTo>
                  <a:lnTo>
                    <a:pt x="65" y="122"/>
                  </a:lnTo>
                  <a:lnTo>
                    <a:pt x="106" y="94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65" y="122"/>
                  </a:ln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9"/>
            <p:cNvSpPr>
              <a:spLocks/>
            </p:cNvSpPr>
            <p:nvPr/>
          </p:nvSpPr>
          <p:spPr bwMode="auto">
            <a:xfrm>
              <a:off x="8272463" y="2127250"/>
              <a:ext cx="250825" cy="331788"/>
            </a:xfrm>
            <a:custGeom>
              <a:avLst/>
              <a:gdLst>
                <a:gd name="T0" fmla="*/ 251 w 291"/>
                <a:gd name="T1" fmla="*/ 386 h 386"/>
                <a:gd name="T2" fmla="*/ 251 w 291"/>
                <a:gd name="T3" fmla="*/ 386 h 386"/>
                <a:gd name="T4" fmla="*/ 291 w 291"/>
                <a:gd name="T5" fmla="*/ 358 h 386"/>
                <a:gd name="T6" fmla="*/ 41 w 291"/>
                <a:gd name="T7" fmla="*/ 0 h 386"/>
                <a:gd name="T8" fmla="*/ 0 w 291"/>
                <a:gd name="T9" fmla="*/ 29 h 386"/>
                <a:gd name="T10" fmla="*/ 251 w 29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86">
                  <a:moveTo>
                    <a:pt x="251" y="386"/>
                  </a:moveTo>
                  <a:lnTo>
                    <a:pt x="251" y="386"/>
                  </a:lnTo>
                  <a:lnTo>
                    <a:pt x="291" y="358"/>
                  </a:lnTo>
                  <a:lnTo>
                    <a:pt x="41" y="0"/>
                  </a:lnTo>
                  <a:lnTo>
                    <a:pt x="0" y="29"/>
                  </a:lnTo>
                  <a:lnTo>
                    <a:pt x="251" y="386"/>
                  </a:ln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0"/>
            <p:cNvSpPr>
              <a:spLocks/>
            </p:cNvSpPr>
            <p:nvPr/>
          </p:nvSpPr>
          <p:spPr bwMode="auto">
            <a:xfrm>
              <a:off x="8543925" y="2516188"/>
              <a:ext cx="41275" cy="31750"/>
            </a:xfrm>
            <a:custGeom>
              <a:avLst/>
              <a:gdLst>
                <a:gd name="T0" fmla="*/ 44 w 47"/>
                <a:gd name="T1" fmla="*/ 4 h 37"/>
                <a:gd name="T2" fmla="*/ 44 w 47"/>
                <a:gd name="T3" fmla="*/ 4 h 37"/>
                <a:gd name="T4" fmla="*/ 41 w 47"/>
                <a:gd name="T5" fmla="*/ 0 h 37"/>
                <a:gd name="T6" fmla="*/ 0 w 47"/>
                <a:gd name="T7" fmla="*/ 28 h 37"/>
                <a:gd name="T8" fmla="*/ 3 w 47"/>
                <a:gd name="T9" fmla="*/ 32 h 37"/>
                <a:gd name="T10" fmla="*/ 17 w 47"/>
                <a:gd name="T11" fmla="*/ 35 h 37"/>
                <a:gd name="T12" fmla="*/ 41 w 47"/>
                <a:gd name="T13" fmla="*/ 17 h 37"/>
                <a:gd name="T14" fmla="*/ 44 w 47"/>
                <a:gd name="T1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7">
                  <a:moveTo>
                    <a:pt x="44" y="4"/>
                  </a:moveTo>
                  <a:lnTo>
                    <a:pt x="44" y="4"/>
                  </a:lnTo>
                  <a:cubicBezTo>
                    <a:pt x="41" y="0"/>
                    <a:pt x="41" y="0"/>
                    <a:pt x="41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6" y="36"/>
                    <a:pt x="13" y="37"/>
                    <a:pt x="17" y="3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5" y="15"/>
                    <a:pt x="47" y="8"/>
                    <a:pt x="44" y="4"/>
                  </a:cubicBez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1"/>
            <p:cNvSpPr>
              <a:spLocks/>
            </p:cNvSpPr>
            <p:nvPr/>
          </p:nvSpPr>
          <p:spPr bwMode="auto">
            <a:xfrm>
              <a:off x="8226425" y="2058988"/>
              <a:ext cx="80963" cy="92075"/>
            </a:xfrm>
            <a:custGeom>
              <a:avLst/>
              <a:gdLst>
                <a:gd name="T0" fmla="*/ 62 w 94"/>
                <a:gd name="T1" fmla="*/ 33 h 107"/>
                <a:gd name="T2" fmla="*/ 62 w 94"/>
                <a:gd name="T3" fmla="*/ 33 h 107"/>
                <a:gd name="T4" fmla="*/ 22 w 94"/>
                <a:gd name="T5" fmla="*/ 1 h 107"/>
                <a:gd name="T6" fmla="*/ 5 w 94"/>
                <a:gd name="T7" fmla="*/ 13 h 107"/>
                <a:gd name="T8" fmla="*/ 22 w 94"/>
                <a:gd name="T9" fmla="*/ 62 h 107"/>
                <a:gd name="T10" fmla="*/ 53 w 94"/>
                <a:gd name="T11" fmla="*/ 107 h 107"/>
                <a:gd name="T12" fmla="*/ 69 w 94"/>
                <a:gd name="T13" fmla="*/ 95 h 107"/>
                <a:gd name="T14" fmla="*/ 73 w 94"/>
                <a:gd name="T15" fmla="*/ 92 h 107"/>
                <a:gd name="T16" fmla="*/ 94 w 94"/>
                <a:gd name="T17" fmla="*/ 78 h 107"/>
                <a:gd name="T18" fmla="*/ 62 w 94"/>
                <a:gd name="T19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7">
                  <a:moveTo>
                    <a:pt x="62" y="33"/>
                  </a:moveTo>
                  <a:lnTo>
                    <a:pt x="62" y="33"/>
                  </a:lnTo>
                  <a:cubicBezTo>
                    <a:pt x="54" y="21"/>
                    <a:pt x="33" y="0"/>
                    <a:pt x="22" y="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23"/>
                    <a:pt x="13" y="50"/>
                    <a:pt x="22" y="62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94" y="78"/>
                    <a:pt x="94" y="78"/>
                    <a:pt x="94" y="78"/>
                  </a:cubicBezTo>
                  <a:lnTo>
                    <a:pt x="62" y="33"/>
                  </a:ln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2"/>
            <p:cNvSpPr>
              <a:spLocks/>
            </p:cNvSpPr>
            <p:nvPr/>
          </p:nvSpPr>
          <p:spPr bwMode="auto">
            <a:xfrm>
              <a:off x="8524875" y="2479675"/>
              <a:ext cx="44450" cy="53975"/>
            </a:xfrm>
            <a:custGeom>
              <a:avLst/>
              <a:gdLst>
                <a:gd name="T0" fmla="*/ 38 w 51"/>
                <a:gd name="T1" fmla="*/ 58 h 61"/>
                <a:gd name="T2" fmla="*/ 38 w 51"/>
                <a:gd name="T3" fmla="*/ 58 h 61"/>
                <a:gd name="T4" fmla="*/ 32 w 51"/>
                <a:gd name="T5" fmla="*/ 57 h 61"/>
                <a:gd name="T6" fmla="*/ 3 w 51"/>
                <a:gd name="T7" fmla="*/ 16 h 61"/>
                <a:gd name="T8" fmla="*/ 4 w 51"/>
                <a:gd name="T9" fmla="*/ 9 h 61"/>
                <a:gd name="T10" fmla="*/ 8 w 51"/>
                <a:gd name="T11" fmla="*/ 6 h 61"/>
                <a:gd name="T12" fmla="*/ 19 w 51"/>
                <a:gd name="T13" fmla="*/ 4 h 61"/>
                <a:gd name="T14" fmla="*/ 48 w 51"/>
                <a:gd name="T15" fmla="*/ 45 h 61"/>
                <a:gd name="T16" fmla="*/ 42 w 51"/>
                <a:gd name="T17" fmla="*/ 55 h 61"/>
                <a:gd name="T18" fmla="*/ 38 w 5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61">
                  <a:moveTo>
                    <a:pt x="38" y="58"/>
                  </a:moveTo>
                  <a:lnTo>
                    <a:pt x="38" y="58"/>
                  </a:lnTo>
                  <a:cubicBezTo>
                    <a:pt x="34" y="61"/>
                    <a:pt x="34" y="61"/>
                    <a:pt x="32" y="5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0" y="12"/>
                    <a:pt x="4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3" y="3"/>
                    <a:pt x="17" y="0"/>
                    <a:pt x="19" y="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1" y="49"/>
                    <a:pt x="47" y="52"/>
                    <a:pt x="42" y="55"/>
                  </a:cubicBezTo>
                  <a:lnTo>
                    <a:pt x="38" y="58"/>
                  </a:lnTo>
                  <a:close/>
                </a:path>
              </a:pathLst>
            </a:custGeom>
            <a:solidFill>
              <a:srgbClr val="F4AD0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Isosceles Triangle 47"/>
          <p:cNvSpPr/>
          <p:nvPr/>
        </p:nvSpPr>
        <p:spPr bwMode="auto">
          <a:xfrm rot="10800000" flipV="1">
            <a:off x="5945619" y="1716261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 rot="10800000" flipV="1">
            <a:off x="5945619" y="1716261"/>
            <a:ext cx="510159" cy="439792"/>
          </a:xfrm>
          <a:prstGeom prst="triangle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30" grpId="0" animBg="1"/>
      <p:bldP spid="29" grpId="0" animBg="1"/>
      <p:bldP spid="10" grpId="0" animBg="1"/>
      <p:bldP spid="18" grpId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Visual Studio Application Insights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14" y="1051818"/>
            <a:ext cx="1060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spc="20" dirty="0">
                <a:solidFill>
                  <a:schemeClr val="tx1">
                    <a:lumMod val="20000"/>
                    <a:lumOff val="80000"/>
                  </a:schemeClr>
                </a:solidFill>
                <a:latin typeface="Segoe UI Light"/>
                <a:cs typeface="Arial" pitchFamily="34" charset="0"/>
              </a:rPr>
              <a:t>Detect issues, diagnose crashes and track usage in your web and mobile </a:t>
            </a:r>
            <a:r>
              <a:rPr lang="en-US" sz="2400" kern="0" spc="2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Segoe UI Light"/>
                <a:cs typeface="Arial" pitchFamily="34" charset="0"/>
              </a:rPr>
              <a:t>apps</a:t>
            </a:r>
            <a:endParaRPr lang="en-US" sz="2400" kern="0" spc="20" dirty="0">
              <a:solidFill>
                <a:schemeClr val="tx1">
                  <a:lumMod val="20000"/>
                  <a:lumOff val="80000"/>
                </a:schemeClr>
              </a:solidFill>
              <a:latin typeface="Segoe UI Light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36" y="5910906"/>
            <a:ext cx="1748420" cy="1081179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 bwMode="auto">
          <a:xfrm>
            <a:off x="894713" y="2196961"/>
            <a:ext cx="2780179" cy="4797564"/>
          </a:xfrm>
          <a:prstGeom prst="bentArrow">
            <a:avLst/>
          </a:prstGeom>
          <a:solidFill>
            <a:schemeClr val="bg1">
              <a:lumMod val="65000"/>
              <a:alpha val="91000"/>
            </a:schemeClr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Freeform 95"/>
          <p:cNvSpPr>
            <a:spLocks/>
          </p:cNvSpPr>
          <p:nvPr/>
        </p:nvSpPr>
        <p:spPr bwMode="auto">
          <a:xfrm flipH="1">
            <a:off x="3491164" y="2762250"/>
            <a:ext cx="1493452" cy="969879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27DCF2">
              <a:alpha val="95000"/>
            </a:srgbClr>
          </a:solidFill>
          <a:ln>
            <a:noFill/>
          </a:ln>
          <a:extLst/>
        </p:spPr>
        <p:txBody>
          <a:bodyPr vert="horz" wrap="square" lIns="93247" tIns="46623" rIns="93247" bIns="46623" numCol="1" anchor="t" anchorCtr="0" compatLnSpc="1">
            <a:prstTxWarp prst="textNoShape">
              <a:avLst/>
            </a:prstTxWarp>
          </a:bodyPr>
          <a:lstStyle/>
          <a:p>
            <a:pPr defTabSz="932418">
              <a:defRPr/>
            </a:pPr>
            <a:endParaRPr lang="en-US" sz="2800" kern="0">
              <a:solidFill>
                <a:srgbClr val="000000"/>
              </a:solidFill>
            </a:endParaRPr>
          </a:p>
        </p:txBody>
      </p:sp>
      <p:sp>
        <p:nvSpPr>
          <p:cNvPr id="8" name="Freeform 95"/>
          <p:cNvSpPr>
            <a:spLocks/>
          </p:cNvSpPr>
          <p:nvPr/>
        </p:nvSpPr>
        <p:spPr bwMode="auto">
          <a:xfrm flipH="1">
            <a:off x="4663546" y="3088986"/>
            <a:ext cx="1318200" cy="856066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0070C0">
              <a:alpha val="90000"/>
            </a:srgbClr>
          </a:solidFill>
          <a:ln>
            <a:noFill/>
          </a:ln>
          <a:extLst/>
        </p:spPr>
        <p:txBody>
          <a:bodyPr vert="horz" wrap="square" lIns="93247" tIns="46623" rIns="93247" bIns="46623" numCol="1" anchor="t" anchorCtr="0" compatLnSpc="1">
            <a:prstTxWarp prst="textNoShape">
              <a:avLst/>
            </a:prstTxWarp>
          </a:bodyPr>
          <a:lstStyle/>
          <a:p>
            <a:pPr defTabSz="932418">
              <a:defRPr/>
            </a:pPr>
            <a:endParaRPr lang="en-US" sz="2800" kern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266" b="33156"/>
          <a:stretch/>
        </p:blipFill>
        <p:spPr>
          <a:xfrm>
            <a:off x="76200" y="4489674"/>
            <a:ext cx="3851812" cy="25024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353874" y="1518151"/>
            <a:ext cx="3380925" cy="2694697"/>
            <a:chOff x="8238220" y="2114321"/>
            <a:chExt cx="3676201" cy="29300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8181" y="2736060"/>
              <a:ext cx="1416240" cy="23083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9661" y="2425191"/>
              <a:ext cx="1406394" cy="23002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8220" y="2114321"/>
              <a:ext cx="1409315" cy="2300288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 bwMode="auto">
          <a:xfrm>
            <a:off x="6006714" y="2291885"/>
            <a:ext cx="2162806" cy="1245531"/>
          </a:xfrm>
          <a:prstGeom prst="rightArrow">
            <a:avLst/>
          </a:prstGeom>
          <a:solidFill>
            <a:srgbClr val="C02DA2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spc="-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Freeform 95"/>
          <p:cNvSpPr>
            <a:spLocks/>
          </p:cNvSpPr>
          <p:nvPr/>
        </p:nvSpPr>
        <p:spPr bwMode="auto">
          <a:xfrm flipH="1">
            <a:off x="4124224" y="1726815"/>
            <a:ext cx="2543276" cy="1651656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rgbClr val="4EC1EA">
              <a:alpha val="9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47" tIns="46623" rIns="93247" bIns="46623" numCol="1" anchor="ctr" anchorCtr="0" compatLnSpc="1">
            <a:prstTxWarp prst="textNoShape">
              <a:avLst/>
            </a:prstTxWarp>
          </a:bodyPr>
          <a:lstStyle/>
          <a:p>
            <a:pPr algn="ctr" defTabSz="932418">
              <a:defRPr/>
            </a:pPr>
            <a:endParaRPr lang="en-US" sz="2400" kern="0" dirty="0">
              <a:solidFill>
                <a:srgbClr val="692B7B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5030445" y="4220736"/>
            <a:ext cx="7389812" cy="269612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r>
              <a:rPr lang="en-US" sz="2400" b="1" kern="0" dirty="0" smtClean="0">
                <a:solidFill>
                  <a:srgbClr val="29D5EA"/>
                </a:solidFill>
                <a:latin typeface="+mn-lt"/>
              </a:rPr>
              <a:t>Announcing:</a:t>
            </a:r>
            <a:r>
              <a:rPr lang="en-US" sz="2400" kern="0" dirty="0" smtClean="0">
                <a:solidFill>
                  <a:srgbClr val="29D5EA"/>
                </a:solidFill>
              </a:rPr>
              <a:t> Public </a:t>
            </a:r>
            <a:r>
              <a:rPr lang="en-US" sz="2400" kern="0" dirty="0">
                <a:solidFill>
                  <a:srgbClr val="29D5EA"/>
                </a:solidFill>
              </a:rPr>
              <a:t>Preview on Azure Preview </a:t>
            </a:r>
            <a:r>
              <a:rPr lang="en-US" sz="2400" kern="0" dirty="0" smtClean="0">
                <a:solidFill>
                  <a:srgbClr val="29D5EA"/>
                </a:solidFill>
              </a:rPr>
              <a:t>Portal</a:t>
            </a: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r>
              <a:rPr lang="en-US" sz="2000" kern="0" dirty="0" smtClean="0">
                <a:solidFill>
                  <a:srgbClr val="D9D9D9"/>
                </a:solidFill>
              </a:rPr>
              <a:t>Monitor </a:t>
            </a:r>
            <a:r>
              <a:rPr lang="en-US" sz="2000" kern="0" dirty="0">
                <a:solidFill>
                  <a:srgbClr val="D9D9D9"/>
                </a:solidFill>
              </a:rPr>
              <a:t>ASP.NET, Java and other web apps and </a:t>
            </a:r>
            <a:r>
              <a:rPr lang="en-US" sz="2000" kern="0" dirty="0" smtClean="0">
                <a:solidFill>
                  <a:srgbClr val="D9D9D9"/>
                </a:solidFill>
              </a:rPr>
              <a:t>services</a:t>
            </a: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r>
              <a:rPr lang="en-US" sz="2000" kern="0" dirty="0" smtClean="0">
                <a:solidFill>
                  <a:srgbClr val="D9D9D9"/>
                </a:solidFill>
              </a:rPr>
              <a:t>Support </a:t>
            </a:r>
            <a:r>
              <a:rPr lang="en-US" sz="2000" kern="0" dirty="0">
                <a:solidFill>
                  <a:srgbClr val="D9D9D9"/>
                </a:solidFill>
              </a:rPr>
              <a:t>for Android, iOS and Windows mobile </a:t>
            </a:r>
            <a:r>
              <a:rPr lang="en-US" sz="2000" kern="0" dirty="0" smtClean="0">
                <a:solidFill>
                  <a:srgbClr val="D9D9D9"/>
                </a:solidFill>
              </a:rPr>
              <a:t>apps</a:t>
            </a: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r>
              <a:rPr lang="en-US" sz="2000" kern="0" dirty="0">
                <a:solidFill>
                  <a:srgbClr val="D9D9D9"/>
                </a:solidFill>
              </a:rPr>
              <a:t>P</a:t>
            </a:r>
            <a:r>
              <a:rPr lang="en-US" sz="2000" kern="0" dirty="0" smtClean="0">
                <a:solidFill>
                  <a:srgbClr val="D9D9D9"/>
                </a:solidFill>
              </a:rPr>
              <a:t>ricing details available now including free tier</a:t>
            </a: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endParaRPr lang="en-US" sz="400" b="1" kern="0" dirty="0" smtClean="0">
              <a:solidFill>
                <a:srgbClr val="D9D9D9"/>
              </a:solidFill>
            </a:endParaRP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r>
              <a:rPr lang="en-US" sz="2400" kern="0" dirty="0" smtClean="0">
                <a:solidFill>
                  <a:srgbClr val="47D8FF"/>
                </a:solidFill>
              </a:rPr>
              <a:t>Check it out!</a:t>
            </a:r>
            <a:endParaRPr lang="en-US" sz="2400" kern="0" dirty="0">
              <a:solidFill>
                <a:srgbClr val="47D8FF"/>
              </a:solidFill>
            </a:endParaRP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 charset="0"/>
              <a:buNone/>
            </a:pPr>
            <a:r>
              <a:rPr lang="en-US" sz="2000" u="sng" kern="0" dirty="0" smtClean="0">
                <a:solidFill>
                  <a:srgbClr val="47D8FF"/>
                </a:solidFill>
              </a:rPr>
              <a:t>http</a:t>
            </a:r>
            <a:r>
              <a:rPr lang="en-US" sz="2000" u="sng" kern="0" dirty="0">
                <a:solidFill>
                  <a:srgbClr val="47D8FF"/>
                </a:solidFill>
              </a:rPr>
              <a:t>://</a:t>
            </a:r>
            <a:r>
              <a:rPr lang="en-US" sz="2000" u="sng" kern="0" dirty="0" smtClean="0">
                <a:solidFill>
                  <a:srgbClr val="47D8FF"/>
                </a:solidFill>
              </a:rPr>
              <a:t>azure.microsoft.com/en-us/services/application-insights </a:t>
            </a:r>
            <a:endParaRPr lang="en-US" sz="2000" u="sng" kern="0" dirty="0">
              <a:solidFill>
                <a:srgbClr val="47D8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21" y="2236585"/>
            <a:ext cx="2173111" cy="17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1" y="0"/>
            <a:ext cx="12436475" cy="6994525"/>
          </a:xfrm>
          <a:prstGeom prst="rect">
            <a:avLst/>
          </a:prstGeom>
          <a:solidFill>
            <a:srgbClr val="682A7A"/>
          </a:solidFill>
          <a:ln w="0" cap="flat" cmpd="sng" algn="ctr">
            <a:solidFill>
              <a:srgbClr val="4E1F5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17146" y="6180382"/>
            <a:ext cx="1862779" cy="5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978694" y="3110216"/>
            <a:ext cx="10237787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-7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Monitor + Learn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8694" y="2464081"/>
            <a:ext cx="11149013" cy="58169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102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DEMO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15" name="Picture 14" descr="demo_wire-01-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0" y="1206500"/>
            <a:ext cx="3035300" cy="2705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0" y="-183090"/>
            <a:ext cx="3443974" cy="1948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044" y="554113"/>
            <a:ext cx="629530" cy="869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41909" y="333234"/>
            <a:ext cx="406232" cy="499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97472" y="863252"/>
            <a:ext cx="518822" cy="637636"/>
          </a:xfrm>
          <a:prstGeom prst="rect">
            <a:avLst/>
          </a:prstGeom>
        </p:spPr>
      </p:pic>
      <p:pic>
        <p:nvPicPr>
          <p:cNvPr id="20" name="Picture 19" descr="demo_screen-01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3244850"/>
            <a:ext cx="2763339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2101" y="6400800"/>
            <a:ext cx="1631950" cy="52116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spc="10" dirty="0" smtClean="0">
                <a:solidFill>
                  <a:schemeClr val="bg1"/>
                </a:solidFill>
                <a:latin typeface="+mj-lt"/>
                <a:cs typeface="Segoe Pro Display Light"/>
              </a:rPr>
              <a:t>Project Server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3483" y="6402917"/>
            <a:ext cx="2448983" cy="5070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 smtClean="0">
                <a:solidFill>
                  <a:schemeClr val="bg1"/>
                </a:solidFill>
                <a:latin typeface="+mj-lt"/>
                <a:cs typeface="Segoe Pro Display Light"/>
              </a:rPr>
              <a:t>Microsoft </a:t>
            </a:r>
            <a:r>
              <a:rPr lang="en-US" sz="1500" spc="10" dirty="0" smtClean="0">
                <a:solidFill>
                  <a:schemeClr val="bg1"/>
                </a:solidFill>
                <a:latin typeface="+mj-lt"/>
                <a:cs typeface="Segoe Pro Display Light"/>
              </a:rPr>
              <a:t>System</a:t>
            </a:r>
            <a:r>
              <a:rPr lang="en-US" sz="1500" dirty="0" smtClean="0">
                <a:solidFill>
                  <a:schemeClr val="bg1"/>
                </a:solidFill>
                <a:latin typeface="+mj-lt"/>
                <a:cs typeface="Segoe Pro Display Light"/>
              </a:rPr>
              <a:t> Center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4600" y="6394450"/>
            <a:ext cx="1841500" cy="52116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Segoe Pro Display Light"/>
              </a:rPr>
              <a:t>Microsoft Azure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52836" y="6394450"/>
            <a:ext cx="1377950" cy="52116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spc="30" dirty="0" smtClean="0">
                <a:solidFill>
                  <a:schemeClr val="bg1"/>
                </a:solidFill>
                <a:latin typeface="+mj-lt"/>
                <a:cs typeface="Segoe Pro Display Light"/>
              </a:rPr>
              <a:t>SharePoint</a:t>
            </a:r>
          </a:p>
        </p:txBody>
      </p:sp>
      <p:pic>
        <p:nvPicPr>
          <p:cNvPr id="6" name="Picture 5" descr="microsoft-office-2013-logo-vector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1" y="6089650"/>
            <a:ext cx="1592347" cy="1127125"/>
          </a:xfrm>
          <a:prstGeom prst="rect">
            <a:avLst/>
          </a:prstGeom>
        </p:spPr>
      </p:pic>
      <p:pic>
        <p:nvPicPr>
          <p:cNvPr id="7" name="Picture 6" descr="VisualStudio_Purp526_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442091"/>
            <a:ext cx="1530350" cy="4286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4851400" y="1047809"/>
            <a:ext cx="2673350" cy="434017"/>
          </a:xfrm>
          <a:prstGeom prst="rect">
            <a:avLst/>
          </a:prstGeom>
          <a:solidFill>
            <a:srgbClr val="68686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851400" y="1474354"/>
            <a:ext cx="2673350" cy="4340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851400" y="1900899"/>
            <a:ext cx="2673350" cy="434017"/>
          </a:xfrm>
          <a:prstGeom prst="rect">
            <a:avLst/>
          </a:prstGeom>
          <a:solidFill>
            <a:srgbClr val="68686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851400" y="2327444"/>
            <a:ext cx="2673350" cy="4340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51400" y="2753989"/>
            <a:ext cx="2673350" cy="434017"/>
          </a:xfrm>
          <a:prstGeom prst="rect">
            <a:avLst/>
          </a:prstGeom>
          <a:solidFill>
            <a:srgbClr val="68686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851400" y="3180534"/>
            <a:ext cx="2673350" cy="4340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51400" y="3607079"/>
            <a:ext cx="2667000" cy="434017"/>
          </a:xfrm>
          <a:prstGeom prst="rect">
            <a:avLst/>
          </a:prstGeom>
          <a:solidFill>
            <a:srgbClr val="68686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51400" y="4033624"/>
            <a:ext cx="2667000" cy="4340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851400" y="4460169"/>
            <a:ext cx="2667000" cy="434017"/>
          </a:xfrm>
          <a:prstGeom prst="rect">
            <a:avLst/>
          </a:prstGeom>
          <a:solidFill>
            <a:srgbClr val="68686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400" y="4886714"/>
            <a:ext cx="2667000" cy="43401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851400" y="5313256"/>
            <a:ext cx="2667000" cy="434017"/>
          </a:xfrm>
          <a:prstGeom prst="rect">
            <a:avLst/>
          </a:prstGeom>
          <a:solidFill>
            <a:srgbClr val="686868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8224" tIns="270579" rIns="338224" bIns="27057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724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88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3250" y="1126318"/>
            <a:ext cx="2078906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67900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 c</a:t>
            </a:r>
            <a:r>
              <a:rPr lang="en-US" sz="2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ontrol</a:t>
            </a:r>
            <a:endParaRPr lang="en-US" sz="20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3250" y="1552863"/>
            <a:ext cx="2078906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Agile planning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1797" y="1979408"/>
            <a:ext cx="2641812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case management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35996" y="2405953"/>
            <a:ext cx="2713414" cy="287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</a:t>
            </a:r>
            <a:r>
              <a:rPr lang="en-US" sz="2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automation</a:t>
            </a:r>
            <a:endParaRPr lang="en-US" sz="20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94584" y="2832498"/>
            <a:ext cx="27962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19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Continuous deployment</a:t>
            </a:r>
            <a:endParaRPr lang="en-US" sz="19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1797" y="3259043"/>
            <a:ext cx="2641812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Release management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53250" y="3685588"/>
            <a:ext cx="2078906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Load 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53250" y="5391765"/>
            <a:ext cx="2078906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Lab management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9544" y="660400"/>
            <a:ext cx="5446424" cy="5448300"/>
            <a:chOff x="4044950" y="1273175"/>
            <a:chExt cx="4610100" cy="4611688"/>
          </a:xfrm>
        </p:grpSpPr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4044950" y="1273175"/>
              <a:ext cx="2305050" cy="2305050"/>
            </a:xfrm>
            <a:custGeom>
              <a:avLst/>
              <a:gdLst>
                <a:gd name="T0" fmla="*/ 80 w 2679"/>
                <a:gd name="T1" fmla="*/ 2678 h 2678"/>
                <a:gd name="T2" fmla="*/ 80 w 2679"/>
                <a:gd name="T3" fmla="*/ 2678 h 2678"/>
                <a:gd name="T4" fmla="*/ 0 w 2679"/>
                <a:gd name="T5" fmla="*/ 2678 h 2678"/>
                <a:gd name="T6" fmla="*/ 2679 w 2679"/>
                <a:gd name="T7" fmla="*/ 0 h 2678"/>
                <a:gd name="T8" fmla="*/ 2679 w 2679"/>
                <a:gd name="T9" fmla="*/ 80 h 2678"/>
                <a:gd name="T10" fmla="*/ 80 w 2679"/>
                <a:gd name="T11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2678">
                  <a:moveTo>
                    <a:pt x="80" y="2678"/>
                  </a:moveTo>
                  <a:lnTo>
                    <a:pt x="80" y="2678"/>
                  </a:lnTo>
                  <a:lnTo>
                    <a:pt x="0" y="2678"/>
                  </a:lnTo>
                  <a:cubicBezTo>
                    <a:pt x="0" y="1201"/>
                    <a:pt x="1202" y="0"/>
                    <a:pt x="2679" y="0"/>
                  </a:cubicBezTo>
                  <a:lnTo>
                    <a:pt x="2679" y="80"/>
                  </a:lnTo>
                  <a:cubicBezTo>
                    <a:pt x="1246" y="80"/>
                    <a:pt x="80" y="1245"/>
                    <a:pt x="80" y="2678"/>
                  </a:cubicBezTo>
                  <a:close/>
                </a:path>
              </a:pathLst>
            </a:custGeom>
            <a:solidFill>
              <a:srgbClr val="B92B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4044950" y="1273175"/>
              <a:ext cx="2305050" cy="2305050"/>
            </a:xfrm>
            <a:custGeom>
              <a:avLst/>
              <a:gdLst>
                <a:gd name="T0" fmla="*/ 80 w 2679"/>
                <a:gd name="T1" fmla="*/ 2678 h 2678"/>
                <a:gd name="T2" fmla="*/ 80 w 2679"/>
                <a:gd name="T3" fmla="*/ 2678 h 2678"/>
                <a:gd name="T4" fmla="*/ 0 w 2679"/>
                <a:gd name="T5" fmla="*/ 2678 h 2678"/>
                <a:gd name="T6" fmla="*/ 2679 w 2679"/>
                <a:gd name="T7" fmla="*/ 0 h 2678"/>
                <a:gd name="T8" fmla="*/ 2679 w 2679"/>
                <a:gd name="T9" fmla="*/ 80 h 2678"/>
                <a:gd name="T10" fmla="*/ 80 w 2679"/>
                <a:gd name="T11" fmla="*/ 2678 h 2678"/>
                <a:gd name="T12" fmla="*/ 80 w 2679"/>
                <a:gd name="T13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9" h="2678">
                  <a:moveTo>
                    <a:pt x="80" y="2678"/>
                  </a:moveTo>
                  <a:lnTo>
                    <a:pt x="80" y="2678"/>
                  </a:lnTo>
                  <a:lnTo>
                    <a:pt x="0" y="2678"/>
                  </a:lnTo>
                  <a:cubicBezTo>
                    <a:pt x="0" y="1201"/>
                    <a:pt x="1202" y="0"/>
                    <a:pt x="2679" y="0"/>
                  </a:cubicBezTo>
                  <a:lnTo>
                    <a:pt x="2679" y="80"/>
                  </a:lnTo>
                  <a:cubicBezTo>
                    <a:pt x="1246" y="80"/>
                    <a:pt x="80" y="1245"/>
                    <a:pt x="80" y="2678"/>
                  </a:cubicBezTo>
                  <a:lnTo>
                    <a:pt x="80" y="2678"/>
                  </a:lnTo>
                  <a:close/>
                </a:path>
              </a:pathLst>
            </a:custGeom>
            <a:noFill/>
            <a:ln w="22225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4044950" y="3578225"/>
              <a:ext cx="2305050" cy="2306638"/>
            </a:xfrm>
            <a:custGeom>
              <a:avLst/>
              <a:gdLst>
                <a:gd name="T0" fmla="*/ 2679 w 2679"/>
                <a:gd name="T1" fmla="*/ 2679 h 2679"/>
                <a:gd name="T2" fmla="*/ 2679 w 2679"/>
                <a:gd name="T3" fmla="*/ 2679 h 2679"/>
                <a:gd name="T4" fmla="*/ 0 w 2679"/>
                <a:gd name="T5" fmla="*/ 0 h 2679"/>
                <a:gd name="T6" fmla="*/ 80 w 2679"/>
                <a:gd name="T7" fmla="*/ 0 h 2679"/>
                <a:gd name="T8" fmla="*/ 2679 w 2679"/>
                <a:gd name="T9" fmla="*/ 2599 h 2679"/>
                <a:gd name="T10" fmla="*/ 2679 w 2679"/>
                <a:gd name="T11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2679">
                  <a:moveTo>
                    <a:pt x="2679" y="2679"/>
                  </a:moveTo>
                  <a:lnTo>
                    <a:pt x="2679" y="2679"/>
                  </a:lnTo>
                  <a:cubicBezTo>
                    <a:pt x="1202" y="2679"/>
                    <a:pt x="0" y="1477"/>
                    <a:pt x="0" y="0"/>
                  </a:cubicBezTo>
                  <a:lnTo>
                    <a:pt x="80" y="0"/>
                  </a:lnTo>
                  <a:cubicBezTo>
                    <a:pt x="80" y="1433"/>
                    <a:pt x="1246" y="2599"/>
                    <a:pt x="2679" y="2599"/>
                  </a:cubicBezTo>
                  <a:lnTo>
                    <a:pt x="2679" y="2679"/>
                  </a:lnTo>
                  <a:close/>
                </a:path>
              </a:pathLst>
            </a:custGeom>
            <a:solidFill>
              <a:srgbClr val="C924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4044950" y="3578225"/>
              <a:ext cx="2305050" cy="2306638"/>
            </a:xfrm>
            <a:custGeom>
              <a:avLst/>
              <a:gdLst>
                <a:gd name="T0" fmla="*/ 2679 w 2679"/>
                <a:gd name="T1" fmla="*/ 2679 h 2679"/>
                <a:gd name="T2" fmla="*/ 2679 w 2679"/>
                <a:gd name="T3" fmla="*/ 2679 h 2679"/>
                <a:gd name="T4" fmla="*/ 0 w 2679"/>
                <a:gd name="T5" fmla="*/ 0 h 2679"/>
                <a:gd name="T6" fmla="*/ 80 w 2679"/>
                <a:gd name="T7" fmla="*/ 0 h 2679"/>
                <a:gd name="T8" fmla="*/ 2679 w 2679"/>
                <a:gd name="T9" fmla="*/ 2599 h 2679"/>
                <a:gd name="T10" fmla="*/ 2679 w 2679"/>
                <a:gd name="T11" fmla="*/ 2679 h 2679"/>
                <a:gd name="T12" fmla="*/ 2679 w 2679"/>
                <a:gd name="T13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9" h="2679">
                  <a:moveTo>
                    <a:pt x="2679" y="2679"/>
                  </a:moveTo>
                  <a:lnTo>
                    <a:pt x="2679" y="2679"/>
                  </a:lnTo>
                  <a:cubicBezTo>
                    <a:pt x="1202" y="2679"/>
                    <a:pt x="0" y="1477"/>
                    <a:pt x="0" y="0"/>
                  </a:cubicBezTo>
                  <a:lnTo>
                    <a:pt x="80" y="0"/>
                  </a:lnTo>
                  <a:cubicBezTo>
                    <a:pt x="80" y="1433"/>
                    <a:pt x="1246" y="2599"/>
                    <a:pt x="2679" y="2599"/>
                  </a:cubicBezTo>
                  <a:lnTo>
                    <a:pt x="2679" y="2679"/>
                  </a:lnTo>
                  <a:lnTo>
                    <a:pt x="2679" y="2679"/>
                  </a:lnTo>
                  <a:close/>
                </a:path>
              </a:pathLst>
            </a:custGeom>
            <a:noFill/>
            <a:ln w="22225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6350000" y="3578225"/>
              <a:ext cx="2305050" cy="2306638"/>
            </a:xfrm>
            <a:custGeom>
              <a:avLst/>
              <a:gdLst>
                <a:gd name="T0" fmla="*/ 0 w 2678"/>
                <a:gd name="T1" fmla="*/ 2679 h 2679"/>
                <a:gd name="T2" fmla="*/ 0 w 2678"/>
                <a:gd name="T3" fmla="*/ 2679 h 2679"/>
                <a:gd name="T4" fmla="*/ 0 w 2678"/>
                <a:gd name="T5" fmla="*/ 2599 h 2679"/>
                <a:gd name="T6" fmla="*/ 2598 w 2678"/>
                <a:gd name="T7" fmla="*/ 0 h 2679"/>
                <a:gd name="T8" fmla="*/ 2678 w 2678"/>
                <a:gd name="T9" fmla="*/ 0 h 2679"/>
                <a:gd name="T10" fmla="*/ 0 w 2678"/>
                <a:gd name="T11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8" h="2679">
                  <a:moveTo>
                    <a:pt x="0" y="2679"/>
                  </a:moveTo>
                  <a:lnTo>
                    <a:pt x="0" y="2679"/>
                  </a:lnTo>
                  <a:lnTo>
                    <a:pt x="0" y="2599"/>
                  </a:lnTo>
                  <a:cubicBezTo>
                    <a:pt x="1432" y="2599"/>
                    <a:pt x="2598" y="1433"/>
                    <a:pt x="2598" y="0"/>
                  </a:cubicBezTo>
                  <a:lnTo>
                    <a:pt x="2678" y="0"/>
                  </a:lnTo>
                  <a:cubicBezTo>
                    <a:pt x="2678" y="1477"/>
                    <a:pt x="1477" y="2679"/>
                    <a:pt x="0" y="2679"/>
                  </a:cubicBezTo>
                  <a:close/>
                </a:path>
              </a:pathLst>
            </a:custGeom>
            <a:solidFill>
              <a:srgbClr val="3D85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6350000" y="1273175"/>
              <a:ext cx="2305050" cy="2305050"/>
            </a:xfrm>
            <a:custGeom>
              <a:avLst/>
              <a:gdLst>
                <a:gd name="T0" fmla="*/ 2678 w 2678"/>
                <a:gd name="T1" fmla="*/ 2678 h 2678"/>
                <a:gd name="T2" fmla="*/ 2678 w 2678"/>
                <a:gd name="T3" fmla="*/ 2678 h 2678"/>
                <a:gd name="T4" fmla="*/ 2598 w 2678"/>
                <a:gd name="T5" fmla="*/ 2678 h 2678"/>
                <a:gd name="T6" fmla="*/ 0 w 2678"/>
                <a:gd name="T7" fmla="*/ 80 h 2678"/>
                <a:gd name="T8" fmla="*/ 0 w 2678"/>
                <a:gd name="T9" fmla="*/ 0 h 2678"/>
                <a:gd name="T10" fmla="*/ 2678 w 2678"/>
                <a:gd name="T11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8" h="2678">
                  <a:moveTo>
                    <a:pt x="2678" y="2678"/>
                  </a:moveTo>
                  <a:lnTo>
                    <a:pt x="2678" y="2678"/>
                  </a:lnTo>
                  <a:lnTo>
                    <a:pt x="2598" y="2678"/>
                  </a:lnTo>
                  <a:cubicBezTo>
                    <a:pt x="2598" y="1245"/>
                    <a:pt x="1432" y="80"/>
                    <a:pt x="0" y="80"/>
                  </a:cubicBezTo>
                  <a:lnTo>
                    <a:pt x="0" y="0"/>
                  </a:lnTo>
                  <a:cubicBezTo>
                    <a:pt x="1477" y="0"/>
                    <a:pt x="2678" y="1201"/>
                    <a:pt x="2678" y="2678"/>
                  </a:cubicBezTo>
                  <a:close/>
                </a:path>
              </a:pathLst>
            </a:custGeom>
            <a:solidFill>
              <a:srgbClr val="F693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6350000" y="1273175"/>
              <a:ext cx="2305050" cy="2305050"/>
            </a:xfrm>
            <a:custGeom>
              <a:avLst/>
              <a:gdLst>
                <a:gd name="T0" fmla="*/ 2678 w 2678"/>
                <a:gd name="T1" fmla="*/ 2678 h 2678"/>
                <a:gd name="T2" fmla="*/ 2678 w 2678"/>
                <a:gd name="T3" fmla="*/ 2678 h 2678"/>
                <a:gd name="T4" fmla="*/ 2598 w 2678"/>
                <a:gd name="T5" fmla="*/ 2678 h 2678"/>
                <a:gd name="T6" fmla="*/ 0 w 2678"/>
                <a:gd name="T7" fmla="*/ 80 h 2678"/>
                <a:gd name="T8" fmla="*/ 0 w 2678"/>
                <a:gd name="T9" fmla="*/ 0 h 2678"/>
                <a:gd name="T10" fmla="*/ 2678 w 2678"/>
                <a:gd name="T11" fmla="*/ 2678 h 2678"/>
                <a:gd name="T12" fmla="*/ 2678 w 2678"/>
                <a:gd name="T13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8" h="2678">
                  <a:moveTo>
                    <a:pt x="2678" y="2678"/>
                  </a:moveTo>
                  <a:lnTo>
                    <a:pt x="2678" y="2678"/>
                  </a:lnTo>
                  <a:lnTo>
                    <a:pt x="2598" y="2678"/>
                  </a:lnTo>
                  <a:cubicBezTo>
                    <a:pt x="2598" y="1245"/>
                    <a:pt x="1432" y="80"/>
                    <a:pt x="0" y="80"/>
                  </a:cubicBezTo>
                  <a:lnTo>
                    <a:pt x="0" y="0"/>
                  </a:lnTo>
                  <a:cubicBezTo>
                    <a:pt x="1477" y="0"/>
                    <a:pt x="2678" y="1201"/>
                    <a:pt x="2678" y="2678"/>
                  </a:cubicBezTo>
                  <a:lnTo>
                    <a:pt x="2678" y="2678"/>
                  </a:lnTo>
                  <a:close/>
                </a:path>
              </a:pathLst>
            </a:custGeom>
            <a:noFill/>
            <a:ln w="22225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 descr="Stadium_v2-0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34" y="-93097"/>
            <a:ext cx="4741155" cy="7077041"/>
          </a:xfrm>
          <a:prstGeom prst="rect">
            <a:avLst/>
          </a:prstGeom>
        </p:spPr>
      </p:pic>
      <p:pic>
        <p:nvPicPr>
          <p:cNvPr id="3" name="Picture 2" descr="Stadium_v2-0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96" y="78305"/>
            <a:ext cx="4729827" cy="70601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871797" y="4112133"/>
            <a:ext cx="26418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19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Feedback management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2566" y="4538678"/>
            <a:ext cx="2380275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collaboration</a:t>
            </a:r>
            <a:endParaRPr lang="en-US" sz="20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24710" y="4965223"/>
            <a:ext cx="2535986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1267900">
              <a:lnSpc>
                <a:spcPct val="90000"/>
              </a:lnSpc>
              <a:defRPr sz="16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</a:t>
            </a:r>
            <a:r>
              <a:rPr lang="en-US" sz="2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telemetry</a:t>
            </a:r>
            <a:endParaRPr lang="en-US" sz="20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567" y="202137"/>
            <a:ext cx="11889564" cy="91757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Our solution</a:t>
            </a:r>
            <a:endParaRPr lang="en-US" dirty="0">
              <a:latin typeface="+mj-lt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57077" y="6664836"/>
            <a:ext cx="155448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646155" y="6664836"/>
            <a:ext cx="155448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7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258E-6 3.24864E-6 L -0.10835 3.2486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58E-6 -3.35753E-6 L 0.10567 -3.3575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49" grpId="0"/>
      <p:bldP spid="50" grpId="0"/>
      <p:bldP spid="33" grpId="0"/>
      <p:bldP spid="34" grpId="0"/>
      <p:bldP spid="35" grpId="0"/>
      <p:bldP spid="36" grpId="0"/>
      <p:bldP spid="41" grpId="0"/>
      <p:bldP spid="42" grpId="0"/>
      <p:bldP spid="43" grpId="0"/>
      <p:bldP spid="47" grpId="0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339"/>
          <p:cNvSpPr/>
          <p:nvPr/>
        </p:nvSpPr>
        <p:spPr bwMode="auto">
          <a:xfrm flipV="1">
            <a:off x="0" y="2829577"/>
            <a:ext cx="4572000" cy="72000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6" name="Rectangle 355"/>
          <p:cNvSpPr/>
          <p:nvPr/>
        </p:nvSpPr>
        <p:spPr bwMode="auto">
          <a:xfrm flipV="1">
            <a:off x="7936475" y="2828814"/>
            <a:ext cx="4500000" cy="72000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3" name="Rectangle 382"/>
          <p:cNvSpPr/>
          <p:nvPr/>
        </p:nvSpPr>
        <p:spPr bwMode="auto">
          <a:xfrm rot="16200000" flipV="1">
            <a:off x="5558537" y="605536"/>
            <a:ext cx="1282700" cy="71627"/>
          </a:xfrm>
          <a:prstGeom prst="rect">
            <a:avLst/>
          </a:prstGeom>
          <a:solidFill>
            <a:srgbClr val="F5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9" name="Rectangle 388"/>
          <p:cNvSpPr/>
          <p:nvPr/>
        </p:nvSpPr>
        <p:spPr bwMode="auto">
          <a:xfrm rot="16200000" flipV="1">
            <a:off x="4963158" y="5788525"/>
            <a:ext cx="2340000" cy="72000"/>
          </a:xfrm>
          <a:prstGeom prst="rect">
            <a:avLst/>
          </a:prstGeom>
          <a:solidFill>
            <a:srgbClr val="C8242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52923" y="1174590"/>
            <a:ext cx="3404145" cy="3415725"/>
            <a:chOff x="4452923" y="1174590"/>
            <a:chExt cx="3404145" cy="3415725"/>
          </a:xfrm>
        </p:grpSpPr>
        <p:pic>
          <p:nvPicPr>
            <p:cNvPr id="434" name="Picture 433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915" y="1226541"/>
              <a:ext cx="3310468" cy="3310595"/>
            </a:xfrm>
            <a:prstGeom prst="rect">
              <a:avLst/>
            </a:prstGeom>
          </p:spPr>
        </p:pic>
        <p:sp>
          <p:nvSpPr>
            <p:cNvPr id="435" name="Freeform 13"/>
            <p:cNvSpPr>
              <a:spLocks/>
            </p:cNvSpPr>
            <p:nvPr/>
          </p:nvSpPr>
          <p:spPr bwMode="auto">
            <a:xfrm>
              <a:off x="6172199" y="1174590"/>
              <a:ext cx="1684867" cy="1684867"/>
            </a:xfrm>
            <a:custGeom>
              <a:avLst/>
              <a:gdLst>
                <a:gd name="T0" fmla="*/ 2678 w 2678"/>
                <a:gd name="T1" fmla="*/ 2678 h 2678"/>
                <a:gd name="T2" fmla="*/ 2678 w 2678"/>
                <a:gd name="T3" fmla="*/ 2678 h 2678"/>
                <a:gd name="T4" fmla="*/ 2598 w 2678"/>
                <a:gd name="T5" fmla="*/ 2678 h 2678"/>
                <a:gd name="T6" fmla="*/ 0 w 2678"/>
                <a:gd name="T7" fmla="*/ 80 h 2678"/>
                <a:gd name="T8" fmla="*/ 0 w 2678"/>
                <a:gd name="T9" fmla="*/ 0 h 2678"/>
                <a:gd name="T10" fmla="*/ 2678 w 2678"/>
                <a:gd name="T11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8" h="2678">
                  <a:moveTo>
                    <a:pt x="2678" y="2678"/>
                  </a:moveTo>
                  <a:lnTo>
                    <a:pt x="2678" y="2678"/>
                  </a:lnTo>
                  <a:lnTo>
                    <a:pt x="2598" y="2678"/>
                  </a:lnTo>
                  <a:cubicBezTo>
                    <a:pt x="2598" y="1245"/>
                    <a:pt x="1432" y="80"/>
                    <a:pt x="0" y="80"/>
                  </a:cubicBezTo>
                  <a:lnTo>
                    <a:pt x="0" y="0"/>
                  </a:lnTo>
                  <a:cubicBezTo>
                    <a:pt x="1477" y="0"/>
                    <a:pt x="2678" y="1201"/>
                    <a:pt x="2678" y="2678"/>
                  </a:cubicBezTo>
                  <a:close/>
                </a:path>
              </a:pathLst>
            </a:custGeom>
            <a:solidFill>
              <a:srgbClr val="F693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7"/>
            <p:cNvSpPr>
              <a:spLocks/>
            </p:cNvSpPr>
            <p:nvPr/>
          </p:nvSpPr>
          <p:spPr bwMode="auto">
            <a:xfrm>
              <a:off x="4453467" y="1176703"/>
              <a:ext cx="1708705" cy="1708705"/>
            </a:xfrm>
            <a:custGeom>
              <a:avLst/>
              <a:gdLst>
                <a:gd name="T0" fmla="*/ 80 w 2679"/>
                <a:gd name="T1" fmla="*/ 2678 h 2678"/>
                <a:gd name="T2" fmla="*/ 80 w 2679"/>
                <a:gd name="T3" fmla="*/ 2678 h 2678"/>
                <a:gd name="T4" fmla="*/ 0 w 2679"/>
                <a:gd name="T5" fmla="*/ 2678 h 2678"/>
                <a:gd name="T6" fmla="*/ 2679 w 2679"/>
                <a:gd name="T7" fmla="*/ 0 h 2678"/>
                <a:gd name="T8" fmla="*/ 2679 w 2679"/>
                <a:gd name="T9" fmla="*/ 80 h 2678"/>
                <a:gd name="T10" fmla="*/ 80 w 2679"/>
                <a:gd name="T11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2678">
                  <a:moveTo>
                    <a:pt x="80" y="2678"/>
                  </a:moveTo>
                  <a:lnTo>
                    <a:pt x="80" y="2678"/>
                  </a:lnTo>
                  <a:lnTo>
                    <a:pt x="0" y="2678"/>
                  </a:lnTo>
                  <a:cubicBezTo>
                    <a:pt x="0" y="1201"/>
                    <a:pt x="1202" y="0"/>
                    <a:pt x="2679" y="0"/>
                  </a:cubicBezTo>
                  <a:lnTo>
                    <a:pt x="2679" y="80"/>
                  </a:lnTo>
                  <a:cubicBezTo>
                    <a:pt x="1246" y="80"/>
                    <a:pt x="80" y="1245"/>
                    <a:pt x="80" y="2678"/>
                  </a:cubicBezTo>
                  <a:close/>
                </a:path>
              </a:pathLst>
            </a:custGeom>
            <a:solidFill>
              <a:srgbClr val="C02DA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7" name="Freeform 9"/>
            <p:cNvSpPr>
              <a:spLocks/>
            </p:cNvSpPr>
            <p:nvPr/>
          </p:nvSpPr>
          <p:spPr bwMode="auto">
            <a:xfrm>
              <a:off x="4452923" y="2904066"/>
              <a:ext cx="1683708" cy="1684867"/>
            </a:xfrm>
            <a:custGeom>
              <a:avLst/>
              <a:gdLst>
                <a:gd name="T0" fmla="*/ 2679 w 2679"/>
                <a:gd name="T1" fmla="*/ 2679 h 2679"/>
                <a:gd name="T2" fmla="*/ 2679 w 2679"/>
                <a:gd name="T3" fmla="*/ 2679 h 2679"/>
                <a:gd name="T4" fmla="*/ 0 w 2679"/>
                <a:gd name="T5" fmla="*/ 0 h 2679"/>
                <a:gd name="T6" fmla="*/ 80 w 2679"/>
                <a:gd name="T7" fmla="*/ 0 h 2679"/>
                <a:gd name="T8" fmla="*/ 2679 w 2679"/>
                <a:gd name="T9" fmla="*/ 2599 h 2679"/>
                <a:gd name="T10" fmla="*/ 2679 w 2679"/>
                <a:gd name="T11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2679">
                  <a:moveTo>
                    <a:pt x="2679" y="2679"/>
                  </a:moveTo>
                  <a:lnTo>
                    <a:pt x="2679" y="2679"/>
                  </a:lnTo>
                  <a:cubicBezTo>
                    <a:pt x="1202" y="2679"/>
                    <a:pt x="0" y="1477"/>
                    <a:pt x="0" y="0"/>
                  </a:cubicBezTo>
                  <a:lnTo>
                    <a:pt x="80" y="0"/>
                  </a:lnTo>
                  <a:cubicBezTo>
                    <a:pt x="80" y="1433"/>
                    <a:pt x="1246" y="2599"/>
                    <a:pt x="2679" y="2599"/>
                  </a:cubicBezTo>
                  <a:lnTo>
                    <a:pt x="2679" y="2679"/>
                  </a:lnTo>
                  <a:close/>
                </a:path>
              </a:pathLst>
            </a:custGeom>
            <a:solidFill>
              <a:srgbClr val="C924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1"/>
            <p:cNvSpPr>
              <a:spLocks/>
            </p:cNvSpPr>
            <p:nvPr/>
          </p:nvSpPr>
          <p:spPr bwMode="auto">
            <a:xfrm>
              <a:off x="6129866" y="2861923"/>
              <a:ext cx="1727202" cy="1728392"/>
            </a:xfrm>
            <a:custGeom>
              <a:avLst/>
              <a:gdLst>
                <a:gd name="T0" fmla="*/ 0 w 2678"/>
                <a:gd name="T1" fmla="*/ 2679 h 2679"/>
                <a:gd name="T2" fmla="*/ 0 w 2678"/>
                <a:gd name="T3" fmla="*/ 2679 h 2679"/>
                <a:gd name="T4" fmla="*/ 0 w 2678"/>
                <a:gd name="T5" fmla="*/ 2599 h 2679"/>
                <a:gd name="T6" fmla="*/ 2598 w 2678"/>
                <a:gd name="T7" fmla="*/ 0 h 2679"/>
                <a:gd name="T8" fmla="*/ 2678 w 2678"/>
                <a:gd name="T9" fmla="*/ 0 h 2679"/>
                <a:gd name="T10" fmla="*/ 0 w 2678"/>
                <a:gd name="T11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8" h="2679">
                  <a:moveTo>
                    <a:pt x="0" y="2679"/>
                  </a:moveTo>
                  <a:lnTo>
                    <a:pt x="0" y="2679"/>
                  </a:lnTo>
                  <a:lnTo>
                    <a:pt x="0" y="2599"/>
                  </a:lnTo>
                  <a:cubicBezTo>
                    <a:pt x="1432" y="2599"/>
                    <a:pt x="2598" y="1433"/>
                    <a:pt x="2598" y="0"/>
                  </a:cubicBezTo>
                  <a:lnTo>
                    <a:pt x="2678" y="0"/>
                  </a:lnTo>
                  <a:cubicBezTo>
                    <a:pt x="2678" y="1477"/>
                    <a:pt x="1477" y="2679"/>
                    <a:pt x="0" y="2679"/>
                  </a:cubicBezTo>
                  <a:close/>
                </a:path>
              </a:pathLst>
            </a:custGeom>
            <a:solidFill>
              <a:srgbClr val="3D85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4216400" y="2552700"/>
            <a:ext cx="482600" cy="634020"/>
            <a:chOff x="3644900" y="3270250"/>
            <a:chExt cx="482600" cy="634020"/>
          </a:xfrm>
        </p:grpSpPr>
        <p:sp>
          <p:nvSpPr>
            <p:cNvPr id="440" name="Oval 439"/>
            <p:cNvSpPr/>
            <p:nvPr/>
          </p:nvSpPr>
          <p:spPr bwMode="auto">
            <a:xfrm>
              <a:off x="3689350" y="3365500"/>
              <a:ext cx="438150" cy="438150"/>
            </a:xfrm>
            <a:prstGeom prst="ellipse">
              <a:avLst/>
            </a:prstGeom>
            <a:solidFill>
              <a:srgbClr val="C02DA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3644900" y="3270250"/>
              <a:ext cx="463550" cy="63402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5873750" y="4226981"/>
            <a:ext cx="482600" cy="634020"/>
            <a:chOff x="5873750" y="4210050"/>
            <a:chExt cx="482600" cy="634020"/>
          </a:xfrm>
        </p:grpSpPr>
        <p:sp>
          <p:nvSpPr>
            <p:cNvPr id="443" name="Oval 442"/>
            <p:cNvSpPr/>
            <p:nvPr/>
          </p:nvSpPr>
          <p:spPr bwMode="auto">
            <a:xfrm>
              <a:off x="5918200" y="4305300"/>
              <a:ext cx="438150" cy="438150"/>
            </a:xfrm>
            <a:prstGeom prst="ellipse">
              <a:avLst/>
            </a:prstGeom>
            <a:solidFill>
              <a:srgbClr val="C9242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5873750" y="4210050"/>
              <a:ext cx="463550" cy="63402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7550150" y="2546350"/>
            <a:ext cx="482600" cy="634020"/>
            <a:chOff x="7550150" y="2546350"/>
            <a:chExt cx="482600" cy="634020"/>
          </a:xfrm>
        </p:grpSpPr>
        <p:sp>
          <p:nvSpPr>
            <p:cNvPr id="446" name="Oval 445"/>
            <p:cNvSpPr/>
            <p:nvPr/>
          </p:nvSpPr>
          <p:spPr bwMode="auto">
            <a:xfrm>
              <a:off x="7594600" y="2641600"/>
              <a:ext cx="438150" cy="438150"/>
            </a:xfrm>
            <a:prstGeom prst="ellipse">
              <a:avLst/>
            </a:prstGeom>
            <a:solidFill>
              <a:srgbClr val="3D85CD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7550150" y="2546350"/>
              <a:ext cx="463550" cy="63402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5930900" y="882650"/>
            <a:ext cx="482600" cy="634020"/>
            <a:chOff x="5930900" y="882650"/>
            <a:chExt cx="482600" cy="634020"/>
          </a:xfrm>
        </p:grpSpPr>
        <p:sp>
          <p:nvSpPr>
            <p:cNvPr id="449" name="Oval 448"/>
            <p:cNvSpPr/>
            <p:nvPr/>
          </p:nvSpPr>
          <p:spPr bwMode="auto">
            <a:xfrm>
              <a:off x="5975350" y="977900"/>
              <a:ext cx="438150" cy="438150"/>
            </a:xfrm>
            <a:prstGeom prst="ellipse">
              <a:avLst/>
            </a:prstGeom>
            <a:solidFill>
              <a:srgbClr val="F6931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algn="ctr" defTabSz="932406"/>
              <a:endParaRPr lang="en-US" sz="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5930900" y="882650"/>
              <a:ext cx="463550" cy="634020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25" name="Freeform 8"/>
          <p:cNvSpPr>
            <a:spLocks/>
          </p:cNvSpPr>
          <p:nvPr/>
        </p:nvSpPr>
        <p:spPr bwMode="auto">
          <a:xfrm>
            <a:off x="-5220970" y="572135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  <a:gd name="T12" fmla="*/ 80 w 2679"/>
              <a:gd name="T13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lnTo>
                  <a:pt x="80" y="2678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0"/>
          <p:cNvSpPr>
            <a:spLocks/>
          </p:cNvSpPr>
          <p:nvPr/>
        </p:nvSpPr>
        <p:spPr bwMode="auto">
          <a:xfrm>
            <a:off x="-5220970" y="2877185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  <a:gd name="T12" fmla="*/ 2679 w 2679"/>
              <a:gd name="T13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lnTo>
                  <a:pt x="2679" y="2679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Title 2"/>
          <p:cNvSpPr txBox="1">
            <a:spLocks/>
          </p:cNvSpPr>
          <p:nvPr/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solidFill>
                  <a:srgbClr val="FFFFFF"/>
                </a:solidFill>
                <a:effectLst/>
                <a:latin typeface="Segoe Pro Light"/>
                <a:ea typeface="+mn-ea"/>
                <a:cs typeface="Segoe Pro Light"/>
              </a:defRPr>
            </a:lvl1pPr>
          </a:lstStyle>
          <a:p>
            <a:r>
              <a:rPr lang="en-US" dirty="0" smtClean="0">
                <a:latin typeface="+mj-lt"/>
              </a:rPr>
              <a:t>Futures</a:t>
            </a:r>
            <a:endParaRPr lang="en-US" dirty="0">
              <a:latin typeface="+mj-lt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360207" y="1607128"/>
            <a:ext cx="21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rgbClr val="D9D9D9"/>
                </a:solidFill>
                <a:latin typeface="Segoe UI Light"/>
                <a:cs typeface="Arial" pitchFamily="34" charset="0"/>
              </a:rPr>
              <a:t>Agile at Scale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360207" y="5024285"/>
            <a:ext cx="294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rgbClr val="D9D9D9"/>
                </a:solidFill>
                <a:latin typeface="Segoe UI Light"/>
                <a:cs typeface="Arial" pitchFamily="34" charset="0"/>
              </a:rPr>
              <a:t>Collaborate on Code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9118072" y="5024285"/>
            <a:ext cx="294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400" kern="0" dirty="0" smtClean="0">
                <a:solidFill>
                  <a:srgbClr val="D9D9D9"/>
                </a:solidFill>
                <a:latin typeface="Segoe UI Light"/>
                <a:cs typeface="Arial" pitchFamily="34" charset="0"/>
              </a:rPr>
              <a:t>Continuous Delivery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9118072" y="617952"/>
            <a:ext cx="294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400" kern="0" dirty="0" smtClean="0">
                <a:solidFill>
                  <a:srgbClr val="D9D9D9"/>
                </a:solidFill>
                <a:latin typeface="Segoe UI Light"/>
                <a:cs typeface="Arial" pitchFamily="34" charset="0"/>
              </a:rPr>
              <a:t>Application Insights</a:t>
            </a:r>
          </a:p>
        </p:txBody>
      </p:sp>
      <p:grpSp>
        <p:nvGrpSpPr>
          <p:cNvPr id="346" name="Group 345"/>
          <p:cNvGrpSpPr/>
          <p:nvPr/>
        </p:nvGrpSpPr>
        <p:grpSpPr>
          <a:xfrm>
            <a:off x="2070625" y="2686573"/>
            <a:ext cx="1172022" cy="1521418"/>
            <a:chOff x="3217099" y="2686573"/>
            <a:chExt cx="1172022" cy="1521418"/>
          </a:xfrm>
        </p:grpSpPr>
        <p:grpSp>
          <p:nvGrpSpPr>
            <p:cNvPr id="347" name="Group 346"/>
            <p:cNvGrpSpPr/>
            <p:nvPr/>
          </p:nvGrpSpPr>
          <p:grpSpPr>
            <a:xfrm>
              <a:off x="3620232" y="2686573"/>
              <a:ext cx="365757" cy="1017350"/>
              <a:chOff x="7700039" y="3400300"/>
              <a:chExt cx="365757" cy="1017350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>
                <a:off x="7882917" y="3721900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349"/>
              <p:cNvSpPr/>
              <p:nvPr/>
            </p:nvSpPr>
            <p:spPr bwMode="auto">
              <a:xfrm>
                <a:off x="7700039" y="3400300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3217099" y="3777104"/>
              <a:ext cx="117202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Work Item Customization</a:t>
              </a: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658676" y="1510704"/>
            <a:ext cx="1608525" cy="1537845"/>
            <a:chOff x="2658676" y="1510704"/>
            <a:chExt cx="1608525" cy="1537845"/>
          </a:xfrm>
        </p:grpSpPr>
        <p:grpSp>
          <p:nvGrpSpPr>
            <p:cNvPr id="352" name="Group 351"/>
            <p:cNvGrpSpPr/>
            <p:nvPr/>
          </p:nvGrpSpPr>
          <p:grpSpPr>
            <a:xfrm>
              <a:off x="3280060" y="2128406"/>
              <a:ext cx="365757" cy="920143"/>
              <a:chOff x="6204826" y="2842133"/>
              <a:chExt cx="365757" cy="920143"/>
            </a:xfrm>
          </p:grpSpPr>
          <p:cxnSp>
            <p:nvCxnSpPr>
              <p:cNvPr id="354" name="Straight Connector 353"/>
              <p:cNvCxnSpPr/>
              <p:nvPr/>
            </p:nvCxnSpPr>
            <p:spPr>
              <a:xfrm flipV="1">
                <a:off x="6387704" y="2842133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5" name="Oval 354"/>
              <p:cNvSpPr/>
              <p:nvPr/>
            </p:nvSpPr>
            <p:spPr bwMode="auto">
              <a:xfrm>
                <a:off x="6204826" y="3396519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53" name="TextBox 352"/>
            <p:cNvSpPr txBox="1"/>
            <p:nvPr/>
          </p:nvSpPr>
          <p:spPr>
            <a:xfrm>
              <a:off x="2658676" y="1510704"/>
              <a:ext cx="160852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err="1">
                  <a:solidFill>
                    <a:srgbClr val="FFFFFF"/>
                  </a:solidFill>
                  <a:cs typeface="Arial" pitchFamily="34" charset="0"/>
                </a:rPr>
                <a:t>PowerBI</a:t>
              </a:r>
              <a: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  <a:t> support for Visual Studio Online </a:t>
              </a:r>
              <a:endParaRPr lang="en-US" sz="1400" kern="0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8159336" y="1458143"/>
            <a:ext cx="1974310" cy="1584832"/>
            <a:chOff x="3735062" y="3138913"/>
            <a:chExt cx="1974310" cy="1584832"/>
          </a:xfrm>
        </p:grpSpPr>
        <p:sp>
          <p:nvSpPr>
            <p:cNvPr id="358" name="TextBox 357"/>
            <p:cNvSpPr txBox="1"/>
            <p:nvPr/>
          </p:nvSpPr>
          <p:spPr>
            <a:xfrm>
              <a:off x="3735062" y="3138913"/>
              <a:ext cx="197431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Release Management Service GA</a:t>
              </a:r>
            </a:p>
          </p:txBody>
        </p:sp>
        <p:cxnSp>
          <p:nvCxnSpPr>
            <p:cNvPr id="359" name="Straight Connector 358"/>
            <p:cNvCxnSpPr/>
            <p:nvPr/>
          </p:nvCxnSpPr>
          <p:spPr>
            <a:xfrm flipV="1">
              <a:off x="4722217" y="3793953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/>
            <p:cNvSpPr/>
            <p:nvPr/>
          </p:nvSpPr>
          <p:spPr bwMode="auto">
            <a:xfrm>
              <a:off x="4539339" y="4357988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7608221" y="2681936"/>
            <a:ext cx="1744775" cy="1522833"/>
            <a:chOff x="7643057" y="3300251"/>
            <a:chExt cx="1744775" cy="1522833"/>
          </a:xfrm>
        </p:grpSpPr>
        <p:sp>
          <p:nvSpPr>
            <p:cNvPr id="362" name="TextBox 361"/>
            <p:cNvSpPr txBox="1"/>
            <p:nvPr/>
          </p:nvSpPr>
          <p:spPr>
            <a:xfrm>
              <a:off x="7643057" y="4299864"/>
              <a:ext cx="1744775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Build vNext</a:t>
              </a:r>
              <a: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  <a:t/>
              </a:r>
              <a:b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</a:b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General Availability</a:t>
              </a:r>
            </a:p>
          </p:txBody>
        </p:sp>
        <p:cxnSp>
          <p:nvCxnSpPr>
            <p:cNvPr id="363" name="Straight Connector 362"/>
            <p:cNvCxnSpPr/>
            <p:nvPr/>
          </p:nvCxnSpPr>
          <p:spPr>
            <a:xfrm>
              <a:off x="8534646" y="3615059"/>
              <a:ext cx="2090" cy="55020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Oval 363"/>
            <p:cNvSpPr/>
            <p:nvPr/>
          </p:nvSpPr>
          <p:spPr bwMode="auto">
            <a:xfrm>
              <a:off x="8336926" y="3300251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331871" y="2686286"/>
            <a:ext cx="1392083" cy="1738586"/>
            <a:chOff x="9415253" y="3313310"/>
            <a:chExt cx="1392083" cy="1738586"/>
          </a:xfrm>
        </p:grpSpPr>
        <p:sp>
          <p:nvSpPr>
            <p:cNvPr id="367" name="TextBox 366"/>
            <p:cNvSpPr txBox="1"/>
            <p:nvPr/>
          </p:nvSpPr>
          <p:spPr>
            <a:xfrm>
              <a:off x="9415253" y="4313232"/>
              <a:ext cx="1392083" cy="7386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Dev/Test Lab Management in the Cloud</a:t>
              </a:r>
            </a:p>
          </p:txBody>
        </p:sp>
        <p:cxnSp>
          <p:nvCxnSpPr>
            <p:cNvPr id="368" name="Straight Connector 367"/>
            <p:cNvCxnSpPr/>
            <p:nvPr/>
          </p:nvCxnSpPr>
          <p:spPr>
            <a:xfrm>
              <a:off x="10111294" y="3658152"/>
              <a:ext cx="1" cy="517197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Oval 368"/>
            <p:cNvSpPr/>
            <p:nvPr/>
          </p:nvSpPr>
          <p:spPr bwMode="auto">
            <a:xfrm>
              <a:off x="9928416" y="3313310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9861233" y="1458503"/>
            <a:ext cx="1974310" cy="1597532"/>
            <a:chOff x="3735062" y="3126213"/>
            <a:chExt cx="1974310" cy="1597532"/>
          </a:xfrm>
        </p:grpSpPr>
        <p:sp>
          <p:nvSpPr>
            <p:cNvPr id="371" name="TextBox 370"/>
            <p:cNvSpPr txBox="1"/>
            <p:nvPr/>
          </p:nvSpPr>
          <p:spPr>
            <a:xfrm>
              <a:off x="3735062" y="3126213"/>
              <a:ext cx="197431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Additional DCs for Cloud Load Testing</a:t>
              </a:r>
            </a:p>
          </p:txBody>
        </p:sp>
        <p:cxnSp>
          <p:nvCxnSpPr>
            <p:cNvPr id="372" name="Straight Connector 371"/>
            <p:cNvCxnSpPr/>
            <p:nvPr/>
          </p:nvCxnSpPr>
          <p:spPr>
            <a:xfrm flipV="1">
              <a:off x="4722217" y="3777022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val 372"/>
            <p:cNvSpPr/>
            <p:nvPr/>
          </p:nvSpPr>
          <p:spPr bwMode="auto">
            <a:xfrm>
              <a:off x="4539339" y="4357988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10712513" y="2689912"/>
            <a:ext cx="1754777" cy="1502417"/>
            <a:chOff x="9018695" y="3338710"/>
            <a:chExt cx="1754777" cy="1502417"/>
          </a:xfrm>
        </p:grpSpPr>
        <p:sp>
          <p:nvSpPr>
            <p:cNvPr id="375" name="TextBox 374"/>
            <p:cNvSpPr txBox="1"/>
            <p:nvPr/>
          </p:nvSpPr>
          <p:spPr>
            <a:xfrm>
              <a:off x="9018695" y="4317907"/>
              <a:ext cx="1754777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Cloud Load Testing in Azure Portal</a:t>
              </a:r>
            </a:p>
          </p:txBody>
        </p:sp>
        <p:cxnSp>
          <p:nvCxnSpPr>
            <p:cNvPr id="376" name="Straight Connector 375"/>
            <p:cNvCxnSpPr/>
            <p:nvPr/>
          </p:nvCxnSpPr>
          <p:spPr>
            <a:xfrm>
              <a:off x="9929947" y="3675083"/>
              <a:ext cx="1" cy="517197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Oval 376"/>
            <p:cNvSpPr/>
            <p:nvPr/>
          </p:nvSpPr>
          <p:spPr bwMode="auto">
            <a:xfrm>
              <a:off x="9747069" y="3338710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6517" y="2677498"/>
            <a:ext cx="1552175" cy="1517427"/>
            <a:chOff x="1627478" y="2677498"/>
            <a:chExt cx="1552175" cy="1517427"/>
          </a:xfrm>
        </p:grpSpPr>
        <p:grpSp>
          <p:nvGrpSpPr>
            <p:cNvPr id="379" name="Group 378"/>
            <p:cNvGrpSpPr/>
            <p:nvPr/>
          </p:nvGrpSpPr>
          <p:grpSpPr>
            <a:xfrm>
              <a:off x="2178962" y="2677498"/>
              <a:ext cx="365757" cy="1021581"/>
              <a:chOff x="7700039" y="3413000"/>
              <a:chExt cx="365757" cy="1021581"/>
            </a:xfrm>
          </p:grpSpPr>
          <p:cxnSp>
            <p:nvCxnSpPr>
              <p:cNvPr id="381" name="Straight Connector 380"/>
              <p:cNvCxnSpPr/>
              <p:nvPr/>
            </p:nvCxnSpPr>
            <p:spPr>
              <a:xfrm>
                <a:off x="7882917" y="3738831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Oval 381"/>
              <p:cNvSpPr/>
              <p:nvPr/>
            </p:nvSpPr>
            <p:spPr bwMode="auto">
              <a:xfrm>
                <a:off x="7700039" y="3413000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80" name="TextBox 379"/>
            <p:cNvSpPr txBox="1"/>
            <p:nvPr/>
          </p:nvSpPr>
          <p:spPr>
            <a:xfrm>
              <a:off x="1627478" y="3764038"/>
              <a:ext cx="155217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dirty="0" smtClean="0">
                  <a:solidFill>
                    <a:schemeClr val="bg1"/>
                  </a:solidFill>
                  <a:cs typeface="Arial" pitchFamily="34" charset="0"/>
                </a:rPr>
                <a:t>Extensibility General Availability</a:t>
              </a:r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5999874" y="467306"/>
            <a:ext cx="2836766" cy="430887"/>
            <a:chOff x="5991936" y="289040"/>
            <a:chExt cx="2664383" cy="430887"/>
          </a:xfrm>
        </p:grpSpPr>
        <p:cxnSp>
          <p:nvCxnSpPr>
            <p:cNvPr id="386" name="Straight Connector 385"/>
            <p:cNvCxnSpPr/>
            <p:nvPr/>
          </p:nvCxnSpPr>
          <p:spPr>
            <a:xfrm rot="16200000">
              <a:off x="6563039" y="156608"/>
              <a:ext cx="0" cy="695750"/>
            </a:xfrm>
            <a:prstGeom prst="line">
              <a:avLst/>
            </a:prstGeom>
            <a:ln w="38100" cap="rnd">
              <a:solidFill>
                <a:srgbClr val="F6931A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Oval 386"/>
            <p:cNvSpPr/>
            <p:nvPr/>
          </p:nvSpPr>
          <p:spPr bwMode="auto">
            <a:xfrm rot="16200000">
              <a:off x="5991936" y="321605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F6931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7027099" y="289040"/>
              <a:ext cx="162922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Support for</a:t>
              </a:r>
              <a:b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</a:br>
              <a:r>
                <a:rPr lang="en-US" sz="1400" kern="0" dirty="0">
                  <a:solidFill>
                    <a:srgbClr val="FFFFFF"/>
                  </a:solidFill>
                  <a:cs typeface="Arial" pitchFamily="34" charset="0"/>
                </a:rPr>
                <a:t>p</a:t>
              </a: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roject K/ASP.NET 5</a:t>
              </a: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5954158" y="5418178"/>
            <a:ext cx="2837157" cy="449664"/>
            <a:chOff x="5945449" y="5487850"/>
            <a:chExt cx="2837157" cy="449664"/>
          </a:xfrm>
        </p:grpSpPr>
        <p:cxnSp>
          <p:nvCxnSpPr>
            <p:cNvPr id="391" name="Straight Connector 390"/>
            <p:cNvCxnSpPr/>
            <p:nvPr/>
          </p:nvCxnSpPr>
          <p:spPr>
            <a:xfrm rot="16200000">
              <a:off x="6591601" y="5364808"/>
              <a:ext cx="0" cy="695750"/>
            </a:xfrm>
            <a:prstGeom prst="line">
              <a:avLst/>
            </a:prstGeom>
            <a:ln w="38100" cap="rnd">
              <a:solidFill>
                <a:srgbClr val="C8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TextBox 391"/>
            <p:cNvSpPr txBox="1"/>
            <p:nvPr/>
          </p:nvSpPr>
          <p:spPr>
            <a:xfrm>
              <a:off x="7098214" y="5487850"/>
              <a:ext cx="1684392" cy="449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Team Explorer Everywhere RTM</a:t>
              </a:r>
            </a:p>
          </p:txBody>
        </p:sp>
        <p:sp>
          <p:nvSpPr>
            <p:cNvPr id="393" name="Oval 392"/>
            <p:cNvSpPr/>
            <p:nvPr/>
          </p:nvSpPr>
          <p:spPr bwMode="auto">
            <a:xfrm rot="16200000">
              <a:off x="5945449" y="5529804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8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128258" y="4939057"/>
            <a:ext cx="2187667" cy="365757"/>
            <a:chOff x="4128258" y="4939057"/>
            <a:chExt cx="2187667" cy="365757"/>
          </a:xfrm>
        </p:grpSpPr>
        <p:cxnSp>
          <p:nvCxnSpPr>
            <p:cNvPr id="395" name="Straight Connector 394"/>
            <p:cNvCxnSpPr/>
            <p:nvPr/>
          </p:nvCxnSpPr>
          <p:spPr>
            <a:xfrm rot="5400000" flipH="1">
              <a:off x="5754782" y="4774060"/>
              <a:ext cx="0" cy="695750"/>
            </a:xfrm>
            <a:prstGeom prst="line">
              <a:avLst/>
            </a:prstGeom>
            <a:ln w="38100" cap="rnd">
              <a:solidFill>
                <a:srgbClr val="C8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/>
            <p:cNvSpPr/>
            <p:nvPr/>
          </p:nvSpPr>
          <p:spPr bwMode="auto">
            <a:xfrm rot="16200000">
              <a:off x="5950168" y="4939057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8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4128258" y="4948360"/>
              <a:ext cx="1103391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Code Policies</a:t>
              </a:r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2967683" y="5771322"/>
            <a:ext cx="3351870" cy="777526"/>
            <a:chOff x="2967683" y="5649396"/>
            <a:chExt cx="3351870" cy="777526"/>
          </a:xfrm>
        </p:grpSpPr>
        <p:cxnSp>
          <p:nvCxnSpPr>
            <p:cNvPr id="400" name="Straight Connector 399"/>
            <p:cNvCxnSpPr/>
            <p:nvPr/>
          </p:nvCxnSpPr>
          <p:spPr>
            <a:xfrm rot="5400000" flipH="1">
              <a:off x="5749942" y="5690284"/>
              <a:ext cx="0" cy="695750"/>
            </a:xfrm>
            <a:prstGeom prst="line">
              <a:avLst/>
            </a:prstGeom>
            <a:ln w="38100" cap="rnd">
              <a:solidFill>
                <a:srgbClr val="C8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Oval 400"/>
            <p:cNvSpPr/>
            <p:nvPr/>
          </p:nvSpPr>
          <p:spPr bwMode="auto">
            <a:xfrm rot="16200000">
              <a:off x="5953796" y="5855281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8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2967683" y="5649396"/>
              <a:ext cx="2267836" cy="77752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defRPr/>
              </a:pP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Distributed Test Execution and Automation </a:t>
              </a: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949802" y="6442464"/>
            <a:ext cx="3354833" cy="449664"/>
            <a:chOff x="5949802" y="6259575"/>
            <a:chExt cx="3354833" cy="449664"/>
          </a:xfrm>
        </p:grpSpPr>
        <p:cxnSp>
          <p:nvCxnSpPr>
            <p:cNvPr id="404" name="Straight Connector 403"/>
            <p:cNvCxnSpPr/>
            <p:nvPr/>
          </p:nvCxnSpPr>
          <p:spPr>
            <a:xfrm rot="16200000">
              <a:off x="6612886" y="6144217"/>
              <a:ext cx="0" cy="695750"/>
            </a:xfrm>
            <a:prstGeom prst="line">
              <a:avLst/>
            </a:prstGeom>
            <a:ln w="38100" cap="rnd">
              <a:solidFill>
                <a:srgbClr val="C8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TextBox 404"/>
            <p:cNvSpPr txBox="1"/>
            <p:nvPr/>
          </p:nvSpPr>
          <p:spPr>
            <a:xfrm>
              <a:off x="7119499" y="6259575"/>
              <a:ext cx="2185136" cy="44966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US" sz="1400" kern="0" dirty="0" err="1" smtClean="0">
                  <a:solidFill>
                    <a:srgbClr val="FFFFFF"/>
                  </a:solidFill>
                  <a:cs typeface="Arial" pitchFamily="34" charset="0"/>
                </a:rPr>
                <a:t>NuGet</a:t>
              </a:r>
              <a:r>
                <a:rPr lang="en-US" sz="1400" kern="0" dirty="0" smtClean="0">
                  <a:solidFill>
                    <a:srgbClr val="FFFFFF"/>
                  </a:solidFill>
                  <a:cs typeface="Arial" pitchFamily="34" charset="0"/>
                </a:rPr>
                <a:t> Feed Service</a:t>
              </a:r>
            </a:p>
          </p:txBody>
        </p:sp>
        <p:sp>
          <p:nvSpPr>
            <p:cNvPr id="406" name="Oval 405"/>
            <p:cNvSpPr/>
            <p:nvPr/>
          </p:nvSpPr>
          <p:spPr bwMode="auto">
            <a:xfrm rot="16200000">
              <a:off x="5949802" y="6309213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C8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07" name="Rectangle 406"/>
          <p:cNvSpPr/>
          <p:nvPr/>
        </p:nvSpPr>
        <p:spPr bwMode="auto">
          <a:xfrm rot="16200000" flipV="1">
            <a:off x="5773743" y="2917756"/>
            <a:ext cx="792000" cy="72000"/>
          </a:xfrm>
          <a:prstGeom prst="rect">
            <a:avLst/>
          </a:prstGeom>
          <a:solidFill>
            <a:srgbClr val="B3B3B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08" name="Group 407"/>
          <p:cNvGrpSpPr/>
          <p:nvPr/>
        </p:nvGrpSpPr>
        <p:grpSpPr>
          <a:xfrm>
            <a:off x="5414270" y="2195381"/>
            <a:ext cx="1510946" cy="1456423"/>
            <a:chOff x="5414270" y="2195381"/>
            <a:chExt cx="1510946" cy="1456423"/>
          </a:xfrm>
        </p:grpSpPr>
        <p:sp>
          <p:nvSpPr>
            <p:cNvPr id="409" name="TextBox 408"/>
            <p:cNvSpPr txBox="1"/>
            <p:nvPr/>
          </p:nvSpPr>
          <p:spPr>
            <a:xfrm>
              <a:off x="5414270" y="2195381"/>
              <a:ext cx="151094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spc="-80" dirty="0" smtClean="0">
                  <a:solidFill>
                    <a:srgbClr val="B3B3B3"/>
                  </a:solidFill>
                  <a:cs typeface="Arial" pitchFamily="34" charset="0"/>
                </a:rPr>
                <a:t>Open ALM</a:t>
              </a:r>
              <a:r>
                <a:rPr lang="en-US" sz="1400" kern="0" spc="-80" dirty="0">
                  <a:solidFill>
                    <a:srgbClr val="B3B3B3"/>
                  </a:solidFill>
                  <a:cs typeface="Arial" pitchFamily="34" charset="0"/>
                </a:rPr>
                <a:t> </a:t>
              </a:r>
              <a:r>
                <a:rPr lang="en-US" sz="1400" kern="0" spc="-80" dirty="0" smtClean="0">
                  <a:solidFill>
                    <a:srgbClr val="B3B3B3"/>
                  </a:solidFill>
                  <a:cs typeface="Arial" pitchFamily="34" charset="0"/>
                </a:rPr>
                <a:t>GA</a:t>
              </a: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5414270" y="3436360"/>
              <a:ext cx="151094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400" kern="0" spc="-80" dirty="0" smtClean="0">
                  <a:solidFill>
                    <a:srgbClr val="B3B3B3"/>
                  </a:solidFill>
                  <a:cs typeface="Arial" pitchFamily="34" charset="0"/>
                </a:rPr>
                <a:t>Extensions</a:t>
              </a:r>
            </a:p>
          </p:txBody>
        </p:sp>
      </p:grpSp>
      <p:sp>
        <p:nvSpPr>
          <p:cNvPr id="411" name="Oval 410"/>
          <p:cNvSpPr/>
          <p:nvPr/>
        </p:nvSpPr>
        <p:spPr bwMode="auto">
          <a:xfrm>
            <a:off x="5986865" y="3029911"/>
            <a:ext cx="365757" cy="365757"/>
          </a:xfrm>
          <a:prstGeom prst="ellipse">
            <a:avLst/>
          </a:prstGeom>
          <a:solidFill>
            <a:srgbClr val="505050"/>
          </a:solidFill>
          <a:ln w="38100" cmpd="sng">
            <a:solidFill>
              <a:schemeClr val="tx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12" name="Oval 411"/>
          <p:cNvSpPr/>
          <p:nvPr/>
        </p:nvSpPr>
        <p:spPr bwMode="auto">
          <a:xfrm>
            <a:off x="5986865" y="2450791"/>
            <a:ext cx="365757" cy="365757"/>
          </a:xfrm>
          <a:prstGeom prst="ellipse">
            <a:avLst/>
          </a:prstGeom>
          <a:solidFill>
            <a:srgbClr val="505050"/>
          </a:solidFill>
          <a:ln w="38100" cmpd="sng">
            <a:solidFill>
              <a:schemeClr val="tx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13" name="Group 412"/>
          <p:cNvGrpSpPr/>
          <p:nvPr/>
        </p:nvGrpSpPr>
        <p:grpSpPr>
          <a:xfrm>
            <a:off x="4057170" y="50753"/>
            <a:ext cx="2318947" cy="365757"/>
            <a:chOff x="4057170" y="50753"/>
            <a:chExt cx="2318947" cy="365757"/>
          </a:xfrm>
        </p:grpSpPr>
        <p:cxnSp>
          <p:nvCxnSpPr>
            <p:cNvPr id="414" name="Straight Connector 413"/>
            <p:cNvCxnSpPr/>
            <p:nvPr/>
          </p:nvCxnSpPr>
          <p:spPr>
            <a:xfrm rot="5400000" flipH="1">
              <a:off x="5747246" y="-114244"/>
              <a:ext cx="0" cy="695750"/>
            </a:xfrm>
            <a:prstGeom prst="line">
              <a:avLst/>
            </a:prstGeom>
            <a:ln w="38100" cap="rnd">
              <a:solidFill>
                <a:srgbClr val="F6931A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 bwMode="auto">
            <a:xfrm rot="16200000">
              <a:off x="6010360" y="50753"/>
              <a:ext cx="365757" cy="365757"/>
            </a:xfrm>
            <a:prstGeom prst="ellipse">
              <a:avLst/>
            </a:prstGeom>
            <a:solidFill>
              <a:srgbClr val="505050"/>
            </a:solidFill>
            <a:ln w="38100" cmpd="sng">
              <a:solidFill>
                <a:srgbClr val="F6931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4057170" y="52372"/>
              <a:ext cx="1191559" cy="32414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defRPr/>
              </a:pPr>
              <a:r>
                <a:rPr lang="en-US" sz="1400" kern="0" dirty="0" err="1" smtClean="0">
                  <a:solidFill>
                    <a:srgbClr val="FFFFFF"/>
                  </a:solidFill>
                  <a:cs typeface="Arial" pitchFamily="34" charset="0"/>
                </a:rPr>
                <a:t>Dashboarding</a:t>
              </a:r>
              <a:endParaRPr lang="en-US" sz="1400" kern="0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8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accel="10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61935E-6 3.54063E-6 L 2.61935E-6 0.03518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03651E-6 1.70222E-6 L 1.03651E-6 -0.04381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4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4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03651E-6 1.70222E-6 L 1.03651E-6 -0.04381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4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4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61935E-6 3.54063E-6 L 2.61935E-6 0.03518 " pathEditMode="relative" rAng="0" ptsTypes="AA">
                                      <p:cBhvr>
                                        <p:cTn id="126" dur="500" spd="-100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animBg="1"/>
      <p:bldP spid="356" grpId="0" animBg="1"/>
      <p:bldP spid="383" grpId="0" animBg="1"/>
      <p:bldP spid="389" grpId="0" animBg="1"/>
      <p:bldP spid="341" grpId="0"/>
      <p:bldP spid="341" grpId="1"/>
      <p:bldP spid="343" grpId="0"/>
      <p:bldP spid="343" grpId="1"/>
      <p:bldP spid="344" grpId="0"/>
      <p:bldP spid="344" grpId="1"/>
      <p:bldP spid="345" grpId="0"/>
      <p:bldP spid="345" grpId="1"/>
      <p:bldP spid="407" grpId="0" animBg="1"/>
      <p:bldP spid="411" grpId="0" animBg="1"/>
      <p:bldP spid="411" grpId="1" animBg="1"/>
      <p:bldP spid="412" grpId="0" animBg="1"/>
      <p:bldP spid="4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err="1">
                <a:latin typeface="+mj-lt"/>
              </a:rPr>
              <a:t>DevOps</a:t>
            </a:r>
            <a:r>
              <a:rPr lang="en-US" dirty="0">
                <a:latin typeface="+mj-lt"/>
              </a:rPr>
              <a:t> as a strategy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for business agility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74702" y="3955785"/>
            <a:ext cx="7315137" cy="1828007"/>
          </a:xfrm>
          <a:prstGeom prst="rect">
            <a:avLst/>
          </a:prstGeom>
          <a:noFill/>
        </p:spPr>
        <p:txBody>
          <a:bodyPr lIns="146304" tIns="109728" rIns="146304" bIns="109728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Brian Harry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8821" y="1910876"/>
            <a:ext cx="11687880" cy="281989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48694" tIns="198955" rIns="248694" bIns="1989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26806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64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1003300"/>
            <a:ext cx="12172950" cy="929299"/>
          </a:xfrm>
          <a:prstGeom prst="homePlate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21736" tIns="198955" rIns="248694" bIns="198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1243083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20" b="0" i="0" u="none" strike="noStrike" kern="0" cap="none" spc="-68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856" y="1148251"/>
            <a:ext cx="11570226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68063">
              <a:lnSpc>
                <a:spcPct val="90000"/>
              </a:lnSpc>
              <a:defRPr/>
            </a:pPr>
            <a:r>
              <a:rPr lang="en-US" sz="4800" kern="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j-lt"/>
                <a:cs typeface="Segoe UI Semilight" panose="020B0402040204020203" pitchFamily="34" charset="0"/>
              </a:rPr>
              <a:t>Call to Action</a:t>
            </a:r>
            <a:endParaRPr lang="en-US" sz="48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43822" y="5144771"/>
            <a:ext cx="9385154" cy="131404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248694" tIns="198955" rIns="248694" bIns="1989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6806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28" kern="0" dirty="0">
                <a:solidFill>
                  <a:srgbClr val="00BCF2"/>
                </a:solidFill>
                <a:latin typeface="Segoe UI Light"/>
                <a:ea typeface="Segoe UI" pitchFamily="34" charset="0"/>
                <a:cs typeface="Segoe UI Semibold" panose="020B0702040204020203" pitchFamily="34" charset="0"/>
              </a:rPr>
              <a:t>www.visualstudio.com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75263" y="2684716"/>
            <a:ext cx="1614395" cy="16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468">
              <a:defRPr/>
            </a:pPr>
            <a:endParaRPr lang="en-US" sz="2404" kern="0" smtClean="0">
              <a:solidFill>
                <a:srgbClr val="616161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5056" y="2236673"/>
            <a:ext cx="5698550" cy="2424943"/>
            <a:chOff x="475056" y="2346744"/>
            <a:chExt cx="5698550" cy="2424943"/>
          </a:xfrm>
        </p:grpSpPr>
        <p:grpSp>
          <p:nvGrpSpPr>
            <p:cNvPr id="9" name="Group 8"/>
            <p:cNvGrpSpPr/>
            <p:nvPr/>
          </p:nvGrpSpPr>
          <p:grpSpPr>
            <a:xfrm>
              <a:off x="475056" y="2684779"/>
              <a:ext cx="1614395" cy="1616396"/>
              <a:chOff x="257011" y="1225600"/>
              <a:chExt cx="1281113" cy="1282700"/>
            </a:xfrm>
            <a:solidFill>
              <a:srgbClr val="0070C0"/>
            </a:solidFill>
          </p:grpSpPr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257011" y="1225600"/>
                <a:ext cx="1281113" cy="12827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4347" tIns="62174" rIns="124347" bIns="62174" numCol="1" anchor="t" anchorCtr="0" compatLnSpc="1">
                <a:prstTxWarp prst="textNoShape">
                  <a:avLst/>
                </a:prstTxWarp>
              </a:bodyPr>
              <a:lstStyle/>
              <a:p>
                <a:pPr defTabSz="932468">
                  <a:defRPr/>
                </a:pPr>
                <a:endParaRPr lang="en-US" sz="2404" kern="0" smtClean="0">
                  <a:solidFill>
                    <a:srgbClr val="616161"/>
                  </a:solidFill>
                  <a:latin typeface="Calibri"/>
                </a:endParaRPr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375281" y="1344700"/>
                <a:ext cx="1044575" cy="10445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4347" tIns="62174" rIns="124347" bIns="62174" numCol="1" anchor="t" anchorCtr="0" compatLnSpc="1">
                <a:prstTxWarp prst="textNoShape">
                  <a:avLst/>
                </a:prstTxWarp>
              </a:bodyPr>
              <a:lstStyle/>
              <a:p>
                <a:pPr defTabSz="932468">
                  <a:defRPr/>
                </a:pPr>
                <a:endParaRPr lang="en-US" sz="2404" kern="0" smtClean="0">
                  <a:solidFill>
                    <a:srgbClr val="616161"/>
                  </a:solidFill>
                  <a:latin typeface="Calibri"/>
                </a:endParaRPr>
              </a:p>
            </p:txBody>
          </p:sp>
        </p:grp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2092881" y="2346744"/>
              <a:ext cx="4080725" cy="24249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48694" tIns="198955" rIns="248694" bIns="19895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68187">
                <a:defRPr/>
              </a:pPr>
              <a:r>
                <a:rPr lang="en-US" sz="3200" kern="0" dirty="0" smtClean="0">
                  <a:ln w="3175">
                    <a:noFill/>
                  </a:ln>
                  <a:solidFill>
                    <a:srgbClr val="FFFFFF"/>
                  </a:solidFill>
                  <a:latin typeface="Segoe UI Light"/>
                  <a:cs typeface="Arial" charset="0"/>
                </a:rPr>
                <a:t>visualstudio.com</a:t>
              </a:r>
            </a:p>
            <a:p>
              <a:pPr defTabSz="1268187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000" kern="0" spc="-50" dirty="0" smtClean="0">
                  <a:ln w="3175">
                    <a:noFill/>
                  </a:ln>
                  <a:solidFill>
                    <a:schemeClr val="bg1"/>
                  </a:solidFill>
                  <a:cs typeface="Segoe UI" panose="020B0502040204020203" pitchFamily="34" charset="0"/>
                </a:rPr>
                <a:t>Create a Visual Studio </a:t>
              </a:r>
              <a:br>
                <a:rPr lang="en-US" sz="2000" kern="0" spc="-50" dirty="0" smtClean="0">
                  <a:ln w="3175">
                    <a:noFill/>
                  </a:ln>
                  <a:solidFill>
                    <a:schemeClr val="bg1"/>
                  </a:solidFill>
                  <a:cs typeface="Segoe UI" panose="020B0502040204020203" pitchFamily="34" charset="0"/>
                </a:rPr>
              </a:br>
              <a:r>
                <a:rPr lang="en-US" sz="2000" kern="0" spc="-50" dirty="0" smtClean="0">
                  <a:ln w="3175">
                    <a:noFill/>
                  </a:ln>
                  <a:solidFill>
                    <a:schemeClr val="bg1"/>
                  </a:solidFill>
                  <a:cs typeface="Segoe UI" panose="020B0502040204020203" pitchFamily="34" charset="0"/>
                </a:rPr>
                <a:t>Online account</a:t>
              </a:r>
            </a:p>
            <a:p>
              <a:pPr defTabSz="1268187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000" kern="0" spc="-50" dirty="0" smtClean="0">
                  <a:ln w="3175">
                    <a:noFill/>
                  </a:ln>
                  <a:solidFill>
                    <a:schemeClr val="bg1"/>
                  </a:solidFill>
                  <a:cs typeface="Segoe UI" panose="020B0502040204020203" pitchFamily="34" charset="0"/>
                </a:rPr>
                <a:t>Try the Release Management </a:t>
              </a:r>
              <a:br>
                <a:rPr lang="en-US" sz="2000" kern="0" spc="-50" dirty="0" smtClean="0">
                  <a:ln w="3175">
                    <a:noFill/>
                  </a:ln>
                  <a:solidFill>
                    <a:schemeClr val="bg1"/>
                  </a:solidFill>
                  <a:cs typeface="Segoe UI" panose="020B0502040204020203" pitchFamily="34" charset="0"/>
                </a:rPr>
              </a:br>
              <a:r>
                <a:rPr lang="en-US" sz="2000" kern="0" spc="-50" dirty="0" smtClean="0">
                  <a:ln w="3175">
                    <a:noFill/>
                  </a:ln>
                  <a:solidFill>
                    <a:schemeClr val="bg1"/>
                  </a:solidFill>
                  <a:cs typeface="Segoe UI" panose="020B0502040204020203" pitchFamily="34" charset="0"/>
                </a:rPr>
                <a:t>Service &amp; Application Insights</a:t>
              </a:r>
            </a:p>
          </p:txBody>
        </p:sp>
        <p:pic>
          <p:nvPicPr>
            <p:cNvPr id="13" name="Picture 12" descr="KeynoteIllustrations_Soma 9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15" t="50841" r="48213" b="33138"/>
            <a:stretch/>
          </p:blipFill>
          <p:spPr>
            <a:xfrm>
              <a:off x="853641" y="3110112"/>
              <a:ext cx="796260" cy="765666"/>
            </a:xfrm>
            <a:prstGeom prst="rect">
              <a:avLst/>
            </a:prstGeom>
          </p:spPr>
        </p:pic>
      </p:grp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5662014" y="2746705"/>
            <a:ext cx="1614395" cy="16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47" tIns="62174" rIns="124347" bIns="62174" numCol="1" anchor="t" anchorCtr="0" compatLnSpc="1">
            <a:prstTxWarp prst="textNoShape">
              <a:avLst/>
            </a:prstTxWarp>
          </a:bodyPr>
          <a:lstStyle/>
          <a:p>
            <a:pPr defTabSz="932468">
              <a:defRPr/>
            </a:pPr>
            <a:endParaRPr lang="en-US" sz="2404" kern="0" smtClean="0">
              <a:solidFill>
                <a:srgbClr val="616161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99907" y="2236673"/>
            <a:ext cx="5694596" cy="2424943"/>
            <a:chOff x="5699907" y="2346744"/>
            <a:chExt cx="5694596" cy="2424943"/>
          </a:xfrm>
        </p:grpSpPr>
        <p:grpSp>
          <p:nvGrpSpPr>
            <p:cNvPr id="15" name="Group 14"/>
            <p:cNvGrpSpPr/>
            <p:nvPr/>
          </p:nvGrpSpPr>
          <p:grpSpPr>
            <a:xfrm>
              <a:off x="5699907" y="2746768"/>
              <a:ext cx="1614395" cy="1616396"/>
              <a:chOff x="257011" y="1225600"/>
              <a:chExt cx="1281113" cy="1282700"/>
            </a:xfrm>
            <a:solidFill>
              <a:srgbClr val="0070C0"/>
            </a:solidFill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57011" y="1225600"/>
                <a:ext cx="1281113" cy="12827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4347" tIns="62174" rIns="124347" bIns="62174" numCol="1" anchor="t" anchorCtr="0" compatLnSpc="1">
                <a:prstTxWarp prst="textNoShape">
                  <a:avLst/>
                </a:prstTxWarp>
              </a:bodyPr>
              <a:lstStyle/>
              <a:p>
                <a:pPr defTabSz="932468">
                  <a:defRPr/>
                </a:pPr>
                <a:endParaRPr lang="en-US" sz="2404" kern="0" smtClean="0">
                  <a:solidFill>
                    <a:srgbClr val="616161"/>
                  </a:solidFill>
                  <a:latin typeface="Calibri"/>
                </a:endParaRPr>
              </a:p>
            </p:txBody>
          </p:sp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375281" y="1344700"/>
                <a:ext cx="1044575" cy="104457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4347" tIns="62174" rIns="124347" bIns="62174" numCol="1" anchor="t" anchorCtr="0" compatLnSpc="1">
                <a:prstTxWarp prst="textNoShape">
                  <a:avLst/>
                </a:prstTxWarp>
              </a:bodyPr>
              <a:lstStyle/>
              <a:p>
                <a:pPr defTabSz="932468">
                  <a:defRPr/>
                </a:pPr>
                <a:endParaRPr lang="en-US" sz="2404" kern="0" smtClean="0">
                  <a:solidFill>
                    <a:srgbClr val="616161"/>
                  </a:solidFill>
                  <a:latin typeface="Calibri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8" t="27636" r="18744" b="27636"/>
            <a:stretch/>
          </p:blipFill>
          <p:spPr>
            <a:xfrm>
              <a:off x="6075793" y="3402786"/>
              <a:ext cx="862627" cy="304455"/>
            </a:xfrm>
            <a:prstGeom prst="rect">
              <a:avLst/>
            </a:prstGeom>
          </p:spPr>
        </p:pic>
        <p:sp>
          <p:nvSpPr>
            <p:cNvPr id="19" name="Rectangle 18"/>
            <p:cNvSpPr>
              <a:spLocks/>
            </p:cNvSpPr>
            <p:nvPr/>
          </p:nvSpPr>
          <p:spPr bwMode="auto">
            <a:xfrm>
              <a:off x="7313778" y="2346744"/>
              <a:ext cx="4080725" cy="24249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248694" tIns="198955" rIns="248694" bIns="19895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68187">
                <a:defRPr/>
              </a:pPr>
              <a:r>
                <a:rPr lang="en-US" sz="3200" kern="0" dirty="0">
                  <a:ln w="3175">
                    <a:noFill/>
                  </a:ln>
                  <a:solidFill>
                    <a:srgbClr val="FFFFFF"/>
                  </a:solidFill>
                  <a:latin typeface="Segoe UI Light"/>
                  <a:cs typeface="Arial" charset="0"/>
                </a:rPr>
                <a:t>msdn.microsoft.com</a:t>
              </a:r>
              <a:endParaRPr lang="en-US" sz="3200" kern="0" dirty="0" smtClean="0">
                <a:ln w="3175">
                  <a:noFill/>
                </a:ln>
                <a:solidFill>
                  <a:srgbClr val="FFFFFF"/>
                </a:solidFill>
                <a:latin typeface="Segoe UI Light"/>
                <a:cs typeface="Arial" charset="0"/>
              </a:endParaRPr>
            </a:p>
            <a:p>
              <a:pPr defTabSz="1268187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000" kern="0" spc="-50" dirty="0" smtClean="0">
                  <a:ln w="3175">
                    <a:noFill/>
                  </a:ln>
                  <a:solidFill>
                    <a:srgbClr val="FFFFFF"/>
                  </a:solidFill>
                  <a:cs typeface="Segoe UI" panose="020B0502040204020203" pitchFamily="34" charset="0"/>
                </a:rPr>
                <a:t>Download Visual Studio 2015</a:t>
              </a:r>
            </a:p>
            <a:p>
              <a:pPr defTabSz="1268187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2000" kern="0" spc="-50" dirty="0">
                  <a:ln w="3175">
                    <a:noFill/>
                  </a:ln>
                  <a:solidFill>
                    <a:srgbClr val="FFFFFF"/>
                  </a:solidFill>
                  <a:cs typeface="Segoe UI" panose="020B0502040204020203" pitchFamily="34" charset="0"/>
                </a:rPr>
                <a:t>Take advantage of your Visual Studio Online &amp; Azure </a:t>
              </a:r>
              <a:r>
                <a:rPr lang="en-US" sz="2000" kern="0" spc="-50" dirty="0" smtClean="0">
                  <a:ln w="3175">
                    <a:noFill/>
                  </a:ln>
                  <a:solidFill>
                    <a:srgbClr val="FFFFFF"/>
                  </a:solidFill>
                  <a:cs typeface="Segoe UI" panose="020B0502040204020203" pitchFamily="34" charset="0"/>
                </a:rPr>
                <a:t>benefits</a:t>
              </a:r>
              <a:endParaRPr lang="en-US" sz="2000" kern="0" spc="-50" dirty="0">
                <a:ln w="3175">
                  <a:noFill/>
                </a:ln>
                <a:solidFill>
                  <a:srgbClr val="FFFFFF"/>
                </a:solidFill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3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6"/>
          <p:cNvSpPr txBox="1">
            <a:spLocks/>
          </p:cNvSpPr>
          <p:nvPr/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2" normalizeH="0" baseline="0" noProof="0" smtClean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Free Resources for DevOps Practices</a:t>
            </a:r>
            <a:endParaRPr kumimoji="0" lang="en-US" sz="4800" b="0" i="0" u="none" strike="noStrike" kern="1200" cap="none" spc="-102" normalizeH="0" baseline="0" noProof="0" dirty="0">
              <a:ln w="3175">
                <a:noFill/>
              </a:ln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+mn-ea"/>
              <a:cs typeface="Segoe UI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77003" y="1668462"/>
            <a:ext cx="11887200" cy="124957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20354">
                      <a:srgbClr val="47D8FF"/>
                    </a:gs>
                    <a:gs pos="40000">
                      <a:srgbClr val="47D8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Optimize your DevOps practices and tools: </a:t>
            </a:r>
          </a:p>
          <a:p>
            <a:pPr marL="0" marR="0" lvl="1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Get started on your DevOps journey: 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2"/>
              </a:rPr>
              <a:t>aka.ms/devops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1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73674" y="2801079"/>
            <a:ext cx="11887200" cy="91101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0354">
                      <a:srgbClr val="47D8FF"/>
                    </a:gs>
                    <a:gs pos="40000">
                      <a:srgbClr val="47D8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Download the Forrester Infrastructure-as-Code whitepaper: </a:t>
            </a:r>
          </a:p>
          <a:p>
            <a:pPr marL="0" marR="0" lvl="1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Complexity kills.  Automate with Infra as code: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aka.ms/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iac_tlp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73674" y="4948443"/>
            <a:ext cx="11887200" cy="91101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0354">
                      <a:srgbClr val="47D8FF"/>
                    </a:gs>
                    <a:gs pos="40000">
                      <a:srgbClr val="47D8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Join the Community conversations: </a:t>
            </a:r>
          </a:p>
          <a:p>
            <a:pPr marL="0" marR="0" lvl="1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#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TalkDevOps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4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on Twitter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277003" y="898918"/>
            <a:ext cx="11887200" cy="62786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Accelerate your application delivery lifecycle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86041" y="3857591"/>
            <a:ext cx="11887200" cy="91101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0354">
                      <a:srgbClr val="47D8FF"/>
                    </a:gs>
                    <a:gs pos="40000">
                      <a:srgbClr val="47D8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+mn-cs"/>
              </a:rPr>
              <a:t>Technical resources for Practitioners: </a:t>
            </a:r>
          </a:p>
          <a:p>
            <a:pPr marL="0" marR="0" lvl="1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Get access to free online training,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evals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and HOLs: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5"/>
              </a:rPr>
              <a:t>aka.ms/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  <a:hlinkClick r:id="rId5"/>
              </a:rPr>
              <a:t>devopsmva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88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_bkg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398237" cy="6994525"/>
          </a:xfrm>
          <a:prstGeom prst="rect">
            <a:avLst/>
          </a:prstGeom>
        </p:spPr>
      </p:pic>
      <p:grpSp>
        <p:nvGrpSpPr>
          <p:cNvPr id="439" name="Group 438"/>
          <p:cNvGrpSpPr/>
          <p:nvPr/>
        </p:nvGrpSpPr>
        <p:grpSpPr>
          <a:xfrm>
            <a:off x="1484176" y="3424042"/>
            <a:ext cx="2892324" cy="3219432"/>
            <a:chOff x="949325" y="873126"/>
            <a:chExt cx="1600200" cy="1781175"/>
          </a:xfrm>
        </p:grpSpPr>
        <p:sp>
          <p:nvSpPr>
            <p:cNvPr id="440" name="Rectangle 5"/>
            <p:cNvSpPr>
              <a:spLocks noChangeArrowheads="1"/>
            </p:cNvSpPr>
            <p:nvPr/>
          </p:nvSpPr>
          <p:spPr bwMode="auto">
            <a:xfrm>
              <a:off x="1063625" y="1587501"/>
              <a:ext cx="1365250" cy="987425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6"/>
            <p:cNvSpPr>
              <a:spLocks noChangeArrowheads="1"/>
            </p:cNvSpPr>
            <p:nvPr/>
          </p:nvSpPr>
          <p:spPr bwMode="auto">
            <a:xfrm>
              <a:off x="1063625" y="1587501"/>
              <a:ext cx="1365250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7"/>
            <p:cNvSpPr>
              <a:spLocks noChangeArrowheads="1"/>
            </p:cNvSpPr>
            <p:nvPr/>
          </p:nvSpPr>
          <p:spPr bwMode="auto">
            <a:xfrm>
              <a:off x="1063625" y="1587501"/>
              <a:ext cx="1365250" cy="14287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8"/>
            <p:cNvSpPr>
              <a:spLocks noChangeArrowheads="1"/>
            </p:cNvSpPr>
            <p:nvPr/>
          </p:nvSpPr>
          <p:spPr bwMode="auto">
            <a:xfrm>
              <a:off x="1423988" y="1020763"/>
              <a:ext cx="642937" cy="192088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9"/>
            <p:cNvSpPr>
              <a:spLocks noChangeArrowheads="1"/>
            </p:cNvSpPr>
            <p:nvPr/>
          </p:nvSpPr>
          <p:spPr bwMode="auto">
            <a:xfrm>
              <a:off x="1423988" y="1020763"/>
              <a:ext cx="642937" cy="14287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10"/>
            <p:cNvSpPr>
              <a:spLocks noChangeArrowheads="1"/>
            </p:cNvSpPr>
            <p:nvPr/>
          </p:nvSpPr>
          <p:spPr bwMode="auto">
            <a:xfrm>
              <a:off x="1306513" y="1858963"/>
              <a:ext cx="376237" cy="71596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11"/>
            <p:cNvSpPr>
              <a:spLocks noChangeArrowheads="1"/>
            </p:cNvSpPr>
            <p:nvPr/>
          </p:nvSpPr>
          <p:spPr bwMode="auto">
            <a:xfrm>
              <a:off x="1306513" y="1858963"/>
              <a:ext cx="376237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12"/>
            <p:cNvSpPr>
              <a:spLocks noChangeArrowheads="1"/>
            </p:cNvSpPr>
            <p:nvPr/>
          </p:nvSpPr>
          <p:spPr bwMode="auto">
            <a:xfrm>
              <a:off x="1306513" y="1858963"/>
              <a:ext cx="39687" cy="715963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13"/>
            <p:cNvSpPr>
              <a:spLocks noChangeArrowheads="1"/>
            </p:cNvSpPr>
            <p:nvPr/>
          </p:nvSpPr>
          <p:spPr bwMode="auto">
            <a:xfrm>
              <a:off x="1306513" y="1858963"/>
              <a:ext cx="39687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14"/>
            <p:cNvSpPr>
              <a:spLocks noChangeArrowheads="1"/>
            </p:cNvSpPr>
            <p:nvPr/>
          </p:nvSpPr>
          <p:spPr bwMode="auto">
            <a:xfrm>
              <a:off x="1127125" y="1858963"/>
              <a:ext cx="123825" cy="43021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15"/>
            <p:cNvSpPr>
              <a:spLocks noChangeArrowheads="1"/>
            </p:cNvSpPr>
            <p:nvPr/>
          </p:nvSpPr>
          <p:spPr bwMode="auto">
            <a:xfrm>
              <a:off x="1127125" y="1858963"/>
              <a:ext cx="12382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16"/>
            <p:cNvSpPr>
              <a:spLocks/>
            </p:cNvSpPr>
            <p:nvPr/>
          </p:nvSpPr>
          <p:spPr bwMode="auto">
            <a:xfrm>
              <a:off x="1008063" y="1593851"/>
              <a:ext cx="185737" cy="92075"/>
            </a:xfrm>
            <a:custGeom>
              <a:avLst/>
              <a:gdLst>
                <a:gd name="T0" fmla="*/ 42 w 83"/>
                <a:gd name="T1" fmla="*/ 41 h 41"/>
                <a:gd name="T2" fmla="*/ 83 w 83"/>
                <a:gd name="T3" fmla="*/ 0 h 41"/>
                <a:gd name="T4" fmla="*/ 0 w 83"/>
                <a:gd name="T5" fmla="*/ 0 h 41"/>
                <a:gd name="T6" fmla="*/ 42 w 8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42" y="41"/>
                  </a:moveTo>
                  <a:cubicBezTo>
                    <a:pt x="65" y="41"/>
                    <a:pt x="83" y="22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9" y="41"/>
                    <a:pt x="42" y="4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17"/>
            <p:cNvSpPr>
              <a:spLocks/>
            </p:cNvSpPr>
            <p:nvPr/>
          </p:nvSpPr>
          <p:spPr bwMode="auto">
            <a:xfrm>
              <a:off x="1193800" y="1593851"/>
              <a:ext cx="184150" cy="92075"/>
            </a:xfrm>
            <a:custGeom>
              <a:avLst/>
              <a:gdLst>
                <a:gd name="T0" fmla="*/ 41 w 83"/>
                <a:gd name="T1" fmla="*/ 41 h 41"/>
                <a:gd name="T2" fmla="*/ 83 w 83"/>
                <a:gd name="T3" fmla="*/ 0 h 41"/>
                <a:gd name="T4" fmla="*/ 0 w 83"/>
                <a:gd name="T5" fmla="*/ 0 h 41"/>
                <a:gd name="T6" fmla="*/ 41 w 8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41" y="41"/>
                  </a:moveTo>
                  <a:cubicBezTo>
                    <a:pt x="64" y="41"/>
                    <a:pt x="83" y="22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9" y="41"/>
                    <a:pt x="41" y="4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18"/>
            <p:cNvSpPr>
              <a:spLocks/>
            </p:cNvSpPr>
            <p:nvPr/>
          </p:nvSpPr>
          <p:spPr bwMode="auto">
            <a:xfrm>
              <a:off x="1377950" y="1593851"/>
              <a:ext cx="182562" cy="92075"/>
            </a:xfrm>
            <a:custGeom>
              <a:avLst/>
              <a:gdLst>
                <a:gd name="T0" fmla="*/ 41 w 82"/>
                <a:gd name="T1" fmla="*/ 41 h 41"/>
                <a:gd name="T2" fmla="*/ 82 w 82"/>
                <a:gd name="T3" fmla="*/ 0 h 41"/>
                <a:gd name="T4" fmla="*/ 0 w 82"/>
                <a:gd name="T5" fmla="*/ 0 h 41"/>
                <a:gd name="T6" fmla="*/ 41 w 8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1">
                  <a:moveTo>
                    <a:pt x="41" y="41"/>
                  </a:moveTo>
                  <a:cubicBezTo>
                    <a:pt x="64" y="41"/>
                    <a:pt x="82" y="22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8" y="41"/>
                    <a:pt x="41" y="4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19"/>
            <p:cNvSpPr>
              <a:spLocks/>
            </p:cNvSpPr>
            <p:nvPr/>
          </p:nvSpPr>
          <p:spPr bwMode="auto">
            <a:xfrm>
              <a:off x="1560513" y="1593851"/>
              <a:ext cx="184150" cy="92075"/>
            </a:xfrm>
            <a:custGeom>
              <a:avLst/>
              <a:gdLst>
                <a:gd name="T0" fmla="*/ 42 w 83"/>
                <a:gd name="T1" fmla="*/ 41 h 41"/>
                <a:gd name="T2" fmla="*/ 83 w 83"/>
                <a:gd name="T3" fmla="*/ 0 h 41"/>
                <a:gd name="T4" fmla="*/ 0 w 83"/>
                <a:gd name="T5" fmla="*/ 0 h 41"/>
                <a:gd name="T6" fmla="*/ 42 w 8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42" y="41"/>
                  </a:moveTo>
                  <a:cubicBezTo>
                    <a:pt x="65" y="41"/>
                    <a:pt x="83" y="22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9" y="41"/>
                    <a:pt x="42" y="4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0"/>
            <p:cNvSpPr>
              <a:spLocks/>
            </p:cNvSpPr>
            <p:nvPr/>
          </p:nvSpPr>
          <p:spPr bwMode="auto">
            <a:xfrm>
              <a:off x="1744663" y="1593851"/>
              <a:ext cx="184150" cy="92075"/>
            </a:xfrm>
            <a:custGeom>
              <a:avLst/>
              <a:gdLst>
                <a:gd name="T0" fmla="*/ 41 w 83"/>
                <a:gd name="T1" fmla="*/ 41 h 41"/>
                <a:gd name="T2" fmla="*/ 83 w 83"/>
                <a:gd name="T3" fmla="*/ 0 h 41"/>
                <a:gd name="T4" fmla="*/ 0 w 83"/>
                <a:gd name="T5" fmla="*/ 0 h 41"/>
                <a:gd name="T6" fmla="*/ 41 w 8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41" y="41"/>
                  </a:moveTo>
                  <a:cubicBezTo>
                    <a:pt x="64" y="41"/>
                    <a:pt x="83" y="22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9" y="41"/>
                    <a:pt x="41" y="4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1"/>
            <p:cNvSpPr>
              <a:spLocks/>
            </p:cNvSpPr>
            <p:nvPr/>
          </p:nvSpPr>
          <p:spPr bwMode="auto">
            <a:xfrm>
              <a:off x="1928813" y="1593851"/>
              <a:ext cx="184150" cy="92075"/>
            </a:xfrm>
            <a:custGeom>
              <a:avLst/>
              <a:gdLst>
                <a:gd name="T0" fmla="*/ 41 w 83"/>
                <a:gd name="T1" fmla="*/ 41 h 41"/>
                <a:gd name="T2" fmla="*/ 83 w 83"/>
                <a:gd name="T3" fmla="*/ 0 h 41"/>
                <a:gd name="T4" fmla="*/ 0 w 83"/>
                <a:gd name="T5" fmla="*/ 0 h 41"/>
                <a:gd name="T6" fmla="*/ 41 w 8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41" y="41"/>
                  </a:moveTo>
                  <a:cubicBezTo>
                    <a:pt x="64" y="41"/>
                    <a:pt x="83" y="22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8" y="41"/>
                    <a:pt x="41" y="4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2"/>
            <p:cNvSpPr>
              <a:spLocks/>
            </p:cNvSpPr>
            <p:nvPr/>
          </p:nvSpPr>
          <p:spPr bwMode="auto">
            <a:xfrm>
              <a:off x="2112963" y="1593851"/>
              <a:ext cx="182562" cy="92075"/>
            </a:xfrm>
            <a:custGeom>
              <a:avLst/>
              <a:gdLst>
                <a:gd name="T0" fmla="*/ 41 w 82"/>
                <a:gd name="T1" fmla="*/ 41 h 41"/>
                <a:gd name="T2" fmla="*/ 82 w 82"/>
                <a:gd name="T3" fmla="*/ 0 h 41"/>
                <a:gd name="T4" fmla="*/ 0 w 82"/>
                <a:gd name="T5" fmla="*/ 0 h 41"/>
                <a:gd name="T6" fmla="*/ 41 w 8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1">
                  <a:moveTo>
                    <a:pt x="41" y="41"/>
                  </a:moveTo>
                  <a:cubicBezTo>
                    <a:pt x="64" y="41"/>
                    <a:pt x="82" y="22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8" y="41"/>
                    <a:pt x="41" y="4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3"/>
            <p:cNvSpPr>
              <a:spLocks/>
            </p:cNvSpPr>
            <p:nvPr/>
          </p:nvSpPr>
          <p:spPr bwMode="auto">
            <a:xfrm>
              <a:off x="2295525" y="1593851"/>
              <a:ext cx="184150" cy="92075"/>
            </a:xfrm>
            <a:custGeom>
              <a:avLst/>
              <a:gdLst>
                <a:gd name="T0" fmla="*/ 42 w 83"/>
                <a:gd name="T1" fmla="*/ 41 h 41"/>
                <a:gd name="T2" fmla="*/ 83 w 83"/>
                <a:gd name="T3" fmla="*/ 0 h 41"/>
                <a:gd name="T4" fmla="*/ 0 w 83"/>
                <a:gd name="T5" fmla="*/ 0 h 41"/>
                <a:gd name="T6" fmla="*/ 42 w 83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1">
                  <a:moveTo>
                    <a:pt x="42" y="41"/>
                  </a:moveTo>
                  <a:cubicBezTo>
                    <a:pt x="64" y="41"/>
                    <a:pt x="83" y="22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19" y="41"/>
                    <a:pt x="42" y="4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24"/>
            <p:cNvSpPr>
              <a:spLocks/>
            </p:cNvSpPr>
            <p:nvPr/>
          </p:nvSpPr>
          <p:spPr bwMode="auto">
            <a:xfrm>
              <a:off x="1008063" y="1212851"/>
              <a:ext cx="238125" cy="381000"/>
            </a:xfrm>
            <a:custGeom>
              <a:avLst/>
              <a:gdLst>
                <a:gd name="T0" fmla="*/ 27 w 107"/>
                <a:gd name="T1" fmla="*/ 0 h 172"/>
                <a:gd name="T2" fmla="*/ 107 w 107"/>
                <a:gd name="T3" fmla="*/ 0 h 172"/>
                <a:gd name="T4" fmla="*/ 83 w 107"/>
                <a:gd name="T5" fmla="*/ 172 h 172"/>
                <a:gd name="T6" fmla="*/ 0 w 107"/>
                <a:gd name="T7" fmla="*/ 172 h 172"/>
                <a:gd name="T8" fmla="*/ 27 w 107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2">
                  <a:moveTo>
                    <a:pt x="27" y="0"/>
                  </a:moveTo>
                  <a:cubicBezTo>
                    <a:pt x="60" y="0"/>
                    <a:pt x="76" y="0"/>
                    <a:pt x="107" y="0"/>
                  </a:cubicBezTo>
                  <a:cubicBezTo>
                    <a:pt x="99" y="64"/>
                    <a:pt x="91" y="107"/>
                    <a:pt x="83" y="172"/>
                  </a:cubicBezTo>
                  <a:cubicBezTo>
                    <a:pt x="50" y="172"/>
                    <a:pt x="33" y="172"/>
                    <a:pt x="0" y="172"/>
                  </a:cubicBezTo>
                  <a:cubicBezTo>
                    <a:pt x="8" y="107"/>
                    <a:pt x="18" y="64"/>
                    <a:pt x="27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25"/>
            <p:cNvSpPr>
              <a:spLocks/>
            </p:cNvSpPr>
            <p:nvPr/>
          </p:nvSpPr>
          <p:spPr bwMode="auto">
            <a:xfrm>
              <a:off x="1193800" y="1212851"/>
              <a:ext cx="223837" cy="381000"/>
            </a:xfrm>
            <a:custGeom>
              <a:avLst/>
              <a:gdLst>
                <a:gd name="T0" fmla="*/ 24 w 101"/>
                <a:gd name="T1" fmla="*/ 0 h 172"/>
                <a:gd name="T2" fmla="*/ 101 w 101"/>
                <a:gd name="T3" fmla="*/ 0 h 172"/>
                <a:gd name="T4" fmla="*/ 83 w 101"/>
                <a:gd name="T5" fmla="*/ 172 h 172"/>
                <a:gd name="T6" fmla="*/ 0 w 101"/>
                <a:gd name="T7" fmla="*/ 172 h 172"/>
                <a:gd name="T8" fmla="*/ 24 w 10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72">
                  <a:moveTo>
                    <a:pt x="24" y="0"/>
                  </a:moveTo>
                  <a:cubicBezTo>
                    <a:pt x="56" y="0"/>
                    <a:pt x="71" y="0"/>
                    <a:pt x="101" y="0"/>
                  </a:cubicBezTo>
                  <a:cubicBezTo>
                    <a:pt x="95" y="64"/>
                    <a:pt x="89" y="107"/>
                    <a:pt x="83" y="172"/>
                  </a:cubicBezTo>
                  <a:cubicBezTo>
                    <a:pt x="50" y="172"/>
                    <a:pt x="33" y="172"/>
                    <a:pt x="0" y="172"/>
                  </a:cubicBezTo>
                  <a:cubicBezTo>
                    <a:pt x="8" y="107"/>
                    <a:pt x="16" y="64"/>
                    <a:pt x="24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26"/>
            <p:cNvSpPr>
              <a:spLocks/>
            </p:cNvSpPr>
            <p:nvPr/>
          </p:nvSpPr>
          <p:spPr bwMode="auto">
            <a:xfrm>
              <a:off x="1377950" y="1212851"/>
              <a:ext cx="204787" cy="381000"/>
            </a:xfrm>
            <a:custGeom>
              <a:avLst/>
              <a:gdLst>
                <a:gd name="T0" fmla="*/ 18 w 92"/>
                <a:gd name="T1" fmla="*/ 0 h 172"/>
                <a:gd name="T2" fmla="*/ 92 w 92"/>
                <a:gd name="T3" fmla="*/ 0 h 172"/>
                <a:gd name="T4" fmla="*/ 82 w 92"/>
                <a:gd name="T5" fmla="*/ 172 h 172"/>
                <a:gd name="T6" fmla="*/ 0 w 92"/>
                <a:gd name="T7" fmla="*/ 172 h 172"/>
                <a:gd name="T8" fmla="*/ 18 w 92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2">
                  <a:moveTo>
                    <a:pt x="18" y="0"/>
                  </a:moveTo>
                  <a:cubicBezTo>
                    <a:pt x="48" y="0"/>
                    <a:pt x="63" y="0"/>
                    <a:pt x="92" y="0"/>
                  </a:cubicBezTo>
                  <a:cubicBezTo>
                    <a:pt x="89" y="64"/>
                    <a:pt x="86" y="107"/>
                    <a:pt x="82" y="172"/>
                  </a:cubicBezTo>
                  <a:cubicBezTo>
                    <a:pt x="49" y="172"/>
                    <a:pt x="33" y="172"/>
                    <a:pt x="0" y="172"/>
                  </a:cubicBezTo>
                  <a:cubicBezTo>
                    <a:pt x="6" y="107"/>
                    <a:pt x="12" y="64"/>
                    <a:pt x="18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27"/>
            <p:cNvSpPr>
              <a:spLocks/>
            </p:cNvSpPr>
            <p:nvPr/>
          </p:nvSpPr>
          <p:spPr bwMode="auto">
            <a:xfrm>
              <a:off x="1560513" y="1212851"/>
              <a:ext cx="184150" cy="381000"/>
            </a:xfrm>
            <a:custGeom>
              <a:avLst/>
              <a:gdLst>
                <a:gd name="T0" fmla="*/ 10 w 83"/>
                <a:gd name="T1" fmla="*/ 0 h 172"/>
                <a:gd name="T2" fmla="*/ 83 w 83"/>
                <a:gd name="T3" fmla="*/ 0 h 172"/>
                <a:gd name="T4" fmla="*/ 83 w 83"/>
                <a:gd name="T5" fmla="*/ 172 h 172"/>
                <a:gd name="T6" fmla="*/ 0 w 83"/>
                <a:gd name="T7" fmla="*/ 172 h 172"/>
                <a:gd name="T8" fmla="*/ 10 w 83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72">
                  <a:moveTo>
                    <a:pt x="10" y="0"/>
                  </a:moveTo>
                  <a:cubicBezTo>
                    <a:pt x="39" y="0"/>
                    <a:pt x="54" y="0"/>
                    <a:pt x="83" y="0"/>
                  </a:cubicBezTo>
                  <a:cubicBezTo>
                    <a:pt x="83" y="64"/>
                    <a:pt x="83" y="107"/>
                    <a:pt x="83" y="172"/>
                  </a:cubicBezTo>
                  <a:cubicBezTo>
                    <a:pt x="50" y="172"/>
                    <a:pt x="34" y="172"/>
                    <a:pt x="0" y="172"/>
                  </a:cubicBezTo>
                  <a:cubicBezTo>
                    <a:pt x="4" y="107"/>
                    <a:pt x="7" y="64"/>
                    <a:pt x="10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28"/>
            <p:cNvSpPr>
              <a:spLocks/>
            </p:cNvSpPr>
            <p:nvPr/>
          </p:nvSpPr>
          <p:spPr bwMode="auto">
            <a:xfrm>
              <a:off x="1744663" y="1212851"/>
              <a:ext cx="184150" cy="381000"/>
            </a:xfrm>
            <a:custGeom>
              <a:avLst/>
              <a:gdLst>
                <a:gd name="T0" fmla="*/ 0 w 83"/>
                <a:gd name="T1" fmla="*/ 0 h 172"/>
                <a:gd name="T2" fmla="*/ 73 w 83"/>
                <a:gd name="T3" fmla="*/ 0 h 172"/>
                <a:gd name="T4" fmla="*/ 83 w 83"/>
                <a:gd name="T5" fmla="*/ 172 h 172"/>
                <a:gd name="T6" fmla="*/ 0 w 83"/>
                <a:gd name="T7" fmla="*/ 172 h 172"/>
                <a:gd name="T8" fmla="*/ 0 w 83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72">
                  <a:moveTo>
                    <a:pt x="0" y="0"/>
                  </a:moveTo>
                  <a:cubicBezTo>
                    <a:pt x="29" y="0"/>
                    <a:pt x="44" y="0"/>
                    <a:pt x="73" y="0"/>
                  </a:cubicBezTo>
                  <a:cubicBezTo>
                    <a:pt x="76" y="64"/>
                    <a:pt x="80" y="107"/>
                    <a:pt x="83" y="172"/>
                  </a:cubicBezTo>
                  <a:cubicBezTo>
                    <a:pt x="50" y="172"/>
                    <a:pt x="33" y="172"/>
                    <a:pt x="0" y="172"/>
                  </a:cubicBezTo>
                  <a:cubicBezTo>
                    <a:pt x="0" y="107"/>
                    <a:pt x="0" y="64"/>
                    <a:pt x="0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29"/>
            <p:cNvSpPr>
              <a:spLocks/>
            </p:cNvSpPr>
            <p:nvPr/>
          </p:nvSpPr>
          <p:spPr bwMode="auto">
            <a:xfrm>
              <a:off x="1906588" y="1212851"/>
              <a:ext cx="206375" cy="381000"/>
            </a:xfrm>
            <a:custGeom>
              <a:avLst/>
              <a:gdLst>
                <a:gd name="T0" fmla="*/ 0 w 93"/>
                <a:gd name="T1" fmla="*/ 0 h 172"/>
                <a:gd name="T2" fmla="*/ 74 w 93"/>
                <a:gd name="T3" fmla="*/ 0 h 172"/>
                <a:gd name="T4" fmla="*/ 93 w 93"/>
                <a:gd name="T5" fmla="*/ 172 h 172"/>
                <a:gd name="T6" fmla="*/ 10 w 93"/>
                <a:gd name="T7" fmla="*/ 172 h 172"/>
                <a:gd name="T8" fmla="*/ 0 w 93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2">
                  <a:moveTo>
                    <a:pt x="0" y="0"/>
                  </a:moveTo>
                  <a:cubicBezTo>
                    <a:pt x="30" y="0"/>
                    <a:pt x="44" y="0"/>
                    <a:pt x="74" y="0"/>
                  </a:cubicBezTo>
                  <a:cubicBezTo>
                    <a:pt x="80" y="64"/>
                    <a:pt x="87" y="107"/>
                    <a:pt x="93" y="172"/>
                  </a:cubicBezTo>
                  <a:cubicBezTo>
                    <a:pt x="59" y="172"/>
                    <a:pt x="43" y="172"/>
                    <a:pt x="10" y="172"/>
                  </a:cubicBezTo>
                  <a:cubicBezTo>
                    <a:pt x="7" y="107"/>
                    <a:pt x="3" y="64"/>
                    <a:pt x="0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30"/>
            <p:cNvSpPr>
              <a:spLocks/>
            </p:cNvSpPr>
            <p:nvPr/>
          </p:nvSpPr>
          <p:spPr bwMode="auto">
            <a:xfrm>
              <a:off x="2071688" y="1212851"/>
              <a:ext cx="223837" cy="381000"/>
            </a:xfrm>
            <a:custGeom>
              <a:avLst/>
              <a:gdLst>
                <a:gd name="T0" fmla="*/ 0 w 101"/>
                <a:gd name="T1" fmla="*/ 0 h 172"/>
                <a:gd name="T2" fmla="*/ 77 w 101"/>
                <a:gd name="T3" fmla="*/ 0 h 172"/>
                <a:gd name="T4" fmla="*/ 101 w 101"/>
                <a:gd name="T5" fmla="*/ 172 h 172"/>
                <a:gd name="T6" fmla="*/ 19 w 101"/>
                <a:gd name="T7" fmla="*/ 172 h 172"/>
                <a:gd name="T8" fmla="*/ 0 w 101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72">
                  <a:moveTo>
                    <a:pt x="0" y="0"/>
                  </a:moveTo>
                  <a:cubicBezTo>
                    <a:pt x="30" y="0"/>
                    <a:pt x="46" y="0"/>
                    <a:pt x="77" y="0"/>
                  </a:cubicBezTo>
                  <a:cubicBezTo>
                    <a:pt x="85" y="64"/>
                    <a:pt x="94" y="107"/>
                    <a:pt x="101" y="172"/>
                  </a:cubicBezTo>
                  <a:cubicBezTo>
                    <a:pt x="68" y="172"/>
                    <a:pt x="52" y="172"/>
                    <a:pt x="19" y="172"/>
                  </a:cubicBezTo>
                  <a:cubicBezTo>
                    <a:pt x="13" y="107"/>
                    <a:pt x="6" y="64"/>
                    <a:pt x="0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31"/>
            <p:cNvSpPr>
              <a:spLocks/>
            </p:cNvSpPr>
            <p:nvPr/>
          </p:nvSpPr>
          <p:spPr bwMode="auto">
            <a:xfrm>
              <a:off x="2243138" y="1212851"/>
              <a:ext cx="236537" cy="381000"/>
            </a:xfrm>
            <a:custGeom>
              <a:avLst/>
              <a:gdLst>
                <a:gd name="T0" fmla="*/ 0 w 107"/>
                <a:gd name="T1" fmla="*/ 0 h 172"/>
                <a:gd name="T2" fmla="*/ 81 w 107"/>
                <a:gd name="T3" fmla="*/ 0 h 172"/>
                <a:gd name="T4" fmla="*/ 107 w 107"/>
                <a:gd name="T5" fmla="*/ 172 h 172"/>
                <a:gd name="T6" fmla="*/ 24 w 107"/>
                <a:gd name="T7" fmla="*/ 172 h 172"/>
                <a:gd name="T8" fmla="*/ 0 w 107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2">
                  <a:moveTo>
                    <a:pt x="0" y="0"/>
                  </a:moveTo>
                  <a:cubicBezTo>
                    <a:pt x="31" y="0"/>
                    <a:pt x="47" y="0"/>
                    <a:pt x="81" y="0"/>
                  </a:cubicBezTo>
                  <a:cubicBezTo>
                    <a:pt x="89" y="64"/>
                    <a:pt x="99" y="107"/>
                    <a:pt x="107" y="172"/>
                  </a:cubicBezTo>
                  <a:cubicBezTo>
                    <a:pt x="74" y="172"/>
                    <a:pt x="57" y="172"/>
                    <a:pt x="24" y="172"/>
                  </a:cubicBezTo>
                  <a:cubicBezTo>
                    <a:pt x="17" y="107"/>
                    <a:pt x="8" y="64"/>
                    <a:pt x="0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32"/>
            <p:cNvSpPr>
              <a:spLocks/>
            </p:cNvSpPr>
            <p:nvPr/>
          </p:nvSpPr>
          <p:spPr bwMode="auto">
            <a:xfrm>
              <a:off x="1374775" y="1087438"/>
              <a:ext cx="93662" cy="47625"/>
            </a:xfrm>
            <a:custGeom>
              <a:avLst/>
              <a:gdLst>
                <a:gd name="T0" fmla="*/ 21 w 42"/>
                <a:gd name="T1" fmla="*/ 21 h 21"/>
                <a:gd name="T2" fmla="*/ 42 w 42"/>
                <a:gd name="T3" fmla="*/ 0 h 21"/>
                <a:gd name="T4" fmla="*/ 0 w 42"/>
                <a:gd name="T5" fmla="*/ 0 h 21"/>
                <a:gd name="T6" fmla="*/ 21 w 4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21" y="21"/>
                  </a:moveTo>
                  <a:cubicBezTo>
                    <a:pt x="32" y="21"/>
                    <a:pt x="42" y="12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33"/>
            <p:cNvSpPr>
              <a:spLocks/>
            </p:cNvSpPr>
            <p:nvPr/>
          </p:nvSpPr>
          <p:spPr bwMode="auto">
            <a:xfrm>
              <a:off x="1468438" y="1087438"/>
              <a:ext cx="92075" cy="47625"/>
            </a:xfrm>
            <a:custGeom>
              <a:avLst/>
              <a:gdLst>
                <a:gd name="T0" fmla="*/ 20 w 41"/>
                <a:gd name="T1" fmla="*/ 21 h 21"/>
                <a:gd name="T2" fmla="*/ 41 w 41"/>
                <a:gd name="T3" fmla="*/ 0 h 21"/>
                <a:gd name="T4" fmla="*/ 0 w 41"/>
                <a:gd name="T5" fmla="*/ 0 h 21"/>
                <a:gd name="T6" fmla="*/ 20 w 4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20" y="21"/>
                  </a:moveTo>
                  <a:cubicBezTo>
                    <a:pt x="32" y="21"/>
                    <a:pt x="41" y="12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0" y="2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34"/>
            <p:cNvSpPr>
              <a:spLocks/>
            </p:cNvSpPr>
            <p:nvPr/>
          </p:nvSpPr>
          <p:spPr bwMode="auto">
            <a:xfrm>
              <a:off x="1560513" y="1087438"/>
              <a:ext cx="92075" cy="47625"/>
            </a:xfrm>
            <a:custGeom>
              <a:avLst/>
              <a:gdLst>
                <a:gd name="T0" fmla="*/ 21 w 42"/>
                <a:gd name="T1" fmla="*/ 21 h 21"/>
                <a:gd name="T2" fmla="*/ 42 w 42"/>
                <a:gd name="T3" fmla="*/ 0 h 21"/>
                <a:gd name="T4" fmla="*/ 0 w 42"/>
                <a:gd name="T5" fmla="*/ 0 h 21"/>
                <a:gd name="T6" fmla="*/ 21 w 4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21" y="21"/>
                  </a:moveTo>
                  <a:cubicBezTo>
                    <a:pt x="32" y="21"/>
                    <a:pt x="42" y="12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35"/>
            <p:cNvSpPr>
              <a:spLocks/>
            </p:cNvSpPr>
            <p:nvPr/>
          </p:nvSpPr>
          <p:spPr bwMode="auto">
            <a:xfrm>
              <a:off x="1652588" y="1087438"/>
              <a:ext cx="92075" cy="47625"/>
            </a:xfrm>
            <a:custGeom>
              <a:avLst/>
              <a:gdLst>
                <a:gd name="T0" fmla="*/ 20 w 41"/>
                <a:gd name="T1" fmla="*/ 21 h 21"/>
                <a:gd name="T2" fmla="*/ 41 w 41"/>
                <a:gd name="T3" fmla="*/ 0 h 21"/>
                <a:gd name="T4" fmla="*/ 0 w 41"/>
                <a:gd name="T5" fmla="*/ 0 h 21"/>
                <a:gd name="T6" fmla="*/ 20 w 4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20" y="21"/>
                  </a:moveTo>
                  <a:cubicBezTo>
                    <a:pt x="32" y="21"/>
                    <a:pt x="41" y="12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0" y="2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36"/>
            <p:cNvSpPr>
              <a:spLocks/>
            </p:cNvSpPr>
            <p:nvPr/>
          </p:nvSpPr>
          <p:spPr bwMode="auto">
            <a:xfrm>
              <a:off x="1744663" y="1087438"/>
              <a:ext cx="93662" cy="47625"/>
            </a:xfrm>
            <a:custGeom>
              <a:avLst/>
              <a:gdLst>
                <a:gd name="T0" fmla="*/ 21 w 42"/>
                <a:gd name="T1" fmla="*/ 21 h 21"/>
                <a:gd name="T2" fmla="*/ 42 w 42"/>
                <a:gd name="T3" fmla="*/ 0 h 21"/>
                <a:gd name="T4" fmla="*/ 0 w 42"/>
                <a:gd name="T5" fmla="*/ 0 h 21"/>
                <a:gd name="T6" fmla="*/ 21 w 4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21" y="21"/>
                  </a:moveTo>
                  <a:cubicBezTo>
                    <a:pt x="32" y="21"/>
                    <a:pt x="42" y="12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37"/>
            <p:cNvSpPr>
              <a:spLocks/>
            </p:cNvSpPr>
            <p:nvPr/>
          </p:nvSpPr>
          <p:spPr bwMode="auto">
            <a:xfrm>
              <a:off x="1838325" y="1087438"/>
              <a:ext cx="90487" cy="47625"/>
            </a:xfrm>
            <a:custGeom>
              <a:avLst/>
              <a:gdLst>
                <a:gd name="T0" fmla="*/ 20 w 41"/>
                <a:gd name="T1" fmla="*/ 21 h 21"/>
                <a:gd name="T2" fmla="*/ 41 w 41"/>
                <a:gd name="T3" fmla="*/ 0 h 21"/>
                <a:gd name="T4" fmla="*/ 0 w 41"/>
                <a:gd name="T5" fmla="*/ 0 h 21"/>
                <a:gd name="T6" fmla="*/ 20 w 4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20" y="21"/>
                  </a:moveTo>
                  <a:cubicBezTo>
                    <a:pt x="32" y="21"/>
                    <a:pt x="41" y="12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0" y="2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38"/>
            <p:cNvSpPr>
              <a:spLocks/>
            </p:cNvSpPr>
            <p:nvPr/>
          </p:nvSpPr>
          <p:spPr bwMode="auto">
            <a:xfrm>
              <a:off x="1928813" y="1087438"/>
              <a:ext cx="93662" cy="47625"/>
            </a:xfrm>
            <a:custGeom>
              <a:avLst/>
              <a:gdLst>
                <a:gd name="T0" fmla="*/ 21 w 42"/>
                <a:gd name="T1" fmla="*/ 21 h 21"/>
                <a:gd name="T2" fmla="*/ 42 w 42"/>
                <a:gd name="T3" fmla="*/ 0 h 21"/>
                <a:gd name="T4" fmla="*/ 0 w 42"/>
                <a:gd name="T5" fmla="*/ 0 h 21"/>
                <a:gd name="T6" fmla="*/ 21 w 42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21" y="21"/>
                  </a:moveTo>
                  <a:cubicBezTo>
                    <a:pt x="32" y="21"/>
                    <a:pt x="42" y="12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1" y="2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39"/>
            <p:cNvSpPr>
              <a:spLocks/>
            </p:cNvSpPr>
            <p:nvPr/>
          </p:nvSpPr>
          <p:spPr bwMode="auto">
            <a:xfrm>
              <a:off x="2022475" y="1087438"/>
              <a:ext cx="90487" cy="47625"/>
            </a:xfrm>
            <a:custGeom>
              <a:avLst/>
              <a:gdLst>
                <a:gd name="T0" fmla="*/ 20 w 41"/>
                <a:gd name="T1" fmla="*/ 21 h 21"/>
                <a:gd name="T2" fmla="*/ 41 w 41"/>
                <a:gd name="T3" fmla="*/ 0 h 21"/>
                <a:gd name="T4" fmla="*/ 0 w 41"/>
                <a:gd name="T5" fmla="*/ 0 h 21"/>
                <a:gd name="T6" fmla="*/ 20 w 41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20" y="21"/>
                  </a:moveTo>
                  <a:cubicBezTo>
                    <a:pt x="32" y="21"/>
                    <a:pt x="41" y="12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9" y="21"/>
                    <a:pt x="20" y="21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40"/>
            <p:cNvSpPr>
              <a:spLocks/>
            </p:cNvSpPr>
            <p:nvPr/>
          </p:nvSpPr>
          <p:spPr bwMode="auto">
            <a:xfrm>
              <a:off x="1374775" y="873126"/>
              <a:ext cx="120650" cy="214313"/>
            </a:xfrm>
            <a:custGeom>
              <a:avLst/>
              <a:gdLst>
                <a:gd name="T0" fmla="*/ 13 w 54"/>
                <a:gd name="T1" fmla="*/ 0 h 97"/>
                <a:gd name="T2" fmla="*/ 54 w 54"/>
                <a:gd name="T3" fmla="*/ 0 h 97"/>
                <a:gd name="T4" fmla="*/ 42 w 54"/>
                <a:gd name="T5" fmla="*/ 97 h 97"/>
                <a:gd name="T6" fmla="*/ 0 w 54"/>
                <a:gd name="T7" fmla="*/ 97 h 97"/>
                <a:gd name="T8" fmla="*/ 13 w 54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7">
                  <a:moveTo>
                    <a:pt x="13" y="0"/>
                  </a:moveTo>
                  <a:cubicBezTo>
                    <a:pt x="30" y="0"/>
                    <a:pt x="38" y="0"/>
                    <a:pt x="54" y="0"/>
                  </a:cubicBezTo>
                  <a:cubicBezTo>
                    <a:pt x="50" y="33"/>
                    <a:pt x="45" y="65"/>
                    <a:pt x="42" y="97"/>
                  </a:cubicBezTo>
                  <a:cubicBezTo>
                    <a:pt x="25" y="97"/>
                    <a:pt x="17" y="97"/>
                    <a:pt x="0" y="97"/>
                  </a:cubicBezTo>
                  <a:cubicBezTo>
                    <a:pt x="4" y="65"/>
                    <a:pt x="9" y="33"/>
                    <a:pt x="13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41"/>
            <p:cNvSpPr>
              <a:spLocks/>
            </p:cNvSpPr>
            <p:nvPr/>
          </p:nvSpPr>
          <p:spPr bwMode="auto">
            <a:xfrm>
              <a:off x="1468438" y="873126"/>
              <a:ext cx="111125" cy="214313"/>
            </a:xfrm>
            <a:custGeom>
              <a:avLst/>
              <a:gdLst>
                <a:gd name="T0" fmla="*/ 12 w 50"/>
                <a:gd name="T1" fmla="*/ 0 h 97"/>
                <a:gd name="T2" fmla="*/ 50 w 50"/>
                <a:gd name="T3" fmla="*/ 0 h 97"/>
                <a:gd name="T4" fmla="*/ 41 w 50"/>
                <a:gd name="T5" fmla="*/ 97 h 97"/>
                <a:gd name="T6" fmla="*/ 0 w 50"/>
                <a:gd name="T7" fmla="*/ 97 h 97"/>
                <a:gd name="T8" fmla="*/ 12 w 50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7">
                  <a:moveTo>
                    <a:pt x="12" y="0"/>
                  </a:moveTo>
                  <a:cubicBezTo>
                    <a:pt x="27" y="0"/>
                    <a:pt x="35" y="0"/>
                    <a:pt x="50" y="0"/>
                  </a:cubicBezTo>
                  <a:cubicBezTo>
                    <a:pt x="47" y="33"/>
                    <a:pt x="44" y="65"/>
                    <a:pt x="41" y="97"/>
                  </a:cubicBezTo>
                  <a:cubicBezTo>
                    <a:pt x="25" y="97"/>
                    <a:pt x="16" y="97"/>
                    <a:pt x="0" y="97"/>
                  </a:cubicBezTo>
                  <a:cubicBezTo>
                    <a:pt x="3" y="65"/>
                    <a:pt x="8" y="33"/>
                    <a:pt x="12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42"/>
            <p:cNvSpPr>
              <a:spLocks/>
            </p:cNvSpPr>
            <p:nvPr/>
          </p:nvSpPr>
          <p:spPr bwMode="auto">
            <a:xfrm>
              <a:off x="1560513" y="873126"/>
              <a:ext cx="101600" cy="214313"/>
            </a:xfrm>
            <a:custGeom>
              <a:avLst/>
              <a:gdLst>
                <a:gd name="T0" fmla="*/ 9 w 46"/>
                <a:gd name="T1" fmla="*/ 0 h 97"/>
                <a:gd name="T2" fmla="*/ 46 w 46"/>
                <a:gd name="T3" fmla="*/ 0 h 97"/>
                <a:gd name="T4" fmla="*/ 42 w 46"/>
                <a:gd name="T5" fmla="*/ 97 h 97"/>
                <a:gd name="T6" fmla="*/ 0 w 46"/>
                <a:gd name="T7" fmla="*/ 97 h 97"/>
                <a:gd name="T8" fmla="*/ 9 w 4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7">
                  <a:moveTo>
                    <a:pt x="9" y="0"/>
                  </a:moveTo>
                  <a:cubicBezTo>
                    <a:pt x="24" y="0"/>
                    <a:pt x="32" y="0"/>
                    <a:pt x="46" y="0"/>
                  </a:cubicBezTo>
                  <a:cubicBezTo>
                    <a:pt x="45" y="33"/>
                    <a:pt x="43" y="65"/>
                    <a:pt x="42" y="97"/>
                  </a:cubicBezTo>
                  <a:cubicBezTo>
                    <a:pt x="25" y="97"/>
                    <a:pt x="17" y="97"/>
                    <a:pt x="0" y="97"/>
                  </a:cubicBezTo>
                  <a:cubicBezTo>
                    <a:pt x="3" y="65"/>
                    <a:pt x="6" y="33"/>
                    <a:pt x="9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43"/>
            <p:cNvSpPr>
              <a:spLocks/>
            </p:cNvSpPr>
            <p:nvPr/>
          </p:nvSpPr>
          <p:spPr bwMode="auto">
            <a:xfrm>
              <a:off x="1652588" y="873126"/>
              <a:ext cx="92075" cy="214313"/>
            </a:xfrm>
            <a:custGeom>
              <a:avLst/>
              <a:gdLst>
                <a:gd name="T0" fmla="*/ 4 w 41"/>
                <a:gd name="T1" fmla="*/ 0 h 97"/>
                <a:gd name="T2" fmla="*/ 41 w 41"/>
                <a:gd name="T3" fmla="*/ 0 h 97"/>
                <a:gd name="T4" fmla="*/ 41 w 41"/>
                <a:gd name="T5" fmla="*/ 97 h 97"/>
                <a:gd name="T6" fmla="*/ 0 w 41"/>
                <a:gd name="T7" fmla="*/ 97 h 97"/>
                <a:gd name="T8" fmla="*/ 4 w 4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7">
                  <a:moveTo>
                    <a:pt x="4" y="0"/>
                  </a:moveTo>
                  <a:cubicBezTo>
                    <a:pt x="19" y="0"/>
                    <a:pt x="27" y="0"/>
                    <a:pt x="41" y="0"/>
                  </a:cubicBezTo>
                  <a:cubicBezTo>
                    <a:pt x="41" y="33"/>
                    <a:pt x="41" y="65"/>
                    <a:pt x="41" y="97"/>
                  </a:cubicBezTo>
                  <a:cubicBezTo>
                    <a:pt x="25" y="97"/>
                    <a:pt x="16" y="97"/>
                    <a:pt x="0" y="97"/>
                  </a:cubicBezTo>
                  <a:cubicBezTo>
                    <a:pt x="1" y="65"/>
                    <a:pt x="3" y="33"/>
                    <a:pt x="4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44"/>
            <p:cNvSpPr>
              <a:spLocks/>
            </p:cNvSpPr>
            <p:nvPr/>
          </p:nvSpPr>
          <p:spPr bwMode="auto">
            <a:xfrm>
              <a:off x="1744663" y="873126"/>
              <a:ext cx="93662" cy="214313"/>
            </a:xfrm>
            <a:custGeom>
              <a:avLst/>
              <a:gdLst>
                <a:gd name="T0" fmla="*/ 0 w 42"/>
                <a:gd name="T1" fmla="*/ 0 h 97"/>
                <a:gd name="T2" fmla="*/ 37 w 42"/>
                <a:gd name="T3" fmla="*/ 0 h 97"/>
                <a:gd name="T4" fmla="*/ 42 w 42"/>
                <a:gd name="T5" fmla="*/ 97 h 97"/>
                <a:gd name="T6" fmla="*/ 0 w 42"/>
                <a:gd name="T7" fmla="*/ 97 h 97"/>
                <a:gd name="T8" fmla="*/ 0 w 4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7">
                  <a:moveTo>
                    <a:pt x="0" y="0"/>
                  </a:moveTo>
                  <a:cubicBezTo>
                    <a:pt x="15" y="0"/>
                    <a:pt x="22" y="0"/>
                    <a:pt x="37" y="0"/>
                  </a:cubicBezTo>
                  <a:cubicBezTo>
                    <a:pt x="38" y="33"/>
                    <a:pt x="40" y="65"/>
                    <a:pt x="42" y="97"/>
                  </a:cubicBezTo>
                  <a:cubicBezTo>
                    <a:pt x="25" y="97"/>
                    <a:pt x="17" y="97"/>
                    <a:pt x="0" y="97"/>
                  </a:cubicBezTo>
                  <a:cubicBezTo>
                    <a:pt x="0" y="65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5"/>
            <p:cNvSpPr>
              <a:spLocks/>
            </p:cNvSpPr>
            <p:nvPr/>
          </p:nvSpPr>
          <p:spPr bwMode="auto">
            <a:xfrm>
              <a:off x="1827213" y="873126"/>
              <a:ext cx="101600" cy="214313"/>
            </a:xfrm>
            <a:custGeom>
              <a:avLst/>
              <a:gdLst>
                <a:gd name="T0" fmla="*/ 0 w 46"/>
                <a:gd name="T1" fmla="*/ 0 h 97"/>
                <a:gd name="T2" fmla="*/ 37 w 46"/>
                <a:gd name="T3" fmla="*/ 0 h 97"/>
                <a:gd name="T4" fmla="*/ 46 w 46"/>
                <a:gd name="T5" fmla="*/ 97 h 97"/>
                <a:gd name="T6" fmla="*/ 5 w 46"/>
                <a:gd name="T7" fmla="*/ 97 h 97"/>
                <a:gd name="T8" fmla="*/ 0 w 4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97">
                  <a:moveTo>
                    <a:pt x="0" y="0"/>
                  </a:moveTo>
                  <a:cubicBezTo>
                    <a:pt x="15" y="0"/>
                    <a:pt x="22" y="0"/>
                    <a:pt x="37" y="0"/>
                  </a:cubicBezTo>
                  <a:cubicBezTo>
                    <a:pt x="40" y="33"/>
                    <a:pt x="43" y="65"/>
                    <a:pt x="46" y="97"/>
                  </a:cubicBezTo>
                  <a:cubicBezTo>
                    <a:pt x="30" y="97"/>
                    <a:pt x="21" y="97"/>
                    <a:pt x="5" y="97"/>
                  </a:cubicBezTo>
                  <a:cubicBezTo>
                    <a:pt x="3" y="65"/>
                    <a:pt x="1" y="33"/>
                    <a:pt x="0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6"/>
            <p:cNvSpPr>
              <a:spLocks/>
            </p:cNvSpPr>
            <p:nvPr/>
          </p:nvSpPr>
          <p:spPr bwMode="auto">
            <a:xfrm>
              <a:off x="1909763" y="873126"/>
              <a:ext cx="112712" cy="214313"/>
            </a:xfrm>
            <a:custGeom>
              <a:avLst/>
              <a:gdLst>
                <a:gd name="T0" fmla="*/ 0 w 51"/>
                <a:gd name="T1" fmla="*/ 0 h 97"/>
                <a:gd name="T2" fmla="*/ 39 w 51"/>
                <a:gd name="T3" fmla="*/ 0 h 97"/>
                <a:gd name="T4" fmla="*/ 51 w 51"/>
                <a:gd name="T5" fmla="*/ 97 h 97"/>
                <a:gd name="T6" fmla="*/ 9 w 51"/>
                <a:gd name="T7" fmla="*/ 97 h 97"/>
                <a:gd name="T8" fmla="*/ 0 w 5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7">
                  <a:moveTo>
                    <a:pt x="0" y="0"/>
                  </a:moveTo>
                  <a:cubicBezTo>
                    <a:pt x="15" y="0"/>
                    <a:pt x="23" y="0"/>
                    <a:pt x="39" y="0"/>
                  </a:cubicBezTo>
                  <a:cubicBezTo>
                    <a:pt x="42" y="33"/>
                    <a:pt x="47" y="65"/>
                    <a:pt x="51" y="97"/>
                  </a:cubicBezTo>
                  <a:cubicBezTo>
                    <a:pt x="34" y="97"/>
                    <a:pt x="26" y="97"/>
                    <a:pt x="9" y="97"/>
                  </a:cubicBezTo>
                  <a:cubicBezTo>
                    <a:pt x="6" y="65"/>
                    <a:pt x="3" y="33"/>
                    <a:pt x="0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47"/>
            <p:cNvSpPr>
              <a:spLocks/>
            </p:cNvSpPr>
            <p:nvPr/>
          </p:nvSpPr>
          <p:spPr bwMode="auto">
            <a:xfrm>
              <a:off x="1995488" y="873126"/>
              <a:ext cx="117475" cy="214313"/>
            </a:xfrm>
            <a:custGeom>
              <a:avLst/>
              <a:gdLst>
                <a:gd name="T0" fmla="*/ 0 w 53"/>
                <a:gd name="T1" fmla="*/ 0 h 97"/>
                <a:gd name="T2" fmla="*/ 40 w 53"/>
                <a:gd name="T3" fmla="*/ 0 h 97"/>
                <a:gd name="T4" fmla="*/ 53 w 53"/>
                <a:gd name="T5" fmla="*/ 97 h 97"/>
                <a:gd name="T6" fmla="*/ 12 w 53"/>
                <a:gd name="T7" fmla="*/ 97 h 97"/>
                <a:gd name="T8" fmla="*/ 0 w 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7">
                  <a:moveTo>
                    <a:pt x="0" y="0"/>
                  </a:moveTo>
                  <a:cubicBezTo>
                    <a:pt x="15" y="0"/>
                    <a:pt x="23" y="0"/>
                    <a:pt x="40" y="0"/>
                  </a:cubicBezTo>
                  <a:cubicBezTo>
                    <a:pt x="44" y="33"/>
                    <a:pt x="49" y="65"/>
                    <a:pt x="53" y="97"/>
                  </a:cubicBezTo>
                  <a:cubicBezTo>
                    <a:pt x="37" y="97"/>
                    <a:pt x="28" y="97"/>
                    <a:pt x="12" y="97"/>
                  </a:cubicBezTo>
                  <a:cubicBezTo>
                    <a:pt x="8" y="65"/>
                    <a:pt x="3" y="33"/>
                    <a:pt x="0" y="0"/>
                  </a:cubicBezTo>
                  <a:close/>
                </a:path>
              </a:pathLst>
            </a:custGeom>
            <a:solidFill>
              <a:srgbClr val="BA1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48"/>
            <p:cNvSpPr>
              <a:spLocks noChangeArrowheads="1"/>
            </p:cNvSpPr>
            <p:nvPr/>
          </p:nvSpPr>
          <p:spPr bwMode="auto">
            <a:xfrm>
              <a:off x="1127125" y="1858963"/>
              <a:ext cx="39687" cy="430213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49"/>
            <p:cNvSpPr>
              <a:spLocks noChangeArrowheads="1"/>
            </p:cNvSpPr>
            <p:nvPr/>
          </p:nvSpPr>
          <p:spPr bwMode="auto">
            <a:xfrm>
              <a:off x="1127125" y="1858963"/>
              <a:ext cx="39687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50"/>
            <p:cNvSpPr>
              <a:spLocks/>
            </p:cNvSpPr>
            <p:nvPr/>
          </p:nvSpPr>
          <p:spPr bwMode="auto">
            <a:xfrm>
              <a:off x="1728788" y="1858963"/>
              <a:ext cx="476250" cy="549275"/>
            </a:xfrm>
            <a:custGeom>
              <a:avLst/>
              <a:gdLst>
                <a:gd name="T0" fmla="*/ 0 w 300"/>
                <a:gd name="T1" fmla="*/ 0 h 346"/>
                <a:gd name="T2" fmla="*/ 0 w 300"/>
                <a:gd name="T3" fmla="*/ 346 h 346"/>
                <a:gd name="T4" fmla="*/ 175 w 300"/>
                <a:gd name="T5" fmla="*/ 346 h 346"/>
                <a:gd name="T6" fmla="*/ 300 w 300"/>
                <a:gd name="T7" fmla="*/ 0 h 346"/>
                <a:gd name="T8" fmla="*/ 0 w 300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46">
                  <a:moveTo>
                    <a:pt x="0" y="0"/>
                  </a:moveTo>
                  <a:lnTo>
                    <a:pt x="0" y="346"/>
                  </a:lnTo>
                  <a:lnTo>
                    <a:pt x="175" y="346"/>
                  </a:lnTo>
                  <a:lnTo>
                    <a:pt x="3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51"/>
            <p:cNvSpPr>
              <a:spLocks/>
            </p:cNvSpPr>
            <p:nvPr/>
          </p:nvSpPr>
          <p:spPr bwMode="auto">
            <a:xfrm>
              <a:off x="1728788" y="1858963"/>
              <a:ext cx="476250" cy="549275"/>
            </a:xfrm>
            <a:custGeom>
              <a:avLst/>
              <a:gdLst>
                <a:gd name="T0" fmla="*/ 0 w 300"/>
                <a:gd name="T1" fmla="*/ 0 h 346"/>
                <a:gd name="T2" fmla="*/ 0 w 300"/>
                <a:gd name="T3" fmla="*/ 346 h 346"/>
                <a:gd name="T4" fmla="*/ 175 w 300"/>
                <a:gd name="T5" fmla="*/ 346 h 346"/>
                <a:gd name="T6" fmla="*/ 300 w 300"/>
                <a:gd name="T7" fmla="*/ 0 h 346"/>
                <a:gd name="T8" fmla="*/ 0 w 300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46">
                  <a:moveTo>
                    <a:pt x="0" y="0"/>
                  </a:moveTo>
                  <a:lnTo>
                    <a:pt x="0" y="346"/>
                  </a:lnTo>
                  <a:lnTo>
                    <a:pt x="175" y="346"/>
                  </a:lnTo>
                  <a:lnTo>
                    <a:pt x="30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52"/>
            <p:cNvSpPr>
              <a:spLocks/>
            </p:cNvSpPr>
            <p:nvPr/>
          </p:nvSpPr>
          <p:spPr bwMode="auto">
            <a:xfrm>
              <a:off x="2006600" y="1858963"/>
              <a:ext cx="358775" cy="549275"/>
            </a:xfrm>
            <a:custGeom>
              <a:avLst/>
              <a:gdLst>
                <a:gd name="T0" fmla="*/ 226 w 226"/>
                <a:gd name="T1" fmla="*/ 0 h 346"/>
                <a:gd name="T2" fmla="*/ 125 w 226"/>
                <a:gd name="T3" fmla="*/ 0 h 346"/>
                <a:gd name="T4" fmla="*/ 0 w 226"/>
                <a:gd name="T5" fmla="*/ 346 h 346"/>
                <a:gd name="T6" fmla="*/ 226 w 226"/>
                <a:gd name="T7" fmla="*/ 346 h 346"/>
                <a:gd name="T8" fmla="*/ 226 w 22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346">
                  <a:moveTo>
                    <a:pt x="226" y="0"/>
                  </a:moveTo>
                  <a:lnTo>
                    <a:pt x="125" y="0"/>
                  </a:lnTo>
                  <a:lnTo>
                    <a:pt x="0" y="346"/>
                  </a:lnTo>
                  <a:lnTo>
                    <a:pt x="226" y="34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53"/>
            <p:cNvSpPr>
              <a:spLocks/>
            </p:cNvSpPr>
            <p:nvPr/>
          </p:nvSpPr>
          <p:spPr bwMode="auto">
            <a:xfrm>
              <a:off x="2006600" y="1858963"/>
              <a:ext cx="358775" cy="549275"/>
            </a:xfrm>
            <a:custGeom>
              <a:avLst/>
              <a:gdLst>
                <a:gd name="T0" fmla="*/ 226 w 226"/>
                <a:gd name="T1" fmla="*/ 0 h 346"/>
                <a:gd name="T2" fmla="*/ 125 w 226"/>
                <a:gd name="T3" fmla="*/ 0 h 346"/>
                <a:gd name="T4" fmla="*/ 0 w 226"/>
                <a:gd name="T5" fmla="*/ 346 h 346"/>
                <a:gd name="T6" fmla="*/ 226 w 226"/>
                <a:gd name="T7" fmla="*/ 346 h 346"/>
                <a:gd name="T8" fmla="*/ 226 w 22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346">
                  <a:moveTo>
                    <a:pt x="226" y="0"/>
                  </a:moveTo>
                  <a:lnTo>
                    <a:pt x="125" y="0"/>
                  </a:lnTo>
                  <a:lnTo>
                    <a:pt x="0" y="346"/>
                  </a:lnTo>
                  <a:lnTo>
                    <a:pt x="226" y="346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54"/>
            <p:cNvSpPr>
              <a:spLocks noChangeArrowheads="1"/>
            </p:cNvSpPr>
            <p:nvPr/>
          </p:nvSpPr>
          <p:spPr bwMode="auto">
            <a:xfrm>
              <a:off x="1127125" y="2278063"/>
              <a:ext cx="123825" cy="11113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55"/>
            <p:cNvSpPr>
              <a:spLocks noChangeArrowheads="1"/>
            </p:cNvSpPr>
            <p:nvPr/>
          </p:nvSpPr>
          <p:spPr bwMode="auto">
            <a:xfrm>
              <a:off x="1127125" y="2278063"/>
              <a:ext cx="123825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56"/>
            <p:cNvSpPr>
              <a:spLocks noChangeArrowheads="1"/>
            </p:cNvSpPr>
            <p:nvPr/>
          </p:nvSpPr>
          <p:spPr bwMode="auto">
            <a:xfrm>
              <a:off x="1728788" y="2397126"/>
              <a:ext cx="636587" cy="11113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57"/>
            <p:cNvSpPr>
              <a:spLocks noChangeArrowheads="1"/>
            </p:cNvSpPr>
            <p:nvPr/>
          </p:nvSpPr>
          <p:spPr bwMode="auto">
            <a:xfrm>
              <a:off x="1728788" y="2397126"/>
              <a:ext cx="636587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58"/>
            <p:cNvSpPr>
              <a:spLocks noChangeArrowheads="1"/>
            </p:cNvSpPr>
            <p:nvPr/>
          </p:nvSpPr>
          <p:spPr bwMode="auto">
            <a:xfrm>
              <a:off x="1306513" y="2560638"/>
              <a:ext cx="376237" cy="14288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59"/>
            <p:cNvSpPr>
              <a:spLocks noChangeArrowheads="1"/>
            </p:cNvSpPr>
            <p:nvPr/>
          </p:nvSpPr>
          <p:spPr bwMode="auto">
            <a:xfrm>
              <a:off x="1728788" y="1858963"/>
              <a:ext cx="39687" cy="549275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60"/>
            <p:cNvSpPr>
              <a:spLocks noChangeArrowheads="1"/>
            </p:cNvSpPr>
            <p:nvPr/>
          </p:nvSpPr>
          <p:spPr bwMode="auto">
            <a:xfrm>
              <a:off x="1728788" y="1858963"/>
              <a:ext cx="396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61"/>
            <p:cNvSpPr>
              <a:spLocks/>
            </p:cNvSpPr>
            <p:nvPr/>
          </p:nvSpPr>
          <p:spPr bwMode="auto">
            <a:xfrm>
              <a:off x="1768475" y="1858963"/>
              <a:ext cx="436562" cy="538163"/>
            </a:xfrm>
            <a:custGeom>
              <a:avLst/>
              <a:gdLst>
                <a:gd name="T0" fmla="*/ 275 w 275"/>
                <a:gd name="T1" fmla="*/ 0 h 339"/>
                <a:gd name="T2" fmla="*/ 0 w 275"/>
                <a:gd name="T3" fmla="*/ 0 h 339"/>
                <a:gd name="T4" fmla="*/ 0 w 275"/>
                <a:gd name="T5" fmla="*/ 339 h 339"/>
                <a:gd name="T6" fmla="*/ 152 w 275"/>
                <a:gd name="T7" fmla="*/ 339 h 339"/>
                <a:gd name="T8" fmla="*/ 0 w 275"/>
                <a:gd name="T9" fmla="*/ 339 h 339"/>
                <a:gd name="T10" fmla="*/ 0 w 275"/>
                <a:gd name="T11" fmla="*/ 285 h 339"/>
                <a:gd name="T12" fmla="*/ 0 w 275"/>
                <a:gd name="T13" fmla="*/ 259 h 339"/>
                <a:gd name="T14" fmla="*/ 0 w 275"/>
                <a:gd name="T15" fmla="*/ 183 h 339"/>
                <a:gd name="T16" fmla="*/ 69 w 275"/>
                <a:gd name="T17" fmla="*/ 183 h 339"/>
                <a:gd name="T18" fmla="*/ 69 w 275"/>
                <a:gd name="T19" fmla="*/ 224 h 339"/>
                <a:gd name="T20" fmla="*/ 143 w 275"/>
                <a:gd name="T21" fmla="*/ 224 h 339"/>
                <a:gd name="T22" fmla="*/ 143 w 275"/>
                <a:gd name="T23" fmla="*/ 183 h 339"/>
                <a:gd name="T24" fmla="*/ 209 w 275"/>
                <a:gd name="T25" fmla="*/ 183 h 339"/>
                <a:gd name="T26" fmla="*/ 275 w 275"/>
                <a:gd name="T2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39">
                  <a:moveTo>
                    <a:pt x="275" y="0"/>
                  </a:moveTo>
                  <a:lnTo>
                    <a:pt x="0" y="0"/>
                  </a:lnTo>
                  <a:lnTo>
                    <a:pt x="0" y="339"/>
                  </a:lnTo>
                  <a:lnTo>
                    <a:pt x="152" y="339"/>
                  </a:lnTo>
                  <a:lnTo>
                    <a:pt x="0" y="339"/>
                  </a:lnTo>
                  <a:lnTo>
                    <a:pt x="0" y="285"/>
                  </a:lnTo>
                  <a:lnTo>
                    <a:pt x="0" y="259"/>
                  </a:lnTo>
                  <a:lnTo>
                    <a:pt x="0" y="183"/>
                  </a:lnTo>
                  <a:lnTo>
                    <a:pt x="69" y="183"/>
                  </a:lnTo>
                  <a:lnTo>
                    <a:pt x="69" y="224"/>
                  </a:lnTo>
                  <a:lnTo>
                    <a:pt x="143" y="224"/>
                  </a:lnTo>
                  <a:lnTo>
                    <a:pt x="143" y="183"/>
                  </a:lnTo>
                  <a:lnTo>
                    <a:pt x="209" y="18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62"/>
            <p:cNvSpPr>
              <a:spLocks/>
            </p:cNvSpPr>
            <p:nvPr/>
          </p:nvSpPr>
          <p:spPr bwMode="auto">
            <a:xfrm>
              <a:off x="1768475" y="1858963"/>
              <a:ext cx="436562" cy="538163"/>
            </a:xfrm>
            <a:custGeom>
              <a:avLst/>
              <a:gdLst>
                <a:gd name="T0" fmla="*/ 275 w 275"/>
                <a:gd name="T1" fmla="*/ 0 h 339"/>
                <a:gd name="T2" fmla="*/ 0 w 275"/>
                <a:gd name="T3" fmla="*/ 0 h 339"/>
                <a:gd name="T4" fmla="*/ 0 w 275"/>
                <a:gd name="T5" fmla="*/ 339 h 339"/>
                <a:gd name="T6" fmla="*/ 152 w 275"/>
                <a:gd name="T7" fmla="*/ 339 h 339"/>
                <a:gd name="T8" fmla="*/ 0 w 275"/>
                <a:gd name="T9" fmla="*/ 339 h 339"/>
                <a:gd name="T10" fmla="*/ 0 w 275"/>
                <a:gd name="T11" fmla="*/ 285 h 339"/>
                <a:gd name="T12" fmla="*/ 0 w 275"/>
                <a:gd name="T13" fmla="*/ 259 h 339"/>
                <a:gd name="T14" fmla="*/ 0 w 275"/>
                <a:gd name="T15" fmla="*/ 183 h 339"/>
                <a:gd name="T16" fmla="*/ 69 w 275"/>
                <a:gd name="T17" fmla="*/ 183 h 339"/>
                <a:gd name="T18" fmla="*/ 69 w 275"/>
                <a:gd name="T19" fmla="*/ 224 h 339"/>
                <a:gd name="T20" fmla="*/ 143 w 275"/>
                <a:gd name="T21" fmla="*/ 224 h 339"/>
                <a:gd name="T22" fmla="*/ 143 w 275"/>
                <a:gd name="T23" fmla="*/ 183 h 339"/>
                <a:gd name="T24" fmla="*/ 209 w 275"/>
                <a:gd name="T25" fmla="*/ 183 h 339"/>
                <a:gd name="T26" fmla="*/ 275 w 275"/>
                <a:gd name="T2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339">
                  <a:moveTo>
                    <a:pt x="275" y="0"/>
                  </a:moveTo>
                  <a:lnTo>
                    <a:pt x="0" y="0"/>
                  </a:lnTo>
                  <a:lnTo>
                    <a:pt x="0" y="339"/>
                  </a:lnTo>
                  <a:lnTo>
                    <a:pt x="152" y="339"/>
                  </a:lnTo>
                  <a:lnTo>
                    <a:pt x="0" y="339"/>
                  </a:lnTo>
                  <a:lnTo>
                    <a:pt x="0" y="285"/>
                  </a:lnTo>
                  <a:lnTo>
                    <a:pt x="0" y="259"/>
                  </a:lnTo>
                  <a:lnTo>
                    <a:pt x="0" y="183"/>
                  </a:lnTo>
                  <a:lnTo>
                    <a:pt x="69" y="183"/>
                  </a:lnTo>
                  <a:lnTo>
                    <a:pt x="69" y="224"/>
                  </a:lnTo>
                  <a:lnTo>
                    <a:pt x="143" y="224"/>
                  </a:lnTo>
                  <a:lnTo>
                    <a:pt x="143" y="183"/>
                  </a:lnTo>
                  <a:lnTo>
                    <a:pt x="209" y="183"/>
                  </a:lnTo>
                  <a:lnTo>
                    <a:pt x="2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63"/>
            <p:cNvSpPr>
              <a:spLocks/>
            </p:cNvSpPr>
            <p:nvPr/>
          </p:nvSpPr>
          <p:spPr bwMode="auto">
            <a:xfrm>
              <a:off x="1768475" y="2397126"/>
              <a:ext cx="241300" cy="11113"/>
            </a:xfrm>
            <a:custGeom>
              <a:avLst/>
              <a:gdLst>
                <a:gd name="T0" fmla="*/ 152 w 152"/>
                <a:gd name="T1" fmla="*/ 0 h 7"/>
                <a:gd name="T2" fmla="*/ 0 w 152"/>
                <a:gd name="T3" fmla="*/ 0 h 7"/>
                <a:gd name="T4" fmla="*/ 0 w 152"/>
                <a:gd name="T5" fmla="*/ 7 h 7"/>
                <a:gd name="T6" fmla="*/ 150 w 152"/>
                <a:gd name="T7" fmla="*/ 7 h 7"/>
                <a:gd name="T8" fmla="*/ 152 w 15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">
                  <a:moveTo>
                    <a:pt x="15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50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64"/>
            <p:cNvSpPr>
              <a:spLocks/>
            </p:cNvSpPr>
            <p:nvPr/>
          </p:nvSpPr>
          <p:spPr bwMode="auto">
            <a:xfrm>
              <a:off x="1768475" y="2397126"/>
              <a:ext cx="241300" cy="11113"/>
            </a:xfrm>
            <a:custGeom>
              <a:avLst/>
              <a:gdLst>
                <a:gd name="T0" fmla="*/ 152 w 152"/>
                <a:gd name="T1" fmla="*/ 0 h 7"/>
                <a:gd name="T2" fmla="*/ 0 w 152"/>
                <a:gd name="T3" fmla="*/ 0 h 7"/>
                <a:gd name="T4" fmla="*/ 0 w 152"/>
                <a:gd name="T5" fmla="*/ 7 h 7"/>
                <a:gd name="T6" fmla="*/ 150 w 152"/>
                <a:gd name="T7" fmla="*/ 7 h 7"/>
                <a:gd name="T8" fmla="*/ 152 w 15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7">
                  <a:moveTo>
                    <a:pt x="15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150" y="7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65"/>
            <p:cNvSpPr>
              <a:spLocks/>
            </p:cNvSpPr>
            <p:nvPr/>
          </p:nvSpPr>
          <p:spPr bwMode="auto">
            <a:xfrm>
              <a:off x="1728788" y="1858963"/>
              <a:ext cx="39687" cy="549275"/>
            </a:xfrm>
            <a:custGeom>
              <a:avLst/>
              <a:gdLst>
                <a:gd name="T0" fmla="*/ 25 w 25"/>
                <a:gd name="T1" fmla="*/ 0 h 346"/>
                <a:gd name="T2" fmla="*/ 0 w 25"/>
                <a:gd name="T3" fmla="*/ 0 h 346"/>
                <a:gd name="T4" fmla="*/ 0 w 25"/>
                <a:gd name="T5" fmla="*/ 346 h 346"/>
                <a:gd name="T6" fmla="*/ 25 w 25"/>
                <a:gd name="T7" fmla="*/ 346 h 346"/>
                <a:gd name="T8" fmla="*/ 25 w 25"/>
                <a:gd name="T9" fmla="*/ 339 h 346"/>
                <a:gd name="T10" fmla="*/ 25 w 25"/>
                <a:gd name="T1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46">
                  <a:moveTo>
                    <a:pt x="25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25" y="346"/>
                  </a:lnTo>
                  <a:lnTo>
                    <a:pt x="25" y="3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66"/>
            <p:cNvSpPr>
              <a:spLocks/>
            </p:cNvSpPr>
            <p:nvPr/>
          </p:nvSpPr>
          <p:spPr bwMode="auto">
            <a:xfrm>
              <a:off x="1728788" y="1858963"/>
              <a:ext cx="39687" cy="549275"/>
            </a:xfrm>
            <a:custGeom>
              <a:avLst/>
              <a:gdLst>
                <a:gd name="T0" fmla="*/ 25 w 25"/>
                <a:gd name="T1" fmla="*/ 0 h 346"/>
                <a:gd name="T2" fmla="*/ 0 w 25"/>
                <a:gd name="T3" fmla="*/ 0 h 346"/>
                <a:gd name="T4" fmla="*/ 0 w 25"/>
                <a:gd name="T5" fmla="*/ 346 h 346"/>
                <a:gd name="T6" fmla="*/ 25 w 25"/>
                <a:gd name="T7" fmla="*/ 346 h 346"/>
                <a:gd name="T8" fmla="*/ 25 w 25"/>
                <a:gd name="T9" fmla="*/ 339 h 346"/>
                <a:gd name="T10" fmla="*/ 25 w 25"/>
                <a:gd name="T1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46">
                  <a:moveTo>
                    <a:pt x="25" y="0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25" y="346"/>
                  </a:lnTo>
                  <a:lnTo>
                    <a:pt x="25" y="339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67"/>
            <p:cNvSpPr>
              <a:spLocks/>
            </p:cNvSpPr>
            <p:nvPr/>
          </p:nvSpPr>
          <p:spPr bwMode="auto">
            <a:xfrm>
              <a:off x="1346200" y="1858963"/>
              <a:ext cx="217487" cy="568325"/>
            </a:xfrm>
            <a:custGeom>
              <a:avLst/>
              <a:gdLst>
                <a:gd name="T0" fmla="*/ 137 w 137"/>
                <a:gd name="T1" fmla="*/ 0 h 358"/>
                <a:gd name="T2" fmla="*/ 0 w 137"/>
                <a:gd name="T3" fmla="*/ 0 h 358"/>
                <a:gd name="T4" fmla="*/ 0 w 137"/>
                <a:gd name="T5" fmla="*/ 358 h 358"/>
                <a:gd name="T6" fmla="*/ 0 w 137"/>
                <a:gd name="T7" fmla="*/ 214 h 358"/>
                <a:gd name="T8" fmla="*/ 0 w 137"/>
                <a:gd name="T9" fmla="*/ 187 h 358"/>
                <a:gd name="T10" fmla="*/ 0 w 137"/>
                <a:gd name="T11" fmla="*/ 112 h 358"/>
                <a:gd name="T12" fmla="*/ 20 w 137"/>
                <a:gd name="T13" fmla="*/ 112 h 358"/>
                <a:gd name="T14" fmla="*/ 20 w 137"/>
                <a:gd name="T15" fmla="*/ 152 h 358"/>
                <a:gd name="T16" fmla="*/ 30 w 137"/>
                <a:gd name="T17" fmla="*/ 152 h 358"/>
                <a:gd name="T18" fmla="*/ 30 w 137"/>
                <a:gd name="T19" fmla="*/ 112 h 358"/>
                <a:gd name="T20" fmla="*/ 94 w 137"/>
                <a:gd name="T21" fmla="*/ 112 h 358"/>
                <a:gd name="T22" fmla="*/ 137 w 137"/>
                <a:gd name="T2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358">
                  <a:moveTo>
                    <a:pt x="137" y="0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0" y="214"/>
                  </a:lnTo>
                  <a:lnTo>
                    <a:pt x="0" y="187"/>
                  </a:lnTo>
                  <a:lnTo>
                    <a:pt x="0" y="112"/>
                  </a:lnTo>
                  <a:lnTo>
                    <a:pt x="20" y="112"/>
                  </a:lnTo>
                  <a:lnTo>
                    <a:pt x="20" y="152"/>
                  </a:lnTo>
                  <a:lnTo>
                    <a:pt x="30" y="152"/>
                  </a:lnTo>
                  <a:lnTo>
                    <a:pt x="30" y="112"/>
                  </a:lnTo>
                  <a:lnTo>
                    <a:pt x="94" y="1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68"/>
            <p:cNvSpPr>
              <a:spLocks/>
            </p:cNvSpPr>
            <p:nvPr/>
          </p:nvSpPr>
          <p:spPr bwMode="auto">
            <a:xfrm>
              <a:off x="1346200" y="1858963"/>
              <a:ext cx="217487" cy="568325"/>
            </a:xfrm>
            <a:custGeom>
              <a:avLst/>
              <a:gdLst>
                <a:gd name="T0" fmla="*/ 137 w 137"/>
                <a:gd name="T1" fmla="*/ 0 h 358"/>
                <a:gd name="T2" fmla="*/ 0 w 137"/>
                <a:gd name="T3" fmla="*/ 0 h 358"/>
                <a:gd name="T4" fmla="*/ 0 w 137"/>
                <a:gd name="T5" fmla="*/ 358 h 358"/>
                <a:gd name="T6" fmla="*/ 0 w 137"/>
                <a:gd name="T7" fmla="*/ 214 h 358"/>
                <a:gd name="T8" fmla="*/ 0 w 137"/>
                <a:gd name="T9" fmla="*/ 187 h 358"/>
                <a:gd name="T10" fmla="*/ 0 w 137"/>
                <a:gd name="T11" fmla="*/ 112 h 358"/>
                <a:gd name="T12" fmla="*/ 20 w 137"/>
                <a:gd name="T13" fmla="*/ 112 h 358"/>
                <a:gd name="T14" fmla="*/ 20 w 137"/>
                <a:gd name="T15" fmla="*/ 152 h 358"/>
                <a:gd name="T16" fmla="*/ 30 w 137"/>
                <a:gd name="T17" fmla="*/ 152 h 358"/>
                <a:gd name="T18" fmla="*/ 30 w 137"/>
                <a:gd name="T19" fmla="*/ 112 h 358"/>
                <a:gd name="T20" fmla="*/ 94 w 137"/>
                <a:gd name="T21" fmla="*/ 112 h 358"/>
                <a:gd name="T22" fmla="*/ 137 w 137"/>
                <a:gd name="T2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358">
                  <a:moveTo>
                    <a:pt x="137" y="0"/>
                  </a:moveTo>
                  <a:lnTo>
                    <a:pt x="0" y="0"/>
                  </a:lnTo>
                  <a:lnTo>
                    <a:pt x="0" y="358"/>
                  </a:lnTo>
                  <a:lnTo>
                    <a:pt x="0" y="214"/>
                  </a:lnTo>
                  <a:lnTo>
                    <a:pt x="0" y="187"/>
                  </a:lnTo>
                  <a:lnTo>
                    <a:pt x="0" y="112"/>
                  </a:lnTo>
                  <a:lnTo>
                    <a:pt x="20" y="112"/>
                  </a:lnTo>
                  <a:lnTo>
                    <a:pt x="20" y="152"/>
                  </a:lnTo>
                  <a:lnTo>
                    <a:pt x="30" y="152"/>
                  </a:lnTo>
                  <a:lnTo>
                    <a:pt x="30" y="112"/>
                  </a:lnTo>
                  <a:lnTo>
                    <a:pt x="94" y="112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69"/>
            <p:cNvSpPr>
              <a:spLocks/>
            </p:cNvSpPr>
            <p:nvPr/>
          </p:nvSpPr>
          <p:spPr bwMode="auto">
            <a:xfrm>
              <a:off x="1306513" y="1858963"/>
              <a:ext cx="39687" cy="673100"/>
            </a:xfrm>
            <a:custGeom>
              <a:avLst/>
              <a:gdLst>
                <a:gd name="T0" fmla="*/ 25 w 25"/>
                <a:gd name="T1" fmla="*/ 0 h 424"/>
                <a:gd name="T2" fmla="*/ 0 w 25"/>
                <a:gd name="T3" fmla="*/ 0 h 424"/>
                <a:gd name="T4" fmla="*/ 0 w 25"/>
                <a:gd name="T5" fmla="*/ 424 h 424"/>
                <a:gd name="T6" fmla="*/ 25 w 25"/>
                <a:gd name="T7" fmla="*/ 358 h 424"/>
                <a:gd name="T8" fmla="*/ 25 w 25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4">
                  <a:moveTo>
                    <a:pt x="25" y="0"/>
                  </a:moveTo>
                  <a:lnTo>
                    <a:pt x="0" y="0"/>
                  </a:lnTo>
                  <a:lnTo>
                    <a:pt x="0" y="424"/>
                  </a:lnTo>
                  <a:lnTo>
                    <a:pt x="25" y="35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70"/>
            <p:cNvSpPr>
              <a:spLocks/>
            </p:cNvSpPr>
            <p:nvPr/>
          </p:nvSpPr>
          <p:spPr bwMode="auto">
            <a:xfrm>
              <a:off x="1306513" y="1858963"/>
              <a:ext cx="39687" cy="673100"/>
            </a:xfrm>
            <a:custGeom>
              <a:avLst/>
              <a:gdLst>
                <a:gd name="T0" fmla="*/ 25 w 25"/>
                <a:gd name="T1" fmla="*/ 0 h 424"/>
                <a:gd name="T2" fmla="*/ 0 w 25"/>
                <a:gd name="T3" fmla="*/ 0 h 424"/>
                <a:gd name="T4" fmla="*/ 0 w 25"/>
                <a:gd name="T5" fmla="*/ 424 h 424"/>
                <a:gd name="T6" fmla="*/ 25 w 25"/>
                <a:gd name="T7" fmla="*/ 358 h 424"/>
                <a:gd name="T8" fmla="*/ 25 w 25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4">
                  <a:moveTo>
                    <a:pt x="25" y="0"/>
                  </a:moveTo>
                  <a:lnTo>
                    <a:pt x="0" y="0"/>
                  </a:lnTo>
                  <a:lnTo>
                    <a:pt x="0" y="424"/>
                  </a:lnTo>
                  <a:lnTo>
                    <a:pt x="25" y="358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71"/>
            <p:cNvSpPr>
              <a:spLocks/>
            </p:cNvSpPr>
            <p:nvPr/>
          </p:nvSpPr>
          <p:spPr bwMode="auto">
            <a:xfrm>
              <a:off x="1346200" y="2036763"/>
              <a:ext cx="336550" cy="523875"/>
            </a:xfrm>
            <a:custGeom>
              <a:avLst/>
              <a:gdLst>
                <a:gd name="T0" fmla="*/ 105 w 212"/>
                <a:gd name="T1" fmla="*/ 0 h 330"/>
                <a:gd name="T2" fmla="*/ 94 w 212"/>
                <a:gd name="T3" fmla="*/ 0 h 330"/>
                <a:gd name="T4" fmla="*/ 0 w 212"/>
                <a:gd name="T5" fmla="*/ 246 h 330"/>
                <a:gd name="T6" fmla="*/ 0 w 212"/>
                <a:gd name="T7" fmla="*/ 330 h 330"/>
                <a:gd name="T8" fmla="*/ 212 w 212"/>
                <a:gd name="T9" fmla="*/ 330 h 330"/>
                <a:gd name="T10" fmla="*/ 212 w 212"/>
                <a:gd name="T11" fmla="*/ 75 h 330"/>
                <a:gd name="T12" fmla="*/ 163 w 212"/>
                <a:gd name="T13" fmla="*/ 75 h 330"/>
                <a:gd name="T14" fmla="*/ 163 w 212"/>
                <a:gd name="T15" fmla="*/ 46 h 330"/>
                <a:gd name="T16" fmla="*/ 105 w 212"/>
                <a:gd name="T17" fmla="*/ 46 h 330"/>
                <a:gd name="T18" fmla="*/ 105 w 212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330">
                  <a:moveTo>
                    <a:pt x="105" y="0"/>
                  </a:moveTo>
                  <a:lnTo>
                    <a:pt x="94" y="0"/>
                  </a:lnTo>
                  <a:lnTo>
                    <a:pt x="0" y="246"/>
                  </a:lnTo>
                  <a:lnTo>
                    <a:pt x="0" y="330"/>
                  </a:lnTo>
                  <a:lnTo>
                    <a:pt x="212" y="330"/>
                  </a:lnTo>
                  <a:lnTo>
                    <a:pt x="212" y="75"/>
                  </a:lnTo>
                  <a:lnTo>
                    <a:pt x="163" y="75"/>
                  </a:lnTo>
                  <a:lnTo>
                    <a:pt x="163" y="46"/>
                  </a:lnTo>
                  <a:lnTo>
                    <a:pt x="105" y="4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A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72"/>
            <p:cNvSpPr>
              <a:spLocks/>
            </p:cNvSpPr>
            <p:nvPr/>
          </p:nvSpPr>
          <p:spPr bwMode="auto">
            <a:xfrm>
              <a:off x="1346200" y="2036763"/>
              <a:ext cx="336550" cy="523875"/>
            </a:xfrm>
            <a:custGeom>
              <a:avLst/>
              <a:gdLst>
                <a:gd name="T0" fmla="*/ 105 w 212"/>
                <a:gd name="T1" fmla="*/ 0 h 330"/>
                <a:gd name="T2" fmla="*/ 94 w 212"/>
                <a:gd name="T3" fmla="*/ 0 h 330"/>
                <a:gd name="T4" fmla="*/ 0 w 212"/>
                <a:gd name="T5" fmla="*/ 246 h 330"/>
                <a:gd name="T6" fmla="*/ 0 w 212"/>
                <a:gd name="T7" fmla="*/ 330 h 330"/>
                <a:gd name="T8" fmla="*/ 212 w 212"/>
                <a:gd name="T9" fmla="*/ 330 h 330"/>
                <a:gd name="T10" fmla="*/ 212 w 212"/>
                <a:gd name="T11" fmla="*/ 75 h 330"/>
                <a:gd name="T12" fmla="*/ 163 w 212"/>
                <a:gd name="T13" fmla="*/ 75 h 330"/>
                <a:gd name="T14" fmla="*/ 163 w 212"/>
                <a:gd name="T15" fmla="*/ 46 h 330"/>
                <a:gd name="T16" fmla="*/ 105 w 212"/>
                <a:gd name="T17" fmla="*/ 46 h 330"/>
                <a:gd name="T18" fmla="*/ 105 w 212"/>
                <a:gd name="T19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330">
                  <a:moveTo>
                    <a:pt x="105" y="0"/>
                  </a:moveTo>
                  <a:lnTo>
                    <a:pt x="94" y="0"/>
                  </a:lnTo>
                  <a:lnTo>
                    <a:pt x="0" y="246"/>
                  </a:lnTo>
                  <a:lnTo>
                    <a:pt x="0" y="330"/>
                  </a:lnTo>
                  <a:lnTo>
                    <a:pt x="212" y="330"/>
                  </a:lnTo>
                  <a:lnTo>
                    <a:pt x="212" y="75"/>
                  </a:lnTo>
                  <a:lnTo>
                    <a:pt x="163" y="75"/>
                  </a:lnTo>
                  <a:lnTo>
                    <a:pt x="163" y="46"/>
                  </a:lnTo>
                  <a:lnTo>
                    <a:pt x="105" y="46"/>
                  </a:lnTo>
                  <a:lnTo>
                    <a:pt x="1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73"/>
            <p:cNvSpPr>
              <a:spLocks/>
            </p:cNvSpPr>
            <p:nvPr/>
          </p:nvSpPr>
          <p:spPr bwMode="auto">
            <a:xfrm>
              <a:off x="1346200" y="2036763"/>
              <a:ext cx="149225" cy="390525"/>
            </a:xfrm>
            <a:custGeom>
              <a:avLst/>
              <a:gdLst>
                <a:gd name="T0" fmla="*/ 94 w 94"/>
                <a:gd name="T1" fmla="*/ 0 h 246"/>
                <a:gd name="T2" fmla="*/ 30 w 94"/>
                <a:gd name="T3" fmla="*/ 0 h 246"/>
                <a:gd name="T4" fmla="*/ 30 w 94"/>
                <a:gd name="T5" fmla="*/ 40 h 246"/>
                <a:gd name="T6" fmla="*/ 20 w 94"/>
                <a:gd name="T7" fmla="*/ 40 h 246"/>
                <a:gd name="T8" fmla="*/ 20 w 94"/>
                <a:gd name="T9" fmla="*/ 0 h 246"/>
                <a:gd name="T10" fmla="*/ 0 w 94"/>
                <a:gd name="T11" fmla="*/ 0 h 246"/>
                <a:gd name="T12" fmla="*/ 0 w 94"/>
                <a:gd name="T13" fmla="*/ 75 h 246"/>
                <a:gd name="T14" fmla="*/ 0 w 94"/>
                <a:gd name="T15" fmla="*/ 102 h 246"/>
                <a:gd name="T16" fmla="*/ 0 w 94"/>
                <a:gd name="T17" fmla="*/ 246 h 246"/>
                <a:gd name="T18" fmla="*/ 94 w 94"/>
                <a:gd name="T1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46">
                  <a:moveTo>
                    <a:pt x="94" y="0"/>
                  </a:moveTo>
                  <a:lnTo>
                    <a:pt x="30" y="0"/>
                  </a:lnTo>
                  <a:lnTo>
                    <a:pt x="30" y="40"/>
                  </a:lnTo>
                  <a:lnTo>
                    <a:pt x="20" y="4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102"/>
                  </a:lnTo>
                  <a:lnTo>
                    <a:pt x="0" y="2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33B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74"/>
            <p:cNvSpPr>
              <a:spLocks/>
            </p:cNvSpPr>
            <p:nvPr/>
          </p:nvSpPr>
          <p:spPr bwMode="auto">
            <a:xfrm>
              <a:off x="1346200" y="2036763"/>
              <a:ext cx="149225" cy="390525"/>
            </a:xfrm>
            <a:custGeom>
              <a:avLst/>
              <a:gdLst>
                <a:gd name="T0" fmla="*/ 94 w 94"/>
                <a:gd name="T1" fmla="*/ 0 h 246"/>
                <a:gd name="T2" fmla="*/ 30 w 94"/>
                <a:gd name="T3" fmla="*/ 0 h 246"/>
                <a:gd name="T4" fmla="*/ 30 w 94"/>
                <a:gd name="T5" fmla="*/ 40 h 246"/>
                <a:gd name="T6" fmla="*/ 20 w 94"/>
                <a:gd name="T7" fmla="*/ 40 h 246"/>
                <a:gd name="T8" fmla="*/ 20 w 94"/>
                <a:gd name="T9" fmla="*/ 0 h 246"/>
                <a:gd name="T10" fmla="*/ 0 w 94"/>
                <a:gd name="T11" fmla="*/ 0 h 246"/>
                <a:gd name="T12" fmla="*/ 0 w 94"/>
                <a:gd name="T13" fmla="*/ 75 h 246"/>
                <a:gd name="T14" fmla="*/ 0 w 94"/>
                <a:gd name="T15" fmla="*/ 102 h 246"/>
                <a:gd name="T16" fmla="*/ 0 w 94"/>
                <a:gd name="T17" fmla="*/ 246 h 246"/>
                <a:gd name="T18" fmla="*/ 94 w 94"/>
                <a:gd name="T1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246">
                  <a:moveTo>
                    <a:pt x="94" y="0"/>
                  </a:moveTo>
                  <a:lnTo>
                    <a:pt x="30" y="0"/>
                  </a:lnTo>
                  <a:lnTo>
                    <a:pt x="30" y="40"/>
                  </a:lnTo>
                  <a:lnTo>
                    <a:pt x="20" y="4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102"/>
                  </a:lnTo>
                  <a:lnTo>
                    <a:pt x="0" y="246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75"/>
            <p:cNvSpPr>
              <a:spLocks/>
            </p:cNvSpPr>
            <p:nvPr/>
          </p:nvSpPr>
          <p:spPr bwMode="auto">
            <a:xfrm>
              <a:off x="949325" y="2574926"/>
              <a:ext cx="1600200" cy="79375"/>
            </a:xfrm>
            <a:custGeom>
              <a:avLst/>
              <a:gdLst>
                <a:gd name="T0" fmla="*/ 1008 w 1008"/>
                <a:gd name="T1" fmla="*/ 50 h 50"/>
                <a:gd name="T2" fmla="*/ 0 w 1008"/>
                <a:gd name="T3" fmla="*/ 50 h 50"/>
                <a:gd name="T4" fmla="*/ 0 w 1008"/>
                <a:gd name="T5" fmla="*/ 29 h 50"/>
                <a:gd name="T6" fmla="*/ 74 w 1008"/>
                <a:gd name="T7" fmla="*/ 0 h 50"/>
                <a:gd name="T8" fmla="*/ 932 w 1008"/>
                <a:gd name="T9" fmla="*/ 0 h 50"/>
                <a:gd name="T10" fmla="*/ 1008 w 1008"/>
                <a:gd name="T11" fmla="*/ 29 h 50"/>
                <a:gd name="T12" fmla="*/ 1008 w 1008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8" h="50">
                  <a:moveTo>
                    <a:pt x="1008" y="50"/>
                  </a:moveTo>
                  <a:lnTo>
                    <a:pt x="0" y="50"/>
                  </a:lnTo>
                  <a:lnTo>
                    <a:pt x="0" y="29"/>
                  </a:lnTo>
                  <a:lnTo>
                    <a:pt x="74" y="0"/>
                  </a:lnTo>
                  <a:lnTo>
                    <a:pt x="932" y="0"/>
                  </a:lnTo>
                  <a:lnTo>
                    <a:pt x="1008" y="29"/>
                  </a:lnTo>
                  <a:lnTo>
                    <a:pt x="1008" y="5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76"/>
            <p:cNvSpPr>
              <a:spLocks/>
            </p:cNvSpPr>
            <p:nvPr/>
          </p:nvSpPr>
          <p:spPr bwMode="auto">
            <a:xfrm>
              <a:off x="1522413" y="2098676"/>
              <a:ext cx="68262" cy="82550"/>
            </a:xfrm>
            <a:custGeom>
              <a:avLst/>
              <a:gdLst>
                <a:gd name="T0" fmla="*/ 30 w 31"/>
                <a:gd name="T1" fmla="*/ 35 h 37"/>
                <a:gd name="T2" fmla="*/ 2 w 31"/>
                <a:gd name="T3" fmla="*/ 0 h 37"/>
                <a:gd name="T4" fmla="*/ 0 w 31"/>
                <a:gd name="T5" fmla="*/ 0 h 37"/>
                <a:gd name="T6" fmla="*/ 0 w 31"/>
                <a:gd name="T7" fmla="*/ 1 h 37"/>
                <a:gd name="T8" fmla="*/ 29 w 31"/>
                <a:gd name="T9" fmla="*/ 36 h 37"/>
                <a:gd name="T10" fmla="*/ 30 w 31"/>
                <a:gd name="T11" fmla="*/ 36 h 37"/>
                <a:gd name="T12" fmla="*/ 30 w 31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30" y="3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7"/>
                    <a:pt x="30" y="37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77"/>
            <p:cNvSpPr>
              <a:spLocks/>
            </p:cNvSpPr>
            <p:nvPr/>
          </p:nvSpPr>
          <p:spPr bwMode="auto">
            <a:xfrm>
              <a:off x="1463675" y="2098676"/>
              <a:ext cx="63500" cy="66675"/>
            </a:xfrm>
            <a:custGeom>
              <a:avLst/>
              <a:gdLst>
                <a:gd name="T0" fmla="*/ 1 w 28"/>
                <a:gd name="T1" fmla="*/ 30 h 30"/>
                <a:gd name="T2" fmla="*/ 28 w 28"/>
                <a:gd name="T3" fmla="*/ 1 h 30"/>
                <a:gd name="T4" fmla="*/ 27 w 28"/>
                <a:gd name="T5" fmla="*/ 0 h 30"/>
                <a:gd name="T6" fmla="*/ 26 w 28"/>
                <a:gd name="T7" fmla="*/ 0 h 30"/>
                <a:gd name="T8" fmla="*/ 0 w 28"/>
                <a:gd name="T9" fmla="*/ 29 h 30"/>
                <a:gd name="T10" fmla="*/ 0 w 28"/>
                <a:gd name="T11" fmla="*/ 30 h 30"/>
                <a:gd name="T12" fmla="*/ 1 w 28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0">
                  <a:moveTo>
                    <a:pt x="1" y="30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78"/>
            <p:cNvSpPr>
              <a:spLocks/>
            </p:cNvSpPr>
            <p:nvPr/>
          </p:nvSpPr>
          <p:spPr bwMode="auto">
            <a:xfrm>
              <a:off x="1435100" y="2149476"/>
              <a:ext cx="176212" cy="120650"/>
            </a:xfrm>
            <a:custGeom>
              <a:avLst/>
              <a:gdLst>
                <a:gd name="T0" fmla="*/ 104 w 111"/>
                <a:gd name="T1" fmla="*/ 76 h 76"/>
                <a:gd name="T2" fmla="*/ 0 w 111"/>
                <a:gd name="T3" fmla="*/ 63 h 76"/>
                <a:gd name="T4" fmla="*/ 7 w 111"/>
                <a:gd name="T5" fmla="*/ 0 h 76"/>
                <a:gd name="T6" fmla="*/ 111 w 111"/>
                <a:gd name="T7" fmla="*/ 13 h 76"/>
                <a:gd name="T8" fmla="*/ 104 w 111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6">
                  <a:moveTo>
                    <a:pt x="104" y="76"/>
                  </a:moveTo>
                  <a:lnTo>
                    <a:pt x="0" y="63"/>
                  </a:lnTo>
                  <a:lnTo>
                    <a:pt x="7" y="0"/>
                  </a:lnTo>
                  <a:lnTo>
                    <a:pt x="111" y="13"/>
                  </a:lnTo>
                  <a:lnTo>
                    <a:pt x="104" y="7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79"/>
            <p:cNvSpPr>
              <a:spLocks/>
            </p:cNvSpPr>
            <p:nvPr/>
          </p:nvSpPr>
          <p:spPr bwMode="auto">
            <a:xfrm>
              <a:off x="1446213" y="2163763"/>
              <a:ext cx="150812" cy="92075"/>
            </a:xfrm>
            <a:custGeom>
              <a:avLst/>
              <a:gdLst>
                <a:gd name="T0" fmla="*/ 90 w 95"/>
                <a:gd name="T1" fmla="*/ 58 h 58"/>
                <a:gd name="T2" fmla="*/ 0 w 95"/>
                <a:gd name="T3" fmla="*/ 47 h 58"/>
                <a:gd name="T4" fmla="*/ 6 w 95"/>
                <a:gd name="T5" fmla="*/ 0 h 58"/>
                <a:gd name="T6" fmla="*/ 95 w 95"/>
                <a:gd name="T7" fmla="*/ 9 h 58"/>
                <a:gd name="T8" fmla="*/ 90 w 9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58">
                  <a:moveTo>
                    <a:pt x="90" y="58"/>
                  </a:moveTo>
                  <a:lnTo>
                    <a:pt x="0" y="47"/>
                  </a:lnTo>
                  <a:lnTo>
                    <a:pt x="6" y="0"/>
                  </a:lnTo>
                  <a:lnTo>
                    <a:pt x="95" y="9"/>
                  </a:lnTo>
                  <a:lnTo>
                    <a:pt x="90" y="5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80"/>
            <p:cNvSpPr>
              <a:spLocks noEditPoints="1"/>
            </p:cNvSpPr>
            <p:nvPr/>
          </p:nvSpPr>
          <p:spPr bwMode="auto">
            <a:xfrm>
              <a:off x="1444625" y="2159001"/>
              <a:ext cx="157162" cy="100013"/>
            </a:xfrm>
            <a:custGeom>
              <a:avLst/>
              <a:gdLst>
                <a:gd name="T0" fmla="*/ 92 w 99"/>
                <a:gd name="T1" fmla="*/ 63 h 63"/>
                <a:gd name="T2" fmla="*/ 0 w 99"/>
                <a:gd name="T3" fmla="*/ 53 h 63"/>
                <a:gd name="T4" fmla="*/ 5 w 99"/>
                <a:gd name="T5" fmla="*/ 0 h 63"/>
                <a:gd name="T6" fmla="*/ 99 w 99"/>
                <a:gd name="T7" fmla="*/ 11 h 63"/>
                <a:gd name="T8" fmla="*/ 92 w 99"/>
                <a:gd name="T9" fmla="*/ 63 h 63"/>
                <a:gd name="T10" fmla="*/ 4 w 99"/>
                <a:gd name="T11" fmla="*/ 49 h 63"/>
                <a:gd name="T12" fmla="*/ 89 w 99"/>
                <a:gd name="T13" fmla="*/ 59 h 63"/>
                <a:gd name="T14" fmla="*/ 95 w 99"/>
                <a:gd name="T15" fmla="*/ 14 h 63"/>
                <a:gd name="T16" fmla="*/ 10 w 99"/>
                <a:gd name="T17" fmla="*/ 4 h 63"/>
                <a:gd name="T18" fmla="*/ 4 w 99"/>
                <a:gd name="T19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63">
                  <a:moveTo>
                    <a:pt x="92" y="63"/>
                  </a:moveTo>
                  <a:lnTo>
                    <a:pt x="0" y="53"/>
                  </a:lnTo>
                  <a:lnTo>
                    <a:pt x="5" y="0"/>
                  </a:lnTo>
                  <a:lnTo>
                    <a:pt x="99" y="11"/>
                  </a:lnTo>
                  <a:lnTo>
                    <a:pt x="92" y="63"/>
                  </a:lnTo>
                  <a:close/>
                  <a:moveTo>
                    <a:pt x="4" y="49"/>
                  </a:moveTo>
                  <a:lnTo>
                    <a:pt x="89" y="59"/>
                  </a:lnTo>
                  <a:lnTo>
                    <a:pt x="95" y="14"/>
                  </a:lnTo>
                  <a:lnTo>
                    <a:pt x="10" y="4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81"/>
            <p:cNvSpPr>
              <a:spLocks noEditPoints="1"/>
            </p:cNvSpPr>
            <p:nvPr/>
          </p:nvSpPr>
          <p:spPr bwMode="auto">
            <a:xfrm>
              <a:off x="1463675" y="2187576"/>
              <a:ext cx="31750" cy="33338"/>
            </a:xfrm>
            <a:custGeom>
              <a:avLst/>
              <a:gdLst>
                <a:gd name="T0" fmla="*/ 6 w 14"/>
                <a:gd name="T1" fmla="*/ 15 h 15"/>
                <a:gd name="T2" fmla="*/ 2 w 14"/>
                <a:gd name="T3" fmla="*/ 12 h 15"/>
                <a:gd name="T4" fmla="*/ 0 w 14"/>
                <a:gd name="T5" fmla="*/ 7 h 15"/>
                <a:gd name="T6" fmla="*/ 3 w 14"/>
                <a:gd name="T7" fmla="*/ 2 h 15"/>
                <a:gd name="T8" fmla="*/ 8 w 14"/>
                <a:gd name="T9" fmla="*/ 0 h 15"/>
                <a:gd name="T10" fmla="*/ 13 w 14"/>
                <a:gd name="T11" fmla="*/ 3 h 15"/>
                <a:gd name="T12" fmla="*/ 14 w 14"/>
                <a:gd name="T13" fmla="*/ 8 h 15"/>
                <a:gd name="T14" fmla="*/ 11 w 14"/>
                <a:gd name="T15" fmla="*/ 13 h 15"/>
                <a:gd name="T16" fmla="*/ 6 w 14"/>
                <a:gd name="T17" fmla="*/ 15 h 15"/>
                <a:gd name="T18" fmla="*/ 8 w 14"/>
                <a:gd name="T19" fmla="*/ 3 h 15"/>
                <a:gd name="T20" fmla="*/ 5 w 14"/>
                <a:gd name="T21" fmla="*/ 4 h 15"/>
                <a:gd name="T22" fmla="*/ 4 w 14"/>
                <a:gd name="T23" fmla="*/ 7 h 15"/>
                <a:gd name="T24" fmla="*/ 4 w 14"/>
                <a:gd name="T25" fmla="*/ 10 h 15"/>
                <a:gd name="T26" fmla="*/ 7 w 14"/>
                <a:gd name="T27" fmla="*/ 12 h 15"/>
                <a:gd name="T28" fmla="*/ 9 w 14"/>
                <a:gd name="T29" fmla="*/ 11 h 15"/>
                <a:gd name="T30" fmla="*/ 11 w 14"/>
                <a:gd name="T31" fmla="*/ 8 h 15"/>
                <a:gd name="T32" fmla="*/ 10 w 14"/>
                <a:gd name="T33" fmla="*/ 4 h 15"/>
                <a:gd name="T34" fmla="*/ 8 w 14"/>
                <a:gd name="T3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15">
                  <a:moveTo>
                    <a:pt x="6" y="15"/>
                  </a:moveTo>
                  <a:cubicBezTo>
                    <a:pt x="4" y="14"/>
                    <a:pt x="3" y="14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4" y="4"/>
                    <a:pt x="14" y="6"/>
                    <a:pt x="14" y="8"/>
                  </a:cubicBezTo>
                  <a:cubicBezTo>
                    <a:pt x="14" y="10"/>
                    <a:pt x="13" y="12"/>
                    <a:pt x="11" y="13"/>
                  </a:cubicBezTo>
                  <a:cubicBezTo>
                    <a:pt x="10" y="14"/>
                    <a:pt x="8" y="15"/>
                    <a:pt x="6" y="15"/>
                  </a:cubicBezTo>
                  <a:close/>
                  <a:moveTo>
                    <a:pt x="8" y="3"/>
                  </a:moveTo>
                  <a:cubicBezTo>
                    <a:pt x="7" y="3"/>
                    <a:pt x="6" y="3"/>
                    <a:pt x="5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3" y="8"/>
                    <a:pt x="4" y="10"/>
                    <a:pt x="4" y="10"/>
                  </a:cubicBezTo>
                  <a:cubicBezTo>
                    <a:pt x="5" y="11"/>
                    <a:pt x="5" y="12"/>
                    <a:pt x="7" y="12"/>
                  </a:cubicBezTo>
                  <a:cubicBezTo>
                    <a:pt x="8" y="12"/>
                    <a:pt x="9" y="12"/>
                    <a:pt x="9" y="11"/>
                  </a:cubicBezTo>
                  <a:cubicBezTo>
                    <a:pt x="10" y="10"/>
                    <a:pt x="10" y="9"/>
                    <a:pt x="11" y="8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10" y="4"/>
                    <a:pt x="9" y="3"/>
                    <a:pt x="8" y="3"/>
                  </a:cubicBez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82"/>
            <p:cNvSpPr>
              <a:spLocks noEditPoints="1"/>
            </p:cNvSpPr>
            <p:nvPr/>
          </p:nvSpPr>
          <p:spPr bwMode="auto">
            <a:xfrm>
              <a:off x="1497013" y="2192338"/>
              <a:ext cx="26987" cy="30163"/>
            </a:xfrm>
            <a:custGeom>
              <a:avLst/>
              <a:gdLst>
                <a:gd name="T0" fmla="*/ 4 w 12"/>
                <a:gd name="T1" fmla="*/ 9 h 14"/>
                <a:gd name="T2" fmla="*/ 4 w 12"/>
                <a:gd name="T3" fmla="*/ 14 h 14"/>
                <a:gd name="T4" fmla="*/ 0 w 12"/>
                <a:gd name="T5" fmla="*/ 13 h 14"/>
                <a:gd name="T6" fmla="*/ 2 w 12"/>
                <a:gd name="T7" fmla="*/ 0 h 14"/>
                <a:gd name="T8" fmla="*/ 7 w 12"/>
                <a:gd name="T9" fmla="*/ 0 h 14"/>
                <a:gd name="T10" fmla="*/ 12 w 12"/>
                <a:gd name="T11" fmla="*/ 5 h 14"/>
                <a:gd name="T12" fmla="*/ 10 w 12"/>
                <a:gd name="T13" fmla="*/ 8 h 14"/>
                <a:gd name="T14" fmla="*/ 6 w 12"/>
                <a:gd name="T15" fmla="*/ 9 h 14"/>
                <a:gd name="T16" fmla="*/ 4 w 12"/>
                <a:gd name="T17" fmla="*/ 9 h 14"/>
                <a:gd name="T18" fmla="*/ 5 w 12"/>
                <a:gd name="T19" fmla="*/ 2 h 14"/>
                <a:gd name="T20" fmla="*/ 4 w 12"/>
                <a:gd name="T21" fmla="*/ 7 h 14"/>
                <a:gd name="T22" fmla="*/ 6 w 12"/>
                <a:gd name="T23" fmla="*/ 7 h 14"/>
                <a:gd name="T24" fmla="*/ 8 w 12"/>
                <a:gd name="T25" fmla="*/ 5 h 14"/>
                <a:gd name="T26" fmla="*/ 6 w 12"/>
                <a:gd name="T27" fmla="*/ 2 h 14"/>
                <a:gd name="T28" fmla="*/ 5 w 12"/>
                <a:gd name="T2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4">
                  <a:moveTo>
                    <a:pt x="4" y="9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1"/>
                    <a:pt x="12" y="2"/>
                    <a:pt x="12" y="5"/>
                  </a:cubicBezTo>
                  <a:cubicBezTo>
                    <a:pt x="12" y="7"/>
                    <a:pt x="11" y="8"/>
                    <a:pt x="10" y="8"/>
                  </a:cubicBezTo>
                  <a:cubicBezTo>
                    <a:pt x="9" y="9"/>
                    <a:pt x="7" y="9"/>
                    <a:pt x="6" y="9"/>
                  </a:cubicBezTo>
                  <a:lnTo>
                    <a:pt x="4" y="9"/>
                  </a:lnTo>
                  <a:close/>
                  <a:moveTo>
                    <a:pt x="5" y="2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9" y="3"/>
                    <a:pt x="8" y="3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83"/>
            <p:cNvSpPr>
              <a:spLocks/>
            </p:cNvSpPr>
            <p:nvPr/>
          </p:nvSpPr>
          <p:spPr bwMode="auto">
            <a:xfrm>
              <a:off x="1527175" y="2193926"/>
              <a:ext cx="19050" cy="33338"/>
            </a:xfrm>
            <a:custGeom>
              <a:avLst/>
              <a:gdLst>
                <a:gd name="T0" fmla="*/ 11 w 12"/>
                <a:gd name="T1" fmla="*/ 21 h 21"/>
                <a:gd name="T2" fmla="*/ 0 w 12"/>
                <a:gd name="T3" fmla="*/ 20 h 21"/>
                <a:gd name="T4" fmla="*/ 1 w 12"/>
                <a:gd name="T5" fmla="*/ 0 h 21"/>
                <a:gd name="T6" fmla="*/ 12 w 12"/>
                <a:gd name="T7" fmla="*/ 2 h 21"/>
                <a:gd name="T8" fmla="*/ 12 w 12"/>
                <a:gd name="T9" fmla="*/ 4 h 21"/>
                <a:gd name="T10" fmla="*/ 5 w 12"/>
                <a:gd name="T11" fmla="*/ 4 h 21"/>
                <a:gd name="T12" fmla="*/ 5 w 12"/>
                <a:gd name="T13" fmla="*/ 9 h 21"/>
                <a:gd name="T14" fmla="*/ 11 w 12"/>
                <a:gd name="T15" fmla="*/ 9 h 21"/>
                <a:gd name="T16" fmla="*/ 11 w 12"/>
                <a:gd name="T17" fmla="*/ 13 h 21"/>
                <a:gd name="T18" fmla="*/ 4 w 12"/>
                <a:gd name="T19" fmla="*/ 13 h 21"/>
                <a:gd name="T20" fmla="*/ 4 w 12"/>
                <a:gd name="T21" fmla="*/ 17 h 21"/>
                <a:gd name="T22" fmla="*/ 11 w 12"/>
                <a:gd name="T23" fmla="*/ 17 h 21"/>
                <a:gd name="T24" fmla="*/ 11 w 12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1">
                  <a:moveTo>
                    <a:pt x="11" y="21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11" y="17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84"/>
            <p:cNvSpPr>
              <a:spLocks/>
            </p:cNvSpPr>
            <p:nvPr/>
          </p:nvSpPr>
          <p:spPr bwMode="auto">
            <a:xfrm>
              <a:off x="1549400" y="2197101"/>
              <a:ext cx="30162" cy="34925"/>
            </a:xfrm>
            <a:custGeom>
              <a:avLst/>
              <a:gdLst>
                <a:gd name="T0" fmla="*/ 13 w 14"/>
                <a:gd name="T1" fmla="*/ 16 h 16"/>
                <a:gd name="T2" fmla="*/ 10 w 14"/>
                <a:gd name="T3" fmla="*/ 15 h 16"/>
                <a:gd name="T4" fmla="*/ 5 w 14"/>
                <a:gd name="T5" fmla="*/ 6 h 16"/>
                <a:gd name="T6" fmla="*/ 4 w 14"/>
                <a:gd name="T7" fmla="*/ 5 h 16"/>
                <a:gd name="T8" fmla="*/ 4 w 14"/>
                <a:gd name="T9" fmla="*/ 5 h 16"/>
                <a:gd name="T10" fmla="*/ 4 w 14"/>
                <a:gd name="T11" fmla="*/ 7 h 16"/>
                <a:gd name="T12" fmla="*/ 3 w 14"/>
                <a:gd name="T13" fmla="*/ 14 h 16"/>
                <a:gd name="T14" fmla="*/ 0 w 14"/>
                <a:gd name="T15" fmla="*/ 14 h 16"/>
                <a:gd name="T16" fmla="*/ 2 w 14"/>
                <a:gd name="T17" fmla="*/ 0 h 16"/>
                <a:gd name="T18" fmla="*/ 5 w 14"/>
                <a:gd name="T19" fmla="*/ 1 h 16"/>
                <a:gd name="T20" fmla="*/ 10 w 14"/>
                <a:gd name="T21" fmla="*/ 10 h 16"/>
                <a:gd name="T22" fmla="*/ 10 w 14"/>
                <a:gd name="T23" fmla="*/ 11 h 16"/>
                <a:gd name="T24" fmla="*/ 10 w 14"/>
                <a:gd name="T25" fmla="*/ 11 h 16"/>
                <a:gd name="T26" fmla="*/ 11 w 14"/>
                <a:gd name="T27" fmla="*/ 9 h 16"/>
                <a:gd name="T28" fmla="*/ 11 w 14"/>
                <a:gd name="T29" fmla="*/ 1 h 16"/>
                <a:gd name="T30" fmla="*/ 14 w 14"/>
                <a:gd name="T31" fmla="*/ 2 h 16"/>
                <a:gd name="T32" fmla="*/ 13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13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4" y="2"/>
                    <a:pt x="14" y="2"/>
                    <a:pt x="14" y="2"/>
                  </a:cubicBezTo>
                  <a:lnTo>
                    <a:pt x="13" y="16"/>
                  </a:lnTo>
                  <a:close/>
                </a:path>
              </a:pathLst>
            </a:custGeom>
            <a:solidFill>
              <a:srgbClr val="EB3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85"/>
            <p:cNvSpPr>
              <a:spLocks/>
            </p:cNvSpPr>
            <p:nvPr/>
          </p:nvSpPr>
          <p:spPr bwMode="auto">
            <a:xfrm>
              <a:off x="2009775" y="2149476"/>
              <a:ext cx="355600" cy="247650"/>
            </a:xfrm>
            <a:custGeom>
              <a:avLst/>
              <a:gdLst>
                <a:gd name="T0" fmla="*/ 65 w 224"/>
                <a:gd name="T1" fmla="*/ 0 h 156"/>
                <a:gd name="T2" fmla="*/ 57 w 224"/>
                <a:gd name="T3" fmla="*/ 0 h 156"/>
                <a:gd name="T4" fmla="*/ 0 w 224"/>
                <a:gd name="T5" fmla="*/ 156 h 156"/>
                <a:gd name="T6" fmla="*/ 224 w 224"/>
                <a:gd name="T7" fmla="*/ 156 h 156"/>
                <a:gd name="T8" fmla="*/ 224 w 224"/>
                <a:gd name="T9" fmla="*/ 76 h 156"/>
                <a:gd name="T10" fmla="*/ 222 w 224"/>
                <a:gd name="T11" fmla="*/ 76 h 156"/>
                <a:gd name="T12" fmla="*/ 222 w 224"/>
                <a:gd name="T13" fmla="*/ 45 h 156"/>
                <a:gd name="T14" fmla="*/ 147 w 224"/>
                <a:gd name="T15" fmla="*/ 45 h 156"/>
                <a:gd name="T16" fmla="*/ 147 w 224"/>
                <a:gd name="T17" fmla="*/ 76 h 156"/>
                <a:gd name="T18" fmla="*/ 123 w 224"/>
                <a:gd name="T19" fmla="*/ 76 h 156"/>
                <a:gd name="T20" fmla="*/ 123 w 224"/>
                <a:gd name="T21" fmla="*/ 46 h 156"/>
                <a:gd name="T22" fmla="*/ 65 w 224"/>
                <a:gd name="T23" fmla="*/ 46 h 156"/>
                <a:gd name="T24" fmla="*/ 65 w 224"/>
                <a:gd name="T2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156">
                  <a:moveTo>
                    <a:pt x="65" y="0"/>
                  </a:moveTo>
                  <a:lnTo>
                    <a:pt x="57" y="0"/>
                  </a:lnTo>
                  <a:lnTo>
                    <a:pt x="0" y="156"/>
                  </a:lnTo>
                  <a:lnTo>
                    <a:pt x="224" y="156"/>
                  </a:lnTo>
                  <a:lnTo>
                    <a:pt x="224" y="76"/>
                  </a:lnTo>
                  <a:lnTo>
                    <a:pt x="222" y="76"/>
                  </a:lnTo>
                  <a:lnTo>
                    <a:pt x="222" y="45"/>
                  </a:lnTo>
                  <a:lnTo>
                    <a:pt x="147" y="45"/>
                  </a:lnTo>
                  <a:lnTo>
                    <a:pt x="147" y="76"/>
                  </a:lnTo>
                  <a:lnTo>
                    <a:pt x="123" y="76"/>
                  </a:lnTo>
                  <a:lnTo>
                    <a:pt x="123" y="46"/>
                  </a:lnTo>
                  <a:lnTo>
                    <a:pt x="65" y="4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A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86"/>
            <p:cNvSpPr>
              <a:spLocks/>
            </p:cNvSpPr>
            <p:nvPr/>
          </p:nvSpPr>
          <p:spPr bwMode="auto">
            <a:xfrm>
              <a:off x="2009775" y="2149476"/>
              <a:ext cx="355600" cy="247650"/>
            </a:xfrm>
            <a:custGeom>
              <a:avLst/>
              <a:gdLst>
                <a:gd name="T0" fmla="*/ 65 w 224"/>
                <a:gd name="T1" fmla="*/ 0 h 156"/>
                <a:gd name="T2" fmla="*/ 57 w 224"/>
                <a:gd name="T3" fmla="*/ 0 h 156"/>
                <a:gd name="T4" fmla="*/ 0 w 224"/>
                <a:gd name="T5" fmla="*/ 156 h 156"/>
                <a:gd name="T6" fmla="*/ 224 w 224"/>
                <a:gd name="T7" fmla="*/ 156 h 156"/>
                <a:gd name="T8" fmla="*/ 224 w 224"/>
                <a:gd name="T9" fmla="*/ 76 h 156"/>
                <a:gd name="T10" fmla="*/ 222 w 224"/>
                <a:gd name="T11" fmla="*/ 76 h 156"/>
                <a:gd name="T12" fmla="*/ 222 w 224"/>
                <a:gd name="T13" fmla="*/ 45 h 156"/>
                <a:gd name="T14" fmla="*/ 147 w 224"/>
                <a:gd name="T15" fmla="*/ 45 h 156"/>
                <a:gd name="T16" fmla="*/ 147 w 224"/>
                <a:gd name="T17" fmla="*/ 76 h 156"/>
                <a:gd name="T18" fmla="*/ 123 w 224"/>
                <a:gd name="T19" fmla="*/ 76 h 156"/>
                <a:gd name="T20" fmla="*/ 123 w 224"/>
                <a:gd name="T21" fmla="*/ 46 h 156"/>
                <a:gd name="T22" fmla="*/ 65 w 224"/>
                <a:gd name="T23" fmla="*/ 46 h 156"/>
                <a:gd name="T24" fmla="*/ 65 w 224"/>
                <a:gd name="T2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156">
                  <a:moveTo>
                    <a:pt x="65" y="0"/>
                  </a:moveTo>
                  <a:lnTo>
                    <a:pt x="57" y="0"/>
                  </a:lnTo>
                  <a:lnTo>
                    <a:pt x="0" y="156"/>
                  </a:lnTo>
                  <a:lnTo>
                    <a:pt x="224" y="156"/>
                  </a:lnTo>
                  <a:lnTo>
                    <a:pt x="224" y="76"/>
                  </a:lnTo>
                  <a:lnTo>
                    <a:pt x="222" y="76"/>
                  </a:lnTo>
                  <a:lnTo>
                    <a:pt x="222" y="45"/>
                  </a:lnTo>
                  <a:lnTo>
                    <a:pt x="147" y="45"/>
                  </a:lnTo>
                  <a:lnTo>
                    <a:pt x="147" y="76"/>
                  </a:lnTo>
                  <a:lnTo>
                    <a:pt x="123" y="76"/>
                  </a:lnTo>
                  <a:lnTo>
                    <a:pt x="123" y="46"/>
                  </a:lnTo>
                  <a:lnTo>
                    <a:pt x="65" y="46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87"/>
            <p:cNvSpPr>
              <a:spLocks/>
            </p:cNvSpPr>
            <p:nvPr/>
          </p:nvSpPr>
          <p:spPr bwMode="auto">
            <a:xfrm>
              <a:off x="1768475" y="2149476"/>
              <a:ext cx="331787" cy="247650"/>
            </a:xfrm>
            <a:custGeom>
              <a:avLst/>
              <a:gdLst>
                <a:gd name="T0" fmla="*/ 209 w 209"/>
                <a:gd name="T1" fmla="*/ 0 h 156"/>
                <a:gd name="T2" fmla="*/ 143 w 209"/>
                <a:gd name="T3" fmla="*/ 0 h 156"/>
                <a:gd name="T4" fmla="*/ 143 w 209"/>
                <a:gd name="T5" fmla="*/ 41 h 156"/>
                <a:gd name="T6" fmla="*/ 69 w 209"/>
                <a:gd name="T7" fmla="*/ 41 h 156"/>
                <a:gd name="T8" fmla="*/ 69 w 209"/>
                <a:gd name="T9" fmla="*/ 0 h 156"/>
                <a:gd name="T10" fmla="*/ 0 w 209"/>
                <a:gd name="T11" fmla="*/ 0 h 156"/>
                <a:gd name="T12" fmla="*/ 0 w 209"/>
                <a:gd name="T13" fmla="*/ 76 h 156"/>
                <a:gd name="T14" fmla="*/ 0 w 209"/>
                <a:gd name="T15" fmla="*/ 102 h 156"/>
                <a:gd name="T16" fmla="*/ 0 w 209"/>
                <a:gd name="T17" fmla="*/ 156 h 156"/>
                <a:gd name="T18" fmla="*/ 152 w 209"/>
                <a:gd name="T19" fmla="*/ 156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lnTo>
                    <a:pt x="143" y="0"/>
                  </a:lnTo>
                  <a:lnTo>
                    <a:pt x="143" y="41"/>
                  </a:lnTo>
                  <a:lnTo>
                    <a:pt x="69" y="4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0" y="156"/>
                  </a:lnTo>
                  <a:lnTo>
                    <a:pt x="152" y="1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33B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88"/>
            <p:cNvSpPr>
              <a:spLocks/>
            </p:cNvSpPr>
            <p:nvPr/>
          </p:nvSpPr>
          <p:spPr bwMode="auto">
            <a:xfrm>
              <a:off x="1768475" y="2149476"/>
              <a:ext cx="331787" cy="247650"/>
            </a:xfrm>
            <a:custGeom>
              <a:avLst/>
              <a:gdLst>
                <a:gd name="T0" fmla="*/ 209 w 209"/>
                <a:gd name="T1" fmla="*/ 0 h 156"/>
                <a:gd name="T2" fmla="*/ 143 w 209"/>
                <a:gd name="T3" fmla="*/ 0 h 156"/>
                <a:gd name="T4" fmla="*/ 143 w 209"/>
                <a:gd name="T5" fmla="*/ 41 h 156"/>
                <a:gd name="T6" fmla="*/ 69 w 209"/>
                <a:gd name="T7" fmla="*/ 41 h 156"/>
                <a:gd name="T8" fmla="*/ 69 w 209"/>
                <a:gd name="T9" fmla="*/ 0 h 156"/>
                <a:gd name="T10" fmla="*/ 0 w 209"/>
                <a:gd name="T11" fmla="*/ 0 h 156"/>
                <a:gd name="T12" fmla="*/ 0 w 209"/>
                <a:gd name="T13" fmla="*/ 76 h 156"/>
                <a:gd name="T14" fmla="*/ 0 w 209"/>
                <a:gd name="T15" fmla="*/ 102 h 156"/>
                <a:gd name="T16" fmla="*/ 0 w 209"/>
                <a:gd name="T17" fmla="*/ 156 h 156"/>
                <a:gd name="T18" fmla="*/ 152 w 209"/>
                <a:gd name="T19" fmla="*/ 156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lnTo>
                    <a:pt x="143" y="0"/>
                  </a:lnTo>
                  <a:lnTo>
                    <a:pt x="143" y="41"/>
                  </a:lnTo>
                  <a:lnTo>
                    <a:pt x="69" y="4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0" y="156"/>
                  </a:lnTo>
                  <a:lnTo>
                    <a:pt x="152" y="156"/>
                  </a:lnTo>
                  <a:lnTo>
                    <a:pt x="2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89"/>
            <p:cNvSpPr>
              <a:spLocks noEditPoints="1"/>
            </p:cNvSpPr>
            <p:nvPr/>
          </p:nvSpPr>
          <p:spPr bwMode="auto">
            <a:xfrm>
              <a:off x="1820863" y="1998663"/>
              <a:ext cx="50800" cy="71438"/>
            </a:xfrm>
            <a:custGeom>
              <a:avLst/>
              <a:gdLst>
                <a:gd name="T0" fmla="*/ 19 w 23"/>
                <a:gd name="T1" fmla="*/ 18 h 32"/>
                <a:gd name="T2" fmla="*/ 20 w 23"/>
                <a:gd name="T3" fmla="*/ 21 h 32"/>
                <a:gd name="T4" fmla="*/ 20 w 23"/>
                <a:gd name="T5" fmla="*/ 23 h 32"/>
                <a:gd name="T6" fmla="*/ 19 w 23"/>
                <a:gd name="T7" fmla="*/ 26 h 32"/>
                <a:gd name="T8" fmla="*/ 17 w 23"/>
                <a:gd name="T9" fmla="*/ 27 h 32"/>
                <a:gd name="T10" fmla="*/ 14 w 23"/>
                <a:gd name="T11" fmla="*/ 29 h 32"/>
                <a:gd name="T12" fmla="*/ 12 w 23"/>
                <a:gd name="T13" fmla="*/ 30 h 32"/>
                <a:gd name="T14" fmla="*/ 9 w 23"/>
                <a:gd name="T15" fmla="*/ 31 h 32"/>
                <a:gd name="T16" fmla="*/ 8 w 23"/>
                <a:gd name="T17" fmla="*/ 31 h 32"/>
                <a:gd name="T18" fmla="*/ 7 w 23"/>
                <a:gd name="T19" fmla="*/ 32 h 32"/>
                <a:gd name="T20" fmla="*/ 6 w 23"/>
                <a:gd name="T21" fmla="*/ 31 h 32"/>
                <a:gd name="T22" fmla="*/ 5 w 23"/>
                <a:gd name="T23" fmla="*/ 31 h 32"/>
                <a:gd name="T24" fmla="*/ 3 w 23"/>
                <a:gd name="T25" fmla="*/ 30 h 32"/>
                <a:gd name="T26" fmla="*/ 1 w 23"/>
                <a:gd name="T27" fmla="*/ 29 h 32"/>
                <a:gd name="T28" fmla="*/ 1 w 23"/>
                <a:gd name="T29" fmla="*/ 29 h 32"/>
                <a:gd name="T30" fmla="*/ 0 w 23"/>
                <a:gd name="T31" fmla="*/ 28 h 32"/>
                <a:gd name="T32" fmla="*/ 0 w 23"/>
                <a:gd name="T33" fmla="*/ 27 h 32"/>
                <a:gd name="T34" fmla="*/ 0 w 23"/>
                <a:gd name="T35" fmla="*/ 26 h 32"/>
                <a:gd name="T36" fmla="*/ 0 w 23"/>
                <a:gd name="T37" fmla="*/ 21 h 32"/>
                <a:gd name="T38" fmla="*/ 0 w 23"/>
                <a:gd name="T39" fmla="*/ 16 h 32"/>
                <a:gd name="T40" fmla="*/ 0 w 23"/>
                <a:gd name="T41" fmla="*/ 10 h 32"/>
                <a:gd name="T42" fmla="*/ 0 w 23"/>
                <a:gd name="T43" fmla="*/ 4 h 32"/>
                <a:gd name="T44" fmla="*/ 2 w 23"/>
                <a:gd name="T45" fmla="*/ 2 h 32"/>
                <a:gd name="T46" fmla="*/ 6 w 23"/>
                <a:gd name="T47" fmla="*/ 1 h 32"/>
                <a:gd name="T48" fmla="*/ 10 w 23"/>
                <a:gd name="T49" fmla="*/ 0 h 32"/>
                <a:gd name="T50" fmla="*/ 13 w 23"/>
                <a:gd name="T51" fmla="*/ 0 h 32"/>
                <a:gd name="T52" fmla="*/ 17 w 23"/>
                <a:gd name="T53" fmla="*/ 0 h 32"/>
                <a:gd name="T54" fmla="*/ 19 w 23"/>
                <a:gd name="T55" fmla="*/ 1 h 32"/>
                <a:gd name="T56" fmla="*/ 21 w 23"/>
                <a:gd name="T57" fmla="*/ 3 h 32"/>
                <a:gd name="T58" fmla="*/ 23 w 23"/>
                <a:gd name="T59" fmla="*/ 7 h 32"/>
                <a:gd name="T60" fmla="*/ 23 w 23"/>
                <a:gd name="T61" fmla="*/ 8 h 32"/>
                <a:gd name="T62" fmla="*/ 23 w 23"/>
                <a:gd name="T63" fmla="*/ 10 h 32"/>
                <a:gd name="T64" fmla="*/ 22 w 23"/>
                <a:gd name="T65" fmla="*/ 12 h 32"/>
                <a:gd name="T66" fmla="*/ 20 w 23"/>
                <a:gd name="T67" fmla="*/ 14 h 32"/>
                <a:gd name="T68" fmla="*/ 19 w 23"/>
                <a:gd name="T69" fmla="*/ 15 h 32"/>
                <a:gd name="T70" fmla="*/ 17 w 23"/>
                <a:gd name="T71" fmla="*/ 16 h 32"/>
                <a:gd name="T72" fmla="*/ 19 w 23"/>
                <a:gd name="T73" fmla="*/ 18 h 32"/>
                <a:gd name="T74" fmla="*/ 6 w 23"/>
                <a:gd name="T75" fmla="*/ 23 h 32"/>
                <a:gd name="T76" fmla="*/ 6 w 23"/>
                <a:gd name="T77" fmla="*/ 26 h 32"/>
                <a:gd name="T78" fmla="*/ 9 w 23"/>
                <a:gd name="T79" fmla="*/ 25 h 32"/>
                <a:gd name="T80" fmla="*/ 12 w 23"/>
                <a:gd name="T81" fmla="*/ 23 h 32"/>
                <a:gd name="T82" fmla="*/ 13 w 23"/>
                <a:gd name="T83" fmla="*/ 22 h 32"/>
                <a:gd name="T84" fmla="*/ 13 w 23"/>
                <a:gd name="T85" fmla="*/ 20 h 32"/>
                <a:gd name="T86" fmla="*/ 13 w 23"/>
                <a:gd name="T87" fmla="*/ 20 h 32"/>
                <a:gd name="T88" fmla="*/ 11 w 23"/>
                <a:gd name="T89" fmla="*/ 20 h 32"/>
                <a:gd name="T90" fmla="*/ 9 w 23"/>
                <a:gd name="T91" fmla="*/ 20 h 32"/>
                <a:gd name="T92" fmla="*/ 7 w 23"/>
                <a:gd name="T93" fmla="*/ 21 h 32"/>
                <a:gd name="T94" fmla="*/ 6 w 23"/>
                <a:gd name="T95" fmla="*/ 23 h 32"/>
                <a:gd name="T96" fmla="*/ 11 w 23"/>
                <a:gd name="T97" fmla="*/ 13 h 32"/>
                <a:gd name="T98" fmla="*/ 14 w 23"/>
                <a:gd name="T99" fmla="*/ 10 h 32"/>
                <a:gd name="T100" fmla="*/ 16 w 23"/>
                <a:gd name="T101" fmla="*/ 8 h 32"/>
                <a:gd name="T102" fmla="*/ 16 w 23"/>
                <a:gd name="T103" fmla="*/ 7 h 32"/>
                <a:gd name="T104" fmla="*/ 15 w 23"/>
                <a:gd name="T105" fmla="*/ 6 h 32"/>
                <a:gd name="T106" fmla="*/ 13 w 23"/>
                <a:gd name="T107" fmla="*/ 6 h 32"/>
                <a:gd name="T108" fmla="*/ 11 w 23"/>
                <a:gd name="T109" fmla="*/ 7 h 32"/>
                <a:gd name="T110" fmla="*/ 9 w 23"/>
                <a:gd name="T111" fmla="*/ 8 h 32"/>
                <a:gd name="T112" fmla="*/ 8 w 23"/>
                <a:gd name="T113" fmla="*/ 11 h 32"/>
                <a:gd name="T114" fmla="*/ 7 w 23"/>
                <a:gd name="T115" fmla="*/ 15 h 32"/>
                <a:gd name="T116" fmla="*/ 11 w 23"/>
                <a:gd name="T117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" h="32">
                  <a:moveTo>
                    <a:pt x="19" y="18"/>
                  </a:moveTo>
                  <a:cubicBezTo>
                    <a:pt x="20" y="19"/>
                    <a:pt x="20" y="20"/>
                    <a:pt x="20" y="21"/>
                  </a:cubicBezTo>
                  <a:cubicBezTo>
                    <a:pt x="21" y="22"/>
                    <a:pt x="21" y="22"/>
                    <a:pt x="20" y="23"/>
                  </a:cubicBezTo>
                  <a:cubicBezTo>
                    <a:pt x="20" y="24"/>
                    <a:pt x="19" y="25"/>
                    <a:pt x="19" y="26"/>
                  </a:cubicBezTo>
                  <a:cubicBezTo>
                    <a:pt x="18" y="26"/>
                    <a:pt x="17" y="27"/>
                    <a:pt x="17" y="27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3" y="29"/>
                    <a:pt x="12" y="30"/>
                    <a:pt x="12" y="30"/>
                  </a:cubicBezTo>
                  <a:cubicBezTo>
                    <a:pt x="11" y="30"/>
                    <a:pt x="10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5" y="31"/>
                  </a:cubicBezTo>
                  <a:cubicBezTo>
                    <a:pt x="4" y="31"/>
                    <a:pt x="4" y="31"/>
                    <a:pt x="3" y="30"/>
                  </a:cubicBezTo>
                  <a:cubicBezTo>
                    <a:pt x="3" y="30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0" y="25"/>
                    <a:pt x="0" y="23"/>
                    <a:pt x="0" y="21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8" y="1"/>
                    <a:pt x="19" y="1"/>
                  </a:cubicBezTo>
                  <a:cubicBezTo>
                    <a:pt x="20" y="2"/>
                    <a:pt x="21" y="3"/>
                    <a:pt x="21" y="3"/>
                  </a:cubicBezTo>
                  <a:cubicBezTo>
                    <a:pt x="22" y="4"/>
                    <a:pt x="22" y="5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20" y="14"/>
                    <a:pt x="19" y="14"/>
                    <a:pt x="19" y="15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8" y="17"/>
                    <a:pt x="18" y="17"/>
                    <a:pt x="19" y="18"/>
                  </a:cubicBezTo>
                  <a:close/>
                  <a:moveTo>
                    <a:pt x="6" y="23"/>
                  </a:moveTo>
                  <a:cubicBezTo>
                    <a:pt x="6" y="24"/>
                    <a:pt x="6" y="25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10" y="24"/>
                    <a:pt x="11" y="24"/>
                    <a:pt x="12" y="23"/>
                  </a:cubicBezTo>
                  <a:cubicBezTo>
                    <a:pt x="12" y="23"/>
                    <a:pt x="13" y="22"/>
                    <a:pt x="13" y="22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8" y="20"/>
                    <a:pt x="8" y="20"/>
                    <a:pt x="7" y="21"/>
                  </a:cubicBezTo>
                  <a:cubicBezTo>
                    <a:pt x="7" y="22"/>
                    <a:pt x="6" y="22"/>
                    <a:pt x="6" y="23"/>
                  </a:cubicBezTo>
                  <a:close/>
                  <a:moveTo>
                    <a:pt x="11" y="13"/>
                  </a:moveTo>
                  <a:cubicBezTo>
                    <a:pt x="12" y="12"/>
                    <a:pt x="13" y="11"/>
                    <a:pt x="14" y="10"/>
                  </a:cubicBezTo>
                  <a:cubicBezTo>
                    <a:pt x="15" y="10"/>
                    <a:pt x="15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3" y="6"/>
                    <a:pt x="12" y="6"/>
                    <a:pt x="11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8" y="12"/>
                    <a:pt x="8" y="14"/>
                    <a:pt x="7" y="15"/>
                  </a:cubicBezTo>
                  <a:cubicBezTo>
                    <a:pt x="9" y="14"/>
                    <a:pt x="10" y="13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90"/>
            <p:cNvSpPr>
              <a:spLocks/>
            </p:cNvSpPr>
            <p:nvPr/>
          </p:nvSpPr>
          <p:spPr bwMode="auto">
            <a:xfrm>
              <a:off x="1871663" y="1993901"/>
              <a:ext cx="50800" cy="69850"/>
            </a:xfrm>
            <a:custGeom>
              <a:avLst/>
              <a:gdLst>
                <a:gd name="T0" fmla="*/ 1 w 23"/>
                <a:gd name="T1" fmla="*/ 25 h 31"/>
                <a:gd name="T2" fmla="*/ 0 w 23"/>
                <a:gd name="T3" fmla="*/ 21 h 31"/>
                <a:gd name="T4" fmla="*/ 0 w 23"/>
                <a:gd name="T5" fmla="*/ 17 h 31"/>
                <a:gd name="T6" fmla="*/ 0 w 23"/>
                <a:gd name="T7" fmla="*/ 12 h 31"/>
                <a:gd name="T8" fmla="*/ 1 w 23"/>
                <a:gd name="T9" fmla="*/ 7 h 31"/>
                <a:gd name="T10" fmla="*/ 1 w 23"/>
                <a:gd name="T11" fmla="*/ 3 h 31"/>
                <a:gd name="T12" fmla="*/ 2 w 23"/>
                <a:gd name="T13" fmla="*/ 1 h 31"/>
                <a:gd name="T14" fmla="*/ 4 w 23"/>
                <a:gd name="T15" fmla="*/ 2 h 31"/>
                <a:gd name="T16" fmla="*/ 6 w 23"/>
                <a:gd name="T17" fmla="*/ 2 h 31"/>
                <a:gd name="T18" fmla="*/ 8 w 23"/>
                <a:gd name="T19" fmla="*/ 3 h 31"/>
                <a:gd name="T20" fmla="*/ 9 w 23"/>
                <a:gd name="T21" fmla="*/ 6 h 31"/>
                <a:gd name="T22" fmla="*/ 9 w 23"/>
                <a:gd name="T23" fmla="*/ 10 h 31"/>
                <a:gd name="T24" fmla="*/ 8 w 23"/>
                <a:gd name="T25" fmla="*/ 15 h 31"/>
                <a:gd name="T26" fmla="*/ 7 w 23"/>
                <a:gd name="T27" fmla="*/ 19 h 31"/>
                <a:gd name="T28" fmla="*/ 7 w 23"/>
                <a:gd name="T29" fmla="*/ 23 h 31"/>
                <a:gd name="T30" fmla="*/ 8 w 23"/>
                <a:gd name="T31" fmla="*/ 25 h 31"/>
                <a:gd name="T32" fmla="*/ 9 w 23"/>
                <a:gd name="T33" fmla="*/ 26 h 31"/>
                <a:gd name="T34" fmla="*/ 11 w 23"/>
                <a:gd name="T35" fmla="*/ 25 h 31"/>
                <a:gd name="T36" fmla="*/ 12 w 23"/>
                <a:gd name="T37" fmla="*/ 22 h 31"/>
                <a:gd name="T38" fmla="*/ 13 w 23"/>
                <a:gd name="T39" fmla="*/ 17 h 31"/>
                <a:gd name="T40" fmla="*/ 14 w 23"/>
                <a:gd name="T41" fmla="*/ 12 h 31"/>
                <a:gd name="T42" fmla="*/ 15 w 23"/>
                <a:gd name="T43" fmla="*/ 6 h 31"/>
                <a:gd name="T44" fmla="*/ 15 w 23"/>
                <a:gd name="T45" fmla="*/ 1 h 31"/>
                <a:gd name="T46" fmla="*/ 16 w 23"/>
                <a:gd name="T47" fmla="*/ 0 h 31"/>
                <a:gd name="T48" fmla="*/ 17 w 23"/>
                <a:gd name="T49" fmla="*/ 0 h 31"/>
                <a:gd name="T50" fmla="*/ 20 w 23"/>
                <a:gd name="T51" fmla="*/ 0 h 31"/>
                <a:gd name="T52" fmla="*/ 22 w 23"/>
                <a:gd name="T53" fmla="*/ 1 h 31"/>
                <a:gd name="T54" fmla="*/ 23 w 23"/>
                <a:gd name="T55" fmla="*/ 2 h 31"/>
                <a:gd name="T56" fmla="*/ 23 w 23"/>
                <a:gd name="T57" fmla="*/ 2 h 31"/>
                <a:gd name="T58" fmla="*/ 23 w 23"/>
                <a:gd name="T59" fmla="*/ 3 h 31"/>
                <a:gd name="T60" fmla="*/ 23 w 23"/>
                <a:gd name="T61" fmla="*/ 4 h 31"/>
                <a:gd name="T62" fmla="*/ 22 w 23"/>
                <a:gd name="T63" fmla="*/ 13 h 31"/>
                <a:gd name="T64" fmla="*/ 20 w 23"/>
                <a:gd name="T65" fmla="*/ 20 h 31"/>
                <a:gd name="T66" fmla="*/ 18 w 23"/>
                <a:gd name="T67" fmla="*/ 26 h 31"/>
                <a:gd name="T68" fmla="*/ 15 w 23"/>
                <a:gd name="T69" fmla="*/ 29 h 31"/>
                <a:gd name="T70" fmla="*/ 13 w 23"/>
                <a:gd name="T71" fmla="*/ 30 h 31"/>
                <a:gd name="T72" fmla="*/ 10 w 23"/>
                <a:gd name="T73" fmla="*/ 31 h 31"/>
                <a:gd name="T74" fmla="*/ 5 w 23"/>
                <a:gd name="T75" fmla="*/ 30 h 31"/>
                <a:gd name="T76" fmla="*/ 3 w 23"/>
                <a:gd name="T77" fmla="*/ 29 h 31"/>
                <a:gd name="T78" fmla="*/ 2 w 23"/>
                <a:gd name="T79" fmla="*/ 27 h 31"/>
                <a:gd name="T80" fmla="*/ 1 w 23"/>
                <a:gd name="T81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31">
                  <a:moveTo>
                    <a:pt x="1" y="25"/>
                  </a:moveTo>
                  <a:cubicBezTo>
                    <a:pt x="0" y="24"/>
                    <a:pt x="0" y="22"/>
                    <a:pt x="0" y="21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9" y="4"/>
                    <a:pt x="10" y="5"/>
                    <a:pt x="9" y="6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8" y="12"/>
                    <a:pt x="8" y="13"/>
                    <a:pt x="8" y="15"/>
                  </a:cubicBezTo>
                  <a:cubicBezTo>
                    <a:pt x="8" y="16"/>
                    <a:pt x="7" y="18"/>
                    <a:pt x="7" y="19"/>
                  </a:cubicBezTo>
                  <a:cubicBezTo>
                    <a:pt x="7" y="20"/>
                    <a:pt x="7" y="22"/>
                    <a:pt x="7" y="23"/>
                  </a:cubicBezTo>
                  <a:cubicBezTo>
                    <a:pt x="7" y="24"/>
                    <a:pt x="7" y="25"/>
                    <a:pt x="8" y="25"/>
                  </a:cubicBezTo>
                  <a:cubicBezTo>
                    <a:pt x="8" y="26"/>
                    <a:pt x="8" y="26"/>
                    <a:pt x="9" y="26"/>
                  </a:cubicBezTo>
                  <a:cubicBezTo>
                    <a:pt x="9" y="27"/>
                    <a:pt x="10" y="26"/>
                    <a:pt x="11" y="25"/>
                  </a:cubicBezTo>
                  <a:cubicBezTo>
                    <a:pt x="11" y="25"/>
                    <a:pt x="12" y="24"/>
                    <a:pt x="12" y="22"/>
                  </a:cubicBezTo>
                  <a:cubicBezTo>
                    <a:pt x="12" y="21"/>
                    <a:pt x="13" y="19"/>
                    <a:pt x="13" y="17"/>
                  </a:cubicBezTo>
                  <a:cubicBezTo>
                    <a:pt x="13" y="16"/>
                    <a:pt x="14" y="14"/>
                    <a:pt x="14" y="12"/>
                  </a:cubicBezTo>
                  <a:cubicBezTo>
                    <a:pt x="14" y="10"/>
                    <a:pt x="14" y="8"/>
                    <a:pt x="15" y="6"/>
                  </a:cubicBezTo>
                  <a:cubicBezTo>
                    <a:pt x="15" y="4"/>
                    <a:pt x="15" y="3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7"/>
                    <a:pt x="22" y="10"/>
                    <a:pt x="22" y="13"/>
                  </a:cubicBezTo>
                  <a:cubicBezTo>
                    <a:pt x="21" y="16"/>
                    <a:pt x="21" y="18"/>
                    <a:pt x="20" y="20"/>
                  </a:cubicBezTo>
                  <a:cubicBezTo>
                    <a:pt x="20" y="23"/>
                    <a:pt x="19" y="24"/>
                    <a:pt x="18" y="26"/>
                  </a:cubicBezTo>
                  <a:cubicBezTo>
                    <a:pt x="17" y="27"/>
                    <a:pt x="16" y="29"/>
                    <a:pt x="15" y="29"/>
                  </a:cubicBezTo>
                  <a:cubicBezTo>
                    <a:pt x="15" y="30"/>
                    <a:pt x="14" y="30"/>
                    <a:pt x="13" y="30"/>
                  </a:cubicBezTo>
                  <a:cubicBezTo>
                    <a:pt x="12" y="31"/>
                    <a:pt x="11" y="31"/>
                    <a:pt x="10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4" y="30"/>
                    <a:pt x="4" y="29"/>
                    <a:pt x="3" y="29"/>
                  </a:cubicBezTo>
                  <a:cubicBezTo>
                    <a:pt x="3" y="28"/>
                    <a:pt x="2" y="28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91"/>
            <p:cNvSpPr>
              <a:spLocks/>
            </p:cNvSpPr>
            <p:nvPr/>
          </p:nvSpPr>
          <p:spPr bwMode="auto">
            <a:xfrm>
              <a:off x="1917700" y="1987551"/>
              <a:ext cx="55562" cy="71438"/>
            </a:xfrm>
            <a:custGeom>
              <a:avLst/>
              <a:gdLst>
                <a:gd name="T0" fmla="*/ 23 w 25"/>
                <a:gd name="T1" fmla="*/ 9 h 32"/>
                <a:gd name="T2" fmla="*/ 21 w 25"/>
                <a:gd name="T3" fmla="*/ 13 h 32"/>
                <a:gd name="T4" fmla="*/ 18 w 25"/>
                <a:gd name="T5" fmla="*/ 18 h 32"/>
                <a:gd name="T6" fmla="*/ 15 w 25"/>
                <a:gd name="T7" fmla="*/ 23 h 32"/>
                <a:gd name="T8" fmla="*/ 15 w 25"/>
                <a:gd name="T9" fmla="*/ 27 h 32"/>
                <a:gd name="T10" fmla="*/ 14 w 25"/>
                <a:gd name="T11" fmla="*/ 31 h 32"/>
                <a:gd name="T12" fmla="*/ 14 w 25"/>
                <a:gd name="T13" fmla="*/ 32 h 32"/>
                <a:gd name="T14" fmla="*/ 13 w 25"/>
                <a:gd name="T15" fmla="*/ 32 h 32"/>
                <a:gd name="T16" fmla="*/ 11 w 25"/>
                <a:gd name="T17" fmla="*/ 32 h 32"/>
                <a:gd name="T18" fmla="*/ 9 w 25"/>
                <a:gd name="T19" fmla="*/ 31 h 32"/>
                <a:gd name="T20" fmla="*/ 8 w 25"/>
                <a:gd name="T21" fmla="*/ 30 h 32"/>
                <a:gd name="T22" fmla="*/ 8 w 25"/>
                <a:gd name="T23" fmla="*/ 29 h 32"/>
                <a:gd name="T24" fmla="*/ 8 w 25"/>
                <a:gd name="T25" fmla="*/ 25 h 32"/>
                <a:gd name="T26" fmla="*/ 8 w 25"/>
                <a:gd name="T27" fmla="*/ 21 h 32"/>
                <a:gd name="T28" fmla="*/ 6 w 25"/>
                <a:gd name="T29" fmla="*/ 17 h 32"/>
                <a:gd name="T30" fmla="*/ 4 w 25"/>
                <a:gd name="T31" fmla="*/ 12 h 32"/>
                <a:gd name="T32" fmla="*/ 2 w 25"/>
                <a:gd name="T33" fmla="*/ 8 h 32"/>
                <a:gd name="T34" fmla="*/ 1 w 25"/>
                <a:gd name="T35" fmla="*/ 4 h 32"/>
                <a:gd name="T36" fmla="*/ 0 w 25"/>
                <a:gd name="T37" fmla="*/ 3 h 32"/>
                <a:gd name="T38" fmla="*/ 1 w 25"/>
                <a:gd name="T39" fmla="*/ 2 h 32"/>
                <a:gd name="T40" fmla="*/ 3 w 25"/>
                <a:gd name="T41" fmla="*/ 2 h 32"/>
                <a:gd name="T42" fmla="*/ 5 w 25"/>
                <a:gd name="T43" fmla="*/ 2 h 32"/>
                <a:gd name="T44" fmla="*/ 7 w 25"/>
                <a:gd name="T45" fmla="*/ 2 h 32"/>
                <a:gd name="T46" fmla="*/ 8 w 25"/>
                <a:gd name="T47" fmla="*/ 4 h 32"/>
                <a:gd name="T48" fmla="*/ 10 w 25"/>
                <a:gd name="T49" fmla="*/ 9 h 32"/>
                <a:gd name="T50" fmla="*/ 12 w 25"/>
                <a:gd name="T51" fmla="*/ 14 h 32"/>
                <a:gd name="T52" fmla="*/ 16 w 25"/>
                <a:gd name="T53" fmla="*/ 8 h 32"/>
                <a:gd name="T54" fmla="*/ 19 w 25"/>
                <a:gd name="T55" fmla="*/ 1 h 32"/>
                <a:gd name="T56" fmla="*/ 19 w 25"/>
                <a:gd name="T57" fmla="*/ 0 h 32"/>
                <a:gd name="T58" fmla="*/ 21 w 25"/>
                <a:gd name="T59" fmla="*/ 0 h 32"/>
                <a:gd name="T60" fmla="*/ 23 w 25"/>
                <a:gd name="T61" fmla="*/ 1 h 32"/>
                <a:gd name="T62" fmla="*/ 24 w 25"/>
                <a:gd name="T63" fmla="*/ 2 h 32"/>
                <a:gd name="T64" fmla="*/ 25 w 25"/>
                <a:gd name="T65" fmla="*/ 3 h 32"/>
                <a:gd name="T66" fmla="*/ 25 w 25"/>
                <a:gd name="T67" fmla="*/ 3 h 32"/>
                <a:gd name="T68" fmla="*/ 25 w 25"/>
                <a:gd name="T69" fmla="*/ 4 h 32"/>
                <a:gd name="T70" fmla="*/ 25 w 25"/>
                <a:gd name="T71" fmla="*/ 5 h 32"/>
                <a:gd name="T72" fmla="*/ 23 w 25"/>
                <a:gd name="T73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32">
                  <a:moveTo>
                    <a:pt x="23" y="9"/>
                  </a:moveTo>
                  <a:cubicBezTo>
                    <a:pt x="22" y="10"/>
                    <a:pt x="22" y="11"/>
                    <a:pt x="21" y="13"/>
                  </a:cubicBezTo>
                  <a:cubicBezTo>
                    <a:pt x="20" y="15"/>
                    <a:pt x="19" y="16"/>
                    <a:pt x="18" y="18"/>
                  </a:cubicBezTo>
                  <a:cubicBezTo>
                    <a:pt x="17" y="20"/>
                    <a:pt x="16" y="21"/>
                    <a:pt x="15" y="23"/>
                  </a:cubicBezTo>
                  <a:cubicBezTo>
                    <a:pt x="15" y="24"/>
                    <a:pt x="15" y="26"/>
                    <a:pt x="15" y="27"/>
                  </a:cubicBezTo>
                  <a:cubicBezTo>
                    <a:pt x="15" y="28"/>
                    <a:pt x="15" y="30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3" y="32"/>
                    <a:pt x="13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10" y="31"/>
                    <a:pt x="9" y="31"/>
                  </a:cubicBezTo>
                  <a:cubicBezTo>
                    <a:pt x="9" y="31"/>
                    <a:pt x="8" y="31"/>
                    <a:pt x="8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8"/>
                    <a:pt x="8" y="27"/>
                    <a:pt x="8" y="25"/>
                  </a:cubicBezTo>
                  <a:cubicBezTo>
                    <a:pt x="8" y="24"/>
                    <a:pt x="8" y="23"/>
                    <a:pt x="8" y="21"/>
                  </a:cubicBezTo>
                  <a:cubicBezTo>
                    <a:pt x="8" y="20"/>
                    <a:pt x="7" y="18"/>
                    <a:pt x="6" y="17"/>
                  </a:cubicBezTo>
                  <a:cubicBezTo>
                    <a:pt x="6" y="15"/>
                    <a:pt x="5" y="14"/>
                    <a:pt x="4" y="12"/>
                  </a:cubicBezTo>
                  <a:cubicBezTo>
                    <a:pt x="4" y="11"/>
                    <a:pt x="3" y="9"/>
                    <a:pt x="2" y="8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5"/>
                    <a:pt x="9" y="7"/>
                    <a:pt x="10" y="9"/>
                  </a:cubicBezTo>
                  <a:cubicBezTo>
                    <a:pt x="11" y="10"/>
                    <a:pt x="12" y="12"/>
                    <a:pt x="12" y="14"/>
                  </a:cubicBezTo>
                  <a:cubicBezTo>
                    <a:pt x="13" y="12"/>
                    <a:pt x="15" y="10"/>
                    <a:pt x="16" y="8"/>
                  </a:cubicBezTo>
                  <a:cubicBezTo>
                    <a:pt x="17" y="5"/>
                    <a:pt x="18" y="3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2" y="0"/>
                    <a:pt x="22" y="1"/>
                    <a:pt x="23" y="1"/>
                  </a:cubicBezTo>
                  <a:cubicBezTo>
                    <a:pt x="23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4" y="7"/>
                    <a:pt x="2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92"/>
            <p:cNvSpPr>
              <a:spLocks noEditPoints="1"/>
            </p:cNvSpPr>
            <p:nvPr/>
          </p:nvSpPr>
          <p:spPr bwMode="auto">
            <a:xfrm>
              <a:off x="2000250" y="1982788"/>
              <a:ext cx="49212" cy="66675"/>
            </a:xfrm>
            <a:custGeom>
              <a:avLst/>
              <a:gdLst>
                <a:gd name="T0" fmla="*/ 21 w 22"/>
                <a:gd name="T1" fmla="*/ 4 h 30"/>
                <a:gd name="T2" fmla="*/ 22 w 22"/>
                <a:gd name="T3" fmla="*/ 6 h 30"/>
                <a:gd name="T4" fmla="*/ 22 w 22"/>
                <a:gd name="T5" fmla="*/ 12 h 30"/>
                <a:gd name="T6" fmla="*/ 22 w 22"/>
                <a:gd name="T7" fmla="*/ 18 h 30"/>
                <a:gd name="T8" fmla="*/ 20 w 22"/>
                <a:gd name="T9" fmla="*/ 24 h 30"/>
                <a:gd name="T10" fmla="*/ 17 w 22"/>
                <a:gd name="T11" fmla="*/ 28 h 30"/>
                <a:gd name="T12" fmla="*/ 14 w 22"/>
                <a:gd name="T13" fmla="*/ 30 h 30"/>
                <a:gd name="T14" fmla="*/ 11 w 22"/>
                <a:gd name="T15" fmla="*/ 30 h 30"/>
                <a:gd name="T16" fmla="*/ 8 w 22"/>
                <a:gd name="T17" fmla="*/ 30 h 30"/>
                <a:gd name="T18" fmla="*/ 6 w 22"/>
                <a:gd name="T19" fmla="*/ 30 h 30"/>
                <a:gd name="T20" fmla="*/ 4 w 22"/>
                <a:gd name="T21" fmla="*/ 28 h 30"/>
                <a:gd name="T22" fmla="*/ 2 w 22"/>
                <a:gd name="T23" fmla="*/ 27 h 30"/>
                <a:gd name="T24" fmla="*/ 1 w 22"/>
                <a:gd name="T25" fmla="*/ 23 h 30"/>
                <a:gd name="T26" fmla="*/ 0 w 22"/>
                <a:gd name="T27" fmla="*/ 19 h 30"/>
                <a:gd name="T28" fmla="*/ 0 w 22"/>
                <a:gd name="T29" fmla="*/ 15 h 30"/>
                <a:gd name="T30" fmla="*/ 1 w 22"/>
                <a:gd name="T31" fmla="*/ 10 h 30"/>
                <a:gd name="T32" fmla="*/ 3 w 22"/>
                <a:gd name="T33" fmla="*/ 6 h 30"/>
                <a:gd name="T34" fmla="*/ 6 w 22"/>
                <a:gd name="T35" fmla="*/ 2 h 30"/>
                <a:gd name="T36" fmla="*/ 8 w 22"/>
                <a:gd name="T37" fmla="*/ 0 h 30"/>
                <a:gd name="T38" fmla="*/ 12 w 22"/>
                <a:gd name="T39" fmla="*/ 0 h 30"/>
                <a:gd name="T40" fmla="*/ 15 w 22"/>
                <a:gd name="T41" fmla="*/ 0 h 30"/>
                <a:gd name="T42" fmla="*/ 19 w 22"/>
                <a:gd name="T43" fmla="*/ 2 h 30"/>
                <a:gd name="T44" fmla="*/ 21 w 22"/>
                <a:gd name="T45" fmla="*/ 4 h 30"/>
                <a:gd name="T46" fmla="*/ 12 w 22"/>
                <a:gd name="T47" fmla="*/ 6 h 30"/>
                <a:gd name="T48" fmla="*/ 10 w 22"/>
                <a:gd name="T49" fmla="*/ 9 h 30"/>
                <a:gd name="T50" fmla="*/ 9 w 22"/>
                <a:gd name="T51" fmla="*/ 12 h 30"/>
                <a:gd name="T52" fmla="*/ 8 w 22"/>
                <a:gd name="T53" fmla="*/ 16 h 30"/>
                <a:gd name="T54" fmla="*/ 7 w 22"/>
                <a:gd name="T55" fmla="*/ 19 h 30"/>
                <a:gd name="T56" fmla="*/ 8 w 22"/>
                <a:gd name="T57" fmla="*/ 22 h 30"/>
                <a:gd name="T58" fmla="*/ 8 w 22"/>
                <a:gd name="T59" fmla="*/ 25 h 30"/>
                <a:gd name="T60" fmla="*/ 10 w 22"/>
                <a:gd name="T61" fmla="*/ 26 h 30"/>
                <a:gd name="T62" fmla="*/ 11 w 22"/>
                <a:gd name="T63" fmla="*/ 26 h 30"/>
                <a:gd name="T64" fmla="*/ 13 w 22"/>
                <a:gd name="T65" fmla="*/ 24 h 30"/>
                <a:gd name="T66" fmla="*/ 14 w 22"/>
                <a:gd name="T67" fmla="*/ 21 h 30"/>
                <a:gd name="T68" fmla="*/ 15 w 22"/>
                <a:gd name="T69" fmla="*/ 17 h 30"/>
                <a:gd name="T70" fmla="*/ 15 w 22"/>
                <a:gd name="T71" fmla="*/ 14 h 30"/>
                <a:gd name="T72" fmla="*/ 15 w 22"/>
                <a:gd name="T73" fmla="*/ 10 h 30"/>
                <a:gd name="T74" fmla="*/ 14 w 22"/>
                <a:gd name="T75" fmla="*/ 7 h 30"/>
                <a:gd name="T76" fmla="*/ 13 w 22"/>
                <a:gd name="T77" fmla="*/ 6 h 30"/>
                <a:gd name="T78" fmla="*/ 12 w 22"/>
                <a:gd name="T7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30">
                  <a:moveTo>
                    <a:pt x="21" y="4"/>
                  </a:moveTo>
                  <a:cubicBezTo>
                    <a:pt x="21" y="5"/>
                    <a:pt x="21" y="5"/>
                    <a:pt x="22" y="6"/>
                  </a:cubicBezTo>
                  <a:cubicBezTo>
                    <a:pt x="22" y="8"/>
                    <a:pt x="22" y="10"/>
                    <a:pt x="22" y="12"/>
                  </a:cubicBezTo>
                  <a:cubicBezTo>
                    <a:pt x="22" y="14"/>
                    <a:pt x="22" y="16"/>
                    <a:pt x="22" y="18"/>
                  </a:cubicBezTo>
                  <a:cubicBezTo>
                    <a:pt x="22" y="20"/>
                    <a:pt x="21" y="22"/>
                    <a:pt x="20" y="24"/>
                  </a:cubicBezTo>
                  <a:cubicBezTo>
                    <a:pt x="19" y="25"/>
                    <a:pt x="18" y="27"/>
                    <a:pt x="17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0"/>
                    <a:pt x="12" y="30"/>
                    <a:pt x="11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7" y="30"/>
                    <a:pt x="6" y="30"/>
                    <a:pt x="6" y="30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8"/>
                    <a:pt x="3" y="27"/>
                    <a:pt x="2" y="27"/>
                  </a:cubicBezTo>
                  <a:cubicBezTo>
                    <a:pt x="2" y="26"/>
                    <a:pt x="1" y="25"/>
                    <a:pt x="1" y="23"/>
                  </a:cubicBezTo>
                  <a:cubicBezTo>
                    <a:pt x="0" y="22"/>
                    <a:pt x="0" y="21"/>
                    <a:pt x="0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3"/>
                    <a:pt x="0" y="12"/>
                    <a:pt x="1" y="10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19" y="2"/>
                    <a:pt x="20" y="3"/>
                    <a:pt x="21" y="4"/>
                  </a:cubicBezTo>
                  <a:close/>
                  <a:moveTo>
                    <a:pt x="12" y="6"/>
                  </a:moveTo>
                  <a:cubicBezTo>
                    <a:pt x="11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5"/>
                    <a:pt x="8" y="16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9" y="26"/>
                    <a:pt x="9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2" y="25"/>
                    <a:pt x="13" y="24"/>
                  </a:cubicBezTo>
                  <a:cubicBezTo>
                    <a:pt x="13" y="23"/>
                    <a:pt x="13" y="22"/>
                    <a:pt x="14" y="21"/>
                  </a:cubicBezTo>
                  <a:cubicBezTo>
                    <a:pt x="14" y="20"/>
                    <a:pt x="14" y="19"/>
                    <a:pt x="15" y="17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93"/>
            <p:cNvSpPr>
              <a:spLocks/>
            </p:cNvSpPr>
            <p:nvPr/>
          </p:nvSpPr>
          <p:spPr bwMode="auto">
            <a:xfrm>
              <a:off x="2054225" y="1976438"/>
              <a:ext cx="52387" cy="71438"/>
            </a:xfrm>
            <a:custGeom>
              <a:avLst/>
              <a:gdLst>
                <a:gd name="T0" fmla="*/ 16 w 24"/>
                <a:gd name="T1" fmla="*/ 10 h 32"/>
                <a:gd name="T2" fmla="*/ 17 w 24"/>
                <a:gd name="T3" fmla="*/ 2 h 32"/>
                <a:gd name="T4" fmla="*/ 18 w 24"/>
                <a:gd name="T5" fmla="*/ 0 h 32"/>
                <a:gd name="T6" fmla="*/ 19 w 24"/>
                <a:gd name="T7" fmla="*/ 0 h 32"/>
                <a:gd name="T8" fmla="*/ 20 w 24"/>
                <a:gd name="T9" fmla="*/ 0 h 32"/>
                <a:gd name="T10" fmla="*/ 21 w 24"/>
                <a:gd name="T11" fmla="*/ 1 h 32"/>
                <a:gd name="T12" fmla="*/ 22 w 24"/>
                <a:gd name="T13" fmla="*/ 1 h 32"/>
                <a:gd name="T14" fmla="*/ 23 w 24"/>
                <a:gd name="T15" fmla="*/ 2 h 32"/>
                <a:gd name="T16" fmla="*/ 24 w 24"/>
                <a:gd name="T17" fmla="*/ 3 h 32"/>
                <a:gd name="T18" fmla="*/ 24 w 24"/>
                <a:gd name="T19" fmla="*/ 4 h 32"/>
                <a:gd name="T20" fmla="*/ 23 w 24"/>
                <a:gd name="T21" fmla="*/ 10 h 32"/>
                <a:gd name="T22" fmla="*/ 22 w 24"/>
                <a:gd name="T23" fmla="*/ 17 h 32"/>
                <a:gd name="T24" fmla="*/ 21 w 24"/>
                <a:gd name="T25" fmla="*/ 24 h 32"/>
                <a:gd name="T26" fmla="*/ 20 w 24"/>
                <a:gd name="T27" fmla="*/ 29 h 32"/>
                <a:gd name="T28" fmla="*/ 18 w 24"/>
                <a:gd name="T29" fmla="*/ 30 h 32"/>
                <a:gd name="T30" fmla="*/ 15 w 24"/>
                <a:gd name="T31" fmla="*/ 30 h 32"/>
                <a:gd name="T32" fmla="*/ 13 w 24"/>
                <a:gd name="T33" fmla="*/ 28 h 32"/>
                <a:gd name="T34" fmla="*/ 11 w 24"/>
                <a:gd name="T35" fmla="*/ 25 h 32"/>
                <a:gd name="T36" fmla="*/ 10 w 24"/>
                <a:gd name="T37" fmla="*/ 23 h 32"/>
                <a:gd name="T38" fmla="*/ 9 w 24"/>
                <a:gd name="T39" fmla="*/ 19 h 32"/>
                <a:gd name="T40" fmla="*/ 7 w 24"/>
                <a:gd name="T41" fmla="*/ 16 h 32"/>
                <a:gd name="T42" fmla="*/ 7 w 24"/>
                <a:gd name="T43" fmla="*/ 20 h 32"/>
                <a:gd name="T44" fmla="*/ 7 w 24"/>
                <a:gd name="T45" fmla="*/ 24 h 32"/>
                <a:gd name="T46" fmla="*/ 6 w 24"/>
                <a:gd name="T47" fmla="*/ 28 h 32"/>
                <a:gd name="T48" fmla="*/ 6 w 24"/>
                <a:gd name="T49" fmla="*/ 31 h 32"/>
                <a:gd name="T50" fmla="*/ 6 w 24"/>
                <a:gd name="T51" fmla="*/ 32 h 32"/>
                <a:gd name="T52" fmla="*/ 5 w 24"/>
                <a:gd name="T53" fmla="*/ 32 h 32"/>
                <a:gd name="T54" fmla="*/ 3 w 24"/>
                <a:gd name="T55" fmla="*/ 31 h 32"/>
                <a:gd name="T56" fmla="*/ 1 w 24"/>
                <a:gd name="T57" fmla="*/ 31 h 32"/>
                <a:gd name="T58" fmla="*/ 0 w 24"/>
                <a:gd name="T59" fmla="*/ 30 h 32"/>
                <a:gd name="T60" fmla="*/ 0 w 24"/>
                <a:gd name="T61" fmla="*/ 29 h 32"/>
                <a:gd name="T62" fmla="*/ 0 w 24"/>
                <a:gd name="T63" fmla="*/ 26 h 32"/>
                <a:gd name="T64" fmla="*/ 0 w 24"/>
                <a:gd name="T65" fmla="*/ 22 h 32"/>
                <a:gd name="T66" fmla="*/ 0 w 24"/>
                <a:gd name="T67" fmla="*/ 17 h 32"/>
                <a:gd name="T68" fmla="*/ 0 w 24"/>
                <a:gd name="T69" fmla="*/ 12 h 32"/>
                <a:gd name="T70" fmla="*/ 1 w 24"/>
                <a:gd name="T71" fmla="*/ 7 h 32"/>
                <a:gd name="T72" fmla="*/ 1 w 24"/>
                <a:gd name="T73" fmla="*/ 3 h 32"/>
                <a:gd name="T74" fmla="*/ 2 w 24"/>
                <a:gd name="T75" fmla="*/ 2 h 32"/>
                <a:gd name="T76" fmla="*/ 3 w 24"/>
                <a:gd name="T77" fmla="*/ 2 h 32"/>
                <a:gd name="T78" fmla="*/ 6 w 24"/>
                <a:gd name="T79" fmla="*/ 2 h 32"/>
                <a:gd name="T80" fmla="*/ 9 w 24"/>
                <a:gd name="T81" fmla="*/ 3 h 32"/>
                <a:gd name="T82" fmla="*/ 10 w 24"/>
                <a:gd name="T83" fmla="*/ 4 h 32"/>
                <a:gd name="T84" fmla="*/ 11 w 24"/>
                <a:gd name="T85" fmla="*/ 6 h 32"/>
                <a:gd name="T86" fmla="*/ 12 w 24"/>
                <a:gd name="T87" fmla="*/ 8 h 32"/>
                <a:gd name="T88" fmla="*/ 13 w 24"/>
                <a:gd name="T89" fmla="*/ 12 h 32"/>
                <a:gd name="T90" fmla="*/ 14 w 24"/>
                <a:gd name="T91" fmla="*/ 15 h 32"/>
                <a:gd name="T92" fmla="*/ 15 w 24"/>
                <a:gd name="T93" fmla="*/ 19 h 32"/>
                <a:gd name="T94" fmla="*/ 16 w 24"/>
                <a:gd name="T95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32">
                  <a:moveTo>
                    <a:pt x="16" y="10"/>
                  </a:moveTo>
                  <a:cubicBezTo>
                    <a:pt x="16" y="7"/>
                    <a:pt x="16" y="4"/>
                    <a:pt x="17" y="2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6"/>
                    <a:pt x="24" y="8"/>
                    <a:pt x="23" y="10"/>
                  </a:cubicBezTo>
                  <a:cubicBezTo>
                    <a:pt x="23" y="12"/>
                    <a:pt x="22" y="15"/>
                    <a:pt x="22" y="17"/>
                  </a:cubicBezTo>
                  <a:cubicBezTo>
                    <a:pt x="22" y="19"/>
                    <a:pt x="21" y="21"/>
                    <a:pt x="21" y="24"/>
                  </a:cubicBezTo>
                  <a:cubicBezTo>
                    <a:pt x="21" y="26"/>
                    <a:pt x="20" y="28"/>
                    <a:pt x="20" y="29"/>
                  </a:cubicBezTo>
                  <a:cubicBezTo>
                    <a:pt x="20" y="30"/>
                    <a:pt x="19" y="31"/>
                    <a:pt x="18" y="30"/>
                  </a:cubicBezTo>
                  <a:cubicBezTo>
                    <a:pt x="17" y="30"/>
                    <a:pt x="16" y="30"/>
                    <a:pt x="15" y="30"/>
                  </a:cubicBezTo>
                  <a:cubicBezTo>
                    <a:pt x="14" y="29"/>
                    <a:pt x="13" y="29"/>
                    <a:pt x="13" y="28"/>
                  </a:cubicBezTo>
                  <a:cubicBezTo>
                    <a:pt x="12" y="27"/>
                    <a:pt x="12" y="26"/>
                    <a:pt x="11" y="25"/>
                  </a:cubicBezTo>
                  <a:cubicBezTo>
                    <a:pt x="11" y="25"/>
                    <a:pt x="11" y="24"/>
                    <a:pt x="10" y="23"/>
                  </a:cubicBezTo>
                  <a:cubicBezTo>
                    <a:pt x="10" y="21"/>
                    <a:pt x="9" y="20"/>
                    <a:pt x="9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7" y="17"/>
                    <a:pt x="7" y="19"/>
                    <a:pt x="7" y="20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7" y="26"/>
                    <a:pt x="6" y="27"/>
                    <a:pt x="6" y="28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6" y="31"/>
                    <a:pt x="6" y="32"/>
                    <a:pt x="6" y="32"/>
                  </a:cubicBezTo>
                  <a:cubicBezTo>
                    <a:pt x="6" y="32"/>
                    <a:pt x="5" y="32"/>
                    <a:pt x="5" y="32"/>
                  </a:cubicBezTo>
                  <a:cubicBezTo>
                    <a:pt x="4" y="32"/>
                    <a:pt x="3" y="31"/>
                    <a:pt x="3" y="31"/>
                  </a:cubicBezTo>
                  <a:cubicBezTo>
                    <a:pt x="2" y="31"/>
                    <a:pt x="2" y="31"/>
                    <a:pt x="1" y="31"/>
                  </a:cubicBezTo>
                  <a:cubicBezTo>
                    <a:pt x="1" y="31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0" y="4"/>
                    <a:pt x="11" y="5"/>
                    <a:pt x="11" y="6"/>
                  </a:cubicBezTo>
                  <a:cubicBezTo>
                    <a:pt x="11" y="7"/>
                    <a:pt x="11" y="7"/>
                    <a:pt x="12" y="8"/>
                  </a:cubicBezTo>
                  <a:cubicBezTo>
                    <a:pt x="12" y="9"/>
                    <a:pt x="12" y="11"/>
                    <a:pt x="13" y="12"/>
                  </a:cubicBezTo>
                  <a:cubicBezTo>
                    <a:pt x="13" y="13"/>
                    <a:pt x="13" y="14"/>
                    <a:pt x="14" y="15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16"/>
                    <a:pt x="15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94"/>
            <p:cNvSpPr>
              <a:spLocks/>
            </p:cNvSpPr>
            <p:nvPr/>
          </p:nvSpPr>
          <p:spPr bwMode="auto">
            <a:xfrm>
              <a:off x="2106613" y="1971676"/>
              <a:ext cx="44450" cy="71438"/>
            </a:xfrm>
            <a:custGeom>
              <a:avLst/>
              <a:gdLst>
                <a:gd name="T0" fmla="*/ 5 w 20"/>
                <a:gd name="T1" fmla="*/ 3 h 32"/>
                <a:gd name="T2" fmla="*/ 8 w 20"/>
                <a:gd name="T3" fmla="*/ 2 h 32"/>
                <a:gd name="T4" fmla="*/ 12 w 20"/>
                <a:gd name="T5" fmla="*/ 1 h 32"/>
                <a:gd name="T6" fmla="*/ 16 w 20"/>
                <a:gd name="T7" fmla="*/ 0 h 32"/>
                <a:gd name="T8" fmla="*/ 19 w 20"/>
                <a:gd name="T9" fmla="*/ 1 h 32"/>
                <a:gd name="T10" fmla="*/ 20 w 20"/>
                <a:gd name="T11" fmla="*/ 3 h 32"/>
                <a:gd name="T12" fmla="*/ 20 w 20"/>
                <a:gd name="T13" fmla="*/ 4 h 32"/>
                <a:gd name="T14" fmla="*/ 20 w 20"/>
                <a:gd name="T15" fmla="*/ 5 h 32"/>
                <a:gd name="T16" fmla="*/ 19 w 20"/>
                <a:gd name="T17" fmla="*/ 6 h 32"/>
                <a:gd name="T18" fmla="*/ 15 w 20"/>
                <a:gd name="T19" fmla="*/ 7 h 32"/>
                <a:gd name="T20" fmla="*/ 10 w 20"/>
                <a:gd name="T21" fmla="*/ 8 h 32"/>
                <a:gd name="T22" fmla="*/ 10 w 20"/>
                <a:gd name="T23" fmla="*/ 11 h 32"/>
                <a:gd name="T24" fmla="*/ 9 w 20"/>
                <a:gd name="T25" fmla="*/ 15 h 32"/>
                <a:gd name="T26" fmla="*/ 11 w 20"/>
                <a:gd name="T27" fmla="*/ 14 h 32"/>
                <a:gd name="T28" fmla="*/ 13 w 20"/>
                <a:gd name="T29" fmla="*/ 14 h 32"/>
                <a:gd name="T30" fmla="*/ 15 w 20"/>
                <a:gd name="T31" fmla="*/ 14 h 32"/>
                <a:gd name="T32" fmla="*/ 16 w 20"/>
                <a:gd name="T33" fmla="*/ 15 h 32"/>
                <a:gd name="T34" fmla="*/ 16 w 20"/>
                <a:gd name="T35" fmla="*/ 16 h 32"/>
                <a:gd name="T36" fmla="*/ 17 w 20"/>
                <a:gd name="T37" fmla="*/ 17 h 32"/>
                <a:gd name="T38" fmla="*/ 17 w 20"/>
                <a:gd name="T39" fmla="*/ 18 h 32"/>
                <a:gd name="T40" fmla="*/ 16 w 20"/>
                <a:gd name="T41" fmla="*/ 19 h 32"/>
                <a:gd name="T42" fmla="*/ 12 w 20"/>
                <a:gd name="T43" fmla="*/ 20 h 32"/>
                <a:gd name="T44" fmla="*/ 8 w 20"/>
                <a:gd name="T45" fmla="*/ 21 h 32"/>
                <a:gd name="T46" fmla="*/ 7 w 20"/>
                <a:gd name="T47" fmla="*/ 23 h 32"/>
                <a:gd name="T48" fmla="*/ 7 w 20"/>
                <a:gd name="T49" fmla="*/ 25 h 32"/>
                <a:gd name="T50" fmla="*/ 10 w 20"/>
                <a:gd name="T51" fmla="*/ 25 h 32"/>
                <a:gd name="T52" fmla="*/ 13 w 20"/>
                <a:gd name="T53" fmla="*/ 24 h 32"/>
                <a:gd name="T54" fmla="*/ 15 w 20"/>
                <a:gd name="T55" fmla="*/ 24 h 32"/>
                <a:gd name="T56" fmla="*/ 16 w 20"/>
                <a:gd name="T57" fmla="*/ 25 h 32"/>
                <a:gd name="T58" fmla="*/ 16 w 20"/>
                <a:gd name="T59" fmla="*/ 26 h 32"/>
                <a:gd name="T60" fmla="*/ 17 w 20"/>
                <a:gd name="T61" fmla="*/ 27 h 32"/>
                <a:gd name="T62" fmla="*/ 17 w 20"/>
                <a:gd name="T63" fmla="*/ 28 h 32"/>
                <a:gd name="T64" fmla="*/ 16 w 20"/>
                <a:gd name="T65" fmla="*/ 29 h 32"/>
                <a:gd name="T66" fmla="*/ 12 w 20"/>
                <a:gd name="T67" fmla="*/ 30 h 32"/>
                <a:gd name="T68" fmla="*/ 7 w 20"/>
                <a:gd name="T69" fmla="*/ 31 h 32"/>
                <a:gd name="T70" fmla="*/ 5 w 20"/>
                <a:gd name="T71" fmla="*/ 31 h 32"/>
                <a:gd name="T72" fmla="*/ 4 w 20"/>
                <a:gd name="T73" fmla="*/ 31 h 32"/>
                <a:gd name="T74" fmla="*/ 3 w 20"/>
                <a:gd name="T75" fmla="*/ 30 h 32"/>
                <a:gd name="T76" fmla="*/ 2 w 20"/>
                <a:gd name="T77" fmla="*/ 29 h 32"/>
                <a:gd name="T78" fmla="*/ 1 w 20"/>
                <a:gd name="T79" fmla="*/ 28 h 32"/>
                <a:gd name="T80" fmla="*/ 0 w 20"/>
                <a:gd name="T81" fmla="*/ 27 h 32"/>
                <a:gd name="T82" fmla="*/ 1 w 20"/>
                <a:gd name="T83" fmla="*/ 4 h 32"/>
                <a:gd name="T84" fmla="*/ 5 w 20"/>
                <a:gd name="T8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32">
                  <a:moveTo>
                    <a:pt x="5" y="3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2"/>
                    <a:pt x="20" y="2"/>
                    <a:pt x="20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8" y="6"/>
                    <a:pt x="16" y="6"/>
                    <a:pt x="15" y="7"/>
                  </a:cubicBezTo>
                  <a:cubicBezTo>
                    <a:pt x="13" y="7"/>
                    <a:pt x="12" y="7"/>
                    <a:pt x="10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19"/>
                    <a:pt x="13" y="20"/>
                    <a:pt x="12" y="20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4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6" y="29"/>
                  </a:cubicBezTo>
                  <a:cubicBezTo>
                    <a:pt x="15" y="29"/>
                    <a:pt x="13" y="29"/>
                    <a:pt x="12" y="30"/>
                  </a:cubicBezTo>
                  <a:cubicBezTo>
                    <a:pt x="10" y="30"/>
                    <a:pt x="9" y="31"/>
                    <a:pt x="7" y="31"/>
                  </a:cubicBezTo>
                  <a:cubicBezTo>
                    <a:pt x="7" y="31"/>
                    <a:pt x="6" y="32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4" y="31"/>
                    <a:pt x="3" y="31"/>
                    <a:pt x="3" y="30"/>
                  </a:cubicBezTo>
                  <a:cubicBezTo>
                    <a:pt x="3" y="30"/>
                    <a:pt x="2" y="30"/>
                    <a:pt x="2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95"/>
            <p:cNvSpPr>
              <a:spLocks/>
            </p:cNvSpPr>
            <p:nvPr/>
          </p:nvSpPr>
          <p:spPr bwMode="auto">
            <a:xfrm>
              <a:off x="1857375" y="2085976"/>
              <a:ext cx="52387" cy="68263"/>
            </a:xfrm>
            <a:custGeom>
              <a:avLst/>
              <a:gdLst>
                <a:gd name="T0" fmla="*/ 21 w 23"/>
                <a:gd name="T1" fmla="*/ 14 h 31"/>
                <a:gd name="T2" fmla="*/ 16 w 23"/>
                <a:gd name="T3" fmla="*/ 10 h 31"/>
                <a:gd name="T4" fmla="*/ 15 w 23"/>
                <a:gd name="T5" fmla="*/ 9 h 31"/>
                <a:gd name="T6" fmla="*/ 15 w 23"/>
                <a:gd name="T7" fmla="*/ 7 h 31"/>
                <a:gd name="T8" fmla="*/ 14 w 23"/>
                <a:gd name="T9" fmla="*/ 6 h 31"/>
                <a:gd name="T10" fmla="*/ 11 w 23"/>
                <a:gd name="T11" fmla="*/ 9 h 31"/>
                <a:gd name="T12" fmla="*/ 8 w 23"/>
                <a:gd name="T13" fmla="*/ 16 h 31"/>
                <a:gd name="T14" fmla="*/ 8 w 23"/>
                <a:gd name="T15" fmla="*/ 23 h 31"/>
                <a:gd name="T16" fmla="*/ 10 w 23"/>
                <a:gd name="T17" fmla="*/ 27 h 31"/>
                <a:gd name="T18" fmla="*/ 12 w 23"/>
                <a:gd name="T19" fmla="*/ 25 h 31"/>
                <a:gd name="T20" fmla="*/ 14 w 23"/>
                <a:gd name="T21" fmla="*/ 21 h 31"/>
                <a:gd name="T22" fmla="*/ 9 w 23"/>
                <a:gd name="T23" fmla="*/ 18 h 31"/>
                <a:gd name="T24" fmla="*/ 9 w 23"/>
                <a:gd name="T25" fmla="*/ 17 h 31"/>
                <a:gd name="T26" fmla="*/ 12 w 23"/>
                <a:gd name="T27" fmla="*/ 16 h 31"/>
                <a:gd name="T28" fmla="*/ 17 w 23"/>
                <a:gd name="T29" fmla="*/ 15 h 31"/>
                <a:gd name="T30" fmla="*/ 20 w 23"/>
                <a:gd name="T31" fmla="*/ 16 h 31"/>
                <a:gd name="T32" fmla="*/ 21 w 23"/>
                <a:gd name="T33" fmla="*/ 18 h 31"/>
                <a:gd name="T34" fmla="*/ 22 w 23"/>
                <a:gd name="T35" fmla="*/ 20 h 31"/>
                <a:gd name="T36" fmla="*/ 16 w 23"/>
                <a:gd name="T37" fmla="*/ 29 h 31"/>
                <a:gd name="T38" fmla="*/ 11 w 23"/>
                <a:gd name="T39" fmla="*/ 31 h 31"/>
                <a:gd name="T40" fmla="*/ 4 w 23"/>
                <a:gd name="T41" fmla="*/ 29 h 31"/>
                <a:gd name="T42" fmla="*/ 1 w 23"/>
                <a:gd name="T43" fmla="*/ 24 h 31"/>
                <a:gd name="T44" fmla="*/ 0 w 23"/>
                <a:gd name="T45" fmla="*/ 14 h 31"/>
                <a:gd name="T46" fmla="*/ 4 w 23"/>
                <a:gd name="T47" fmla="*/ 5 h 31"/>
                <a:gd name="T48" fmla="*/ 9 w 23"/>
                <a:gd name="T49" fmla="*/ 0 h 31"/>
                <a:gd name="T50" fmla="*/ 11 w 23"/>
                <a:gd name="T51" fmla="*/ 0 h 31"/>
                <a:gd name="T52" fmla="*/ 15 w 23"/>
                <a:gd name="T53" fmla="*/ 0 h 31"/>
                <a:gd name="T54" fmla="*/ 18 w 23"/>
                <a:gd name="T55" fmla="*/ 1 h 31"/>
                <a:gd name="T56" fmla="*/ 21 w 23"/>
                <a:gd name="T57" fmla="*/ 4 h 31"/>
                <a:gd name="T58" fmla="*/ 23 w 23"/>
                <a:gd name="T59" fmla="*/ 8 h 31"/>
                <a:gd name="T60" fmla="*/ 23 w 23"/>
                <a:gd name="T61" fmla="*/ 11 h 31"/>
                <a:gd name="T62" fmla="*/ 22 w 23"/>
                <a:gd name="T6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31">
                  <a:moveTo>
                    <a:pt x="22" y="13"/>
                  </a:moveTo>
                  <a:cubicBezTo>
                    <a:pt x="22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3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6"/>
                    <a:pt x="13" y="6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9" y="14"/>
                    <a:pt x="8" y="15"/>
                    <a:pt x="8" y="16"/>
                  </a:cubicBezTo>
                  <a:cubicBezTo>
                    <a:pt x="8" y="17"/>
                    <a:pt x="8" y="19"/>
                    <a:pt x="8" y="20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8" y="24"/>
                    <a:pt x="8" y="25"/>
                    <a:pt x="8" y="25"/>
                  </a:cubicBezTo>
                  <a:cubicBezTo>
                    <a:pt x="9" y="26"/>
                    <a:pt x="9" y="27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1" y="26"/>
                    <a:pt x="12" y="26"/>
                    <a:pt x="12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3" y="22"/>
                    <a:pt x="12" y="21"/>
                    <a:pt x="11" y="21"/>
                  </a:cubicBezTo>
                  <a:cubicBezTo>
                    <a:pt x="10" y="20"/>
                    <a:pt x="10" y="20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5" y="16"/>
                    <a:pt x="16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1" y="23"/>
                    <a:pt x="21" y="24"/>
                    <a:pt x="20" y="26"/>
                  </a:cubicBezTo>
                  <a:cubicBezTo>
                    <a:pt x="19" y="27"/>
                    <a:pt x="17" y="29"/>
                    <a:pt x="16" y="29"/>
                  </a:cubicBezTo>
                  <a:cubicBezTo>
                    <a:pt x="15" y="30"/>
                    <a:pt x="15" y="30"/>
                    <a:pt x="14" y="31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9" y="31"/>
                    <a:pt x="7" y="31"/>
                    <a:pt x="6" y="30"/>
                  </a:cubicBezTo>
                  <a:cubicBezTo>
                    <a:pt x="5" y="30"/>
                    <a:pt x="4" y="29"/>
                    <a:pt x="4" y="29"/>
                  </a:cubicBezTo>
                  <a:cubicBezTo>
                    <a:pt x="3" y="28"/>
                    <a:pt x="3" y="28"/>
                    <a:pt x="2" y="27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0" y="22"/>
                    <a:pt x="0" y="21"/>
                    <a:pt x="0" y="19"/>
                  </a:cubicBezTo>
                  <a:cubicBezTo>
                    <a:pt x="0" y="18"/>
                    <a:pt x="0" y="16"/>
                    <a:pt x="0" y="14"/>
                  </a:cubicBezTo>
                  <a:cubicBezTo>
                    <a:pt x="1" y="13"/>
                    <a:pt x="1" y="11"/>
                    <a:pt x="2" y="10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5" y="4"/>
                    <a:pt x="6" y="2"/>
                    <a:pt x="7" y="1"/>
                  </a:cubicBezTo>
                  <a:cubicBezTo>
                    <a:pt x="8" y="1"/>
                    <a:pt x="8" y="1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1"/>
                    <a:pt x="19" y="1"/>
                    <a:pt x="20" y="2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2" y="4"/>
                    <a:pt x="22" y="5"/>
                    <a:pt x="22" y="6"/>
                  </a:cubicBezTo>
                  <a:cubicBezTo>
                    <a:pt x="22" y="6"/>
                    <a:pt x="22" y="7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96"/>
            <p:cNvSpPr>
              <a:spLocks/>
            </p:cNvSpPr>
            <p:nvPr/>
          </p:nvSpPr>
          <p:spPr bwMode="auto">
            <a:xfrm>
              <a:off x="1911350" y="2078038"/>
              <a:ext cx="44450" cy="71438"/>
            </a:xfrm>
            <a:custGeom>
              <a:avLst/>
              <a:gdLst>
                <a:gd name="T0" fmla="*/ 4 w 20"/>
                <a:gd name="T1" fmla="*/ 3 h 32"/>
                <a:gd name="T2" fmla="*/ 8 w 20"/>
                <a:gd name="T3" fmla="*/ 2 h 32"/>
                <a:gd name="T4" fmla="*/ 12 w 20"/>
                <a:gd name="T5" fmla="*/ 1 h 32"/>
                <a:gd name="T6" fmla="*/ 16 w 20"/>
                <a:gd name="T7" fmla="*/ 0 h 32"/>
                <a:gd name="T8" fmla="*/ 19 w 20"/>
                <a:gd name="T9" fmla="*/ 2 h 32"/>
                <a:gd name="T10" fmla="*/ 20 w 20"/>
                <a:gd name="T11" fmla="*/ 3 h 32"/>
                <a:gd name="T12" fmla="*/ 20 w 20"/>
                <a:gd name="T13" fmla="*/ 4 h 32"/>
                <a:gd name="T14" fmla="*/ 20 w 20"/>
                <a:gd name="T15" fmla="*/ 6 h 32"/>
                <a:gd name="T16" fmla="*/ 19 w 20"/>
                <a:gd name="T17" fmla="*/ 6 h 32"/>
                <a:gd name="T18" fmla="*/ 15 w 20"/>
                <a:gd name="T19" fmla="*/ 7 h 32"/>
                <a:gd name="T20" fmla="*/ 10 w 20"/>
                <a:gd name="T21" fmla="*/ 8 h 32"/>
                <a:gd name="T22" fmla="*/ 9 w 20"/>
                <a:gd name="T23" fmla="*/ 11 h 32"/>
                <a:gd name="T24" fmla="*/ 9 w 20"/>
                <a:gd name="T25" fmla="*/ 15 h 32"/>
                <a:gd name="T26" fmla="*/ 11 w 20"/>
                <a:gd name="T27" fmla="*/ 15 h 32"/>
                <a:gd name="T28" fmla="*/ 13 w 20"/>
                <a:gd name="T29" fmla="*/ 14 h 32"/>
                <a:gd name="T30" fmla="*/ 14 w 20"/>
                <a:gd name="T31" fmla="*/ 14 h 32"/>
                <a:gd name="T32" fmla="*/ 15 w 20"/>
                <a:gd name="T33" fmla="*/ 15 h 32"/>
                <a:gd name="T34" fmla="*/ 16 w 20"/>
                <a:gd name="T35" fmla="*/ 16 h 32"/>
                <a:gd name="T36" fmla="*/ 17 w 20"/>
                <a:gd name="T37" fmla="*/ 18 h 32"/>
                <a:gd name="T38" fmla="*/ 17 w 20"/>
                <a:gd name="T39" fmla="*/ 19 h 32"/>
                <a:gd name="T40" fmla="*/ 16 w 20"/>
                <a:gd name="T41" fmla="*/ 19 h 32"/>
                <a:gd name="T42" fmla="*/ 12 w 20"/>
                <a:gd name="T43" fmla="*/ 21 h 32"/>
                <a:gd name="T44" fmla="*/ 8 w 20"/>
                <a:gd name="T45" fmla="*/ 22 h 32"/>
                <a:gd name="T46" fmla="*/ 7 w 20"/>
                <a:gd name="T47" fmla="*/ 24 h 32"/>
                <a:gd name="T48" fmla="*/ 7 w 20"/>
                <a:gd name="T49" fmla="*/ 26 h 32"/>
                <a:gd name="T50" fmla="*/ 10 w 20"/>
                <a:gd name="T51" fmla="*/ 25 h 32"/>
                <a:gd name="T52" fmla="*/ 13 w 20"/>
                <a:gd name="T53" fmla="*/ 24 h 32"/>
                <a:gd name="T54" fmla="*/ 15 w 20"/>
                <a:gd name="T55" fmla="*/ 24 h 32"/>
                <a:gd name="T56" fmla="*/ 16 w 20"/>
                <a:gd name="T57" fmla="*/ 25 h 32"/>
                <a:gd name="T58" fmla="*/ 16 w 20"/>
                <a:gd name="T59" fmla="*/ 26 h 32"/>
                <a:gd name="T60" fmla="*/ 17 w 20"/>
                <a:gd name="T61" fmla="*/ 28 h 32"/>
                <a:gd name="T62" fmla="*/ 17 w 20"/>
                <a:gd name="T63" fmla="*/ 29 h 32"/>
                <a:gd name="T64" fmla="*/ 16 w 20"/>
                <a:gd name="T65" fmla="*/ 29 h 32"/>
                <a:gd name="T66" fmla="*/ 12 w 20"/>
                <a:gd name="T67" fmla="*/ 30 h 32"/>
                <a:gd name="T68" fmla="*/ 7 w 20"/>
                <a:gd name="T69" fmla="*/ 32 h 32"/>
                <a:gd name="T70" fmla="*/ 5 w 20"/>
                <a:gd name="T71" fmla="*/ 32 h 32"/>
                <a:gd name="T72" fmla="*/ 4 w 20"/>
                <a:gd name="T73" fmla="*/ 32 h 32"/>
                <a:gd name="T74" fmla="*/ 3 w 20"/>
                <a:gd name="T75" fmla="*/ 31 h 32"/>
                <a:gd name="T76" fmla="*/ 1 w 20"/>
                <a:gd name="T77" fmla="*/ 30 h 32"/>
                <a:gd name="T78" fmla="*/ 0 w 20"/>
                <a:gd name="T79" fmla="*/ 29 h 32"/>
                <a:gd name="T80" fmla="*/ 0 w 20"/>
                <a:gd name="T81" fmla="*/ 27 h 32"/>
                <a:gd name="T82" fmla="*/ 1 w 20"/>
                <a:gd name="T83" fmla="*/ 4 h 32"/>
                <a:gd name="T84" fmla="*/ 4 w 20"/>
                <a:gd name="T8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32">
                  <a:moveTo>
                    <a:pt x="4" y="3"/>
                  </a:moveTo>
                  <a:cubicBezTo>
                    <a:pt x="6" y="3"/>
                    <a:pt x="7" y="2"/>
                    <a:pt x="8" y="2"/>
                  </a:cubicBezTo>
                  <a:cubicBezTo>
                    <a:pt x="9" y="2"/>
                    <a:pt x="11" y="1"/>
                    <a:pt x="12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2" y="8"/>
                    <a:pt x="10" y="8"/>
                  </a:cubicBezTo>
                  <a:cubicBezTo>
                    <a:pt x="10" y="9"/>
                    <a:pt x="10" y="10"/>
                    <a:pt x="9" y="11"/>
                  </a:cubicBezTo>
                  <a:cubicBezTo>
                    <a:pt x="9" y="13"/>
                    <a:pt x="9" y="14"/>
                    <a:pt x="9" y="15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1" y="14"/>
                    <a:pt x="12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7" y="18"/>
                    <a:pt x="17" y="19"/>
                    <a:pt x="17" y="19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4" y="20"/>
                    <a:pt x="13" y="20"/>
                    <a:pt x="12" y="21"/>
                  </a:cubicBezTo>
                  <a:cubicBezTo>
                    <a:pt x="10" y="21"/>
                    <a:pt x="9" y="21"/>
                    <a:pt x="8" y="22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1" y="25"/>
                    <a:pt x="12" y="25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ubicBezTo>
                    <a:pt x="14" y="30"/>
                    <a:pt x="13" y="30"/>
                    <a:pt x="12" y="30"/>
                  </a:cubicBezTo>
                  <a:cubicBezTo>
                    <a:pt x="10" y="31"/>
                    <a:pt x="9" y="31"/>
                    <a:pt x="7" y="32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5" y="32"/>
                    <a:pt x="4" y="32"/>
                    <a:pt x="4" y="32"/>
                  </a:cubicBezTo>
                  <a:cubicBezTo>
                    <a:pt x="4" y="31"/>
                    <a:pt x="3" y="31"/>
                    <a:pt x="3" y="31"/>
                  </a:cubicBezTo>
                  <a:cubicBezTo>
                    <a:pt x="2" y="31"/>
                    <a:pt x="2" y="30"/>
                    <a:pt x="1" y="30"/>
                  </a:cubicBezTo>
                  <a:cubicBezTo>
                    <a:pt x="1" y="30"/>
                    <a:pt x="1" y="29"/>
                    <a:pt x="0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97"/>
            <p:cNvSpPr>
              <a:spLocks/>
            </p:cNvSpPr>
            <p:nvPr/>
          </p:nvSpPr>
          <p:spPr bwMode="auto">
            <a:xfrm>
              <a:off x="1951038" y="2074863"/>
              <a:ext cx="55562" cy="69850"/>
            </a:xfrm>
            <a:custGeom>
              <a:avLst/>
              <a:gdLst>
                <a:gd name="T0" fmla="*/ 21 w 25"/>
                <a:gd name="T1" fmla="*/ 6 h 32"/>
                <a:gd name="T2" fmla="*/ 18 w 25"/>
                <a:gd name="T3" fmla="*/ 7 h 32"/>
                <a:gd name="T4" fmla="*/ 17 w 25"/>
                <a:gd name="T5" fmla="*/ 13 h 32"/>
                <a:gd name="T6" fmla="*/ 16 w 25"/>
                <a:gd name="T7" fmla="*/ 19 h 32"/>
                <a:gd name="T8" fmla="*/ 15 w 25"/>
                <a:gd name="T9" fmla="*/ 25 h 32"/>
                <a:gd name="T10" fmla="*/ 15 w 25"/>
                <a:gd name="T11" fmla="*/ 31 h 32"/>
                <a:gd name="T12" fmla="*/ 14 w 25"/>
                <a:gd name="T13" fmla="*/ 32 h 32"/>
                <a:gd name="T14" fmla="*/ 14 w 25"/>
                <a:gd name="T15" fmla="*/ 32 h 32"/>
                <a:gd name="T16" fmla="*/ 13 w 25"/>
                <a:gd name="T17" fmla="*/ 32 h 32"/>
                <a:gd name="T18" fmla="*/ 11 w 25"/>
                <a:gd name="T19" fmla="*/ 31 h 32"/>
                <a:gd name="T20" fmla="*/ 10 w 25"/>
                <a:gd name="T21" fmla="*/ 31 h 32"/>
                <a:gd name="T22" fmla="*/ 9 w 25"/>
                <a:gd name="T23" fmla="*/ 31 h 32"/>
                <a:gd name="T24" fmla="*/ 8 w 25"/>
                <a:gd name="T25" fmla="*/ 30 h 32"/>
                <a:gd name="T26" fmla="*/ 8 w 25"/>
                <a:gd name="T27" fmla="*/ 29 h 32"/>
                <a:gd name="T28" fmla="*/ 8 w 25"/>
                <a:gd name="T29" fmla="*/ 25 h 32"/>
                <a:gd name="T30" fmla="*/ 8 w 25"/>
                <a:gd name="T31" fmla="*/ 19 h 32"/>
                <a:gd name="T32" fmla="*/ 9 w 25"/>
                <a:gd name="T33" fmla="*/ 14 h 32"/>
                <a:gd name="T34" fmla="*/ 9 w 25"/>
                <a:gd name="T35" fmla="*/ 9 h 32"/>
                <a:gd name="T36" fmla="*/ 7 w 25"/>
                <a:gd name="T37" fmla="*/ 9 h 32"/>
                <a:gd name="T38" fmla="*/ 6 w 25"/>
                <a:gd name="T39" fmla="*/ 10 h 32"/>
                <a:gd name="T40" fmla="*/ 5 w 25"/>
                <a:gd name="T41" fmla="*/ 10 h 32"/>
                <a:gd name="T42" fmla="*/ 3 w 25"/>
                <a:gd name="T43" fmla="*/ 9 h 32"/>
                <a:gd name="T44" fmla="*/ 2 w 25"/>
                <a:gd name="T45" fmla="*/ 7 h 32"/>
                <a:gd name="T46" fmla="*/ 1 w 25"/>
                <a:gd name="T47" fmla="*/ 6 h 32"/>
                <a:gd name="T48" fmla="*/ 0 w 25"/>
                <a:gd name="T49" fmla="*/ 5 h 32"/>
                <a:gd name="T50" fmla="*/ 1 w 25"/>
                <a:gd name="T51" fmla="*/ 4 h 32"/>
                <a:gd name="T52" fmla="*/ 6 w 25"/>
                <a:gd name="T53" fmla="*/ 3 h 32"/>
                <a:gd name="T54" fmla="*/ 11 w 25"/>
                <a:gd name="T55" fmla="*/ 2 h 32"/>
                <a:gd name="T56" fmla="*/ 16 w 25"/>
                <a:gd name="T57" fmla="*/ 1 h 32"/>
                <a:gd name="T58" fmla="*/ 21 w 25"/>
                <a:gd name="T59" fmla="*/ 0 h 32"/>
                <a:gd name="T60" fmla="*/ 22 w 25"/>
                <a:gd name="T61" fmla="*/ 0 h 32"/>
                <a:gd name="T62" fmla="*/ 23 w 25"/>
                <a:gd name="T63" fmla="*/ 1 h 32"/>
                <a:gd name="T64" fmla="*/ 24 w 25"/>
                <a:gd name="T65" fmla="*/ 2 h 32"/>
                <a:gd name="T66" fmla="*/ 25 w 25"/>
                <a:gd name="T67" fmla="*/ 4 h 32"/>
                <a:gd name="T68" fmla="*/ 25 w 25"/>
                <a:gd name="T69" fmla="*/ 5 h 32"/>
                <a:gd name="T70" fmla="*/ 24 w 25"/>
                <a:gd name="T71" fmla="*/ 6 h 32"/>
                <a:gd name="T72" fmla="*/ 21 w 25"/>
                <a:gd name="T7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" h="32">
                  <a:moveTo>
                    <a:pt x="21" y="6"/>
                  </a:moveTo>
                  <a:cubicBezTo>
                    <a:pt x="20" y="7"/>
                    <a:pt x="19" y="7"/>
                    <a:pt x="18" y="7"/>
                  </a:cubicBezTo>
                  <a:cubicBezTo>
                    <a:pt x="18" y="9"/>
                    <a:pt x="17" y="11"/>
                    <a:pt x="17" y="13"/>
                  </a:cubicBezTo>
                  <a:cubicBezTo>
                    <a:pt x="17" y="15"/>
                    <a:pt x="16" y="17"/>
                    <a:pt x="16" y="19"/>
                  </a:cubicBezTo>
                  <a:cubicBezTo>
                    <a:pt x="16" y="21"/>
                    <a:pt x="15" y="23"/>
                    <a:pt x="15" y="25"/>
                  </a:cubicBezTo>
                  <a:cubicBezTo>
                    <a:pt x="15" y="27"/>
                    <a:pt x="15" y="29"/>
                    <a:pt x="15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8" y="28"/>
                    <a:pt x="8" y="26"/>
                    <a:pt x="8" y="25"/>
                  </a:cubicBezTo>
                  <a:cubicBezTo>
                    <a:pt x="8" y="23"/>
                    <a:pt x="8" y="21"/>
                    <a:pt x="8" y="19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9" y="12"/>
                    <a:pt x="9" y="10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3" y="9"/>
                  </a:cubicBezTo>
                  <a:cubicBezTo>
                    <a:pt x="3" y="9"/>
                    <a:pt x="2" y="8"/>
                    <a:pt x="2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3"/>
                    <a:pt x="6" y="3"/>
                  </a:cubicBezTo>
                  <a:cubicBezTo>
                    <a:pt x="7" y="3"/>
                    <a:pt x="9" y="2"/>
                    <a:pt x="11" y="2"/>
                  </a:cubicBezTo>
                  <a:cubicBezTo>
                    <a:pt x="13" y="1"/>
                    <a:pt x="14" y="1"/>
                    <a:pt x="16" y="1"/>
                  </a:cubicBezTo>
                  <a:cubicBezTo>
                    <a:pt x="18" y="1"/>
                    <a:pt x="19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2"/>
                    <a:pt x="24" y="2"/>
                  </a:cubicBezTo>
                  <a:cubicBezTo>
                    <a:pt x="25" y="3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3" y="6"/>
                    <a:pt x="22" y="6"/>
                    <a:pt x="2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98"/>
            <p:cNvSpPr>
              <a:spLocks noEditPoints="1"/>
            </p:cNvSpPr>
            <p:nvPr/>
          </p:nvSpPr>
          <p:spPr bwMode="auto">
            <a:xfrm>
              <a:off x="2033588" y="2070101"/>
              <a:ext cx="49212" cy="66675"/>
            </a:xfrm>
            <a:custGeom>
              <a:avLst/>
              <a:gdLst>
                <a:gd name="T0" fmla="*/ 21 w 22"/>
                <a:gd name="T1" fmla="*/ 4 h 30"/>
                <a:gd name="T2" fmla="*/ 22 w 22"/>
                <a:gd name="T3" fmla="*/ 7 h 30"/>
                <a:gd name="T4" fmla="*/ 22 w 22"/>
                <a:gd name="T5" fmla="*/ 12 h 30"/>
                <a:gd name="T6" fmla="*/ 22 w 22"/>
                <a:gd name="T7" fmla="*/ 18 h 30"/>
                <a:gd name="T8" fmla="*/ 20 w 22"/>
                <a:gd name="T9" fmla="*/ 24 h 30"/>
                <a:gd name="T10" fmla="*/ 17 w 22"/>
                <a:gd name="T11" fmla="*/ 28 h 30"/>
                <a:gd name="T12" fmla="*/ 14 w 22"/>
                <a:gd name="T13" fmla="*/ 30 h 30"/>
                <a:gd name="T14" fmla="*/ 11 w 22"/>
                <a:gd name="T15" fmla="*/ 30 h 30"/>
                <a:gd name="T16" fmla="*/ 8 w 22"/>
                <a:gd name="T17" fmla="*/ 30 h 30"/>
                <a:gd name="T18" fmla="*/ 6 w 22"/>
                <a:gd name="T19" fmla="*/ 30 h 30"/>
                <a:gd name="T20" fmla="*/ 4 w 22"/>
                <a:gd name="T21" fmla="*/ 29 h 30"/>
                <a:gd name="T22" fmla="*/ 2 w 22"/>
                <a:gd name="T23" fmla="*/ 27 h 30"/>
                <a:gd name="T24" fmla="*/ 1 w 22"/>
                <a:gd name="T25" fmla="*/ 24 h 30"/>
                <a:gd name="T26" fmla="*/ 0 w 22"/>
                <a:gd name="T27" fmla="*/ 19 h 30"/>
                <a:gd name="T28" fmla="*/ 0 w 22"/>
                <a:gd name="T29" fmla="*/ 15 h 30"/>
                <a:gd name="T30" fmla="*/ 1 w 22"/>
                <a:gd name="T31" fmla="*/ 10 h 30"/>
                <a:gd name="T32" fmla="*/ 3 w 22"/>
                <a:gd name="T33" fmla="*/ 6 h 30"/>
                <a:gd name="T34" fmla="*/ 6 w 22"/>
                <a:gd name="T35" fmla="*/ 2 h 30"/>
                <a:gd name="T36" fmla="*/ 8 w 22"/>
                <a:gd name="T37" fmla="*/ 0 h 30"/>
                <a:gd name="T38" fmla="*/ 12 w 22"/>
                <a:gd name="T39" fmla="*/ 0 h 30"/>
                <a:gd name="T40" fmla="*/ 15 w 22"/>
                <a:gd name="T41" fmla="*/ 1 h 30"/>
                <a:gd name="T42" fmla="*/ 19 w 22"/>
                <a:gd name="T43" fmla="*/ 2 h 30"/>
                <a:gd name="T44" fmla="*/ 21 w 22"/>
                <a:gd name="T45" fmla="*/ 4 h 30"/>
                <a:gd name="T46" fmla="*/ 12 w 22"/>
                <a:gd name="T47" fmla="*/ 7 h 30"/>
                <a:gd name="T48" fmla="*/ 10 w 22"/>
                <a:gd name="T49" fmla="*/ 9 h 30"/>
                <a:gd name="T50" fmla="*/ 9 w 22"/>
                <a:gd name="T51" fmla="*/ 12 h 30"/>
                <a:gd name="T52" fmla="*/ 8 w 22"/>
                <a:gd name="T53" fmla="*/ 16 h 30"/>
                <a:gd name="T54" fmla="*/ 7 w 22"/>
                <a:gd name="T55" fmla="*/ 19 h 30"/>
                <a:gd name="T56" fmla="*/ 8 w 22"/>
                <a:gd name="T57" fmla="*/ 23 h 30"/>
                <a:gd name="T58" fmla="*/ 8 w 22"/>
                <a:gd name="T59" fmla="*/ 25 h 30"/>
                <a:gd name="T60" fmla="*/ 10 w 22"/>
                <a:gd name="T61" fmla="*/ 26 h 30"/>
                <a:gd name="T62" fmla="*/ 11 w 22"/>
                <a:gd name="T63" fmla="*/ 26 h 30"/>
                <a:gd name="T64" fmla="*/ 13 w 22"/>
                <a:gd name="T65" fmla="*/ 24 h 30"/>
                <a:gd name="T66" fmla="*/ 14 w 22"/>
                <a:gd name="T67" fmla="*/ 21 h 30"/>
                <a:gd name="T68" fmla="*/ 15 w 22"/>
                <a:gd name="T69" fmla="*/ 17 h 30"/>
                <a:gd name="T70" fmla="*/ 15 w 22"/>
                <a:gd name="T71" fmla="*/ 14 h 30"/>
                <a:gd name="T72" fmla="*/ 15 w 22"/>
                <a:gd name="T73" fmla="*/ 10 h 30"/>
                <a:gd name="T74" fmla="*/ 14 w 22"/>
                <a:gd name="T75" fmla="*/ 7 h 30"/>
                <a:gd name="T76" fmla="*/ 13 w 22"/>
                <a:gd name="T77" fmla="*/ 6 h 30"/>
                <a:gd name="T78" fmla="*/ 12 w 22"/>
                <a:gd name="T7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30">
                  <a:moveTo>
                    <a:pt x="21" y="4"/>
                  </a:moveTo>
                  <a:cubicBezTo>
                    <a:pt x="21" y="5"/>
                    <a:pt x="21" y="6"/>
                    <a:pt x="22" y="7"/>
                  </a:cubicBezTo>
                  <a:cubicBezTo>
                    <a:pt x="22" y="8"/>
                    <a:pt x="22" y="10"/>
                    <a:pt x="22" y="12"/>
                  </a:cubicBezTo>
                  <a:cubicBezTo>
                    <a:pt x="22" y="14"/>
                    <a:pt x="22" y="16"/>
                    <a:pt x="22" y="18"/>
                  </a:cubicBezTo>
                  <a:cubicBezTo>
                    <a:pt x="22" y="20"/>
                    <a:pt x="21" y="22"/>
                    <a:pt x="20" y="24"/>
                  </a:cubicBezTo>
                  <a:cubicBezTo>
                    <a:pt x="19" y="25"/>
                    <a:pt x="18" y="27"/>
                    <a:pt x="17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0"/>
                    <a:pt x="12" y="30"/>
                    <a:pt x="11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7" y="30"/>
                    <a:pt x="6" y="30"/>
                    <a:pt x="6" y="30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3" y="28"/>
                    <a:pt x="3" y="28"/>
                    <a:pt x="2" y="27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0" y="22"/>
                    <a:pt x="0" y="21"/>
                    <a:pt x="0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0" y="13"/>
                    <a:pt x="0" y="12"/>
                    <a:pt x="1" y="10"/>
                  </a:cubicBezTo>
                  <a:cubicBezTo>
                    <a:pt x="1" y="9"/>
                    <a:pt x="2" y="7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19" y="3"/>
                    <a:pt x="20" y="3"/>
                    <a:pt x="21" y="4"/>
                  </a:cubicBezTo>
                  <a:close/>
                  <a:moveTo>
                    <a:pt x="12" y="7"/>
                  </a:moveTo>
                  <a:cubicBezTo>
                    <a:pt x="11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21"/>
                    <a:pt x="7" y="22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9" y="26"/>
                    <a:pt x="9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2" y="25"/>
                    <a:pt x="13" y="24"/>
                  </a:cubicBezTo>
                  <a:cubicBezTo>
                    <a:pt x="13" y="23"/>
                    <a:pt x="13" y="22"/>
                    <a:pt x="14" y="21"/>
                  </a:cubicBezTo>
                  <a:cubicBezTo>
                    <a:pt x="14" y="20"/>
                    <a:pt x="14" y="19"/>
                    <a:pt x="15" y="17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99"/>
            <p:cNvSpPr>
              <a:spLocks/>
            </p:cNvSpPr>
            <p:nvPr/>
          </p:nvSpPr>
          <p:spPr bwMode="auto">
            <a:xfrm>
              <a:off x="2087563" y="2063751"/>
              <a:ext cx="52387" cy="69850"/>
            </a:xfrm>
            <a:custGeom>
              <a:avLst/>
              <a:gdLst>
                <a:gd name="T0" fmla="*/ 16 w 24"/>
                <a:gd name="T1" fmla="*/ 10 h 32"/>
                <a:gd name="T2" fmla="*/ 17 w 24"/>
                <a:gd name="T3" fmla="*/ 2 h 32"/>
                <a:gd name="T4" fmla="*/ 18 w 24"/>
                <a:gd name="T5" fmla="*/ 1 h 32"/>
                <a:gd name="T6" fmla="*/ 19 w 24"/>
                <a:gd name="T7" fmla="*/ 0 h 32"/>
                <a:gd name="T8" fmla="*/ 20 w 24"/>
                <a:gd name="T9" fmla="*/ 1 h 32"/>
                <a:gd name="T10" fmla="*/ 21 w 24"/>
                <a:gd name="T11" fmla="*/ 1 h 32"/>
                <a:gd name="T12" fmla="*/ 22 w 24"/>
                <a:gd name="T13" fmla="*/ 1 h 32"/>
                <a:gd name="T14" fmla="*/ 23 w 24"/>
                <a:gd name="T15" fmla="*/ 2 h 32"/>
                <a:gd name="T16" fmla="*/ 24 w 24"/>
                <a:gd name="T17" fmla="*/ 3 h 32"/>
                <a:gd name="T18" fmla="*/ 24 w 24"/>
                <a:gd name="T19" fmla="*/ 4 h 32"/>
                <a:gd name="T20" fmla="*/ 23 w 24"/>
                <a:gd name="T21" fmla="*/ 10 h 32"/>
                <a:gd name="T22" fmla="*/ 22 w 24"/>
                <a:gd name="T23" fmla="*/ 17 h 32"/>
                <a:gd name="T24" fmla="*/ 21 w 24"/>
                <a:gd name="T25" fmla="*/ 24 h 32"/>
                <a:gd name="T26" fmla="*/ 20 w 24"/>
                <a:gd name="T27" fmla="*/ 29 h 32"/>
                <a:gd name="T28" fmla="*/ 18 w 24"/>
                <a:gd name="T29" fmla="*/ 30 h 32"/>
                <a:gd name="T30" fmla="*/ 15 w 24"/>
                <a:gd name="T31" fmla="*/ 30 h 32"/>
                <a:gd name="T32" fmla="*/ 13 w 24"/>
                <a:gd name="T33" fmla="*/ 28 h 32"/>
                <a:gd name="T34" fmla="*/ 11 w 24"/>
                <a:gd name="T35" fmla="*/ 26 h 32"/>
                <a:gd name="T36" fmla="*/ 10 w 24"/>
                <a:gd name="T37" fmla="*/ 23 h 32"/>
                <a:gd name="T38" fmla="*/ 9 w 24"/>
                <a:gd name="T39" fmla="*/ 19 h 32"/>
                <a:gd name="T40" fmla="*/ 7 w 24"/>
                <a:gd name="T41" fmla="*/ 16 h 32"/>
                <a:gd name="T42" fmla="*/ 7 w 24"/>
                <a:gd name="T43" fmla="*/ 20 h 32"/>
                <a:gd name="T44" fmla="*/ 7 w 24"/>
                <a:gd name="T45" fmla="*/ 24 h 32"/>
                <a:gd name="T46" fmla="*/ 6 w 24"/>
                <a:gd name="T47" fmla="*/ 28 h 32"/>
                <a:gd name="T48" fmla="*/ 6 w 24"/>
                <a:gd name="T49" fmla="*/ 31 h 32"/>
                <a:gd name="T50" fmla="*/ 6 w 24"/>
                <a:gd name="T51" fmla="*/ 32 h 32"/>
                <a:gd name="T52" fmla="*/ 5 w 24"/>
                <a:gd name="T53" fmla="*/ 32 h 32"/>
                <a:gd name="T54" fmla="*/ 3 w 24"/>
                <a:gd name="T55" fmla="*/ 31 h 32"/>
                <a:gd name="T56" fmla="*/ 1 w 24"/>
                <a:gd name="T57" fmla="*/ 31 h 32"/>
                <a:gd name="T58" fmla="*/ 0 w 24"/>
                <a:gd name="T59" fmla="*/ 30 h 32"/>
                <a:gd name="T60" fmla="*/ 0 w 24"/>
                <a:gd name="T61" fmla="*/ 29 h 32"/>
                <a:gd name="T62" fmla="*/ 0 w 24"/>
                <a:gd name="T63" fmla="*/ 26 h 32"/>
                <a:gd name="T64" fmla="*/ 0 w 24"/>
                <a:gd name="T65" fmla="*/ 22 h 32"/>
                <a:gd name="T66" fmla="*/ 0 w 24"/>
                <a:gd name="T67" fmla="*/ 17 h 32"/>
                <a:gd name="T68" fmla="*/ 0 w 24"/>
                <a:gd name="T69" fmla="*/ 12 h 32"/>
                <a:gd name="T70" fmla="*/ 1 w 24"/>
                <a:gd name="T71" fmla="*/ 8 h 32"/>
                <a:gd name="T72" fmla="*/ 1 w 24"/>
                <a:gd name="T73" fmla="*/ 3 h 32"/>
                <a:gd name="T74" fmla="*/ 2 w 24"/>
                <a:gd name="T75" fmla="*/ 2 h 32"/>
                <a:gd name="T76" fmla="*/ 3 w 24"/>
                <a:gd name="T77" fmla="*/ 2 h 32"/>
                <a:gd name="T78" fmla="*/ 6 w 24"/>
                <a:gd name="T79" fmla="*/ 2 h 32"/>
                <a:gd name="T80" fmla="*/ 9 w 24"/>
                <a:gd name="T81" fmla="*/ 3 h 32"/>
                <a:gd name="T82" fmla="*/ 10 w 24"/>
                <a:gd name="T83" fmla="*/ 4 h 32"/>
                <a:gd name="T84" fmla="*/ 11 w 24"/>
                <a:gd name="T85" fmla="*/ 6 h 32"/>
                <a:gd name="T86" fmla="*/ 12 w 24"/>
                <a:gd name="T87" fmla="*/ 9 h 32"/>
                <a:gd name="T88" fmla="*/ 13 w 24"/>
                <a:gd name="T89" fmla="*/ 12 h 32"/>
                <a:gd name="T90" fmla="*/ 14 w 24"/>
                <a:gd name="T91" fmla="*/ 16 h 32"/>
                <a:gd name="T92" fmla="*/ 15 w 24"/>
                <a:gd name="T93" fmla="*/ 19 h 32"/>
                <a:gd name="T94" fmla="*/ 16 w 24"/>
                <a:gd name="T95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32">
                  <a:moveTo>
                    <a:pt x="16" y="10"/>
                  </a:moveTo>
                  <a:cubicBezTo>
                    <a:pt x="16" y="7"/>
                    <a:pt x="16" y="4"/>
                    <a:pt x="17" y="2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6"/>
                    <a:pt x="24" y="8"/>
                    <a:pt x="23" y="10"/>
                  </a:cubicBezTo>
                  <a:cubicBezTo>
                    <a:pt x="23" y="12"/>
                    <a:pt x="22" y="15"/>
                    <a:pt x="22" y="17"/>
                  </a:cubicBezTo>
                  <a:cubicBezTo>
                    <a:pt x="22" y="19"/>
                    <a:pt x="21" y="21"/>
                    <a:pt x="21" y="24"/>
                  </a:cubicBezTo>
                  <a:cubicBezTo>
                    <a:pt x="21" y="26"/>
                    <a:pt x="20" y="28"/>
                    <a:pt x="20" y="29"/>
                  </a:cubicBezTo>
                  <a:cubicBezTo>
                    <a:pt x="20" y="30"/>
                    <a:pt x="19" y="31"/>
                    <a:pt x="18" y="30"/>
                  </a:cubicBezTo>
                  <a:cubicBezTo>
                    <a:pt x="17" y="30"/>
                    <a:pt x="16" y="30"/>
                    <a:pt x="15" y="30"/>
                  </a:cubicBezTo>
                  <a:cubicBezTo>
                    <a:pt x="14" y="30"/>
                    <a:pt x="13" y="29"/>
                    <a:pt x="13" y="28"/>
                  </a:cubicBezTo>
                  <a:cubicBezTo>
                    <a:pt x="12" y="27"/>
                    <a:pt x="12" y="27"/>
                    <a:pt x="11" y="26"/>
                  </a:cubicBezTo>
                  <a:cubicBezTo>
                    <a:pt x="11" y="25"/>
                    <a:pt x="11" y="24"/>
                    <a:pt x="10" y="23"/>
                  </a:cubicBezTo>
                  <a:cubicBezTo>
                    <a:pt x="10" y="22"/>
                    <a:pt x="9" y="20"/>
                    <a:pt x="9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7" y="17"/>
                    <a:pt x="7" y="19"/>
                    <a:pt x="7" y="20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7" y="26"/>
                    <a:pt x="6" y="27"/>
                    <a:pt x="6" y="28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6" y="31"/>
                    <a:pt x="6" y="32"/>
                    <a:pt x="6" y="32"/>
                  </a:cubicBezTo>
                  <a:cubicBezTo>
                    <a:pt x="6" y="32"/>
                    <a:pt x="5" y="32"/>
                    <a:pt x="5" y="32"/>
                  </a:cubicBezTo>
                  <a:cubicBezTo>
                    <a:pt x="4" y="32"/>
                    <a:pt x="3" y="32"/>
                    <a:pt x="3" y="31"/>
                  </a:cubicBezTo>
                  <a:cubicBezTo>
                    <a:pt x="2" y="31"/>
                    <a:pt x="2" y="31"/>
                    <a:pt x="1" y="31"/>
                  </a:cubicBezTo>
                  <a:cubicBezTo>
                    <a:pt x="1" y="31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cubicBezTo>
                    <a:pt x="0" y="28"/>
                    <a:pt x="0" y="27"/>
                    <a:pt x="0" y="26"/>
                  </a:cubicBezTo>
                  <a:cubicBezTo>
                    <a:pt x="0" y="25"/>
                    <a:pt x="0" y="24"/>
                    <a:pt x="0" y="22"/>
                  </a:cubicBezTo>
                  <a:cubicBezTo>
                    <a:pt x="0" y="21"/>
                    <a:pt x="0" y="19"/>
                    <a:pt x="0" y="17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1" y="7"/>
                    <a:pt x="11" y="8"/>
                    <a:pt x="12" y="9"/>
                  </a:cubicBezTo>
                  <a:cubicBezTo>
                    <a:pt x="12" y="10"/>
                    <a:pt x="12" y="11"/>
                    <a:pt x="13" y="12"/>
                  </a:cubicBezTo>
                  <a:cubicBezTo>
                    <a:pt x="13" y="13"/>
                    <a:pt x="13" y="14"/>
                    <a:pt x="14" y="16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16"/>
                    <a:pt x="15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100"/>
            <p:cNvSpPr>
              <a:spLocks/>
            </p:cNvSpPr>
            <p:nvPr/>
          </p:nvSpPr>
          <p:spPr bwMode="auto">
            <a:xfrm>
              <a:off x="2139950" y="2058988"/>
              <a:ext cx="44450" cy="71438"/>
            </a:xfrm>
            <a:custGeom>
              <a:avLst/>
              <a:gdLst>
                <a:gd name="T0" fmla="*/ 5 w 20"/>
                <a:gd name="T1" fmla="*/ 3 h 32"/>
                <a:gd name="T2" fmla="*/ 8 w 20"/>
                <a:gd name="T3" fmla="*/ 2 h 32"/>
                <a:gd name="T4" fmla="*/ 12 w 20"/>
                <a:gd name="T5" fmla="*/ 1 h 32"/>
                <a:gd name="T6" fmla="*/ 16 w 20"/>
                <a:gd name="T7" fmla="*/ 0 h 32"/>
                <a:gd name="T8" fmla="*/ 19 w 20"/>
                <a:gd name="T9" fmla="*/ 1 h 32"/>
                <a:gd name="T10" fmla="*/ 20 w 20"/>
                <a:gd name="T11" fmla="*/ 3 h 32"/>
                <a:gd name="T12" fmla="*/ 20 w 20"/>
                <a:gd name="T13" fmla="*/ 4 h 32"/>
                <a:gd name="T14" fmla="*/ 20 w 20"/>
                <a:gd name="T15" fmla="*/ 5 h 32"/>
                <a:gd name="T16" fmla="*/ 19 w 20"/>
                <a:gd name="T17" fmla="*/ 6 h 32"/>
                <a:gd name="T18" fmla="*/ 15 w 20"/>
                <a:gd name="T19" fmla="*/ 7 h 32"/>
                <a:gd name="T20" fmla="*/ 10 w 20"/>
                <a:gd name="T21" fmla="*/ 8 h 32"/>
                <a:gd name="T22" fmla="*/ 10 w 20"/>
                <a:gd name="T23" fmla="*/ 11 h 32"/>
                <a:gd name="T24" fmla="*/ 9 w 20"/>
                <a:gd name="T25" fmla="*/ 15 h 32"/>
                <a:gd name="T26" fmla="*/ 11 w 20"/>
                <a:gd name="T27" fmla="*/ 14 h 32"/>
                <a:gd name="T28" fmla="*/ 13 w 20"/>
                <a:gd name="T29" fmla="*/ 14 h 32"/>
                <a:gd name="T30" fmla="*/ 15 w 20"/>
                <a:gd name="T31" fmla="*/ 14 h 32"/>
                <a:gd name="T32" fmla="*/ 16 w 20"/>
                <a:gd name="T33" fmla="*/ 15 h 32"/>
                <a:gd name="T34" fmla="*/ 16 w 20"/>
                <a:gd name="T35" fmla="*/ 16 h 32"/>
                <a:gd name="T36" fmla="*/ 17 w 20"/>
                <a:gd name="T37" fmla="*/ 17 h 32"/>
                <a:gd name="T38" fmla="*/ 17 w 20"/>
                <a:gd name="T39" fmla="*/ 18 h 32"/>
                <a:gd name="T40" fmla="*/ 16 w 20"/>
                <a:gd name="T41" fmla="*/ 19 h 32"/>
                <a:gd name="T42" fmla="*/ 12 w 20"/>
                <a:gd name="T43" fmla="*/ 20 h 32"/>
                <a:gd name="T44" fmla="*/ 8 w 20"/>
                <a:gd name="T45" fmla="*/ 21 h 32"/>
                <a:gd name="T46" fmla="*/ 7 w 20"/>
                <a:gd name="T47" fmla="*/ 23 h 32"/>
                <a:gd name="T48" fmla="*/ 7 w 20"/>
                <a:gd name="T49" fmla="*/ 25 h 32"/>
                <a:gd name="T50" fmla="*/ 10 w 20"/>
                <a:gd name="T51" fmla="*/ 25 h 32"/>
                <a:gd name="T52" fmla="*/ 13 w 20"/>
                <a:gd name="T53" fmla="*/ 24 h 32"/>
                <a:gd name="T54" fmla="*/ 15 w 20"/>
                <a:gd name="T55" fmla="*/ 24 h 32"/>
                <a:gd name="T56" fmla="*/ 16 w 20"/>
                <a:gd name="T57" fmla="*/ 25 h 32"/>
                <a:gd name="T58" fmla="*/ 16 w 20"/>
                <a:gd name="T59" fmla="*/ 26 h 32"/>
                <a:gd name="T60" fmla="*/ 17 w 20"/>
                <a:gd name="T61" fmla="*/ 27 h 32"/>
                <a:gd name="T62" fmla="*/ 17 w 20"/>
                <a:gd name="T63" fmla="*/ 28 h 32"/>
                <a:gd name="T64" fmla="*/ 16 w 20"/>
                <a:gd name="T65" fmla="*/ 29 h 32"/>
                <a:gd name="T66" fmla="*/ 12 w 20"/>
                <a:gd name="T67" fmla="*/ 30 h 32"/>
                <a:gd name="T68" fmla="*/ 7 w 20"/>
                <a:gd name="T69" fmla="*/ 31 h 32"/>
                <a:gd name="T70" fmla="*/ 5 w 20"/>
                <a:gd name="T71" fmla="*/ 32 h 32"/>
                <a:gd name="T72" fmla="*/ 4 w 20"/>
                <a:gd name="T73" fmla="*/ 31 h 32"/>
                <a:gd name="T74" fmla="*/ 3 w 20"/>
                <a:gd name="T75" fmla="*/ 31 h 32"/>
                <a:gd name="T76" fmla="*/ 2 w 20"/>
                <a:gd name="T77" fmla="*/ 30 h 32"/>
                <a:gd name="T78" fmla="*/ 1 w 20"/>
                <a:gd name="T79" fmla="*/ 29 h 32"/>
                <a:gd name="T80" fmla="*/ 0 w 20"/>
                <a:gd name="T81" fmla="*/ 27 h 32"/>
                <a:gd name="T82" fmla="*/ 1 w 20"/>
                <a:gd name="T83" fmla="*/ 4 h 32"/>
                <a:gd name="T84" fmla="*/ 5 w 20"/>
                <a:gd name="T8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" h="32">
                  <a:moveTo>
                    <a:pt x="5" y="3"/>
                  </a:moveTo>
                  <a:cubicBezTo>
                    <a:pt x="6" y="2"/>
                    <a:pt x="7" y="2"/>
                    <a:pt x="8" y="2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2"/>
                    <a:pt x="20" y="2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8" y="6"/>
                    <a:pt x="16" y="6"/>
                    <a:pt x="15" y="7"/>
                  </a:cubicBezTo>
                  <a:cubicBezTo>
                    <a:pt x="13" y="7"/>
                    <a:pt x="12" y="7"/>
                    <a:pt x="10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19"/>
                    <a:pt x="13" y="20"/>
                    <a:pt x="12" y="20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1" y="25"/>
                    <a:pt x="12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4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9"/>
                    <a:pt x="16" y="29"/>
                  </a:cubicBezTo>
                  <a:cubicBezTo>
                    <a:pt x="15" y="29"/>
                    <a:pt x="13" y="30"/>
                    <a:pt x="12" y="30"/>
                  </a:cubicBezTo>
                  <a:cubicBezTo>
                    <a:pt x="10" y="30"/>
                    <a:pt x="9" y="31"/>
                    <a:pt x="7" y="31"/>
                  </a:cubicBezTo>
                  <a:cubicBezTo>
                    <a:pt x="7" y="32"/>
                    <a:pt x="6" y="32"/>
                    <a:pt x="5" y="32"/>
                  </a:cubicBezTo>
                  <a:cubicBezTo>
                    <a:pt x="5" y="32"/>
                    <a:pt x="4" y="31"/>
                    <a:pt x="4" y="31"/>
                  </a:cubicBezTo>
                  <a:cubicBezTo>
                    <a:pt x="4" y="31"/>
                    <a:pt x="3" y="31"/>
                    <a:pt x="3" y="31"/>
                  </a:cubicBezTo>
                  <a:cubicBezTo>
                    <a:pt x="3" y="30"/>
                    <a:pt x="2" y="30"/>
                    <a:pt x="2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101"/>
            <p:cNvSpPr>
              <a:spLocks/>
            </p:cNvSpPr>
            <p:nvPr/>
          </p:nvSpPr>
          <p:spPr bwMode="auto">
            <a:xfrm>
              <a:off x="1889125" y="2170113"/>
              <a:ext cx="101600" cy="160338"/>
            </a:xfrm>
            <a:custGeom>
              <a:avLst/>
              <a:gdLst>
                <a:gd name="T0" fmla="*/ 33 w 46"/>
                <a:gd name="T1" fmla="*/ 15 h 72"/>
                <a:gd name="T2" fmla="*/ 23 w 46"/>
                <a:gd name="T3" fmla="*/ 18 h 72"/>
                <a:gd name="T4" fmla="*/ 22 w 46"/>
                <a:gd name="T5" fmla="*/ 25 h 72"/>
                <a:gd name="T6" fmla="*/ 20 w 46"/>
                <a:gd name="T7" fmla="*/ 33 h 72"/>
                <a:gd name="T8" fmla="*/ 25 w 46"/>
                <a:gd name="T9" fmla="*/ 32 h 72"/>
                <a:gd name="T10" fmla="*/ 29 w 46"/>
                <a:gd name="T11" fmla="*/ 31 h 72"/>
                <a:gd name="T12" fmla="*/ 35 w 46"/>
                <a:gd name="T13" fmla="*/ 33 h 72"/>
                <a:gd name="T14" fmla="*/ 37 w 46"/>
                <a:gd name="T15" fmla="*/ 36 h 72"/>
                <a:gd name="T16" fmla="*/ 38 w 46"/>
                <a:gd name="T17" fmla="*/ 39 h 72"/>
                <a:gd name="T18" fmla="*/ 38 w 46"/>
                <a:gd name="T19" fmla="*/ 42 h 72"/>
                <a:gd name="T20" fmla="*/ 36 w 46"/>
                <a:gd name="T21" fmla="*/ 43 h 72"/>
                <a:gd name="T22" fmla="*/ 27 w 46"/>
                <a:gd name="T23" fmla="*/ 45 h 72"/>
                <a:gd name="T24" fmla="*/ 18 w 46"/>
                <a:gd name="T25" fmla="*/ 48 h 72"/>
                <a:gd name="T26" fmla="*/ 17 w 46"/>
                <a:gd name="T27" fmla="*/ 60 h 72"/>
                <a:gd name="T28" fmla="*/ 15 w 46"/>
                <a:gd name="T29" fmla="*/ 69 h 72"/>
                <a:gd name="T30" fmla="*/ 14 w 46"/>
                <a:gd name="T31" fmla="*/ 71 h 72"/>
                <a:gd name="T32" fmla="*/ 11 w 46"/>
                <a:gd name="T33" fmla="*/ 71 h 72"/>
                <a:gd name="T34" fmla="*/ 7 w 46"/>
                <a:gd name="T35" fmla="*/ 71 h 72"/>
                <a:gd name="T36" fmla="*/ 4 w 46"/>
                <a:gd name="T37" fmla="*/ 70 h 72"/>
                <a:gd name="T38" fmla="*/ 1 w 46"/>
                <a:gd name="T39" fmla="*/ 68 h 72"/>
                <a:gd name="T40" fmla="*/ 0 w 46"/>
                <a:gd name="T41" fmla="*/ 65 h 72"/>
                <a:gd name="T42" fmla="*/ 1 w 46"/>
                <a:gd name="T43" fmla="*/ 59 h 72"/>
                <a:gd name="T44" fmla="*/ 1 w 46"/>
                <a:gd name="T45" fmla="*/ 49 h 72"/>
                <a:gd name="T46" fmla="*/ 2 w 46"/>
                <a:gd name="T47" fmla="*/ 39 h 72"/>
                <a:gd name="T48" fmla="*/ 2 w 46"/>
                <a:gd name="T49" fmla="*/ 27 h 72"/>
                <a:gd name="T50" fmla="*/ 2 w 46"/>
                <a:gd name="T51" fmla="*/ 16 h 72"/>
                <a:gd name="T52" fmla="*/ 2 w 46"/>
                <a:gd name="T53" fmla="*/ 8 h 72"/>
                <a:gd name="T54" fmla="*/ 9 w 46"/>
                <a:gd name="T55" fmla="*/ 5 h 72"/>
                <a:gd name="T56" fmla="*/ 18 w 46"/>
                <a:gd name="T57" fmla="*/ 3 h 72"/>
                <a:gd name="T58" fmla="*/ 27 w 46"/>
                <a:gd name="T59" fmla="*/ 1 h 72"/>
                <a:gd name="T60" fmla="*/ 36 w 46"/>
                <a:gd name="T61" fmla="*/ 0 h 72"/>
                <a:gd name="T62" fmla="*/ 38 w 46"/>
                <a:gd name="T63" fmla="*/ 0 h 72"/>
                <a:gd name="T64" fmla="*/ 40 w 46"/>
                <a:gd name="T65" fmla="*/ 0 h 72"/>
                <a:gd name="T66" fmla="*/ 41 w 46"/>
                <a:gd name="T67" fmla="*/ 1 h 72"/>
                <a:gd name="T68" fmla="*/ 43 w 46"/>
                <a:gd name="T69" fmla="*/ 3 h 72"/>
                <a:gd name="T70" fmla="*/ 46 w 46"/>
                <a:gd name="T71" fmla="*/ 9 h 72"/>
                <a:gd name="T72" fmla="*/ 46 w 46"/>
                <a:gd name="T73" fmla="*/ 12 h 72"/>
                <a:gd name="T74" fmla="*/ 43 w 46"/>
                <a:gd name="T75" fmla="*/ 13 h 72"/>
                <a:gd name="T76" fmla="*/ 33 w 46"/>
                <a:gd name="T7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72">
                  <a:moveTo>
                    <a:pt x="33" y="15"/>
                  </a:moveTo>
                  <a:cubicBezTo>
                    <a:pt x="30" y="16"/>
                    <a:pt x="27" y="17"/>
                    <a:pt x="23" y="18"/>
                  </a:cubicBezTo>
                  <a:cubicBezTo>
                    <a:pt x="22" y="20"/>
                    <a:pt x="22" y="22"/>
                    <a:pt x="22" y="25"/>
                  </a:cubicBezTo>
                  <a:cubicBezTo>
                    <a:pt x="21" y="27"/>
                    <a:pt x="21" y="30"/>
                    <a:pt x="20" y="33"/>
                  </a:cubicBezTo>
                  <a:cubicBezTo>
                    <a:pt x="22" y="33"/>
                    <a:pt x="23" y="32"/>
                    <a:pt x="25" y="32"/>
                  </a:cubicBezTo>
                  <a:cubicBezTo>
                    <a:pt x="26" y="32"/>
                    <a:pt x="28" y="32"/>
                    <a:pt x="29" y="31"/>
                  </a:cubicBezTo>
                  <a:cubicBezTo>
                    <a:pt x="32" y="31"/>
                    <a:pt x="34" y="32"/>
                    <a:pt x="35" y="33"/>
                  </a:cubicBezTo>
                  <a:cubicBezTo>
                    <a:pt x="36" y="34"/>
                    <a:pt x="36" y="35"/>
                    <a:pt x="37" y="36"/>
                  </a:cubicBezTo>
                  <a:cubicBezTo>
                    <a:pt x="37" y="37"/>
                    <a:pt x="38" y="38"/>
                    <a:pt x="38" y="39"/>
                  </a:cubicBezTo>
                  <a:cubicBezTo>
                    <a:pt x="39" y="41"/>
                    <a:pt x="39" y="41"/>
                    <a:pt x="38" y="42"/>
                  </a:cubicBezTo>
                  <a:cubicBezTo>
                    <a:pt x="38" y="42"/>
                    <a:pt x="37" y="43"/>
                    <a:pt x="36" y="43"/>
                  </a:cubicBezTo>
                  <a:cubicBezTo>
                    <a:pt x="33" y="44"/>
                    <a:pt x="30" y="44"/>
                    <a:pt x="27" y="45"/>
                  </a:cubicBezTo>
                  <a:cubicBezTo>
                    <a:pt x="24" y="46"/>
                    <a:pt x="21" y="47"/>
                    <a:pt x="18" y="48"/>
                  </a:cubicBezTo>
                  <a:cubicBezTo>
                    <a:pt x="17" y="52"/>
                    <a:pt x="17" y="56"/>
                    <a:pt x="17" y="60"/>
                  </a:cubicBezTo>
                  <a:cubicBezTo>
                    <a:pt x="16" y="63"/>
                    <a:pt x="16" y="67"/>
                    <a:pt x="15" y="69"/>
                  </a:cubicBezTo>
                  <a:cubicBezTo>
                    <a:pt x="15" y="70"/>
                    <a:pt x="15" y="71"/>
                    <a:pt x="14" y="71"/>
                  </a:cubicBezTo>
                  <a:cubicBezTo>
                    <a:pt x="13" y="71"/>
                    <a:pt x="12" y="72"/>
                    <a:pt x="11" y="71"/>
                  </a:cubicBezTo>
                  <a:cubicBezTo>
                    <a:pt x="10" y="71"/>
                    <a:pt x="9" y="71"/>
                    <a:pt x="7" y="71"/>
                  </a:cubicBezTo>
                  <a:cubicBezTo>
                    <a:pt x="6" y="70"/>
                    <a:pt x="5" y="70"/>
                    <a:pt x="4" y="70"/>
                  </a:cubicBezTo>
                  <a:cubicBezTo>
                    <a:pt x="2" y="69"/>
                    <a:pt x="1" y="69"/>
                    <a:pt x="1" y="68"/>
                  </a:cubicBezTo>
                  <a:cubicBezTo>
                    <a:pt x="1" y="67"/>
                    <a:pt x="1" y="66"/>
                    <a:pt x="0" y="65"/>
                  </a:cubicBezTo>
                  <a:cubicBezTo>
                    <a:pt x="0" y="63"/>
                    <a:pt x="0" y="61"/>
                    <a:pt x="1" y="59"/>
                  </a:cubicBezTo>
                  <a:cubicBezTo>
                    <a:pt x="1" y="56"/>
                    <a:pt x="1" y="53"/>
                    <a:pt x="1" y="49"/>
                  </a:cubicBezTo>
                  <a:cubicBezTo>
                    <a:pt x="1" y="46"/>
                    <a:pt x="2" y="42"/>
                    <a:pt x="2" y="39"/>
                  </a:cubicBezTo>
                  <a:cubicBezTo>
                    <a:pt x="2" y="35"/>
                    <a:pt x="2" y="31"/>
                    <a:pt x="2" y="27"/>
                  </a:cubicBezTo>
                  <a:cubicBezTo>
                    <a:pt x="2" y="23"/>
                    <a:pt x="2" y="20"/>
                    <a:pt x="2" y="16"/>
                  </a:cubicBezTo>
                  <a:cubicBezTo>
                    <a:pt x="2" y="13"/>
                    <a:pt x="2" y="10"/>
                    <a:pt x="2" y="8"/>
                  </a:cubicBezTo>
                  <a:cubicBezTo>
                    <a:pt x="4" y="7"/>
                    <a:pt x="6" y="6"/>
                    <a:pt x="9" y="5"/>
                  </a:cubicBezTo>
                  <a:cubicBezTo>
                    <a:pt x="12" y="4"/>
                    <a:pt x="15" y="4"/>
                    <a:pt x="18" y="3"/>
                  </a:cubicBezTo>
                  <a:cubicBezTo>
                    <a:pt x="21" y="2"/>
                    <a:pt x="24" y="2"/>
                    <a:pt x="27" y="1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1" y="1"/>
                    <a:pt x="41" y="1"/>
                  </a:cubicBezTo>
                  <a:cubicBezTo>
                    <a:pt x="42" y="1"/>
                    <a:pt x="42" y="2"/>
                    <a:pt x="43" y="3"/>
                  </a:cubicBezTo>
                  <a:cubicBezTo>
                    <a:pt x="44" y="5"/>
                    <a:pt x="45" y="7"/>
                    <a:pt x="46" y="9"/>
                  </a:cubicBezTo>
                  <a:cubicBezTo>
                    <a:pt x="46" y="11"/>
                    <a:pt x="46" y="12"/>
                    <a:pt x="46" y="12"/>
                  </a:cubicBezTo>
                  <a:cubicBezTo>
                    <a:pt x="45" y="13"/>
                    <a:pt x="44" y="13"/>
                    <a:pt x="43" y="13"/>
                  </a:cubicBezTo>
                  <a:cubicBezTo>
                    <a:pt x="40" y="14"/>
                    <a:pt x="37" y="15"/>
                    <a:pt x="3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102"/>
            <p:cNvSpPr>
              <a:spLocks noEditPoints="1"/>
            </p:cNvSpPr>
            <p:nvPr/>
          </p:nvSpPr>
          <p:spPr bwMode="auto">
            <a:xfrm>
              <a:off x="1993900" y="2160588"/>
              <a:ext cx="117475" cy="160338"/>
            </a:xfrm>
            <a:custGeom>
              <a:avLst/>
              <a:gdLst>
                <a:gd name="T0" fmla="*/ 14 w 53"/>
                <a:gd name="T1" fmla="*/ 61 h 72"/>
                <a:gd name="T2" fmla="*/ 13 w 53"/>
                <a:gd name="T3" fmla="*/ 70 h 72"/>
                <a:gd name="T4" fmla="*/ 12 w 53"/>
                <a:gd name="T5" fmla="*/ 71 h 72"/>
                <a:gd name="T6" fmla="*/ 10 w 53"/>
                <a:gd name="T7" fmla="*/ 72 h 72"/>
                <a:gd name="T8" fmla="*/ 6 w 53"/>
                <a:gd name="T9" fmla="*/ 71 h 72"/>
                <a:gd name="T10" fmla="*/ 3 w 53"/>
                <a:gd name="T11" fmla="*/ 70 h 72"/>
                <a:gd name="T12" fmla="*/ 1 w 53"/>
                <a:gd name="T13" fmla="*/ 68 h 72"/>
                <a:gd name="T14" fmla="*/ 0 w 53"/>
                <a:gd name="T15" fmla="*/ 65 h 72"/>
                <a:gd name="T16" fmla="*/ 0 w 53"/>
                <a:gd name="T17" fmla="*/ 60 h 72"/>
                <a:gd name="T18" fmla="*/ 0 w 53"/>
                <a:gd name="T19" fmla="*/ 53 h 72"/>
                <a:gd name="T20" fmla="*/ 0 w 53"/>
                <a:gd name="T21" fmla="*/ 45 h 72"/>
                <a:gd name="T22" fmla="*/ 0 w 53"/>
                <a:gd name="T23" fmla="*/ 36 h 72"/>
                <a:gd name="T24" fmla="*/ 1 w 53"/>
                <a:gd name="T25" fmla="*/ 27 h 72"/>
                <a:gd name="T26" fmla="*/ 2 w 53"/>
                <a:gd name="T27" fmla="*/ 19 h 72"/>
                <a:gd name="T28" fmla="*/ 3 w 53"/>
                <a:gd name="T29" fmla="*/ 13 h 72"/>
                <a:gd name="T30" fmla="*/ 5 w 53"/>
                <a:gd name="T31" fmla="*/ 10 h 72"/>
                <a:gd name="T32" fmla="*/ 14 w 53"/>
                <a:gd name="T33" fmla="*/ 5 h 72"/>
                <a:gd name="T34" fmla="*/ 24 w 53"/>
                <a:gd name="T35" fmla="*/ 1 h 72"/>
                <a:gd name="T36" fmla="*/ 34 w 53"/>
                <a:gd name="T37" fmla="*/ 0 h 72"/>
                <a:gd name="T38" fmla="*/ 42 w 53"/>
                <a:gd name="T39" fmla="*/ 3 h 72"/>
                <a:gd name="T40" fmla="*/ 48 w 53"/>
                <a:gd name="T41" fmla="*/ 9 h 72"/>
                <a:gd name="T42" fmla="*/ 52 w 53"/>
                <a:gd name="T43" fmla="*/ 17 h 72"/>
                <a:gd name="T44" fmla="*/ 52 w 53"/>
                <a:gd name="T45" fmla="*/ 26 h 72"/>
                <a:gd name="T46" fmla="*/ 44 w 53"/>
                <a:gd name="T47" fmla="*/ 37 h 72"/>
                <a:gd name="T48" fmla="*/ 30 w 53"/>
                <a:gd name="T49" fmla="*/ 46 h 72"/>
                <a:gd name="T50" fmla="*/ 34 w 53"/>
                <a:gd name="T51" fmla="*/ 50 h 72"/>
                <a:gd name="T52" fmla="*/ 39 w 53"/>
                <a:gd name="T53" fmla="*/ 54 h 72"/>
                <a:gd name="T54" fmla="*/ 44 w 53"/>
                <a:gd name="T55" fmla="*/ 58 h 72"/>
                <a:gd name="T56" fmla="*/ 48 w 53"/>
                <a:gd name="T57" fmla="*/ 62 h 72"/>
                <a:gd name="T58" fmla="*/ 50 w 53"/>
                <a:gd name="T59" fmla="*/ 64 h 72"/>
                <a:gd name="T60" fmla="*/ 49 w 53"/>
                <a:gd name="T61" fmla="*/ 65 h 72"/>
                <a:gd name="T62" fmla="*/ 46 w 53"/>
                <a:gd name="T63" fmla="*/ 67 h 72"/>
                <a:gd name="T64" fmla="*/ 44 w 53"/>
                <a:gd name="T65" fmla="*/ 68 h 72"/>
                <a:gd name="T66" fmla="*/ 40 w 53"/>
                <a:gd name="T67" fmla="*/ 68 h 72"/>
                <a:gd name="T68" fmla="*/ 35 w 53"/>
                <a:gd name="T69" fmla="*/ 67 h 72"/>
                <a:gd name="T70" fmla="*/ 31 w 53"/>
                <a:gd name="T71" fmla="*/ 64 h 72"/>
                <a:gd name="T72" fmla="*/ 26 w 53"/>
                <a:gd name="T73" fmla="*/ 60 h 72"/>
                <a:gd name="T74" fmla="*/ 20 w 53"/>
                <a:gd name="T75" fmla="*/ 56 h 72"/>
                <a:gd name="T76" fmla="*/ 15 w 53"/>
                <a:gd name="T77" fmla="*/ 52 h 72"/>
                <a:gd name="T78" fmla="*/ 14 w 53"/>
                <a:gd name="T79" fmla="*/ 61 h 72"/>
                <a:gd name="T80" fmla="*/ 19 w 53"/>
                <a:gd name="T81" fmla="*/ 28 h 72"/>
                <a:gd name="T82" fmla="*/ 17 w 53"/>
                <a:gd name="T83" fmla="*/ 38 h 72"/>
                <a:gd name="T84" fmla="*/ 27 w 53"/>
                <a:gd name="T85" fmla="*/ 32 h 72"/>
                <a:gd name="T86" fmla="*/ 33 w 53"/>
                <a:gd name="T87" fmla="*/ 27 h 72"/>
                <a:gd name="T88" fmla="*/ 37 w 53"/>
                <a:gd name="T89" fmla="*/ 21 h 72"/>
                <a:gd name="T90" fmla="*/ 37 w 53"/>
                <a:gd name="T91" fmla="*/ 17 h 72"/>
                <a:gd name="T92" fmla="*/ 31 w 53"/>
                <a:gd name="T93" fmla="*/ 16 h 72"/>
                <a:gd name="T94" fmla="*/ 26 w 53"/>
                <a:gd name="T95" fmla="*/ 17 h 72"/>
                <a:gd name="T96" fmla="*/ 21 w 53"/>
                <a:gd name="T97" fmla="*/ 19 h 72"/>
                <a:gd name="T98" fmla="*/ 19 w 53"/>
                <a:gd name="T9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72">
                  <a:moveTo>
                    <a:pt x="14" y="61"/>
                  </a:moveTo>
                  <a:cubicBezTo>
                    <a:pt x="14" y="64"/>
                    <a:pt x="14" y="67"/>
                    <a:pt x="13" y="70"/>
                  </a:cubicBezTo>
                  <a:cubicBezTo>
                    <a:pt x="13" y="70"/>
                    <a:pt x="13" y="71"/>
                    <a:pt x="12" y="71"/>
                  </a:cubicBezTo>
                  <a:cubicBezTo>
                    <a:pt x="12" y="72"/>
                    <a:pt x="11" y="72"/>
                    <a:pt x="10" y="72"/>
                  </a:cubicBezTo>
                  <a:cubicBezTo>
                    <a:pt x="8" y="71"/>
                    <a:pt x="7" y="71"/>
                    <a:pt x="6" y="71"/>
                  </a:cubicBezTo>
                  <a:cubicBezTo>
                    <a:pt x="5" y="71"/>
                    <a:pt x="4" y="71"/>
                    <a:pt x="3" y="70"/>
                  </a:cubicBezTo>
                  <a:cubicBezTo>
                    <a:pt x="2" y="70"/>
                    <a:pt x="1" y="69"/>
                    <a:pt x="1" y="68"/>
                  </a:cubicBezTo>
                  <a:cubicBezTo>
                    <a:pt x="0" y="68"/>
                    <a:pt x="0" y="66"/>
                    <a:pt x="0" y="65"/>
                  </a:cubicBezTo>
                  <a:cubicBezTo>
                    <a:pt x="0" y="64"/>
                    <a:pt x="0" y="62"/>
                    <a:pt x="0" y="60"/>
                  </a:cubicBezTo>
                  <a:cubicBezTo>
                    <a:pt x="0" y="58"/>
                    <a:pt x="0" y="56"/>
                    <a:pt x="0" y="53"/>
                  </a:cubicBezTo>
                  <a:cubicBezTo>
                    <a:pt x="0" y="51"/>
                    <a:pt x="0" y="48"/>
                    <a:pt x="0" y="45"/>
                  </a:cubicBezTo>
                  <a:cubicBezTo>
                    <a:pt x="0" y="42"/>
                    <a:pt x="0" y="39"/>
                    <a:pt x="0" y="36"/>
                  </a:cubicBezTo>
                  <a:cubicBezTo>
                    <a:pt x="1" y="32"/>
                    <a:pt x="1" y="29"/>
                    <a:pt x="1" y="27"/>
                  </a:cubicBezTo>
                  <a:cubicBezTo>
                    <a:pt x="1" y="24"/>
                    <a:pt x="1" y="21"/>
                    <a:pt x="2" y="19"/>
                  </a:cubicBezTo>
                  <a:cubicBezTo>
                    <a:pt x="2" y="17"/>
                    <a:pt x="2" y="15"/>
                    <a:pt x="3" y="13"/>
                  </a:cubicBezTo>
                  <a:cubicBezTo>
                    <a:pt x="3" y="12"/>
                    <a:pt x="4" y="11"/>
                    <a:pt x="5" y="10"/>
                  </a:cubicBezTo>
                  <a:cubicBezTo>
                    <a:pt x="8" y="8"/>
                    <a:pt x="11" y="7"/>
                    <a:pt x="14" y="5"/>
                  </a:cubicBezTo>
                  <a:cubicBezTo>
                    <a:pt x="18" y="3"/>
                    <a:pt x="21" y="2"/>
                    <a:pt x="24" y="1"/>
                  </a:cubicBezTo>
                  <a:cubicBezTo>
                    <a:pt x="28" y="0"/>
                    <a:pt x="31" y="0"/>
                    <a:pt x="34" y="0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5"/>
                    <a:pt x="46" y="7"/>
                    <a:pt x="48" y="9"/>
                  </a:cubicBezTo>
                  <a:cubicBezTo>
                    <a:pt x="50" y="11"/>
                    <a:pt x="51" y="14"/>
                    <a:pt x="52" y="17"/>
                  </a:cubicBezTo>
                  <a:cubicBezTo>
                    <a:pt x="53" y="21"/>
                    <a:pt x="53" y="24"/>
                    <a:pt x="52" y="26"/>
                  </a:cubicBezTo>
                  <a:cubicBezTo>
                    <a:pt x="51" y="30"/>
                    <a:pt x="48" y="33"/>
                    <a:pt x="44" y="37"/>
                  </a:cubicBezTo>
                  <a:cubicBezTo>
                    <a:pt x="40" y="40"/>
                    <a:pt x="35" y="43"/>
                    <a:pt x="30" y="46"/>
                  </a:cubicBezTo>
                  <a:cubicBezTo>
                    <a:pt x="31" y="48"/>
                    <a:pt x="33" y="49"/>
                    <a:pt x="34" y="50"/>
                  </a:cubicBezTo>
                  <a:cubicBezTo>
                    <a:pt x="36" y="52"/>
                    <a:pt x="37" y="53"/>
                    <a:pt x="39" y="54"/>
                  </a:cubicBezTo>
                  <a:cubicBezTo>
                    <a:pt x="41" y="56"/>
                    <a:pt x="42" y="57"/>
                    <a:pt x="44" y="58"/>
                  </a:cubicBezTo>
                  <a:cubicBezTo>
                    <a:pt x="45" y="60"/>
                    <a:pt x="47" y="61"/>
                    <a:pt x="48" y="62"/>
                  </a:cubicBezTo>
                  <a:cubicBezTo>
                    <a:pt x="49" y="62"/>
                    <a:pt x="50" y="63"/>
                    <a:pt x="50" y="64"/>
                  </a:cubicBezTo>
                  <a:cubicBezTo>
                    <a:pt x="50" y="64"/>
                    <a:pt x="49" y="65"/>
                    <a:pt x="49" y="65"/>
                  </a:cubicBezTo>
                  <a:cubicBezTo>
                    <a:pt x="48" y="66"/>
                    <a:pt x="47" y="67"/>
                    <a:pt x="46" y="67"/>
                  </a:cubicBezTo>
                  <a:cubicBezTo>
                    <a:pt x="46" y="67"/>
                    <a:pt x="45" y="67"/>
                    <a:pt x="44" y="68"/>
                  </a:cubicBezTo>
                  <a:cubicBezTo>
                    <a:pt x="43" y="68"/>
                    <a:pt x="42" y="68"/>
                    <a:pt x="40" y="68"/>
                  </a:cubicBezTo>
                  <a:cubicBezTo>
                    <a:pt x="39" y="68"/>
                    <a:pt x="37" y="68"/>
                    <a:pt x="35" y="67"/>
                  </a:cubicBezTo>
                  <a:cubicBezTo>
                    <a:pt x="34" y="66"/>
                    <a:pt x="33" y="65"/>
                    <a:pt x="31" y="64"/>
                  </a:cubicBezTo>
                  <a:cubicBezTo>
                    <a:pt x="29" y="63"/>
                    <a:pt x="28" y="62"/>
                    <a:pt x="26" y="60"/>
                  </a:cubicBezTo>
                  <a:cubicBezTo>
                    <a:pt x="24" y="59"/>
                    <a:pt x="22" y="58"/>
                    <a:pt x="20" y="56"/>
                  </a:cubicBezTo>
                  <a:cubicBezTo>
                    <a:pt x="19" y="55"/>
                    <a:pt x="17" y="53"/>
                    <a:pt x="15" y="52"/>
                  </a:cubicBezTo>
                  <a:cubicBezTo>
                    <a:pt x="15" y="55"/>
                    <a:pt x="15" y="58"/>
                    <a:pt x="14" y="61"/>
                  </a:cubicBezTo>
                  <a:close/>
                  <a:moveTo>
                    <a:pt x="19" y="28"/>
                  </a:moveTo>
                  <a:cubicBezTo>
                    <a:pt x="19" y="31"/>
                    <a:pt x="18" y="34"/>
                    <a:pt x="17" y="38"/>
                  </a:cubicBezTo>
                  <a:cubicBezTo>
                    <a:pt x="21" y="36"/>
                    <a:pt x="24" y="34"/>
                    <a:pt x="27" y="32"/>
                  </a:cubicBezTo>
                  <a:cubicBezTo>
                    <a:pt x="29" y="30"/>
                    <a:pt x="31" y="28"/>
                    <a:pt x="33" y="27"/>
                  </a:cubicBezTo>
                  <a:cubicBezTo>
                    <a:pt x="35" y="25"/>
                    <a:pt x="36" y="23"/>
                    <a:pt x="37" y="21"/>
                  </a:cubicBezTo>
                  <a:cubicBezTo>
                    <a:pt x="37" y="19"/>
                    <a:pt x="38" y="18"/>
                    <a:pt x="37" y="17"/>
                  </a:cubicBezTo>
                  <a:cubicBezTo>
                    <a:pt x="36" y="16"/>
                    <a:pt x="34" y="15"/>
                    <a:pt x="31" y="16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5" y="17"/>
                    <a:pt x="23" y="18"/>
                    <a:pt x="21" y="19"/>
                  </a:cubicBezTo>
                  <a:cubicBezTo>
                    <a:pt x="20" y="22"/>
                    <a:pt x="20" y="25"/>
                    <a:pt x="1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103"/>
            <p:cNvSpPr>
              <a:spLocks/>
            </p:cNvSpPr>
            <p:nvPr/>
          </p:nvSpPr>
          <p:spPr bwMode="auto">
            <a:xfrm>
              <a:off x="2112963" y="2147888"/>
              <a:ext cx="103187" cy="161925"/>
            </a:xfrm>
            <a:custGeom>
              <a:avLst/>
              <a:gdLst>
                <a:gd name="T0" fmla="*/ 10 w 46"/>
                <a:gd name="T1" fmla="*/ 7 h 73"/>
                <a:gd name="T2" fmla="*/ 19 w 46"/>
                <a:gd name="T3" fmla="*/ 4 h 73"/>
                <a:gd name="T4" fmla="*/ 28 w 46"/>
                <a:gd name="T5" fmla="*/ 2 h 73"/>
                <a:gd name="T6" fmla="*/ 37 w 46"/>
                <a:gd name="T7" fmla="*/ 1 h 73"/>
                <a:gd name="T8" fmla="*/ 43 w 46"/>
                <a:gd name="T9" fmla="*/ 4 h 73"/>
                <a:gd name="T10" fmla="*/ 45 w 46"/>
                <a:gd name="T11" fmla="*/ 7 h 73"/>
                <a:gd name="T12" fmla="*/ 46 w 46"/>
                <a:gd name="T13" fmla="*/ 10 h 73"/>
                <a:gd name="T14" fmla="*/ 46 w 46"/>
                <a:gd name="T15" fmla="*/ 13 h 73"/>
                <a:gd name="T16" fmla="*/ 43 w 46"/>
                <a:gd name="T17" fmla="*/ 14 h 73"/>
                <a:gd name="T18" fmla="*/ 34 w 46"/>
                <a:gd name="T19" fmla="*/ 16 h 73"/>
                <a:gd name="T20" fmla="*/ 23 w 46"/>
                <a:gd name="T21" fmla="*/ 18 h 73"/>
                <a:gd name="T22" fmla="*/ 22 w 46"/>
                <a:gd name="T23" fmla="*/ 26 h 73"/>
                <a:gd name="T24" fmla="*/ 20 w 46"/>
                <a:gd name="T25" fmla="*/ 34 h 73"/>
                <a:gd name="T26" fmla="*/ 25 w 46"/>
                <a:gd name="T27" fmla="*/ 33 h 73"/>
                <a:gd name="T28" fmla="*/ 30 w 46"/>
                <a:gd name="T29" fmla="*/ 32 h 73"/>
                <a:gd name="T30" fmla="*/ 33 w 46"/>
                <a:gd name="T31" fmla="*/ 32 h 73"/>
                <a:gd name="T32" fmla="*/ 36 w 46"/>
                <a:gd name="T33" fmla="*/ 34 h 73"/>
                <a:gd name="T34" fmla="*/ 37 w 46"/>
                <a:gd name="T35" fmla="*/ 37 h 73"/>
                <a:gd name="T36" fmla="*/ 38 w 46"/>
                <a:gd name="T37" fmla="*/ 40 h 73"/>
                <a:gd name="T38" fmla="*/ 39 w 46"/>
                <a:gd name="T39" fmla="*/ 43 h 73"/>
                <a:gd name="T40" fmla="*/ 36 w 46"/>
                <a:gd name="T41" fmla="*/ 44 h 73"/>
                <a:gd name="T42" fmla="*/ 27 w 46"/>
                <a:gd name="T43" fmla="*/ 46 h 73"/>
                <a:gd name="T44" fmla="*/ 18 w 46"/>
                <a:gd name="T45" fmla="*/ 49 h 73"/>
                <a:gd name="T46" fmla="*/ 17 w 46"/>
                <a:gd name="T47" fmla="*/ 54 h 73"/>
                <a:gd name="T48" fmla="*/ 16 w 46"/>
                <a:gd name="T49" fmla="*/ 58 h 73"/>
                <a:gd name="T50" fmla="*/ 23 w 46"/>
                <a:gd name="T51" fmla="*/ 57 h 73"/>
                <a:gd name="T52" fmla="*/ 30 w 46"/>
                <a:gd name="T53" fmla="*/ 55 h 73"/>
                <a:gd name="T54" fmla="*/ 33 w 46"/>
                <a:gd name="T55" fmla="*/ 55 h 73"/>
                <a:gd name="T56" fmla="*/ 36 w 46"/>
                <a:gd name="T57" fmla="*/ 57 h 73"/>
                <a:gd name="T58" fmla="*/ 37 w 46"/>
                <a:gd name="T59" fmla="*/ 60 h 73"/>
                <a:gd name="T60" fmla="*/ 39 w 46"/>
                <a:gd name="T61" fmla="*/ 63 h 73"/>
                <a:gd name="T62" fmla="*/ 39 w 46"/>
                <a:gd name="T63" fmla="*/ 65 h 73"/>
                <a:gd name="T64" fmla="*/ 37 w 46"/>
                <a:gd name="T65" fmla="*/ 66 h 73"/>
                <a:gd name="T66" fmla="*/ 27 w 46"/>
                <a:gd name="T67" fmla="*/ 69 h 73"/>
                <a:gd name="T68" fmla="*/ 17 w 46"/>
                <a:gd name="T69" fmla="*/ 72 h 73"/>
                <a:gd name="T70" fmla="*/ 12 w 46"/>
                <a:gd name="T71" fmla="*/ 72 h 73"/>
                <a:gd name="T72" fmla="*/ 9 w 46"/>
                <a:gd name="T73" fmla="*/ 71 h 73"/>
                <a:gd name="T74" fmla="*/ 7 w 46"/>
                <a:gd name="T75" fmla="*/ 70 h 73"/>
                <a:gd name="T76" fmla="*/ 4 w 46"/>
                <a:gd name="T77" fmla="*/ 68 h 73"/>
                <a:gd name="T78" fmla="*/ 1 w 46"/>
                <a:gd name="T79" fmla="*/ 65 h 73"/>
                <a:gd name="T80" fmla="*/ 0 w 46"/>
                <a:gd name="T81" fmla="*/ 62 h 73"/>
                <a:gd name="T82" fmla="*/ 3 w 46"/>
                <a:gd name="T83" fmla="*/ 9 h 73"/>
                <a:gd name="T84" fmla="*/ 10 w 46"/>
                <a:gd name="T85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73">
                  <a:moveTo>
                    <a:pt x="10" y="7"/>
                  </a:moveTo>
                  <a:cubicBezTo>
                    <a:pt x="13" y="6"/>
                    <a:pt x="16" y="5"/>
                    <a:pt x="19" y="4"/>
                  </a:cubicBezTo>
                  <a:cubicBezTo>
                    <a:pt x="22" y="4"/>
                    <a:pt x="25" y="3"/>
                    <a:pt x="28" y="2"/>
                  </a:cubicBezTo>
                  <a:cubicBezTo>
                    <a:pt x="31" y="2"/>
                    <a:pt x="34" y="1"/>
                    <a:pt x="37" y="1"/>
                  </a:cubicBezTo>
                  <a:cubicBezTo>
                    <a:pt x="40" y="0"/>
                    <a:pt x="42" y="1"/>
                    <a:pt x="43" y="4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8"/>
                    <a:pt x="46" y="9"/>
                    <a:pt x="46" y="10"/>
                  </a:cubicBezTo>
                  <a:cubicBezTo>
                    <a:pt x="46" y="11"/>
                    <a:pt x="46" y="12"/>
                    <a:pt x="46" y="13"/>
                  </a:cubicBezTo>
                  <a:cubicBezTo>
                    <a:pt x="46" y="13"/>
                    <a:pt x="45" y="14"/>
                    <a:pt x="43" y="14"/>
                  </a:cubicBezTo>
                  <a:cubicBezTo>
                    <a:pt x="40" y="15"/>
                    <a:pt x="37" y="15"/>
                    <a:pt x="34" y="16"/>
                  </a:cubicBezTo>
                  <a:cubicBezTo>
                    <a:pt x="30" y="17"/>
                    <a:pt x="27" y="18"/>
                    <a:pt x="23" y="18"/>
                  </a:cubicBezTo>
                  <a:cubicBezTo>
                    <a:pt x="23" y="21"/>
                    <a:pt x="22" y="23"/>
                    <a:pt x="22" y="26"/>
                  </a:cubicBezTo>
                  <a:cubicBezTo>
                    <a:pt x="21" y="28"/>
                    <a:pt x="21" y="31"/>
                    <a:pt x="20" y="34"/>
                  </a:cubicBezTo>
                  <a:cubicBezTo>
                    <a:pt x="22" y="34"/>
                    <a:pt x="23" y="33"/>
                    <a:pt x="25" y="33"/>
                  </a:cubicBezTo>
                  <a:cubicBezTo>
                    <a:pt x="26" y="33"/>
                    <a:pt x="28" y="33"/>
                    <a:pt x="30" y="32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4" y="33"/>
                    <a:pt x="35" y="33"/>
                    <a:pt x="36" y="34"/>
                  </a:cubicBezTo>
                  <a:cubicBezTo>
                    <a:pt x="36" y="35"/>
                    <a:pt x="37" y="36"/>
                    <a:pt x="37" y="37"/>
                  </a:cubicBezTo>
                  <a:cubicBezTo>
                    <a:pt x="38" y="38"/>
                    <a:pt x="38" y="39"/>
                    <a:pt x="38" y="40"/>
                  </a:cubicBezTo>
                  <a:cubicBezTo>
                    <a:pt x="39" y="41"/>
                    <a:pt x="39" y="42"/>
                    <a:pt x="39" y="43"/>
                  </a:cubicBezTo>
                  <a:cubicBezTo>
                    <a:pt x="38" y="43"/>
                    <a:pt x="38" y="44"/>
                    <a:pt x="36" y="44"/>
                  </a:cubicBezTo>
                  <a:cubicBezTo>
                    <a:pt x="33" y="45"/>
                    <a:pt x="30" y="46"/>
                    <a:pt x="27" y="46"/>
                  </a:cubicBezTo>
                  <a:cubicBezTo>
                    <a:pt x="24" y="47"/>
                    <a:pt x="21" y="48"/>
                    <a:pt x="18" y="49"/>
                  </a:cubicBezTo>
                  <a:cubicBezTo>
                    <a:pt x="17" y="51"/>
                    <a:pt x="17" y="52"/>
                    <a:pt x="17" y="54"/>
                  </a:cubicBezTo>
                  <a:cubicBezTo>
                    <a:pt x="17" y="55"/>
                    <a:pt x="16" y="57"/>
                    <a:pt x="16" y="58"/>
                  </a:cubicBezTo>
                  <a:cubicBezTo>
                    <a:pt x="18" y="58"/>
                    <a:pt x="21" y="57"/>
                    <a:pt x="23" y="57"/>
                  </a:cubicBezTo>
                  <a:cubicBezTo>
                    <a:pt x="25" y="56"/>
                    <a:pt x="27" y="56"/>
                    <a:pt x="30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6"/>
                    <a:pt x="35" y="56"/>
                    <a:pt x="36" y="57"/>
                  </a:cubicBezTo>
                  <a:cubicBezTo>
                    <a:pt x="36" y="58"/>
                    <a:pt x="37" y="59"/>
                    <a:pt x="37" y="60"/>
                  </a:cubicBezTo>
                  <a:cubicBezTo>
                    <a:pt x="38" y="61"/>
                    <a:pt x="38" y="62"/>
                    <a:pt x="39" y="63"/>
                  </a:cubicBezTo>
                  <a:cubicBezTo>
                    <a:pt x="39" y="64"/>
                    <a:pt x="39" y="64"/>
                    <a:pt x="39" y="65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3" y="67"/>
                    <a:pt x="30" y="68"/>
                    <a:pt x="27" y="69"/>
                  </a:cubicBezTo>
                  <a:cubicBezTo>
                    <a:pt x="23" y="70"/>
                    <a:pt x="20" y="71"/>
                    <a:pt x="17" y="72"/>
                  </a:cubicBezTo>
                  <a:cubicBezTo>
                    <a:pt x="15" y="72"/>
                    <a:pt x="13" y="73"/>
                    <a:pt x="12" y="72"/>
                  </a:cubicBezTo>
                  <a:cubicBezTo>
                    <a:pt x="11" y="72"/>
                    <a:pt x="10" y="72"/>
                    <a:pt x="9" y="71"/>
                  </a:cubicBezTo>
                  <a:cubicBezTo>
                    <a:pt x="8" y="71"/>
                    <a:pt x="8" y="70"/>
                    <a:pt x="7" y="70"/>
                  </a:cubicBezTo>
                  <a:cubicBezTo>
                    <a:pt x="6" y="69"/>
                    <a:pt x="5" y="69"/>
                    <a:pt x="4" y="68"/>
                  </a:cubicBezTo>
                  <a:cubicBezTo>
                    <a:pt x="3" y="67"/>
                    <a:pt x="2" y="66"/>
                    <a:pt x="1" y="65"/>
                  </a:cubicBezTo>
                  <a:cubicBezTo>
                    <a:pt x="1" y="65"/>
                    <a:pt x="0" y="63"/>
                    <a:pt x="0" y="6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9"/>
                    <a:pt x="8" y="8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04"/>
            <p:cNvSpPr>
              <a:spLocks/>
            </p:cNvSpPr>
            <p:nvPr/>
          </p:nvSpPr>
          <p:spPr bwMode="auto">
            <a:xfrm>
              <a:off x="2212975" y="2138363"/>
              <a:ext cx="103187" cy="160338"/>
            </a:xfrm>
            <a:custGeom>
              <a:avLst/>
              <a:gdLst>
                <a:gd name="T0" fmla="*/ 10 w 46"/>
                <a:gd name="T1" fmla="*/ 7 h 72"/>
                <a:gd name="T2" fmla="*/ 19 w 46"/>
                <a:gd name="T3" fmla="*/ 4 h 72"/>
                <a:gd name="T4" fmla="*/ 28 w 46"/>
                <a:gd name="T5" fmla="*/ 2 h 72"/>
                <a:gd name="T6" fmla="*/ 37 w 46"/>
                <a:gd name="T7" fmla="*/ 1 h 72"/>
                <a:gd name="T8" fmla="*/ 43 w 46"/>
                <a:gd name="T9" fmla="*/ 4 h 72"/>
                <a:gd name="T10" fmla="*/ 45 w 46"/>
                <a:gd name="T11" fmla="*/ 7 h 72"/>
                <a:gd name="T12" fmla="*/ 46 w 46"/>
                <a:gd name="T13" fmla="*/ 10 h 72"/>
                <a:gd name="T14" fmla="*/ 46 w 46"/>
                <a:gd name="T15" fmla="*/ 13 h 72"/>
                <a:gd name="T16" fmla="*/ 43 w 46"/>
                <a:gd name="T17" fmla="*/ 14 h 72"/>
                <a:gd name="T18" fmla="*/ 34 w 46"/>
                <a:gd name="T19" fmla="*/ 16 h 72"/>
                <a:gd name="T20" fmla="*/ 23 w 46"/>
                <a:gd name="T21" fmla="*/ 18 h 72"/>
                <a:gd name="T22" fmla="*/ 22 w 46"/>
                <a:gd name="T23" fmla="*/ 26 h 72"/>
                <a:gd name="T24" fmla="*/ 20 w 46"/>
                <a:gd name="T25" fmla="*/ 34 h 72"/>
                <a:gd name="T26" fmla="*/ 25 w 46"/>
                <a:gd name="T27" fmla="*/ 33 h 72"/>
                <a:gd name="T28" fmla="*/ 30 w 46"/>
                <a:gd name="T29" fmla="*/ 32 h 72"/>
                <a:gd name="T30" fmla="*/ 33 w 46"/>
                <a:gd name="T31" fmla="*/ 32 h 72"/>
                <a:gd name="T32" fmla="*/ 36 w 46"/>
                <a:gd name="T33" fmla="*/ 34 h 72"/>
                <a:gd name="T34" fmla="*/ 37 w 46"/>
                <a:gd name="T35" fmla="*/ 37 h 72"/>
                <a:gd name="T36" fmla="*/ 38 w 46"/>
                <a:gd name="T37" fmla="*/ 40 h 72"/>
                <a:gd name="T38" fmla="*/ 39 w 46"/>
                <a:gd name="T39" fmla="*/ 43 h 72"/>
                <a:gd name="T40" fmla="*/ 36 w 46"/>
                <a:gd name="T41" fmla="*/ 44 h 72"/>
                <a:gd name="T42" fmla="*/ 27 w 46"/>
                <a:gd name="T43" fmla="*/ 46 h 72"/>
                <a:gd name="T44" fmla="*/ 18 w 46"/>
                <a:gd name="T45" fmla="*/ 49 h 72"/>
                <a:gd name="T46" fmla="*/ 17 w 46"/>
                <a:gd name="T47" fmla="*/ 54 h 72"/>
                <a:gd name="T48" fmla="*/ 16 w 46"/>
                <a:gd name="T49" fmla="*/ 58 h 72"/>
                <a:gd name="T50" fmla="*/ 23 w 46"/>
                <a:gd name="T51" fmla="*/ 57 h 72"/>
                <a:gd name="T52" fmla="*/ 30 w 46"/>
                <a:gd name="T53" fmla="*/ 55 h 72"/>
                <a:gd name="T54" fmla="*/ 33 w 46"/>
                <a:gd name="T55" fmla="*/ 55 h 72"/>
                <a:gd name="T56" fmla="*/ 36 w 46"/>
                <a:gd name="T57" fmla="*/ 57 h 72"/>
                <a:gd name="T58" fmla="*/ 37 w 46"/>
                <a:gd name="T59" fmla="*/ 60 h 72"/>
                <a:gd name="T60" fmla="*/ 39 w 46"/>
                <a:gd name="T61" fmla="*/ 63 h 72"/>
                <a:gd name="T62" fmla="*/ 39 w 46"/>
                <a:gd name="T63" fmla="*/ 65 h 72"/>
                <a:gd name="T64" fmla="*/ 37 w 46"/>
                <a:gd name="T65" fmla="*/ 66 h 72"/>
                <a:gd name="T66" fmla="*/ 27 w 46"/>
                <a:gd name="T67" fmla="*/ 69 h 72"/>
                <a:gd name="T68" fmla="*/ 17 w 46"/>
                <a:gd name="T69" fmla="*/ 72 h 72"/>
                <a:gd name="T70" fmla="*/ 12 w 46"/>
                <a:gd name="T71" fmla="*/ 72 h 72"/>
                <a:gd name="T72" fmla="*/ 9 w 46"/>
                <a:gd name="T73" fmla="*/ 71 h 72"/>
                <a:gd name="T74" fmla="*/ 7 w 46"/>
                <a:gd name="T75" fmla="*/ 70 h 72"/>
                <a:gd name="T76" fmla="*/ 4 w 46"/>
                <a:gd name="T77" fmla="*/ 68 h 72"/>
                <a:gd name="T78" fmla="*/ 1 w 46"/>
                <a:gd name="T79" fmla="*/ 65 h 72"/>
                <a:gd name="T80" fmla="*/ 0 w 46"/>
                <a:gd name="T81" fmla="*/ 62 h 72"/>
                <a:gd name="T82" fmla="*/ 3 w 46"/>
                <a:gd name="T83" fmla="*/ 9 h 72"/>
                <a:gd name="T84" fmla="*/ 10 w 46"/>
                <a:gd name="T85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72">
                  <a:moveTo>
                    <a:pt x="10" y="7"/>
                  </a:moveTo>
                  <a:cubicBezTo>
                    <a:pt x="13" y="6"/>
                    <a:pt x="16" y="5"/>
                    <a:pt x="19" y="4"/>
                  </a:cubicBezTo>
                  <a:cubicBezTo>
                    <a:pt x="22" y="4"/>
                    <a:pt x="25" y="3"/>
                    <a:pt x="28" y="2"/>
                  </a:cubicBezTo>
                  <a:cubicBezTo>
                    <a:pt x="31" y="2"/>
                    <a:pt x="34" y="1"/>
                    <a:pt x="37" y="1"/>
                  </a:cubicBezTo>
                  <a:cubicBezTo>
                    <a:pt x="40" y="0"/>
                    <a:pt x="42" y="1"/>
                    <a:pt x="43" y="4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8"/>
                    <a:pt x="46" y="9"/>
                    <a:pt x="46" y="10"/>
                  </a:cubicBezTo>
                  <a:cubicBezTo>
                    <a:pt x="46" y="11"/>
                    <a:pt x="46" y="12"/>
                    <a:pt x="46" y="13"/>
                  </a:cubicBezTo>
                  <a:cubicBezTo>
                    <a:pt x="46" y="13"/>
                    <a:pt x="45" y="14"/>
                    <a:pt x="43" y="14"/>
                  </a:cubicBezTo>
                  <a:cubicBezTo>
                    <a:pt x="40" y="15"/>
                    <a:pt x="37" y="15"/>
                    <a:pt x="34" y="16"/>
                  </a:cubicBezTo>
                  <a:cubicBezTo>
                    <a:pt x="30" y="17"/>
                    <a:pt x="27" y="17"/>
                    <a:pt x="23" y="18"/>
                  </a:cubicBezTo>
                  <a:cubicBezTo>
                    <a:pt x="23" y="21"/>
                    <a:pt x="22" y="23"/>
                    <a:pt x="22" y="26"/>
                  </a:cubicBezTo>
                  <a:cubicBezTo>
                    <a:pt x="21" y="28"/>
                    <a:pt x="21" y="31"/>
                    <a:pt x="20" y="34"/>
                  </a:cubicBezTo>
                  <a:cubicBezTo>
                    <a:pt x="22" y="34"/>
                    <a:pt x="23" y="33"/>
                    <a:pt x="25" y="33"/>
                  </a:cubicBezTo>
                  <a:cubicBezTo>
                    <a:pt x="26" y="33"/>
                    <a:pt x="28" y="33"/>
                    <a:pt x="30" y="32"/>
                  </a:cubicBezTo>
                  <a:cubicBezTo>
                    <a:pt x="31" y="32"/>
                    <a:pt x="32" y="32"/>
                    <a:pt x="33" y="32"/>
                  </a:cubicBezTo>
                  <a:cubicBezTo>
                    <a:pt x="34" y="33"/>
                    <a:pt x="35" y="33"/>
                    <a:pt x="36" y="34"/>
                  </a:cubicBezTo>
                  <a:cubicBezTo>
                    <a:pt x="36" y="35"/>
                    <a:pt x="37" y="36"/>
                    <a:pt x="37" y="37"/>
                  </a:cubicBezTo>
                  <a:cubicBezTo>
                    <a:pt x="38" y="38"/>
                    <a:pt x="38" y="39"/>
                    <a:pt x="38" y="40"/>
                  </a:cubicBezTo>
                  <a:cubicBezTo>
                    <a:pt x="39" y="41"/>
                    <a:pt x="39" y="42"/>
                    <a:pt x="39" y="43"/>
                  </a:cubicBezTo>
                  <a:cubicBezTo>
                    <a:pt x="38" y="43"/>
                    <a:pt x="38" y="43"/>
                    <a:pt x="36" y="44"/>
                  </a:cubicBezTo>
                  <a:cubicBezTo>
                    <a:pt x="33" y="45"/>
                    <a:pt x="30" y="46"/>
                    <a:pt x="27" y="46"/>
                  </a:cubicBezTo>
                  <a:cubicBezTo>
                    <a:pt x="24" y="47"/>
                    <a:pt x="20" y="48"/>
                    <a:pt x="18" y="49"/>
                  </a:cubicBezTo>
                  <a:cubicBezTo>
                    <a:pt x="17" y="51"/>
                    <a:pt x="17" y="52"/>
                    <a:pt x="17" y="54"/>
                  </a:cubicBezTo>
                  <a:cubicBezTo>
                    <a:pt x="17" y="55"/>
                    <a:pt x="16" y="57"/>
                    <a:pt x="16" y="58"/>
                  </a:cubicBezTo>
                  <a:cubicBezTo>
                    <a:pt x="18" y="58"/>
                    <a:pt x="21" y="57"/>
                    <a:pt x="23" y="57"/>
                  </a:cubicBezTo>
                  <a:cubicBezTo>
                    <a:pt x="25" y="56"/>
                    <a:pt x="27" y="56"/>
                    <a:pt x="30" y="55"/>
                  </a:cubicBezTo>
                  <a:cubicBezTo>
                    <a:pt x="31" y="55"/>
                    <a:pt x="33" y="55"/>
                    <a:pt x="33" y="55"/>
                  </a:cubicBezTo>
                  <a:cubicBezTo>
                    <a:pt x="34" y="56"/>
                    <a:pt x="35" y="56"/>
                    <a:pt x="36" y="57"/>
                  </a:cubicBezTo>
                  <a:cubicBezTo>
                    <a:pt x="36" y="58"/>
                    <a:pt x="37" y="59"/>
                    <a:pt x="37" y="60"/>
                  </a:cubicBezTo>
                  <a:cubicBezTo>
                    <a:pt x="38" y="61"/>
                    <a:pt x="38" y="62"/>
                    <a:pt x="39" y="63"/>
                  </a:cubicBezTo>
                  <a:cubicBezTo>
                    <a:pt x="39" y="64"/>
                    <a:pt x="39" y="64"/>
                    <a:pt x="39" y="65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3" y="67"/>
                    <a:pt x="30" y="68"/>
                    <a:pt x="27" y="69"/>
                  </a:cubicBezTo>
                  <a:cubicBezTo>
                    <a:pt x="23" y="70"/>
                    <a:pt x="20" y="71"/>
                    <a:pt x="17" y="72"/>
                  </a:cubicBezTo>
                  <a:cubicBezTo>
                    <a:pt x="15" y="72"/>
                    <a:pt x="13" y="72"/>
                    <a:pt x="12" y="72"/>
                  </a:cubicBezTo>
                  <a:cubicBezTo>
                    <a:pt x="11" y="72"/>
                    <a:pt x="10" y="72"/>
                    <a:pt x="9" y="71"/>
                  </a:cubicBezTo>
                  <a:cubicBezTo>
                    <a:pt x="8" y="71"/>
                    <a:pt x="8" y="70"/>
                    <a:pt x="7" y="70"/>
                  </a:cubicBezTo>
                  <a:cubicBezTo>
                    <a:pt x="6" y="69"/>
                    <a:pt x="5" y="69"/>
                    <a:pt x="4" y="68"/>
                  </a:cubicBezTo>
                  <a:cubicBezTo>
                    <a:pt x="3" y="67"/>
                    <a:pt x="2" y="66"/>
                    <a:pt x="1" y="65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9"/>
                    <a:pt x="8" y="8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Rectangle 105"/>
            <p:cNvSpPr>
              <a:spLocks noChangeArrowheads="1"/>
            </p:cNvSpPr>
            <p:nvPr/>
          </p:nvSpPr>
          <p:spPr bwMode="auto">
            <a:xfrm>
              <a:off x="1166813" y="1858963"/>
              <a:ext cx="84137" cy="419100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Rectangle 106"/>
            <p:cNvSpPr>
              <a:spLocks noChangeArrowheads="1"/>
            </p:cNvSpPr>
            <p:nvPr/>
          </p:nvSpPr>
          <p:spPr bwMode="auto">
            <a:xfrm>
              <a:off x="1166813" y="1858963"/>
              <a:ext cx="84137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07"/>
            <p:cNvSpPr>
              <a:spLocks/>
            </p:cNvSpPr>
            <p:nvPr/>
          </p:nvSpPr>
          <p:spPr bwMode="auto">
            <a:xfrm>
              <a:off x="1127125" y="1858963"/>
              <a:ext cx="39687" cy="430213"/>
            </a:xfrm>
            <a:custGeom>
              <a:avLst/>
              <a:gdLst>
                <a:gd name="T0" fmla="*/ 25 w 25"/>
                <a:gd name="T1" fmla="*/ 0 h 271"/>
                <a:gd name="T2" fmla="*/ 0 w 25"/>
                <a:gd name="T3" fmla="*/ 0 h 271"/>
                <a:gd name="T4" fmla="*/ 0 w 25"/>
                <a:gd name="T5" fmla="*/ 271 h 271"/>
                <a:gd name="T6" fmla="*/ 0 w 25"/>
                <a:gd name="T7" fmla="*/ 271 h 271"/>
                <a:gd name="T8" fmla="*/ 0 w 25"/>
                <a:gd name="T9" fmla="*/ 264 h 271"/>
                <a:gd name="T10" fmla="*/ 25 w 25"/>
                <a:gd name="T11" fmla="*/ 264 h 271"/>
                <a:gd name="T12" fmla="*/ 25 w 25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71">
                  <a:moveTo>
                    <a:pt x="25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25" y="2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8"/>
            <p:cNvSpPr>
              <a:spLocks/>
            </p:cNvSpPr>
            <p:nvPr/>
          </p:nvSpPr>
          <p:spPr bwMode="auto">
            <a:xfrm>
              <a:off x="1127125" y="1858963"/>
              <a:ext cx="39687" cy="430213"/>
            </a:xfrm>
            <a:custGeom>
              <a:avLst/>
              <a:gdLst>
                <a:gd name="T0" fmla="*/ 25 w 25"/>
                <a:gd name="T1" fmla="*/ 0 h 271"/>
                <a:gd name="T2" fmla="*/ 0 w 25"/>
                <a:gd name="T3" fmla="*/ 0 h 271"/>
                <a:gd name="T4" fmla="*/ 0 w 25"/>
                <a:gd name="T5" fmla="*/ 271 h 271"/>
                <a:gd name="T6" fmla="*/ 0 w 25"/>
                <a:gd name="T7" fmla="*/ 271 h 271"/>
                <a:gd name="T8" fmla="*/ 0 w 25"/>
                <a:gd name="T9" fmla="*/ 264 h 271"/>
                <a:gd name="T10" fmla="*/ 25 w 25"/>
                <a:gd name="T11" fmla="*/ 264 h 271"/>
                <a:gd name="T12" fmla="*/ 25 w 25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71">
                  <a:moveTo>
                    <a:pt x="25" y="0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25" y="264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9"/>
            <p:cNvSpPr>
              <a:spLocks/>
            </p:cNvSpPr>
            <p:nvPr/>
          </p:nvSpPr>
          <p:spPr bwMode="auto">
            <a:xfrm>
              <a:off x="1127125" y="2278063"/>
              <a:ext cx="123825" cy="11113"/>
            </a:xfrm>
            <a:custGeom>
              <a:avLst/>
              <a:gdLst>
                <a:gd name="T0" fmla="*/ 78 w 78"/>
                <a:gd name="T1" fmla="*/ 0 h 7"/>
                <a:gd name="T2" fmla="*/ 78 w 78"/>
                <a:gd name="T3" fmla="*/ 0 h 7"/>
                <a:gd name="T4" fmla="*/ 25 w 78"/>
                <a:gd name="T5" fmla="*/ 0 h 7"/>
                <a:gd name="T6" fmla="*/ 0 w 78"/>
                <a:gd name="T7" fmla="*/ 0 h 7"/>
                <a:gd name="T8" fmla="*/ 0 w 78"/>
                <a:gd name="T9" fmla="*/ 7 h 7"/>
                <a:gd name="T10" fmla="*/ 78 w 78"/>
                <a:gd name="T11" fmla="*/ 7 h 7"/>
                <a:gd name="T12" fmla="*/ 78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8" y="0"/>
                  </a:moveTo>
                  <a:lnTo>
                    <a:pt x="78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8" y="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409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10"/>
            <p:cNvSpPr>
              <a:spLocks/>
            </p:cNvSpPr>
            <p:nvPr/>
          </p:nvSpPr>
          <p:spPr bwMode="auto">
            <a:xfrm>
              <a:off x="1127125" y="2278063"/>
              <a:ext cx="123825" cy="11113"/>
            </a:xfrm>
            <a:custGeom>
              <a:avLst/>
              <a:gdLst>
                <a:gd name="T0" fmla="*/ 78 w 78"/>
                <a:gd name="T1" fmla="*/ 0 h 7"/>
                <a:gd name="T2" fmla="*/ 78 w 78"/>
                <a:gd name="T3" fmla="*/ 0 h 7"/>
                <a:gd name="T4" fmla="*/ 25 w 78"/>
                <a:gd name="T5" fmla="*/ 0 h 7"/>
                <a:gd name="T6" fmla="*/ 0 w 78"/>
                <a:gd name="T7" fmla="*/ 0 h 7"/>
                <a:gd name="T8" fmla="*/ 0 w 78"/>
                <a:gd name="T9" fmla="*/ 7 h 7"/>
                <a:gd name="T10" fmla="*/ 78 w 78"/>
                <a:gd name="T11" fmla="*/ 7 h 7"/>
                <a:gd name="T12" fmla="*/ 78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8" y="0"/>
                  </a:moveTo>
                  <a:lnTo>
                    <a:pt x="78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8" y="7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It’s tough out there …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6672264" y="0"/>
            <a:ext cx="5764212" cy="69945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42" tIns="194994" rIns="243742" bIns="194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3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864" spc="-67">
              <a:gradFill>
                <a:gsLst>
                  <a:gs pos="36283">
                    <a:srgbClr val="00188F"/>
                  </a:gs>
                  <a:gs pos="28000">
                    <a:srgbClr val="00188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6672264" y="1306797"/>
            <a:ext cx="5764212" cy="1305019"/>
          </a:xfrm>
          <a:prstGeom prst="rect">
            <a:avLst/>
          </a:prstGeom>
          <a:pattFill prst="dkUpDiag">
            <a:fgClr>
              <a:schemeClr val="tx1">
                <a:lumMod val="7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42" tIns="194994" rIns="243742" bIns="194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3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864" spc="-67">
              <a:gradFill>
                <a:gsLst>
                  <a:gs pos="36283">
                    <a:srgbClr val="00188F"/>
                  </a:gs>
                  <a:gs pos="28000">
                    <a:srgbClr val="00188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427" name="TextBox 426"/>
          <p:cNvSpPr txBox="1"/>
          <p:nvPr/>
        </p:nvSpPr>
        <p:spPr>
          <a:xfrm>
            <a:off x="7849136" y="1306797"/>
            <a:ext cx="4587340" cy="126856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>
              <a:spcAft>
                <a:spcPts val="1110"/>
              </a:spcAft>
              <a:defRPr/>
            </a:pPr>
            <a:r>
              <a:rPr lang="en-US" sz="32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Business is faster</a:t>
            </a:r>
            <a:endParaRPr 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6672264" y="2844753"/>
            <a:ext cx="5764212" cy="1305019"/>
          </a:xfrm>
          <a:prstGeom prst="rect">
            <a:avLst/>
          </a:prstGeom>
          <a:pattFill prst="dkUpDiag">
            <a:fgClr>
              <a:schemeClr val="tx1">
                <a:lumMod val="7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42" tIns="194994" rIns="243742" bIns="194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3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864" spc="-67">
              <a:gradFill>
                <a:gsLst>
                  <a:gs pos="36283">
                    <a:srgbClr val="00188F"/>
                  </a:gs>
                  <a:gs pos="28000">
                    <a:srgbClr val="00188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7849136" y="2844753"/>
            <a:ext cx="4587340" cy="126856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>
              <a:spcAft>
                <a:spcPts val="1110"/>
              </a:spcAft>
              <a:defRPr/>
            </a:pPr>
            <a:r>
              <a:rPr lang="en-US" sz="32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Competition is fiercer</a:t>
            </a:r>
            <a:endParaRPr lang="en-US" sz="32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FFFF"/>
                  </a:gs>
                </a:gsLst>
                <a:lin ang="5400000" scaled="1"/>
              </a:gra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672264" y="4372584"/>
            <a:ext cx="5764212" cy="1302617"/>
          </a:xfrm>
          <a:prstGeom prst="rect">
            <a:avLst/>
          </a:prstGeom>
          <a:pattFill prst="dkUpDiag">
            <a:fgClr>
              <a:schemeClr val="tx1">
                <a:lumMod val="7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742" tIns="194994" rIns="243742" bIns="1949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3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864" spc="-67">
              <a:gradFill>
                <a:gsLst>
                  <a:gs pos="36283">
                    <a:srgbClr val="00188F"/>
                  </a:gs>
                  <a:gs pos="28000">
                    <a:srgbClr val="00188F"/>
                  </a:gs>
                </a:gsLst>
                <a:lin ang="5400000" scaled="0"/>
              </a:gradFill>
              <a:latin typeface="Segoe UI Light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7849136" y="4372583"/>
            <a:ext cx="4587340" cy="1260889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>
            <a:defPPr>
              <a:defRPr lang="en-US"/>
            </a:defPPr>
            <a:lvl1pPr>
              <a:defRPr sz="22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spcAft>
                <a:spcPts val="1110"/>
              </a:spcAft>
              <a:defRPr/>
            </a:pPr>
            <a:r>
              <a:rPr lang="en-US" sz="3200" dirty="0" smtClean="0"/>
              <a:t>Time-to-market is key</a:t>
            </a:r>
            <a:endParaRPr lang="en-US" sz="3200" dirty="0"/>
          </a:p>
        </p:txBody>
      </p:sp>
      <p:grpSp>
        <p:nvGrpSpPr>
          <p:cNvPr id="673" name="Group 672"/>
          <p:cNvGrpSpPr/>
          <p:nvPr/>
        </p:nvGrpSpPr>
        <p:grpSpPr>
          <a:xfrm>
            <a:off x="4337050" y="1681163"/>
            <a:ext cx="3387725" cy="5313362"/>
            <a:chOff x="-3686176" y="2233278"/>
            <a:chExt cx="3335338" cy="5226050"/>
          </a:xfrm>
        </p:grpSpPr>
        <p:sp>
          <p:nvSpPr>
            <p:cNvPr id="674" name="Freeform 110"/>
            <p:cNvSpPr>
              <a:spLocks/>
            </p:cNvSpPr>
            <p:nvPr/>
          </p:nvSpPr>
          <p:spPr bwMode="auto">
            <a:xfrm flipH="1">
              <a:off x="-1287463" y="4246228"/>
              <a:ext cx="936625" cy="404812"/>
            </a:xfrm>
            <a:custGeom>
              <a:avLst/>
              <a:gdLst>
                <a:gd name="T0" fmla="*/ 89 w 115"/>
                <a:gd name="T1" fmla="*/ 0 h 50"/>
                <a:gd name="T2" fmla="*/ 115 w 115"/>
                <a:gd name="T3" fmla="*/ 25 h 50"/>
                <a:gd name="T4" fmla="*/ 115 w 115"/>
                <a:gd name="T5" fmla="*/ 25 h 50"/>
                <a:gd name="T6" fmla="*/ 89 w 115"/>
                <a:gd name="T7" fmla="*/ 50 h 50"/>
                <a:gd name="T8" fmla="*/ 25 w 115"/>
                <a:gd name="T9" fmla="*/ 50 h 50"/>
                <a:gd name="T10" fmla="*/ 0 w 115"/>
                <a:gd name="T11" fmla="*/ 25 h 50"/>
                <a:gd name="T12" fmla="*/ 0 w 115"/>
                <a:gd name="T13" fmla="*/ 25 h 50"/>
                <a:gd name="T14" fmla="*/ 25 w 115"/>
                <a:gd name="T15" fmla="*/ 0 h 50"/>
                <a:gd name="T16" fmla="*/ 89 w 115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0">
                  <a:moveTo>
                    <a:pt x="89" y="0"/>
                  </a:moveTo>
                  <a:cubicBezTo>
                    <a:pt x="104" y="0"/>
                    <a:pt x="115" y="11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39"/>
                    <a:pt x="104" y="50"/>
                    <a:pt x="89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11"/>
            <p:cNvSpPr>
              <a:spLocks/>
            </p:cNvSpPr>
            <p:nvPr/>
          </p:nvSpPr>
          <p:spPr bwMode="auto">
            <a:xfrm flipH="1">
              <a:off x="-1287463" y="4870116"/>
              <a:ext cx="936625" cy="414337"/>
            </a:xfrm>
            <a:custGeom>
              <a:avLst/>
              <a:gdLst>
                <a:gd name="T0" fmla="*/ 89 w 115"/>
                <a:gd name="T1" fmla="*/ 0 h 51"/>
                <a:gd name="T2" fmla="*/ 115 w 115"/>
                <a:gd name="T3" fmla="*/ 26 h 51"/>
                <a:gd name="T4" fmla="*/ 115 w 115"/>
                <a:gd name="T5" fmla="*/ 26 h 51"/>
                <a:gd name="T6" fmla="*/ 89 w 115"/>
                <a:gd name="T7" fmla="*/ 51 h 51"/>
                <a:gd name="T8" fmla="*/ 25 w 115"/>
                <a:gd name="T9" fmla="*/ 51 h 51"/>
                <a:gd name="T10" fmla="*/ 0 w 115"/>
                <a:gd name="T11" fmla="*/ 26 h 51"/>
                <a:gd name="T12" fmla="*/ 0 w 115"/>
                <a:gd name="T13" fmla="*/ 26 h 51"/>
                <a:gd name="T14" fmla="*/ 25 w 115"/>
                <a:gd name="T15" fmla="*/ 0 h 51"/>
                <a:gd name="T16" fmla="*/ 89 w 115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1">
                  <a:moveTo>
                    <a:pt x="89" y="0"/>
                  </a:moveTo>
                  <a:cubicBezTo>
                    <a:pt x="104" y="0"/>
                    <a:pt x="115" y="12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40"/>
                    <a:pt x="104" y="51"/>
                    <a:pt x="89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12"/>
            <p:cNvSpPr>
              <a:spLocks/>
            </p:cNvSpPr>
            <p:nvPr/>
          </p:nvSpPr>
          <p:spPr bwMode="auto">
            <a:xfrm flipH="1">
              <a:off x="-3686176" y="4108116"/>
              <a:ext cx="2546350" cy="3351212"/>
            </a:xfrm>
            <a:custGeom>
              <a:avLst/>
              <a:gdLst>
                <a:gd name="T0" fmla="*/ 313 w 313"/>
                <a:gd name="T1" fmla="*/ 413 h 413"/>
                <a:gd name="T2" fmla="*/ 235 w 313"/>
                <a:gd name="T3" fmla="*/ 259 h 413"/>
                <a:gd name="T4" fmla="*/ 245 w 313"/>
                <a:gd name="T5" fmla="*/ 201 h 413"/>
                <a:gd name="T6" fmla="*/ 245 w 313"/>
                <a:gd name="T7" fmla="*/ 131 h 413"/>
                <a:gd name="T8" fmla="*/ 131 w 313"/>
                <a:gd name="T9" fmla="*/ 0 h 413"/>
                <a:gd name="T10" fmla="*/ 0 w 313"/>
                <a:gd name="T11" fmla="*/ 131 h 413"/>
                <a:gd name="T12" fmla="*/ 0 w 313"/>
                <a:gd name="T13" fmla="*/ 201 h 413"/>
                <a:gd name="T14" fmla="*/ 74 w 313"/>
                <a:gd name="T15" fmla="*/ 319 h 413"/>
                <a:gd name="T16" fmla="*/ 101 w 313"/>
                <a:gd name="T17" fmla="*/ 413 h 413"/>
                <a:gd name="T18" fmla="*/ 313 w 313"/>
                <a:gd name="T1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413">
                  <a:moveTo>
                    <a:pt x="313" y="413"/>
                  </a:moveTo>
                  <a:cubicBezTo>
                    <a:pt x="235" y="259"/>
                    <a:pt x="235" y="259"/>
                    <a:pt x="235" y="259"/>
                  </a:cubicBezTo>
                  <a:cubicBezTo>
                    <a:pt x="242" y="242"/>
                    <a:pt x="245" y="222"/>
                    <a:pt x="245" y="20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5" y="59"/>
                    <a:pt x="204" y="0"/>
                    <a:pt x="131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53"/>
                    <a:pt x="30" y="298"/>
                    <a:pt x="74" y="319"/>
                  </a:cubicBezTo>
                  <a:cubicBezTo>
                    <a:pt x="101" y="413"/>
                    <a:pt x="101" y="413"/>
                    <a:pt x="101" y="413"/>
                  </a:cubicBezTo>
                  <a:lnTo>
                    <a:pt x="313" y="413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Rectangle 114"/>
            <p:cNvSpPr>
              <a:spLocks noChangeArrowheads="1"/>
            </p:cNvSpPr>
            <p:nvPr/>
          </p:nvSpPr>
          <p:spPr bwMode="auto">
            <a:xfrm flipH="1">
              <a:off x="-754916" y="3750928"/>
              <a:ext cx="82550" cy="276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Rectangle 115"/>
            <p:cNvSpPr>
              <a:spLocks noChangeArrowheads="1"/>
            </p:cNvSpPr>
            <p:nvPr/>
          </p:nvSpPr>
          <p:spPr bwMode="auto">
            <a:xfrm flipH="1">
              <a:off x="-754916" y="2817478"/>
              <a:ext cx="82550" cy="542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Rectangle 116"/>
            <p:cNvSpPr>
              <a:spLocks noChangeArrowheads="1"/>
            </p:cNvSpPr>
            <p:nvPr/>
          </p:nvSpPr>
          <p:spPr bwMode="auto">
            <a:xfrm flipH="1">
              <a:off x="-2751138" y="2233278"/>
              <a:ext cx="2025650" cy="377348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17"/>
            <p:cNvSpPr>
              <a:spLocks/>
            </p:cNvSpPr>
            <p:nvPr/>
          </p:nvSpPr>
          <p:spPr bwMode="auto">
            <a:xfrm flipH="1">
              <a:off x="-2644775" y="2282491"/>
              <a:ext cx="1812925" cy="3651250"/>
            </a:xfrm>
            <a:custGeom>
              <a:avLst/>
              <a:gdLst>
                <a:gd name="T0" fmla="*/ 223 w 223"/>
                <a:gd name="T1" fmla="*/ 441 h 450"/>
                <a:gd name="T2" fmla="*/ 214 w 223"/>
                <a:gd name="T3" fmla="*/ 450 h 450"/>
                <a:gd name="T4" fmla="*/ 9 w 223"/>
                <a:gd name="T5" fmla="*/ 450 h 450"/>
                <a:gd name="T6" fmla="*/ 0 w 223"/>
                <a:gd name="T7" fmla="*/ 441 h 450"/>
                <a:gd name="T8" fmla="*/ 0 w 223"/>
                <a:gd name="T9" fmla="*/ 10 h 450"/>
                <a:gd name="T10" fmla="*/ 9 w 223"/>
                <a:gd name="T11" fmla="*/ 0 h 450"/>
                <a:gd name="T12" fmla="*/ 214 w 223"/>
                <a:gd name="T13" fmla="*/ 0 h 450"/>
                <a:gd name="T14" fmla="*/ 223 w 223"/>
                <a:gd name="T15" fmla="*/ 10 h 450"/>
                <a:gd name="T16" fmla="*/ 223 w 223"/>
                <a:gd name="T17" fmla="*/ 44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450">
                  <a:moveTo>
                    <a:pt x="223" y="441"/>
                  </a:moveTo>
                  <a:cubicBezTo>
                    <a:pt x="223" y="446"/>
                    <a:pt x="219" y="450"/>
                    <a:pt x="214" y="450"/>
                  </a:cubicBezTo>
                  <a:cubicBezTo>
                    <a:pt x="9" y="450"/>
                    <a:pt x="9" y="450"/>
                    <a:pt x="9" y="450"/>
                  </a:cubicBezTo>
                  <a:cubicBezTo>
                    <a:pt x="4" y="450"/>
                    <a:pt x="0" y="446"/>
                    <a:pt x="0" y="44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9" y="0"/>
                    <a:pt x="223" y="4"/>
                    <a:pt x="223" y="10"/>
                  </a:cubicBezTo>
                  <a:lnTo>
                    <a:pt x="223" y="4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Rectangle 118"/>
            <p:cNvSpPr>
              <a:spLocks noChangeArrowheads="1"/>
            </p:cNvSpPr>
            <p:nvPr/>
          </p:nvSpPr>
          <p:spPr bwMode="auto">
            <a:xfrm flipH="1">
              <a:off x="-2495785" y="2737929"/>
              <a:ext cx="1504950" cy="2524125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Oval 125"/>
            <p:cNvSpPr>
              <a:spLocks noChangeArrowheads="1"/>
            </p:cNvSpPr>
            <p:nvPr/>
          </p:nvSpPr>
          <p:spPr bwMode="auto">
            <a:xfrm flipH="1">
              <a:off x="-1165225" y="2379328"/>
              <a:ext cx="163513" cy="153987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126"/>
            <p:cNvSpPr>
              <a:spLocks/>
            </p:cNvSpPr>
            <p:nvPr/>
          </p:nvSpPr>
          <p:spPr bwMode="auto">
            <a:xfrm flipH="1">
              <a:off x="-3133725" y="3628691"/>
              <a:ext cx="869950" cy="933450"/>
            </a:xfrm>
            <a:custGeom>
              <a:avLst/>
              <a:gdLst>
                <a:gd name="T0" fmla="*/ 10 w 107"/>
                <a:gd name="T1" fmla="*/ 19 h 115"/>
                <a:gd name="T2" fmla="*/ 10 w 107"/>
                <a:gd name="T3" fmla="*/ 57 h 115"/>
                <a:gd name="T4" fmla="*/ 58 w 107"/>
                <a:gd name="T5" fmla="*/ 105 h 115"/>
                <a:gd name="T6" fmla="*/ 96 w 107"/>
                <a:gd name="T7" fmla="*/ 105 h 115"/>
                <a:gd name="T8" fmla="*/ 96 w 107"/>
                <a:gd name="T9" fmla="*/ 67 h 115"/>
                <a:gd name="T10" fmla="*/ 29 w 107"/>
                <a:gd name="T11" fmla="*/ 0 h 115"/>
                <a:gd name="T12" fmla="*/ 10 w 107"/>
                <a:gd name="T1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0" y="19"/>
                  </a:moveTo>
                  <a:cubicBezTo>
                    <a:pt x="0" y="29"/>
                    <a:pt x="0" y="46"/>
                    <a:pt x="10" y="57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69" y="115"/>
                    <a:pt x="86" y="115"/>
                    <a:pt x="96" y="105"/>
                  </a:cubicBezTo>
                  <a:cubicBezTo>
                    <a:pt x="107" y="94"/>
                    <a:pt x="107" y="77"/>
                    <a:pt x="96" y="67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0" y="19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127"/>
            <p:cNvSpPr>
              <a:spLocks/>
            </p:cNvSpPr>
            <p:nvPr/>
          </p:nvSpPr>
          <p:spPr bwMode="auto">
            <a:xfrm flipH="1">
              <a:off x="-3133725" y="4050966"/>
              <a:ext cx="536575" cy="1339850"/>
            </a:xfrm>
            <a:custGeom>
              <a:avLst/>
              <a:gdLst>
                <a:gd name="T0" fmla="*/ 66 w 66"/>
                <a:gd name="T1" fmla="*/ 124 h 165"/>
                <a:gd name="T2" fmla="*/ 33 w 66"/>
                <a:gd name="T3" fmla="*/ 157 h 165"/>
                <a:gd name="T4" fmla="*/ 33 w 66"/>
                <a:gd name="T5" fmla="*/ 157 h 165"/>
                <a:gd name="T6" fmla="*/ 0 w 66"/>
                <a:gd name="T7" fmla="*/ 146 h 165"/>
                <a:gd name="T8" fmla="*/ 0 w 66"/>
                <a:gd name="T9" fmla="*/ 18 h 165"/>
                <a:gd name="T10" fmla="*/ 33 w 66"/>
                <a:gd name="T11" fmla="*/ 7 h 165"/>
                <a:gd name="T12" fmla="*/ 33 w 66"/>
                <a:gd name="T13" fmla="*/ 7 h 165"/>
                <a:gd name="T14" fmla="*/ 66 w 66"/>
                <a:gd name="T15" fmla="*/ 40 h 165"/>
                <a:gd name="T16" fmla="*/ 66 w 66"/>
                <a:gd name="T17" fmla="*/ 1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65">
                  <a:moveTo>
                    <a:pt x="66" y="124"/>
                  </a:moveTo>
                  <a:cubicBezTo>
                    <a:pt x="66" y="142"/>
                    <a:pt x="51" y="157"/>
                    <a:pt x="33" y="157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15" y="157"/>
                    <a:pt x="0" y="165"/>
                    <a:pt x="0" y="1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1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51" y="7"/>
                    <a:pt x="66" y="22"/>
                    <a:pt x="66" y="40"/>
                  </a:cubicBezTo>
                  <a:lnTo>
                    <a:pt x="66" y="124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128"/>
            <p:cNvSpPr>
              <a:spLocks/>
            </p:cNvSpPr>
            <p:nvPr/>
          </p:nvSpPr>
          <p:spPr bwMode="auto">
            <a:xfrm flipH="1">
              <a:off x="-912813" y="5430503"/>
              <a:ext cx="463550" cy="414337"/>
            </a:xfrm>
            <a:custGeom>
              <a:avLst/>
              <a:gdLst>
                <a:gd name="T0" fmla="*/ 32 w 57"/>
                <a:gd name="T1" fmla="*/ 0 h 51"/>
                <a:gd name="T2" fmla="*/ 57 w 57"/>
                <a:gd name="T3" fmla="*/ 26 h 51"/>
                <a:gd name="T4" fmla="*/ 57 w 57"/>
                <a:gd name="T5" fmla="*/ 26 h 51"/>
                <a:gd name="T6" fmla="*/ 32 w 57"/>
                <a:gd name="T7" fmla="*/ 51 h 51"/>
                <a:gd name="T8" fmla="*/ 25 w 57"/>
                <a:gd name="T9" fmla="*/ 51 h 51"/>
                <a:gd name="T10" fmla="*/ 0 w 57"/>
                <a:gd name="T11" fmla="*/ 26 h 51"/>
                <a:gd name="T12" fmla="*/ 0 w 57"/>
                <a:gd name="T13" fmla="*/ 26 h 51"/>
                <a:gd name="T14" fmla="*/ 25 w 57"/>
                <a:gd name="T15" fmla="*/ 0 h 51"/>
                <a:gd name="T16" fmla="*/ 32 w 57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1">
                  <a:moveTo>
                    <a:pt x="32" y="0"/>
                  </a:moveTo>
                  <a:cubicBezTo>
                    <a:pt x="46" y="0"/>
                    <a:pt x="57" y="12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40"/>
                    <a:pt x="46" y="51"/>
                    <a:pt x="3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1" y="51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29"/>
            <p:cNvSpPr>
              <a:spLocks/>
            </p:cNvSpPr>
            <p:nvPr/>
          </p:nvSpPr>
          <p:spPr bwMode="auto">
            <a:xfrm flipH="1">
              <a:off x="-2701925" y="3628691"/>
              <a:ext cx="252413" cy="203200"/>
            </a:xfrm>
            <a:custGeom>
              <a:avLst/>
              <a:gdLst>
                <a:gd name="T0" fmla="*/ 6 w 31"/>
                <a:gd name="T1" fmla="*/ 0 h 25"/>
                <a:gd name="T2" fmla="*/ 0 w 31"/>
                <a:gd name="T3" fmla="*/ 7 h 25"/>
                <a:gd name="T4" fmla="*/ 10 w 31"/>
                <a:gd name="T5" fmla="*/ 17 h 25"/>
                <a:gd name="T6" fmla="*/ 31 w 31"/>
                <a:gd name="T7" fmla="*/ 24 h 25"/>
                <a:gd name="T8" fmla="*/ 6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6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6" y="23"/>
                    <a:pt x="23" y="25"/>
                    <a:pt x="31" y="24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5D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30"/>
            <p:cNvSpPr>
              <a:spLocks/>
            </p:cNvSpPr>
            <p:nvPr/>
          </p:nvSpPr>
          <p:spPr bwMode="auto">
            <a:xfrm flipH="1">
              <a:off x="-2792413" y="4960603"/>
              <a:ext cx="879475" cy="2303462"/>
            </a:xfrm>
            <a:custGeom>
              <a:avLst/>
              <a:gdLst>
                <a:gd name="T0" fmla="*/ 108 w 108"/>
                <a:gd name="T1" fmla="*/ 0 h 284"/>
                <a:gd name="T2" fmla="*/ 0 w 108"/>
                <a:gd name="T3" fmla="*/ 142 h 284"/>
                <a:gd name="T4" fmla="*/ 108 w 108"/>
                <a:gd name="T5" fmla="*/ 284 h 284"/>
                <a:gd name="T6" fmla="*/ 108 w 108"/>
                <a:gd name="T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84">
                  <a:moveTo>
                    <a:pt x="108" y="0"/>
                  </a:moveTo>
                  <a:cubicBezTo>
                    <a:pt x="46" y="18"/>
                    <a:pt x="0" y="75"/>
                    <a:pt x="0" y="142"/>
                  </a:cubicBezTo>
                  <a:cubicBezTo>
                    <a:pt x="0" y="210"/>
                    <a:pt x="46" y="266"/>
                    <a:pt x="108" y="28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BC9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31"/>
            <p:cNvSpPr>
              <a:spLocks/>
            </p:cNvSpPr>
            <p:nvPr/>
          </p:nvSpPr>
          <p:spPr bwMode="auto">
            <a:xfrm flipH="1">
              <a:off x="-1912938" y="6006766"/>
              <a:ext cx="739775" cy="471487"/>
            </a:xfrm>
            <a:custGeom>
              <a:avLst/>
              <a:gdLst>
                <a:gd name="T0" fmla="*/ 33 w 91"/>
                <a:gd name="T1" fmla="*/ 58 h 58"/>
                <a:gd name="T2" fmla="*/ 91 w 91"/>
                <a:gd name="T3" fmla="*/ 0 h 58"/>
                <a:gd name="T4" fmla="*/ 0 w 91"/>
                <a:gd name="T5" fmla="*/ 0 h 58"/>
                <a:gd name="T6" fmla="*/ 33 w 9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8">
                  <a:moveTo>
                    <a:pt x="33" y="58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22"/>
                    <a:pt x="18" y="42"/>
                    <a:pt x="33" y="58"/>
                  </a:cubicBezTo>
                  <a:close/>
                </a:path>
              </a:pathLst>
            </a:custGeom>
            <a:solidFill>
              <a:srgbClr val="A06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9"/>
            <p:cNvSpPr>
              <a:spLocks/>
            </p:cNvSpPr>
            <p:nvPr/>
          </p:nvSpPr>
          <p:spPr bwMode="auto">
            <a:xfrm>
              <a:off x="-1336630" y="5576563"/>
              <a:ext cx="113708" cy="64436"/>
            </a:xfrm>
            <a:custGeom>
              <a:avLst/>
              <a:gdLst>
                <a:gd name="T0" fmla="*/ 11 w 11"/>
                <a:gd name="T1" fmla="*/ 3 h 6"/>
                <a:gd name="T2" fmla="*/ 8 w 11"/>
                <a:gd name="T3" fmla="*/ 6 h 6"/>
                <a:gd name="T4" fmla="*/ 3 w 11"/>
                <a:gd name="T5" fmla="*/ 6 h 6"/>
                <a:gd name="T6" fmla="*/ 0 w 11"/>
                <a:gd name="T7" fmla="*/ 3 h 6"/>
                <a:gd name="T8" fmla="*/ 0 w 11"/>
                <a:gd name="T9" fmla="*/ 3 h 6"/>
                <a:gd name="T10" fmla="*/ 3 w 11"/>
                <a:gd name="T11" fmla="*/ 0 h 6"/>
                <a:gd name="T12" fmla="*/ 8 w 11"/>
                <a:gd name="T13" fmla="*/ 0 h 6"/>
                <a:gd name="T14" fmla="*/ 11 w 11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1" y="3"/>
                  </a:moveTo>
                  <a:cubicBezTo>
                    <a:pt x="11" y="5"/>
                    <a:pt x="9" y="6"/>
                    <a:pt x="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"/>
            <p:cNvSpPr>
              <a:spLocks/>
            </p:cNvSpPr>
            <p:nvPr/>
          </p:nvSpPr>
          <p:spPr bwMode="auto">
            <a:xfrm>
              <a:off x="-1844526" y="5546241"/>
              <a:ext cx="238786" cy="125080"/>
            </a:xfrm>
            <a:custGeom>
              <a:avLst/>
              <a:gdLst>
                <a:gd name="T0" fmla="*/ 23 w 23"/>
                <a:gd name="T1" fmla="*/ 6 h 12"/>
                <a:gd name="T2" fmla="*/ 17 w 23"/>
                <a:gd name="T3" fmla="*/ 12 h 12"/>
                <a:gd name="T4" fmla="*/ 6 w 23"/>
                <a:gd name="T5" fmla="*/ 12 h 12"/>
                <a:gd name="T6" fmla="*/ 0 w 23"/>
                <a:gd name="T7" fmla="*/ 6 h 12"/>
                <a:gd name="T8" fmla="*/ 0 w 23"/>
                <a:gd name="T9" fmla="*/ 6 h 12"/>
                <a:gd name="T10" fmla="*/ 6 w 23"/>
                <a:gd name="T11" fmla="*/ 0 h 12"/>
                <a:gd name="T12" fmla="*/ 17 w 23"/>
                <a:gd name="T13" fmla="*/ 0 h 12"/>
                <a:gd name="T14" fmla="*/ 23 w 2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23" y="6"/>
                  </a:moveTo>
                  <a:cubicBezTo>
                    <a:pt x="23" y="10"/>
                    <a:pt x="21" y="12"/>
                    <a:pt x="1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3" y="3"/>
                    <a:pt x="23" y="6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91" name="Group 690"/>
            <p:cNvGrpSpPr/>
            <p:nvPr/>
          </p:nvGrpSpPr>
          <p:grpSpPr>
            <a:xfrm>
              <a:off x="-2155741" y="3540916"/>
              <a:ext cx="824863" cy="918151"/>
              <a:chOff x="949325" y="873126"/>
              <a:chExt cx="1600200" cy="1781175"/>
            </a:xfrm>
          </p:grpSpPr>
          <p:sp>
            <p:nvSpPr>
              <p:cNvPr id="692" name="Rectangle 5"/>
              <p:cNvSpPr>
                <a:spLocks noChangeArrowheads="1"/>
              </p:cNvSpPr>
              <p:nvPr/>
            </p:nvSpPr>
            <p:spPr bwMode="auto">
              <a:xfrm>
                <a:off x="1063625" y="1587501"/>
                <a:ext cx="1365250" cy="987425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Rectangle 6"/>
              <p:cNvSpPr>
                <a:spLocks noChangeArrowheads="1"/>
              </p:cNvSpPr>
              <p:nvPr/>
            </p:nvSpPr>
            <p:spPr bwMode="auto">
              <a:xfrm>
                <a:off x="1063625" y="1587501"/>
                <a:ext cx="1365250" cy="98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Rectangle 7"/>
              <p:cNvSpPr>
                <a:spLocks noChangeArrowheads="1"/>
              </p:cNvSpPr>
              <p:nvPr/>
            </p:nvSpPr>
            <p:spPr bwMode="auto">
              <a:xfrm>
                <a:off x="1063625" y="1587501"/>
                <a:ext cx="1365250" cy="14287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Rectangle 8"/>
              <p:cNvSpPr>
                <a:spLocks noChangeArrowheads="1"/>
              </p:cNvSpPr>
              <p:nvPr/>
            </p:nvSpPr>
            <p:spPr bwMode="auto">
              <a:xfrm>
                <a:off x="1423988" y="1020763"/>
                <a:ext cx="642937" cy="192088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Rectangle 9"/>
              <p:cNvSpPr>
                <a:spLocks noChangeArrowheads="1"/>
              </p:cNvSpPr>
              <p:nvPr/>
            </p:nvSpPr>
            <p:spPr bwMode="auto">
              <a:xfrm>
                <a:off x="1423988" y="1020763"/>
                <a:ext cx="642937" cy="142875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Rectangle 10"/>
              <p:cNvSpPr>
                <a:spLocks noChangeArrowheads="1"/>
              </p:cNvSpPr>
              <p:nvPr/>
            </p:nvSpPr>
            <p:spPr bwMode="auto">
              <a:xfrm>
                <a:off x="1306513" y="1858963"/>
                <a:ext cx="376237" cy="715963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Rectangle 11"/>
              <p:cNvSpPr>
                <a:spLocks noChangeArrowheads="1"/>
              </p:cNvSpPr>
              <p:nvPr/>
            </p:nvSpPr>
            <p:spPr bwMode="auto">
              <a:xfrm>
                <a:off x="1306513" y="1858963"/>
                <a:ext cx="376237" cy="71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Rectangle 12"/>
              <p:cNvSpPr>
                <a:spLocks noChangeArrowheads="1"/>
              </p:cNvSpPr>
              <p:nvPr/>
            </p:nvSpPr>
            <p:spPr bwMode="auto">
              <a:xfrm>
                <a:off x="1306513" y="1858963"/>
                <a:ext cx="39687" cy="715963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Rectangle 13"/>
              <p:cNvSpPr>
                <a:spLocks noChangeArrowheads="1"/>
              </p:cNvSpPr>
              <p:nvPr/>
            </p:nvSpPr>
            <p:spPr bwMode="auto">
              <a:xfrm>
                <a:off x="1306513" y="1858963"/>
                <a:ext cx="39687" cy="71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Rectangle 14"/>
              <p:cNvSpPr>
                <a:spLocks noChangeArrowheads="1"/>
              </p:cNvSpPr>
              <p:nvPr/>
            </p:nvSpPr>
            <p:spPr bwMode="auto">
              <a:xfrm>
                <a:off x="1127125" y="1858963"/>
                <a:ext cx="123825" cy="430213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Rectangle 15"/>
              <p:cNvSpPr>
                <a:spLocks noChangeArrowheads="1"/>
              </p:cNvSpPr>
              <p:nvPr/>
            </p:nvSpPr>
            <p:spPr bwMode="auto">
              <a:xfrm>
                <a:off x="1127125" y="1858963"/>
                <a:ext cx="123825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16"/>
              <p:cNvSpPr>
                <a:spLocks/>
              </p:cNvSpPr>
              <p:nvPr/>
            </p:nvSpPr>
            <p:spPr bwMode="auto">
              <a:xfrm>
                <a:off x="1008063" y="1593851"/>
                <a:ext cx="185737" cy="92075"/>
              </a:xfrm>
              <a:custGeom>
                <a:avLst/>
                <a:gdLst>
                  <a:gd name="T0" fmla="*/ 42 w 83"/>
                  <a:gd name="T1" fmla="*/ 41 h 41"/>
                  <a:gd name="T2" fmla="*/ 83 w 83"/>
                  <a:gd name="T3" fmla="*/ 0 h 41"/>
                  <a:gd name="T4" fmla="*/ 0 w 83"/>
                  <a:gd name="T5" fmla="*/ 0 h 41"/>
                  <a:gd name="T6" fmla="*/ 42 w 83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1">
                    <a:moveTo>
                      <a:pt x="42" y="41"/>
                    </a:moveTo>
                    <a:cubicBezTo>
                      <a:pt x="65" y="41"/>
                      <a:pt x="83" y="22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9" y="41"/>
                      <a:pt x="42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17"/>
              <p:cNvSpPr>
                <a:spLocks/>
              </p:cNvSpPr>
              <p:nvPr/>
            </p:nvSpPr>
            <p:spPr bwMode="auto">
              <a:xfrm>
                <a:off x="1193800" y="1593851"/>
                <a:ext cx="184150" cy="92075"/>
              </a:xfrm>
              <a:custGeom>
                <a:avLst/>
                <a:gdLst>
                  <a:gd name="T0" fmla="*/ 41 w 83"/>
                  <a:gd name="T1" fmla="*/ 41 h 41"/>
                  <a:gd name="T2" fmla="*/ 83 w 83"/>
                  <a:gd name="T3" fmla="*/ 0 h 41"/>
                  <a:gd name="T4" fmla="*/ 0 w 83"/>
                  <a:gd name="T5" fmla="*/ 0 h 41"/>
                  <a:gd name="T6" fmla="*/ 41 w 83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1">
                    <a:moveTo>
                      <a:pt x="41" y="41"/>
                    </a:moveTo>
                    <a:cubicBezTo>
                      <a:pt x="64" y="41"/>
                      <a:pt x="83" y="22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9" y="41"/>
                      <a:pt x="41" y="4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18"/>
              <p:cNvSpPr>
                <a:spLocks/>
              </p:cNvSpPr>
              <p:nvPr/>
            </p:nvSpPr>
            <p:spPr bwMode="auto">
              <a:xfrm>
                <a:off x="1377950" y="1593851"/>
                <a:ext cx="182562" cy="92075"/>
              </a:xfrm>
              <a:custGeom>
                <a:avLst/>
                <a:gdLst>
                  <a:gd name="T0" fmla="*/ 41 w 82"/>
                  <a:gd name="T1" fmla="*/ 41 h 41"/>
                  <a:gd name="T2" fmla="*/ 82 w 82"/>
                  <a:gd name="T3" fmla="*/ 0 h 41"/>
                  <a:gd name="T4" fmla="*/ 0 w 82"/>
                  <a:gd name="T5" fmla="*/ 0 h 41"/>
                  <a:gd name="T6" fmla="*/ 41 w 82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41">
                    <a:moveTo>
                      <a:pt x="41" y="41"/>
                    </a:moveTo>
                    <a:cubicBezTo>
                      <a:pt x="64" y="41"/>
                      <a:pt x="82" y="22"/>
                      <a:pt x="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8" y="41"/>
                      <a:pt x="41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19"/>
              <p:cNvSpPr>
                <a:spLocks/>
              </p:cNvSpPr>
              <p:nvPr/>
            </p:nvSpPr>
            <p:spPr bwMode="auto">
              <a:xfrm>
                <a:off x="1560513" y="1593851"/>
                <a:ext cx="184150" cy="92075"/>
              </a:xfrm>
              <a:custGeom>
                <a:avLst/>
                <a:gdLst>
                  <a:gd name="T0" fmla="*/ 42 w 83"/>
                  <a:gd name="T1" fmla="*/ 41 h 41"/>
                  <a:gd name="T2" fmla="*/ 83 w 83"/>
                  <a:gd name="T3" fmla="*/ 0 h 41"/>
                  <a:gd name="T4" fmla="*/ 0 w 83"/>
                  <a:gd name="T5" fmla="*/ 0 h 41"/>
                  <a:gd name="T6" fmla="*/ 42 w 83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1">
                    <a:moveTo>
                      <a:pt x="42" y="41"/>
                    </a:moveTo>
                    <a:cubicBezTo>
                      <a:pt x="65" y="41"/>
                      <a:pt x="83" y="22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9" y="41"/>
                      <a:pt x="42" y="4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20"/>
              <p:cNvSpPr>
                <a:spLocks/>
              </p:cNvSpPr>
              <p:nvPr/>
            </p:nvSpPr>
            <p:spPr bwMode="auto">
              <a:xfrm>
                <a:off x="1744663" y="1593851"/>
                <a:ext cx="184150" cy="92075"/>
              </a:xfrm>
              <a:custGeom>
                <a:avLst/>
                <a:gdLst>
                  <a:gd name="T0" fmla="*/ 41 w 83"/>
                  <a:gd name="T1" fmla="*/ 41 h 41"/>
                  <a:gd name="T2" fmla="*/ 83 w 83"/>
                  <a:gd name="T3" fmla="*/ 0 h 41"/>
                  <a:gd name="T4" fmla="*/ 0 w 83"/>
                  <a:gd name="T5" fmla="*/ 0 h 41"/>
                  <a:gd name="T6" fmla="*/ 41 w 83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1">
                    <a:moveTo>
                      <a:pt x="41" y="41"/>
                    </a:moveTo>
                    <a:cubicBezTo>
                      <a:pt x="64" y="41"/>
                      <a:pt x="83" y="22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9" y="41"/>
                      <a:pt x="41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21"/>
              <p:cNvSpPr>
                <a:spLocks/>
              </p:cNvSpPr>
              <p:nvPr/>
            </p:nvSpPr>
            <p:spPr bwMode="auto">
              <a:xfrm>
                <a:off x="1928813" y="1593851"/>
                <a:ext cx="184150" cy="92075"/>
              </a:xfrm>
              <a:custGeom>
                <a:avLst/>
                <a:gdLst>
                  <a:gd name="T0" fmla="*/ 41 w 83"/>
                  <a:gd name="T1" fmla="*/ 41 h 41"/>
                  <a:gd name="T2" fmla="*/ 83 w 83"/>
                  <a:gd name="T3" fmla="*/ 0 h 41"/>
                  <a:gd name="T4" fmla="*/ 0 w 83"/>
                  <a:gd name="T5" fmla="*/ 0 h 41"/>
                  <a:gd name="T6" fmla="*/ 41 w 83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1">
                    <a:moveTo>
                      <a:pt x="41" y="41"/>
                    </a:moveTo>
                    <a:cubicBezTo>
                      <a:pt x="64" y="41"/>
                      <a:pt x="83" y="22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8" y="41"/>
                      <a:pt x="41" y="4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22"/>
              <p:cNvSpPr>
                <a:spLocks/>
              </p:cNvSpPr>
              <p:nvPr/>
            </p:nvSpPr>
            <p:spPr bwMode="auto">
              <a:xfrm>
                <a:off x="2112963" y="1593851"/>
                <a:ext cx="182562" cy="92075"/>
              </a:xfrm>
              <a:custGeom>
                <a:avLst/>
                <a:gdLst>
                  <a:gd name="T0" fmla="*/ 41 w 82"/>
                  <a:gd name="T1" fmla="*/ 41 h 41"/>
                  <a:gd name="T2" fmla="*/ 82 w 82"/>
                  <a:gd name="T3" fmla="*/ 0 h 41"/>
                  <a:gd name="T4" fmla="*/ 0 w 82"/>
                  <a:gd name="T5" fmla="*/ 0 h 41"/>
                  <a:gd name="T6" fmla="*/ 41 w 82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41">
                    <a:moveTo>
                      <a:pt x="41" y="41"/>
                    </a:moveTo>
                    <a:cubicBezTo>
                      <a:pt x="64" y="41"/>
                      <a:pt x="82" y="22"/>
                      <a:pt x="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8" y="41"/>
                      <a:pt x="41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23"/>
              <p:cNvSpPr>
                <a:spLocks/>
              </p:cNvSpPr>
              <p:nvPr/>
            </p:nvSpPr>
            <p:spPr bwMode="auto">
              <a:xfrm>
                <a:off x="2295525" y="1593851"/>
                <a:ext cx="184150" cy="92075"/>
              </a:xfrm>
              <a:custGeom>
                <a:avLst/>
                <a:gdLst>
                  <a:gd name="T0" fmla="*/ 42 w 83"/>
                  <a:gd name="T1" fmla="*/ 41 h 41"/>
                  <a:gd name="T2" fmla="*/ 83 w 83"/>
                  <a:gd name="T3" fmla="*/ 0 h 41"/>
                  <a:gd name="T4" fmla="*/ 0 w 83"/>
                  <a:gd name="T5" fmla="*/ 0 h 41"/>
                  <a:gd name="T6" fmla="*/ 42 w 83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41">
                    <a:moveTo>
                      <a:pt x="42" y="41"/>
                    </a:moveTo>
                    <a:cubicBezTo>
                      <a:pt x="64" y="41"/>
                      <a:pt x="83" y="22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19" y="41"/>
                      <a:pt x="42" y="4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24"/>
              <p:cNvSpPr>
                <a:spLocks/>
              </p:cNvSpPr>
              <p:nvPr/>
            </p:nvSpPr>
            <p:spPr bwMode="auto">
              <a:xfrm>
                <a:off x="1008063" y="1212851"/>
                <a:ext cx="238125" cy="381000"/>
              </a:xfrm>
              <a:custGeom>
                <a:avLst/>
                <a:gdLst>
                  <a:gd name="T0" fmla="*/ 27 w 107"/>
                  <a:gd name="T1" fmla="*/ 0 h 172"/>
                  <a:gd name="T2" fmla="*/ 107 w 107"/>
                  <a:gd name="T3" fmla="*/ 0 h 172"/>
                  <a:gd name="T4" fmla="*/ 83 w 107"/>
                  <a:gd name="T5" fmla="*/ 172 h 172"/>
                  <a:gd name="T6" fmla="*/ 0 w 107"/>
                  <a:gd name="T7" fmla="*/ 172 h 172"/>
                  <a:gd name="T8" fmla="*/ 27 w 107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2">
                    <a:moveTo>
                      <a:pt x="27" y="0"/>
                    </a:moveTo>
                    <a:cubicBezTo>
                      <a:pt x="60" y="0"/>
                      <a:pt x="76" y="0"/>
                      <a:pt x="107" y="0"/>
                    </a:cubicBezTo>
                    <a:cubicBezTo>
                      <a:pt x="99" y="64"/>
                      <a:pt x="91" y="107"/>
                      <a:pt x="83" y="172"/>
                    </a:cubicBezTo>
                    <a:cubicBezTo>
                      <a:pt x="50" y="172"/>
                      <a:pt x="33" y="172"/>
                      <a:pt x="0" y="172"/>
                    </a:cubicBezTo>
                    <a:cubicBezTo>
                      <a:pt x="8" y="107"/>
                      <a:pt x="18" y="64"/>
                      <a:pt x="27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25"/>
              <p:cNvSpPr>
                <a:spLocks/>
              </p:cNvSpPr>
              <p:nvPr/>
            </p:nvSpPr>
            <p:spPr bwMode="auto">
              <a:xfrm>
                <a:off x="1193800" y="1212851"/>
                <a:ext cx="223837" cy="381000"/>
              </a:xfrm>
              <a:custGeom>
                <a:avLst/>
                <a:gdLst>
                  <a:gd name="T0" fmla="*/ 24 w 101"/>
                  <a:gd name="T1" fmla="*/ 0 h 172"/>
                  <a:gd name="T2" fmla="*/ 101 w 101"/>
                  <a:gd name="T3" fmla="*/ 0 h 172"/>
                  <a:gd name="T4" fmla="*/ 83 w 101"/>
                  <a:gd name="T5" fmla="*/ 172 h 172"/>
                  <a:gd name="T6" fmla="*/ 0 w 101"/>
                  <a:gd name="T7" fmla="*/ 172 h 172"/>
                  <a:gd name="T8" fmla="*/ 24 w 101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2">
                    <a:moveTo>
                      <a:pt x="24" y="0"/>
                    </a:moveTo>
                    <a:cubicBezTo>
                      <a:pt x="56" y="0"/>
                      <a:pt x="71" y="0"/>
                      <a:pt x="101" y="0"/>
                    </a:cubicBezTo>
                    <a:cubicBezTo>
                      <a:pt x="95" y="64"/>
                      <a:pt x="89" y="107"/>
                      <a:pt x="83" y="172"/>
                    </a:cubicBezTo>
                    <a:cubicBezTo>
                      <a:pt x="50" y="172"/>
                      <a:pt x="33" y="172"/>
                      <a:pt x="0" y="172"/>
                    </a:cubicBezTo>
                    <a:cubicBezTo>
                      <a:pt x="8" y="107"/>
                      <a:pt x="16" y="64"/>
                      <a:pt x="24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26"/>
              <p:cNvSpPr>
                <a:spLocks/>
              </p:cNvSpPr>
              <p:nvPr/>
            </p:nvSpPr>
            <p:spPr bwMode="auto">
              <a:xfrm>
                <a:off x="1377950" y="1212851"/>
                <a:ext cx="204787" cy="381000"/>
              </a:xfrm>
              <a:custGeom>
                <a:avLst/>
                <a:gdLst>
                  <a:gd name="T0" fmla="*/ 18 w 92"/>
                  <a:gd name="T1" fmla="*/ 0 h 172"/>
                  <a:gd name="T2" fmla="*/ 92 w 92"/>
                  <a:gd name="T3" fmla="*/ 0 h 172"/>
                  <a:gd name="T4" fmla="*/ 82 w 92"/>
                  <a:gd name="T5" fmla="*/ 172 h 172"/>
                  <a:gd name="T6" fmla="*/ 0 w 92"/>
                  <a:gd name="T7" fmla="*/ 172 h 172"/>
                  <a:gd name="T8" fmla="*/ 18 w 92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18" y="0"/>
                    </a:moveTo>
                    <a:cubicBezTo>
                      <a:pt x="48" y="0"/>
                      <a:pt x="63" y="0"/>
                      <a:pt x="92" y="0"/>
                    </a:cubicBezTo>
                    <a:cubicBezTo>
                      <a:pt x="89" y="64"/>
                      <a:pt x="86" y="107"/>
                      <a:pt x="82" y="172"/>
                    </a:cubicBezTo>
                    <a:cubicBezTo>
                      <a:pt x="49" y="172"/>
                      <a:pt x="33" y="172"/>
                      <a:pt x="0" y="172"/>
                    </a:cubicBezTo>
                    <a:cubicBezTo>
                      <a:pt x="6" y="107"/>
                      <a:pt x="12" y="64"/>
                      <a:pt x="18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27"/>
              <p:cNvSpPr>
                <a:spLocks/>
              </p:cNvSpPr>
              <p:nvPr/>
            </p:nvSpPr>
            <p:spPr bwMode="auto">
              <a:xfrm>
                <a:off x="1560513" y="1212851"/>
                <a:ext cx="184150" cy="381000"/>
              </a:xfrm>
              <a:custGeom>
                <a:avLst/>
                <a:gdLst>
                  <a:gd name="T0" fmla="*/ 10 w 83"/>
                  <a:gd name="T1" fmla="*/ 0 h 172"/>
                  <a:gd name="T2" fmla="*/ 83 w 83"/>
                  <a:gd name="T3" fmla="*/ 0 h 172"/>
                  <a:gd name="T4" fmla="*/ 83 w 83"/>
                  <a:gd name="T5" fmla="*/ 172 h 172"/>
                  <a:gd name="T6" fmla="*/ 0 w 83"/>
                  <a:gd name="T7" fmla="*/ 172 h 172"/>
                  <a:gd name="T8" fmla="*/ 10 w 8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72">
                    <a:moveTo>
                      <a:pt x="10" y="0"/>
                    </a:moveTo>
                    <a:cubicBezTo>
                      <a:pt x="39" y="0"/>
                      <a:pt x="54" y="0"/>
                      <a:pt x="83" y="0"/>
                    </a:cubicBezTo>
                    <a:cubicBezTo>
                      <a:pt x="83" y="64"/>
                      <a:pt x="83" y="107"/>
                      <a:pt x="83" y="172"/>
                    </a:cubicBezTo>
                    <a:cubicBezTo>
                      <a:pt x="50" y="172"/>
                      <a:pt x="34" y="172"/>
                      <a:pt x="0" y="172"/>
                    </a:cubicBezTo>
                    <a:cubicBezTo>
                      <a:pt x="4" y="107"/>
                      <a:pt x="7" y="64"/>
                      <a:pt x="10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28"/>
              <p:cNvSpPr>
                <a:spLocks/>
              </p:cNvSpPr>
              <p:nvPr/>
            </p:nvSpPr>
            <p:spPr bwMode="auto">
              <a:xfrm>
                <a:off x="1744663" y="1212851"/>
                <a:ext cx="184150" cy="381000"/>
              </a:xfrm>
              <a:custGeom>
                <a:avLst/>
                <a:gdLst>
                  <a:gd name="T0" fmla="*/ 0 w 83"/>
                  <a:gd name="T1" fmla="*/ 0 h 172"/>
                  <a:gd name="T2" fmla="*/ 73 w 83"/>
                  <a:gd name="T3" fmla="*/ 0 h 172"/>
                  <a:gd name="T4" fmla="*/ 83 w 83"/>
                  <a:gd name="T5" fmla="*/ 172 h 172"/>
                  <a:gd name="T6" fmla="*/ 0 w 83"/>
                  <a:gd name="T7" fmla="*/ 172 h 172"/>
                  <a:gd name="T8" fmla="*/ 0 w 8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72">
                    <a:moveTo>
                      <a:pt x="0" y="0"/>
                    </a:moveTo>
                    <a:cubicBezTo>
                      <a:pt x="29" y="0"/>
                      <a:pt x="44" y="0"/>
                      <a:pt x="73" y="0"/>
                    </a:cubicBezTo>
                    <a:cubicBezTo>
                      <a:pt x="76" y="64"/>
                      <a:pt x="80" y="107"/>
                      <a:pt x="83" y="172"/>
                    </a:cubicBezTo>
                    <a:cubicBezTo>
                      <a:pt x="50" y="172"/>
                      <a:pt x="33" y="172"/>
                      <a:pt x="0" y="172"/>
                    </a:cubicBezTo>
                    <a:cubicBezTo>
                      <a:pt x="0" y="107"/>
                      <a:pt x="0" y="64"/>
                      <a:pt x="0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29"/>
              <p:cNvSpPr>
                <a:spLocks/>
              </p:cNvSpPr>
              <p:nvPr/>
            </p:nvSpPr>
            <p:spPr bwMode="auto">
              <a:xfrm>
                <a:off x="1906588" y="1212851"/>
                <a:ext cx="206375" cy="381000"/>
              </a:xfrm>
              <a:custGeom>
                <a:avLst/>
                <a:gdLst>
                  <a:gd name="T0" fmla="*/ 0 w 93"/>
                  <a:gd name="T1" fmla="*/ 0 h 172"/>
                  <a:gd name="T2" fmla="*/ 74 w 93"/>
                  <a:gd name="T3" fmla="*/ 0 h 172"/>
                  <a:gd name="T4" fmla="*/ 93 w 93"/>
                  <a:gd name="T5" fmla="*/ 172 h 172"/>
                  <a:gd name="T6" fmla="*/ 10 w 93"/>
                  <a:gd name="T7" fmla="*/ 172 h 172"/>
                  <a:gd name="T8" fmla="*/ 0 w 9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72">
                    <a:moveTo>
                      <a:pt x="0" y="0"/>
                    </a:moveTo>
                    <a:cubicBezTo>
                      <a:pt x="30" y="0"/>
                      <a:pt x="44" y="0"/>
                      <a:pt x="74" y="0"/>
                    </a:cubicBezTo>
                    <a:cubicBezTo>
                      <a:pt x="80" y="64"/>
                      <a:pt x="87" y="107"/>
                      <a:pt x="93" y="172"/>
                    </a:cubicBezTo>
                    <a:cubicBezTo>
                      <a:pt x="59" y="172"/>
                      <a:pt x="43" y="172"/>
                      <a:pt x="10" y="172"/>
                    </a:cubicBezTo>
                    <a:cubicBezTo>
                      <a:pt x="7" y="107"/>
                      <a:pt x="3" y="64"/>
                      <a:pt x="0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30"/>
              <p:cNvSpPr>
                <a:spLocks/>
              </p:cNvSpPr>
              <p:nvPr/>
            </p:nvSpPr>
            <p:spPr bwMode="auto">
              <a:xfrm>
                <a:off x="2071688" y="1212851"/>
                <a:ext cx="223837" cy="381000"/>
              </a:xfrm>
              <a:custGeom>
                <a:avLst/>
                <a:gdLst>
                  <a:gd name="T0" fmla="*/ 0 w 101"/>
                  <a:gd name="T1" fmla="*/ 0 h 172"/>
                  <a:gd name="T2" fmla="*/ 77 w 101"/>
                  <a:gd name="T3" fmla="*/ 0 h 172"/>
                  <a:gd name="T4" fmla="*/ 101 w 101"/>
                  <a:gd name="T5" fmla="*/ 172 h 172"/>
                  <a:gd name="T6" fmla="*/ 19 w 101"/>
                  <a:gd name="T7" fmla="*/ 172 h 172"/>
                  <a:gd name="T8" fmla="*/ 0 w 101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72">
                    <a:moveTo>
                      <a:pt x="0" y="0"/>
                    </a:moveTo>
                    <a:cubicBezTo>
                      <a:pt x="30" y="0"/>
                      <a:pt x="46" y="0"/>
                      <a:pt x="77" y="0"/>
                    </a:cubicBezTo>
                    <a:cubicBezTo>
                      <a:pt x="85" y="64"/>
                      <a:pt x="94" y="107"/>
                      <a:pt x="101" y="172"/>
                    </a:cubicBezTo>
                    <a:cubicBezTo>
                      <a:pt x="68" y="172"/>
                      <a:pt x="52" y="172"/>
                      <a:pt x="19" y="172"/>
                    </a:cubicBezTo>
                    <a:cubicBezTo>
                      <a:pt x="13" y="107"/>
                      <a:pt x="6" y="64"/>
                      <a:pt x="0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31"/>
              <p:cNvSpPr>
                <a:spLocks/>
              </p:cNvSpPr>
              <p:nvPr/>
            </p:nvSpPr>
            <p:spPr bwMode="auto">
              <a:xfrm>
                <a:off x="2243138" y="1212851"/>
                <a:ext cx="236537" cy="381000"/>
              </a:xfrm>
              <a:custGeom>
                <a:avLst/>
                <a:gdLst>
                  <a:gd name="T0" fmla="*/ 0 w 107"/>
                  <a:gd name="T1" fmla="*/ 0 h 172"/>
                  <a:gd name="T2" fmla="*/ 81 w 107"/>
                  <a:gd name="T3" fmla="*/ 0 h 172"/>
                  <a:gd name="T4" fmla="*/ 107 w 107"/>
                  <a:gd name="T5" fmla="*/ 172 h 172"/>
                  <a:gd name="T6" fmla="*/ 24 w 107"/>
                  <a:gd name="T7" fmla="*/ 172 h 172"/>
                  <a:gd name="T8" fmla="*/ 0 w 107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72">
                    <a:moveTo>
                      <a:pt x="0" y="0"/>
                    </a:moveTo>
                    <a:cubicBezTo>
                      <a:pt x="31" y="0"/>
                      <a:pt x="47" y="0"/>
                      <a:pt x="81" y="0"/>
                    </a:cubicBezTo>
                    <a:cubicBezTo>
                      <a:pt x="89" y="64"/>
                      <a:pt x="99" y="107"/>
                      <a:pt x="107" y="172"/>
                    </a:cubicBezTo>
                    <a:cubicBezTo>
                      <a:pt x="74" y="172"/>
                      <a:pt x="57" y="172"/>
                      <a:pt x="24" y="172"/>
                    </a:cubicBezTo>
                    <a:cubicBezTo>
                      <a:pt x="17" y="107"/>
                      <a:pt x="8" y="64"/>
                      <a:pt x="0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32"/>
              <p:cNvSpPr>
                <a:spLocks/>
              </p:cNvSpPr>
              <p:nvPr/>
            </p:nvSpPr>
            <p:spPr bwMode="auto">
              <a:xfrm>
                <a:off x="1374775" y="1087438"/>
                <a:ext cx="93662" cy="47625"/>
              </a:xfrm>
              <a:custGeom>
                <a:avLst/>
                <a:gdLst>
                  <a:gd name="T0" fmla="*/ 21 w 42"/>
                  <a:gd name="T1" fmla="*/ 21 h 21"/>
                  <a:gd name="T2" fmla="*/ 42 w 42"/>
                  <a:gd name="T3" fmla="*/ 0 h 21"/>
                  <a:gd name="T4" fmla="*/ 0 w 42"/>
                  <a:gd name="T5" fmla="*/ 0 h 21"/>
                  <a:gd name="T6" fmla="*/ 21 w 4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1">
                    <a:moveTo>
                      <a:pt x="21" y="21"/>
                    </a:moveTo>
                    <a:cubicBezTo>
                      <a:pt x="32" y="21"/>
                      <a:pt x="42" y="12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1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33"/>
              <p:cNvSpPr>
                <a:spLocks/>
              </p:cNvSpPr>
              <p:nvPr/>
            </p:nvSpPr>
            <p:spPr bwMode="auto">
              <a:xfrm>
                <a:off x="1468438" y="1087438"/>
                <a:ext cx="92075" cy="47625"/>
              </a:xfrm>
              <a:custGeom>
                <a:avLst/>
                <a:gdLst>
                  <a:gd name="T0" fmla="*/ 20 w 41"/>
                  <a:gd name="T1" fmla="*/ 21 h 21"/>
                  <a:gd name="T2" fmla="*/ 41 w 41"/>
                  <a:gd name="T3" fmla="*/ 0 h 21"/>
                  <a:gd name="T4" fmla="*/ 0 w 41"/>
                  <a:gd name="T5" fmla="*/ 0 h 21"/>
                  <a:gd name="T6" fmla="*/ 20 w 41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1">
                    <a:moveTo>
                      <a:pt x="20" y="21"/>
                    </a:moveTo>
                    <a:cubicBezTo>
                      <a:pt x="32" y="21"/>
                      <a:pt x="41" y="12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0" y="2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34"/>
              <p:cNvSpPr>
                <a:spLocks/>
              </p:cNvSpPr>
              <p:nvPr/>
            </p:nvSpPr>
            <p:spPr bwMode="auto">
              <a:xfrm>
                <a:off x="1560513" y="1087438"/>
                <a:ext cx="92075" cy="47625"/>
              </a:xfrm>
              <a:custGeom>
                <a:avLst/>
                <a:gdLst>
                  <a:gd name="T0" fmla="*/ 21 w 42"/>
                  <a:gd name="T1" fmla="*/ 21 h 21"/>
                  <a:gd name="T2" fmla="*/ 42 w 42"/>
                  <a:gd name="T3" fmla="*/ 0 h 21"/>
                  <a:gd name="T4" fmla="*/ 0 w 42"/>
                  <a:gd name="T5" fmla="*/ 0 h 21"/>
                  <a:gd name="T6" fmla="*/ 21 w 4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1">
                    <a:moveTo>
                      <a:pt x="21" y="21"/>
                    </a:moveTo>
                    <a:cubicBezTo>
                      <a:pt x="32" y="21"/>
                      <a:pt x="42" y="12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1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35"/>
              <p:cNvSpPr>
                <a:spLocks/>
              </p:cNvSpPr>
              <p:nvPr/>
            </p:nvSpPr>
            <p:spPr bwMode="auto">
              <a:xfrm>
                <a:off x="1652588" y="1087438"/>
                <a:ext cx="92075" cy="47625"/>
              </a:xfrm>
              <a:custGeom>
                <a:avLst/>
                <a:gdLst>
                  <a:gd name="T0" fmla="*/ 20 w 41"/>
                  <a:gd name="T1" fmla="*/ 21 h 21"/>
                  <a:gd name="T2" fmla="*/ 41 w 41"/>
                  <a:gd name="T3" fmla="*/ 0 h 21"/>
                  <a:gd name="T4" fmla="*/ 0 w 41"/>
                  <a:gd name="T5" fmla="*/ 0 h 21"/>
                  <a:gd name="T6" fmla="*/ 20 w 41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1">
                    <a:moveTo>
                      <a:pt x="20" y="21"/>
                    </a:moveTo>
                    <a:cubicBezTo>
                      <a:pt x="32" y="21"/>
                      <a:pt x="41" y="12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0" y="2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36"/>
              <p:cNvSpPr>
                <a:spLocks/>
              </p:cNvSpPr>
              <p:nvPr/>
            </p:nvSpPr>
            <p:spPr bwMode="auto">
              <a:xfrm>
                <a:off x="1744663" y="1087438"/>
                <a:ext cx="93662" cy="47625"/>
              </a:xfrm>
              <a:custGeom>
                <a:avLst/>
                <a:gdLst>
                  <a:gd name="T0" fmla="*/ 21 w 42"/>
                  <a:gd name="T1" fmla="*/ 21 h 21"/>
                  <a:gd name="T2" fmla="*/ 42 w 42"/>
                  <a:gd name="T3" fmla="*/ 0 h 21"/>
                  <a:gd name="T4" fmla="*/ 0 w 42"/>
                  <a:gd name="T5" fmla="*/ 0 h 21"/>
                  <a:gd name="T6" fmla="*/ 21 w 4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1">
                    <a:moveTo>
                      <a:pt x="21" y="21"/>
                    </a:moveTo>
                    <a:cubicBezTo>
                      <a:pt x="32" y="21"/>
                      <a:pt x="42" y="12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1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37"/>
              <p:cNvSpPr>
                <a:spLocks/>
              </p:cNvSpPr>
              <p:nvPr/>
            </p:nvSpPr>
            <p:spPr bwMode="auto">
              <a:xfrm>
                <a:off x="1838325" y="1087438"/>
                <a:ext cx="90487" cy="47625"/>
              </a:xfrm>
              <a:custGeom>
                <a:avLst/>
                <a:gdLst>
                  <a:gd name="T0" fmla="*/ 20 w 41"/>
                  <a:gd name="T1" fmla="*/ 21 h 21"/>
                  <a:gd name="T2" fmla="*/ 41 w 41"/>
                  <a:gd name="T3" fmla="*/ 0 h 21"/>
                  <a:gd name="T4" fmla="*/ 0 w 41"/>
                  <a:gd name="T5" fmla="*/ 0 h 21"/>
                  <a:gd name="T6" fmla="*/ 20 w 41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1">
                    <a:moveTo>
                      <a:pt x="20" y="21"/>
                    </a:moveTo>
                    <a:cubicBezTo>
                      <a:pt x="32" y="21"/>
                      <a:pt x="41" y="12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0" y="2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38"/>
              <p:cNvSpPr>
                <a:spLocks/>
              </p:cNvSpPr>
              <p:nvPr/>
            </p:nvSpPr>
            <p:spPr bwMode="auto">
              <a:xfrm>
                <a:off x="1928813" y="1087438"/>
                <a:ext cx="93662" cy="47625"/>
              </a:xfrm>
              <a:custGeom>
                <a:avLst/>
                <a:gdLst>
                  <a:gd name="T0" fmla="*/ 21 w 42"/>
                  <a:gd name="T1" fmla="*/ 21 h 21"/>
                  <a:gd name="T2" fmla="*/ 42 w 42"/>
                  <a:gd name="T3" fmla="*/ 0 h 21"/>
                  <a:gd name="T4" fmla="*/ 0 w 42"/>
                  <a:gd name="T5" fmla="*/ 0 h 21"/>
                  <a:gd name="T6" fmla="*/ 21 w 42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1">
                    <a:moveTo>
                      <a:pt x="21" y="21"/>
                    </a:moveTo>
                    <a:cubicBezTo>
                      <a:pt x="32" y="21"/>
                      <a:pt x="42" y="12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1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39"/>
              <p:cNvSpPr>
                <a:spLocks/>
              </p:cNvSpPr>
              <p:nvPr/>
            </p:nvSpPr>
            <p:spPr bwMode="auto">
              <a:xfrm>
                <a:off x="2022475" y="1087438"/>
                <a:ext cx="90487" cy="47625"/>
              </a:xfrm>
              <a:custGeom>
                <a:avLst/>
                <a:gdLst>
                  <a:gd name="T0" fmla="*/ 20 w 41"/>
                  <a:gd name="T1" fmla="*/ 21 h 21"/>
                  <a:gd name="T2" fmla="*/ 41 w 41"/>
                  <a:gd name="T3" fmla="*/ 0 h 21"/>
                  <a:gd name="T4" fmla="*/ 0 w 41"/>
                  <a:gd name="T5" fmla="*/ 0 h 21"/>
                  <a:gd name="T6" fmla="*/ 20 w 41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1">
                    <a:moveTo>
                      <a:pt x="20" y="21"/>
                    </a:moveTo>
                    <a:cubicBezTo>
                      <a:pt x="32" y="21"/>
                      <a:pt x="41" y="12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9" y="21"/>
                      <a:pt x="20" y="21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40"/>
              <p:cNvSpPr>
                <a:spLocks/>
              </p:cNvSpPr>
              <p:nvPr/>
            </p:nvSpPr>
            <p:spPr bwMode="auto">
              <a:xfrm>
                <a:off x="1374775" y="873126"/>
                <a:ext cx="120650" cy="214313"/>
              </a:xfrm>
              <a:custGeom>
                <a:avLst/>
                <a:gdLst>
                  <a:gd name="T0" fmla="*/ 13 w 54"/>
                  <a:gd name="T1" fmla="*/ 0 h 97"/>
                  <a:gd name="T2" fmla="*/ 54 w 54"/>
                  <a:gd name="T3" fmla="*/ 0 h 97"/>
                  <a:gd name="T4" fmla="*/ 42 w 54"/>
                  <a:gd name="T5" fmla="*/ 97 h 97"/>
                  <a:gd name="T6" fmla="*/ 0 w 54"/>
                  <a:gd name="T7" fmla="*/ 97 h 97"/>
                  <a:gd name="T8" fmla="*/ 13 w 5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97">
                    <a:moveTo>
                      <a:pt x="13" y="0"/>
                    </a:moveTo>
                    <a:cubicBezTo>
                      <a:pt x="30" y="0"/>
                      <a:pt x="38" y="0"/>
                      <a:pt x="54" y="0"/>
                    </a:cubicBezTo>
                    <a:cubicBezTo>
                      <a:pt x="50" y="33"/>
                      <a:pt x="45" y="65"/>
                      <a:pt x="42" y="97"/>
                    </a:cubicBezTo>
                    <a:cubicBezTo>
                      <a:pt x="25" y="97"/>
                      <a:pt x="17" y="97"/>
                      <a:pt x="0" y="97"/>
                    </a:cubicBezTo>
                    <a:cubicBezTo>
                      <a:pt x="4" y="65"/>
                      <a:pt x="9" y="33"/>
                      <a:pt x="13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41"/>
              <p:cNvSpPr>
                <a:spLocks/>
              </p:cNvSpPr>
              <p:nvPr/>
            </p:nvSpPr>
            <p:spPr bwMode="auto">
              <a:xfrm>
                <a:off x="1468438" y="873126"/>
                <a:ext cx="111125" cy="214313"/>
              </a:xfrm>
              <a:custGeom>
                <a:avLst/>
                <a:gdLst>
                  <a:gd name="T0" fmla="*/ 12 w 50"/>
                  <a:gd name="T1" fmla="*/ 0 h 97"/>
                  <a:gd name="T2" fmla="*/ 50 w 50"/>
                  <a:gd name="T3" fmla="*/ 0 h 97"/>
                  <a:gd name="T4" fmla="*/ 41 w 50"/>
                  <a:gd name="T5" fmla="*/ 97 h 97"/>
                  <a:gd name="T6" fmla="*/ 0 w 50"/>
                  <a:gd name="T7" fmla="*/ 97 h 97"/>
                  <a:gd name="T8" fmla="*/ 12 w 50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97">
                    <a:moveTo>
                      <a:pt x="12" y="0"/>
                    </a:moveTo>
                    <a:cubicBezTo>
                      <a:pt x="27" y="0"/>
                      <a:pt x="35" y="0"/>
                      <a:pt x="50" y="0"/>
                    </a:cubicBezTo>
                    <a:cubicBezTo>
                      <a:pt x="47" y="33"/>
                      <a:pt x="44" y="65"/>
                      <a:pt x="41" y="97"/>
                    </a:cubicBezTo>
                    <a:cubicBezTo>
                      <a:pt x="25" y="97"/>
                      <a:pt x="16" y="97"/>
                      <a:pt x="0" y="97"/>
                    </a:cubicBezTo>
                    <a:cubicBezTo>
                      <a:pt x="3" y="65"/>
                      <a:pt x="8" y="33"/>
                      <a:pt x="12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42"/>
              <p:cNvSpPr>
                <a:spLocks/>
              </p:cNvSpPr>
              <p:nvPr/>
            </p:nvSpPr>
            <p:spPr bwMode="auto">
              <a:xfrm>
                <a:off x="1560513" y="873126"/>
                <a:ext cx="101600" cy="214313"/>
              </a:xfrm>
              <a:custGeom>
                <a:avLst/>
                <a:gdLst>
                  <a:gd name="T0" fmla="*/ 9 w 46"/>
                  <a:gd name="T1" fmla="*/ 0 h 97"/>
                  <a:gd name="T2" fmla="*/ 46 w 46"/>
                  <a:gd name="T3" fmla="*/ 0 h 97"/>
                  <a:gd name="T4" fmla="*/ 42 w 46"/>
                  <a:gd name="T5" fmla="*/ 97 h 97"/>
                  <a:gd name="T6" fmla="*/ 0 w 46"/>
                  <a:gd name="T7" fmla="*/ 97 h 97"/>
                  <a:gd name="T8" fmla="*/ 9 w 4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97">
                    <a:moveTo>
                      <a:pt x="9" y="0"/>
                    </a:moveTo>
                    <a:cubicBezTo>
                      <a:pt x="24" y="0"/>
                      <a:pt x="32" y="0"/>
                      <a:pt x="46" y="0"/>
                    </a:cubicBezTo>
                    <a:cubicBezTo>
                      <a:pt x="45" y="33"/>
                      <a:pt x="43" y="65"/>
                      <a:pt x="42" y="97"/>
                    </a:cubicBezTo>
                    <a:cubicBezTo>
                      <a:pt x="25" y="97"/>
                      <a:pt x="17" y="97"/>
                      <a:pt x="0" y="97"/>
                    </a:cubicBezTo>
                    <a:cubicBezTo>
                      <a:pt x="3" y="65"/>
                      <a:pt x="6" y="33"/>
                      <a:pt x="9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43"/>
              <p:cNvSpPr>
                <a:spLocks/>
              </p:cNvSpPr>
              <p:nvPr/>
            </p:nvSpPr>
            <p:spPr bwMode="auto">
              <a:xfrm>
                <a:off x="1652588" y="873126"/>
                <a:ext cx="92075" cy="214313"/>
              </a:xfrm>
              <a:custGeom>
                <a:avLst/>
                <a:gdLst>
                  <a:gd name="T0" fmla="*/ 4 w 41"/>
                  <a:gd name="T1" fmla="*/ 0 h 97"/>
                  <a:gd name="T2" fmla="*/ 41 w 41"/>
                  <a:gd name="T3" fmla="*/ 0 h 97"/>
                  <a:gd name="T4" fmla="*/ 41 w 41"/>
                  <a:gd name="T5" fmla="*/ 97 h 97"/>
                  <a:gd name="T6" fmla="*/ 0 w 41"/>
                  <a:gd name="T7" fmla="*/ 97 h 97"/>
                  <a:gd name="T8" fmla="*/ 4 w 4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97">
                    <a:moveTo>
                      <a:pt x="4" y="0"/>
                    </a:moveTo>
                    <a:cubicBezTo>
                      <a:pt x="19" y="0"/>
                      <a:pt x="27" y="0"/>
                      <a:pt x="41" y="0"/>
                    </a:cubicBezTo>
                    <a:cubicBezTo>
                      <a:pt x="41" y="33"/>
                      <a:pt x="41" y="65"/>
                      <a:pt x="41" y="97"/>
                    </a:cubicBezTo>
                    <a:cubicBezTo>
                      <a:pt x="25" y="97"/>
                      <a:pt x="16" y="97"/>
                      <a:pt x="0" y="97"/>
                    </a:cubicBezTo>
                    <a:cubicBezTo>
                      <a:pt x="1" y="65"/>
                      <a:pt x="3" y="33"/>
                      <a:pt x="4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44"/>
              <p:cNvSpPr>
                <a:spLocks/>
              </p:cNvSpPr>
              <p:nvPr/>
            </p:nvSpPr>
            <p:spPr bwMode="auto">
              <a:xfrm>
                <a:off x="1744663" y="873126"/>
                <a:ext cx="93662" cy="214313"/>
              </a:xfrm>
              <a:custGeom>
                <a:avLst/>
                <a:gdLst>
                  <a:gd name="T0" fmla="*/ 0 w 42"/>
                  <a:gd name="T1" fmla="*/ 0 h 97"/>
                  <a:gd name="T2" fmla="*/ 37 w 42"/>
                  <a:gd name="T3" fmla="*/ 0 h 97"/>
                  <a:gd name="T4" fmla="*/ 42 w 42"/>
                  <a:gd name="T5" fmla="*/ 97 h 97"/>
                  <a:gd name="T6" fmla="*/ 0 w 42"/>
                  <a:gd name="T7" fmla="*/ 97 h 97"/>
                  <a:gd name="T8" fmla="*/ 0 w 42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7">
                    <a:moveTo>
                      <a:pt x="0" y="0"/>
                    </a:moveTo>
                    <a:cubicBezTo>
                      <a:pt x="15" y="0"/>
                      <a:pt x="22" y="0"/>
                      <a:pt x="37" y="0"/>
                    </a:cubicBezTo>
                    <a:cubicBezTo>
                      <a:pt x="38" y="33"/>
                      <a:pt x="40" y="65"/>
                      <a:pt x="42" y="97"/>
                    </a:cubicBezTo>
                    <a:cubicBezTo>
                      <a:pt x="25" y="97"/>
                      <a:pt x="17" y="97"/>
                      <a:pt x="0" y="97"/>
                    </a:cubicBezTo>
                    <a:cubicBezTo>
                      <a:pt x="0" y="65"/>
                      <a:pt x="0" y="33"/>
                      <a:pt x="0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45"/>
              <p:cNvSpPr>
                <a:spLocks/>
              </p:cNvSpPr>
              <p:nvPr/>
            </p:nvSpPr>
            <p:spPr bwMode="auto">
              <a:xfrm>
                <a:off x="1827213" y="873126"/>
                <a:ext cx="101600" cy="214313"/>
              </a:xfrm>
              <a:custGeom>
                <a:avLst/>
                <a:gdLst>
                  <a:gd name="T0" fmla="*/ 0 w 46"/>
                  <a:gd name="T1" fmla="*/ 0 h 97"/>
                  <a:gd name="T2" fmla="*/ 37 w 46"/>
                  <a:gd name="T3" fmla="*/ 0 h 97"/>
                  <a:gd name="T4" fmla="*/ 46 w 46"/>
                  <a:gd name="T5" fmla="*/ 97 h 97"/>
                  <a:gd name="T6" fmla="*/ 5 w 46"/>
                  <a:gd name="T7" fmla="*/ 97 h 97"/>
                  <a:gd name="T8" fmla="*/ 0 w 46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97">
                    <a:moveTo>
                      <a:pt x="0" y="0"/>
                    </a:moveTo>
                    <a:cubicBezTo>
                      <a:pt x="15" y="0"/>
                      <a:pt x="22" y="0"/>
                      <a:pt x="37" y="0"/>
                    </a:cubicBezTo>
                    <a:cubicBezTo>
                      <a:pt x="40" y="33"/>
                      <a:pt x="43" y="65"/>
                      <a:pt x="46" y="97"/>
                    </a:cubicBezTo>
                    <a:cubicBezTo>
                      <a:pt x="30" y="97"/>
                      <a:pt x="21" y="97"/>
                      <a:pt x="5" y="97"/>
                    </a:cubicBezTo>
                    <a:cubicBezTo>
                      <a:pt x="3" y="65"/>
                      <a:pt x="1" y="33"/>
                      <a:pt x="0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46"/>
              <p:cNvSpPr>
                <a:spLocks/>
              </p:cNvSpPr>
              <p:nvPr/>
            </p:nvSpPr>
            <p:spPr bwMode="auto">
              <a:xfrm>
                <a:off x="1909763" y="873126"/>
                <a:ext cx="112712" cy="214313"/>
              </a:xfrm>
              <a:custGeom>
                <a:avLst/>
                <a:gdLst>
                  <a:gd name="T0" fmla="*/ 0 w 51"/>
                  <a:gd name="T1" fmla="*/ 0 h 97"/>
                  <a:gd name="T2" fmla="*/ 39 w 51"/>
                  <a:gd name="T3" fmla="*/ 0 h 97"/>
                  <a:gd name="T4" fmla="*/ 51 w 51"/>
                  <a:gd name="T5" fmla="*/ 97 h 97"/>
                  <a:gd name="T6" fmla="*/ 9 w 51"/>
                  <a:gd name="T7" fmla="*/ 97 h 97"/>
                  <a:gd name="T8" fmla="*/ 0 w 51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97">
                    <a:moveTo>
                      <a:pt x="0" y="0"/>
                    </a:moveTo>
                    <a:cubicBezTo>
                      <a:pt x="15" y="0"/>
                      <a:pt x="23" y="0"/>
                      <a:pt x="39" y="0"/>
                    </a:cubicBezTo>
                    <a:cubicBezTo>
                      <a:pt x="42" y="33"/>
                      <a:pt x="47" y="65"/>
                      <a:pt x="51" y="97"/>
                    </a:cubicBezTo>
                    <a:cubicBezTo>
                      <a:pt x="34" y="97"/>
                      <a:pt x="26" y="97"/>
                      <a:pt x="9" y="97"/>
                    </a:cubicBezTo>
                    <a:cubicBezTo>
                      <a:pt x="6" y="65"/>
                      <a:pt x="3" y="33"/>
                      <a:pt x="0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47"/>
              <p:cNvSpPr>
                <a:spLocks/>
              </p:cNvSpPr>
              <p:nvPr/>
            </p:nvSpPr>
            <p:spPr bwMode="auto">
              <a:xfrm>
                <a:off x="1995488" y="873126"/>
                <a:ext cx="117475" cy="214313"/>
              </a:xfrm>
              <a:custGeom>
                <a:avLst/>
                <a:gdLst>
                  <a:gd name="T0" fmla="*/ 0 w 53"/>
                  <a:gd name="T1" fmla="*/ 0 h 97"/>
                  <a:gd name="T2" fmla="*/ 40 w 53"/>
                  <a:gd name="T3" fmla="*/ 0 h 97"/>
                  <a:gd name="T4" fmla="*/ 53 w 53"/>
                  <a:gd name="T5" fmla="*/ 97 h 97"/>
                  <a:gd name="T6" fmla="*/ 12 w 53"/>
                  <a:gd name="T7" fmla="*/ 97 h 97"/>
                  <a:gd name="T8" fmla="*/ 0 w 5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97">
                    <a:moveTo>
                      <a:pt x="0" y="0"/>
                    </a:moveTo>
                    <a:cubicBezTo>
                      <a:pt x="15" y="0"/>
                      <a:pt x="23" y="0"/>
                      <a:pt x="40" y="0"/>
                    </a:cubicBezTo>
                    <a:cubicBezTo>
                      <a:pt x="44" y="33"/>
                      <a:pt x="49" y="65"/>
                      <a:pt x="53" y="97"/>
                    </a:cubicBezTo>
                    <a:cubicBezTo>
                      <a:pt x="37" y="97"/>
                      <a:pt x="28" y="97"/>
                      <a:pt x="12" y="97"/>
                    </a:cubicBezTo>
                    <a:cubicBezTo>
                      <a:pt x="8" y="65"/>
                      <a:pt x="3" y="33"/>
                      <a:pt x="0" y="0"/>
                    </a:cubicBez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Rectangle 48"/>
              <p:cNvSpPr>
                <a:spLocks noChangeArrowheads="1"/>
              </p:cNvSpPr>
              <p:nvPr/>
            </p:nvSpPr>
            <p:spPr bwMode="auto">
              <a:xfrm>
                <a:off x="1127125" y="1858963"/>
                <a:ext cx="39687" cy="430213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Rectangle 49"/>
              <p:cNvSpPr>
                <a:spLocks noChangeArrowheads="1"/>
              </p:cNvSpPr>
              <p:nvPr/>
            </p:nvSpPr>
            <p:spPr bwMode="auto">
              <a:xfrm>
                <a:off x="1127125" y="1858963"/>
                <a:ext cx="39687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50"/>
              <p:cNvSpPr>
                <a:spLocks/>
              </p:cNvSpPr>
              <p:nvPr/>
            </p:nvSpPr>
            <p:spPr bwMode="auto">
              <a:xfrm>
                <a:off x="1728788" y="1858963"/>
                <a:ext cx="476250" cy="549275"/>
              </a:xfrm>
              <a:custGeom>
                <a:avLst/>
                <a:gdLst>
                  <a:gd name="T0" fmla="*/ 0 w 300"/>
                  <a:gd name="T1" fmla="*/ 0 h 346"/>
                  <a:gd name="T2" fmla="*/ 0 w 300"/>
                  <a:gd name="T3" fmla="*/ 346 h 346"/>
                  <a:gd name="T4" fmla="*/ 175 w 300"/>
                  <a:gd name="T5" fmla="*/ 346 h 346"/>
                  <a:gd name="T6" fmla="*/ 300 w 300"/>
                  <a:gd name="T7" fmla="*/ 0 h 346"/>
                  <a:gd name="T8" fmla="*/ 0 w 3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46">
                    <a:moveTo>
                      <a:pt x="0" y="0"/>
                    </a:moveTo>
                    <a:lnTo>
                      <a:pt x="0" y="346"/>
                    </a:lnTo>
                    <a:lnTo>
                      <a:pt x="175" y="346"/>
                    </a:lnTo>
                    <a:lnTo>
                      <a:pt x="3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51"/>
              <p:cNvSpPr>
                <a:spLocks/>
              </p:cNvSpPr>
              <p:nvPr/>
            </p:nvSpPr>
            <p:spPr bwMode="auto">
              <a:xfrm>
                <a:off x="1728788" y="1858963"/>
                <a:ext cx="476250" cy="549275"/>
              </a:xfrm>
              <a:custGeom>
                <a:avLst/>
                <a:gdLst>
                  <a:gd name="T0" fmla="*/ 0 w 300"/>
                  <a:gd name="T1" fmla="*/ 0 h 346"/>
                  <a:gd name="T2" fmla="*/ 0 w 300"/>
                  <a:gd name="T3" fmla="*/ 346 h 346"/>
                  <a:gd name="T4" fmla="*/ 175 w 300"/>
                  <a:gd name="T5" fmla="*/ 346 h 346"/>
                  <a:gd name="T6" fmla="*/ 300 w 300"/>
                  <a:gd name="T7" fmla="*/ 0 h 346"/>
                  <a:gd name="T8" fmla="*/ 0 w 300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46">
                    <a:moveTo>
                      <a:pt x="0" y="0"/>
                    </a:moveTo>
                    <a:lnTo>
                      <a:pt x="0" y="346"/>
                    </a:lnTo>
                    <a:lnTo>
                      <a:pt x="175" y="346"/>
                    </a:lnTo>
                    <a:lnTo>
                      <a:pt x="30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52"/>
              <p:cNvSpPr>
                <a:spLocks/>
              </p:cNvSpPr>
              <p:nvPr/>
            </p:nvSpPr>
            <p:spPr bwMode="auto">
              <a:xfrm>
                <a:off x="2006600" y="1858963"/>
                <a:ext cx="358775" cy="549275"/>
              </a:xfrm>
              <a:custGeom>
                <a:avLst/>
                <a:gdLst>
                  <a:gd name="T0" fmla="*/ 226 w 226"/>
                  <a:gd name="T1" fmla="*/ 0 h 346"/>
                  <a:gd name="T2" fmla="*/ 125 w 226"/>
                  <a:gd name="T3" fmla="*/ 0 h 346"/>
                  <a:gd name="T4" fmla="*/ 0 w 226"/>
                  <a:gd name="T5" fmla="*/ 346 h 346"/>
                  <a:gd name="T6" fmla="*/ 226 w 226"/>
                  <a:gd name="T7" fmla="*/ 346 h 346"/>
                  <a:gd name="T8" fmla="*/ 226 w 226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46">
                    <a:moveTo>
                      <a:pt x="226" y="0"/>
                    </a:moveTo>
                    <a:lnTo>
                      <a:pt x="125" y="0"/>
                    </a:lnTo>
                    <a:lnTo>
                      <a:pt x="0" y="346"/>
                    </a:lnTo>
                    <a:lnTo>
                      <a:pt x="226" y="346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53"/>
              <p:cNvSpPr>
                <a:spLocks/>
              </p:cNvSpPr>
              <p:nvPr/>
            </p:nvSpPr>
            <p:spPr bwMode="auto">
              <a:xfrm>
                <a:off x="2006600" y="1858963"/>
                <a:ext cx="358775" cy="549275"/>
              </a:xfrm>
              <a:custGeom>
                <a:avLst/>
                <a:gdLst>
                  <a:gd name="T0" fmla="*/ 226 w 226"/>
                  <a:gd name="T1" fmla="*/ 0 h 346"/>
                  <a:gd name="T2" fmla="*/ 125 w 226"/>
                  <a:gd name="T3" fmla="*/ 0 h 346"/>
                  <a:gd name="T4" fmla="*/ 0 w 226"/>
                  <a:gd name="T5" fmla="*/ 346 h 346"/>
                  <a:gd name="T6" fmla="*/ 226 w 226"/>
                  <a:gd name="T7" fmla="*/ 346 h 346"/>
                  <a:gd name="T8" fmla="*/ 226 w 226"/>
                  <a:gd name="T9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346">
                    <a:moveTo>
                      <a:pt x="226" y="0"/>
                    </a:moveTo>
                    <a:lnTo>
                      <a:pt x="125" y="0"/>
                    </a:lnTo>
                    <a:lnTo>
                      <a:pt x="0" y="346"/>
                    </a:lnTo>
                    <a:lnTo>
                      <a:pt x="226" y="346"/>
                    </a:lnTo>
                    <a:lnTo>
                      <a:pt x="2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Rectangle 54"/>
              <p:cNvSpPr>
                <a:spLocks noChangeArrowheads="1"/>
              </p:cNvSpPr>
              <p:nvPr/>
            </p:nvSpPr>
            <p:spPr bwMode="auto">
              <a:xfrm>
                <a:off x="1127125" y="2278063"/>
                <a:ext cx="123825" cy="11113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Rectangle 55"/>
              <p:cNvSpPr>
                <a:spLocks noChangeArrowheads="1"/>
              </p:cNvSpPr>
              <p:nvPr/>
            </p:nvSpPr>
            <p:spPr bwMode="auto">
              <a:xfrm>
                <a:off x="1127125" y="2278063"/>
                <a:ext cx="123825" cy="1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Rectangle 56"/>
              <p:cNvSpPr>
                <a:spLocks noChangeArrowheads="1"/>
              </p:cNvSpPr>
              <p:nvPr/>
            </p:nvSpPr>
            <p:spPr bwMode="auto">
              <a:xfrm>
                <a:off x="1728788" y="2397126"/>
                <a:ext cx="636587" cy="11113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Rectangle 57"/>
              <p:cNvSpPr>
                <a:spLocks noChangeArrowheads="1"/>
              </p:cNvSpPr>
              <p:nvPr/>
            </p:nvSpPr>
            <p:spPr bwMode="auto">
              <a:xfrm>
                <a:off x="1728788" y="2397126"/>
                <a:ext cx="636587" cy="1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Rectangle 58"/>
              <p:cNvSpPr>
                <a:spLocks noChangeArrowheads="1"/>
              </p:cNvSpPr>
              <p:nvPr/>
            </p:nvSpPr>
            <p:spPr bwMode="auto">
              <a:xfrm>
                <a:off x="1306513" y="2560638"/>
                <a:ext cx="376237" cy="14288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Rectangle 59"/>
              <p:cNvSpPr>
                <a:spLocks noChangeArrowheads="1"/>
              </p:cNvSpPr>
              <p:nvPr/>
            </p:nvSpPr>
            <p:spPr bwMode="auto">
              <a:xfrm>
                <a:off x="1728788" y="1858963"/>
                <a:ext cx="39687" cy="549275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Rectangle 60"/>
              <p:cNvSpPr>
                <a:spLocks noChangeArrowheads="1"/>
              </p:cNvSpPr>
              <p:nvPr/>
            </p:nvSpPr>
            <p:spPr bwMode="auto">
              <a:xfrm>
                <a:off x="1728788" y="1858963"/>
                <a:ext cx="39687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61"/>
              <p:cNvSpPr>
                <a:spLocks/>
              </p:cNvSpPr>
              <p:nvPr/>
            </p:nvSpPr>
            <p:spPr bwMode="auto">
              <a:xfrm>
                <a:off x="1768475" y="1858963"/>
                <a:ext cx="436562" cy="538163"/>
              </a:xfrm>
              <a:custGeom>
                <a:avLst/>
                <a:gdLst>
                  <a:gd name="T0" fmla="*/ 275 w 275"/>
                  <a:gd name="T1" fmla="*/ 0 h 339"/>
                  <a:gd name="T2" fmla="*/ 0 w 275"/>
                  <a:gd name="T3" fmla="*/ 0 h 339"/>
                  <a:gd name="T4" fmla="*/ 0 w 275"/>
                  <a:gd name="T5" fmla="*/ 339 h 339"/>
                  <a:gd name="T6" fmla="*/ 152 w 275"/>
                  <a:gd name="T7" fmla="*/ 339 h 339"/>
                  <a:gd name="T8" fmla="*/ 0 w 275"/>
                  <a:gd name="T9" fmla="*/ 339 h 339"/>
                  <a:gd name="T10" fmla="*/ 0 w 275"/>
                  <a:gd name="T11" fmla="*/ 285 h 339"/>
                  <a:gd name="T12" fmla="*/ 0 w 275"/>
                  <a:gd name="T13" fmla="*/ 259 h 339"/>
                  <a:gd name="T14" fmla="*/ 0 w 275"/>
                  <a:gd name="T15" fmla="*/ 183 h 339"/>
                  <a:gd name="T16" fmla="*/ 69 w 275"/>
                  <a:gd name="T17" fmla="*/ 183 h 339"/>
                  <a:gd name="T18" fmla="*/ 69 w 275"/>
                  <a:gd name="T19" fmla="*/ 224 h 339"/>
                  <a:gd name="T20" fmla="*/ 143 w 275"/>
                  <a:gd name="T21" fmla="*/ 224 h 339"/>
                  <a:gd name="T22" fmla="*/ 143 w 275"/>
                  <a:gd name="T23" fmla="*/ 183 h 339"/>
                  <a:gd name="T24" fmla="*/ 209 w 275"/>
                  <a:gd name="T25" fmla="*/ 183 h 339"/>
                  <a:gd name="T26" fmla="*/ 275 w 275"/>
                  <a:gd name="T27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5" h="339">
                    <a:moveTo>
                      <a:pt x="275" y="0"/>
                    </a:moveTo>
                    <a:lnTo>
                      <a:pt x="0" y="0"/>
                    </a:lnTo>
                    <a:lnTo>
                      <a:pt x="0" y="339"/>
                    </a:lnTo>
                    <a:lnTo>
                      <a:pt x="152" y="339"/>
                    </a:lnTo>
                    <a:lnTo>
                      <a:pt x="0" y="339"/>
                    </a:lnTo>
                    <a:lnTo>
                      <a:pt x="0" y="285"/>
                    </a:lnTo>
                    <a:lnTo>
                      <a:pt x="0" y="259"/>
                    </a:lnTo>
                    <a:lnTo>
                      <a:pt x="0" y="183"/>
                    </a:lnTo>
                    <a:lnTo>
                      <a:pt x="69" y="183"/>
                    </a:lnTo>
                    <a:lnTo>
                      <a:pt x="69" y="224"/>
                    </a:lnTo>
                    <a:lnTo>
                      <a:pt x="143" y="224"/>
                    </a:lnTo>
                    <a:lnTo>
                      <a:pt x="143" y="183"/>
                    </a:lnTo>
                    <a:lnTo>
                      <a:pt x="209" y="18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rgbClr val="40C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62"/>
              <p:cNvSpPr>
                <a:spLocks/>
              </p:cNvSpPr>
              <p:nvPr/>
            </p:nvSpPr>
            <p:spPr bwMode="auto">
              <a:xfrm>
                <a:off x="1768475" y="1858963"/>
                <a:ext cx="436562" cy="538163"/>
              </a:xfrm>
              <a:custGeom>
                <a:avLst/>
                <a:gdLst>
                  <a:gd name="T0" fmla="*/ 275 w 275"/>
                  <a:gd name="T1" fmla="*/ 0 h 339"/>
                  <a:gd name="T2" fmla="*/ 0 w 275"/>
                  <a:gd name="T3" fmla="*/ 0 h 339"/>
                  <a:gd name="T4" fmla="*/ 0 w 275"/>
                  <a:gd name="T5" fmla="*/ 339 h 339"/>
                  <a:gd name="T6" fmla="*/ 152 w 275"/>
                  <a:gd name="T7" fmla="*/ 339 h 339"/>
                  <a:gd name="T8" fmla="*/ 0 w 275"/>
                  <a:gd name="T9" fmla="*/ 339 h 339"/>
                  <a:gd name="T10" fmla="*/ 0 w 275"/>
                  <a:gd name="T11" fmla="*/ 285 h 339"/>
                  <a:gd name="T12" fmla="*/ 0 w 275"/>
                  <a:gd name="T13" fmla="*/ 259 h 339"/>
                  <a:gd name="T14" fmla="*/ 0 w 275"/>
                  <a:gd name="T15" fmla="*/ 183 h 339"/>
                  <a:gd name="T16" fmla="*/ 69 w 275"/>
                  <a:gd name="T17" fmla="*/ 183 h 339"/>
                  <a:gd name="T18" fmla="*/ 69 w 275"/>
                  <a:gd name="T19" fmla="*/ 224 h 339"/>
                  <a:gd name="T20" fmla="*/ 143 w 275"/>
                  <a:gd name="T21" fmla="*/ 224 h 339"/>
                  <a:gd name="T22" fmla="*/ 143 w 275"/>
                  <a:gd name="T23" fmla="*/ 183 h 339"/>
                  <a:gd name="T24" fmla="*/ 209 w 275"/>
                  <a:gd name="T25" fmla="*/ 183 h 339"/>
                  <a:gd name="T26" fmla="*/ 275 w 275"/>
                  <a:gd name="T27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5" h="339">
                    <a:moveTo>
                      <a:pt x="275" y="0"/>
                    </a:moveTo>
                    <a:lnTo>
                      <a:pt x="0" y="0"/>
                    </a:lnTo>
                    <a:lnTo>
                      <a:pt x="0" y="339"/>
                    </a:lnTo>
                    <a:lnTo>
                      <a:pt x="152" y="339"/>
                    </a:lnTo>
                    <a:lnTo>
                      <a:pt x="0" y="339"/>
                    </a:lnTo>
                    <a:lnTo>
                      <a:pt x="0" y="285"/>
                    </a:lnTo>
                    <a:lnTo>
                      <a:pt x="0" y="259"/>
                    </a:lnTo>
                    <a:lnTo>
                      <a:pt x="0" y="183"/>
                    </a:lnTo>
                    <a:lnTo>
                      <a:pt x="69" y="183"/>
                    </a:lnTo>
                    <a:lnTo>
                      <a:pt x="69" y="224"/>
                    </a:lnTo>
                    <a:lnTo>
                      <a:pt x="143" y="224"/>
                    </a:lnTo>
                    <a:lnTo>
                      <a:pt x="143" y="183"/>
                    </a:lnTo>
                    <a:lnTo>
                      <a:pt x="209" y="183"/>
                    </a:lnTo>
                    <a:lnTo>
                      <a:pt x="2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63"/>
              <p:cNvSpPr>
                <a:spLocks/>
              </p:cNvSpPr>
              <p:nvPr/>
            </p:nvSpPr>
            <p:spPr bwMode="auto">
              <a:xfrm>
                <a:off x="1768475" y="2397126"/>
                <a:ext cx="241300" cy="11113"/>
              </a:xfrm>
              <a:custGeom>
                <a:avLst/>
                <a:gdLst>
                  <a:gd name="T0" fmla="*/ 152 w 152"/>
                  <a:gd name="T1" fmla="*/ 0 h 7"/>
                  <a:gd name="T2" fmla="*/ 0 w 152"/>
                  <a:gd name="T3" fmla="*/ 0 h 7"/>
                  <a:gd name="T4" fmla="*/ 0 w 152"/>
                  <a:gd name="T5" fmla="*/ 7 h 7"/>
                  <a:gd name="T6" fmla="*/ 150 w 152"/>
                  <a:gd name="T7" fmla="*/ 7 h 7"/>
                  <a:gd name="T8" fmla="*/ 152 w 15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">
                    <a:moveTo>
                      <a:pt x="15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50" y="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64"/>
              <p:cNvSpPr>
                <a:spLocks/>
              </p:cNvSpPr>
              <p:nvPr/>
            </p:nvSpPr>
            <p:spPr bwMode="auto">
              <a:xfrm>
                <a:off x="1768475" y="2397126"/>
                <a:ext cx="241300" cy="11113"/>
              </a:xfrm>
              <a:custGeom>
                <a:avLst/>
                <a:gdLst>
                  <a:gd name="T0" fmla="*/ 152 w 152"/>
                  <a:gd name="T1" fmla="*/ 0 h 7"/>
                  <a:gd name="T2" fmla="*/ 0 w 152"/>
                  <a:gd name="T3" fmla="*/ 0 h 7"/>
                  <a:gd name="T4" fmla="*/ 0 w 152"/>
                  <a:gd name="T5" fmla="*/ 7 h 7"/>
                  <a:gd name="T6" fmla="*/ 150 w 152"/>
                  <a:gd name="T7" fmla="*/ 7 h 7"/>
                  <a:gd name="T8" fmla="*/ 152 w 15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">
                    <a:moveTo>
                      <a:pt x="152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50" y="7"/>
                    </a:lnTo>
                    <a:lnTo>
                      <a:pt x="1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65"/>
              <p:cNvSpPr>
                <a:spLocks/>
              </p:cNvSpPr>
              <p:nvPr/>
            </p:nvSpPr>
            <p:spPr bwMode="auto">
              <a:xfrm>
                <a:off x="1728788" y="1858963"/>
                <a:ext cx="39687" cy="549275"/>
              </a:xfrm>
              <a:custGeom>
                <a:avLst/>
                <a:gdLst>
                  <a:gd name="T0" fmla="*/ 25 w 25"/>
                  <a:gd name="T1" fmla="*/ 0 h 346"/>
                  <a:gd name="T2" fmla="*/ 0 w 25"/>
                  <a:gd name="T3" fmla="*/ 0 h 346"/>
                  <a:gd name="T4" fmla="*/ 0 w 25"/>
                  <a:gd name="T5" fmla="*/ 346 h 346"/>
                  <a:gd name="T6" fmla="*/ 25 w 25"/>
                  <a:gd name="T7" fmla="*/ 346 h 346"/>
                  <a:gd name="T8" fmla="*/ 25 w 25"/>
                  <a:gd name="T9" fmla="*/ 339 h 346"/>
                  <a:gd name="T10" fmla="*/ 25 w 2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46">
                    <a:moveTo>
                      <a:pt x="25" y="0"/>
                    </a:moveTo>
                    <a:lnTo>
                      <a:pt x="0" y="0"/>
                    </a:lnTo>
                    <a:lnTo>
                      <a:pt x="0" y="346"/>
                    </a:lnTo>
                    <a:lnTo>
                      <a:pt x="25" y="346"/>
                    </a:lnTo>
                    <a:lnTo>
                      <a:pt x="25" y="33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66"/>
              <p:cNvSpPr>
                <a:spLocks/>
              </p:cNvSpPr>
              <p:nvPr/>
            </p:nvSpPr>
            <p:spPr bwMode="auto">
              <a:xfrm>
                <a:off x="1728788" y="1858963"/>
                <a:ext cx="39687" cy="549275"/>
              </a:xfrm>
              <a:custGeom>
                <a:avLst/>
                <a:gdLst>
                  <a:gd name="T0" fmla="*/ 25 w 25"/>
                  <a:gd name="T1" fmla="*/ 0 h 346"/>
                  <a:gd name="T2" fmla="*/ 0 w 25"/>
                  <a:gd name="T3" fmla="*/ 0 h 346"/>
                  <a:gd name="T4" fmla="*/ 0 w 25"/>
                  <a:gd name="T5" fmla="*/ 346 h 346"/>
                  <a:gd name="T6" fmla="*/ 25 w 25"/>
                  <a:gd name="T7" fmla="*/ 346 h 346"/>
                  <a:gd name="T8" fmla="*/ 25 w 25"/>
                  <a:gd name="T9" fmla="*/ 339 h 346"/>
                  <a:gd name="T10" fmla="*/ 25 w 2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46">
                    <a:moveTo>
                      <a:pt x="25" y="0"/>
                    </a:moveTo>
                    <a:lnTo>
                      <a:pt x="0" y="0"/>
                    </a:lnTo>
                    <a:lnTo>
                      <a:pt x="0" y="346"/>
                    </a:lnTo>
                    <a:lnTo>
                      <a:pt x="25" y="346"/>
                    </a:lnTo>
                    <a:lnTo>
                      <a:pt x="25" y="33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67"/>
              <p:cNvSpPr>
                <a:spLocks/>
              </p:cNvSpPr>
              <p:nvPr/>
            </p:nvSpPr>
            <p:spPr bwMode="auto">
              <a:xfrm>
                <a:off x="1346200" y="1858963"/>
                <a:ext cx="217487" cy="568325"/>
              </a:xfrm>
              <a:custGeom>
                <a:avLst/>
                <a:gdLst>
                  <a:gd name="T0" fmla="*/ 137 w 137"/>
                  <a:gd name="T1" fmla="*/ 0 h 358"/>
                  <a:gd name="T2" fmla="*/ 0 w 137"/>
                  <a:gd name="T3" fmla="*/ 0 h 358"/>
                  <a:gd name="T4" fmla="*/ 0 w 137"/>
                  <a:gd name="T5" fmla="*/ 358 h 358"/>
                  <a:gd name="T6" fmla="*/ 0 w 137"/>
                  <a:gd name="T7" fmla="*/ 214 h 358"/>
                  <a:gd name="T8" fmla="*/ 0 w 137"/>
                  <a:gd name="T9" fmla="*/ 187 h 358"/>
                  <a:gd name="T10" fmla="*/ 0 w 137"/>
                  <a:gd name="T11" fmla="*/ 112 h 358"/>
                  <a:gd name="T12" fmla="*/ 20 w 137"/>
                  <a:gd name="T13" fmla="*/ 112 h 358"/>
                  <a:gd name="T14" fmla="*/ 20 w 137"/>
                  <a:gd name="T15" fmla="*/ 152 h 358"/>
                  <a:gd name="T16" fmla="*/ 30 w 137"/>
                  <a:gd name="T17" fmla="*/ 152 h 358"/>
                  <a:gd name="T18" fmla="*/ 30 w 137"/>
                  <a:gd name="T19" fmla="*/ 112 h 358"/>
                  <a:gd name="T20" fmla="*/ 94 w 137"/>
                  <a:gd name="T21" fmla="*/ 112 h 358"/>
                  <a:gd name="T22" fmla="*/ 137 w 137"/>
                  <a:gd name="T2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358">
                    <a:moveTo>
                      <a:pt x="137" y="0"/>
                    </a:moveTo>
                    <a:lnTo>
                      <a:pt x="0" y="0"/>
                    </a:lnTo>
                    <a:lnTo>
                      <a:pt x="0" y="358"/>
                    </a:lnTo>
                    <a:lnTo>
                      <a:pt x="0" y="214"/>
                    </a:lnTo>
                    <a:lnTo>
                      <a:pt x="0" y="187"/>
                    </a:lnTo>
                    <a:lnTo>
                      <a:pt x="0" y="112"/>
                    </a:lnTo>
                    <a:lnTo>
                      <a:pt x="20" y="112"/>
                    </a:lnTo>
                    <a:lnTo>
                      <a:pt x="20" y="152"/>
                    </a:lnTo>
                    <a:lnTo>
                      <a:pt x="30" y="152"/>
                    </a:lnTo>
                    <a:lnTo>
                      <a:pt x="30" y="112"/>
                    </a:lnTo>
                    <a:lnTo>
                      <a:pt x="94" y="11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0C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68"/>
              <p:cNvSpPr>
                <a:spLocks/>
              </p:cNvSpPr>
              <p:nvPr/>
            </p:nvSpPr>
            <p:spPr bwMode="auto">
              <a:xfrm>
                <a:off x="1346200" y="1858963"/>
                <a:ext cx="217487" cy="568325"/>
              </a:xfrm>
              <a:custGeom>
                <a:avLst/>
                <a:gdLst>
                  <a:gd name="T0" fmla="*/ 137 w 137"/>
                  <a:gd name="T1" fmla="*/ 0 h 358"/>
                  <a:gd name="T2" fmla="*/ 0 w 137"/>
                  <a:gd name="T3" fmla="*/ 0 h 358"/>
                  <a:gd name="T4" fmla="*/ 0 w 137"/>
                  <a:gd name="T5" fmla="*/ 358 h 358"/>
                  <a:gd name="T6" fmla="*/ 0 w 137"/>
                  <a:gd name="T7" fmla="*/ 214 h 358"/>
                  <a:gd name="T8" fmla="*/ 0 w 137"/>
                  <a:gd name="T9" fmla="*/ 187 h 358"/>
                  <a:gd name="T10" fmla="*/ 0 w 137"/>
                  <a:gd name="T11" fmla="*/ 112 h 358"/>
                  <a:gd name="T12" fmla="*/ 20 w 137"/>
                  <a:gd name="T13" fmla="*/ 112 h 358"/>
                  <a:gd name="T14" fmla="*/ 20 w 137"/>
                  <a:gd name="T15" fmla="*/ 152 h 358"/>
                  <a:gd name="T16" fmla="*/ 30 w 137"/>
                  <a:gd name="T17" fmla="*/ 152 h 358"/>
                  <a:gd name="T18" fmla="*/ 30 w 137"/>
                  <a:gd name="T19" fmla="*/ 112 h 358"/>
                  <a:gd name="T20" fmla="*/ 94 w 137"/>
                  <a:gd name="T21" fmla="*/ 112 h 358"/>
                  <a:gd name="T22" fmla="*/ 137 w 137"/>
                  <a:gd name="T2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358">
                    <a:moveTo>
                      <a:pt x="137" y="0"/>
                    </a:moveTo>
                    <a:lnTo>
                      <a:pt x="0" y="0"/>
                    </a:lnTo>
                    <a:lnTo>
                      <a:pt x="0" y="358"/>
                    </a:lnTo>
                    <a:lnTo>
                      <a:pt x="0" y="214"/>
                    </a:lnTo>
                    <a:lnTo>
                      <a:pt x="0" y="187"/>
                    </a:lnTo>
                    <a:lnTo>
                      <a:pt x="0" y="112"/>
                    </a:lnTo>
                    <a:lnTo>
                      <a:pt x="20" y="112"/>
                    </a:lnTo>
                    <a:lnTo>
                      <a:pt x="20" y="152"/>
                    </a:lnTo>
                    <a:lnTo>
                      <a:pt x="30" y="152"/>
                    </a:lnTo>
                    <a:lnTo>
                      <a:pt x="30" y="112"/>
                    </a:lnTo>
                    <a:lnTo>
                      <a:pt x="94" y="112"/>
                    </a:lnTo>
                    <a:lnTo>
                      <a:pt x="1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69"/>
              <p:cNvSpPr>
                <a:spLocks/>
              </p:cNvSpPr>
              <p:nvPr/>
            </p:nvSpPr>
            <p:spPr bwMode="auto">
              <a:xfrm>
                <a:off x="1306513" y="1858963"/>
                <a:ext cx="39687" cy="673100"/>
              </a:xfrm>
              <a:custGeom>
                <a:avLst/>
                <a:gdLst>
                  <a:gd name="T0" fmla="*/ 25 w 25"/>
                  <a:gd name="T1" fmla="*/ 0 h 424"/>
                  <a:gd name="T2" fmla="*/ 0 w 25"/>
                  <a:gd name="T3" fmla="*/ 0 h 424"/>
                  <a:gd name="T4" fmla="*/ 0 w 25"/>
                  <a:gd name="T5" fmla="*/ 424 h 424"/>
                  <a:gd name="T6" fmla="*/ 25 w 25"/>
                  <a:gd name="T7" fmla="*/ 358 h 424"/>
                  <a:gd name="T8" fmla="*/ 25 w 25"/>
                  <a:gd name="T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4">
                    <a:moveTo>
                      <a:pt x="25" y="0"/>
                    </a:moveTo>
                    <a:lnTo>
                      <a:pt x="0" y="0"/>
                    </a:lnTo>
                    <a:lnTo>
                      <a:pt x="0" y="424"/>
                    </a:lnTo>
                    <a:lnTo>
                      <a:pt x="25" y="35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70"/>
              <p:cNvSpPr>
                <a:spLocks/>
              </p:cNvSpPr>
              <p:nvPr/>
            </p:nvSpPr>
            <p:spPr bwMode="auto">
              <a:xfrm>
                <a:off x="1306513" y="1858963"/>
                <a:ext cx="39687" cy="673100"/>
              </a:xfrm>
              <a:custGeom>
                <a:avLst/>
                <a:gdLst>
                  <a:gd name="T0" fmla="*/ 25 w 25"/>
                  <a:gd name="T1" fmla="*/ 0 h 424"/>
                  <a:gd name="T2" fmla="*/ 0 w 25"/>
                  <a:gd name="T3" fmla="*/ 0 h 424"/>
                  <a:gd name="T4" fmla="*/ 0 w 25"/>
                  <a:gd name="T5" fmla="*/ 424 h 424"/>
                  <a:gd name="T6" fmla="*/ 25 w 25"/>
                  <a:gd name="T7" fmla="*/ 358 h 424"/>
                  <a:gd name="T8" fmla="*/ 25 w 25"/>
                  <a:gd name="T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24">
                    <a:moveTo>
                      <a:pt x="25" y="0"/>
                    </a:moveTo>
                    <a:lnTo>
                      <a:pt x="0" y="0"/>
                    </a:lnTo>
                    <a:lnTo>
                      <a:pt x="0" y="424"/>
                    </a:lnTo>
                    <a:lnTo>
                      <a:pt x="25" y="35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71"/>
              <p:cNvSpPr>
                <a:spLocks/>
              </p:cNvSpPr>
              <p:nvPr/>
            </p:nvSpPr>
            <p:spPr bwMode="auto">
              <a:xfrm>
                <a:off x="1346200" y="2036763"/>
                <a:ext cx="336550" cy="523875"/>
              </a:xfrm>
              <a:custGeom>
                <a:avLst/>
                <a:gdLst>
                  <a:gd name="T0" fmla="*/ 105 w 212"/>
                  <a:gd name="T1" fmla="*/ 0 h 330"/>
                  <a:gd name="T2" fmla="*/ 94 w 212"/>
                  <a:gd name="T3" fmla="*/ 0 h 330"/>
                  <a:gd name="T4" fmla="*/ 0 w 212"/>
                  <a:gd name="T5" fmla="*/ 246 h 330"/>
                  <a:gd name="T6" fmla="*/ 0 w 212"/>
                  <a:gd name="T7" fmla="*/ 330 h 330"/>
                  <a:gd name="T8" fmla="*/ 212 w 212"/>
                  <a:gd name="T9" fmla="*/ 330 h 330"/>
                  <a:gd name="T10" fmla="*/ 212 w 212"/>
                  <a:gd name="T11" fmla="*/ 75 h 330"/>
                  <a:gd name="T12" fmla="*/ 163 w 212"/>
                  <a:gd name="T13" fmla="*/ 75 h 330"/>
                  <a:gd name="T14" fmla="*/ 163 w 212"/>
                  <a:gd name="T15" fmla="*/ 46 h 330"/>
                  <a:gd name="T16" fmla="*/ 105 w 212"/>
                  <a:gd name="T17" fmla="*/ 46 h 330"/>
                  <a:gd name="T18" fmla="*/ 105 w 212"/>
                  <a:gd name="T1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330">
                    <a:moveTo>
                      <a:pt x="105" y="0"/>
                    </a:moveTo>
                    <a:lnTo>
                      <a:pt x="94" y="0"/>
                    </a:lnTo>
                    <a:lnTo>
                      <a:pt x="0" y="246"/>
                    </a:lnTo>
                    <a:lnTo>
                      <a:pt x="0" y="330"/>
                    </a:lnTo>
                    <a:lnTo>
                      <a:pt x="212" y="330"/>
                    </a:lnTo>
                    <a:lnTo>
                      <a:pt x="212" y="75"/>
                    </a:lnTo>
                    <a:lnTo>
                      <a:pt x="163" y="75"/>
                    </a:lnTo>
                    <a:lnTo>
                      <a:pt x="163" y="46"/>
                    </a:lnTo>
                    <a:lnTo>
                      <a:pt x="105" y="46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A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72"/>
              <p:cNvSpPr>
                <a:spLocks/>
              </p:cNvSpPr>
              <p:nvPr/>
            </p:nvSpPr>
            <p:spPr bwMode="auto">
              <a:xfrm>
                <a:off x="1346200" y="2036763"/>
                <a:ext cx="336550" cy="523875"/>
              </a:xfrm>
              <a:custGeom>
                <a:avLst/>
                <a:gdLst>
                  <a:gd name="T0" fmla="*/ 105 w 212"/>
                  <a:gd name="T1" fmla="*/ 0 h 330"/>
                  <a:gd name="T2" fmla="*/ 94 w 212"/>
                  <a:gd name="T3" fmla="*/ 0 h 330"/>
                  <a:gd name="T4" fmla="*/ 0 w 212"/>
                  <a:gd name="T5" fmla="*/ 246 h 330"/>
                  <a:gd name="T6" fmla="*/ 0 w 212"/>
                  <a:gd name="T7" fmla="*/ 330 h 330"/>
                  <a:gd name="T8" fmla="*/ 212 w 212"/>
                  <a:gd name="T9" fmla="*/ 330 h 330"/>
                  <a:gd name="T10" fmla="*/ 212 w 212"/>
                  <a:gd name="T11" fmla="*/ 75 h 330"/>
                  <a:gd name="T12" fmla="*/ 163 w 212"/>
                  <a:gd name="T13" fmla="*/ 75 h 330"/>
                  <a:gd name="T14" fmla="*/ 163 w 212"/>
                  <a:gd name="T15" fmla="*/ 46 h 330"/>
                  <a:gd name="T16" fmla="*/ 105 w 212"/>
                  <a:gd name="T17" fmla="*/ 46 h 330"/>
                  <a:gd name="T18" fmla="*/ 105 w 212"/>
                  <a:gd name="T1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330">
                    <a:moveTo>
                      <a:pt x="105" y="0"/>
                    </a:moveTo>
                    <a:lnTo>
                      <a:pt x="94" y="0"/>
                    </a:lnTo>
                    <a:lnTo>
                      <a:pt x="0" y="246"/>
                    </a:lnTo>
                    <a:lnTo>
                      <a:pt x="0" y="330"/>
                    </a:lnTo>
                    <a:lnTo>
                      <a:pt x="212" y="330"/>
                    </a:lnTo>
                    <a:lnTo>
                      <a:pt x="212" y="75"/>
                    </a:lnTo>
                    <a:lnTo>
                      <a:pt x="163" y="75"/>
                    </a:lnTo>
                    <a:lnTo>
                      <a:pt x="163" y="46"/>
                    </a:lnTo>
                    <a:lnTo>
                      <a:pt x="105" y="46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73"/>
              <p:cNvSpPr>
                <a:spLocks/>
              </p:cNvSpPr>
              <p:nvPr/>
            </p:nvSpPr>
            <p:spPr bwMode="auto">
              <a:xfrm>
                <a:off x="1346200" y="2036763"/>
                <a:ext cx="149225" cy="390525"/>
              </a:xfrm>
              <a:custGeom>
                <a:avLst/>
                <a:gdLst>
                  <a:gd name="T0" fmla="*/ 94 w 94"/>
                  <a:gd name="T1" fmla="*/ 0 h 246"/>
                  <a:gd name="T2" fmla="*/ 30 w 94"/>
                  <a:gd name="T3" fmla="*/ 0 h 246"/>
                  <a:gd name="T4" fmla="*/ 30 w 94"/>
                  <a:gd name="T5" fmla="*/ 40 h 246"/>
                  <a:gd name="T6" fmla="*/ 20 w 94"/>
                  <a:gd name="T7" fmla="*/ 40 h 246"/>
                  <a:gd name="T8" fmla="*/ 20 w 94"/>
                  <a:gd name="T9" fmla="*/ 0 h 246"/>
                  <a:gd name="T10" fmla="*/ 0 w 94"/>
                  <a:gd name="T11" fmla="*/ 0 h 246"/>
                  <a:gd name="T12" fmla="*/ 0 w 94"/>
                  <a:gd name="T13" fmla="*/ 75 h 246"/>
                  <a:gd name="T14" fmla="*/ 0 w 94"/>
                  <a:gd name="T15" fmla="*/ 102 h 246"/>
                  <a:gd name="T16" fmla="*/ 0 w 94"/>
                  <a:gd name="T17" fmla="*/ 246 h 246"/>
                  <a:gd name="T18" fmla="*/ 94 w 94"/>
                  <a:gd name="T1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246">
                    <a:moveTo>
                      <a:pt x="94" y="0"/>
                    </a:moveTo>
                    <a:lnTo>
                      <a:pt x="30" y="0"/>
                    </a:lnTo>
                    <a:lnTo>
                      <a:pt x="30" y="40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0" y="102"/>
                    </a:lnTo>
                    <a:lnTo>
                      <a:pt x="0" y="2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33B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74"/>
              <p:cNvSpPr>
                <a:spLocks/>
              </p:cNvSpPr>
              <p:nvPr/>
            </p:nvSpPr>
            <p:spPr bwMode="auto">
              <a:xfrm>
                <a:off x="1346200" y="2036763"/>
                <a:ext cx="149225" cy="390525"/>
              </a:xfrm>
              <a:custGeom>
                <a:avLst/>
                <a:gdLst>
                  <a:gd name="T0" fmla="*/ 94 w 94"/>
                  <a:gd name="T1" fmla="*/ 0 h 246"/>
                  <a:gd name="T2" fmla="*/ 30 w 94"/>
                  <a:gd name="T3" fmla="*/ 0 h 246"/>
                  <a:gd name="T4" fmla="*/ 30 w 94"/>
                  <a:gd name="T5" fmla="*/ 40 h 246"/>
                  <a:gd name="T6" fmla="*/ 20 w 94"/>
                  <a:gd name="T7" fmla="*/ 40 h 246"/>
                  <a:gd name="T8" fmla="*/ 20 w 94"/>
                  <a:gd name="T9" fmla="*/ 0 h 246"/>
                  <a:gd name="T10" fmla="*/ 0 w 94"/>
                  <a:gd name="T11" fmla="*/ 0 h 246"/>
                  <a:gd name="T12" fmla="*/ 0 w 94"/>
                  <a:gd name="T13" fmla="*/ 75 h 246"/>
                  <a:gd name="T14" fmla="*/ 0 w 94"/>
                  <a:gd name="T15" fmla="*/ 102 h 246"/>
                  <a:gd name="T16" fmla="*/ 0 w 94"/>
                  <a:gd name="T17" fmla="*/ 246 h 246"/>
                  <a:gd name="T18" fmla="*/ 94 w 94"/>
                  <a:gd name="T1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246">
                    <a:moveTo>
                      <a:pt x="94" y="0"/>
                    </a:moveTo>
                    <a:lnTo>
                      <a:pt x="30" y="0"/>
                    </a:lnTo>
                    <a:lnTo>
                      <a:pt x="30" y="40"/>
                    </a:lnTo>
                    <a:lnTo>
                      <a:pt x="20" y="4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0" y="102"/>
                    </a:lnTo>
                    <a:lnTo>
                      <a:pt x="0" y="246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75"/>
              <p:cNvSpPr>
                <a:spLocks/>
              </p:cNvSpPr>
              <p:nvPr/>
            </p:nvSpPr>
            <p:spPr bwMode="auto">
              <a:xfrm>
                <a:off x="949325" y="2574926"/>
                <a:ext cx="1600200" cy="79375"/>
              </a:xfrm>
              <a:custGeom>
                <a:avLst/>
                <a:gdLst>
                  <a:gd name="T0" fmla="*/ 1008 w 1008"/>
                  <a:gd name="T1" fmla="*/ 50 h 50"/>
                  <a:gd name="T2" fmla="*/ 0 w 1008"/>
                  <a:gd name="T3" fmla="*/ 50 h 50"/>
                  <a:gd name="T4" fmla="*/ 0 w 1008"/>
                  <a:gd name="T5" fmla="*/ 29 h 50"/>
                  <a:gd name="T6" fmla="*/ 74 w 1008"/>
                  <a:gd name="T7" fmla="*/ 0 h 50"/>
                  <a:gd name="T8" fmla="*/ 932 w 1008"/>
                  <a:gd name="T9" fmla="*/ 0 h 50"/>
                  <a:gd name="T10" fmla="*/ 1008 w 1008"/>
                  <a:gd name="T11" fmla="*/ 29 h 50"/>
                  <a:gd name="T12" fmla="*/ 1008 w 1008"/>
                  <a:gd name="T1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8" h="50">
                    <a:moveTo>
                      <a:pt x="1008" y="50"/>
                    </a:moveTo>
                    <a:lnTo>
                      <a:pt x="0" y="50"/>
                    </a:lnTo>
                    <a:lnTo>
                      <a:pt x="0" y="29"/>
                    </a:lnTo>
                    <a:lnTo>
                      <a:pt x="74" y="0"/>
                    </a:lnTo>
                    <a:lnTo>
                      <a:pt x="932" y="0"/>
                    </a:lnTo>
                    <a:lnTo>
                      <a:pt x="1008" y="29"/>
                    </a:lnTo>
                    <a:lnTo>
                      <a:pt x="1008" y="5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76"/>
              <p:cNvSpPr>
                <a:spLocks/>
              </p:cNvSpPr>
              <p:nvPr/>
            </p:nvSpPr>
            <p:spPr bwMode="auto">
              <a:xfrm>
                <a:off x="1522413" y="2098676"/>
                <a:ext cx="68262" cy="82550"/>
              </a:xfrm>
              <a:custGeom>
                <a:avLst/>
                <a:gdLst>
                  <a:gd name="T0" fmla="*/ 30 w 31"/>
                  <a:gd name="T1" fmla="*/ 35 h 37"/>
                  <a:gd name="T2" fmla="*/ 2 w 31"/>
                  <a:gd name="T3" fmla="*/ 0 h 37"/>
                  <a:gd name="T4" fmla="*/ 0 w 31"/>
                  <a:gd name="T5" fmla="*/ 0 h 37"/>
                  <a:gd name="T6" fmla="*/ 0 w 31"/>
                  <a:gd name="T7" fmla="*/ 1 h 37"/>
                  <a:gd name="T8" fmla="*/ 29 w 31"/>
                  <a:gd name="T9" fmla="*/ 36 h 37"/>
                  <a:gd name="T10" fmla="*/ 30 w 31"/>
                  <a:gd name="T11" fmla="*/ 36 h 37"/>
                  <a:gd name="T12" fmla="*/ 30 w 31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7">
                    <a:moveTo>
                      <a:pt x="30" y="3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7"/>
                      <a:pt x="30" y="37"/>
                      <a:pt x="30" y="36"/>
                    </a:cubicBezTo>
                    <a:cubicBezTo>
                      <a:pt x="31" y="36"/>
                      <a:pt x="31" y="35"/>
                      <a:pt x="30" y="35"/>
                    </a:cubicBezTo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77"/>
              <p:cNvSpPr>
                <a:spLocks/>
              </p:cNvSpPr>
              <p:nvPr/>
            </p:nvSpPr>
            <p:spPr bwMode="auto">
              <a:xfrm>
                <a:off x="1463675" y="2098676"/>
                <a:ext cx="63500" cy="66675"/>
              </a:xfrm>
              <a:custGeom>
                <a:avLst/>
                <a:gdLst>
                  <a:gd name="T0" fmla="*/ 1 w 28"/>
                  <a:gd name="T1" fmla="*/ 30 h 30"/>
                  <a:gd name="T2" fmla="*/ 28 w 28"/>
                  <a:gd name="T3" fmla="*/ 1 h 30"/>
                  <a:gd name="T4" fmla="*/ 27 w 28"/>
                  <a:gd name="T5" fmla="*/ 0 h 30"/>
                  <a:gd name="T6" fmla="*/ 26 w 28"/>
                  <a:gd name="T7" fmla="*/ 0 h 30"/>
                  <a:gd name="T8" fmla="*/ 0 w 28"/>
                  <a:gd name="T9" fmla="*/ 29 h 30"/>
                  <a:gd name="T10" fmla="*/ 0 w 28"/>
                  <a:gd name="T11" fmla="*/ 30 h 30"/>
                  <a:gd name="T12" fmla="*/ 1 w 28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0">
                    <a:moveTo>
                      <a:pt x="1" y="30"/>
                    </a:move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1" y="30"/>
                      <a:pt x="1" y="30"/>
                    </a:cubicBezTo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78"/>
              <p:cNvSpPr>
                <a:spLocks/>
              </p:cNvSpPr>
              <p:nvPr/>
            </p:nvSpPr>
            <p:spPr bwMode="auto">
              <a:xfrm>
                <a:off x="1435100" y="2149476"/>
                <a:ext cx="176212" cy="120650"/>
              </a:xfrm>
              <a:custGeom>
                <a:avLst/>
                <a:gdLst>
                  <a:gd name="T0" fmla="*/ 104 w 111"/>
                  <a:gd name="T1" fmla="*/ 76 h 76"/>
                  <a:gd name="T2" fmla="*/ 0 w 111"/>
                  <a:gd name="T3" fmla="*/ 63 h 76"/>
                  <a:gd name="T4" fmla="*/ 7 w 111"/>
                  <a:gd name="T5" fmla="*/ 0 h 76"/>
                  <a:gd name="T6" fmla="*/ 111 w 111"/>
                  <a:gd name="T7" fmla="*/ 13 h 76"/>
                  <a:gd name="T8" fmla="*/ 104 w 111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76">
                    <a:moveTo>
                      <a:pt x="104" y="76"/>
                    </a:moveTo>
                    <a:lnTo>
                      <a:pt x="0" y="63"/>
                    </a:lnTo>
                    <a:lnTo>
                      <a:pt x="7" y="0"/>
                    </a:lnTo>
                    <a:lnTo>
                      <a:pt x="111" y="13"/>
                    </a:lnTo>
                    <a:lnTo>
                      <a:pt x="104" y="76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79"/>
              <p:cNvSpPr>
                <a:spLocks/>
              </p:cNvSpPr>
              <p:nvPr/>
            </p:nvSpPr>
            <p:spPr bwMode="auto">
              <a:xfrm>
                <a:off x="1446213" y="2163763"/>
                <a:ext cx="150812" cy="92075"/>
              </a:xfrm>
              <a:custGeom>
                <a:avLst/>
                <a:gdLst>
                  <a:gd name="T0" fmla="*/ 90 w 95"/>
                  <a:gd name="T1" fmla="*/ 58 h 58"/>
                  <a:gd name="T2" fmla="*/ 0 w 95"/>
                  <a:gd name="T3" fmla="*/ 47 h 58"/>
                  <a:gd name="T4" fmla="*/ 6 w 95"/>
                  <a:gd name="T5" fmla="*/ 0 h 58"/>
                  <a:gd name="T6" fmla="*/ 95 w 95"/>
                  <a:gd name="T7" fmla="*/ 9 h 58"/>
                  <a:gd name="T8" fmla="*/ 90 w 95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8">
                    <a:moveTo>
                      <a:pt x="90" y="58"/>
                    </a:moveTo>
                    <a:lnTo>
                      <a:pt x="0" y="47"/>
                    </a:lnTo>
                    <a:lnTo>
                      <a:pt x="6" y="0"/>
                    </a:lnTo>
                    <a:lnTo>
                      <a:pt x="95" y="9"/>
                    </a:lnTo>
                    <a:lnTo>
                      <a:pt x="90" y="58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80"/>
              <p:cNvSpPr>
                <a:spLocks noEditPoints="1"/>
              </p:cNvSpPr>
              <p:nvPr/>
            </p:nvSpPr>
            <p:spPr bwMode="auto">
              <a:xfrm>
                <a:off x="1444625" y="2159001"/>
                <a:ext cx="157162" cy="100013"/>
              </a:xfrm>
              <a:custGeom>
                <a:avLst/>
                <a:gdLst>
                  <a:gd name="T0" fmla="*/ 92 w 99"/>
                  <a:gd name="T1" fmla="*/ 63 h 63"/>
                  <a:gd name="T2" fmla="*/ 0 w 99"/>
                  <a:gd name="T3" fmla="*/ 53 h 63"/>
                  <a:gd name="T4" fmla="*/ 5 w 99"/>
                  <a:gd name="T5" fmla="*/ 0 h 63"/>
                  <a:gd name="T6" fmla="*/ 99 w 99"/>
                  <a:gd name="T7" fmla="*/ 11 h 63"/>
                  <a:gd name="T8" fmla="*/ 92 w 99"/>
                  <a:gd name="T9" fmla="*/ 63 h 63"/>
                  <a:gd name="T10" fmla="*/ 4 w 99"/>
                  <a:gd name="T11" fmla="*/ 49 h 63"/>
                  <a:gd name="T12" fmla="*/ 89 w 99"/>
                  <a:gd name="T13" fmla="*/ 59 h 63"/>
                  <a:gd name="T14" fmla="*/ 95 w 99"/>
                  <a:gd name="T15" fmla="*/ 14 h 63"/>
                  <a:gd name="T16" fmla="*/ 10 w 99"/>
                  <a:gd name="T17" fmla="*/ 4 h 63"/>
                  <a:gd name="T18" fmla="*/ 4 w 99"/>
                  <a:gd name="T19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63">
                    <a:moveTo>
                      <a:pt x="92" y="63"/>
                    </a:moveTo>
                    <a:lnTo>
                      <a:pt x="0" y="53"/>
                    </a:lnTo>
                    <a:lnTo>
                      <a:pt x="5" y="0"/>
                    </a:lnTo>
                    <a:lnTo>
                      <a:pt x="99" y="11"/>
                    </a:lnTo>
                    <a:lnTo>
                      <a:pt x="92" y="63"/>
                    </a:lnTo>
                    <a:close/>
                    <a:moveTo>
                      <a:pt x="4" y="49"/>
                    </a:moveTo>
                    <a:lnTo>
                      <a:pt x="89" y="59"/>
                    </a:lnTo>
                    <a:lnTo>
                      <a:pt x="95" y="14"/>
                    </a:lnTo>
                    <a:lnTo>
                      <a:pt x="10" y="4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81"/>
              <p:cNvSpPr>
                <a:spLocks noEditPoints="1"/>
              </p:cNvSpPr>
              <p:nvPr/>
            </p:nvSpPr>
            <p:spPr bwMode="auto">
              <a:xfrm>
                <a:off x="1463675" y="2187576"/>
                <a:ext cx="31750" cy="33338"/>
              </a:xfrm>
              <a:custGeom>
                <a:avLst/>
                <a:gdLst>
                  <a:gd name="T0" fmla="*/ 6 w 14"/>
                  <a:gd name="T1" fmla="*/ 15 h 15"/>
                  <a:gd name="T2" fmla="*/ 2 w 14"/>
                  <a:gd name="T3" fmla="*/ 12 h 15"/>
                  <a:gd name="T4" fmla="*/ 0 w 14"/>
                  <a:gd name="T5" fmla="*/ 7 h 15"/>
                  <a:gd name="T6" fmla="*/ 3 w 14"/>
                  <a:gd name="T7" fmla="*/ 2 h 15"/>
                  <a:gd name="T8" fmla="*/ 8 w 14"/>
                  <a:gd name="T9" fmla="*/ 0 h 15"/>
                  <a:gd name="T10" fmla="*/ 13 w 14"/>
                  <a:gd name="T11" fmla="*/ 3 h 15"/>
                  <a:gd name="T12" fmla="*/ 14 w 14"/>
                  <a:gd name="T13" fmla="*/ 8 h 15"/>
                  <a:gd name="T14" fmla="*/ 11 w 14"/>
                  <a:gd name="T15" fmla="*/ 13 h 15"/>
                  <a:gd name="T16" fmla="*/ 6 w 14"/>
                  <a:gd name="T17" fmla="*/ 15 h 15"/>
                  <a:gd name="T18" fmla="*/ 8 w 14"/>
                  <a:gd name="T19" fmla="*/ 3 h 15"/>
                  <a:gd name="T20" fmla="*/ 5 w 14"/>
                  <a:gd name="T21" fmla="*/ 4 h 15"/>
                  <a:gd name="T22" fmla="*/ 4 w 14"/>
                  <a:gd name="T23" fmla="*/ 7 h 15"/>
                  <a:gd name="T24" fmla="*/ 4 w 14"/>
                  <a:gd name="T25" fmla="*/ 10 h 15"/>
                  <a:gd name="T26" fmla="*/ 7 w 14"/>
                  <a:gd name="T27" fmla="*/ 12 h 15"/>
                  <a:gd name="T28" fmla="*/ 9 w 14"/>
                  <a:gd name="T29" fmla="*/ 11 h 15"/>
                  <a:gd name="T30" fmla="*/ 11 w 14"/>
                  <a:gd name="T31" fmla="*/ 8 h 15"/>
                  <a:gd name="T32" fmla="*/ 10 w 14"/>
                  <a:gd name="T33" fmla="*/ 4 h 15"/>
                  <a:gd name="T34" fmla="*/ 8 w 14"/>
                  <a:gd name="T3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4" y="14"/>
                      <a:pt x="3" y="14"/>
                      <a:pt x="2" y="12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0" y="0"/>
                      <a:pt x="12" y="1"/>
                      <a:pt x="13" y="3"/>
                    </a:cubicBezTo>
                    <a:cubicBezTo>
                      <a:pt x="14" y="4"/>
                      <a:pt x="14" y="6"/>
                      <a:pt x="14" y="8"/>
                    </a:cubicBezTo>
                    <a:cubicBezTo>
                      <a:pt x="14" y="10"/>
                      <a:pt x="13" y="12"/>
                      <a:pt x="11" y="13"/>
                    </a:cubicBezTo>
                    <a:cubicBezTo>
                      <a:pt x="10" y="14"/>
                      <a:pt x="8" y="15"/>
                      <a:pt x="6" y="15"/>
                    </a:cubicBezTo>
                    <a:close/>
                    <a:moveTo>
                      <a:pt x="8" y="3"/>
                    </a:move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3" y="8"/>
                      <a:pt x="4" y="10"/>
                      <a:pt x="4" y="10"/>
                    </a:cubicBezTo>
                    <a:cubicBezTo>
                      <a:pt x="5" y="11"/>
                      <a:pt x="5" y="12"/>
                      <a:pt x="7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10" y="10"/>
                      <a:pt x="10" y="9"/>
                      <a:pt x="11" y="8"/>
                    </a:cubicBezTo>
                    <a:cubicBezTo>
                      <a:pt x="11" y="6"/>
                      <a:pt x="11" y="5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82"/>
              <p:cNvSpPr>
                <a:spLocks noEditPoints="1"/>
              </p:cNvSpPr>
              <p:nvPr/>
            </p:nvSpPr>
            <p:spPr bwMode="auto">
              <a:xfrm>
                <a:off x="1497013" y="2192338"/>
                <a:ext cx="26987" cy="30163"/>
              </a:xfrm>
              <a:custGeom>
                <a:avLst/>
                <a:gdLst>
                  <a:gd name="T0" fmla="*/ 4 w 12"/>
                  <a:gd name="T1" fmla="*/ 9 h 14"/>
                  <a:gd name="T2" fmla="*/ 4 w 12"/>
                  <a:gd name="T3" fmla="*/ 14 h 14"/>
                  <a:gd name="T4" fmla="*/ 0 w 12"/>
                  <a:gd name="T5" fmla="*/ 13 h 14"/>
                  <a:gd name="T6" fmla="*/ 2 w 12"/>
                  <a:gd name="T7" fmla="*/ 0 h 14"/>
                  <a:gd name="T8" fmla="*/ 7 w 12"/>
                  <a:gd name="T9" fmla="*/ 0 h 14"/>
                  <a:gd name="T10" fmla="*/ 12 w 12"/>
                  <a:gd name="T11" fmla="*/ 5 h 14"/>
                  <a:gd name="T12" fmla="*/ 10 w 12"/>
                  <a:gd name="T13" fmla="*/ 8 h 14"/>
                  <a:gd name="T14" fmla="*/ 6 w 12"/>
                  <a:gd name="T15" fmla="*/ 9 h 14"/>
                  <a:gd name="T16" fmla="*/ 4 w 12"/>
                  <a:gd name="T17" fmla="*/ 9 h 14"/>
                  <a:gd name="T18" fmla="*/ 5 w 12"/>
                  <a:gd name="T19" fmla="*/ 2 h 14"/>
                  <a:gd name="T20" fmla="*/ 4 w 12"/>
                  <a:gd name="T21" fmla="*/ 7 h 14"/>
                  <a:gd name="T22" fmla="*/ 6 w 12"/>
                  <a:gd name="T23" fmla="*/ 7 h 14"/>
                  <a:gd name="T24" fmla="*/ 8 w 12"/>
                  <a:gd name="T25" fmla="*/ 5 h 14"/>
                  <a:gd name="T26" fmla="*/ 6 w 12"/>
                  <a:gd name="T27" fmla="*/ 2 h 14"/>
                  <a:gd name="T28" fmla="*/ 5 w 12"/>
                  <a:gd name="T2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4">
                    <a:moveTo>
                      <a:pt x="4" y="9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1"/>
                      <a:pt x="12" y="2"/>
                      <a:pt x="12" y="5"/>
                    </a:cubicBezTo>
                    <a:cubicBezTo>
                      <a:pt x="12" y="7"/>
                      <a:pt x="11" y="8"/>
                      <a:pt x="10" y="8"/>
                    </a:cubicBezTo>
                    <a:cubicBezTo>
                      <a:pt x="9" y="9"/>
                      <a:pt x="7" y="9"/>
                      <a:pt x="6" y="9"/>
                    </a:cubicBezTo>
                    <a:lnTo>
                      <a:pt x="4" y="9"/>
                    </a:lnTo>
                    <a:close/>
                    <a:moveTo>
                      <a:pt x="5" y="2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9" y="3"/>
                      <a:pt x="8" y="3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83"/>
              <p:cNvSpPr>
                <a:spLocks/>
              </p:cNvSpPr>
              <p:nvPr/>
            </p:nvSpPr>
            <p:spPr bwMode="auto">
              <a:xfrm>
                <a:off x="1527175" y="2193926"/>
                <a:ext cx="19050" cy="33338"/>
              </a:xfrm>
              <a:custGeom>
                <a:avLst/>
                <a:gdLst>
                  <a:gd name="T0" fmla="*/ 11 w 12"/>
                  <a:gd name="T1" fmla="*/ 21 h 21"/>
                  <a:gd name="T2" fmla="*/ 0 w 12"/>
                  <a:gd name="T3" fmla="*/ 20 h 21"/>
                  <a:gd name="T4" fmla="*/ 1 w 12"/>
                  <a:gd name="T5" fmla="*/ 0 h 21"/>
                  <a:gd name="T6" fmla="*/ 12 w 12"/>
                  <a:gd name="T7" fmla="*/ 2 h 21"/>
                  <a:gd name="T8" fmla="*/ 12 w 12"/>
                  <a:gd name="T9" fmla="*/ 4 h 21"/>
                  <a:gd name="T10" fmla="*/ 5 w 12"/>
                  <a:gd name="T11" fmla="*/ 4 h 21"/>
                  <a:gd name="T12" fmla="*/ 5 w 12"/>
                  <a:gd name="T13" fmla="*/ 9 h 21"/>
                  <a:gd name="T14" fmla="*/ 11 w 12"/>
                  <a:gd name="T15" fmla="*/ 9 h 21"/>
                  <a:gd name="T16" fmla="*/ 11 w 12"/>
                  <a:gd name="T17" fmla="*/ 13 h 21"/>
                  <a:gd name="T18" fmla="*/ 4 w 12"/>
                  <a:gd name="T19" fmla="*/ 13 h 21"/>
                  <a:gd name="T20" fmla="*/ 4 w 12"/>
                  <a:gd name="T21" fmla="*/ 17 h 21"/>
                  <a:gd name="T22" fmla="*/ 11 w 12"/>
                  <a:gd name="T23" fmla="*/ 17 h 21"/>
                  <a:gd name="T24" fmla="*/ 11 w 12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1" y="21"/>
                    </a:moveTo>
                    <a:lnTo>
                      <a:pt x="0" y="20"/>
                    </a:lnTo>
                    <a:lnTo>
                      <a:pt x="1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5" y="9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4" y="13"/>
                    </a:lnTo>
                    <a:lnTo>
                      <a:pt x="4" y="17"/>
                    </a:lnTo>
                    <a:lnTo>
                      <a:pt x="11" y="17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84"/>
              <p:cNvSpPr>
                <a:spLocks/>
              </p:cNvSpPr>
              <p:nvPr/>
            </p:nvSpPr>
            <p:spPr bwMode="auto">
              <a:xfrm>
                <a:off x="1549400" y="2197101"/>
                <a:ext cx="30162" cy="34925"/>
              </a:xfrm>
              <a:custGeom>
                <a:avLst/>
                <a:gdLst>
                  <a:gd name="T0" fmla="*/ 13 w 14"/>
                  <a:gd name="T1" fmla="*/ 16 h 16"/>
                  <a:gd name="T2" fmla="*/ 10 w 14"/>
                  <a:gd name="T3" fmla="*/ 15 h 16"/>
                  <a:gd name="T4" fmla="*/ 5 w 14"/>
                  <a:gd name="T5" fmla="*/ 6 h 16"/>
                  <a:gd name="T6" fmla="*/ 4 w 14"/>
                  <a:gd name="T7" fmla="*/ 5 h 16"/>
                  <a:gd name="T8" fmla="*/ 4 w 14"/>
                  <a:gd name="T9" fmla="*/ 5 h 16"/>
                  <a:gd name="T10" fmla="*/ 4 w 14"/>
                  <a:gd name="T11" fmla="*/ 7 h 16"/>
                  <a:gd name="T12" fmla="*/ 3 w 14"/>
                  <a:gd name="T13" fmla="*/ 14 h 16"/>
                  <a:gd name="T14" fmla="*/ 0 w 14"/>
                  <a:gd name="T15" fmla="*/ 14 h 16"/>
                  <a:gd name="T16" fmla="*/ 2 w 14"/>
                  <a:gd name="T17" fmla="*/ 0 h 16"/>
                  <a:gd name="T18" fmla="*/ 5 w 14"/>
                  <a:gd name="T19" fmla="*/ 1 h 16"/>
                  <a:gd name="T20" fmla="*/ 10 w 14"/>
                  <a:gd name="T21" fmla="*/ 10 h 16"/>
                  <a:gd name="T22" fmla="*/ 10 w 14"/>
                  <a:gd name="T23" fmla="*/ 11 h 16"/>
                  <a:gd name="T24" fmla="*/ 10 w 14"/>
                  <a:gd name="T25" fmla="*/ 11 h 16"/>
                  <a:gd name="T26" fmla="*/ 11 w 14"/>
                  <a:gd name="T27" fmla="*/ 9 h 16"/>
                  <a:gd name="T28" fmla="*/ 11 w 14"/>
                  <a:gd name="T29" fmla="*/ 1 h 16"/>
                  <a:gd name="T30" fmla="*/ 14 w 14"/>
                  <a:gd name="T31" fmla="*/ 2 h 16"/>
                  <a:gd name="T32" fmla="*/ 13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3" y="16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4" y="2"/>
                      <a:pt x="14" y="2"/>
                      <a:pt x="14" y="2"/>
                    </a:cubicBez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85"/>
              <p:cNvSpPr>
                <a:spLocks/>
              </p:cNvSpPr>
              <p:nvPr/>
            </p:nvSpPr>
            <p:spPr bwMode="auto">
              <a:xfrm>
                <a:off x="2009775" y="2149476"/>
                <a:ext cx="355600" cy="247650"/>
              </a:xfrm>
              <a:custGeom>
                <a:avLst/>
                <a:gdLst>
                  <a:gd name="T0" fmla="*/ 65 w 224"/>
                  <a:gd name="T1" fmla="*/ 0 h 156"/>
                  <a:gd name="T2" fmla="*/ 57 w 224"/>
                  <a:gd name="T3" fmla="*/ 0 h 156"/>
                  <a:gd name="T4" fmla="*/ 0 w 224"/>
                  <a:gd name="T5" fmla="*/ 156 h 156"/>
                  <a:gd name="T6" fmla="*/ 224 w 224"/>
                  <a:gd name="T7" fmla="*/ 156 h 156"/>
                  <a:gd name="T8" fmla="*/ 224 w 224"/>
                  <a:gd name="T9" fmla="*/ 76 h 156"/>
                  <a:gd name="T10" fmla="*/ 222 w 224"/>
                  <a:gd name="T11" fmla="*/ 76 h 156"/>
                  <a:gd name="T12" fmla="*/ 222 w 224"/>
                  <a:gd name="T13" fmla="*/ 45 h 156"/>
                  <a:gd name="T14" fmla="*/ 147 w 224"/>
                  <a:gd name="T15" fmla="*/ 45 h 156"/>
                  <a:gd name="T16" fmla="*/ 147 w 224"/>
                  <a:gd name="T17" fmla="*/ 76 h 156"/>
                  <a:gd name="T18" fmla="*/ 123 w 224"/>
                  <a:gd name="T19" fmla="*/ 76 h 156"/>
                  <a:gd name="T20" fmla="*/ 123 w 224"/>
                  <a:gd name="T21" fmla="*/ 46 h 156"/>
                  <a:gd name="T22" fmla="*/ 65 w 224"/>
                  <a:gd name="T23" fmla="*/ 46 h 156"/>
                  <a:gd name="T24" fmla="*/ 65 w 224"/>
                  <a:gd name="T2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56">
                    <a:moveTo>
                      <a:pt x="65" y="0"/>
                    </a:moveTo>
                    <a:lnTo>
                      <a:pt x="57" y="0"/>
                    </a:lnTo>
                    <a:lnTo>
                      <a:pt x="0" y="156"/>
                    </a:lnTo>
                    <a:lnTo>
                      <a:pt x="224" y="156"/>
                    </a:lnTo>
                    <a:lnTo>
                      <a:pt x="224" y="76"/>
                    </a:lnTo>
                    <a:lnTo>
                      <a:pt x="222" y="76"/>
                    </a:lnTo>
                    <a:lnTo>
                      <a:pt x="222" y="45"/>
                    </a:lnTo>
                    <a:lnTo>
                      <a:pt x="147" y="45"/>
                    </a:lnTo>
                    <a:lnTo>
                      <a:pt x="147" y="76"/>
                    </a:lnTo>
                    <a:lnTo>
                      <a:pt x="123" y="76"/>
                    </a:lnTo>
                    <a:lnTo>
                      <a:pt x="123" y="46"/>
                    </a:lnTo>
                    <a:lnTo>
                      <a:pt x="65" y="4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A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86"/>
              <p:cNvSpPr>
                <a:spLocks/>
              </p:cNvSpPr>
              <p:nvPr/>
            </p:nvSpPr>
            <p:spPr bwMode="auto">
              <a:xfrm>
                <a:off x="2009775" y="2149476"/>
                <a:ext cx="355600" cy="247650"/>
              </a:xfrm>
              <a:custGeom>
                <a:avLst/>
                <a:gdLst>
                  <a:gd name="T0" fmla="*/ 65 w 224"/>
                  <a:gd name="T1" fmla="*/ 0 h 156"/>
                  <a:gd name="T2" fmla="*/ 57 w 224"/>
                  <a:gd name="T3" fmla="*/ 0 h 156"/>
                  <a:gd name="T4" fmla="*/ 0 w 224"/>
                  <a:gd name="T5" fmla="*/ 156 h 156"/>
                  <a:gd name="T6" fmla="*/ 224 w 224"/>
                  <a:gd name="T7" fmla="*/ 156 h 156"/>
                  <a:gd name="T8" fmla="*/ 224 w 224"/>
                  <a:gd name="T9" fmla="*/ 76 h 156"/>
                  <a:gd name="T10" fmla="*/ 222 w 224"/>
                  <a:gd name="T11" fmla="*/ 76 h 156"/>
                  <a:gd name="T12" fmla="*/ 222 w 224"/>
                  <a:gd name="T13" fmla="*/ 45 h 156"/>
                  <a:gd name="T14" fmla="*/ 147 w 224"/>
                  <a:gd name="T15" fmla="*/ 45 h 156"/>
                  <a:gd name="T16" fmla="*/ 147 w 224"/>
                  <a:gd name="T17" fmla="*/ 76 h 156"/>
                  <a:gd name="T18" fmla="*/ 123 w 224"/>
                  <a:gd name="T19" fmla="*/ 76 h 156"/>
                  <a:gd name="T20" fmla="*/ 123 w 224"/>
                  <a:gd name="T21" fmla="*/ 46 h 156"/>
                  <a:gd name="T22" fmla="*/ 65 w 224"/>
                  <a:gd name="T23" fmla="*/ 46 h 156"/>
                  <a:gd name="T24" fmla="*/ 65 w 224"/>
                  <a:gd name="T2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56">
                    <a:moveTo>
                      <a:pt x="65" y="0"/>
                    </a:moveTo>
                    <a:lnTo>
                      <a:pt x="57" y="0"/>
                    </a:lnTo>
                    <a:lnTo>
                      <a:pt x="0" y="156"/>
                    </a:lnTo>
                    <a:lnTo>
                      <a:pt x="224" y="156"/>
                    </a:lnTo>
                    <a:lnTo>
                      <a:pt x="224" y="76"/>
                    </a:lnTo>
                    <a:lnTo>
                      <a:pt x="222" y="76"/>
                    </a:lnTo>
                    <a:lnTo>
                      <a:pt x="222" y="45"/>
                    </a:lnTo>
                    <a:lnTo>
                      <a:pt x="147" y="45"/>
                    </a:lnTo>
                    <a:lnTo>
                      <a:pt x="147" y="76"/>
                    </a:lnTo>
                    <a:lnTo>
                      <a:pt x="123" y="76"/>
                    </a:lnTo>
                    <a:lnTo>
                      <a:pt x="123" y="46"/>
                    </a:lnTo>
                    <a:lnTo>
                      <a:pt x="65" y="46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87"/>
              <p:cNvSpPr>
                <a:spLocks/>
              </p:cNvSpPr>
              <p:nvPr/>
            </p:nvSpPr>
            <p:spPr bwMode="auto">
              <a:xfrm>
                <a:off x="1768475" y="2149476"/>
                <a:ext cx="331787" cy="247650"/>
              </a:xfrm>
              <a:custGeom>
                <a:avLst/>
                <a:gdLst>
                  <a:gd name="T0" fmla="*/ 209 w 209"/>
                  <a:gd name="T1" fmla="*/ 0 h 156"/>
                  <a:gd name="T2" fmla="*/ 143 w 209"/>
                  <a:gd name="T3" fmla="*/ 0 h 156"/>
                  <a:gd name="T4" fmla="*/ 143 w 209"/>
                  <a:gd name="T5" fmla="*/ 41 h 156"/>
                  <a:gd name="T6" fmla="*/ 69 w 209"/>
                  <a:gd name="T7" fmla="*/ 41 h 156"/>
                  <a:gd name="T8" fmla="*/ 69 w 209"/>
                  <a:gd name="T9" fmla="*/ 0 h 156"/>
                  <a:gd name="T10" fmla="*/ 0 w 209"/>
                  <a:gd name="T11" fmla="*/ 0 h 156"/>
                  <a:gd name="T12" fmla="*/ 0 w 209"/>
                  <a:gd name="T13" fmla="*/ 76 h 156"/>
                  <a:gd name="T14" fmla="*/ 0 w 209"/>
                  <a:gd name="T15" fmla="*/ 102 h 156"/>
                  <a:gd name="T16" fmla="*/ 0 w 209"/>
                  <a:gd name="T17" fmla="*/ 156 h 156"/>
                  <a:gd name="T18" fmla="*/ 152 w 209"/>
                  <a:gd name="T19" fmla="*/ 156 h 156"/>
                  <a:gd name="T20" fmla="*/ 209 w 20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lnTo>
                      <a:pt x="143" y="0"/>
                    </a:lnTo>
                    <a:lnTo>
                      <a:pt x="143" y="41"/>
                    </a:lnTo>
                    <a:lnTo>
                      <a:pt x="69" y="41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102"/>
                    </a:lnTo>
                    <a:lnTo>
                      <a:pt x="0" y="156"/>
                    </a:lnTo>
                    <a:lnTo>
                      <a:pt x="152" y="156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33B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88"/>
              <p:cNvSpPr>
                <a:spLocks/>
              </p:cNvSpPr>
              <p:nvPr/>
            </p:nvSpPr>
            <p:spPr bwMode="auto">
              <a:xfrm>
                <a:off x="1768475" y="2149476"/>
                <a:ext cx="331787" cy="247650"/>
              </a:xfrm>
              <a:custGeom>
                <a:avLst/>
                <a:gdLst>
                  <a:gd name="T0" fmla="*/ 209 w 209"/>
                  <a:gd name="T1" fmla="*/ 0 h 156"/>
                  <a:gd name="T2" fmla="*/ 143 w 209"/>
                  <a:gd name="T3" fmla="*/ 0 h 156"/>
                  <a:gd name="T4" fmla="*/ 143 w 209"/>
                  <a:gd name="T5" fmla="*/ 41 h 156"/>
                  <a:gd name="T6" fmla="*/ 69 w 209"/>
                  <a:gd name="T7" fmla="*/ 41 h 156"/>
                  <a:gd name="T8" fmla="*/ 69 w 209"/>
                  <a:gd name="T9" fmla="*/ 0 h 156"/>
                  <a:gd name="T10" fmla="*/ 0 w 209"/>
                  <a:gd name="T11" fmla="*/ 0 h 156"/>
                  <a:gd name="T12" fmla="*/ 0 w 209"/>
                  <a:gd name="T13" fmla="*/ 76 h 156"/>
                  <a:gd name="T14" fmla="*/ 0 w 209"/>
                  <a:gd name="T15" fmla="*/ 102 h 156"/>
                  <a:gd name="T16" fmla="*/ 0 w 209"/>
                  <a:gd name="T17" fmla="*/ 156 h 156"/>
                  <a:gd name="T18" fmla="*/ 152 w 209"/>
                  <a:gd name="T19" fmla="*/ 156 h 156"/>
                  <a:gd name="T20" fmla="*/ 209 w 20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lnTo>
                      <a:pt x="143" y="0"/>
                    </a:lnTo>
                    <a:lnTo>
                      <a:pt x="143" y="41"/>
                    </a:lnTo>
                    <a:lnTo>
                      <a:pt x="69" y="41"/>
                    </a:lnTo>
                    <a:lnTo>
                      <a:pt x="69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102"/>
                    </a:lnTo>
                    <a:lnTo>
                      <a:pt x="0" y="156"/>
                    </a:lnTo>
                    <a:lnTo>
                      <a:pt x="152" y="156"/>
                    </a:lnTo>
                    <a:lnTo>
                      <a:pt x="20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89"/>
              <p:cNvSpPr>
                <a:spLocks noEditPoints="1"/>
              </p:cNvSpPr>
              <p:nvPr/>
            </p:nvSpPr>
            <p:spPr bwMode="auto">
              <a:xfrm>
                <a:off x="1820863" y="1998663"/>
                <a:ext cx="50800" cy="71438"/>
              </a:xfrm>
              <a:custGeom>
                <a:avLst/>
                <a:gdLst>
                  <a:gd name="T0" fmla="*/ 19 w 23"/>
                  <a:gd name="T1" fmla="*/ 18 h 32"/>
                  <a:gd name="T2" fmla="*/ 20 w 23"/>
                  <a:gd name="T3" fmla="*/ 21 h 32"/>
                  <a:gd name="T4" fmla="*/ 20 w 23"/>
                  <a:gd name="T5" fmla="*/ 23 h 32"/>
                  <a:gd name="T6" fmla="*/ 19 w 23"/>
                  <a:gd name="T7" fmla="*/ 26 h 32"/>
                  <a:gd name="T8" fmla="*/ 17 w 23"/>
                  <a:gd name="T9" fmla="*/ 27 h 32"/>
                  <a:gd name="T10" fmla="*/ 14 w 23"/>
                  <a:gd name="T11" fmla="*/ 29 h 32"/>
                  <a:gd name="T12" fmla="*/ 12 w 23"/>
                  <a:gd name="T13" fmla="*/ 30 h 32"/>
                  <a:gd name="T14" fmla="*/ 9 w 23"/>
                  <a:gd name="T15" fmla="*/ 31 h 32"/>
                  <a:gd name="T16" fmla="*/ 8 w 23"/>
                  <a:gd name="T17" fmla="*/ 31 h 32"/>
                  <a:gd name="T18" fmla="*/ 7 w 23"/>
                  <a:gd name="T19" fmla="*/ 32 h 32"/>
                  <a:gd name="T20" fmla="*/ 6 w 23"/>
                  <a:gd name="T21" fmla="*/ 31 h 32"/>
                  <a:gd name="T22" fmla="*/ 5 w 23"/>
                  <a:gd name="T23" fmla="*/ 31 h 32"/>
                  <a:gd name="T24" fmla="*/ 3 w 23"/>
                  <a:gd name="T25" fmla="*/ 30 h 32"/>
                  <a:gd name="T26" fmla="*/ 1 w 23"/>
                  <a:gd name="T27" fmla="*/ 29 h 32"/>
                  <a:gd name="T28" fmla="*/ 1 w 23"/>
                  <a:gd name="T29" fmla="*/ 29 h 32"/>
                  <a:gd name="T30" fmla="*/ 0 w 23"/>
                  <a:gd name="T31" fmla="*/ 28 h 32"/>
                  <a:gd name="T32" fmla="*/ 0 w 23"/>
                  <a:gd name="T33" fmla="*/ 27 h 32"/>
                  <a:gd name="T34" fmla="*/ 0 w 23"/>
                  <a:gd name="T35" fmla="*/ 26 h 32"/>
                  <a:gd name="T36" fmla="*/ 0 w 23"/>
                  <a:gd name="T37" fmla="*/ 21 h 32"/>
                  <a:gd name="T38" fmla="*/ 0 w 23"/>
                  <a:gd name="T39" fmla="*/ 16 h 32"/>
                  <a:gd name="T40" fmla="*/ 0 w 23"/>
                  <a:gd name="T41" fmla="*/ 10 h 32"/>
                  <a:gd name="T42" fmla="*/ 0 w 23"/>
                  <a:gd name="T43" fmla="*/ 4 h 32"/>
                  <a:gd name="T44" fmla="*/ 2 w 23"/>
                  <a:gd name="T45" fmla="*/ 2 h 32"/>
                  <a:gd name="T46" fmla="*/ 6 w 23"/>
                  <a:gd name="T47" fmla="*/ 1 h 32"/>
                  <a:gd name="T48" fmla="*/ 10 w 23"/>
                  <a:gd name="T49" fmla="*/ 0 h 32"/>
                  <a:gd name="T50" fmla="*/ 13 w 23"/>
                  <a:gd name="T51" fmla="*/ 0 h 32"/>
                  <a:gd name="T52" fmla="*/ 17 w 23"/>
                  <a:gd name="T53" fmla="*/ 0 h 32"/>
                  <a:gd name="T54" fmla="*/ 19 w 23"/>
                  <a:gd name="T55" fmla="*/ 1 h 32"/>
                  <a:gd name="T56" fmla="*/ 21 w 23"/>
                  <a:gd name="T57" fmla="*/ 3 h 32"/>
                  <a:gd name="T58" fmla="*/ 23 w 23"/>
                  <a:gd name="T59" fmla="*/ 7 h 32"/>
                  <a:gd name="T60" fmla="*/ 23 w 23"/>
                  <a:gd name="T61" fmla="*/ 8 h 32"/>
                  <a:gd name="T62" fmla="*/ 23 w 23"/>
                  <a:gd name="T63" fmla="*/ 10 h 32"/>
                  <a:gd name="T64" fmla="*/ 22 w 23"/>
                  <a:gd name="T65" fmla="*/ 12 h 32"/>
                  <a:gd name="T66" fmla="*/ 20 w 23"/>
                  <a:gd name="T67" fmla="*/ 14 h 32"/>
                  <a:gd name="T68" fmla="*/ 19 w 23"/>
                  <a:gd name="T69" fmla="*/ 15 h 32"/>
                  <a:gd name="T70" fmla="*/ 17 w 23"/>
                  <a:gd name="T71" fmla="*/ 16 h 32"/>
                  <a:gd name="T72" fmla="*/ 19 w 23"/>
                  <a:gd name="T73" fmla="*/ 18 h 32"/>
                  <a:gd name="T74" fmla="*/ 6 w 23"/>
                  <a:gd name="T75" fmla="*/ 23 h 32"/>
                  <a:gd name="T76" fmla="*/ 6 w 23"/>
                  <a:gd name="T77" fmla="*/ 26 h 32"/>
                  <a:gd name="T78" fmla="*/ 9 w 23"/>
                  <a:gd name="T79" fmla="*/ 25 h 32"/>
                  <a:gd name="T80" fmla="*/ 12 w 23"/>
                  <a:gd name="T81" fmla="*/ 23 h 32"/>
                  <a:gd name="T82" fmla="*/ 13 w 23"/>
                  <a:gd name="T83" fmla="*/ 22 h 32"/>
                  <a:gd name="T84" fmla="*/ 13 w 23"/>
                  <a:gd name="T85" fmla="*/ 20 h 32"/>
                  <a:gd name="T86" fmla="*/ 13 w 23"/>
                  <a:gd name="T87" fmla="*/ 20 h 32"/>
                  <a:gd name="T88" fmla="*/ 11 w 23"/>
                  <a:gd name="T89" fmla="*/ 20 h 32"/>
                  <a:gd name="T90" fmla="*/ 9 w 23"/>
                  <a:gd name="T91" fmla="*/ 20 h 32"/>
                  <a:gd name="T92" fmla="*/ 7 w 23"/>
                  <a:gd name="T93" fmla="*/ 21 h 32"/>
                  <a:gd name="T94" fmla="*/ 6 w 23"/>
                  <a:gd name="T95" fmla="*/ 23 h 32"/>
                  <a:gd name="T96" fmla="*/ 11 w 23"/>
                  <a:gd name="T97" fmla="*/ 13 h 32"/>
                  <a:gd name="T98" fmla="*/ 14 w 23"/>
                  <a:gd name="T99" fmla="*/ 10 h 32"/>
                  <a:gd name="T100" fmla="*/ 16 w 23"/>
                  <a:gd name="T101" fmla="*/ 8 h 32"/>
                  <a:gd name="T102" fmla="*/ 16 w 23"/>
                  <a:gd name="T103" fmla="*/ 7 h 32"/>
                  <a:gd name="T104" fmla="*/ 15 w 23"/>
                  <a:gd name="T105" fmla="*/ 6 h 32"/>
                  <a:gd name="T106" fmla="*/ 13 w 23"/>
                  <a:gd name="T107" fmla="*/ 6 h 32"/>
                  <a:gd name="T108" fmla="*/ 11 w 23"/>
                  <a:gd name="T109" fmla="*/ 7 h 32"/>
                  <a:gd name="T110" fmla="*/ 9 w 23"/>
                  <a:gd name="T111" fmla="*/ 8 h 32"/>
                  <a:gd name="T112" fmla="*/ 8 w 23"/>
                  <a:gd name="T113" fmla="*/ 11 h 32"/>
                  <a:gd name="T114" fmla="*/ 7 w 23"/>
                  <a:gd name="T115" fmla="*/ 15 h 32"/>
                  <a:gd name="T116" fmla="*/ 11 w 23"/>
                  <a:gd name="T117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" h="32">
                    <a:moveTo>
                      <a:pt x="19" y="18"/>
                    </a:moveTo>
                    <a:cubicBezTo>
                      <a:pt x="20" y="19"/>
                      <a:pt x="20" y="20"/>
                      <a:pt x="20" y="21"/>
                    </a:cubicBezTo>
                    <a:cubicBezTo>
                      <a:pt x="21" y="22"/>
                      <a:pt x="21" y="22"/>
                      <a:pt x="20" y="23"/>
                    </a:cubicBezTo>
                    <a:cubicBezTo>
                      <a:pt x="20" y="24"/>
                      <a:pt x="19" y="25"/>
                      <a:pt x="19" y="26"/>
                    </a:cubicBezTo>
                    <a:cubicBezTo>
                      <a:pt x="18" y="26"/>
                      <a:pt x="17" y="27"/>
                      <a:pt x="17" y="27"/>
                    </a:cubicBezTo>
                    <a:cubicBezTo>
                      <a:pt x="16" y="28"/>
                      <a:pt x="15" y="28"/>
                      <a:pt x="14" y="29"/>
                    </a:cubicBezTo>
                    <a:cubicBezTo>
                      <a:pt x="13" y="29"/>
                      <a:pt x="12" y="30"/>
                      <a:pt x="12" y="30"/>
                    </a:cubicBezTo>
                    <a:cubicBezTo>
                      <a:pt x="11" y="30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5" y="31"/>
                    </a:cubicBezTo>
                    <a:cubicBezTo>
                      <a:pt x="4" y="31"/>
                      <a:pt x="4" y="31"/>
                      <a:pt x="3" y="30"/>
                    </a:cubicBezTo>
                    <a:cubicBezTo>
                      <a:pt x="3" y="30"/>
                      <a:pt x="2" y="30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0" y="25"/>
                      <a:pt x="0" y="23"/>
                      <a:pt x="0" y="21"/>
                    </a:cubicBezTo>
                    <a:cubicBezTo>
                      <a:pt x="0" y="19"/>
                      <a:pt x="0" y="18"/>
                      <a:pt x="0" y="16"/>
                    </a:cubicBezTo>
                    <a:cubicBezTo>
                      <a:pt x="0" y="14"/>
                      <a:pt x="0" y="12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0"/>
                      <a:pt x="18" y="1"/>
                      <a:pt x="19" y="1"/>
                    </a:cubicBezTo>
                    <a:cubicBezTo>
                      <a:pt x="20" y="2"/>
                      <a:pt x="21" y="3"/>
                      <a:pt x="21" y="3"/>
                    </a:cubicBezTo>
                    <a:cubicBezTo>
                      <a:pt x="22" y="4"/>
                      <a:pt x="22" y="5"/>
                      <a:pt x="23" y="7"/>
                    </a:cubicBezTo>
                    <a:cubicBezTo>
                      <a:pt x="23" y="7"/>
                      <a:pt x="23" y="8"/>
                      <a:pt x="23" y="8"/>
                    </a:cubicBezTo>
                    <a:cubicBezTo>
                      <a:pt x="23" y="9"/>
                      <a:pt x="23" y="10"/>
                      <a:pt x="23" y="10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20" y="14"/>
                      <a:pt x="19" y="14"/>
                      <a:pt x="19" y="15"/>
                    </a:cubicBezTo>
                    <a:cubicBezTo>
                      <a:pt x="18" y="15"/>
                      <a:pt x="18" y="16"/>
                      <a:pt x="17" y="16"/>
                    </a:cubicBezTo>
                    <a:cubicBezTo>
                      <a:pt x="18" y="17"/>
                      <a:pt x="18" y="17"/>
                      <a:pt x="19" y="18"/>
                    </a:cubicBezTo>
                    <a:close/>
                    <a:moveTo>
                      <a:pt x="6" y="23"/>
                    </a:moveTo>
                    <a:cubicBezTo>
                      <a:pt x="6" y="24"/>
                      <a:pt x="6" y="25"/>
                      <a:pt x="6" y="26"/>
                    </a:cubicBezTo>
                    <a:cubicBezTo>
                      <a:pt x="7" y="26"/>
                      <a:pt x="8" y="25"/>
                      <a:pt x="9" y="25"/>
                    </a:cubicBezTo>
                    <a:cubicBezTo>
                      <a:pt x="10" y="24"/>
                      <a:pt x="11" y="24"/>
                      <a:pt x="12" y="23"/>
                    </a:cubicBezTo>
                    <a:cubicBezTo>
                      <a:pt x="12" y="23"/>
                      <a:pt x="13" y="22"/>
                      <a:pt x="13" y="22"/>
                    </a:cubicBezTo>
                    <a:cubicBezTo>
                      <a:pt x="13" y="21"/>
                      <a:pt x="13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0"/>
                      <a:pt x="8" y="20"/>
                      <a:pt x="7" y="21"/>
                    </a:cubicBezTo>
                    <a:cubicBezTo>
                      <a:pt x="7" y="22"/>
                      <a:pt x="6" y="22"/>
                      <a:pt x="6" y="23"/>
                    </a:cubicBezTo>
                    <a:close/>
                    <a:moveTo>
                      <a:pt x="11" y="13"/>
                    </a:moveTo>
                    <a:cubicBezTo>
                      <a:pt x="12" y="12"/>
                      <a:pt x="13" y="11"/>
                      <a:pt x="14" y="10"/>
                    </a:cubicBezTo>
                    <a:cubicBezTo>
                      <a:pt x="15" y="10"/>
                      <a:pt x="15" y="9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7"/>
                      <a:pt x="15" y="6"/>
                      <a:pt x="15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3" y="6"/>
                      <a:pt x="12" y="6"/>
                      <a:pt x="11" y="7"/>
                    </a:cubicBezTo>
                    <a:cubicBezTo>
                      <a:pt x="10" y="7"/>
                      <a:pt x="9" y="8"/>
                      <a:pt x="9" y="8"/>
                    </a:cubicBezTo>
                    <a:cubicBezTo>
                      <a:pt x="8" y="9"/>
                      <a:pt x="8" y="10"/>
                      <a:pt x="8" y="11"/>
                    </a:cubicBezTo>
                    <a:cubicBezTo>
                      <a:pt x="8" y="12"/>
                      <a:pt x="8" y="14"/>
                      <a:pt x="7" y="15"/>
                    </a:cubicBezTo>
                    <a:cubicBezTo>
                      <a:pt x="9" y="14"/>
                      <a:pt x="10" y="13"/>
                      <a:pt x="1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90"/>
              <p:cNvSpPr>
                <a:spLocks/>
              </p:cNvSpPr>
              <p:nvPr/>
            </p:nvSpPr>
            <p:spPr bwMode="auto">
              <a:xfrm>
                <a:off x="1871663" y="1993901"/>
                <a:ext cx="50800" cy="69850"/>
              </a:xfrm>
              <a:custGeom>
                <a:avLst/>
                <a:gdLst>
                  <a:gd name="T0" fmla="*/ 1 w 23"/>
                  <a:gd name="T1" fmla="*/ 25 h 31"/>
                  <a:gd name="T2" fmla="*/ 0 w 23"/>
                  <a:gd name="T3" fmla="*/ 21 h 31"/>
                  <a:gd name="T4" fmla="*/ 0 w 23"/>
                  <a:gd name="T5" fmla="*/ 17 h 31"/>
                  <a:gd name="T6" fmla="*/ 0 w 23"/>
                  <a:gd name="T7" fmla="*/ 12 h 31"/>
                  <a:gd name="T8" fmla="*/ 1 w 23"/>
                  <a:gd name="T9" fmla="*/ 7 h 31"/>
                  <a:gd name="T10" fmla="*/ 1 w 23"/>
                  <a:gd name="T11" fmla="*/ 3 h 31"/>
                  <a:gd name="T12" fmla="*/ 2 w 23"/>
                  <a:gd name="T13" fmla="*/ 1 h 31"/>
                  <a:gd name="T14" fmla="*/ 4 w 23"/>
                  <a:gd name="T15" fmla="*/ 2 h 31"/>
                  <a:gd name="T16" fmla="*/ 6 w 23"/>
                  <a:gd name="T17" fmla="*/ 2 h 31"/>
                  <a:gd name="T18" fmla="*/ 8 w 23"/>
                  <a:gd name="T19" fmla="*/ 3 h 31"/>
                  <a:gd name="T20" fmla="*/ 9 w 23"/>
                  <a:gd name="T21" fmla="*/ 6 h 31"/>
                  <a:gd name="T22" fmla="*/ 9 w 23"/>
                  <a:gd name="T23" fmla="*/ 10 h 31"/>
                  <a:gd name="T24" fmla="*/ 8 w 23"/>
                  <a:gd name="T25" fmla="*/ 15 h 31"/>
                  <a:gd name="T26" fmla="*/ 7 w 23"/>
                  <a:gd name="T27" fmla="*/ 19 h 31"/>
                  <a:gd name="T28" fmla="*/ 7 w 23"/>
                  <a:gd name="T29" fmla="*/ 23 h 31"/>
                  <a:gd name="T30" fmla="*/ 8 w 23"/>
                  <a:gd name="T31" fmla="*/ 25 h 31"/>
                  <a:gd name="T32" fmla="*/ 9 w 23"/>
                  <a:gd name="T33" fmla="*/ 26 h 31"/>
                  <a:gd name="T34" fmla="*/ 11 w 23"/>
                  <a:gd name="T35" fmla="*/ 25 h 31"/>
                  <a:gd name="T36" fmla="*/ 12 w 23"/>
                  <a:gd name="T37" fmla="*/ 22 h 31"/>
                  <a:gd name="T38" fmla="*/ 13 w 23"/>
                  <a:gd name="T39" fmla="*/ 17 h 31"/>
                  <a:gd name="T40" fmla="*/ 14 w 23"/>
                  <a:gd name="T41" fmla="*/ 12 h 31"/>
                  <a:gd name="T42" fmla="*/ 15 w 23"/>
                  <a:gd name="T43" fmla="*/ 6 h 31"/>
                  <a:gd name="T44" fmla="*/ 15 w 23"/>
                  <a:gd name="T45" fmla="*/ 1 h 31"/>
                  <a:gd name="T46" fmla="*/ 16 w 23"/>
                  <a:gd name="T47" fmla="*/ 0 h 31"/>
                  <a:gd name="T48" fmla="*/ 17 w 23"/>
                  <a:gd name="T49" fmla="*/ 0 h 31"/>
                  <a:gd name="T50" fmla="*/ 20 w 23"/>
                  <a:gd name="T51" fmla="*/ 0 h 31"/>
                  <a:gd name="T52" fmla="*/ 22 w 23"/>
                  <a:gd name="T53" fmla="*/ 1 h 31"/>
                  <a:gd name="T54" fmla="*/ 23 w 23"/>
                  <a:gd name="T55" fmla="*/ 2 h 31"/>
                  <a:gd name="T56" fmla="*/ 23 w 23"/>
                  <a:gd name="T57" fmla="*/ 2 h 31"/>
                  <a:gd name="T58" fmla="*/ 23 w 23"/>
                  <a:gd name="T59" fmla="*/ 3 h 31"/>
                  <a:gd name="T60" fmla="*/ 23 w 23"/>
                  <a:gd name="T61" fmla="*/ 4 h 31"/>
                  <a:gd name="T62" fmla="*/ 22 w 23"/>
                  <a:gd name="T63" fmla="*/ 13 h 31"/>
                  <a:gd name="T64" fmla="*/ 20 w 23"/>
                  <a:gd name="T65" fmla="*/ 20 h 31"/>
                  <a:gd name="T66" fmla="*/ 18 w 23"/>
                  <a:gd name="T67" fmla="*/ 26 h 31"/>
                  <a:gd name="T68" fmla="*/ 15 w 23"/>
                  <a:gd name="T69" fmla="*/ 29 h 31"/>
                  <a:gd name="T70" fmla="*/ 13 w 23"/>
                  <a:gd name="T71" fmla="*/ 30 h 31"/>
                  <a:gd name="T72" fmla="*/ 10 w 23"/>
                  <a:gd name="T73" fmla="*/ 31 h 31"/>
                  <a:gd name="T74" fmla="*/ 5 w 23"/>
                  <a:gd name="T75" fmla="*/ 30 h 31"/>
                  <a:gd name="T76" fmla="*/ 3 w 23"/>
                  <a:gd name="T77" fmla="*/ 29 h 31"/>
                  <a:gd name="T78" fmla="*/ 2 w 23"/>
                  <a:gd name="T79" fmla="*/ 27 h 31"/>
                  <a:gd name="T80" fmla="*/ 1 w 23"/>
                  <a:gd name="T81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1">
                    <a:moveTo>
                      <a:pt x="1" y="25"/>
                    </a:moveTo>
                    <a:cubicBezTo>
                      <a:pt x="0" y="24"/>
                      <a:pt x="0" y="22"/>
                      <a:pt x="0" y="21"/>
                    </a:cubicBezTo>
                    <a:cubicBezTo>
                      <a:pt x="0" y="20"/>
                      <a:pt x="0" y="18"/>
                      <a:pt x="0" y="17"/>
                    </a:cubicBezTo>
                    <a:cubicBezTo>
                      <a:pt x="0" y="15"/>
                      <a:pt x="0" y="14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7" y="3"/>
                      <a:pt x="8" y="3"/>
                    </a:cubicBezTo>
                    <a:cubicBezTo>
                      <a:pt x="9" y="4"/>
                      <a:pt x="10" y="5"/>
                      <a:pt x="9" y="6"/>
                    </a:cubicBezTo>
                    <a:cubicBezTo>
                      <a:pt x="9" y="8"/>
                      <a:pt x="9" y="9"/>
                      <a:pt x="9" y="10"/>
                    </a:cubicBezTo>
                    <a:cubicBezTo>
                      <a:pt x="8" y="12"/>
                      <a:pt x="8" y="13"/>
                      <a:pt x="8" y="15"/>
                    </a:cubicBezTo>
                    <a:cubicBezTo>
                      <a:pt x="8" y="16"/>
                      <a:pt x="7" y="18"/>
                      <a:pt x="7" y="19"/>
                    </a:cubicBezTo>
                    <a:cubicBezTo>
                      <a:pt x="7" y="20"/>
                      <a:pt x="7" y="22"/>
                      <a:pt x="7" y="23"/>
                    </a:cubicBezTo>
                    <a:cubicBezTo>
                      <a:pt x="7" y="24"/>
                      <a:pt x="7" y="25"/>
                      <a:pt x="8" y="25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9" y="27"/>
                      <a:pt x="10" y="26"/>
                      <a:pt x="11" y="25"/>
                    </a:cubicBezTo>
                    <a:cubicBezTo>
                      <a:pt x="11" y="25"/>
                      <a:pt x="12" y="24"/>
                      <a:pt x="12" y="22"/>
                    </a:cubicBezTo>
                    <a:cubicBezTo>
                      <a:pt x="12" y="21"/>
                      <a:pt x="13" y="19"/>
                      <a:pt x="13" y="17"/>
                    </a:cubicBezTo>
                    <a:cubicBezTo>
                      <a:pt x="13" y="16"/>
                      <a:pt x="14" y="14"/>
                      <a:pt x="14" y="12"/>
                    </a:cubicBezTo>
                    <a:cubicBezTo>
                      <a:pt x="14" y="10"/>
                      <a:pt x="14" y="8"/>
                      <a:pt x="15" y="6"/>
                    </a:cubicBezTo>
                    <a:cubicBezTo>
                      <a:pt x="15" y="4"/>
                      <a:pt x="15" y="3"/>
                      <a:pt x="15" y="1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7"/>
                      <a:pt x="22" y="10"/>
                      <a:pt x="22" y="13"/>
                    </a:cubicBezTo>
                    <a:cubicBezTo>
                      <a:pt x="21" y="16"/>
                      <a:pt x="21" y="18"/>
                      <a:pt x="20" y="20"/>
                    </a:cubicBezTo>
                    <a:cubicBezTo>
                      <a:pt x="20" y="23"/>
                      <a:pt x="19" y="24"/>
                      <a:pt x="18" y="26"/>
                    </a:cubicBezTo>
                    <a:cubicBezTo>
                      <a:pt x="17" y="27"/>
                      <a:pt x="16" y="29"/>
                      <a:pt x="15" y="29"/>
                    </a:cubicBezTo>
                    <a:cubicBezTo>
                      <a:pt x="15" y="30"/>
                      <a:pt x="14" y="30"/>
                      <a:pt x="13" y="30"/>
                    </a:cubicBezTo>
                    <a:cubicBezTo>
                      <a:pt x="12" y="31"/>
                      <a:pt x="11" y="31"/>
                      <a:pt x="10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4" y="30"/>
                      <a:pt x="4" y="29"/>
                      <a:pt x="3" y="29"/>
                    </a:cubicBezTo>
                    <a:cubicBezTo>
                      <a:pt x="3" y="28"/>
                      <a:pt x="2" y="28"/>
                      <a:pt x="2" y="27"/>
                    </a:cubicBezTo>
                    <a:cubicBezTo>
                      <a:pt x="1" y="27"/>
                      <a:pt x="1" y="26"/>
                      <a:pt x="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91"/>
              <p:cNvSpPr>
                <a:spLocks/>
              </p:cNvSpPr>
              <p:nvPr/>
            </p:nvSpPr>
            <p:spPr bwMode="auto">
              <a:xfrm>
                <a:off x="1917700" y="1987551"/>
                <a:ext cx="55562" cy="71438"/>
              </a:xfrm>
              <a:custGeom>
                <a:avLst/>
                <a:gdLst>
                  <a:gd name="T0" fmla="*/ 23 w 25"/>
                  <a:gd name="T1" fmla="*/ 9 h 32"/>
                  <a:gd name="T2" fmla="*/ 21 w 25"/>
                  <a:gd name="T3" fmla="*/ 13 h 32"/>
                  <a:gd name="T4" fmla="*/ 18 w 25"/>
                  <a:gd name="T5" fmla="*/ 18 h 32"/>
                  <a:gd name="T6" fmla="*/ 15 w 25"/>
                  <a:gd name="T7" fmla="*/ 23 h 32"/>
                  <a:gd name="T8" fmla="*/ 15 w 25"/>
                  <a:gd name="T9" fmla="*/ 27 h 32"/>
                  <a:gd name="T10" fmla="*/ 14 w 25"/>
                  <a:gd name="T11" fmla="*/ 31 h 32"/>
                  <a:gd name="T12" fmla="*/ 14 w 25"/>
                  <a:gd name="T13" fmla="*/ 32 h 32"/>
                  <a:gd name="T14" fmla="*/ 13 w 25"/>
                  <a:gd name="T15" fmla="*/ 32 h 32"/>
                  <a:gd name="T16" fmla="*/ 11 w 25"/>
                  <a:gd name="T17" fmla="*/ 32 h 32"/>
                  <a:gd name="T18" fmla="*/ 9 w 25"/>
                  <a:gd name="T19" fmla="*/ 31 h 32"/>
                  <a:gd name="T20" fmla="*/ 8 w 25"/>
                  <a:gd name="T21" fmla="*/ 30 h 32"/>
                  <a:gd name="T22" fmla="*/ 8 w 25"/>
                  <a:gd name="T23" fmla="*/ 29 h 32"/>
                  <a:gd name="T24" fmla="*/ 8 w 25"/>
                  <a:gd name="T25" fmla="*/ 25 h 32"/>
                  <a:gd name="T26" fmla="*/ 8 w 25"/>
                  <a:gd name="T27" fmla="*/ 21 h 32"/>
                  <a:gd name="T28" fmla="*/ 6 w 25"/>
                  <a:gd name="T29" fmla="*/ 17 h 32"/>
                  <a:gd name="T30" fmla="*/ 4 w 25"/>
                  <a:gd name="T31" fmla="*/ 12 h 32"/>
                  <a:gd name="T32" fmla="*/ 2 w 25"/>
                  <a:gd name="T33" fmla="*/ 8 h 32"/>
                  <a:gd name="T34" fmla="*/ 1 w 25"/>
                  <a:gd name="T35" fmla="*/ 4 h 32"/>
                  <a:gd name="T36" fmla="*/ 0 w 25"/>
                  <a:gd name="T37" fmla="*/ 3 h 32"/>
                  <a:gd name="T38" fmla="*/ 1 w 25"/>
                  <a:gd name="T39" fmla="*/ 2 h 32"/>
                  <a:gd name="T40" fmla="*/ 3 w 25"/>
                  <a:gd name="T41" fmla="*/ 2 h 32"/>
                  <a:gd name="T42" fmla="*/ 5 w 25"/>
                  <a:gd name="T43" fmla="*/ 2 h 32"/>
                  <a:gd name="T44" fmla="*/ 7 w 25"/>
                  <a:gd name="T45" fmla="*/ 2 h 32"/>
                  <a:gd name="T46" fmla="*/ 8 w 25"/>
                  <a:gd name="T47" fmla="*/ 4 h 32"/>
                  <a:gd name="T48" fmla="*/ 10 w 25"/>
                  <a:gd name="T49" fmla="*/ 9 h 32"/>
                  <a:gd name="T50" fmla="*/ 12 w 25"/>
                  <a:gd name="T51" fmla="*/ 14 h 32"/>
                  <a:gd name="T52" fmla="*/ 16 w 25"/>
                  <a:gd name="T53" fmla="*/ 8 h 32"/>
                  <a:gd name="T54" fmla="*/ 19 w 25"/>
                  <a:gd name="T55" fmla="*/ 1 h 32"/>
                  <a:gd name="T56" fmla="*/ 19 w 25"/>
                  <a:gd name="T57" fmla="*/ 0 h 32"/>
                  <a:gd name="T58" fmla="*/ 21 w 25"/>
                  <a:gd name="T59" fmla="*/ 0 h 32"/>
                  <a:gd name="T60" fmla="*/ 23 w 25"/>
                  <a:gd name="T61" fmla="*/ 1 h 32"/>
                  <a:gd name="T62" fmla="*/ 24 w 25"/>
                  <a:gd name="T63" fmla="*/ 2 h 32"/>
                  <a:gd name="T64" fmla="*/ 25 w 25"/>
                  <a:gd name="T65" fmla="*/ 3 h 32"/>
                  <a:gd name="T66" fmla="*/ 25 w 25"/>
                  <a:gd name="T67" fmla="*/ 3 h 32"/>
                  <a:gd name="T68" fmla="*/ 25 w 25"/>
                  <a:gd name="T69" fmla="*/ 4 h 32"/>
                  <a:gd name="T70" fmla="*/ 25 w 25"/>
                  <a:gd name="T71" fmla="*/ 5 h 32"/>
                  <a:gd name="T72" fmla="*/ 23 w 25"/>
                  <a:gd name="T73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32">
                    <a:moveTo>
                      <a:pt x="23" y="9"/>
                    </a:moveTo>
                    <a:cubicBezTo>
                      <a:pt x="22" y="10"/>
                      <a:pt x="22" y="11"/>
                      <a:pt x="21" y="13"/>
                    </a:cubicBezTo>
                    <a:cubicBezTo>
                      <a:pt x="20" y="15"/>
                      <a:pt x="19" y="16"/>
                      <a:pt x="18" y="18"/>
                    </a:cubicBezTo>
                    <a:cubicBezTo>
                      <a:pt x="17" y="20"/>
                      <a:pt x="16" y="21"/>
                      <a:pt x="15" y="23"/>
                    </a:cubicBezTo>
                    <a:cubicBezTo>
                      <a:pt x="15" y="24"/>
                      <a:pt x="15" y="26"/>
                      <a:pt x="15" y="27"/>
                    </a:cubicBezTo>
                    <a:cubicBezTo>
                      <a:pt x="15" y="28"/>
                      <a:pt x="15" y="30"/>
                      <a:pt x="14" y="31"/>
                    </a:cubicBezTo>
                    <a:cubicBezTo>
                      <a:pt x="14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3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0" y="31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0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8" y="28"/>
                      <a:pt x="8" y="27"/>
                      <a:pt x="8" y="25"/>
                    </a:cubicBezTo>
                    <a:cubicBezTo>
                      <a:pt x="8" y="24"/>
                      <a:pt x="8" y="23"/>
                      <a:pt x="8" y="21"/>
                    </a:cubicBezTo>
                    <a:cubicBezTo>
                      <a:pt x="8" y="20"/>
                      <a:pt x="7" y="18"/>
                      <a:pt x="6" y="17"/>
                    </a:cubicBezTo>
                    <a:cubicBezTo>
                      <a:pt x="6" y="15"/>
                      <a:pt x="5" y="14"/>
                      <a:pt x="4" y="12"/>
                    </a:cubicBezTo>
                    <a:cubicBezTo>
                      <a:pt x="4" y="11"/>
                      <a:pt x="3" y="9"/>
                      <a:pt x="2" y="8"/>
                    </a:cubicBezTo>
                    <a:cubicBezTo>
                      <a:pt x="2" y="7"/>
                      <a:pt x="1" y="5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3"/>
                      <a:pt x="8" y="3"/>
                      <a:pt x="8" y="4"/>
                    </a:cubicBezTo>
                    <a:cubicBezTo>
                      <a:pt x="9" y="5"/>
                      <a:pt x="9" y="7"/>
                      <a:pt x="10" y="9"/>
                    </a:cubicBezTo>
                    <a:cubicBezTo>
                      <a:pt x="11" y="10"/>
                      <a:pt x="12" y="12"/>
                      <a:pt x="12" y="14"/>
                    </a:cubicBezTo>
                    <a:cubicBezTo>
                      <a:pt x="13" y="12"/>
                      <a:pt x="15" y="10"/>
                      <a:pt x="16" y="8"/>
                    </a:cubicBezTo>
                    <a:cubicBezTo>
                      <a:pt x="17" y="5"/>
                      <a:pt x="18" y="3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2" y="0"/>
                      <a:pt x="22" y="1"/>
                      <a:pt x="23" y="1"/>
                    </a:cubicBezTo>
                    <a:cubicBezTo>
                      <a:pt x="23" y="2"/>
                      <a:pt x="24" y="2"/>
                      <a:pt x="24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6"/>
                      <a:pt x="24" y="7"/>
                      <a:pt x="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92"/>
              <p:cNvSpPr>
                <a:spLocks noEditPoints="1"/>
              </p:cNvSpPr>
              <p:nvPr/>
            </p:nvSpPr>
            <p:spPr bwMode="auto">
              <a:xfrm>
                <a:off x="2000250" y="1982788"/>
                <a:ext cx="49212" cy="66675"/>
              </a:xfrm>
              <a:custGeom>
                <a:avLst/>
                <a:gdLst>
                  <a:gd name="T0" fmla="*/ 21 w 22"/>
                  <a:gd name="T1" fmla="*/ 4 h 30"/>
                  <a:gd name="T2" fmla="*/ 22 w 22"/>
                  <a:gd name="T3" fmla="*/ 6 h 30"/>
                  <a:gd name="T4" fmla="*/ 22 w 22"/>
                  <a:gd name="T5" fmla="*/ 12 h 30"/>
                  <a:gd name="T6" fmla="*/ 22 w 22"/>
                  <a:gd name="T7" fmla="*/ 18 h 30"/>
                  <a:gd name="T8" fmla="*/ 20 w 22"/>
                  <a:gd name="T9" fmla="*/ 24 h 30"/>
                  <a:gd name="T10" fmla="*/ 17 w 22"/>
                  <a:gd name="T11" fmla="*/ 28 h 30"/>
                  <a:gd name="T12" fmla="*/ 14 w 22"/>
                  <a:gd name="T13" fmla="*/ 30 h 30"/>
                  <a:gd name="T14" fmla="*/ 11 w 22"/>
                  <a:gd name="T15" fmla="*/ 30 h 30"/>
                  <a:gd name="T16" fmla="*/ 8 w 22"/>
                  <a:gd name="T17" fmla="*/ 30 h 30"/>
                  <a:gd name="T18" fmla="*/ 6 w 22"/>
                  <a:gd name="T19" fmla="*/ 30 h 30"/>
                  <a:gd name="T20" fmla="*/ 4 w 22"/>
                  <a:gd name="T21" fmla="*/ 28 h 30"/>
                  <a:gd name="T22" fmla="*/ 2 w 22"/>
                  <a:gd name="T23" fmla="*/ 27 h 30"/>
                  <a:gd name="T24" fmla="*/ 1 w 22"/>
                  <a:gd name="T25" fmla="*/ 23 h 30"/>
                  <a:gd name="T26" fmla="*/ 0 w 22"/>
                  <a:gd name="T27" fmla="*/ 19 h 30"/>
                  <a:gd name="T28" fmla="*/ 0 w 22"/>
                  <a:gd name="T29" fmla="*/ 15 h 30"/>
                  <a:gd name="T30" fmla="*/ 1 w 22"/>
                  <a:gd name="T31" fmla="*/ 10 h 30"/>
                  <a:gd name="T32" fmla="*/ 3 w 22"/>
                  <a:gd name="T33" fmla="*/ 6 h 30"/>
                  <a:gd name="T34" fmla="*/ 6 w 22"/>
                  <a:gd name="T35" fmla="*/ 2 h 30"/>
                  <a:gd name="T36" fmla="*/ 8 w 22"/>
                  <a:gd name="T37" fmla="*/ 0 h 30"/>
                  <a:gd name="T38" fmla="*/ 12 w 22"/>
                  <a:gd name="T39" fmla="*/ 0 h 30"/>
                  <a:gd name="T40" fmla="*/ 15 w 22"/>
                  <a:gd name="T41" fmla="*/ 0 h 30"/>
                  <a:gd name="T42" fmla="*/ 19 w 22"/>
                  <a:gd name="T43" fmla="*/ 2 h 30"/>
                  <a:gd name="T44" fmla="*/ 21 w 22"/>
                  <a:gd name="T45" fmla="*/ 4 h 30"/>
                  <a:gd name="T46" fmla="*/ 12 w 22"/>
                  <a:gd name="T47" fmla="*/ 6 h 30"/>
                  <a:gd name="T48" fmla="*/ 10 w 22"/>
                  <a:gd name="T49" fmla="*/ 9 h 30"/>
                  <a:gd name="T50" fmla="*/ 9 w 22"/>
                  <a:gd name="T51" fmla="*/ 12 h 30"/>
                  <a:gd name="T52" fmla="*/ 8 w 22"/>
                  <a:gd name="T53" fmla="*/ 16 h 30"/>
                  <a:gd name="T54" fmla="*/ 7 w 22"/>
                  <a:gd name="T55" fmla="*/ 19 h 30"/>
                  <a:gd name="T56" fmla="*/ 8 w 22"/>
                  <a:gd name="T57" fmla="*/ 22 h 30"/>
                  <a:gd name="T58" fmla="*/ 8 w 22"/>
                  <a:gd name="T59" fmla="*/ 25 h 30"/>
                  <a:gd name="T60" fmla="*/ 10 w 22"/>
                  <a:gd name="T61" fmla="*/ 26 h 30"/>
                  <a:gd name="T62" fmla="*/ 11 w 22"/>
                  <a:gd name="T63" fmla="*/ 26 h 30"/>
                  <a:gd name="T64" fmla="*/ 13 w 22"/>
                  <a:gd name="T65" fmla="*/ 24 h 30"/>
                  <a:gd name="T66" fmla="*/ 14 w 22"/>
                  <a:gd name="T67" fmla="*/ 21 h 30"/>
                  <a:gd name="T68" fmla="*/ 15 w 22"/>
                  <a:gd name="T69" fmla="*/ 17 h 30"/>
                  <a:gd name="T70" fmla="*/ 15 w 22"/>
                  <a:gd name="T71" fmla="*/ 14 h 30"/>
                  <a:gd name="T72" fmla="*/ 15 w 22"/>
                  <a:gd name="T73" fmla="*/ 10 h 30"/>
                  <a:gd name="T74" fmla="*/ 14 w 22"/>
                  <a:gd name="T75" fmla="*/ 7 h 30"/>
                  <a:gd name="T76" fmla="*/ 13 w 22"/>
                  <a:gd name="T77" fmla="*/ 6 h 30"/>
                  <a:gd name="T78" fmla="*/ 12 w 22"/>
                  <a:gd name="T7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30">
                    <a:moveTo>
                      <a:pt x="21" y="4"/>
                    </a:moveTo>
                    <a:cubicBezTo>
                      <a:pt x="21" y="5"/>
                      <a:pt x="21" y="5"/>
                      <a:pt x="22" y="6"/>
                    </a:cubicBezTo>
                    <a:cubicBezTo>
                      <a:pt x="22" y="8"/>
                      <a:pt x="22" y="10"/>
                      <a:pt x="22" y="12"/>
                    </a:cubicBezTo>
                    <a:cubicBezTo>
                      <a:pt x="22" y="14"/>
                      <a:pt x="22" y="16"/>
                      <a:pt x="22" y="18"/>
                    </a:cubicBezTo>
                    <a:cubicBezTo>
                      <a:pt x="22" y="20"/>
                      <a:pt x="21" y="22"/>
                      <a:pt x="20" y="24"/>
                    </a:cubicBezTo>
                    <a:cubicBezTo>
                      <a:pt x="19" y="25"/>
                      <a:pt x="18" y="27"/>
                      <a:pt x="17" y="28"/>
                    </a:cubicBezTo>
                    <a:cubicBezTo>
                      <a:pt x="16" y="29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10" y="30"/>
                      <a:pt x="9" y="30"/>
                      <a:pt x="8" y="30"/>
                    </a:cubicBezTo>
                    <a:cubicBezTo>
                      <a:pt x="7" y="30"/>
                      <a:pt x="6" y="30"/>
                      <a:pt x="6" y="30"/>
                    </a:cubicBezTo>
                    <a:cubicBezTo>
                      <a:pt x="5" y="29"/>
                      <a:pt x="4" y="29"/>
                      <a:pt x="4" y="28"/>
                    </a:cubicBezTo>
                    <a:cubicBezTo>
                      <a:pt x="3" y="28"/>
                      <a:pt x="3" y="27"/>
                      <a:pt x="2" y="27"/>
                    </a:cubicBezTo>
                    <a:cubicBezTo>
                      <a:pt x="2" y="26"/>
                      <a:pt x="1" y="25"/>
                      <a:pt x="1" y="23"/>
                    </a:cubicBezTo>
                    <a:cubicBezTo>
                      <a:pt x="0" y="22"/>
                      <a:pt x="0" y="21"/>
                      <a:pt x="0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0" y="13"/>
                      <a:pt x="0" y="12"/>
                      <a:pt x="1" y="10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2"/>
                      <a:pt x="20" y="3"/>
                      <a:pt x="21" y="4"/>
                    </a:cubicBezTo>
                    <a:close/>
                    <a:moveTo>
                      <a:pt x="12" y="6"/>
                    </a:moveTo>
                    <a:cubicBezTo>
                      <a:pt x="11" y="7"/>
                      <a:pt x="11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3"/>
                      <a:pt x="8" y="15"/>
                      <a:pt x="8" y="16"/>
                    </a:cubicBezTo>
                    <a:cubicBezTo>
                      <a:pt x="8" y="17"/>
                      <a:pt x="7" y="18"/>
                      <a:pt x="7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8" y="23"/>
                      <a:pt x="8" y="24"/>
                      <a:pt x="8" y="25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3" y="24"/>
                    </a:cubicBezTo>
                    <a:cubicBezTo>
                      <a:pt x="13" y="23"/>
                      <a:pt x="13" y="22"/>
                      <a:pt x="14" y="21"/>
                    </a:cubicBezTo>
                    <a:cubicBezTo>
                      <a:pt x="14" y="20"/>
                      <a:pt x="14" y="19"/>
                      <a:pt x="15" y="17"/>
                    </a:cubicBezTo>
                    <a:cubicBezTo>
                      <a:pt x="15" y="16"/>
                      <a:pt x="15" y="15"/>
                      <a:pt x="15" y="14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9"/>
                      <a:pt x="15" y="8"/>
                      <a:pt x="14" y="7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93"/>
              <p:cNvSpPr>
                <a:spLocks/>
              </p:cNvSpPr>
              <p:nvPr/>
            </p:nvSpPr>
            <p:spPr bwMode="auto">
              <a:xfrm>
                <a:off x="2054225" y="1976438"/>
                <a:ext cx="52387" cy="71438"/>
              </a:xfrm>
              <a:custGeom>
                <a:avLst/>
                <a:gdLst>
                  <a:gd name="T0" fmla="*/ 16 w 24"/>
                  <a:gd name="T1" fmla="*/ 10 h 32"/>
                  <a:gd name="T2" fmla="*/ 17 w 24"/>
                  <a:gd name="T3" fmla="*/ 2 h 32"/>
                  <a:gd name="T4" fmla="*/ 18 w 24"/>
                  <a:gd name="T5" fmla="*/ 0 h 32"/>
                  <a:gd name="T6" fmla="*/ 19 w 24"/>
                  <a:gd name="T7" fmla="*/ 0 h 32"/>
                  <a:gd name="T8" fmla="*/ 20 w 24"/>
                  <a:gd name="T9" fmla="*/ 0 h 32"/>
                  <a:gd name="T10" fmla="*/ 21 w 24"/>
                  <a:gd name="T11" fmla="*/ 1 h 32"/>
                  <a:gd name="T12" fmla="*/ 22 w 24"/>
                  <a:gd name="T13" fmla="*/ 1 h 32"/>
                  <a:gd name="T14" fmla="*/ 23 w 24"/>
                  <a:gd name="T15" fmla="*/ 2 h 32"/>
                  <a:gd name="T16" fmla="*/ 24 w 24"/>
                  <a:gd name="T17" fmla="*/ 3 h 32"/>
                  <a:gd name="T18" fmla="*/ 24 w 24"/>
                  <a:gd name="T19" fmla="*/ 4 h 32"/>
                  <a:gd name="T20" fmla="*/ 23 w 24"/>
                  <a:gd name="T21" fmla="*/ 10 h 32"/>
                  <a:gd name="T22" fmla="*/ 22 w 24"/>
                  <a:gd name="T23" fmla="*/ 17 h 32"/>
                  <a:gd name="T24" fmla="*/ 21 w 24"/>
                  <a:gd name="T25" fmla="*/ 24 h 32"/>
                  <a:gd name="T26" fmla="*/ 20 w 24"/>
                  <a:gd name="T27" fmla="*/ 29 h 32"/>
                  <a:gd name="T28" fmla="*/ 18 w 24"/>
                  <a:gd name="T29" fmla="*/ 30 h 32"/>
                  <a:gd name="T30" fmla="*/ 15 w 24"/>
                  <a:gd name="T31" fmla="*/ 30 h 32"/>
                  <a:gd name="T32" fmla="*/ 13 w 24"/>
                  <a:gd name="T33" fmla="*/ 28 h 32"/>
                  <a:gd name="T34" fmla="*/ 11 w 24"/>
                  <a:gd name="T35" fmla="*/ 25 h 32"/>
                  <a:gd name="T36" fmla="*/ 10 w 24"/>
                  <a:gd name="T37" fmla="*/ 23 h 32"/>
                  <a:gd name="T38" fmla="*/ 9 w 24"/>
                  <a:gd name="T39" fmla="*/ 19 h 32"/>
                  <a:gd name="T40" fmla="*/ 7 w 24"/>
                  <a:gd name="T41" fmla="*/ 16 h 32"/>
                  <a:gd name="T42" fmla="*/ 7 w 24"/>
                  <a:gd name="T43" fmla="*/ 20 h 32"/>
                  <a:gd name="T44" fmla="*/ 7 w 24"/>
                  <a:gd name="T45" fmla="*/ 24 h 32"/>
                  <a:gd name="T46" fmla="*/ 6 w 24"/>
                  <a:gd name="T47" fmla="*/ 28 h 32"/>
                  <a:gd name="T48" fmla="*/ 6 w 24"/>
                  <a:gd name="T49" fmla="*/ 31 h 32"/>
                  <a:gd name="T50" fmla="*/ 6 w 24"/>
                  <a:gd name="T51" fmla="*/ 32 h 32"/>
                  <a:gd name="T52" fmla="*/ 5 w 24"/>
                  <a:gd name="T53" fmla="*/ 32 h 32"/>
                  <a:gd name="T54" fmla="*/ 3 w 24"/>
                  <a:gd name="T55" fmla="*/ 31 h 32"/>
                  <a:gd name="T56" fmla="*/ 1 w 24"/>
                  <a:gd name="T57" fmla="*/ 31 h 32"/>
                  <a:gd name="T58" fmla="*/ 0 w 24"/>
                  <a:gd name="T59" fmla="*/ 30 h 32"/>
                  <a:gd name="T60" fmla="*/ 0 w 24"/>
                  <a:gd name="T61" fmla="*/ 29 h 32"/>
                  <a:gd name="T62" fmla="*/ 0 w 24"/>
                  <a:gd name="T63" fmla="*/ 26 h 32"/>
                  <a:gd name="T64" fmla="*/ 0 w 24"/>
                  <a:gd name="T65" fmla="*/ 22 h 32"/>
                  <a:gd name="T66" fmla="*/ 0 w 24"/>
                  <a:gd name="T67" fmla="*/ 17 h 32"/>
                  <a:gd name="T68" fmla="*/ 0 w 24"/>
                  <a:gd name="T69" fmla="*/ 12 h 32"/>
                  <a:gd name="T70" fmla="*/ 1 w 24"/>
                  <a:gd name="T71" fmla="*/ 7 h 32"/>
                  <a:gd name="T72" fmla="*/ 1 w 24"/>
                  <a:gd name="T73" fmla="*/ 3 h 32"/>
                  <a:gd name="T74" fmla="*/ 2 w 24"/>
                  <a:gd name="T75" fmla="*/ 2 h 32"/>
                  <a:gd name="T76" fmla="*/ 3 w 24"/>
                  <a:gd name="T77" fmla="*/ 2 h 32"/>
                  <a:gd name="T78" fmla="*/ 6 w 24"/>
                  <a:gd name="T79" fmla="*/ 2 h 32"/>
                  <a:gd name="T80" fmla="*/ 9 w 24"/>
                  <a:gd name="T81" fmla="*/ 3 h 32"/>
                  <a:gd name="T82" fmla="*/ 10 w 24"/>
                  <a:gd name="T83" fmla="*/ 4 h 32"/>
                  <a:gd name="T84" fmla="*/ 11 w 24"/>
                  <a:gd name="T85" fmla="*/ 6 h 32"/>
                  <a:gd name="T86" fmla="*/ 12 w 24"/>
                  <a:gd name="T87" fmla="*/ 8 h 32"/>
                  <a:gd name="T88" fmla="*/ 13 w 24"/>
                  <a:gd name="T89" fmla="*/ 12 h 32"/>
                  <a:gd name="T90" fmla="*/ 14 w 24"/>
                  <a:gd name="T91" fmla="*/ 15 h 32"/>
                  <a:gd name="T92" fmla="*/ 15 w 24"/>
                  <a:gd name="T93" fmla="*/ 19 h 32"/>
                  <a:gd name="T94" fmla="*/ 16 w 24"/>
                  <a:gd name="T95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" h="32">
                    <a:moveTo>
                      <a:pt x="16" y="10"/>
                    </a:moveTo>
                    <a:cubicBezTo>
                      <a:pt x="16" y="7"/>
                      <a:pt x="16" y="4"/>
                      <a:pt x="17" y="2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6"/>
                      <a:pt x="24" y="8"/>
                      <a:pt x="23" y="10"/>
                    </a:cubicBezTo>
                    <a:cubicBezTo>
                      <a:pt x="23" y="12"/>
                      <a:pt x="22" y="15"/>
                      <a:pt x="22" y="17"/>
                    </a:cubicBezTo>
                    <a:cubicBezTo>
                      <a:pt x="22" y="19"/>
                      <a:pt x="21" y="21"/>
                      <a:pt x="21" y="24"/>
                    </a:cubicBezTo>
                    <a:cubicBezTo>
                      <a:pt x="21" y="26"/>
                      <a:pt x="20" y="28"/>
                      <a:pt x="20" y="29"/>
                    </a:cubicBezTo>
                    <a:cubicBezTo>
                      <a:pt x="20" y="30"/>
                      <a:pt x="19" y="31"/>
                      <a:pt x="18" y="30"/>
                    </a:cubicBezTo>
                    <a:cubicBezTo>
                      <a:pt x="17" y="30"/>
                      <a:pt x="16" y="30"/>
                      <a:pt x="15" y="30"/>
                    </a:cubicBezTo>
                    <a:cubicBezTo>
                      <a:pt x="14" y="29"/>
                      <a:pt x="13" y="29"/>
                      <a:pt x="13" y="28"/>
                    </a:cubicBezTo>
                    <a:cubicBezTo>
                      <a:pt x="12" y="27"/>
                      <a:pt x="12" y="26"/>
                      <a:pt x="11" y="25"/>
                    </a:cubicBezTo>
                    <a:cubicBezTo>
                      <a:pt x="11" y="25"/>
                      <a:pt x="11" y="24"/>
                      <a:pt x="10" y="23"/>
                    </a:cubicBezTo>
                    <a:cubicBezTo>
                      <a:pt x="10" y="21"/>
                      <a:pt x="9" y="20"/>
                      <a:pt x="9" y="19"/>
                    </a:cubicBezTo>
                    <a:cubicBezTo>
                      <a:pt x="8" y="18"/>
                      <a:pt x="8" y="17"/>
                      <a:pt x="7" y="16"/>
                    </a:cubicBezTo>
                    <a:cubicBezTo>
                      <a:pt x="7" y="17"/>
                      <a:pt x="7" y="19"/>
                      <a:pt x="7" y="20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7" y="26"/>
                      <a:pt x="6" y="27"/>
                      <a:pt x="6" y="28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6" y="31"/>
                      <a:pt x="6" y="32"/>
                      <a:pt x="6" y="32"/>
                    </a:cubicBezTo>
                    <a:cubicBezTo>
                      <a:pt x="6" y="32"/>
                      <a:pt x="5" y="32"/>
                      <a:pt x="5" y="32"/>
                    </a:cubicBezTo>
                    <a:cubicBezTo>
                      <a:pt x="4" y="32"/>
                      <a:pt x="3" y="31"/>
                      <a:pt x="3" y="31"/>
                    </a:cubicBezTo>
                    <a:cubicBezTo>
                      <a:pt x="2" y="31"/>
                      <a:pt x="2" y="31"/>
                      <a:pt x="1" y="31"/>
                    </a:cubicBezTo>
                    <a:cubicBezTo>
                      <a:pt x="1" y="31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0" y="4"/>
                      <a:pt x="11" y="5"/>
                      <a:pt x="11" y="6"/>
                    </a:cubicBezTo>
                    <a:cubicBezTo>
                      <a:pt x="11" y="7"/>
                      <a:pt x="11" y="7"/>
                      <a:pt x="12" y="8"/>
                    </a:cubicBezTo>
                    <a:cubicBezTo>
                      <a:pt x="12" y="9"/>
                      <a:pt x="12" y="11"/>
                      <a:pt x="13" y="12"/>
                    </a:cubicBezTo>
                    <a:cubicBezTo>
                      <a:pt x="13" y="13"/>
                      <a:pt x="13" y="14"/>
                      <a:pt x="14" y="15"/>
                    </a:cubicBezTo>
                    <a:cubicBezTo>
                      <a:pt x="14" y="17"/>
                      <a:pt x="14" y="18"/>
                      <a:pt x="15" y="19"/>
                    </a:cubicBezTo>
                    <a:cubicBezTo>
                      <a:pt x="15" y="16"/>
                      <a:pt x="15" y="13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94"/>
              <p:cNvSpPr>
                <a:spLocks/>
              </p:cNvSpPr>
              <p:nvPr/>
            </p:nvSpPr>
            <p:spPr bwMode="auto">
              <a:xfrm>
                <a:off x="2106613" y="1971676"/>
                <a:ext cx="44450" cy="71438"/>
              </a:xfrm>
              <a:custGeom>
                <a:avLst/>
                <a:gdLst>
                  <a:gd name="T0" fmla="*/ 5 w 20"/>
                  <a:gd name="T1" fmla="*/ 3 h 32"/>
                  <a:gd name="T2" fmla="*/ 8 w 20"/>
                  <a:gd name="T3" fmla="*/ 2 h 32"/>
                  <a:gd name="T4" fmla="*/ 12 w 20"/>
                  <a:gd name="T5" fmla="*/ 1 h 32"/>
                  <a:gd name="T6" fmla="*/ 16 w 20"/>
                  <a:gd name="T7" fmla="*/ 0 h 32"/>
                  <a:gd name="T8" fmla="*/ 19 w 20"/>
                  <a:gd name="T9" fmla="*/ 1 h 32"/>
                  <a:gd name="T10" fmla="*/ 20 w 20"/>
                  <a:gd name="T11" fmla="*/ 3 h 32"/>
                  <a:gd name="T12" fmla="*/ 20 w 20"/>
                  <a:gd name="T13" fmla="*/ 4 h 32"/>
                  <a:gd name="T14" fmla="*/ 20 w 20"/>
                  <a:gd name="T15" fmla="*/ 5 h 32"/>
                  <a:gd name="T16" fmla="*/ 19 w 20"/>
                  <a:gd name="T17" fmla="*/ 6 h 32"/>
                  <a:gd name="T18" fmla="*/ 15 w 20"/>
                  <a:gd name="T19" fmla="*/ 7 h 32"/>
                  <a:gd name="T20" fmla="*/ 10 w 20"/>
                  <a:gd name="T21" fmla="*/ 8 h 32"/>
                  <a:gd name="T22" fmla="*/ 10 w 20"/>
                  <a:gd name="T23" fmla="*/ 11 h 32"/>
                  <a:gd name="T24" fmla="*/ 9 w 20"/>
                  <a:gd name="T25" fmla="*/ 15 h 32"/>
                  <a:gd name="T26" fmla="*/ 11 w 20"/>
                  <a:gd name="T27" fmla="*/ 14 h 32"/>
                  <a:gd name="T28" fmla="*/ 13 w 20"/>
                  <a:gd name="T29" fmla="*/ 14 h 32"/>
                  <a:gd name="T30" fmla="*/ 15 w 20"/>
                  <a:gd name="T31" fmla="*/ 14 h 32"/>
                  <a:gd name="T32" fmla="*/ 16 w 20"/>
                  <a:gd name="T33" fmla="*/ 15 h 32"/>
                  <a:gd name="T34" fmla="*/ 16 w 20"/>
                  <a:gd name="T35" fmla="*/ 16 h 32"/>
                  <a:gd name="T36" fmla="*/ 17 w 20"/>
                  <a:gd name="T37" fmla="*/ 17 h 32"/>
                  <a:gd name="T38" fmla="*/ 17 w 20"/>
                  <a:gd name="T39" fmla="*/ 18 h 32"/>
                  <a:gd name="T40" fmla="*/ 16 w 20"/>
                  <a:gd name="T41" fmla="*/ 19 h 32"/>
                  <a:gd name="T42" fmla="*/ 12 w 20"/>
                  <a:gd name="T43" fmla="*/ 20 h 32"/>
                  <a:gd name="T44" fmla="*/ 8 w 20"/>
                  <a:gd name="T45" fmla="*/ 21 h 32"/>
                  <a:gd name="T46" fmla="*/ 7 w 20"/>
                  <a:gd name="T47" fmla="*/ 23 h 32"/>
                  <a:gd name="T48" fmla="*/ 7 w 20"/>
                  <a:gd name="T49" fmla="*/ 25 h 32"/>
                  <a:gd name="T50" fmla="*/ 10 w 20"/>
                  <a:gd name="T51" fmla="*/ 25 h 32"/>
                  <a:gd name="T52" fmla="*/ 13 w 20"/>
                  <a:gd name="T53" fmla="*/ 24 h 32"/>
                  <a:gd name="T54" fmla="*/ 15 w 20"/>
                  <a:gd name="T55" fmla="*/ 24 h 32"/>
                  <a:gd name="T56" fmla="*/ 16 w 20"/>
                  <a:gd name="T57" fmla="*/ 25 h 32"/>
                  <a:gd name="T58" fmla="*/ 16 w 20"/>
                  <a:gd name="T59" fmla="*/ 26 h 32"/>
                  <a:gd name="T60" fmla="*/ 17 w 20"/>
                  <a:gd name="T61" fmla="*/ 27 h 32"/>
                  <a:gd name="T62" fmla="*/ 17 w 20"/>
                  <a:gd name="T63" fmla="*/ 28 h 32"/>
                  <a:gd name="T64" fmla="*/ 16 w 20"/>
                  <a:gd name="T65" fmla="*/ 29 h 32"/>
                  <a:gd name="T66" fmla="*/ 12 w 20"/>
                  <a:gd name="T67" fmla="*/ 30 h 32"/>
                  <a:gd name="T68" fmla="*/ 7 w 20"/>
                  <a:gd name="T69" fmla="*/ 31 h 32"/>
                  <a:gd name="T70" fmla="*/ 5 w 20"/>
                  <a:gd name="T71" fmla="*/ 31 h 32"/>
                  <a:gd name="T72" fmla="*/ 4 w 20"/>
                  <a:gd name="T73" fmla="*/ 31 h 32"/>
                  <a:gd name="T74" fmla="*/ 3 w 20"/>
                  <a:gd name="T75" fmla="*/ 30 h 32"/>
                  <a:gd name="T76" fmla="*/ 2 w 20"/>
                  <a:gd name="T77" fmla="*/ 29 h 32"/>
                  <a:gd name="T78" fmla="*/ 1 w 20"/>
                  <a:gd name="T79" fmla="*/ 28 h 32"/>
                  <a:gd name="T80" fmla="*/ 0 w 20"/>
                  <a:gd name="T81" fmla="*/ 27 h 32"/>
                  <a:gd name="T82" fmla="*/ 1 w 20"/>
                  <a:gd name="T83" fmla="*/ 4 h 32"/>
                  <a:gd name="T84" fmla="*/ 5 w 20"/>
                  <a:gd name="T8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32">
                    <a:moveTo>
                      <a:pt x="5" y="3"/>
                    </a:moveTo>
                    <a:cubicBezTo>
                      <a:pt x="6" y="2"/>
                      <a:pt x="7" y="2"/>
                      <a:pt x="8" y="2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19" y="1"/>
                    </a:cubicBezTo>
                    <a:cubicBezTo>
                      <a:pt x="19" y="2"/>
                      <a:pt x="20" y="2"/>
                      <a:pt x="20" y="3"/>
                    </a:cubicBezTo>
                    <a:cubicBezTo>
                      <a:pt x="20" y="3"/>
                      <a:pt x="20" y="3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6"/>
                      <a:pt x="19" y="6"/>
                    </a:cubicBezTo>
                    <a:cubicBezTo>
                      <a:pt x="18" y="6"/>
                      <a:pt x="16" y="6"/>
                      <a:pt x="15" y="7"/>
                    </a:cubicBezTo>
                    <a:cubicBezTo>
                      <a:pt x="13" y="7"/>
                      <a:pt x="12" y="7"/>
                      <a:pt x="10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6" y="19"/>
                    </a:cubicBezTo>
                    <a:cubicBezTo>
                      <a:pt x="15" y="19"/>
                      <a:pt x="13" y="20"/>
                      <a:pt x="12" y="20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8" y="25"/>
                      <a:pt x="9" y="25"/>
                      <a:pt x="10" y="25"/>
                    </a:cubicBezTo>
                    <a:cubicBezTo>
                      <a:pt x="11" y="24"/>
                      <a:pt x="12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6" y="25"/>
                      <a:pt x="16" y="26"/>
                      <a:pt x="16" y="26"/>
                    </a:cubicBezTo>
                    <a:cubicBezTo>
                      <a:pt x="17" y="26"/>
                      <a:pt x="17" y="27"/>
                      <a:pt x="17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2" y="30"/>
                    </a:cubicBezTo>
                    <a:cubicBezTo>
                      <a:pt x="10" y="30"/>
                      <a:pt x="9" y="31"/>
                      <a:pt x="7" y="31"/>
                    </a:cubicBezTo>
                    <a:cubicBezTo>
                      <a:pt x="7" y="31"/>
                      <a:pt x="6" y="32"/>
                      <a:pt x="5" y="31"/>
                    </a:cubicBezTo>
                    <a:cubicBezTo>
                      <a:pt x="5" y="31"/>
                      <a:pt x="4" y="31"/>
                      <a:pt x="4" y="31"/>
                    </a:cubicBezTo>
                    <a:cubicBezTo>
                      <a:pt x="4" y="31"/>
                      <a:pt x="3" y="31"/>
                      <a:pt x="3" y="30"/>
                    </a:cubicBezTo>
                    <a:cubicBezTo>
                      <a:pt x="3" y="30"/>
                      <a:pt x="2" y="30"/>
                      <a:pt x="2" y="29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95"/>
              <p:cNvSpPr>
                <a:spLocks/>
              </p:cNvSpPr>
              <p:nvPr/>
            </p:nvSpPr>
            <p:spPr bwMode="auto">
              <a:xfrm>
                <a:off x="1857375" y="2085976"/>
                <a:ext cx="52387" cy="68263"/>
              </a:xfrm>
              <a:custGeom>
                <a:avLst/>
                <a:gdLst>
                  <a:gd name="T0" fmla="*/ 21 w 23"/>
                  <a:gd name="T1" fmla="*/ 14 h 31"/>
                  <a:gd name="T2" fmla="*/ 16 w 23"/>
                  <a:gd name="T3" fmla="*/ 10 h 31"/>
                  <a:gd name="T4" fmla="*/ 15 w 23"/>
                  <a:gd name="T5" fmla="*/ 9 h 31"/>
                  <a:gd name="T6" fmla="*/ 15 w 23"/>
                  <a:gd name="T7" fmla="*/ 7 h 31"/>
                  <a:gd name="T8" fmla="*/ 14 w 23"/>
                  <a:gd name="T9" fmla="*/ 6 h 31"/>
                  <a:gd name="T10" fmla="*/ 11 w 23"/>
                  <a:gd name="T11" fmla="*/ 9 h 31"/>
                  <a:gd name="T12" fmla="*/ 8 w 23"/>
                  <a:gd name="T13" fmla="*/ 16 h 31"/>
                  <a:gd name="T14" fmla="*/ 8 w 23"/>
                  <a:gd name="T15" fmla="*/ 23 h 31"/>
                  <a:gd name="T16" fmla="*/ 10 w 23"/>
                  <a:gd name="T17" fmla="*/ 27 h 31"/>
                  <a:gd name="T18" fmla="*/ 12 w 23"/>
                  <a:gd name="T19" fmla="*/ 25 h 31"/>
                  <a:gd name="T20" fmla="*/ 14 w 23"/>
                  <a:gd name="T21" fmla="*/ 21 h 31"/>
                  <a:gd name="T22" fmla="*/ 9 w 23"/>
                  <a:gd name="T23" fmla="*/ 18 h 31"/>
                  <a:gd name="T24" fmla="*/ 9 w 23"/>
                  <a:gd name="T25" fmla="*/ 17 h 31"/>
                  <a:gd name="T26" fmla="*/ 12 w 23"/>
                  <a:gd name="T27" fmla="*/ 16 h 31"/>
                  <a:gd name="T28" fmla="*/ 17 w 23"/>
                  <a:gd name="T29" fmla="*/ 15 h 31"/>
                  <a:gd name="T30" fmla="*/ 20 w 23"/>
                  <a:gd name="T31" fmla="*/ 16 h 31"/>
                  <a:gd name="T32" fmla="*/ 21 w 23"/>
                  <a:gd name="T33" fmla="*/ 18 h 31"/>
                  <a:gd name="T34" fmla="*/ 22 w 23"/>
                  <a:gd name="T35" fmla="*/ 20 h 31"/>
                  <a:gd name="T36" fmla="*/ 16 w 23"/>
                  <a:gd name="T37" fmla="*/ 29 h 31"/>
                  <a:gd name="T38" fmla="*/ 11 w 23"/>
                  <a:gd name="T39" fmla="*/ 31 h 31"/>
                  <a:gd name="T40" fmla="*/ 4 w 23"/>
                  <a:gd name="T41" fmla="*/ 29 h 31"/>
                  <a:gd name="T42" fmla="*/ 1 w 23"/>
                  <a:gd name="T43" fmla="*/ 24 h 31"/>
                  <a:gd name="T44" fmla="*/ 0 w 23"/>
                  <a:gd name="T45" fmla="*/ 14 h 31"/>
                  <a:gd name="T46" fmla="*/ 4 w 23"/>
                  <a:gd name="T47" fmla="*/ 5 h 31"/>
                  <a:gd name="T48" fmla="*/ 9 w 23"/>
                  <a:gd name="T49" fmla="*/ 0 h 31"/>
                  <a:gd name="T50" fmla="*/ 11 w 23"/>
                  <a:gd name="T51" fmla="*/ 0 h 31"/>
                  <a:gd name="T52" fmla="*/ 15 w 23"/>
                  <a:gd name="T53" fmla="*/ 0 h 31"/>
                  <a:gd name="T54" fmla="*/ 18 w 23"/>
                  <a:gd name="T55" fmla="*/ 1 h 31"/>
                  <a:gd name="T56" fmla="*/ 21 w 23"/>
                  <a:gd name="T57" fmla="*/ 4 h 31"/>
                  <a:gd name="T58" fmla="*/ 23 w 23"/>
                  <a:gd name="T59" fmla="*/ 8 h 31"/>
                  <a:gd name="T60" fmla="*/ 23 w 23"/>
                  <a:gd name="T61" fmla="*/ 11 h 31"/>
                  <a:gd name="T62" fmla="*/ 22 w 23"/>
                  <a:gd name="T63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31">
                    <a:moveTo>
                      <a:pt x="22" y="13"/>
                    </a:moveTo>
                    <a:cubicBezTo>
                      <a:pt x="22" y="14"/>
                      <a:pt x="21" y="14"/>
                      <a:pt x="21" y="14"/>
                    </a:cubicBezTo>
                    <a:cubicBezTo>
                      <a:pt x="19" y="14"/>
                      <a:pt x="18" y="13"/>
                      <a:pt x="17" y="13"/>
                    </a:cubicBezTo>
                    <a:cubicBezTo>
                      <a:pt x="16" y="12"/>
                      <a:pt x="16" y="11"/>
                      <a:pt x="16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3" y="6"/>
                      <a:pt x="13" y="6"/>
                    </a:cubicBezTo>
                    <a:cubicBezTo>
                      <a:pt x="12" y="7"/>
                      <a:pt x="12" y="8"/>
                      <a:pt x="11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9" y="14"/>
                      <a:pt x="8" y="15"/>
                      <a:pt x="8" y="16"/>
                    </a:cubicBezTo>
                    <a:cubicBezTo>
                      <a:pt x="8" y="17"/>
                      <a:pt x="8" y="19"/>
                      <a:pt x="8" y="20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8" y="24"/>
                      <a:pt x="8" y="25"/>
                      <a:pt x="8" y="25"/>
                    </a:cubicBezTo>
                    <a:cubicBezTo>
                      <a:pt x="9" y="26"/>
                      <a:pt x="9" y="27"/>
                      <a:pt x="10" y="27"/>
                    </a:cubicBezTo>
                    <a:cubicBezTo>
                      <a:pt x="10" y="27"/>
                      <a:pt x="10" y="27"/>
                      <a:pt x="11" y="26"/>
                    </a:cubicBezTo>
                    <a:cubicBezTo>
                      <a:pt x="11" y="26"/>
                      <a:pt x="12" y="26"/>
                      <a:pt x="12" y="25"/>
                    </a:cubicBezTo>
                    <a:cubicBezTo>
                      <a:pt x="13" y="25"/>
                      <a:pt x="13" y="24"/>
                      <a:pt x="13" y="24"/>
                    </a:cubicBezTo>
                    <a:cubicBezTo>
                      <a:pt x="14" y="23"/>
                      <a:pt x="14" y="22"/>
                      <a:pt x="14" y="21"/>
                    </a:cubicBezTo>
                    <a:cubicBezTo>
                      <a:pt x="13" y="22"/>
                      <a:pt x="12" y="21"/>
                      <a:pt x="11" y="21"/>
                    </a:cubicBezTo>
                    <a:cubicBezTo>
                      <a:pt x="10" y="20"/>
                      <a:pt x="10" y="20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2" y="16"/>
                    </a:cubicBezTo>
                    <a:cubicBezTo>
                      <a:pt x="12" y="16"/>
                      <a:pt x="13" y="16"/>
                      <a:pt x="14" y="16"/>
                    </a:cubicBezTo>
                    <a:cubicBezTo>
                      <a:pt x="15" y="16"/>
                      <a:pt x="16" y="15"/>
                      <a:pt x="17" y="15"/>
                    </a:cubicBezTo>
                    <a:cubicBezTo>
                      <a:pt x="17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20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9"/>
                      <a:pt x="22" y="19"/>
                    </a:cubicBezTo>
                    <a:cubicBezTo>
                      <a:pt x="22" y="19"/>
                      <a:pt x="22" y="20"/>
                      <a:pt x="22" y="20"/>
                    </a:cubicBezTo>
                    <a:cubicBezTo>
                      <a:pt x="21" y="23"/>
                      <a:pt x="21" y="24"/>
                      <a:pt x="20" y="26"/>
                    </a:cubicBezTo>
                    <a:cubicBezTo>
                      <a:pt x="19" y="27"/>
                      <a:pt x="17" y="29"/>
                      <a:pt x="16" y="29"/>
                    </a:cubicBezTo>
                    <a:cubicBezTo>
                      <a:pt x="15" y="30"/>
                      <a:pt x="15" y="30"/>
                      <a:pt x="14" y="31"/>
                    </a:cubicBezTo>
                    <a:cubicBezTo>
                      <a:pt x="13" y="31"/>
                      <a:pt x="12" y="31"/>
                      <a:pt x="11" y="31"/>
                    </a:cubicBezTo>
                    <a:cubicBezTo>
                      <a:pt x="9" y="31"/>
                      <a:pt x="7" y="31"/>
                      <a:pt x="6" y="30"/>
                    </a:cubicBezTo>
                    <a:cubicBezTo>
                      <a:pt x="5" y="30"/>
                      <a:pt x="4" y="29"/>
                      <a:pt x="4" y="29"/>
                    </a:cubicBezTo>
                    <a:cubicBezTo>
                      <a:pt x="3" y="28"/>
                      <a:pt x="3" y="28"/>
                      <a:pt x="2" y="27"/>
                    </a:cubicBezTo>
                    <a:cubicBezTo>
                      <a:pt x="2" y="26"/>
                      <a:pt x="1" y="25"/>
                      <a:pt x="1" y="24"/>
                    </a:cubicBezTo>
                    <a:cubicBezTo>
                      <a:pt x="0" y="22"/>
                      <a:pt x="0" y="21"/>
                      <a:pt x="0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1" y="13"/>
                      <a:pt x="1" y="11"/>
                      <a:pt x="2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5" y="4"/>
                      <a:pt x="6" y="2"/>
                      <a:pt x="7" y="1"/>
                    </a:cubicBezTo>
                    <a:cubicBezTo>
                      <a:pt x="8" y="1"/>
                      <a:pt x="8" y="1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19" y="1"/>
                      <a:pt x="19" y="1"/>
                      <a:pt x="20" y="2"/>
                    </a:cubicBezTo>
                    <a:cubicBezTo>
                      <a:pt x="20" y="2"/>
                      <a:pt x="21" y="3"/>
                      <a:pt x="21" y="4"/>
                    </a:cubicBezTo>
                    <a:cubicBezTo>
                      <a:pt x="22" y="4"/>
                      <a:pt x="22" y="5"/>
                      <a:pt x="22" y="6"/>
                    </a:cubicBezTo>
                    <a:cubicBezTo>
                      <a:pt x="22" y="6"/>
                      <a:pt x="22" y="7"/>
                      <a:pt x="23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3" y="12"/>
                      <a:pt x="22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96"/>
              <p:cNvSpPr>
                <a:spLocks/>
              </p:cNvSpPr>
              <p:nvPr/>
            </p:nvSpPr>
            <p:spPr bwMode="auto">
              <a:xfrm>
                <a:off x="1911350" y="2078038"/>
                <a:ext cx="44450" cy="71438"/>
              </a:xfrm>
              <a:custGeom>
                <a:avLst/>
                <a:gdLst>
                  <a:gd name="T0" fmla="*/ 4 w 20"/>
                  <a:gd name="T1" fmla="*/ 3 h 32"/>
                  <a:gd name="T2" fmla="*/ 8 w 20"/>
                  <a:gd name="T3" fmla="*/ 2 h 32"/>
                  <a:gd name="T4" fmla="*/ 12 w 20"/>
                  <a:gd name="T5" fmla="*/ 1 h 32"/>
                  <a:gd name="T6" fmla="*/ 16 w 20"/>
                  <a:gd name="T7" fmla="*/ 0 h 32"/>
                  <a:gd name="T8" fmla="*/ 19 w 20"/>
                  <a:gd name="T9" fmla="*/ 2 h 32"/>
                  <a:gd name="T10" fmla="*/ 20 w 20"/>
                  <a:gd name="T11" fmla="*/ 3 h 32"/>
                  <a:gd name="T12" fmla="*/ 20 w 20"/>
                  <a:gd name="T13" fmla="*/ 4 h 32"/>
                  <a:gd name="T14" fmla="*/ 20 w 20"/>
                  <a:gd name="T15" fmla="*/ 6 h 32"/>
                  <a:gd name="T16" fmla="*/ 19 w 20"/>
                  <a:gd name="T17" fmla="*/ 6 h 32"/>
                  <a:gd name="T18" fmla="*/ 15 w 20"/>
                  <a:gd name="T19" fmla="*/ 7 h 32"/>
                  <a:gd name="T20" fmla="*/ 10 w 20"/>
                  <a:gd name="T21" fmla="*/ 8 h 32"/>
                  <a:gd name="T22" fmla="*/ 9 w 20"/>
                  <a:gd name="T23" fmla="*/ 11 h 32"/>
                  <a:gd name="T24" fmla="*/ 9 w 20"/>
                  <a:gd name="T25" fmla="*/ 15 h 32"/>
                  <a:gd name="T26" fmla="*/ 11 w 20"/>
                  <a:gd name="T27" fmla="*/ 15 h 32"/>
                  <a:gd name="T28" fmla="*/ 13 w 20"/>
                  <a:gd name="T29" fmla="*/ 14 h 32"/>
                  <a:gd name="T30" fmla="*/ 14 w 20"/>
                  <a:gd name="T31" fmla="*/ 14 h 32"/>
                  <a:gd name="T32" fmla="*/ 15 w 20"/>
                  <a:gd name="T33" fmla="*/ 15 h 32"/>
                  <a:gd name="T34" fmla="*/ 16 w 20"/>
                  <a:gd name="T35" fmla="*/ 16 h 32"/>
                  <a:gd name="T36" fmla="*/ 17 w 20"/>
                  <a:gd name="T37" fmla="*/ 18 h 32"/>
                  <a:gd name="T38" fmla="*/ 17 w 20"/>
                  <a:gd name="T39" fmla="*/ 19 h 32"/>
                  <a:gd name="T40" fmla="*/ 16 w 20"/>
                  <a:gd name="T41" fmla="*/ 19 h 32"/>
                  <a:gd name="T42" fmla="*/ 12 w 20"/>
                  <a:gd name="T43" fmla="*/ 21 h 32"/>
                  <a:gd name="T44" fmla="*/ 8 w 20"/>
                  <a:gd name="T45" fmla="*/ 22 h 32"/>
                  <a:gd name="T46" fmla="*/ 7 w 20"/>
                  <a:gd name="T47" fmla="*/ 24 h 32"/>
                  <a:gd name="T48" fmla="*/ 7 w 20"/>
                  <a:gd name="T49" fmla="*/ 26 h 32"/>
                  <a:gd name="T50" fmla="*/ 10 w 20"/>
                  <a:gd name="T51" fmla="*/ 25 h 32"/>
                  <a:gd name="T52" fmla="*/ 13 w 20"/>
                  <a:gd name="T53" fmla="*/ 24 h 32"/>
                  <a:gd name="T54" fmla="*/ 15 w 20"/>
                  <a:gd name="T55" fmla="*/ 24 h 32"/>
                  <a:gd name="T56" fmla="*/ 16 w 20"/>
                  <a:gd name="T57" fmla="*/ 25 h 32"/>
                  <a:gd name="T58" fmla="*/ 16 w 20"/>
                  <a:gd name="T59" fmla="*/ 26 h 32"/>
                  <a:gd name="T60" fmla="*/ 17 w 20"/>
                  <a:gd name="T61" fmla="*/ 28 h 32"/>
                  <a:gd name="T62" fmla="*/ 17 w 20"/>
                  <a:gd name="T63" fmla="*/ 29 h 32"/>
                  <a:gd name="T64" fmla="*/ 16 w 20"/>
                  <a:gd name="T65" fmla="*/ 29 h 32"/>
                  <a:gd name="T66" fmla="*/ 12 w 20"/>
                  <a:gd name="T67" fmla="*/ 30 h 32"/>
                  <a:gd name="T68" fmla="*/ 7 w 20"/>
                  <a:gd name="T69" fmla="*/ 32 h 32"/>
                  <a:gd name="T70" fmla="*/ 5 w 20"/>
                  <a:gd name="T71" fmla="*/ 32 h 32"/>
                  <a:gd name="T72" fmla="*/ 4 w 20"/>
                  <a:gd name="T73" fmla="*/ 32 h 32"/>
                  <a:gd name="T74" fmla="*/ 3 w 20"/>
                  <a:gd name="T75" fmla="*/ 31 h 32"/>
                  <a:gd name="T76" fmla="*/ 1 w 20"/>
                  <a:gd name="T77" fmla="*/ 30 h 32"/>
                  <a:gd name="T78" fmla="*/ 0 w 20"/>
                  <a:gd name="T79" fmla="*/ 29 h 32"/>
                  <a:gd name="T80" fmla="*/ 0 w 20"/>
                  <a:gd name="T81" fmla="*/ 27 h 32"/>
                  <a:gd name="T82" fmla="*/ 1 w 20"/>
                  <a:gd name="T83" fmla="*/ 4 h 32"/>
                  <a:gd name="T84" fmla="*/ 4 w 20"/>
                  <a:gd name="T8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32">
                    <a:moveTo>
                      <a:pt x="4" y="3"/>
                    </a:moveTo>
                    <a:cubicBezTo>
                      <a:pt x="6" y="3"/>
                      <a:pt x="7" y="2"/>
                      <a:pt x="8" y="2"/>
                    </a:cubicBezTo>
                    <a:cubicBezTo>
                      <a:pt x="9" y="2"/>
                      <a:pt x="11" y="1"/>
                      <a:pt x="12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8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20" y="3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7" y="7"/>
                      <a:pt x="16" y="7"/>
                      <a:pt x="15" y="7"/>
                    </a:cubicBezTo>
                    <a:cubicBezTo>
                      <a:pt x="13" y="7"/>
                      <a:pt x="12" y="8"/>
                      <a:pt x="10" y="8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9" y="15"/>
                      <a:pt x="10" y="15"/>
                      <a:pt x="11" y="15"/>
                    </a:cubicBezTo>
                    <a:cubicBezTo>
                      <a:pt x="11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5"/>
                      <a:pt x="15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7" y="17"/>
                      <a:pt x="17" y="18"/>
                    </a:cubicBezTo>
                    <a:cubicBezTo>
                      <a:pt x="17" y="18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4" y="20"/>
                      <a:pt x="13" y="20"/>
                      <a:pt x="12" y="21"/>
                    </a:cubicBezTo>
                    <a:cubicBezTo>
                      <a:pt x="10" y="21"/>
                      <a:pt x="9" y="21"/>
                      <a:pt x="8" y="22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7" y="24"/>
                      <a:pt x="7" y="25"/>
                      <a:pt x="7" y="26"/>
                    </a:cubicBezTo>
                    <a:cubicBezTo>
                      <a:pt x="8" y="25"/>
                      <a:pt x="9" y="25"/>
                      <a:pt x="10" y="25"/>
                    </a:cubicBezTo>
                    <a:cubicBezTo>
                      <a:pt x="11" y="25"/>
                      <a:pt x="12" y="25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7" y="28"/>
                    </a:cubicBezTo>
                    <a:cubicBezTo>
                      <a:pt x="17" y="28"/>
                      <a:pt x="17" y="28"/>
                      <a:pt x="17" y="29"/>
                    </a:cubicBezTo>
                    <a:cubicBezTo>
                      <a:pt x="17" y="29"/>
                      <a:pt x="17" y="29"/>
                      <a:pt x="16" y="29"/>
                    </a:cubicBezTo>
                    <a:cubicBezTo>
                      <a:pt x="14" y="30"/>
                      <a:pt x="13" y="30"/>
                      <a:pt x="12" y="30"/>
                    </a:cubicBezTo>
                    <a:cubicBezTo>
                      <a:pt x="10" y="31"/>
                      <a:pt x="9" y="31"/>
                      <a:pt x="7" y="32"/>
                    </a:cubicBezTo>
                    <a:cubicBezTo>
                      <a:pt x="6" y="32"/>
                      <a:pt x="6" y="32"/>
                      <a:pt x="5" y="32"/>
                    </a:cubicBezTo>
                    <a:cubicBezTo>
                      <a:pt x="5" y="32"/>
                      <a:pt x="4" y="32"/>
                      <a:pt x="4" y="32"/>
                    </a:cubicBezTo>
                    <a:cubicBezTo>
                      <a:pt x="4" y="31"/>
                      <a:pt x="3" y="31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1" y="30"/>
                      <a:pt x="1" y="29"/>
                      <a:pt x="0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97"/>
              <p:cNvSpPr>
                <a:spLocks/>
              </p:cNvSpPr>
              <p:nvPr/>
            </p:nvSpPr>
            <p:spPr bwMode="auto">
              <a:xfrm>
                <a:off x="1951038" y="2074863"/>
                <a:ext cx="55562" cy="69850"/>
              </a:xfrm>
              <a:custGeom>
                <a:avLst/>
                <a:gdLst>
                  <a:gd name="T0" fmla="*/ 21 w 25"/>
                  <a:gd name="T1" fmla="*/ 6 h 32"/>
                  <a:gd name="T2" fmla="*/ 18 w 25"/>
                  <a:gd name="T3" fmla="*/ 7 h 32"/>
                  <a:gd name="T4" fmla="*/ 17 w 25"/>
                  <a:gd name="T5" fmla="*/ 13 h 32"/>
                  <a:gd name="T6" fmla="*/ 16 w 25"/>
                  <a:gd name="T7" fmla="*/ 19 h 32"/>
                  <a:gd name="T8" fmla="*/ 15 w 25"/>
                  <a:gd name="T9" fmla="*/ 25 h 32"/>
                  <a:gd name="T10" fmla="*/ 15 w 25"/>
                  <a:gd name="T11" fmla="*/ 31 h 32"/>
                  <a:gd name="T12" fmla="*/ 14 w 25"/>
                  <a:gd name="T13" fmla="*/ 32 h 32"/>
                  <a:gd name="T14" fmla="*/ 14 w 25"/>
                  <a:gd name="T15" fmla="*/ 32 h 32"/>
                  <a:gd name="T16" fmla="*/ 13 w 25"/>
                  <a:gd name="T17" fmla="*/ 32 h 32"/>
                  <a:gd name="T18" fmla="*/ 11 w 25"/>
                  <a:gd name="T19" fmla="*/ 31 h 32"/>
                  <a:gd name="T20" fmla="*/ 10 w 25"/>
                  <a:gd name="T21" fmla="*/ 31 h 32"/>
                  <a:gd name="T22" fmla="*/ 9 w 25"/>
                  <a:gd name="T23" fmla="*/ 31 h 32"/>
                  <a:gd name="T24" fmla="*/ 8 w 25"/>
                  <a:gd name="T25" fmla="*/ 30 h 32"/>
                  <a:gd name="T26" fmla="*/ 8 w 25"/>
                  <a:gd name="T27" fmla="*/ 29 h 32"/>
                  <a:gd name="T28" fmla="*/ 8 w 25"/>
                  <a:gd name="T29" fmla="*/ 25 h 32"/>
                  <a:gd name="T30" fmla="*/ 8 w 25"/>
                  <a:gd name="T31" fmla="*/ 19 h 32"/>
                  <a:gd name="T32" fmla="*/ 9 w 25"/>
                  <a:gd name="T33" fmla="*/ 14 h 32"/>
                  <a:gd name="T34" fmla="*/ 9 w 25"/>
                  <a:gd name="T35" fmla="*/ 9 h 32"/>
                  <a:gd name="T36" fmla="*/ 7 w 25"/>
                  <a:gd name="T37" fmla="*/ 9 h 32"/>
                  <a:gd name="T38" fmla="*/ 6 w 25"/>
                  <a:gd name="T39" fmla="*/ 10 h 32"/>
                  <a:gd name="T40" fmla="*/ 5 w 25"/>
                  <a:gd name="T41" fmla="*/ 10 h 32"/>
                  <a:gd name="T42" fmla="*/ 3 w 25"/>
                  <a:gd name="T43" fmla="*/ 9 h 32"/>
                  <a:gd name="T44" fmla="*/ 2 w 25"/>
                  <a:gd name="T45" fmla="*/ 7 h 32"/>
                  <a:gd name="T46" fmla="*/ 1 w 25"/>
                  <a:gd name="T47" fmla="*/ 6 h 32"/>
                  <a:gd name="T48" fmla="*/ 0 w 25"/>
                  <a:gd name="T49" fmla="*/ 5 h 32"/>
                  <a:gd name="T50" fmla="*/ 1 w 25"/>
                  <a:gd name="T51" fmla="*/ 4 h 32"/>
                  <a:gd name="T52" fmla="*/ 6 w 25"/>
                  <a:gd name="T53" fmla="*/ 3 h 32"/>
                  <a:gd name="T54" fmla="*/ 11 w 25"/>
                  <a:gd name="T55" fmla="*/ 2 h 32"/>
                  <a:gd name="T56" fmla="*/ 16 w 25"/>
                  <a:gd name="T57" fmla="*/ 1 h 32"/>
                  <a:gd name="T58" fmla="*/ 21 w 25"/>
                  <a:gd name="T59" fmla="*/ 0 h 32"/>
                  <a:gd name="T60" fmla="*/ 22 w 25"/>
                  <a:gd name="T61" fmla="*/ 0 h 32"/>
                  <a:gd name="T62" fmla="*/ 23 w 25"/>
                  <a:gd name="T63" fmla="*/ 1 h 32"/>
                  <a:gd name="T64" fmla="*/ 24 w 25"/>
                  <a:gd name="T65" fmla="*/ 2 h 32"/>
                  <a:gd name="T66" fmla="*/ 25 w 25"/>
                  <a:gd name="T67" fmla="*/ 4 h 32"/>
                  <a:gd name="T68" fmla="*/ 25 w 25"/>
                  <a:gd name="T69" fmla="*/ 5 h 32"/>
                  <a:gd name="T70" fmla="*/ 24 w 25"/>
                  <a:gd name="T71" fmla="*/ 6 h 32"/>
                  <a:gd name="T72" fmla="*/ 21 w 25"/>
                  <a:gd name="T7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32">
                    <a:moveTo>
                      <a:pt x="21" y="6"/>
                    </a:moveTo>
                    <a:cubicBezTo>
                      <a:pt x="20" y="7"/>
                      <a:pt x="19" y="7"/>
                      <a:pt x="18" y="7"/>
                    </a:cubicBezTo>
                    <a:cubicBezTo>
                      <a:pt x="18" y="9"/>
                      <a:pt x="17" y="11"/>
                      <a:pt x="17" y="13"/>
                    </a:cubicBezTo>
                    <a:cubicBezTo>
                      <a:pt x="17" y="15"/>
                      <a:pt x="16" y="17"/>
                      <a:pt x="16" y="19"/>
                    </a:cubicBezTo>
                    <a:cubicBezTo>
                      <a:pt x="16" y="21"/>
                      <a:pt x="15" y="23"/>
                      <a:pt x="15" y="25"/>
                    </a:cubicBezTo>
                    <a:cubicBezTo>
                      <a:pt x="15" y="27"/>
                      <a:pt x="15" y="29"/>
                      <a:pt x="15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32"/>
                      <a:pt x="12" y="32"/>
                      <a:pt x="11" y="31"/>
                    </a:cubicBezTo>
                    <a:cubicBezTo>
                      <a:pt x="11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29"/>
                      <a:pt x="8" y="29"/>
                    </a:cubicBezTo>
                    <a:cubicBezTo>
                      <a:pt x="8" y="28"/>
                      <a:pt x="8" y="26"/>
                      <a:pt x="8" y="25"/>
                    </a:cubicBezTo>
                    <a:cubicBezTo>
                      <a:pt x="8" y="23"/>
                      <a:pt x="8" y="21"/>
                      <a:pt x="8" y="19"/>
                    </a:cubicBezTo>
                    <a:cubicBezTo>
                      <a:pt x="8" y="18"/>
                      <a:pt x="9" y="16"/>
                      <a:pt x="9" y="14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7" y="9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3" y="9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3"/>
                      <a:pt x="6" y="3"/>
                    </a:cubicBezTo>
                    <a:cubicBezTo>
                      <a:pt x="7" y="3"/>
                      <a:pt x="9" y="2"/>
                      <a:pt x="11" y="2"/>
                    </a:cubicBezTo>
                    <a:cubicBezTo>
                      <a:pt x="13" y="1"/>
                      <a:pt x="14" y="1"/>
                      <a:pt x="16" y="1"/>
                    </a:cubicBezTo>
                    <a:cubicBezTo>
                      <a:pt x="18" y="1"/>
                      <a:pt x="19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2"/>
                      <a:pt x="24" y="2"/>
                    </a:cubicBezTo>
                    <a:cubicBezTo>
                      <a:pt x="25" y="3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6"/>
                      <a:pt x="25" y="6"/>
                      <a:pt x="24" y="6"/>
                    </a:cubicBezTo>
                    <a:cubicBezTo>
                      <a:pt x="23" y="6"/>
                      <a:pt x="22" y="6"/>
                      <a:pt x="2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98"/>
              <p:cNvSpPr>
                <a:spLocks noEditPoints="1"/>
              </p:cNvSpPr>
              <p:nvPr/>
            </p:nvSpPr>
            <p:spPr bwMode="auto">
              <a:xfrm>
                <a:off x="2033588" y="2070101"/>
                <a:ext cx="49212" cy="66675"/>
              </a:xfrm>
              <a:custGeom>
                <a:avLst/>
                <a:gdLst>
                  <a:gd name="T0" fmla="*/ 21 w 22"/>
                  <a:gd name="T1" fmla="*/ 4 h 30"/>
                  <a:gd name="T2" fmla="*/ 22 w 22"/>
                  <a:gd name="T3" fmla="*/ 7 h 30"/>
                  <a:gd name="T4" fmla="*/ 22 w 22"/>
                  <a:gd name="T5" fmla="*/ 12 h 30"/>
                  <a:gd name="T6" fmla="*/ 22 w 22"/>
                  <a:gd name="T7" fmla="*/ 18 h 30"/>
                  <a:gd name="T8" fmla="*/ 20 w 22"/>
                  <a:gd name="T9" fmla="*/ 24 h 30"/>
                  <a:gd name="T10" fmla="*/ 17 w 22"/>
                  <a:gd name="T11" fmla="*/ 28 h 30"/>
                  <a:gd name="T12" fmla="*/ 14 w 22"/>
                  <a:gd name="T13" fmla="*/ 30 h 30"/>
                  <a:gd name="T14" fmla="*/ 11 w 22"/>
                  <a:gd name="T15" fmla="*/ 30 h 30"/>
                  <a:gd name="T16" fmla="*/ 8 w 22"/>
                  <a:gd name="T17" fmla="*/ 30 h 30"/>
                  <a:gd name="T18" fmla="*/ 6 w 22"/>
                  <a:gd name="T19" fmla="*/ 30 h 30"/>
                  <a:gd name="T20" fmla="*/ 4 w 22"/>
                  <a:gd name="T21" fmla="*/ 29 h 30"/>
                  <a:gd name="T22" fmla="*/ 2 w 22"/>
                  <a:gd name="T23" fmla="*/ 27 h 30"/>
                  <a:gd name="T24" fmla="*/ 1 w 22"/>
                  <a:gd name="T25" fmla="*/ 24 h 30"/>
                  <a:gd name="T26" fmla="*/ 0 w 22"/>
                  <a:gd name="T27" fmla="*/ 19 h 30"/>
                  <a:gd name="T28" fmla="*/ 0 w 22"/>
                  <a:gd name="T29" fmla="*/ 15 h 30"/>
                  <a:gd name="T30" fmla="*/ 1 w 22"/>
                  <a:gd name="T31" fmla="*/ 10 h 30"/>
                  <a:gd name="T32" fmla="*/ 3 w 22"/>
                  <a:gd name="T33" fmla="*/ 6 h 30"/>
                  <a:gd name="T34" fmla="*/ 6 w 22"/>
                  <a:gd name="T35" fmla="*/ 2 h 30"/>
                  <a:gd name="T36" fmla="*/ 8 w 22"/>
                  <a:gd name="T37" fmla="*/ 0 h 30"/>
                  <a:gd name="T38" fmla="*/ 12 w 22"/>
                  <a:gd name="T39" fmla="*/ 0 h 30"/>
                  <a:gd name="T40" fmla="*/ 15 w 22"/>
                  <a:gd name="T41" fmla="*/ 1 h 30"/>
                  <a:gd name="T42" fmla="*/ 19 w 22"/>
                  <a:gd name="T43" fmla="*/ 2 h 30"/>
                  <a:gd name="T44" fmla="*/ 21 w 22"/>
                  <a:gd name="T45" fmla="*/ 4 h 30"/>
                  <a:gd name="T46" fmla="*/ 12 w 22"/>
                  <a:gd name="T47" fmla="*/ 7 h 30"/>
                  <a:gd name="T48" fmla="*/ 10 w 22"/>
                  <a:gd name="T49" fmla="*/ 9 h 30"/>
                  <a:gd name="T50" fmla="*/ 9 w 22"/>
                  <a:gd name="T51" fmla="*/ 12 h 30"/>
                  <a:gd name="T52" fmla="*/ 8 w 22"/>
                  <a:gd name="T53" fmla="*/ 16 h 30"/>
                  <a:gd name="T54" fmla="*/ 7 w 22"/>
                  <a:gd name="T55" fmla="*/ 19 h 30"/>
                  <a:gd name="T56" fmla="*/ 8 w 22"/>
                  <a:gd name="T57" fmla="*/ 23 h 30"/>
                  <a:gd name="T58" fmla="*/ 8 w 22"/>
                  <a:gd name="T59" fmla="*/ 25 h 30"/>
                  <a:gd name="T60" fmla="*/ 10 w 22"/>
                  <a:gd name="T61" fmla="*/ 26 h 30"/>
                  <a:gd name="T62" fmla="*/ 11 w 22"/>
                  <a:gd name="T63" fmla="*/ 26 h 30"/>
                  <a:gd name="T64" fmla="*/ 13 w 22"/>
                  <a:gd name="T65" fmla="*/ 24 h 30"/>
                  <a:gd name="T66" fmla="*/ 14 w 22"/>
                  <a:gd name="T67" fmla="*/ 21 h 30"/>
                  <a:gd name="T68" fmla="*/ 15 w 22"/>
                  <a:gd name="T69" fmla="*/ 17 h 30"/>
                  <a:gd name="T70" fmla="*/ 15 w 22"/>
                  <a:gd name="T71" fmla="*/ 14 h 30"/>
                  <a:gd name="T72" fmla="*/ 15 w 22"/>
                  <a:gd name="T73" fmla="*/ 10 h 30"/>
                  <a:gd name="T74" fmla="*/ 14 w 22"/>
                  <a:gd name="T75" fmla="*/ 7 h 30"/>
                  <a:gd name="T76" fmla="*/ 13 w 22"/>
                  <a:gd name="T77" fmla="*/ 6 h 30"/>
                  <a:gd name="T78" fmla="*/ 12 w 22"/>
                  <a:gd name="T79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30">
                    <a:moveTo>
                      <a:pt x="21" y="4"/>
                    </a:moveTo>
                    <a:cubicBezTo>
                      <a:pt x="21" y="5"/>
                      <a:pt x="21" y="6"/>
                      <a:pt x="22" y="7"/>
                    </a:cubicBezTo>
                    <a:cubicBezTo>
                      <a:pt x="22" y="8"/>
                      <a:pt x="22" y="10"/>
                      <a:pt x="22" y="12"/>
                    </a:cubicBezTo>
                    <a:cubicBezTo>
                      <a:pt x="22" y="14"/>
                      <a:pt x="22" y="16"/>
                      <a:pt x="22" y="18"/>
                    </a:cubicBezTo>
                    <a:cubicBezTo>
                      <a:pt x="22" y="20"/>
                      <a:pt x="21" y="22"/>
                      <a:pt x="20" y="24"/>
                    </a:cubicBezTo>
                    <a:cubicBezTo>
                      <a:pt x="19" y="25"/>
                      <a:pt x="18" y="27"/>
                      <a:pt x="17" y="28"/>
                    </a:cubicBezTo>
                    <a:cubicBezTo>
                      <a:pt x="16" y="29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10" y="30"/>
                      <a:pt x="9" y="30"/>
                      <a:pt x="8" y="30"/>
                    </a:cubicBezTo>
                    <a:cubicBezTo>
                      <a:pt x="7" y="30"/>
                      <a:pt x="6" y="30"/>
                      <a:pt x="6" y="30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3" y="28"/>
                      <a:pt x="3" y="28"/>
                      <a:pt x="2" y="27"/>
                    </a:cubicBezTo>
                    <a:cubicBezTo>
                      <a:pt x="2" y="26"/>
                      <a:pt x="1" y="25"/>
                      <a:pt x="1" y="24"/>
                    </a:cubicBezTo>
                    <a:cubicBezTo>
                      <a:pt x="0" y="22"/>
                      <a:pt x="0" y="21"/>
                      <a:pt x="0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0" y="13"/>
                      <a:pt x="0" y="12"/>
                      <a:pt x="1" y="10"/>
                    </a:cubicBezTo>
                    <a:cubicBezTo>
                      <a:pt x="1" y="9"/>
                      <a:pt x="2" y="7"/>
                      <a:pt x="3" y="6"/>
                    </a:cubicBezTo>
                    <a:cubicBezTo>
                      <a:pt x="4" y="5"/>
                      <a:pt x="5" y="3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1"/>
                      <a:pt x="19" y="2"/>
                    </a:cubicBezTo>
                    <a:cubicBezTo>
                      <a:pt x="19" y="3"/>
                      <a:pt x="20" y="3"/>
                      <a:pt x="21" y="4"/>
                    </a:cubicBezTo>
                    <a:close/>
                    <a:moveTo>
                      <a:pt x="12" y="7"/>
                    </a:moveTo>
                    <a:cubicBezTo>
                      <a:pt x="11" y="7"/>
                      <a:pt x="11" y="8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4"/>
                      <a:pt x="8" y="15"/>
                      <a:pt x="8" y="16"/>
                    </a:cubicBezTo>
                    <a:cubicBezTo>
                      <a:pt x="8" y="17"/>
                      <a:pt x="7" y="18"/>
                      <a:pt x="7" y="19"/>
                    </a:cubicBezTo>
                    <a:cubicBezTo>
                      <a:pt x="7" y="21"/>
                      <a:pt x="7" y="22"/>
                      <a:pt x="8" y="23"/>
                    </a:cubicBezTo>
                    <a:cubicBezTo>
                      <a:pt x="8" y="24"/>
                      <a:pt x="8" y="24"/>
                      <a:pt x="8" y="25"/>
                    </a:cubicBezTo>
                    <a:cubicBezTo>
                      <a:pt x="9" y="26"/>
                      <a:pt x="9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3" y="24"/>
                    </a:cubicBezTo>
                    <a:cubicBezTo>
                      <a:pt x="13" y="23"/>
                      <a:pt x="13" y="22"/>
                      <a:pt x="14" y="21"/>
                    </a:cubicBezTo>
                    <a:cubicBezTo>
                      <a:pt x="14" y="20"/>
                      <a:pt x="14" y="19"/>
                      <a:pt x="15" y="17"/>
                    </a:cubicBezTo>
                    <a:cubicBezTo>
                      <a:pt x="15" y="16"/>
                      <a:pt x="15" y="15"/>
                      <a:pt x="15" y="14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9"/>
                      <a:pt x="15" y="8"/>
                      <a:pt x="14" y="7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2" y="6"/>
                      <a:pt x="1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99"/>
              <p:cNvSpPr>
                <a:spLocks/>
              </p:cNvSpPr>
              <p:nvPr/>
            </p:nvSpPr>
            <p:spPr bwMode="auto">
              <a:xfrm>
                <a:off x="2087563" y="2063751"/>
                <a:ext cx="52387" cy="69850"/>
              </a:xfrm>
              <a:custGeom>
                <a:avLst/>
                <a:gdLst>
                  <a:gd name="T0" fmla="*/ 16 w 24"/>
                  <a:gd name="T1" fmla="*/ 10 h 32"/>
                  <a:gd name="T2" fmla="*/ 17 w 24"/>
                  <a:gd name="T3" fmla="*/ 2 h 32"/>
                  <a:gd name="T4" fmla="*/ 18 w 24"/>
                  <a:gd name="T5" fmla="*/ 1 h 32"/>
                  <a:gd name="T6" fmla="*/ 19 w 24"/>
                  <a:gd name="T7" fmla="*/ 0 h 32"/>
                  <a:gd name="T8" fmla="*/ 20 w 24"/>
                  <a:gd name="T9" fmla="*/ 1 h 32"/>
                  <a:gd name="T10" fmla="*/ 21 w 24"/>
                  <a:gd name="T11" fmla="*/ 1 h 32"/>
                  <a:gd name="T12" fmla="*/ 22 w 24"/>
                  <a:gd name="T13" fmla="*/ 1 h 32"/>
                  <a:gd name="T14" fmla="*/ 23 w 24"/>
                  <a:gd name="T15" fmla="*/ 2 h 32"/>
                  <a:gd name="T16" fmla="*/ 24 w 24"/>
                  <a:gd name="T17" fmla="*/ 3 h 32"/>
                  <a:gd name="T18" fmla="*/ 24 w 24"/>
                  <a:gd name="T19" fmla="*/ 4 h 32"/>
                  <a:gd name="T20" fmla="*/ 23 w 24"/>
                  <a:gd name="T21" fmla="*/ 10 h 32"/>
                  <a:gd name="T22" fmla="*/ 22 w 24"/>
                  <a:gd name="T23" fmla="*/ 17 h 32"/>
                  <a:gd name="T24" fmla="*/ 21 w 24"/>
                  <a:gd name="T25" fmla="*/ 24 h 32"/>
                  <a:gd name="T26" fmla="*/ 20 w 24"/>
                  <a:gd name="T27" fmla="*/ 29 h 32"/>
                  <a:gd name="T28" fmla="*/ 18 w 24"/>
                  <a:gd name="T29" fmla="*/ 30 h 32"/>
                  <a:gd name="T30" fmla="*/ 15 w 24"/>
                  <a:gd name="T31" fmla="*/ 30 h 32"/>
                  <a:gd name="T32" fmla="*/ 13 w 24"/>
                  <a:gd name="T33" fmla="*/ 28 h 32"/>
                  <a:gd name="T34" fmla="*/ 11 w 24"/>
                  <a:gd name="T35" fmla="*/ 26 h 32"/>
                  <a:gd name="T36" fmla="*/ 10 w 24"/>
                  <a:gd name="T37" fmla="*/ 23 h 32"/>
                  <a:gd name="T38" fmla="*/ 9 w 24"/>
                  <a:gd name="T39" fmla="*/ 19 h 32"/>
                  <a:gd name="T40" fmla="*/ 7 w 24"/>
                  <a:gd name="T41" fmla="*/ 16 h 32"/>
                  <a:gd name="T42" fmla="*/ 7 w 24"/>
                  <a:gd name="T43" fmla="*/ 20 h 32"/>
                  <a:gd name="T44" fmla="*/ 7 w 24"/>
                  <a:gd name="T45" fmla="*/ 24 h 32"/>
                  <a:gd name="T46" fmla="*/ 6 w 24"/>
                  <a:gd name="T47" fmla="*/ 28 h 32"/>
                  <a:gd name="T48" fmla="*/ 6 w 24"/>
                  <a:gd name="T49" fmla="*/ 31 h 32"/>
                  <a:gd name="T50" fmla="*/ 6 w 24"/>
                  <a:gd name="T51" fmla="*/ 32 h 32"/>
                  <a:gd name="T52" fmla="*/ 5 w 24"/>
                  <a:gd name="T53" fmla="*/ 32 h 32"/>
                  <a:gd name="T54" fmla="*/ 3 w 24"/>
                  <a:gd name="T55" fmla="*/ 31 h 32"/>
                  <a:gd name="T56" fmla="*/ 1 w 24"/>
                  <a:gd name="T57" fmla="*/ 31 h 32"/>
                  <a:gd name="T58" fmla="*/ 0 w 24"/>
                  <a:gd name="T59" fmla="*/ 30 h 32"/>
                  <a:gd name="T60" fmla="*/ 0 w 24"/>
                  <a:gd name="T61" fmla="*/ 29 h 32"/>
                  <a:gd name="T62" fmla="*/ 0 w 24"/>
                  <a:gd name="T63" fmla="*/ 26 h 32"/>
                  <a:gd name="T64" fmla="*/ 0 w 24"/>
                  <a:gd name="T65" fmla="*/ 22 h 32"/>
                  <a:gd name="T66" fmla="*/ 0 w 24"/>
                  <a:gd name="T67" fmla="*/ 17 h 32"/>
                  <a:gd name="T68" fmla="*/ 0 w 24"/>
                  <a:gd name="T69" fmla="*/ 12 h 32"/>
                  <a:gd name="T70" fmla="*/ 1 w 24"/>
                  <a:gd name="T71" fmla="*/ 8 h 32"/>
                  <a:gd name="T72" fmla="*/ 1 w 24"/>
                  <a:gd name="T73" fmla="*/ 3 h 32"/>
                  <a:gd name="T74" fmla="*/ 2 w 24"/>
                  <a:gd name="T75" fmla="*/ 2 h 32"/>
                  <a:gd name="T76" fmla="*/ 3 w 24"/>
                  <a:gd name="T77" fmla="*/ 2 h 32"/>
                  <a:gd name="T78" fmla="*/ 6 w 24"/>
                  <a:gd name="T79" fmla="*/ 2 h 32"/>
                  <a:gd name="T80" fmla="*/ 9 w 24"/>
                  <a:gd name="T81" fmla="*/ 3 h 32"/>
                  <a:gd name="T82" fmla="*/ 10 w 24"/>
                  <a:gd name="T83" fmla="*/ 4 h 32"/>
                  <a:gd name="T84" fmla="*/ 11 w 24"/>
                  <a:gd name="T85" fmla="*/ 6 h 32"/>
                  <a:gd name="T86" fmla="*/ 12 w 24"/>
                  <a:gd name="T87" fmla="*/ 9 h 32"/>
                  <a:gd name="T88" fmla="*/ 13 w 24"/>
                  <a:gd name="T89" fmla="*/ 12 h 32"/>
                  <a:gd name="T90" fmla="*/ 14 w 24"/>
                  <a:gd name="T91" fmla="*/ 16 h 32"/>
                  <a:gd name="T92" fmla="*/ 15 w 24"/>
                  <a:gd name="T93" fmla="*/ 19 h 32"/>
                  <a:gd name="T94" fmla="*/ 16 w 24"/>
                  <a:gd name="T95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" h="32">
                    <a:moveTo>
                      <a:pt x="16" y="10"/>
                    </a:moveTo>
                    <a:cubicBezTo>
                      <a:pt x="16" y="7"/>
                      <a:pt x="16" y="4"/>
                      <a:pt x="17" y="2"/>
                    </a:cubicBezTo>
                    <a:cubicBezTo>
                      <a:pt x="17" y="1"/>
                      <a:pt x="17" y="1"/>
                      <a:pt x="18" y="1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6"/>
                      <a:pt x="24" y="8"/>
                      <a:pt x="23" y="10"/>
                    </a:cubicBezTo>
                    <a:cubicBezTo>
                      <a:pt x="23" y="12"/>
                      <a:pt x="22" y="15"/>
                      <a:pt x="22" y="17"/>
                    </a:cubicBezTo>
                    <a:cubicBezTo>
                      <a:pt x="22" y="19"/>
                      <a:pt x="21" y="21"/>
                      <a:pt x="21" y="24"/>
                    </a:cubicBezTo>
                    <a:cubicBezTo>
                      <a:pt x="21" y="26"/>
                      <a:pt x="20" y="28"/>
                      <a:pt x="20" y="29"/>
                    </a:cubicBezTo>
                    <a:cubicBezTo>
                      <a:pt x="20" y="30"/>
                      <a:pt x="19" y="31"/>
                      <a:pt x="18" y="30"/>
                    </a:cubicBezTo>
                    <a:cubicBezTo>
                      <a:pt x="17" y="30"/>
                      <a:pt x="16" y="30"/>
                      <a:pt x="15" y="30"/>
                    </a:cubicBezTo>
                    <a:cubicBezTo>
                      <a:pt x="14" y="30"/>
                      <a:pt x="13" y="29"/>
                      <a:pt x="13" y="28"/>
                    </a:cubicBezTo>
                    <a:cubicBezTo>
                      <a:pt x="12" y="27"/>
                      <a:pt x="12" y="27"/>
                      <a:pt x="11" y="26"/>
                    </a:cubicBezTo>
                    <a:cubicBezTo>
                      <a:pt x="11" y="25"/>
                      <a:pt x="11" y="24"/>
                      <a:pt x="10" y="23"/>
                    </a:cubicBezTo>
                    <a:cubicBezTo>
                      <a:pt x="10" y="22"/>
                      <a:pt x="9" y="20"/>
                      <a:pt x="9" y="19"/>
                    </a:cubicBezTo>
                    <a:cubicBezTo>
                      <a:pt x="8" y="18"/>
                      <a:pt x="8" y="17"/>
                      <a:pt x="7" y="16"/>
                    </a:cubicBezTo>
                    <a:cubicBezTo>
                      <a:pt x="7" y="17"/>
                      <a:pt x="7" y="19"/>
                      <a:pt x="7" y="20"/>
                    </a:cubicBezTo>
                    <a:cubicBezTo>
                      <a:pt x="7" y="22"/>
                      <a:pt x="7" y="23"/>
                      <a:pt x="7" y="24"/>
                    </a:cubicBezTo>
                    <a:cubicBezTo>
                      <a:pt x="7" y="26"/>
                      <a:pt x="6" y="27"/>
                      <a:pt x="6" y="28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6" y="31"/>
                      <a:pt x="6" y="32"/>
                      <a:pt x="6" y="32"/>
                    </a:cubicBezTo>
                    <a:cubicBezTo>
                      <a:pt x="6" y="32"/>
                      <a:pt x="5" y="32"/>
                      <a:pt x="5" y="32"/>
                    </a:cubicBezTo>
                    <a:cubicBezTo>
                      <a:pt x="4" y="32"/>
                      <a:pt x="3" y="32"/>
                      <a:pt x="3" y="31"/>
                    </a:cubicBezTo>
                    <a:cubicBezTo>
                      <a:pt x="2" y="31"/>
                      <a:pt x="2" y="31"/>
                      <a:pt x="1" y="31"/>
                    </a:cubicBezTo>
                    <a:cubicBezTo>
                      <a:pt x="1" y="31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8"/>
                      <a:pt x="0" y="27"/>
                      <a:pt x="0" y="26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1"/>
                      <a:pt x="0" y="9"/>
                      <a:pt x="1" y="8"/>
                    </a:cubicBezTo>
                    <a:cubicBezTo>
                      <a:pt x="1" y="6"/>
                      <a:pt x="1" y="5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3"/>
                      <a:pt x="8" y="3"/>
                      <a:pt x="9" y="3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1" y="7"/>
                      <a:pt x="11" y="8"/>
                      <a:pt x="12" y="9"/>
                    </a:cubicBezTo>
                    <a:cubicBezTo>
                      <a:pt x="12" y="10"/>
                      <a:pt x="12" y="11"/>
                      <a:pt x="13" y="12"/>
                    </a:cubicBezTo>
                    <a:cubicBezTo>
                      <a:pt x="13" y="13"/>
                      <a:pt x="13" y="14"/>
                      <a:pt x="14" y="16"/>
                    </a:cubicBezTo>
                    <a:cubicBezTo>
                      <a:pt x="14" y="17"/>
                      <a:pt x="14" y="18"/>
                      <a:pt x="15" y="19"/>
                    </a:cubicBezTo>
                    <a:cubicBezTo>
                      <a:pt x="15" y="16"/>
                      <a:pt x="15" y="13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100"/>
              <p:cNvSpPr>
                <a:spLocks/>
              </p:cNvSpPr>
              <p:nvPr/>
            </p:nvSpPr>
            <p:spPr bwMode="auto">
              <a:xfrm>
                <a:off x="2139950" y="2058988"/>
                <a:ext cx="44450" cy="71438"/>
              </a:xfrm>
              <a:custGeom>
                <a:avLst/>
                <a:gdLst>
                  <a:gd name="T0" fmla="*/ 5 w 20"/>
                  <a:gd name="T1" fmla="*/ 3 h 32"/>
                  <a:gd name="T2" fmla="*/ 8 w 20"/>
                  <a:gd name="T3" fmla="*/ 2 h 32"/>
                  <a:gd name="T4" fmla="*/ 12 w 20"/>
                  <a:gd name="T5" fmla="*/ 1 h 32"/>
                  <a:gd name="T6" fmla="*/ 16 w 20"/>
                  <a:gd name="T7" fmla="*/ 0 h 32"/>
                  <a:gd name="T8" fmla="*/ 19 w 20"/>
                  <a:gd name="T9" fmla="*/ 1 h 32"/>
                  <a:gd name="T10" fmla="*/ 20 w 20"/>
                  <a:gd name="T11" fmla="*/ 3 h 32"/>
                  <a:gd name="T12" fmla="*/ 20 w 20"/>
                  <a:gd name="T13" fmla="*/ 4 h 32"/>
                  <a:gd name="T14" fmla="*/ 20 w 20"/>
                  <a:gd name="T15" fmla="*/ 5 h 32"/>
                  <a:gd name="T16" fmla="*/ 19 w 20"/>
                  <a:gd name="T17" fmla="*/ 6 h 32"/>
                  <a:gd name="T18" fmla="*/ 15 w 20"/>
                  <a:gd name="T19" fmla="*/ 7 h 32"/>
                  <a:gd name="T20" fmla="*/ 10 w 20"/>
                  <a:gd name="T21" fmla="*/ 8 h 32"/>
                  <a:gd name="T22" fmla="*/ 10 w 20"/>
                  <a:gd name="T23" fmla="*/ 11 h 32"/>
                  <a:gd name="T24" fmla="*/ 9 w 20"/>
                  <a:gd name="T25" fmla="*/ 15 h 32"/>
                  <a:gd name="T26" fmla="*/ 11 w 20"/>
                  <a:gd name="T27" fmla="*/ 14 h 32"/>
                  <a:gd name="T28" fmla="*/ 13 w 20"/>
                  <a:gd name="T29" fmla="*/ 14 h 32"/>
                  <a:gd name="T30" fmla="*/ 15 w 20"/>
                  <a:gd name="T31" fmla="*/ 14 h 32"/>
                  <a:gd name="T32" fmla="*/ 16 w 20"/>
                  <a:gd name="T33" fmla="*/ 15 h 32"/>
                  <a:gd name="T34" fmla="*/ 16 w 20"/>
                  <a:gd name="T35" fmla="*/ 16 h 32"/>
                  <a:gd name="T36" fmla="*/ 17 w 20"/>
                  <a:gd name="T37" fmla="*/ 17 h 32"/>
                  <a:gd name="T38" fmla="*/ 17 w 20"/>
                  <a:gd name="T39" fmla="*/ 18 h 32"/>
                  <a:gd name="T40" fmla="*/ 16 w 20"/>
                  <a:gd name="T41" fmla="*/ 19 h 32"/>
                  <a:gd name="T42" fmla="*/ 12 w 20"/>
                  <a:gd name="T43" fmla="*/ 20 h 32"/>
                  <a:gd name="T44" fmla="*/ 8 w 20"/>
                  <a:gd name="T45" fmla="*/ 21 h 32"/>
                  <a:gd name="T46" fmla="*/ 7 w 20"/>
                  <a:gd name="T47" fmla="*/ 23 h 32"/>
                  <a:gd name="T48" fmla="*/ 7 w 20"/>
                  <a:gd name="T49" fmla="*/ 25 h 32"/>
                  <a:gd name="T50" fmla="*/ 10 w 20"/>
                  <a:gd name="T51" fmla="*/ 25 h 32"/>
                  <a:gd name="T52" fmla="*/ 13 w 20"/>
                  <a:gd name="T53" fmla="*/ 24 h 32"/>
                  <a:gd name="T54" fmla="*/ 15 w 20"/>
                  <a:gd name="T55" fmla="*/ 24 h 32"/>
                  <a:gd name="T56" fmla="*/ 16 w 20"/>
                  <a:gd name="T57" fmla="*/ 25 h 32"/>
                  <a:gd name="T58" fmla="*/ 16 w 20"/>
                  <a:gd name="T59" fmla="*/ 26 h 32"/>
                  <a:gd name="T60" fmla="*/ 17 w 20"/>
                  <a:gd name="T61" fmla="*/ 27 h 32"/>
                  <a:gd name="T62" fmla="*/ 17 w 20"/>
                  <a:gd name="T63" fmla="*/ 28 h 32"/>
                  <a:gd name="T64" fmla="*/ 16 w 20"/>
                  <a:gd name="T65" fmla="*/ 29 h 32"/>
                  <a:gd name="T66" fmla="*/ 12 w 20"/>
                  <a:gd name="T67" fmla="*/ 30 h 32"/>
                  <a:gd name="T68" fmla="*/ 7 w 20"/>
                  <a:gd name="T69" fmla="*/ 31 h 32"/>
                  <a:gd name="T70" fmla="*/ 5 w 20"/>
                  <a:gd name="T71" fmla="*/ 32 h 32"/>
                  <a:gd name="T72" fmla="*/ 4 w 20"/>
                  <a:gd name="T73" fmla="*/ 31 h 32"/>
                  <a:gd name="T74" fmla="*/ 3 w 20"/>
                  <a:gd name="T75" fmla="*/ 31 h 32"/>
                  <a:gd name="T76" fmla="*/ 2 w 20"/>
                  <a:gd name="T77" fmla="*/ 30 h 32"/>
                  <a:gd name="T78" fmla="*/ 1 w 20"/>
                  <a:gd name="T79" fmla="*/ 29 h 32"/>
                  <a:gd name="T80" fmla="*/ 0 w 20"/>
                  <a:gd name="T81" fmla="*/ 27 h 32"/>
                  <a:gd name="T82" fmla="*/ 1 w 20"/>
                  <a:gd name="T83" fmla="*/ 4 h 32"/>
                  <a:gd name="T84" fmla="*/ 5 w 20"/>
                  <a:gd name="T8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32">
                    <a:moveTo>
                      <a:pt x="5" y="3"/>
                    </a:moveTo>
                    <a:cubicBezTo>
                      <a:pt x="6" y="2"/>
                      <a:pt x="7" y="2"/>
                      <a:pt x="8" y="2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19" y="1"/>
                    </a:cubicBezTo>
                    <a:cubicBezTo>
                      <a:pt x="19" y="2"/>
                      <a:pt x="20" y="2"/>
                      <a:pt x="20" y="3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8" y="6"/>
                      <a:pt x="16" y="6"/>
                      <a:pt x="15" y="7"/>
                    </a:cubicBezTo>
                    <a:cubicBezTo>
                      <a:pt x="13" y="7"/>
                      <a:pt x="12" y="7"/>
                      <a:pt x="10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9" y="12"/>
                      <a:pt x="9" y="13"/>
                      <a:pt x="9" y="15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6" y="19"/>
                    </a:cubicBezTo>
                    <a:cubicBezTo>
                      <a:pt x="15" y="19"/>
                      <a:pt x="13" y="20"/>
                      <a:pt x="12" y="20"/>
                    </a:cubicBezTo>
                    <a:cubicBezTo>
                      <a:pt x="10" y="21"/>
                      <a:pt x="9" y="21"/>
                      <a:pt x="8" y="21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8" y="25"/>
                      <a:pt x="9" y="25"/>
                      <a:pt x="10" y="25"/>
                    </a:cubicBezTo>
                    <a:cubicBezTo>
                      <a:pt x="11" y="25"/>
                      <a:pt x="12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6" y="25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6" y="29"/>
                    </a:cubicBezTo>
                    <a:cubicBezTo>
                      <a:pt x="15" y="29"/>
                      <a:pt x="13" y="30"/>
                      <a:pt x="12" y="30"/>
                    </a:cubicBezTo>
                    <a:cubicBezTo>
                      <a:pt x="10" y="30"/>
                      <a:pt x="9" y="31"/>
                      <a:pt x="7" y="31"/>
                    </a:cubicBezTo>
                    <a:cubicBezTo>
                      <a:pt x="7" y="32"/>
                      <a:pt x="6" y="32"/>
                      <a:pt x="5" y="32"/>
                    </a:cubicBezTo>
                    <a:cubicBezTo>
                      <a:pt x="5" y="32"/>
                      <a:pt x="4" y="31"/>
                      <a:pt x="4" y="31"/>
                    </a:cubicBezTo>
                    <a:cubicBezTo>
                      <a:pt x="4" y="31"/>
                      <a:pt x="3" y="31"/>
                      <a:pt x="3" y="31"/>
                    </a:cubicBezTo>
                    <a:cubicBezTo>
                      <a:pt x="3" y="30"/>
                      <a:pt x="2" y="30"/>
                      <a:pt x="2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101"/>
              <p:cNvSpPr>
                <a:spLocks/>
              </p:cNvSpPr>
              <p:nvPr/>
            </p:nvSpPr>
            <p:spPr bwMode="auto">
              <a:xfrm>
                <a:off x="1889125" y="2170113"/>
                <a:ext cx="101600" cy="160338"/>
              </a:xfrm>
              <a:custGeom>
                <a:avLst/>
                <a:gdLst>
                  <a:gd name="T0" fmla="*/ 33 w 46"/>
                  <a:gd name="T1" fmla="*/ 15 h 72"/>
                  <a:gd name="T2" fmla="*/ 23 w 46"/>
                  <a:gd name="T3" fmla="*/ 18 h 72"/>
                  <a:gd name="T4" fmla="*/ 22 w 46"/>
                  <a:gd name="T5" fmla="*/ 25 h 72"/>
                  <a:gd name="T6" fmla="*/ 20 w 46"/>
                  <a:gd name="T7" fmla="*/ 33 h 72"/>
                  <a:gd name="T8" fmla="*/ 25 w 46"/>
                  <a:gd name="T9" fmla="*/ 32 h 72"/>
                  <a:gd name="T10" fmla="*/ 29 w 46"/>
                  <a:gd name="T11" fmla="*/ 31 h 72"/>
                  <a:gd name="T12" fmla="*/ 35 w 46"/>
                  <a:gd name="T13" fmla="*/ 33 h 72"/>
                  <a:gd name="T14" fmla="*/ 37 w 46"/>
                  <a:gd name="T15" fmla="*/ 36 h 72"/>
                  <a:gd name="T16" fmla="*/ 38 w 46"/>
                  <a:gd name="T17" fmla="*/ 39 h 72"/>
                  <a:gd name="T18" fmla="*/ 38 w 46"/>
                  <a:gd name="T19" fmla="*/ 42 h 72"/>
                  <a:gd name="T20" fmla="*/ 36 w 46"/>
                  <a:gd name="T21" fmla="*/ 43 h 72"/>
                  <a:gd name="T22" fmla="*/ 27 w 46"/>
                  <a:gd name="T23" fmla="*/ 45 h 72"/>
                  <a:gd name="T24" fmla="*/ 18 w 46"/>
                  <a:gd name="T25" fmla="*/ 48 h 72"/>
                  <a:gd name="T26" fmla="*/ 17 w 46"/>
                  <a:gd name="T27" fmla="*/ 60 h 72"/>
                  <a:gd name="T28" fmla="*/ 15 w 46"/>
                  <a:gd name="T29" fmla="*/ 69 h 72"/>
                  <a:gd name="T30" fmla="*/ 14 w 46"/>
                  <a:gd name="T31" fmla="*/ 71 h 72"/>
                  <a:gd name="T32" fmla="*/ 11 w 46"/>
                  <a:gd name="T33" fmla="*/ 71 h 72"/>
                  <a:gd name="T34" fmla="*/ 7 w 46"/>
                  <a:gd name="T35" fmla="*/ 71 h 72"/>
                  <a:gd name="T36" fmla="*/ 4 w 46"/>
                  <a:gd name="T37" fmla="*/ 70 h 72"/>
                  <a:gd name="T38" fmla="*/ 1 w 46"/>
                  <a:gd name="T39" fmla="*/ 68 h 72"/>
                  <a:gd name="T40" fmla="*/ 0 w 46"/>
                  <a:gd name="T41" fmla="*/ 65 h 72"/>
                  <a:gd name="T42" fmla="*/ 1 w 46"/>
                  <a:gd name="T43" fmla="*/ 59 h 72"/>
                  <a:gd name="T44" fmla="*/ 1 w 46"/>
                  <a:gd name="T45" fmla="*/ 49 h 72"/>
                  <a:gd name="T46" fmla="*/ 2 w 46"/>
                  <a:gd name="T47" fmla="*/ 39 h 72"/>
                  <a:gd name="T48" fmla="*/ 2 w 46"/>
                  <a:gd name="T49" fmla="*/ 27 h 72"/>
                  <a:gd name="T50" fmla="*/ 2 w 46"/>
                  <a:gd name="T51" fmla="*/ 16 h 72"/>
                  <a:gd name="T52" fmla="*/ 2 w 46"/>
                  <a:gd name="T53" fmla="*/ 8 h 72"/>
                  <a:gd name="T54" fmla="*/ 9 w 46"/>
                  <a:gd name="T55" fmla="*/ 5 h 72"/>
                  <a:gd name="T56" fmla="*/ 18 w 46"/>
                  <a:gd name="T57" fmla="*/ 3 h 72"/>
                  <a:gd name="T58" fmla="*/ 27 w 46"/>
                  <a:gd name="T59" fmla="*/ 1 h 72"/>
                  <a:gd name="T60" fmla="*/ 36 w 46"/>
                  <a:gd name="T61" fmla="*/ 0 h 72"/>
                  <a:gd name="T62" fmla="*/ 38 w 46"/>
                  <a:gd name="T63" fmla="*/ 0 h 72"/>
                  <a:gd name="T64" fmla="*/ 40 w 46"/>
                  <a:gd name="T65" fmla="*/ 0 h 72"/>
                  <a:gd name="T66" fmla="*/ 41 w 46"/>
                  <a:gd name="T67" fmla="*/ 1 h 72"/>
                  <a:gd name="T68" fmla="*/ 43 w 46"/>
                  <a:gd name="T69" fmla="*/ 3 h 72"/>
                  <a:gd name="T70" fmla="*/ 46 w 46"/>
                  <a:gd name="T71" fmla="*/ 9 h 72"/>
                  <a:gd name="T72" fmla="*/ 46 w 46"/>
                  <a:gd name="T73" fmla="*/ 12 h 72"/>
                  <a:gd name="T74" fmla="*/ 43 w 46"/>
                  <a:gd name="T75" fmla="*/ 13 h 72"/>
                  <a:gd name="T76" fmla="*/ 33 w 46"/>
                  <a:gd name="T77" fmla="*/ 1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72">
                    <a:moveTo>
                      <a:pt x="33" y="15"/>
                    </a:moveTo>
                    <a:cubicBezTo>
                      <a:pt x="30" y="16"/>
                      <a:pt x="27" y="17"/>
                      <a:pt x="23" y="18"/>
                    </a:cubicBezTo>
                    <a:cubicBezTo>
                      <a:pt x="22" y="20"/>
                      <a:pt x="22" y="22"/>
                      <a:pt x="22" y="25"/>
                    </a:cubicBezTo>
                    <a:cubicBezTo>
                      <a:pt x="21" y="27"/>
                      <a:pt x="21" y="30"/>
                      <a:pt x="20" y="33"/>
                    </a:cubicBezTo>
                    <a:cubicBezTo>
                      <a:pt x="22" y="33"/>
                      <a:pt x="23" y="32"/>
                      <a:pt x="25" y="32"/>
                    </a:cubicBezTo>
                    <a:cubicBezTo>
                      <a:pt x="26" y="32"/>
                      <a:pt x="28" y="32"/>
                      <a:pt x="29" y="31"/>
                    </a:cubicBezTo>
                    <a:cubicBezTo>
                      <a:pt x="32" y="31"/>
                      <a:pt x="34" y="32"/>
                      <a:pt x="35" y="33"/>
                    </a:cubicBezTo>
                    <a:cubicBezTo>
                      <a:pt x="36" y="34"/>
                      <a:pt x="36" y="35"/>
                      <a:pt x="37" y="36"/>
                    </a:cubicBezTo>
                    <a:cubicBezTo>
                      <a:pt x="37" y="37"/>
                      <a:pt x="38" y="38"/>
                      <a:pt x="38" y="39"/>
                    </a:cubicBezTo>
                    <a:cubicBezTo>
                      <a:pt x="39" y="41"/>
                      <a:pt x="39" y="41"/>
                      <a:pt x="38" y="42"/>
                    </a:cubicBezTo>
                    <a:cubicBezTo>
                      <a:pt x="38" y="42"/>
                      <a:pt x="37" y="43"/>
                      <a:pt x="36" y="43"/>
                    </a:cubicBezTo>
                    <a:cubicBezTo>
                      <a:pt x="33" y="44"/>
                      <a:pt x="30" y="44"/>
                      <a:pt x="27" y="45"/>
                    </a:cubicBezTo>
                    <a:cubicBezTo>
                      <a:pt x="24" y="46"/>
                      <a:pt x="21" y="47"/>
                      <a:pt x="18" y="48"/>
                    </a:cubicBezTo>
                    <a:cubicBezTo>
                      <a:pt x="17" y="52"/>
                      <a:pt x="17" y="56"/>
                      <a:pt x="17" y="60"/>
                    </a:cubicBezTo>
                    <a:cubicBezTo>
                      <a:pt x="16" y="63"/>
                      <a:pt x="16" y="67"/>
                      <a:pt x="15" y="69"/>
                    </a:cubicBezTo>
                    <a:cubicBezTo>
                      <a:pt x="15" y="70"/>
                      <a:pt x="15" y="71"/>
                      <a:pt x="14" y="71"/>
                    </a:cubicBezTo>
                    <a:cubicBezTo>
                      <a:pt x="13" y="71"/>
                      <a:pt x="12" y="72"/>
                      <a:pt x="11" y="71"/>
                    </a:cubicBezTo>
                    <a:cubicBezTo>
                      <a:pt x="10" y="71"/>
                      <a:pt x="9" y="71"/>
                      <a:pt x="7" y="71"/>
                    </a:cubicBezTo>
                    <a:cubicBezTo>
                      <a:pt x="6" y="70"/>
                      <a:pt x="5" y="70"/>
                      <a:pt x="4" y="70"/>
                    </a:cubicBezTo>
                    <a:cubicBezTo>
                      <a:pt x="2" y="69"/>
                      <a:pt x="1" y="69"/>
                      <a:pt x="1" y="68"/>
                    </a:cubicBezTo>
                    <a:cubicBezTo>
                      <a:pt x="1" y="67"/>
                      <a:pt x="1" y="66"/>
                      <a:pt x="0" y="65"/>
                    </a:cubicBezTo>
                    <a:cubicBezTo>
                      <a:pt x="0" y="63"/>
                      <a:pt x="0" y="61"/>
                      <a:pt x="1" y="59"/>
                    </a:cubicBezTo>
                    <a:cubicBezTo>
                      <a:pt x="1" y="56"/>
                      <a:pt x="1" y="53"/>
                      <a:pt x="1" y="49"/>
                    </a:cubicBezTo>
                    <a:cubicBezTo>
                      <a:pt x="1" y="46"/>
                      <a:pt x="2" y="42"/>
                      <a:pt x="2" y="39"/>
                    </a:cubicBezTo>
                    <a:cubicBezTo>
                      <a:pt x="2" y="35"/>
                      <a:pt x="2" y="31"/>
                      <a:pt x="2" y="27"/>
                    </a:cubicBezTo>
                    <a:cubicBezTo>
                      <a:pt x="2" y="23"/>
                      <a:pt x="2" y="20"/>
                      <a:pt x="2" y="16"/>
                    </a:cubicBezTo>
                    <a:cubicBezTo>
                      <a:pt x="2" y="13"/>
                      <a:pt x="2" y="10"/>
                      <a:pt x="2" y="8"/>
                    </a:cubicBezTo>
                    <a:cubicBezTo>
                      <a:pt x="4" y="7"/>
                      <a:pt x="6" y="6"/>
                      <a:pt x="9" y="5"/>
                    </a:cubicBezTo>
                    <a:cubicBezTo>
                      <a:pt x="12" y="4"/>
                      <a:pt x="15" y="4"/>
                      <a:pt x="18" y="3"/>
                    </a:cubicBezTo>
                    <a:cubicBezTo>
                      <a:pt x="21" y="2"/>
                      <a:pt x="24" y="2"/>
                      <a:pt x="27" y="1"/>
                    </a:cubicBezTo>
                    <a:cubicBezTo>
                      <a:pt x="30" y="1"/>
                      <a:pt x="33" y="0"/>
                      <a:pt x="36" y="0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40" y="0"/>
                    </a:cubicBezTo>
                    <a:cubicBezTo>
                      <a:pt x="40" y="0"/>
                      <a:pt x="41" y="1"/>
                      <a:pt x="41" y="1"/>
                    </a:cubicBezTo>
                    <a:cubicBezTo>
                      <a:pt x="42" y="1"/>
                      <a:pt x="42" y="2"/>
                      <a:pt x="43" y="3"/>
                    </a:cubicBezTo>
                    <a:cubicBezTo>
                      <a:pt x="44" y="5"/>
                      <a:pt x="45" y="7"/>
                      <a:pt x="46" y="9"/>
                    </a:cubicBezTo>
                    <a:cubicBezTo>
                      <a:pt x="46" y="11"/>
                      <a:pt x="46" y="12"/>
                      <a:pt x="46" y="12"/>
                    </a:cubicBezTo>
                    <a:cubicBezTo>
                      <a:pt x="45" y="13"/>
                      <a:pt x="44" y="13"/>
                      <a:pt x="43" y="13"/>
                    </a:cubicBezTo>
                    <a:cubicBezTo>
                      <a:pt x="40" y="14"/>
                      <a:pt x="37" y="15"/>
                      <a:pt x="33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102"/>
              <p:cNvSpPr>
                <a:spLocks noEditPoints="1"/>
              </p:cNvSpPr>
              <p:nvPr/>
            </p:nvSpPr>
            <p:spPr bwMode="auto">
              <a:xfrm>
                <a:off x="1993900" y="2160588"/>
                <a:ext cx="117475" cy="160338"/>
              </a:xfrm>
              <a:custGeom>
                <a:avLst/>
                <a:gdLst>
                  <a:gd name="T0" fmla="*/ 14 w 53"/>
                  <a:gd name="T1" fmla="*/ 61 h 72"/>
                  <a:gd name="T2" fmla="*/ 13 w 53"/>
                  <a:gd name="T3" fmla="*/ 70 h 72"/>
                  <a:gd name="T4" fmla="*/ 12 w 53"/>
                  <a:gd name="T5" fmla="*/ 71 h 72"/>
                  <a:gd name="T6" fmla="*/ 10 w 53"/>
                  <a:gd name="T7" fmla="*/ 72 h 72"/>
                  <a:gd name="T8" fmla="*/ 6 w 53"/>
                  <a:gd name="T9" fmla="*/ 71 h 72"/>
                  <a:gd name="T10" fmla="*/ 3 w 53"/>
                  <a:gd name="T11" fmla="*/ 70 h 72"/>
                  <a:gd name="T12" fmla="*/ 1 w 53"/>
                  <a:gd name="T13" fmla="*/ 68 h 72"/>
                  <a:gd name="T14" fmla="*/ 0 w 53"/>
                  <a:gd name="T15" fmla="*/ 65 h 72"/>
                  <a:gd name="T16" fmla="*/ 0 w 53"/>
                  <a:gd name="T17" fmla="*/ 60 h 72"/>
                  <a:gd name="T18" fmla="*/ 0 w 53"/>
                  <a:gd name="T19" fmla="*/ 53 h 72"/>
                  <a:gd name="T20" fmla="*/ 0 w 53"/>
                  <a:gd name="T21" fmla="*/ 45 h 72"/>
                  <a:gd name="T22" fmla="*/ 0 w 53"/>
                  <a:gd name="T23" fmla="*/ 36 h 72"/>
                  <a:gd name="T24" fmla="*/ 1 w 53"/>
                  <a:gd name="T25" fmla="*/ 27 h 72"/>
                  <a:gd name="T26" fmla="*/ 2 w 53"/>
                  <a:gd name="T27" fmla="*/ 19 h 72"/>
                  <a:gd name="T28" fmla="*/ 3 w 53"/>
                  <a:gd name="T29" fmla="*/ 13 h 72"/>
                  <a:gd name="T30" fmla="*/ 5 w 53"/>
                  <a:gd name="T31" fmla="*/ 10 h 72"/>
                  <a:gd name="T32" fmla="*/ 14 w 53"/>
                  <a:gd name="T33" fmla="*/ 5 h 72"/>
                  <a:gd name="T34" fmla="*/ 24 w 53"/>
                  <a:gd name="T35" fmla="*/ 1 h 72"/>
                  <a:gd name="T36" fmla="*/ 34 w 53"/>
                  <a:gd name="T37" fmla="*/ 0 h 72"/>
                  <a:gd name="T38" fmla="*/ 42 w 53"/>
                  <a:gd name="T39" fmla="*/ 3 h 72"/>
                  <a:gd name="T40" fmla="*/ 48 w 53"/>
                  <a:gd name="T41" fmla="*/ 9 h 72"/>
                  <a:gd name="T42" fmla="*/ 52 w 53"/>
                  <a:gd name="T43" fmla="*/ 17 h 72"/>
                  <a:gd name="T44" fmla="*/ 52 w 53"/>
                  <a:gd name="T45" fmla="*/ 26 h 72"/>
                  <a:gd name="T46" fmla="*/ 44 w 53"/>
                  <a:gd name="T47" fmla="*/ 37 h 72"/>
                  <a:gd name="T48" fmla="*/ 30 w 53"/>
                  <a:gd name="T49" fmla="*/ 46 h 72"/>
                  <a:gd name="T50" fmla="*/ 34 w 53"/>
                  <a:gd name="T51" fmla="*/ 50 h 72"/>
                  <a:gd name="T52" fmla="*/ 39 w 53"/>
                  <a:gd name="T53" fmla="*/ 54 h 72"/>
                  <a:gd name="T54" fmla="*/ 44 w 53"/>
                  <a:gd name="T55" fmla="*/ 58 h 72"/>
                  <a:gd name="T56" fmla="*/ 48 w 53"/>
                  <a:gd name="T57" fmla="*/ 62 h 72"/>
                  <a:gd name="T58" fmla="*/ 50 w 53"/>
                  <a:gd name="T59" fmla="*/ 64 h 72"/>
                  <a:gd name="T60" fmla="*/ 49 w 53"/>
                  <a:gd name="T61" fmla="*/ 65 h 72"/>
                  <a:gd name="T62" fmla="*/ 46 w 53"/>
                  <a:gd name="T63" fmla="*/ 67 h 72"/>
                  <a:gd name="T64" fmla="*/ 44 w 53"/>
                  <a:gd name="T65" fmla="*/ 68 h 72"/>
                  <a:gd name="T66" fmla="*/ 40 w 53"/>
                  <a:gd name="T67" fmla="*/ 68 h 72"/>
                  <a:gd name="T68" fmla="*/ 35 w 53"/>
                  <a:gd name="T69" fmla="*/ 67 h 72"/>
                  <a:gd name="T70" fmla="*/ 31 w 53"/>
                  <a:gd name="T71" fmla="*/ 64 h 72"/>
                  <a:gd name="T72" fmla="*/ 26 w 53"/>
                  <a:gd name="T73" fmla="*/ 60 h 72"/>
                  <a:gd name="T74" fmla="*/ 20 w 53"/>
                  <a:gd name="T75" fmla="*/ 56 h 72"/>
                  <a:gd name="T76" fmla="*/ 15 w 53"/>
                  <a:gd name="T77" fmla="*/ 52 h 72"/>
                  <a:gd name="T78" fmla="*/ 14 w 53"/>
                  <a:gd name="T79" fmla="*/ 61 h 72"/>
                  <a:gd name="T80" fmla="*/ 19 w 53"/>
                  <a:gd name="T81" fmla="*/ 28 h 72"/>
                  <a:gd name="T82" fmla="*/ 17 w 53"/>
                  <a:gd name="T83" fmla="*/ 38 h 72"/>
                  <a:gd name="T84" fmla="*/ 27 w 53"/>
                  <a:gd name="T85" fmla="*/ 32 h 72"/>
                  <a:gd name="T86" fmla="*/ 33 w 53"/>
                  <a:gd name="T87" fmla="*/ 27 h 72"/>
                  <a:gd name="T88" fmla="*/ 37 w 53"/>
                  <a:gd name="T89" fmla="*/ 21 h 72"/>
                  <a:gd name="T90" fmla="*/ 37 w 53"/>
                  <a:gd name="T91" fmla="*/ 17 h 72"/>
                  <a:gd name="T92" fmla="*/ 31 w 53"/>
                  <a:gd name="T93" fmla="*/ 16 h 72"/>
                  <a:gd name="T94" fmla="*/ 26 w 53"/>
                  <a:gd name="T95" fmla="*/ 17 h 72"/>
                  <a:gd name="T96" fmla="*/ 21 w 53"/>
                  <a:gd name="T97" fmla="*/ 19 h 72"/>
                  <a:gd name="T98" fmla="*/ 19 w 53"/>
                  <a:gd name="T99" fmla="*/ 2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3" h="72">
                    <a:moveTo>
                      <a:pt x="14" y="61"/>
                    </a:moveTo>
                    <a:cubicBezTo>
                      <a:pt x="14" y="64"/>
                      <a:pt x="14" y="67"/>
                      <a:pt x="13" y="70"/>
                    </a:cubicBezTo>
                    <a:cubicBezTo>
                      <a:pt x="13" y="70"/>
                      <a:pt x="13" y="71"/>
                      <a:pt x="12" y="71"/>
                    </a:cubicBezTo>
                    <a:cubicBezTo>
                      <a:pt x="12" y="72"/>
                      <a:pt x="11" y="72"/>
                      <a:pt x="10" y="72"/>
                    </a:cubicBezTo>
                    <a:cubicBezTo>
                      <a:pt x="8" y="71"/>
                      <a:pt x="7" y="71"/>
                      <a:pt x="6" y="71"/>
                    </a:cubicBezTo>
                    <a:cubicBezTo>
                      <a:pt x="5" y="71"/>
                      <a:pt x="4" y="71"/>
                      <a:pt x="3" y="70"/>
                    </a:cubicBezTo>
                    <a:cubicBezTo>
                      <a:pt x="2" y="70"/>
                      <a:pt x="1" y="69"/>
                      <a:pt x="1" y="68"/>
                    </a:cubicBezTo>
                    <a:cubicBezTo>
                      <a:pt x="0" y="68"/>
                      <a:pt x="0" y="66"/>
                      <a:pt x="0" y="65"/>
                    </a:cubicBezTo>
                    <a:cubicBezTo>
                      <a:pt x="0" y="64"/>
                      <a:pt x="0" y="62"/>
                      <a:pt x="0" y="60"/>
                    </a:cubicBezTo>
                    <a:cubicBezTo>
                      <a:pt x="0" y="58"/>
                      <a:pt x="0" y="56"/>
                      <a:pt x="0" y="53"/>
                    </a:cubicBezTo>
                    <a:cubicBezTo>
                      <a:pt x="0" y="51"/>
                      <a:pt x="0" y="48"/>
                      <a:pt x="0" y="45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1" y="32"/>
                      <a:pt x="1" y="29"/>
                      <a:pt x="1" y="27"/>
                    </a:cubicBezTo>
                    <a:cubicBezTo>
                      <a:pt x="1" y="24"/>
                      <a:pt x="1" y="21"/>
                      <a:pt x="2" y="19"/>
                    </a:cubicBezTo>
                    <a:cubicBezTo>
                      <a:pt x="2" y="17"/>
                      <a:pt x="2" y="15"/>
                      <a:pt x="3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8" y="8"/>
                      <a:pt x="11" y="7"/>
                      <a:pt x="14" y="5"/>
                    </a:cubicBezTo>
                    <a:cubicBezTo>
                      <a:pt x="18" y="3"/>
                      <a:pt x="21" y="2"/>
                      <a:pt x="24" y="1"/>
                    </a:cubicBezTo>
                    <a:cubicBezTo>
                      <a:pt x="28" y="0"/>
                      <a:pt x="31" y="0"/>
                      <a:pt x="34" y="0"/>
                    </a:cubicBezTo>
                    <a:cubicBezTo>
                      <a:pt x="37" y="0"/>
                      <a:pt x="40" y="1"/>
                      <a:pt x="42" y="3"/>
                    </a:cubicBezTo>
                    <a:cubicBezTo>
                      <a:pt x="44" y="5"/>
                      <a:pt x="46" y="7"/>
                      <a:pt x="48" y="9"/>
                    </a:cubicBezTo>
                    <a:cubicBezTo>
                      <a:pt x="50" y="11"/>
                      <a:pt x="51" y="14"/>
                      <a:pt x="52" y="17"/>
                    </a:cubicBezTo>
                    <a:cubicBezTo>
                      <a:pt x="53" y="21"/>
                      <a:pt x="53" y="24"/>
                      <a:pt x="52" y="26"/>
                    </a:cubicBezTo>
                    <a:cubicBezTo>
                      <a:pt x="51" y="30"/>
                      <a:pt x="48" y="33"/>
                      <a:pt x="44" y="37"/>
                    </a:cubicBezTo>
                    <a:cubicBezTo>
                      <a:pt x="40" y="40"/>
                      <a:pt x="35" y="43"/>
                      <a:pt x="30" y="46"/>
                    </a:cubicBezTo>
                    <a:cubicBezTo>
                      <a:pt x="31" y="48"/>
                      <a:pt x="33" y="49"/>
                      <a:pt x="34" y="50"/>
                    </a:cubicBezTo>
                    <a:cubicBezTo>
                      <a:pt x="36" y="52"/>
                      <a:pt x="37" y="53"/>
                      <a:pt x="39" y="54"/>
                    </a:cubicBezTo>
                    <a:cubicBezTo>
                      <a:pt x="41" y="56"/>
                      <a:pt x="42" y="57"/>
                      <a:pt x="44" y="58"/>
                    </a:cubicBezTo>
                    <a:cubicBezTo>
                      <a:pt x="45" y="60"/>
                      <a:pt x="47" y="61"/>
                      <a:pt x="48" y="62"/>
                    </a:cubicBezTo>
                    <a:cubicBezTo>
                      <a:pt x="49" y="62"/>
                      <a:pt x="50" y="63"/>
                      <a:pt x="50" y="64"/>
                    </a:cubicBezTo>
                    <a:cubicBezTo>
                      <a:pt x="50" y="64"/>
                      <a:pt x="49" y="65"/>
                      <a:pt x="49" y="65"/>
                    </a:cubicBezTo>
                    <a:cubicBezTo>
                      <a:pt x="48" y="66"/>
                      <a:pt x="47" y="67"/>
                      <a:pt x="46" y="67"/>
                    </a:cubicBezTo>
                    <a:cubicBezTo>
                      <a:pt x="46" y="67"/>
                      <a:pt x="45" y="67"/>
                      <a:pt x="44" y="68"/>
                    </a:cubicBezTo>
                    <a:cubicBezTo>
                      <a:pt x="43" y="68"/>
                      <a:pt x="42" y="68"/>
                      <a:pt x="40" y="68"/>
                    </a:cubicBezTo>
                    <a:cubicBezTo>
                      <a:pt x="39" y="68"/>
                      <a:pt x="37" y="68"/>
                      <a:pt x="35" y="67"/>
                    </a:cubicBezTo>
                    <a:cubicBezTo>
                      <a:pt x="34" y="66"/>
                      <a:pt x="33" y="65"/>
                      <a:pt x="31" y="64"/>
                    </a:cubicBezTo>
                    <a:cubicBezTo>
                      <a:pt x="29" y="63"/>
                      <a:pt x="28" y="62"/>
                      <a:pt x="26" y="60"/>
                    </a:cubicBezTo>
                    <a:cubicBezTo>
                      <a:pt x="24" y="59"/>
                      <a:pt x="22" y="58"/>
                      <a:pt x="20" y="56"/>
                    </a:cubicBezTo>
                    <a:cubicBezTo>
                      <a:pt x="19" y="55"/>
                      <a:pt x="17" y="53"/>
                      <a:pt x="15" y="52"/>
                    </a:cubicBezTo>
                    <a:cubicBezTo>
                      <a:pt x="15" y="55"/>
                      <a:pt x="15" y="58"/>
                      <a:pt x="14" y="61"/>
                    </a:cubicBezTo>
                    <a:close/>
                    <a:moveTo>
                      <a:pt x="19" y="28"/>
                    </a:moveTo>
                    <a:cubicBezTo>
                      <a:pt x="19" y="31"/>
                      <a:pt x="18" y="34"/>
                      <a:pt x="17" y="38"/>
                    </a:cubicBezTo>
                    <a:cubicBezTo>
                      <a:pt x="21" y="36"/>
                      <a:pt x="24" y="34"/>
                      <a:pt x="27" y="32"/>
                    </a:cubicBezTo>
                    <a:cubicBezTo>
                      <a:pt x="29" y="30"/>
                      <a:pt x="31" y="28"/>
                      <a:pt x="33" y="27"/>
                    </a:cubicBezTo>
                    <a:cubicBezTo>
                      <a:pt x="35" y="25"/>
                      <a:pt x="36" y="23"/>
                      <a:pt x="37" y="21"/>
                    </a:cubicBezTo>
                    <a:cubicBezTo>
                      <a:pt x="37" y="19"/>
                      <a:pt x="38" y="18"/>
                      <a:pt x="37" y="17"/>
                    </a:cubicBezTo>
                    <a:cubicBezTo>
                      <a:pt x="36" y="16"/>
                      <a:pt x="34" y="15"/>
                      <a:pt x="31" y="16"/>
                    </a:cubicBezTo>
                    <a:cubicBezTo>
                      <a:pt x="30" y="16"/>
                      <a:pt x="28" y="16"/>
                      <a:pt x="26" y="17"/>
                    </a:cubicBezTo>
                    <a:cubicBezTo>
                      <a:pt x="25" y="17"/>
                      <a:pt x="23" y="18"/>
                      <a:pt x="21" y="19"/>
                    </a:cubicBezTo>
                    <a:cubicBezTo>
                      <a:pt x="20" y="22"/>
                      <a:pt x="20" y="25"/>
                      <a:pt x="19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103"/>
              <p:cNvSpPr>
                <a:spLocks/>
              </p:cNvSpPr>
              <p:nvPr/>
            </p:nvSpPr>
            <p:spPr bwMode="auto">
              <a:xfrm>
                <a:off x="2112963" y="2147888"/>
                <a:ext cx="103187" cy="161925"/>
              </a:xfrm>
              <a:custGeom>
                <a:avLst/>
                <a:gdLst>
                  <a:gd name="T0" fmla="*/ 10 w 46"/>
                  <a:gd name="T1" fmla="*/ 7 h 73"/>
                  <a:gd name="T2" fmla="*/ 19 w 46"/>
                  <a:gd name="T3" fmla="*/ 4 h 73"/>
                  <a:gd name="T4" fmla="*/ 28 w 46"/>
                  <a:gd name="T5" fmla="*/ 2 h 73"/>
                  <a:gd name="T6" fmla="*/ 37 w 46"/>
                  <a:gd name="T7" fmla="*/ 1 h 73"/>
                  <a:gd name="T8" fmla="*/ 43 w 46"/>
                  <a:gd name="T9" fmla="*/ 4 h 73"/>
                  <a:gd name="T10" fmla="*/ 45 w 46"/>
                  <a:gd name="T11" fmla="*/ 7 h 73"/>
                  <a:gd name="T12" fmla="*/ 46 w 46"/>
                  <a:gd name="T13" fmla="*/ 10 h 73"/>
                  <a:gd name="T14" fmla="*/ 46 w 46"/>
                  <a:gd name="T15" fmla="*/ 13 h 73"/>
                  <a:gd name="T16" fmla="*/ 43 w 46"/>
                  <a:gd name="T17" fmla="*/ 14 h 73"/>
                  <a:gd name="T18" fmla="*/ 34 w 46"/>
                  <a:gd name="T19" fmla="*/ 16 h 73"/>
                  <a:gd name="T20" fmla="*/ 23 w 46"/>
                  <a:gd name="T21" fmla="*/ 18 h 73"/>
                  <a:gd name="T22" fmla="*/ 22 w 46"/>
                  <a:gd name="T23" fmla="*/ 26 h 73"/>
                  <a:gd name="T24" fmla="*/ 20 w 46"/>
                  <a:gd name="T25" fmla="*/ 34 h 73"/>
                  <a:gd name="T26" fmla="*/ 25 w 46"/>
                  <a:gd name="T27" fmla="*/ 33 h 73"/>
                  <a:gd name="T28" fmla="*/ 30 w 46"/>
                  <a:gd name="T29" fmla="*/ 32 h 73"/>
                  <a:gd name="T30" fmla="*/ 33 w 46"/>
                  <a:gd name="T31" fmla="*/ 32 h 73"/>
                  <a:gd name="T32" fmla="*/ 36 w 46"/>
                  <a:gd name="T33" fmla="*/ 34 h 73"/>
                  <a:gd name="T34" fmla="*/ 37 w 46"/>
                  <a:gd name="T35" fmla="*/ 37 h 73"/>
                  <a:gd name="T36" fmla="*/ 38 w 46"/>
                  <a:gd name="T37" fmla="*/ 40 h 73"/>
                  <a:gd name="T38" fmla="*/ 39 w 46"/>
                  <a:gd name="T39" fmla="*/ 43 h 73"/>
                  <a:gd name="T40" fmla="*/ 36 w 46"/>
                  <a:gd name="T41" fmla="*/ 44 h 73"/>
                  <a:gd name="T42" fmla="*/ 27 w 46"/>
                  <a:gd name="T43" fmla="*/ 46 h 73"/>
                  <a:gd name="T44" fmla="*/ 18 w 46"/>
                  <a:gd name="T45" fmla="*/ 49 h 73"/>
                  <a:gd name="T46" fmla="*/ 17 w 46"/>
                  <a:gd name="T47" fmla="*/ 54 h 73"/>
                  <a:gd name="T48" fmla="*/ 16 w 46"/>
                  <a:gd name="T49" fmla="*/ 58 h 73"/>
                  <a:gd name="T50" fmla="*/ 23 w 46"/>
                  <a:gd name="T51" fmla="*/ 57 h 73"/>
                  <a:gd name="T52" fmla="*/ 30 w 46"/>
                  <a:gd name="T53" fmla="*/ 55 h 73"/>
                  <a:gd name="T54" fmla="*/ 33 w 46"/>
                  <a:gd name="T55" fmla="*/ 55 h 73"/>
                  <a:gd name="T56" fmla="*/ 36 w 46"/>
                  <a:gd name="T57" fmla="*/ 57 h 73"/>
                  <a:gd name="T58" fmla="*/ 37 w 46"/>
                  <a:gd name="T59" fmla="*/ 60 h 73"/>
                  <a:gd name="T60" fmla="*/ 39 w 46"/>
                  <a:gd name="T61" fmla="*/ 63 h 73"/>
                  <a:gd name="T62" fmla="*/ 39 w 46"/>
                  <a:gd name="T63" fmla="*/ 65 h 73"/>
                  <a:gd name="T64" fmla="*/ 37 w 46"/>
                  <a:gd name="T65" fmla="*/ 66 h 73"/>
                  <a:gd name="T66" fmla="*/ 27 w 46"/>
                  <a:gd name="T67" fmla="*/ 69 h 73"/>
                  <a:gd name="T68" fmla="*/ 17 w 46"/>
                  <a:gd name="T69" fmla="*/ 72 h 73"/>
                  <a:gd name="T70" fmla="*/ 12 w 46"/>
                  <a:gd name="T71" fmla="*/ 72 h 73"/>
                  <a:gd name="T72" fmla="*/ 9 w 46"/>
                  <a:gd name="T73" fmla="*/ 71 h 73"/>
                  <a:gd name="T74" fmla="*/ 7 w 46"/>
                  <a:gd name="T75" fmla="*/ 70 h 73"/>
                  <a:gd name="T76" fmla="*/ 4 w 46"/>
                  <a:gd name="T77" fmla="*/ 68 h 73"/>
                  <a:gd name="T78" fmla="*/ 1 w 46"/>
                  <a:gd name="T79" fmla="*/ 65 h 73"/>
                  <a:gd name="T80" fmla="*/ 0 w 46"/>
                  <a:gd name="T81" fmla="*/ 62 h 73"/>
                  <a:gd name="T82" fmla="*/ 3 w 46"/>
                  <a:gd name="T83" fmla="*/ 9 h 73"/>
                  <a:gd name="T84" fmla="*/ 10 w 46"/>
                  <a:gd name="T85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73">
                    <a:moveTo>
                      <a:pt x="10" y="7"/>
                    </a:moveTo>
                    <a:cubicBezTo>
                      <a:pt x="13" y="6"/>
                      <a:pt x="16" y="5"/>
                      <a:pt x="19" y="4"/>
                    </a:cubicBezTo>
                    <a:cubicBezTo>
                      <a:pt x="22" y="4"/>
                      <a:pt x="25" y="3"/>
                      <a:pt x="28" y="2"/>
                    </a:cubicBezTo>
                    <a:cubicBezTo>
                      <a:pt x="31" y="2"/>
                      <a:pt x="34" y="1"/>
                      <a:pt x="37" y="1"/>
                    </a:cubicBezTo>
                    <a:cubicBezTo>
                      <a:pt x="40" y="0"/>
                      <a:pt x="42" y="1"/>
                      <a:pt x="43" y="4"/>
                    </a:cubicBezTo>
                    <a:cubicBezTo>
                      <a:pt x="44" y="5"/>
                      <a:pt x="45" y="6"/>
                      <a:pt x="45" y="7"/>
                    </a:cubicBezTo>
                    <a:cubicBezTo>
                      <a:pt x="45" y="8"/>
                      <a:pt x="46" y="9"/>
                      <a:pt x="46" y="10"/>
                    </a:cubicBezTo>
                    <a:cubicBezTo>
                      <a:pt x="46" y="11"/>
                      <a:pt x="46" y="12"/>
                      <a:pt x="46" y="13"/>
                    </a:cubicBezTo>
                    <a:cubicBezTo>
                      <a:pt x="46" y="13"/>
                      <a:pt x="45" y="14"/>
                      <a:pt x="43" y="14"/>
                    </a:cubicBezTo>
                    <a:cubicBezTo>
                      <a:pt x="40" y="15"/>
                      <a:pt x="37" y="15"/>
                      <a:pt x="34" y="16"/>
                    </a:cubicBezTo>
                    <a:cubicBezTo>
                      <a:pt x="30" y="17"/>
                      <a:pt x="27" y="18"/>
                      <a:pt x="23" y="18"/>
                    </a:cubicBezTo>
                    <a:cubicBezTo>
                      <a:pt x="23" y="21"/>
                      <a:pt x="22" y="23"/>
                      <a:pt x="22" y="26"/>
                    </a:cubicBezTo>
                    <a:cubicBezTo>
                      <a:pt x="21" y="28"/>
                      <a:pt x="21" y="31"/>
                      <a:pt x="20" y="34"/>
                    </a:cubicBezTo>
                    <a:cubicBezTo>
                      <a:pt x="22" y="34"/>
                      <a:pt x="23" y="33"/>
                      <a:pt x="25" y="33"/>
                    </a:cubicBezTo>
                    <a:cubicBezTo>
                      <a:pt x="26" y="33"/>
                      <a:pt x="28" y="33"/>
                      <a:pt x="30" y="32"/>
                    </a:cubicBezTo>
                    <a:cubicBezTo>
                      <a:pt x="31" y="32"/>
                      <a:pt x="32" y="32"/>
                      <a:pt x="33" y="32"/>
                    </a:cubicBezTo>
                    <a:cubicBezTo>
                      <a:pt x="34" y="33"/>
                      <a:pt x="35" y="33"/>
                      <a:pt x="36" y="34"/>
                    </a:cubicBezTo>
                    <a:cubicBezTo>
                      <a:pt x="36" y="35"/>
                      <a:pt x="37" y="36"/>
                      <a:pt x="37" y="37"/>
                    </a:cubicBezTo>
                    <a:cubicBezTo>
                      <a:pt x="38" y="38"/>
                      <a:pt x="38" y="39"/>
                      <a:pt x="38" y="40"/>
                    </a:cubicBezTo>
                    <a:cubicBezTo>
                      <a:pt x="39" y="41"/>
                      <a:pt x="39" y="42"/>
                      <a:pt x="39" y="43"/>
                    </a:cubicBezTo>
                    <a:cubicBezTo>
                      <a:pt x="38" y="43"/>
                      <a:pt x="38" y="44"/>
                      <a:pt x="36" y="44"/>
                    </a:cubicBezTo>
                    <a:cubicBezTo>
                      <a:pt x="33" y="45"/>
                      <a:pt x="30" y="46"/>
                      <a:pt x="27" y="46"/>
                    </a:cubicBezTo>
                    <a:cubicBezTo>
                      <a:pt x="24" y="47"/>
                      <a:pt x="21" y="48"/>
                      <a:pt x="18" y="49"/>
                    </a:cubicBezTo>
                    <a:cubicBezTo>
                      <a:pt x="17" y="51"/>
                      <a:pt x="17" y="52"/>
                      <a:pt x="17" y="54"/>
                    </a:cubicBezTo>
                    <a:cubicBezTo>
                      <a:pt x="17" y="55"/>
                      <a:pt x="16" y="57"/>
                      <a:pt x="16" y="58"/>
                    </a:cubicBezTo>
                    <a:cubicBezTo>
                      <a:pt x="18" y="58"/>
                      <a:pt x="21" y="57"/>
                      <a:pt x="23" y="57"/>
                    </a:cubicBezTo>
                    <a:cubicBezTo>
                      <a:pt x="25" y="56"/>
                      <a:pt x="27" y="56"/>
                      <a:pt x="30" y="55"/>
                    </a:cubicBezTo>
                    <a:cubicBezTo>
                      <a:pt x="32" y="55"/>
                      <a:pt x="33" y="55"/>
                      <a:pt x="33" y="55"/>
                    </a:cubicBezTo>
                    <a:cubicBezTo>
                      <a:pt x="34" y="56"/>
                      <a:pt x="35" y="56"/>
                      <a:pt x="36" y="57"/>
                    </a:cubicBezTo>
                    <a:cubicBezTo>
                      <a:pt x="36" y="58"/>
                      <a:pt x="37" y="59"/>
                      <a:pt x="37" y="60"/>
                    </a:cubicBezTo>
                    <a:cubicBezTo>
                      <a:pt x="38" y="61"/>
                      <a:pt x="38" y="62"/>
                      <a:pt x="39" y="63"/>
                    </a:cubicBezTo>
                    <a:cubicBezTo>
                      <a:pt x="39" y="64"/>
                      <a:pt x="39" y="64"/>
                      <a:pt x="39" y="65"/>
                    </a:cubicBezTo>
                    <a:cubicBezTo>
                      <a:pt x="39" y="65"/>
                      <a:pt x="38" y="66"/>
                      <a:pt x="37" y="66"/>
                    </a:cubicBezTo>
                    <a:cubicBezTo>
                      <a:pt x="33" y="67"/>
                      <a:pt x="30" y="68"/>
                      <a:pt x="27" y="69"/>
                    </a:cubicBezTo>
                    <a:cubicBezTo>
                      <a:pt x="23" y="70"/>
                      <a:pt x="20" y="71"/>
                      <a:pt x="17" y="72"/>
                    </a:cubicBezTo>
                    <a:cubicBezTo>
                      <a:pt x="15" y="72"/>
                      <a:pt x="13" y="73"/>
                      <a:pt x="12" y="72"/>
                    </a:cubicBezTo>
                    <a:cubicBezTo>
                      <a:pt x="11" y="72"/>
                      <a:pt x="10" y="72"/>
                      <a:pt x="9" y="71"/>
                    </a:cubicBezTo>
                    <a:cubicBezTo>
                      <a:pt x="8" y="71"/>
                      <a:pt x="8" y="70"/>
                      <a:pt x="7" y="70"/>
                    </a:cubicBezTo>
                    <a:cubicBezTo>
                      <a:pt x="6" y="69"/>
                      <a:pt x="5" y="69"/>
                      <a:pt x="4" y="68"/>
                    </a:cubicBezTo>
                    <a:cubicBezTo>
                      <a:pt x="3" y="67"/>
                      <a:pt x="2" y="66"/>
                      <a:pt x="1" y="65"/>
                    </a:cubicBezTo>
                    <a:cubicBezTo>
                      <a:pt x="1" y="65"/>
                      <a:pt x="0" y="63"/>
                      <a:pt x="0" y="6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8" y="8"/>
                      <a:pt x="1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104"/>
              <p:cNvSpPr>
                <a:spLocks/>
              </p:cNvSpPr>
              <p:nvPr/>
            </p:nvSpPr>
            <p:spPr bwMode="auto">
              <a:xfrm>
                <a:off x="2212975" y="2138363"/>
                <a:ext cx="103187" cy="160338"/>
              </a:xfrm>
              <a:custGeom>
                <a:avLst/>
                <a:gdLst>
                  <a:gd name="T0" fmla="*/ 10 w 46"/>
                  <a:gd name="T1" fmla="*/ 7 h 72"/>
                  <a:gd name="T2" fmla="*/ 19 w 46"/>
                  <a:gd name="T3" fmla="*/ 4 h 72"/>
                  <a:gd name="T4" fmla="*/ 28 w 46"/>
                  <a:gd name="T5" fmla="*/ 2 h 72"/>
                  <a:gd name="T6" fmla="*/ 37 w 46"/>
                  <a:gd name="T7" fmla="*/ 1 h 72"/>
                  <a:gd name="T8" fmla="*/ 43 w 46"/>
                  <a:gd name="T9" fmla="*/ 4 h 72"/>
                  <a:gd name="T10" fmla="*/ 45 w 46"/>
                  <a:gd name="T11" fmla="*/ 7 h 72"/>
                  <a:gd name="T12" fmla="*/ 46 w 46"/>
                  <a:gd name="T13" fmla="*/ 10 h 72"/>
                  <a:gd name="T14" fmla="*/ 46 w 46"/>
                  <a:gd name="T15" fmla="*/ 13 h 72"/>
                  <a:gd name="T16" fmla="*/ 43 w 46"/>
                  <a:gd name="T17" fmla="*/ 14 h 72"/>
                  <a:gd name="T18" fmla="*/ 34 w 46"/>
                  <a:gd name="T19" fmla="*/ 16 h 72"/>
                  <a:gd name="T20" fmla="*/ 23 w 46"/>
                  <a:gd name="T21" fmla="*/ 18 h 72"/>
                  <a:gd name="T22" fmla="*/ 22 w 46"/>
                  <a:gd name="T23" fmla="*/ 26 h 72"/>
                  <a:gd name="T24" fmla="*/ 20 w 46"/>
                  <a:gd name="T25" fmla="*/ 34 h 72"/>
                  <a:gd name="T26" fmla="*/ 25 w 46"/>
                  <a:gd name="T27" fmla="*/ 33 h 72"/>
                  <a:gd name="T28" fmla="*/ 30 w 46"/>
                  <a:gd name="T29" fmla="*/ 32 h 72"/>
                  <a:gd name="T30" fmla="*/ 33 w 46"/>
                  <a:gd name="T31" fmla="*/ 32 h 72"/>
                  <a:gd name="T32" fmla="*/ 36 w 46"/>
                  <a:gd name="T33" fmla="*/ 34 h 72"/>
                  <a:gd name="T34" fmla="*/ 37 w 46"/>
                  <a:gd name="T35" fmla="*/ 37 h 72"/>
                  <a:gd name="T36" fmla="*/ 38 w 46"/>
                  <a:gd name="T37" fmla="*/ 40 h 72"/>
                  <a:gd name="T38" fmla="*/ 39 w 46"/>
                  <a:gd name="T39" fmla="*/ 43 h 72"/>
                  <a:gd name="T40" fmla="*/ 36 w 46"/>
                  <a:gd name="T41" fmla="*/ 44 h 72"/>
                  <a:gd name="T42" fmla="*/ 27 w 46"/>
                  <a:gd name="T43" fmla="*/ 46 h 72"/>
                  <a:gd name="T44" fmla="*/ 18 w 46"/>
                  <a:gd name="T45" fmla="*/ 49 h 72"/>
                  <a:gd name="T46" fmla="*/ 17 w 46"/>
                  <a:gd name="T47" fmla="*/ 54 h 72"/>
                  <a:gd name="T48" fmla="*/ 16 w 46"/>
                  <a:gd name="T49" fmla="*/ 58 h 72"/>
                  <a:gd name="T50" fmla="*/ 23 w 46"/>
                  <a:gd name="T51" fmla="*/ 57 h 72"/>
                  <a:gd name="T52" fmla="*/ 30 w 46"/>
                  <a:gd name="T53" fmla="*/ 55 h 72"/>
                  <a:gd name="T54" fmla="*/ 33 w 46"/>
                  <a:gd name="T55" fmla="*/ 55 h 72"/>
                  <a:gd name="T56" fmla="*/ 36 w 46"/>
                  <a:gd name="T57" fmla="*/ 57 h 72"/>
                  <a:gd name="T58" fmla="*/ 37 w 46"/>
                  <a:gd name="T59" fmla="*/ 60 h 72"/>
                  <a:gd name="T60" fmla="*/ 39 w 46"/>
                  <a:gd name="T61" fmla="*/ 63 h 72"/>
                  <a:gd name="T62" fmla="*/ 39 w 46"/>
                  <a:gd name="T63" fmla="*/ 65 h 72"/>
                  <a:gd name="T64" fmla="*/ 37 w 46"/>
                  <a:gd name="T65" fmla="*/ 66 h 72"/>
                  <a:gd name="T66" fmla="*/ 27 w 46"/>
                  <a:gd name="T67" fmla="*/ 69 h 72"/>
                  <a:gd name="T68" fmla="*/ 17 w 46"/>
                  <a:gd name="T69" fmla="*/ 72 h 72"/>
                  <a:gd name="T70" fmla="*/ 12 w 46"/>
                  <a:gd name="T71" fmla="*/ 72 h 72"/>
                  <a:gd name="T72" fmla="*/ 9 w 46"/>
                  <a:gd name="T73" fmla="*/ 71 h 72"/>
                  <a:gd name="T74" fmla="*/ 7 w 46"/>
                  <a:gd name="T75" fmla="*/ 70 h 72"/>
                  <a:gd name="T76" fmla="*/ 4 w 46"/>
                  <a:gd name="T77" fmla="*/ 68 h 72"/>
                  <a:gd name="T78" fmla="*/ 1 w 46"/>
                  <a:gd name="T79" fmla="*/ 65 h 72"/>
                  <a:gd name="T80" fmla="*/ 0 w 46"/>
                  <a:gd name="T81" fmla="*/ 62 h 72"/>
                  <a:gd name="T82" fmla="*/ 3 w 46"/>
                  <a:gd name="T83" fmla="*/ 9 h 72"/>
                  <a:gd name="T84" fmla="*/ 10 w 46"/>
                  <a:gd name="T85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" h="72">
                    <a:moveTo>
                      <a:pt x="10" y="7"/>
                    </a:moveTo>
                    <a:cubicBezTo>
                      <a:pt x="13" y="6"/>
                      <a:pt x="16" y="5"/>
                      <a:pt x="19" y="4"/>
                    </a:cubicBezTo>
                    <a:cubicBezTo>
                      <a:pt x="22" y="4"/>
                      <a:pt x="25" y="3"/>
                      <a:pt x="28" y="2"/>
                    </a:cubicBezTo>
                    <a:cubicBezTo>
                      <a:pt x="31" y="2"/>
                      <a:pt x="34" y="1"/>
                      <a:pt x="37" y="1"/>
                    </a:cubicBezTo>
                    <a:cubicBezTo>
                      <a:pt x="40" y="0"/>
                      <a:pt x="42" y="1"/>
                      <a:pt x="43" y="4"/>
                    </a:cubicBezTo>
                    <a:cubicBezTo>
                      <a:pt x="44" y="5"/>
                      <a:pt x="45" y="6"/>
                      <a:pt x="45" y="7"/>
                    </a:cubicBezTo>
                    <a:cubicBezTo>
                      <a:pt x="45" y="8"/>
                      <a:pt x="46" y="9"/>
                      <a:pt x="46" y="10"/>
                    </a:cubicBezTo>
                    <a:cubicBezTo>
                      <a:pt x="46" y="11"/>
                      <a:pt x="46" y="12"/>
                      <a:pt x="46" y="13"/>
                    </a:cubicBezTo>
                    <a:cubicBezTo>
                      <a:pt x="46" y="13"/>
                      <a:pt x="45" y="14"/>
                      <a:pt x="43" y="14"/>
                    </a:cubicBezTo>
                    <a:cubicBezTo>
                      <a:pt x="40" y="15"/>
                      <a:pt x="37" y="15"/>
                      <a:pt x="34" y="16"/>
                    </a:cubicBezTo>
                    <a:cubicBezTo>
                      <a:pt x="30" y="17"/>
                      <a:pt x="27" y="17"/>
                      <a:pt x="23" y="18"/>
                    </a:cubicBezTo>
                    <a:cubicBezTo>
                      <a:pt x="23" y="21"/>
                      <a:pt x="22" y="23"/>
                      <a:pt x="22" y="26"/>
                    </a:cubicBezTo>
                    <a:cubicBezTo>
                      <a:pt x="21" y="28"/>
                      <a:pt x="21" y="31"/>
                      <a:pt x="20" y="34"/>
                    </a:cubicBezTo>
                    <a:cubicBezTo>
                      <a:pt x="22" y="34"/>
                      <a:pt x="23" y="33"/>
                      <a:pt x="25" y="33"/>
                    </a:cubicBezTo>
                    <a:cubicBezTo>
                      <a:pt x="26" y="33"/>
                      <a:pt x="28" y="33"/>
                      <a:pt x="30" y="32"/>
                    </a:cubicBezTo>
                    <a:cubicBezTo>
                      <a:pt x="31" y="32"/>
                      <a:pt x="32" y="32"/>
                      <a:pt x="33" y="32"/>
                    </a:cubicBezTo>
                    <a:cubicBezTo>
                      <a:pt x="34" y="33"/>
                      <a:pt x="35" y="33"/>
                      <a:pt x="36" y="34"/>
                    </a:cubicBezTo>
                    <a:cubicBezTo>
                      <a:pt x="36" y="35"/>
                      <a:pt x="37" y="36"/>
                      <a:pt x="37" y="37"/>
                    </a:cubicBezTo>
                    <a:cubicBezTo>
                      <a:pt x="38" y="38"/>
                      <a:pt x="38" y="39"/>
                      <a:pt x="38" y="40"/>
                    </a:cubicBezTo>
                    <a:cubicBezTo>
                      <a:pt x="39" y="41"/>
                      <a:pt x="39" y="42"/>
                      <a:pt x="39" y="43"/>
                    </a:cubicBezTo>
                    <a:cubicBezTo>
                      <a:pt x="38" y="43"/>
                      <a:pt x="38" y="43"/>
                      <a:pt x="36" y="44"/>
                    </a:cubicBezTo>
                    <a:cubicBezTo>
                      <a:pt x="33" y="45"/>
                      <a:pt x="30" y="46"/>
                      <a:pt x="27" y="46"/>
                    </a:cubicBezTo>
                    <a:cubicBezTo>
                      <a:pt x="24" y="47"/>
                      <a:pt x="20" y="48"/>
                      <a:pt x="18" y="49"/>
                    </a:cubicBezTo>
                    <a:cubicBezTo>
                      <a:pt x="17" y="51"/>
                      <a:pt x="17" y="52"/>
                      <a:pt x="17" y="54"/>
                    </a:cubicBezTo>
                    <a:cubicBezTo>
                      <a:pt x="17" y="55"/>
                      <a:pt x="16" y="57"/>
                      <a:pt x="16" y="58"/>
                    </a:cubicBezTo>
                    <a:cubicBezTo>
                      <a:pt x="18" y="58"/>
                      <a:pt x="21" y="57"/>
                      <a:pt x="23" y="57"/>
                    </a:cubicBezTo>
                    <a:cubicBezTo>
                      <a:pt x="25" y="56"/>
                      <a:pt x="27" y="56"/>
                      <a:pt x="30" y="55"/>
                    </a:cubicBezTo>
                    <a:cubicBezTo>
                      <a:pt x="31" y="55"/>
                      <a:pt x="33" y="55"/>
                      <a:pt x="33" y="55"/>
                    </a:cubicBezTo>
                    <a:cubicBezTo>
                      <a:pt x="34" y="56"/>
                      <a:pt x="35" y="56"/>
                      <a:pt x="36" y="57"/>
                    </a:cubicBezTo>
                    <a:cubicBezTo>
                      <a:pt x="36" y="58"/>
                      <a:pt x="37" y="59"/>
                      <a:pt x="37" y="60"/>
                    </a:cubicBezTo>
                    <a:cubicBezTo>
                      <a:pt x="38" y="61"/>
                      <a:pt x="38" y="62"/>
                      <a:pt x="39" y="63"/>
                    </a:cubicBezTo>
                    <a:cubicBezTo>
                      <a:pt x="39" y="64"/>
                      <a:pt x="39" y="64"/>
                      <a:pt x="39" y="65"/>
                    </a:cubicBezTo>
                    <a:cubicBezTo>
                      <a:pt x="39" y="65"/>
                      <a:pt x="38" y="66"/>
                      <a:pt x="37" y="66"/>
                    </a:cubicBezTo>
                    <a:cubicBezTo>
                      <a:pt x="33" y="67"/>
                      <a:pt x="30" y="68"/>
                      <a:pt x="27" y="69"/>
                    </a:cubicBezTo>
                    <a:cubicBezTo>
                      <a:pt x="23" y="70"/>
                      <a:pt x="20" y="71"/>
                      <a:pt x="17" y="72"/>
                    </a:cubicBezTo>
                    <a:cubicBezTo>
                      <a:pt x="15" y="72"/>
                      <a:pt x="13" y="72"/>
                      <a:pt x="12" y="72"/>
                    </a:cubicBezTo>
                    <a:cubicBezTo>
                      <a:pt x="11" y="72"/>
                      <a:pt x="10" y="72"/>
                      <a:pt x="9" y="71"/>
                    </a:cubicBezTo>
                    <a:cubicBezTo>
                      <a:pt x="8" y="71"/>
                      <a:pt x="8" y="70"/>
                      <a:pt x="7" y="70"/>
                    </a:cubicBezTo>
                    <a:cubicBezTo>
                      <a:pt x="6" y="69"/>
                      <a:pt x="5" y="69"/>
                      <a:pt x="4" y="68"/>
                    </a:cubicBezTo>
                    <a:cubicBezTo>
                      <a:pt x="3" y="67"/>
                      <a:pt x="2" y="66"/>
                      <a:pt x="1" y="65"/>
                    </a:cubicBezTo>
                    <a:cubicBezTo>
                      <a:pt x="1" y="64"/>
                      <a:pt x="0" y="63"/>
                      <a:pt x="0" y="6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9"/>
                      <a:pt x="8" y="8"/>
                      <a:pt x="1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Rectangle 105"/>
              <p:cNvSpPr>
                <a:spLocks noChangeArrowheads="1"/>
              </p:cNvSpPr>
              <p:nvPr/>
            </p:nvSpPr>
            <p:spPr bwMode="auto">
              <a:xfrm>
                <a:off x="1166813" y="1858963"/>
                <a:ext cx="84137" cy="419100"/>
              </a:xfrm>
              <a:prstGeom prst="rect">
                <a:avLst/>
              </a:prstGeom>
              <a:solidFill>
                <a:srgbClr val="40C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Rectangle 106"/>
              <p:cNvSpPr>
                <a:spLocks noChangeArrowheads="1"/>
              </p:cNvSpPr>
              <p:nvPr/>
            </p:nvSpPr>
            <p:spPr bwMode="auto">
              <a:xfrm>
                <a:off x="1166813" y="1858963"/>
                <a:ext cx="84137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107"/>
              <p:cNvSpPr>
                <a:spLocks/>
              </p:cNvSpPr>
              <p:nvPr/>
            </p:nvSpPr>
            <p:spPr bwMode="auto">
              <a:xfrm>
                <a:off x="1127125" y="1858963"/>
                <a:ext cx="39687" cy="430213"/>
              </a:xfrm>
              <a:custGeom>
                <a:avLst/>
                <a:gdLst>
                  <a:gd name="T0" fmla="*/ 25 w 25"/>
                  <a:gd name="T1" fmla="*/ 0 h 271"/>
                  <a:gd name="T2" fmla="*/ 0 w 25"/>
                  <a:gd name="T3" fmla="*/ 0 h 271"/>
                  <a:gd name="T4" fmla="*/ 0 w 25"/>
                  <a:gd name="T5" fmla="*/ 271 h 271"/>
                  <a:gd name="T6" fmla="*/ 0 w 25"/>
                  <a:gd name="T7" fmla="*/ 271 h 271"/>
                  <a:gd name="T8" fmla="*/ 0 w 25"/>
                  <a:gd name="T9" fmla="*/ 264 h 271"/>
                  <a:gd name="T10" fmla="*/ 25 w 25"/>
                  <a:gd name="T11" fmla="*/ 264 h 271"/>
                  <a:gd name="T12" fmla="*/ 25 w 25"/>
                  <a:gd name="T13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1">
                    <a:moveTo>
                      <a:pt x="25" y="0"/>
                    </a:moveTo>
                    <a:lnTo>
                      <a:pt x="0" y="0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64"/>
                    </a:lnTo>
                    <a:lnTo>
                      <a:pt x="25" y="26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108"/>
              <p:cNvSpPr>
                <a:spLocks/>
              </p:cNvSpPr>
              <p:nvPr/>
            </p:nvSpPr>
            <p:spPr bwMode="auto">
              <a:xfrm>
                <a:off x="1127125" y="1858963"/>
                <a:ext cx="39687" cy="430213"/>
              </a:xfrm>
              <a:custGeom>
                <a:avLst/>
                <a:gdLst>
                  <a:gd name="T0" fmla="*/ 25 w 25"/>
                  <a:gd name="T1" fmla="*/ 0 h 271"/>
                  <a:gd name="T2" fmla="*/ 0 w 25"/>
                  <a:gd name="T3" fmla="*/ 0 h 271"/>
                  <a:gd name="T4" fmla="*/ 0 w 25"/>
                  <a:gd name="T5" fmla="*/ 271 h 271"/>
                  <a:gd name="T6" fmla="*/ 0 w 25"/>
                  <a:gd name="T7" fmla="*/ 271 h 271"/>
                  <a:gd name="T8" fmla="*/ 0 w 25"/>
                  <a:gd name="T9" fmla="*/ 264 h 271"/>
                  <a:gd name="T10" fmla="*/ 25 w 25"/>
                  <a:gd name="T11" fmla="*/ 264 h 271"/>
                  <a:gd name="T12" fmla="*/ 25 w 25"/>
                  <a:gd name="T13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71">
                    <a:moveTo>
                      <a:pt x="25" y="0"/>
                    </a:moveTo>
                    <a:lnTo>
                      <a:pt x="0" y="0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0" y="264"/>
                    </a:lnTo>
                    <a:lnTo>
                      <a:pt x="25" y="26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109"/>
              <p:cNvSpPr>
                <a:spLocks/>
              </p:cNvSpPr>
              <p:nvPr/>
            </p:nvSpPr>
            <p:spPr bwMode="auto">
              <a:xfrm>
                <a:off x="1127125" y="2278063"/>
                <a:ext cx="123825" cy="11113"/>
              </a:xfrm>
              <a:custGeom>
                <a:avLst/>
                <a:gdLst>
                  <a:gd name="T0" fmla="*/ 78 w 78"/>
                  <a:gd name="T1" fmla="*/ 0 h 7"/>
                  <a:gd name="T2" fmla="*/ 78 w 78"/>
                  <a:gd name="T3" fmla="*/ 0 h 7"/>
                  <a:gd name="T4" fmla="*/ 25 w 78"/>
                  <a:gd name="T5" fmla="*/ 0 h 7"/>
                  <a:gd name="T6" fmla="*/ 0 w 78"/>
                  <a:gd name="T7" fmla="*/ 0 h 7"/>
                  <a:gd name="T8" fmla="*/ 0 w 78"/>
                  <a:gd name="T9" fmla="*/ 7 h 7"/>
                  <a:gd name="T10" fmla="*/ 78 w 78"/>
                  <a:gd name="T11" fmla="*/ 7 h 7"/>
                  <a:gd name="T12" fmla="*/ 78 w 7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">
                    <a:moveTo>
                      <a:pt x="78" y="0"/>
                    </a:moveTo>
                    <a:lnTo>
                      <a:pt x="7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8" y="7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409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110"/>
              <p:cNvSpPr>
                <a:spLocks/>
              </p:cNvSpPr>
              <p:nvPr/>
            </p:nvSpPr>
            <p:spPr bwMode="auto">
              <a:xfrm>
                <a:off x="1127125" y="2278063"/>
                <a:ext cx="123825" cy="11113"/>
              </a:xfrm>
              <a:custGeom>
                <a:avLst/>
                <a:gdLst>
                  <a:gd name="T0" fmla="*/ 78 w 78"/>
                  <a:gd name="T1" fmla="*/ 0 h 7"/>
                  <a:gd name="T2" fmla="*/ 78 w 78"/>
                  <a:gd name="T3" fmla="*/ 0 h 7"/>
                  <a:gd name="T4" fmla="*/ 25 w 78"/>
                  <a:gd name="T5" fmla="*/ 0 h 7"/>
                  <a:gd name="T6" fmla="*/ 0 w 78"/>
                  <a:gd name="T7" fmla="*/ 0 h 7"/>
                  <a:gd name="T8" fmla="*/ 0 w 78"/>
                  <a:gd name="T9" fmla="*/ 7 h 7"/>
                  <a:gd name="T10" fmla="*/ 78 w 78"/>
                  <a:gd name="T11" fmla="*/ 7 h 7"/>
                  <a:gd name="T12" fmla="*/ 78 w 7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">
                    <a:moveTo>
                      <a:pt x="78" y="0"/>
                    </a:moveTo>
                    <a:lnTo>
                      <a:pt x="78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8" y="7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9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/>
      <p:bldP spid="428" grpId="0" animBg="1"/>
      <p:bldP spid="429" grpId="0"/>
      <p:bldP spid="430" grpId="0" animBg="1"/>
      <p:bldP spid="4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Segoe Pro Display Light"/>
              </a:rPr>
              <a:t>Software delivery challenges</a:t>
            </a:r>
            <a:endParaRPr lang="en-US" dirty="0">
              <a:latin typeface="+mj-lt"/>
              <a:cs typeface="Segoe Pro Display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414291"/>
            <a:ext cx="4088894" cy="4565870"/>
            <a:chOff x="0" y="1414291"/>
            <a:chExt cx="4088894" cy="4565870"/>
          </a:xfrm>
        </p:grpSpPr>
        <p:sp>
          <p:nvSpPr>
            <p:cNvPr id="35" name="Text Placeholder 5"/>
            <p:cNvSpPr txBox="1">
              <a:spLocks/>
            </p:cNvSpPr>
            <p:nvPr/>
          </p:nvSpPr>
          <p:spPr>
            <a:xfrm>
              <a:off x="0" y="1414291"/>
              <a:ext cx="4088894" cy="4565870"/>
            </a:xfrm>
            <a:prstGeom prst="rect">
              <a:avLst/>
            </a:prstGeom>
            <a:solidFill>
              <a:srgbClr val="2BB8EB"/>
            </a:solidFill>
          </p:spPr>
          <p:txBody>
            <a:bodyPr wrap="square" tIns="146279" bIns="146279">
              <a:noAutofit/>
            </a:bodyPr>
            <a:lstStyle>
              <a:lvl1pPr marL="0" marR="0" indent="0" algn="l" defTabSz="400233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 sz="2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1pPr>
              <a:lvl2pPr marL="0" marR="0" indent="0" algn="l" defTabSz="400233" rtl="0" eaLnBrk="1" fontAlgn="auto" latinLnBrk="0" hangingPunct="1">
                <a:lnSpc>
                  <a:spcPct val="100000"/>
                </a:lnSpc>
                <a:spcBef>
                  <a:spcPts val="79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2pPr>
              <a:lvl3pPr marL="170360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3pPr>
              <a:lvl4pPr marL="338385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3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4pPr>
              <a:lvl5pPr marL="504077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3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5pPr>
              <a:lvl6pPr marL="1885360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153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947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3739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00233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61616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26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/>
                </a:rPr>
                <a:t> </a:t>
              </a:r>
              <a:endParaRPr kumimoji="0" lang="en-US" sz="326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" y="5084942"/>
              <a:ext cx="4041281" cy="895219"/>
            </a:xfrm>
            <a:prstGeom prst="rect">
              <a:avLst/>
            </a:prstGeom>
            <a:noFill/>
          </p:spPr>
          <p:txBody>
            <a:bodyPr wrap="square" lIns="182880" tIns="198955" rIns="248694" bIns="248694" rtlCol="0" anchor="b">
              <a:spAutoFit/>
            </a:bodyPr>
            <a:lstStyle/>
            <a:p>
              <a:pPr marL="0" marR="0" lvl="0" indent="0" defTabSz="93232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E51489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Frustration</a:t>
              </a:r>
              <a:endParaRPr kumimoji="0" lang="es-ES" sz="3200" b="0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E51489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27237" y="1945652"/>
              <a:ext cx="2061657" cy="4034509"/>
              <a:chOff x="7429500" y="2065338"/>
              <a:chExt cx="1879600" cy="3678237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429500" y="2065338"/>
                <a:ext cx="1879600" cy="367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7991475" y="2463800"/>
                <a:ext cx="306388" cy="304800"/>
              </a:xfrm>
              <a:custGeom>
                <a:avLst/>
                <a:gdLst>
                  <a:gd name="T0" fmla="*/ 74 w 81"/>
                  <a:gd name="T1" fmla="*/ 33 h 81"/>
                  <a:gd name="T2" fmla="*/ 74 w 81"/>
                  <a:gd name="T3" fmla="*/ 7 h 81"/>
                  <a:gd name="T4" fmla="*/ 74 w 81"/>
                  <a:gd name="T5" fmla="*/ 7 h 81"/>
                  <a:gd name="T6" fmla="*/ 48 w 81"/>
                  <a:gd name="T7" fmla="*/ 7 h 81"/>
                  <a:gd name="T8" fmla="*/ 7 w 81"/>
                  <a:gd name="T9" fmla="*/ 48 h 81"/>
                  <a:gd name="T10" fmla="*/ 7 w 81"/>
                  <a:gd name="T11" fmla="*/ 74 h 81"/>
                  <a:gd name="T12" fmla="*/ 7 w 81"/>
                  <a:gd name="T13" fmla="*/ 74 h 81"/>
                  <a:gd name="T14" fmla="*/ 33 w 81"/>
                  <a:gd name="T15" fmla="*/ 74 h 81"/>
                  <a:gd name="T16" fmla="*/ 74 w 81"/>
                  <a:gd name="T17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81">
                    <a:moveTo>
                      <a:pt x="74" y="33"/>
                    </a:moveTo>
                    <a:cubicBezTo>
                      <a:pt x="81" y="26"/>
                      <a:pt x="81" y="14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67" y="0"/>
                      <a:pt x="55" y="0"/>
                      <a:pt x="48" y="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0" y="56"/>
                      <a:pt x="0" y="67"/>
                      <a:pt x="7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14" y="81"/>
                      <a:pt x="25" y="81"/>
                      <a:pt x="33" y="74"/>
                    </a:cubicBez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7637463" y="2535238"/>
                <a:ext cx="517525" cy="1004887"/>
              </a:xfrm>
              <a:custGeom>
                <a:avLst/>
                <a:gdLst>
                  <a:gd name="T0" fmla="*/ 0 w 137"/>
                  <a:gd name="T1" fmla="*/ 69 h 267"/>
                  <a:gd name="T2" fmla="*/ 69 w 137"/>
                  <a:gd name="T3" fmla="*/ 0 h 267"/>
                  <a:gd name="T4" fmla="*/ 69 w 137"/>
                  <a:gd name="T5" fmla="*/ 0 h 267"/>
                  <a:gd name="T6" fmla="*/ 137 w 137"/>
                  <a:gd name="T7" fmla="*/ 69 h 267"/>
                  <a:gd name="T8" fmla="*/ 137 w 137"/>
                  <a:gd name="T9" fmla="*/ 198 h 267"/>
                  <a:gd name="T10" fmla="*/ 69 w 137"/>
                  <a:gd name="T11" fmla="*/ 267 h 267"/>
                  <a:gd name="T12" fmla="*/ 69 w 137"/>
                  <a:gd name="T13" fmla="*/ 267 h 267"/>
                  <a:gd name="T14" fmla="*/ 0 w 137"/>
                  <a:gd name="T15" fmla="*/ 198 h 267"/>
                  <a:gd name="T16" fmla="*/ 0 w 137"/>
                  <a:gd name="T17" fmla="*/ 69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267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07" y="0"/>
                      <a:pt x="137" y="31"/>
                      <a:pt x="137" y="69"/>
                    </a:cubicBezTo>
                    <a:cubicBezTo>
                      <a:pt x="137" y="198"/>
                      <a:pt x="137" y="198"/>
                      <a:pt x="137" y="198"/>
                    </a:cubicBezTo>
                    <a:cubicBezTo>
                      <a:pt x="137" y="236"/>
                      <a:pt x="107" y="267"/>
                      <a:pt x="69" y="267"/>
                    </a:cubicBezTo>
                    <a:cubicBezTo>
                      <a:pt x="69" y="267"/>
                      <a:pt x="69" y="267"/>
                      <a:pt x="69" y="267"/>
                    </a:cubicBezTo>
                    <a:cubicBezTo>
                      <a:pt x="31" y="267"/>
                      <a:pt x="0" y="236"/>
                      <a:pt x="0" y="198"/>
                    </a:cubicBez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7610475" y="2347913"/>
                <a:ext cx="544513" cy="752475"/>
              </a:xfrm>
              <a:custGeom>
                <a:avLst/>
                <a:gdLst>
                  <a:gd name="T0" fmla="*/ 144 w 144"/>
                  <a:gd name="T1" fmla="*/ 182 h 200"/>
                  <a:gd name="T2" fmla="*/ 144 w 144"/>
                  <a:gd name="T3" fmla="*/ 0 h 200"/>
                  <a:gd name="T4" fmla="*/ 0 w 144"/>
                  <a:gd name="T5" fmla="*/ 120 h 200"/>
                  <a:gd name="T6" fmla="*/ 144 w 144"/>
                  <a:gd name="T7" fmla="*/ 18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200">
                    <a:moveTo>
                      <a:pt x="144" y="182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65" y="0"/>
                      <a:pt x="0" y="41"/>
                      <a:pt x="0" y="120"/>
                    </a:cubicBezTo>
                    <a:cubicBezTo>
                      <a:pt x="0" y="200"/>
                      <a:pt x="65" y="182"/>
                      <a:pt x="144" y="1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7637463" y="2957513"/>
                <a:ext cx="517525" cy="1000125"/>
              </a:xfrm>
              <a:custGeom>
                <a:avLst/>
                <a:gdLst>
                  <a:gd name="T0" fmla="*/ 0 w 137"/>
                  <a:gd name="T1" fmla="*/ 68 h 266"/>
                  <a:gd name="T2" fmla="*/ 68 w 137"/>
                  <a:gd name="T3" fmla="*/ 0 h 266"/>
                  <a:gd name="T4" fmla="*/ 68 w 137"/>
                  <a:gd name="T5" fmla="*/ 0 h 266"/>
                  <a:gd name="T6" fmla="*/ 137 w 137"/>
                  <a:gd name="T7" fmla="*/ 68 h 266"/>
                  <a:gd name="T8" fmla="*/ 137 w 137"/>
                  <a:gd name="T9" fmla="*/ 197 h 266"/>
                  <a:gd name="T10" fmla="*/ 68 w 137"/>
                  <a:gd name="T11" fmla="*/ 266 h 266"/>
                  <a:gd name="T12" fmla="*/ 68 w 137"/>
                  <a:gd name="T13" fmla="*/ 266 h 266"/>
                  <a:gd name="T14" fmla="*/ 0 w 137"/>
                  <a:gd name="T15" fmla="*/ 197 h 266"/>
                  <a:gd name="T16" fmla="*/ 0 w 137"/>
                  <a:gd name="T17" fmla="*/ 6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266">
                    <a:moveTo>
                      <a:pt x="0" y="68"/>
                    </a:moveTo>
                    <a:cubicBezTo>
                      <a:pt x="0" y="30"/>
                      <a:pt x="30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06" y="0"/>
                      <a:pt x="137" y="30"/>
                      <a:pt x="137" y="68"/>
                    </a:cubicBezTo>
                    <a:cubicBezTo>
                      <a:pt x="137" y="197"/>
                      <a:pt x="137" y="197"/>
                      <a:pt x="137" y="197"/>
                    </a:cubicBezTo>
                    <a:cubicBezTo>
                      <a:pt x="137" y="235"/>
                      <a:pt x="106" y="266"/>
                      <a:pt x="68" y="266"/>
                    </a:cubicBezTo>
                    <a:cubicBezTo>
                      <a:pt x="68" y="266"/>
                      <a:pt x="68" y="266"/>
                      <a:pt x="68" y="266"/>
                    </a:cubicBezTo>
                    <a:cubicBezTo>
                      <a:pt x="30" y="266"/>
                      <a:pt x="0" y="235"/>
                      <a:pt x="0" y="197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7580313" y="2655888"/>
                <a:ext cx="630238" cy="28575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7667625" y="4679950"/>
                <a:ext cx="619125" cy="1063625"/>
              </a:xfrm>
              <a:custGeom>
                <a:avLst/>
                <a:gdLst>
                  <a:gd name="T0" fmla="*/ 15 w 164"/>
                  <a:gd name="T1" fmla="*/ 253 h 283"/>
                  <a:gd name="T2" fmla="*/ 35 w 164"/>
                  <a:gd name="T3" fmla="*/ 253 h 283"/>
                  <a:gd name="T4" fmla="*/ 96 w 164"/>
                  <a:gd name="T5" fmla="*/ 215 h 283"/>
                  <a:gd name="T6" fmla="*/ 108 w 164"/>
                  <a:gd name="T7" fmla="*/ 217 h 283"/>
                  <a:gd name="T8" fmla="*/ 94 w 164"/>
                  <a:gd name="T9" fmla="*/ 175 h 283"/>
                  <a:gd name="T10" fmla="*/ 94 w 164"/>
                  <a:gd name="T11" fmla="*/ 34 h 283"/>
                  <a:gd name="T12" fmla="*/ 129 w 164"/>
                  <a:gd name="T13" fmla="*/ 0 h 283"/>
                  <a:gd name="T14" fmla="*/ 164 w 164"/>
                  <a:gd name="T15" fmla="*/ 34 h 283"/>
                  <a:gd name="T16" fmla="*/ 164 w 164"/>
                  <a:gd name="T17" fmla="*/ 283 h 283"/>
                  <a:gd name="T18" fmla="*/ 0 w 164"/>
                  <a:gd name="T19" fmla="*/ 283 h 283"/>
                  <a:gd name="T20" fmla="*/ 0 w 164"/>
                  <a:gd name="T21" fmla="*/ 268 h 283"/>
                  <a:gd name="T22" fmla="*/ 15 w 164"/>
                  <a:gd name="T23" fmla="*/ 25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283">
                    <a:moveTo>
                      <a:pt x="15" y="253"/>
                    </a:moveTo>
                    <a:cubicBezTo>
                      <a:pt x="35" y="253"/>
                      <a:pt x="35" y="253"/>
                      <a:pt x="35" y="253"/>
                    </a:cubicBezTo>
                    <a:cubicBezTo>
                      <a:pt x="46" y="231"/>
                      <a:pt x="69" y="215"/>
                      <a:pt x="96" y="215"/>
                    </a:cubicBezTo>
                    <a:cubicBezTo>
                      <a:pt x="100" y="215"/>
                      <a:pt x="104" y="216"/>
                      <a:pt x="108" y="217"/>
                    </a:cubicBezTo>
                    <a:cubicBezTo>
                      <a:pt x="100" y="205"/>
                      <a:pt x="94" y="191"/>
                      <a:pt x="94" y="175"/>
                    </a:cubicBezTo>
                    <a:cubicBezTo>
                      <a:pt x="94" y="175"/>
                      <a:pt x="94" y="34"/>
                      <a:pt x="94" y="34"/>
                    </a:cubicBezTo>
                    <a:cubicBezTo>
                      <a:pt x="94" y="15"/>
                      <a:pt x="110" y="0"/>
                      <a:pt x="129" y="0"/>
                    </a:cubicBezTo>
                    <a:cubicBezTo>
                      <a:pt x="148" y="0"/>
                      <a:pt x="164" y="15"/>
                      <a:pt x="164" y="34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0"/>
                      <a:pt x="7" y="253"/>
                      <a:pt x="15" y="2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8051800" y="4679950"/>
                <a:ext cx="619125" cy="1063625"/>
              </a:xfrm>
              <a:custGeom>
                <a:avLst/>
                <a:gdLst>
                  <a:gd name="T0" fmla="*/ 15 w 164"/>
                  <a:gd name="T1" fmla="*/ 253 h 283"/>
                  <a:gd name="T2" fmla="*/ 35 w 164"/>
                  <a:gd name="T3" fmla="*/ 253 h 283"/>
                  <a:gd name="T4" fmla="*/ 96 w 164"/>
                  <a:gd name="T5" fmla="*/ 215 h 283"/>
                  <a:gd name="T6" fmla="*/ 108 w 164"/>
                  <a:gd name="T7" fmla="*/ 217 h 283"/>
                  <a:gd name="T8" fmla="*/ 94 w 164"/>
                  <a:gd name="T9" fmla="*/ 175 h 283"/>
                  <a:gd name="T10" fmla="*/ 94 w 164"/>
                  <a:gd name="T11" fmla="*/ 34 h 283"/>
                  <a:gd name="T12" fmla="*/ 129 w 164"/>
                  <a:gd name="T13" fmla="*/ 0 h 283"/>
                  <a:gd name="T14" fmla="*/ 164 w 164"/>
                  <a:gd name="T15" fmla="*/ 34 h 283"/>
                  <a:gd name="T16" fmla="*/ 164 w 164"/>
                  <a:gd name="T17" fmla="*/ 283 h 283"/>
                  <a:gd name="T18" fmla="*/ 0 w 164"/>
                  <a:gd name="T19" fmla="*/ 283 h 283"/>
                  <a:gd name="T20" fmla="*/ 0 w 164"/>
                  <a:gd name="T21" fmla="*/ 268 h 283"/>
                  <a:gd name="T22" fmla="*/ 15 w 164"/>
                  <a:gd name="T23" fmla="*/ 25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4" h="283">
                    <a:moveTo>
                      <a:pt x="15" y="253"/>
                    </a:moveTo>
                    <a:cubicBezTo>
                      <a:pt x="35" y="253"/>
                      <a:pt x="35" y="253"/>
                      <a:pt x="35" y="253"/>
                    </a:cubicBezTo>
                    <a:cubicBezTo>
                      <a:pt x="46" y="231"/>
                      <a:pt x="69" y="215"/>
                      <a:pt x="96" y="215"/>
                    </a:cubicBezTo>
                    <a:cubicBezTo>
                      <a:pt x="100" y="215"/>
                      <a:pt x="104" y="216"/>
                      <a:pt x="108" y="217"/>
                    </a:cubicBezTo>
                    <a:cubicBezTo>
                      <a:pt x="99" y="205"/>
                      <a:pt x="94" y="191"/>
                      <a:pt x="94" y="175"/>
                    </a:cubicBezTo>
                    <a:cubicBezTo>
                      <a:pt x="94" y="175"/>
                      <a:pt x="94" y="34"/>
                      <a:pt x="94" y="34"/>
                    </a:cubicBezTo>
                    <a:cubicBezTo>
                      <a:pt x="94" y="15"/>
                      <a:pt x="110" y="0"/>
                      <a:pt x="129" y="0"/>
                    </a:cubicBezTo>
                    <a:cubicBezTo>
                      <a:pt x="148" y="0"/>
                      <a:pt x="164" y="15"/>
                      <a:pt x="164" y="34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0"/>
                      <a:pt x="7" y="253"/>
                      <a:pt x="15" y="253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7693025" y="3490913"/>
                <a:ext cx="1208088" cy="1706562"/>
              </a:xfrm>
              <a:custGeom>
                <a:avLst/>
                <a:gdLst>
                  <a:gd name="T0" fmla="*/ 0 w 320"/>
                  <a:gd name="T1" fmla="*/ 294 h 454"/>
                  <a:gd name="T2" fmla="*/ 160 w 320"/>
                  <a:gd name="T3" fmla="*/ 454 h 454"/>
                  <a:gd name="T4" fmla="*/ 160 w 320"/>
                  <a:gd name="T5" fmla="*/ 454 h 454"/>
                  <a:gd name="T6" fmla="*/ 320 w 320"/>
                  <a:gd name="T7" fmla="*/ 294 h 454"/>
                  <a:gd name="T8" fmla="*/ 320 w 320"/>
                  <a:gd name="T9" fmla="*/ 160 h 454"/>
                  <a:gd name="T10" fmla="*/ 160 w 320"/>
                  <a:gd name="T11" fmla="*/ 0 h 454"/>
                  <a:gd name="T12" fmla="*/ 160 w 320"/>
                  <a:gd name="T13" fmla="*/ 0 h 454"/>
                  <a:gd name="T14" fmla="*/ 0 w 320"/>
                  <a:gd name="T15" fmla="*/ 160 h 454"/>
                  <a:gd name="T16" fmla="*/ 0 w 320"/>
                  <a:gd name="T17" fmla="*/ 29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454">
                    <a:moveTo>
                      <a:pt x="0" y="294"/>
                    </a:moveTo>
                    <a:cubicBezTo>
                      <a:pt x="0" y="383"/>
                      <a:pt x="71" y="454"/>
                      <a:pt x="160" y="454"/>
                    </a:cubicBezTo>
                    <a:cubicBezTo>
                      <a:pt x="160" y="454"/>
                      <a:pt x="160" y="454"/>
                      <a:pt x="160" y="454"/>
                    </a:cubicBezTo>
                    <a:cubicBezTo>
                      <a:pt x="248" y="454"/>
                      <a:pt x="320" y="383"/>
                      <a:pt x="320" y="294"/>
                    </a:cubicBezTo>
                    <a:cubicBezTo>
                      <a:pt x="320" y="160"/>
                      <a:pt x="320" y="160"/>
                      <a:pt x="320" y="160"/>
                    </a:cubicBezTo>
                    <a:cubicBezTo>
                      <a:pt x="320" y="72"/>
                      <a:pt x="248" y="0"/>
                      <a:pt x="160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71" y="0"/>
                      <a:pt x="0" y="72"/>
                      <a:pt x="0" y="160"/>
                    </a:cubicBez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8232775" y="4292600"/>
                <a:ext cx="53975" cy="555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7788275" y="4292600"/>
                <a:ext cx="57150" cy="5556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8139113" y="4930775"/>
                <a:ext cx="57150" cy="571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8391525" y="5018088"/>
                <a:ext cx="279400" cy="439737"/>
              </a:xfrm>
              <a:custGeom>
                <a:avLst/>
                <a:gdLst>
                  <a:gd name="T0" fmla="*/ 10 w 176"/>
                  <a:gd name="T1" fmla="*/ 109 h 277"/>
                  <a:gd name="T2" fmla="*/ 176 w 176"/>
                  <a:gd name="T3" fmla="*/ 277 h 277"/>
                  <a:gd name="T4" fmla="*/ 176 w 176"/>
                  <a:gd name="T5" fmla="*/ 0 h 277"/>
                  <a:gd name="T6" fmla="*/ 0 w 176"/>
                  <a:gd name="T7" fmla="*/ 57 h 277"/>
                  <a:gd name="T8" fmla="*/ 10 w 176"/>
                  <a:gd name="T9" fmla="*/ 10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77">
                    <a:moveTo>
                      <a:pt x="10" y="109"/>
                    </a:moveTo>
                    <a:lnTo>
                      <a:pt x="176" y="277"/>
                    </a:lnTo>
                    <a:lnTo>
                      <a:pt x="176" y="0"/>
                    </a:lnTo>
                    <a:lnTo>
                      <a:pt x="0" y="57"/>
                    </a:lnTo>
                    <a:lnTo>
                      <a:pt x="1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8347075" y="3584575"/>
                <a:ext cx="131763" cy="101600"/>
              </a:xfrm>
              <a:custGeom>
                <a:avLst/>
                <a:gdLst>
                  <a:gd name="T0" fmla="*/ 64 w 83"/>
                  <a:gd name="T1" fmla="*/ 0 h 64"/>
                  <a:gd name="T2" fmla="*/ 0 w 83"/>
                  <a:gd name="T3" fmla="*/ 64 h 64"/>
                  <a:gd name="T4" fmla="*/ 83 w 83"/>
                  <a:gd name="T5" fmla="*/ 64 h 64"/>
                  <a:gd name="T6" fmla="*/ 64 w 83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4">
                    <a:moveTo>
                      <a:pt x="64" y="0"/>
                    </a:moveTo>
                    <a:lnTo>
                      <a:pt x="0" y="64"/>
                    </a:lnTo>
                    <a:lnTo>
                      <a:pt x="83" y="6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8305800" y="3427413"/>
                <a:ext cx="417513" cy="31115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8377238" y="3644900"/>
                <a:ext cx="207963" cy="165100"/>
              </a:xfrm>
              <a:custGeom>
                <a:avLst/>
                <a:gdLst>
                  <a:gd name="T0" fmla="*/ 102 w 131"/>
                  <a:gd name="T1" fmla="*/ 0 h 104"/>
                  <a:gd name="T2" fmla="*/ 0 w 131"/>
                  <a:gd name="T3" fmla="*/ 104 h 104"/>
                  <a:gd name="T4" fmla="*/ 131 w 131"/>
                  <a:gd name="T5" fmla="*/ 104 h 104"/>
                  <a:gd name="T6" fmla="*/ 102 w 131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04">
                    <a:moveTo>
                      <a:pt x="102" y="0"/>
                    </a:moveTo>
                    <a:lnTo>
                      <a:pt x="0" y="104"/>
                    </a:lnTo>
                    <a:lnTo>
                      <a:pt x="131" y="10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8410575" y="3878263"/>
                <a:ext cx="490538" cy="552450"/>
              </a:xfrm>
              <a:custGeom>
                <a:avLst/>
                <a:gdLst>
                  <a:gd name="T0" fmla="*/ 309 w 309"/>
                  <a:gd name="T1" fmla="*/ 0 h 348"/>
                  <a:gd name="T2" fmla="*/ 0 w 309"/>
                  <a:gd name="T3" fmla="*/ 0 h 348"/>
                  <a:gd name="T4" fmla="*/ 309 w 309"/>
                  <a:gd name="T5" fmla="*/ 348 h 348"/>
                  <a:gd name="T6" fmla="*/ 309 w 309"/>
                  <a:gd name="T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9" h="348">
                    <a:moveTo>
                      <a:pt x="309" y="0"/>
                    </a:moveTo>
                    <a:lnTo>
                      <a:pt x="0" y="0"/>
                    </a:lnTo>
                    <a:lnTo>
                      <a:pt x="309" y="348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8516938" y="2535238"/>
                <a:ext cx="520700" cy="1004887"/>
              </a:xfrm>
              <a:custGeom>
                <a:avLst/>
                <a:gdLst>
                  <a:gd name="T0" fmla="*/ 0 w 138"/>
                  <a:gd name="T1" fmla="*/ 69 h 267"/>
                  <a:gd name="T2" fmla="*/ 69 w 138"/>
                  <a:gd name="T3" fmla="*/ 0 h 267"/>
                  <a:gd name="T4" fmla="*/ 69 w 138"/>
                  <a:gd name="T5" fmla="*/ 0 h 267"/>
                  <a:gd name="T6" fmla="*/ 138 w 138"/>
                  <a:gd name="T7" fmla="*/ 69 h 267"/>
                  <a:gd name="T8" fmla="*/ 138 w 138"/>
                  <a:gd name="T9" fmla="*/ 198 h 267"/>
                  <a:gd name="T10" fmla="*/ 69 w 138"/>
                  <a:gd name="T11" fmla="*/ 267 h 267"/>
                  <a:gd name="T12" fmla="*/ 69 w 138"/>
                  <a:gd name="T13" fmla="*/ 267 h 267"/>
                  <a:gd name="T14" fmla="*/ 0 w 138"/>
                  <a:gd name="T15" fmla="*/ 198 h 267"/>
                  <a:gd name="T16" fmla="*/ 0 w 138"/>
                  <a:gd name="T17" fmla="*/ 69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267">
                    <a:moveTo>
                      <a:pt x="0" y="69"/>
                    </a:moveTo>
                    <a:cubicBezTo>
                      <a:pt x="0" y="31"/>
                      <a:pt x="31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07" y="0"/>
                      <a:pt x="138" y="31"/>
                      <a:pt x="138" y="69"/>
                    </a:cubicBezTo>
                    <a:cubicBezTo>
                      <a:pt x="138" y="198"/>
                      <a:pt x="138" y="198"/>
                      <a:pt x="138" y="198"/>
                    </a:cubicBezTo>
                    <a:cubicBezTo>
                      <a:pt x="138" y="236"/>
                      <a:pt x="107" y="267"/>
                      <a:pt x="69" y="267"/>
                    </a:cubicBezTo>
                    <a:cubicBezTo>
                      <a:pt x="69" y="267"/>
                      <a:pt x="69" y="267"/>
                      <a:pt x="69" y="267"/>
                    </a:cubicBezTo>
                    <a:cubicBezTo>
                      <a:pt x="31" y="267"/>
                      <a:pt x="0" y="236"/>
                      <a:pt x="0" y="198"/>
                    </a:cubicBez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8493125" y="2257425"/>
                <a:ext cx="544513" cy="842962"/>
              </a:xfrm>
              <a:custGeom>
                <a:avLst/>
                <a:gdLst>
                  <a:gd name="T0" fmla="*/ 144 w 144"/>
                  <a:gd name="T1" fmla="*/ 206 h 224"/>
                  <a:gd name="T2" fmla="*/ 144 w 144"/>
                  <a:gd name="T3" fmla="*/ 0 h 224"/>
                  <a:gd name="T4" fmla="*/ 0 w 144"/>
                  <a:gd name="T5" fmla="*/ 144 h 224"/>
                  <a:gd name="T6" fmla="*/ 144 w 144"/>
                  <a:gd name="T7" fmla="*/ 20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224">
                    <a:moveTo>
                      <a:pt x="144" y="206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64" y="0"/>
                      <a:pt x="0" y="65"/>
                      <a:pt x="0" y="144"/>
                    </a:cubicBezTo>
                    <a:cubicBezTo>
                      <a:pt x="0" y="224"/>
                      <a:pt x="64" y="206"/>
                      <a:pt x="144" y="20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8912225" y="2068513"/>
                <a:ext cx="125413" cy="346075"/>
              </a:xfrm>
              <a:custGeom>
                <a:avLst/>
                <a:gdLst>
                  <a:gd name="T0" fmla="*/ 16 w 33"/>
                  <a:gd name="T1" fmla="*/ 92 h 92"/>
                  <a:gd name="T2" fmla="*/ 0 w 33"/>
                  <a:gd name="T3" fmla="*/ 76 h 92"/>
                  <a:gd name="T4" fmla="*/ 0 w 33"/>
                  <a:gd name="T5" fmla="*/ 17 h 92"/>
                  <a:gd name="T6" fmla="*/ 16 w 33"/>
                  <a:gd name="T7" fmla="*/ 0 h 92"/>
                  <a:gd name="T8" fmla="*/ 16 w 33"/>
                  <a:gd name="T9" fmla="*/ 0 h 92"/>
                  <a:gd name="T10" fmla="*/ 33 w 33"/>
                  <a:gd name="T11" fmla="*/ 17 h 92"/>
                  <a:gd name="T12" fmla="*/ 33 w 33"/>
                  <a:gd name="T13" fmla="*/ 76 h 92"/>
                  <a:gd name="T14" fmla="*/ 16 w 33"/>
                  <a:gd name="T15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2">
                    <a:moveTo>
                      <a:pt x="16" y="92"/>
                    </a:moveTo>
                    <a:cubicBezTo>
                      <a:pt x="7" y="92"/>
                      <a:pt x="0" y="85"/>
                      <a:pt x="0" y="7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5" y="0"/>
                      <a:pt x="33" y="8"/>
                      <a:pt x="33" y="17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85"/>
                      <a:pt x="25" y="92"/>
                      <a:pt x="16" y="9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8701088" y="2081213"/>
                <a:ext cx="295275" cy="288925"/>
              </a:xfrm>
              <a:custGeom>
                <a:avLst/>
                <a:gdLst>
                  <a:gd name="T0" fmla="*/ 6 w 78"/>
                  <a:gd name="T1" fmla="*/ 6 h 77"/>
                  <a:gd name="T2" fmla="*/ 30 w 78"/>
                  <a:gd name="T3" fmla="*/ 6 h 77"/>
                  <a:gd name="T4" fmla="*/ 71 w 78"/>
                  <a:gd name="T5" fmla="*/ 48 h 77"/>
                  <a:gd name="T6" fmla="*/ 71 w 78"/>
                  <a:gd name="T7" fmla="*/ 71 h 77"/>
                  <a:gd name="T8" fmla="*/ 71 w 78"/>
                  <a:gd name="T9" fmla="*/ 71 h 77"/>
                  <a:gd name="T10" fmla="*/ 48 w 78"/>
                  <a:gd name="T11" fmla="*/ 71 h 77"/>
                  <a:gd name="T12" fmla="*/ 6 w 78"/>
                  <a:gd name="T13" fmla="*/ 29 h 77"/>
                  <a:gd name="T14" fmla="*/ 6 w 78"/>
                  <a:gd name="T15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77">
                    <a:moveTo>
                      <a:pt x="6" y="6"/>
                    </a:moveTo>
                    <a:cubicBezTo>
                      <a:pt x="13" y="0"/>
                      <a:pt x="23" y="0"/>
                      <a:pt x="30" y="6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8" y="54"/>
                      <a:pt x="78" y="6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77"/>
                      <a:pt x="55" y="77"/>
                      <a:pt x="48" y="7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580438" y="2166938"/>
                <a:ext cx="290513" cy="288925"/>
              </a:xfrm>
              <a:custGeom>
                <a:avLst/>
                <a:gdLst>
                  <a:gd name="T0" fmla="*/ 6 w 77"/>
                  <a:gd name="T1" fmla="*/ 6 h 77"/>
                  <a:gd name="T2" fmla="*/ 29 w 77"/>
                  <a:gd name="T3" fmla="*/ 6 h 77"/>
                  <a:gd name="T4" fmla="*/ 71 w 77"/>
                  <a:gd name="T5" fmla="*/ 48 h 77"/>
                  <a:gd name="T6" fmla="*/ 71 w 77"/>
                  <a:gd name="T7" fmla="*/ 71 h 77"/>
                  <a:gd name="T8" fmla="*/ 71 w 77"/>
                  <a:gd name="T9" fmla="*/ 71 h 77"/>
                  <a:gd name="T10" fmla="*/ 48 w 77"/>
                  <a:gd name="T11" fmla="*/ 71 h 77"/>
                  <a:gd name="T12" fmla="*/ 6 w 77"/>
                  <a:gd name="T13" fmla="*/ 29 h 77"/>
                  <a:gd name="T14" fmla="*/ 6 w 77"/>
                  <a:gd name="T15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77">
                    <a:moveTo>
                      <a:pt x="6" y="6"/>
                    </a:moveTo>
                    <a:cubicBezTo>
                      <a:pt x="12" y="0"/>
                      <a:pt x="23" y="0"/>
                      <a:pt x="29" y="6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7" y="54"/>
                      <a:pt x="77" y="64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77"/>
                      <a:pt x="54" y="77"/>
                      <a:pt x="48" y="7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523288" y="2312988"/>
                <a:ext cx="295275" cy="290512"/>
              </a:xfrm>
              <a:custGeom>
                <a:avLst/>
                <a:gdLst>
                  <a:gd name="T0" fmla="*/ 6 w 78"/>
                  <a:gd name="T1" fmla="*/ 6 h 77"/>
                  <a:gd name="T2" fmla="*/ 30 w 78"/>
                  <a:gd name="T3" fmla="*/ 6 h 77"/>
                  <a:gd name="T4" fmla="*/ 71 w 78"/>
                  <a:gd name="T5" fmla="*/ 48 h 77"/>
                  <a:gd name="T6" fmla="*/ 71 w 78"/>
                  <a:gd name="T7" fmla="*/ 71 h 77"/>
                  <a:gd name="T8" fmla="*/ 71 w 78"/>
                  <a:gd name="T9" fmla="*/ 71 h 77"/>
                  <a:gd name="T10" fmla="*/ 48 w 78"/>
                  <a:gd name="T11" fmla="*/ 71 h 77"/>
                  <a:gd name="T12" fmla="*/ 6 w 78"/>
                  <a:gd name="T13" fmla="*/ 29 h 77"/>
                  <a:gd name="T14" fmla="*/ 6 w 78"/>
                  <a:gd name="T15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77">
                    <a:moveTo>
                      <a:pt x="6" y="6"/>
                    </a:moveTo>
                    <a:cubicBezTo>
                      <a:pt x="13" y="0"/>
                      <a:pt x="23" y="0"/>
                      <a:pt x="30" y="6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8" y="54"/>
                      <a:pt x="78" y="65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77"/>
                      <a:pt x="55" y="77"/>
                      <a:pt x="48" y="7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0" y="23"/>
                      <a:pt x="0" y="13"/>
                      <a:pt x="6" y="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8459788" y="2655888"/>
                <a:ext cx="633413" cy="28575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8"/>
              <p:cNvSpPr>
                <a:spLocks/>
              </p:cNvSpPr>
              <p:nvPr/>
            </p:nvSpPr>
            <p:spPr bwMode="auto">
              <a:xfrm>
                <a:off x="8516938" y="2957513"/>
                <a:ext cx="520700" cy="1000125"/>
              </a:xfrm>
              <a:custGeom>
                <a:avLst/>
                <a:gdLst>
                  <a:gd name="T0" fmla="*/ 0 w 138"/>
                  <a:gd name="T1" fmla="*/ 68 h 266"/>
                  <a:gd name="T2" fmla="*/ 69 w 138"/>
                  <a:gd name="T3" fmla="*/ 0 h 266"/>
                  <a:gd name="T4" fmla="*/ 69 w 138"/>
                  <a:gd name="T5" fmla="*/ 0 h 266"/>
                  <a:gd name="T6" fmla="*/ 138 w 138"/>
                  <a:gd name="T7" fmla="*/ 68 h 266"/>
                  <a:gd name="T8" fmla="*/ 138 w 138"/>
                  <a:gd name="T9" fmla="*/ 197 h 266"/>
                  <a:gd name="T10" fmla="*/ 69 w 138"/>
                  <a:gd name="T11" fmla="*/ 266 h 266"/>
                  <a:gd name="T12" fmla="*/ 69 w 138"/>
                  <a:gd name="T13" fmla="*/ 266 h 266"/>
                  <a:gd name="T14" fmla="*/ 0 w 138"/>
                  <a:gd name="T15" fmla="*/ 197 h 266"/>
                  <a:gd name="T16" fmla="*/ 0 w 138"/>
                  <a:gd name="T17" fmla="*/ 6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266">
                    <a:moveTo>
                      <a:pt x="0" y="68"/>
                    </a:moveTo>
                    <a:cubicBezTo>
                      <a:pt x="0" y="30"/>
                      <a:pt x="31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07" y="0"/>
                      <a:pt x="138" y="30"/>
                      <a:pt x="138" y="68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38" y="235"/>
                      <a:pt x="107" y="266"/>
                      <a:pt x="69" y="266"/>
                    </a:cubicBezTo>
                    <a:cubicBezTo>
                      <a:pt x="69" y="266"/>
                      <a:pt x="69" y="266"/>
                      <a:pt x="69" y="266"/>
                    </a:cubicBezTo>
                    <a:cubicBezTo>
                      <a:pt x="31" y="266"/>
                      <a:pt x="0" y="235"/>
                      <a:pt x="0" y="197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auto">
              <a:xfrm>
                <a:off x="8840788" y="3438525"/>
                <a:ext cx="101600" cy="161925"/>
              </a:xfrm>
              <a:custGeom>
                <a:avLst/>
                <a:gdLst>
                  <a:gd name="T0" fmla="*/ 0 w 27"/>
                  <a:gd name="T1" fmla="*/ 13 h 43"/>
                  <a:gd name="T2" fmla="*/ 13 w 27"/>
                  <a:gd name="T3" fmla="*/ 0 h 43"/>
                  <a:gd name="T4" fmla="*/ 13 w 27"/>
                  <a:gd name="T5" fmla="*/ 0 h 43"/>
                  <a:gd name="T6" fmla="*/ 27 w 27"/>
                  <a:gd name="T7" fmla="*/ 13 h 43"/>
                  <a:gd name="T8" fmla="*/ 27 w 27"/>
                  <a:gd name="T9" fmla="*/ 29 h 43"/>
                  <a:gd name="T10" fmla="*/ 13 w 27"/>
                  <a:gd name="T11" fmla="*/ 43 h 43"/>
                  <a:gd name="T12" fmla="*/ 13 w 27"/>
                  <a:gd name="T13" fmla="*/ 43 h 43"/>
                  <a:gd name="T14" fmla="*/ 0 w 27"/>
                  <a:gd name="T15" fmla="*/ 29 h 43"/>
                  <a:gd name="T16" fmla="*/ 0 w 27"/>
                  <a:gd name="T17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3">
                    <a:moveTo>
                      <a:pt x="0" y="13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7" y="6"/>
                      <a:pt x="27" y="13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7"/>
                      <a:pt x="21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6" y="43"/>
                      <a:pt x="0" y="37"/>
                      <a:pt x="0" y="29"/>
                    </a:cubicBezTo>
                    <a:lnTo>
                      <a:pt x="0" y="13"/>
                    </a:lnTo>
                    <a:close/>
                  </a:path>
                </a:pathLst>
              </a:custGeom>
              <a:noFill/>
              <a:ln w="5556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0"/>
              <p:cNvSpPr>
                <a:spLocks/>
              </p:cNvSpPr>
              <p:nvPr/>
            </p:nvSpPr>
            <p:spPr bwMode="auto">
              <a:xfrm>
                <a:off x="8840788" y="3182938"/>
                <a:ext cx="101600" cy="165100"/>
              </a:xfrm>
              <a:custGeom>
                <a:avLst/>
                <a:gdLst>
                  <a:gd name="T0" fmla="*/ 0 w 27"/>
                  <a:gd name="T1" fmla="*/ 14 h 44"/>
                  <a:gd name="T2" fmla="*/ 13 w 27"/>
                  <a:gd name="T3" fmla="*/ 0 h 44"/>
                  <a:gd name="T4" fmla="*/ 13 w 27"/>
                  <a:gd name="T5" fmla="*/ 0 h 44"/>
                  <a:gd name="T6" fmla="*/ 27 w 27"/>
                  <a:gd name="T7" fmla="*/ 14 h 44"/>
                  <a:gd name="T8" fmla="*/ 27 w 27"/>
                  <a:gd name="T9" fmla="*/ 30 h 44"/>
                  <a:gd name="T10" fmla="*/ 13 w 27"/>
                  <a:gd name="T11" fmla="*/ 44 h 44"/>
                  <a:gd name="T12" fmla="*/ 13 w 27"/>
                  <a:gd name="T13" fmla="*/ 44 h 44"/>
                  <a:gd name="T14" fmla="*/ 0 w 27"/>
                  <a:gd name="T15" fmla="*/ 30 h 44"/>
                  <a:gd name="T16" fmla="*/ 0 w 27"/>
                  <a:gd name="T1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4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8"/>
                      <a:pt x="21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" y="44"/>
                      <a:pt x="0" y="38"/>
                      <a:pt x="0" y="30"/>
                    </a:cubicBezTo>
                    <a:lnTo>
                      <a:pt x="0" y="14"/>
                    </a:lnTo>
                    <a:close/>
                  </a:path>
                </a:pathLst>
              </a:custGeom>
              <a:noFill/>
              <a:ln w="5556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8890000" y="3317875"/>
                <a:ext cx="0" cy="150812"/>
              </a:xfrm>
              <a:prstGeom prst="line">
                <a:avLst/>
              </a:prstGeom>
              <a:noFill/>
              <a:ln w="55563" cap="rnd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8840788" y="2930525"/>
                <a:ext cx="101600" cy="161925"/>
              </a:xfrm>
              <a:custGeom>
                <a:avLst/>
                <a:gdLst>
                  <a:gd name="T0" fmla="*/ 0 w 27"/>
                  <a:gd name="T1" fmla="*/ 14 h 43"/>
                  <a:gd name="T2" fmla="*/ 13 w 27"/>
                  <a:gd name="T3" fmla="*/ 0 h 43"/>
                  <a:gd name="T4" fmla="*/ 13 w 27"/>
                  <a:gd name="T5" fmla="*/ 0 h 43"/>
                  <a:gd name="T6" fmla="*/ 27 w 27"/>
                  <a:gd name="T7" fmla="*/ 14 h 43"/>
                  <a:gd name="T8" fmla="*/ 27 w 27"/>
                  <a:gd name="T9" fmla="*/ 30 h 43"/>
                  <a:gd name="T10" fmla="*/ 13 w 27"/>
                  <a:gd name="T11" fmla="*/ 43 h 43"/>
                  <a:gd name="T12" fmla="*/ 13 w 27"/>
                  <a:gd name="T13" fmla="*/ 43 h 43"/>
                  <a:gd name="T14" fmla="*/ 0 w 27"/>
                  <a:gd name="T15" fmla="*/ 30 h 43"/>
                  <a:gd name="T16" fmla="*/ 0 w 27"/>
                  <a:gd name="T17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3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7" y="6"/>
                      <a:pt x="27" y="14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7"/>
                      <a:pt x="21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6" y="43"/>
                      <a:pt x="0" y="37"/>
                      <a:pt x="0" y="30"/>
                    </a:cubicBezTo>
                    <a:lnTo>
                      <a:pt x="0" y="14"/>
                    </a:lnTo>
                    <a:close/>
                  </a:path>
                </a:pathLst>
              </a:custGeom>
              <a:noFill/>
              <a:ln w="5556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3"/>
              <p:cNvSpPr>
                <a:spLocks noChangeShapeType="1"/>
              </p:cNvSpPr>
              <p:nvPr/>
            </p:nvSpPr>
            <p:spPr bwMode="auto">
              <a:xfrm flipV="1">
                <a:off x="8890000" y="3065463"/>
                <a:ext cx="0" cy="150812"/>
              </a:xfrm>
              <a:prstGeom prst="line">
                <a:avLst/>
              </a:prstGeom>
              <a:noFill/>
              <a:ln w="55563" cap="rnd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7429500" y="2944813"/>
                <a:ext cx="876300" cy="1114425"/>
              </a:xfrm>
              <a:custGeom>
                <a:avLst/>
                <a:gdLst>
                  <a:gd name="T0" fmla="*/ 19 w 232"/>
                  <a:gd name="T1" fmla="*/ 104 h 296"/>
                  <a:gd name="T2" fmla="*/ 23 w 232"/>
                  <a:gd name="T3" fmla="*/ 104 h 296"/>
                  <a:gd name="T4" fmla="*/ 127 w 232"/>
                  <a:gd name="T5" fmla="*/ 0 h 296"/>
                  <a:gd name="T6" fmla="*/ 232 w 232"/>
                  <a:gd name="T7" fmla="*/ 105 h 296"/>
                  <a:gd name="T8" fmla="*/ 232 w 232"/>
                  <a:gd name="T9" fmla="*/ 192 h 296"/>
                  <a:gd name="T10" fmla="*/ 127 w 232"/>
                  <a:gd name="T11" fmla="*/ 296 h 296"/>
                  <a:gd name="T12" fmla="*/ 23 w 232"/>
                  <a:gd name="T13" fmla="*/ 192 h 296"/>
                  <a:gd name="T14" fmla="*/ 23 w 232"/>
                  <a:gd name="T15" fmla="*/ 142 h 296"/>
                  <a:gd name="T16" fmla="*/ 19 w 232"/>
                  <a:gd name="T17" fmla="*/ 142 h 296"/>
                  <a:gd name="T18" fmla="*/ 0 w 232"/>
                  <a:gd name="T19" fmla="*/ 123 h 296"/>
                  <a:gd name="T20" fmla="*/ 19 w 232"/>
                  <a:gd name="T21" fmla="*/ 10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2" h="296">
                    <a:moveTo>
                      <a:pt x="19" y="104"/>
                    </a:moveTo>
                    <a:cubicBezTo>
                      <a:pt x="23" y="104"/>
                      <a:pt x="23" y="104"/>
                      <a:pt x="23" y="104"/>
                    </a:cubicBezTo>
                    <a:cubicBezTo>
                      <a:pt x="24" y="47"/>
                      <a:pt x="70" y="0"/>
                      <a:pt x="127" y="0"/>
                    </a:cubicBezTo>
                    <a:cubicBezTo>
                      <a:pt x="185" y="0"/>
                      <a:pt x="232" y="47"/>
                      <a:pt x="232" y="105"/>
                    </a:cubicBezTo>
                    <a:cubicBezTo>
                      <a:pt x="232" y="192"/>
                      <a:pt x="232" y="192"/>
                      <a:pt x="232" y="192"/>
                    </a:cubicBezTo>
                    <a:cubicBezTo>
                      <a:pt x="232" y="249"/>
                      <a:pt x="185" y="296"/>
                      <a:pt x="127" y="296"/>
                    </a:cubicBezTo>
                    <a:cubicBezTo>
                      <a:pt x="70" y="296"/>
                      <a:pt x="23" y="249"/>
                      <a:pt x="23" y="192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9" y="142"/>
                      <a:pt x="0" y="134"/>
                      <a:pt x="0" y="123"/>
                    </a:cubicBezTo>
                    <a:cubicBezTo>
                      <a:pt x="0" y="112"/>
                      <a:pt x="9" y="104"/>
                      <a:pt x="19" y="10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35"/>
              <p:cNvSpPr>
                <a:spLocks noChangeArrowheads="1"/>
              </p:cNvSpPr>
              <p:nvPr/>
            </p:nvSpPr>
            <p:spPr bwMode="auto">
              <a:xfrm>
                <a:off x="7785100" y="3468688"/>
                <a:ext cx="71438" cy="71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7542213" y="3468688"/>
                <a:ext cx="73025" cy="714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8226425" y="3370263"/>
                <a:ext cx="153988" cy="266700"/>
              </a:xfrm>
              <a:custGeom>
                <a:avLst/>
                <a:gdLst>
                  <a:gd name="T0" fmla="*/ 21 w 41"/>
                  <a:gd name="T1" fmla="*/ 71 h 71"/>
                  <a:gd name="T2" fmla="*/ 41 w 41"/>
                  <a:gd name="T3" fmla="*/ 50 h 71"/>
                  <a:gd name="T4" fmla="*/ 41 w 41"/>
                  <a:gd name="T5" fmla="*/ 20 h 71"/>
                  <a:gd name="T6" fmla="*/ 21 w 41"/>
                  <a:gd name="T7" fmla="*/ 0 h 71"/>
                  <a:gd name="T8" fmla="*/ 21 w 41"/>
                  <a:gd name="T9" fmla="*/ 0 h 71"/>
                  <a:gd name="T10" fmla="*/ 0 w 41"/>
                  <a:gd name="T11" fmla="*/ 20 h 71"/>
                  <a:gd name="T12" fmla="*/ 0 w 41"/>
                  <a:gd name="T13" fmla="*/ 50 h 71"/>
                  <a:gd name="T14" fmla="*/ 21 w 41"/>
                  <a:gd name="T1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71">
                    <a:moveTo>
                      <a:pt x="21" y="71"/>
                    </a:moveTo>
                    <a:cubicBezTo>
                      <a:pt x="32" y="71"/>
                      <a:pt x="41" y="62"/>
                      <a:pt x="41" y="5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2"/>
                      <a:pt x="9" y="71"/>
                      <a:pt x="21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8207375" y="3422650"/>
                <a:ext cx="131763" cy="285750"/>
              </a:xfrm>
              <a:custGeom>
                <a:avLst/>
                <a:gdLst>
                  <a:gd name="T0" fmla="*/ 17 w 35"/>
                  <a:gd name="T1" fmla="*/ 73 h 76"/>
                  <a:gd name="T2" fmla="*/ 35 w 35"/>
                  <a:gd name="T3" fmla="*/ 66 h 76"/>
                  <a:gd name="T4" fmla="*/ 35 w 35"/>
                  <a:gd name="T5" fmla="*/ 17 h 76"/>
                  <a:gd name="T6" fmla="*/ 17 w 35"/>
                  <a:gd name="T7" fmla="*/ 0 h 76"/>
                  <a:gd name="T8" fmla="*/ 17 w 35"/>
                  <a:gd name="T9" fmla="*/ 0 h 76"/>
                  <a:gd name="T10" fmla="*/ 0 w 35"/>
                  <a:gd name="T11" fmla="*/ 17 h 76"/>
                  <a:gd name="T12" fmla="*/ 0 w 35"/>
                  <a:gd name="T13" fmla="*/ 43 h 76"/>
                  <a:gd name="T14" fmla="*/ 17 w 35"/>
                  <a:gd name="T15" fmla="*/ 61 h 76"/>
                  <a:gd name="T16" fmla="*/ 17 w 35"/>
                  <a:gd name="T17" fmla="*/ 7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6">
                    <a:moveTo>
                      <a:pt x="17" y="73"/>
                    </a:moveTo>
                    <a:cubicBezTo>
                      <a:pt x="27" y="73"/>
                      <a:pt x="35" y="76"/>
                      <a:pt x="35" y="6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3"/>
                      <a:pt x="7" y="61"/>
                      <a:pt x="17" y="61"/>
                    </a:cubicBezTo>
                    <a:lnTo>
                      <a:pt x="17" y="7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7432675" y="3663950"/>
                <a:ext cx="396875" cy="195262"/>
              </a:xfrm>
              <a:custGeom>
                <a:avLst/>
                <a:gdLst>
                  <a:gd name="T0" fmla="*/ 52 w 105"/>
                  <a:gd name="T1" fmla="*/ 0 h 52"/>
                  <a:gd name="T2" fmla="*/ 105 w 105"/>
                  <a:gd name="T3" fmla="*/ 52 h 52"/>
                  <a:gd name="T4" fmla="*/ 0 w 105"/>
                  <a:gd name="T5" fmla="*/ 52 h 52"/>
                  <a:gd name="T6" fmla="*/ 52 w 105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2">
                    <a:moveTo>
                      <a:pt x="52" y="0"/>
                    </a:moveTo>
                    <a:cubicBezTo>
                      <a:pt x="81" y="0"/>
                      <a:pt x="105" y="23"/>
                      <a:pt x="105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7516813" y="3979863"/>
                <a:ext cx="400050" cy="198437"/>
              </a:xfrm>
              <a:custGeom>
                <a:avLst/>
                <a:gdLst>
                  <a:gd name="T0" fmla="*/ 53 w 106"/>
                  <a:gd name="T1" fmla="*/ 53 h 53"/>
                  <a:gd name="T2" fmla="*/ 0 w 106"/>
                  <a:gd name="T3" fmla="*/ 0 h 53"/>
                  <a:gd name="T4" fmla="*/ 106 w 106"/>
                  <a:gd name="T5" fmla="*/ 0 h 53"/>
                  <a:gd name="T6" fmla="*/ 53 w 106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53">
                    <a:moveTo>
                      <a:pt x="53" y="53"/>
                    </a:moveTo>
                    <a:cubicBezTo>
                      <a:pt x="24" y="53"/>
                      <a:pt x="0" y="29"/>
                      <a:pt x="0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29"/>
                      <a:pt x="82" y="53"/>
                      <a:pt x="53" y="53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41"/>
              <p:cNvSpPr>
                <a:spLocks noChangeArrowheads="1"/>
              </p:cNvSpPr>
              <p:nvPr/>
            </p:nvSpPr>
            <p:spPr bwMode="auto">
              <a:xfrm>
                <a:off x="7705725" y="3941763"/>
                <a:ext cx="214313" cy="11747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7656513" y="3600450"/>
                <a:ext cx="41275" cy="82550"/>
              </a:xfrm>
              <a:custGeom>
                <a:avLst/>
                <a:gdLst>
                  <a:gd name="T0" fmla="*/ 5 w 11"/>
                  <a:gd name="T1" fmla="*/ 22 h 22"/>
                  <a:gd name="T2" fmla="*/ 11 w 11"/>
                  <a:gd name="T3" fmla="*/ 16 h 22"/>
                  <a:gd name="T4" fmla="*/ 11 w 11"/>
                  <a:gd name="T5" fmla="*/ 6 h 22"/>
                  <a:gd name="T6" fmla="*/ 5 w 11"/>
                  <a:gd name="T7" fmla="*/ 0 h 22"/>
                  <a:gd name="T8" fmla="*/ 5 w 11"/>
                  <a:gd name="T9" fmla="*/ 0 h 22"/>
                  <a:gd name="T10" fmla="*/ 0 w 11"/>
                  <a:gd name="T11" fmla="*/ 6 h 22"/>
                  <a:gd name="T12" fmla="*/ 0 w 11"/>
                  <a:gd name="T13" fmla="*/ 16 h 22"/>
                  <a:gd name="T14" fmla="*/ 5 w 1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2">
                    <a:moveTo>
                      <a:pt x="5" y="22"/>
                    </a:moveTo>
                    <a:cubicBezTo>
                      <a:pt x="9" y="22"/>
                      <a:pt x="11" y="19"/>
                      <a:pt x="11" y="1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3"/>
              <p:cNvSpPr>
                <a:spLocks/>
              </p:cNvSpPr>
              <p:nvPr/>
            </p:nvSpPr>
            <p:spPr bwMode="auto">
              <a:xfrm>
                <a:off x="7569200" y="3600450"/>
                <a:ext cx="41275" cy="82550"/>
              </a:xfrm>
              <a:custGeom>
                <a:avLst/>
                <a:gdLst>
                  <a:gd name="T0" fmla="*/ 6 w 11"/>
                  <a:gd name="T1" fmla="*/ 22 h 22"/>
                  <a:gd name="T2" fmla="*/ 11 w 11"/>
                  <a:gd name="T3" fmla="*/ 16 h 22"/>
                  <a:gd name="T4" fmla="*/ 11 w 11"/>
                  <a:gd name="T5" fmla="*/ 6 h 22"/>
                  <a:gd name="T6" fmla="*/ 6 w 11"/>
                  <a:gd name="T7" fmla="*/ 0 h 22"/>
                  <a:gd name="T8" fmla="*/ 6 w 11"/>
                  <a:gd name="T9" fmla="*/ 0 h 22"/>
                  <a:gd name="T10" fmla="*/ 0 w 11"/>
                  <a:gd name="T11" fmla="*/ 6 h 22"/>
                  <a:gd name="T12" fmla="*/ 0 w 11"/>
                  <a:gd name="T13" fmla="*/ 16 h 22"/>
                  <a:gd name="T14" fmla="*/ 6 w 11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2">
                    <a:moveTo>
                      <a:pt x="6" y="22"/>
                    </a:moveTo>
                    <a:cubicBezTo>
                      <a:pt x="9" y="22"/>
                      <a:pt x="11" y="19"/>
                      <a:pt x="11" y="1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8275638" y="3636963"/>
                <a:ext cx="127000" cy="101600"/>
              </a:xfrm>
              <a:custGeom>
                <a:avLst/>
                <a:gdLst>
                  <a:gd name="T0" fmla="*/ 19 w 80"/>
                  <a:gd name="T1" fmla="*/ 0 h 64"/>
                  <a:gd name="T2" fmla="*/ 80 w 80"/>
                  <a:gd name="T3" fmla="*/ 64 h 64"/>
                  <a:gd name="T4" fmla="*/ 0 w 80"/>
                  <a:gd name="T5" fmla="*/ 64 h 64"/>
                  <a:gd name="T6" fmla="*/ 19 w 80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64">
                    <a:moveTo>
                      <a:pt x="19" y="0"/>
                    </a:moveTo>
                    <a:lnTo>
                      <a:pt x="80" y="64"/>
                    </a:lnTo>
                    <a:lnTo>
                      <a:pt x="0" y="6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5"/>
              <p:cNvSpPr>
                <a:spLocks/>
              </p:cNvSpPr>
              <p:nvPr/>
            </p:nvSpPr>
            <p:spPr bwMode="auto">
              <a:xfrm>
                <a:off x="8245475" y="3708400"/>
                <a:ext cx="131763" cy="101600"/>
              </a:xfrm>
              <a:custGeom>
                <a:avLst/>
                <a:gdLst>
                  <a:gd name="T0" fmla="*/ 19 w 83"/>
                  <a:gd name="T1" fmla="*/ 0 h 64"/>
                  <a:gd name="T2" fmla="*/ 83 w 83"/>
                  <a:gd name="T3" fmla="*/ 64 h 64"/>
                  <a:gd name="T4" fmla="*/ 0 w 83"/>
                  <a:gd name="T5" fmla="*/ 64 h 64"/>
                  <a:gd name="T6" fmla="*/ 19 w 83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64">
                    <a:moveTo>
                      <a:pt x="19" y="0"/>
                    </a:moveTo>
                    <a:lnTo>
                      <a:pt x="83" y="64"/>
                    </a:lnTo>
                    <a:lnTo>
                      <a:pt x="0" y="6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>
                <a:off x="8218488" y="3779838"/>
                <a:ext cx="128588" cy="98425"/>
              </a:xfrm>
              <a:custGeom>
                <a:avLst/>
                <a:gdLst>
                  <a:gd name="T0" fmla="*/ 19 w 81"/>
                  <a:gd name="T1" fmla="*/ 0 h 62"/>
                  <a:gd name="T2" fmla="*/ 81 w 81"/>
                  <a:gd name="T3" fmla="*/ 62 h 62"/>
                  <a:gd name="T4" fmla="*/ 0 w 81"/>
                  <a:gd name="T5" fmla="*/ 62 h 62"/>
                  <a:gd name="T6" fmla="*/ 19 w 8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2">
                    <a:moveTo>
                      <a:pt x="19" y="0"/>
                    </a:moveTo>
                    <a:lnTo>
                      <a:pt x="81" y="62"/>
                    </a:lnTo>
                    <a:lnTo>
                      <a:pt x="0" y="6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7"/>
              <p:cNvSpPr>
                <a:spLocks/>
              </p:cNvSpPr>
              <p:nvPr/>
            </p:nvSpPr>
            <p:spPr bwMode="auto">
              <a:xfrm>
                <a:off x="8142288" y="3851275"/>
                <a:ext cx="103188" cy="128587"/>
              </a:xfrm>
              <a:custGeom>
                <a:avLst/>
                <a:gdLst>
                  <a:gd name="T0" fmla="*/ 0 w 65"/>
                  <a:gd name="T1" fmla="*/ 17 h 81"/>
                  <a:gd name="T2" fmla="*/ 65 w 65"/>
                  <a:gd name="T3" fmla="*/ 81 h 81"/>
                  <a:gd name="T4" fmla="*/ 65 w 65"/>
                  <a:gd name="T5" fmla="*/ 0 h 81"/>
                  <a:gd name="T6" fmla="*/ 0 w 65"/>
                  <a:gd name="T7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81">
                    <a:moveTo>
                      <a:pt x="0" y="17"/>
                    </a:moveTo>
                    <a:lnTo>
                      <a:pt x="65" y="81"/>
                    </a:lnTo>
                    <a:lnTo>
                      <a:pt x="6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8"/>
              <p:cNvSpPr>
                <a:spLocks/>
              </p:cNvSpPr>
              <p:nvPr/>
            </p:nvSpPr>
            <p:spPr bwMode="auto">
              <a:xfrm>
                <a:off x="7516813" y="3862388"/>
                <a:ext cx="381000" cy="117475"/>
              </a:xfrm>
              <a:custGeom>
                <a:avLst/>
                <a:gdLst>
                  <a:gd name="T0" fmla="*/ 0 w 101"/>
                  <a:gd name="T1" fmla="*/ 0 h 31"/>
                  <a:gd name="T2" fmla="*/ 69 w 101"/>
                  <a:gd name="T3" fmla="*/ 0 h 31"/>
                  <a:gd name="T4" fmla="*/ 69 w 101"/>
                  <a:gd name="T5" fmla="*/ 0 h 31"/>
                  <a:gd name="T6" fmla="*/ 69 w 101"/>
                  <a:gd name="T7" fmla="*/ 0 h 31"/>
                  <a:gd name="T8" fmla="*/ 70 w 101"/>
                  <a:gd name="T9" fmla="*/ 0 h 31"/>
                  <a:gd name="T10" fmla="*/ 70 w 101"/>
                  <a:gd name="T11" fmla="*/ 0 h 31"/>
                  <a:gd name="T12" fmla="*/ 101 w 101"/>
                  <a:gd name="T13" fmla="*/ 31 h 31"/>
                  <a:gd name="T14" fmla="*/ 38 w 101"/>
                  <a:gd name="T15" fmla="*/ 31 h 31"/>
                  <a:gd name="T16" fmla="*/ 38 w 101"/>
                  <a:gd name="T17" fmla="*/ 31 h 31"/>
                  <a:gd name="T18" fmla="*/ 0 w 101"/>
                  <a:gd name="T19" fmla="*/ 31 h 31"/>
                  <a:gd name="T20" fmla="*/ 0 w 101"/>
                  <a:gd name="T2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31">
                    <a:moveTo>
                      <a:pt x="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7" y="0"/>
                      <a:pt x="101" y="14"/>
                      <a:pt x="101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9"/>
              <p:cNvSpPr>
                <a:spLocks/>
              </p:cNvSpPr>
              <p:nvPr/>
            </p:nvSpPr>
            <p:spPr bwMode="auto">
              <a:xfrm>
                <a:off x="7720013" y="3911600"/>
                <a:ext cx="76200" cy="68262"/>
              </a:xfrm>
              <a:custGeom>
                <a:avLst/>
                <a:gdLst>
                  <a:gd name="T0" fmla="*/ 24 w 48"/>
                  <a:gd name="T1" fmla="*/ 0 h 43"/>
                  <a:gd name="T2" fmla="*/ 48 w 48"/>
                  <a:gd name="T3" fmla="*/ 43 h 43"/>
                  <a:gd name="T4" fmla="*/ 0 w 48"/>
                  <a:gd name="T5" fmla="*/ 43 h 43"/>
                  <a:gd name="T6" fmla="*/ 24 w 48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3">
                    <a:moveTo>
                      <a:pt x="24" y="0"/>
                    </a:moveTo>
                    <a:lnTo>
                      <a:pt x="48" y="43"/>
                    </a:lnTo>
                    <a:lnTo>
                      <a:pt x="0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0"/>
              <p:cNvSpPr>
                <a:spLocks/>
              </p:cNvSpPr>
              <p:nvPr/>
            </p:nvSpPr>
            <p:spPr bwMode="auto">
              <a:xfrm>
                <a:off x="7516813" y="3911600"/>
                <a:ext cx="74613" cy="68262"/>
              </a:xfrm>
              <a:custGeom>
                <a:avLst/>
                <a:gdLst>
                  <a:gd name="T0" fmla="*/ 24 w 47"/>
                  <a:gd name="T1" fmla="*/ 0 h 43"/>
                  <a:gd name="T2" fmla="*/ 47 w 47"/>
                  <a:gd name="T3" fmla="*/ 43 h 43"/>
                  <a:gd name="T4" fmla="*/ 0 w 47"/>
                  <a:gd name="T5" fmla="*/ 43 h 43"/>
                  <a:gd name="T6" fmla="*/ 24 w 47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3">
                    <a:moveTo>
                      <a:pt x="24" y="0"/>
                    </a:moveTo>
                    <a:lnTo>
                      <a:pt x="47" y="43"/>
                    </a:lnTo>
                    <a:lnTo>
                      <a:pt x="0" y="4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8347075" y="3716338"/>
                <a:ext cx="263525" cy="161925"/>
              </a:xfrm>
              <a:custGeom>
                <a:avLst/>
                <a:gdLst>
                  <a:gd name="T0" fmla="*/ 102 w 166"/>
                  <a:gd name="T1" fmla="*/ 0 h 102"/>
                  <a:gd name="T2" fmla="*/ 0 w 166"/>
                  <a:gd name="T3" fmla="*/ 102 h 102"/>
                  <a:gd name="T4" fmla="*/ 166 w 166"/>
                  <a:gd name="T5" fmla="*/ 102 h 102"/>
                  <a:gd name="T6" fmla="*/ 102 w 16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02">
                    <a:moveTo>
                      <a:pt x="102" y="0"/>
                    </a:moveTo>
                    <a:lnTo>
                      <a:pt x="0" y="102"/>
                    </a:lnTo>
                    <a:lnTo>
                      <a:pt x="166" y="10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8577263" y="4144963"/>
                <a:ext cx="263525" cy="161925"/>
              </a:xfrm>
              <a:custGeom>
                <a:avLst/>
                <a:gdLst>
                  <a:gd name="T0" fmla="*/ 102 w 166"/>
                  <a:gd name="T1" fmla="*/ 0 h 102"/>
                  <a:gd name="T2" fmla="*/ 0 w 166"/>
                  <a:gd name="T3" fmla="*/ 102 h 102"/>
                  <a:gd name="T4" fmla="*/ 166 w 166"/>
                  <a:gd name="T5" fmla="*/ 102 h 102"/>
                  <a:gd name="T6" fmla="*/ 102 w 16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6" h="102">
                    <a:moveTo>
                      <a:pt x="102" y="0"/>
                    </a:moveTo>
                    <a:lnTo>
                      <a:pt x="0" y="102"/>
                    </a:lnTo>
                    <a:lnTo>
                      <a:pt x="166" y="10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5"/>
              <p:cNvSpPr>
                <a:spLocks noChangeArrowheads="1"/>
              </p:cNvSpPr>
              <p:nvPr/>
            </p:nvSpPr>
            <p:spPr bwMode="auto">
              <a:xfrm>
                <a:off x="8815388" y="2362200"/>
                <a:ext cx="112713" cy="11271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3"/>
              <p:cNvSpPr>
                <a:spLocks noChangeArrowheads="1"/>
              </p:cNvSpPr>
              <p:nvPr/>
            </p:nvSpPr>
            <p:spPr bwMode="auto">
              <a:xfrm>
                <a:off x="8893175" y="2295525"/>
                <a:ext cx="34925" cy="3333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4"/>
              <p:cNvSpPr>
                <a:spLocks noChangeArrowheads="1"/>
              </p:cNvSpPr>
              <p:nvPr/>
            </p:nvSpPr>
            <p:spPr bwMode="auto">
              <a:xfrm>
                <a:off x="8991600" y="2295525"/>
                <a:ext cx="38100" cy="3333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9"/>
              <p:cNvSpPr>
                <a:spLocks/>
              </p:cNvSpPr>
              <p:nvPr/>
            </p:nvSpPr>
            <p:spPr bwMode="auto">
              <a:xfrm>
                <a:off x="8821738" y="2370138"/>
                <a:ext cx="98425" cy="101600"/>
              </a:xfrm>
              <a:custGeom>
                <a:avLst/>
                <a:gdLst>
                  <a:gd name="T0" fmla="*/ 25 w 26"/>
                  <a:gd name="T1" fmla="*/ 9 h 27"/>
                  <a:gd name="T2" fmla="*/ 17 w 26"/>
                  <a:gd name="T3" fmla="*/ 9 h 27"/>
                  <a:gd name="T4" fmla="*/ 17 w 26"/>
                  <a:gd name="T5" fmla="*/ 1 h 27"/>
                  <a:gd name="T6" fmla="*/ 16 w 26"/>
                  <a:gd name="T7" fmla="*/ 0 h 27"/>
                  <a:gd name="T8" fmla="*/ 10 w 26"/>
                  <a:gd name="T9" fmla="*/ 0 h 27"/>
                  <a:gd name="T10" fmla="*/ 8 w 26"/>
                  <a:gd name="T11" fmla="*/ 1 h 27"/>
                  <a:gd name="T12" fmla="*/ 8 w 26"/>
                  <a:gd name="T13" fmla="*/ 9 h 27"/>
                  <a:gd name="T14" fmla="*/ 1 w 26"/>
                  <a:gd name="T15" fmla="*/ 9 h 27"/>
                  <a:gd name="T16" fmla="*/ 0 w 26"/>
                  <a:gd name="T17" fmla="*/ 10 h 27"/>
                  <a:gd name="T18" fmla="*/ 0 w 26"/>
                  <a:gd name="T19" fmla="*/ 17 h 27"/>
                  <a:gd name="T20" fmla="*/ 1 w 26"/>
                  <a:gd name="T21" fmla="*/ 18 h 27"/>
                  <a:gd name="T22" fmla="*/ 8 w 26"/>
                  <a:gd name="T23" fmla="*/ 18 h 27"/>
                  <a:gd name="T24" fmla="*/ 8 w 26"/>
                  <a:gd name="T25" fmla="*/ 25 h 27"/>
                  <a:gd name="T26" fmla="*/ 10 w 26"/>
                  <a:gd name="T27" fmla="*/ 27 h 27"/>
                  <a:gd name="T28" fmla="*/ 16 w 26"/>
                  <a:gd name="T29" fmla="*/ 27 h 27"/>
                  <a:gd name="T30" fmla="*/ 17 w 26"/>
                  <a:gd name="T31" fmla="*/ 25 h 27"/>
                  <a:gd name="T32" fmla="*/ 17 w 26"/>
                  <a:gd name="T33" fmla="*/ 18 h 27"/>
                  <a:gd name="T34" fmla="*/ 25 w 26"/>
                  <a:gd name="T35" fmla="*/ 18 h 27"/>
                  <a:gd name="T36" fmla="*/ 26 w 26"/>
                  <a:gd name="T37" fmla="*/ 17 h 27"/>
                  <a:gd name="T38" fmla="*/ 26 w 26"/>
                  <a:gd name="T39" fmla="*/ 10 h 27"/>
                  <a:gd name="T40" fmla="*/ 25 w 26"/>
                  <a:gd name="T41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27">
                    <a:moveTo>
                      <a:pt x="25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8" y="1"/>
                      <a:pt x="8" y="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1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9" y="27"/>
                      <a:pt x="10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7"/>
                      <a:pt x="17" y="26"/>
                      <a:pt x="17" y="25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6" y="17"/>
                      <a:pt x="26" y="17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9"/>
                      <a:pt x="26" y="9"/>
                      <a:pt x="25" y="9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1"/>
              <p:cNvSpPr>
                <a:spLocks/>
              </p:cNvSpPr>
              <p:nvPr/>
            </p:nvSpPr>
            <p:spPr bwMode="auto">
              <a:xfrm>
                <a:off x="8785225" y="2298700"/>
                <a:ext cx="134938" cy="357187"/>
              </a:xfrm>
              <a:custGeom>
                <a:avLst/>
                <a:gdLst>
                  <a:gd name="T0" fmla="*/ 36 w 36"/>
                  <a:gd name="T1" fmla="*/ 18 h 95"/>
                  <a:gd name="T2" fmla="*/ 18 w 36"/>
                  <a:gd name="T3" fmla="*/ 0 h 95"/>
                  <a:gd name="T4" fmla="*/ 18 w 36"/>
                  <a:gd name="T5" fmla="*/ 0 h 95"/>
                  <a:gd name="T6" fmla="*/ 0 w 36"/>
                  <a:gd name="T7" fmla="*/ 18 h 95"/>
                  <a:gd name="T8" fmla="*/ 0 w 36"/>
                  <a:gd name="T9" fmla="*/ 77 h 95"/>
                  <a:gd name="T10" fmla="*/ 18 w 36"/>
                  <a:gd name="T11" fmla="*/ 95 h 95"/>
                  <a:gd name="T12" fmla="*/ 18 w 36"/>
                  <a:gd name="T13" fmla="*/ 95 h 95"/>
                  <a:gd name="T14" fmla="*/ 36 w 36"/>
                  <a:gd name="T15" fmla="*/ 77 h 95"/>
                  <a:gd name="T16" fmla="*/ 36 w 36"/>
                  <a:gd name="T17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7"/>
                      <a:pt x="8" y="95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8" y="95"/>
                      <a:pt x="36" y="87"/>
                      <a:pt x="36" y="77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2"/>
              <p:cNvSpPr>
                <a:spLocks/>
              </p:cNvSpPr>
              <p:nvPr/>
            </p:nvSpPr>
            <p:spPr bwMode="auto">
              <a:xfrm>
                <a:off x="8018463" y="2227263"/>
                <a:ext cx="136525" cy="354012"/>
              </a:xfrm>
              <a:custGeom>
                <a:avLst/>
                <a:gdLst>
                  <a:gd name="T0" fmla="*/ 36 w 36"/>
                  <a:gd name="T1" fmla="*/ 18 h 94"/>
                  <a:gd name="T2" fmla="*/ 18 w 36"/>
                  <a:gd name="T3" fmla="*/ 0 h 94"/>
                  <a:gd name="T4" fmla="*/ 18 w 36"/>
                  <a:gd name="T5" fmla="*/ 0 h 94"/>
                  <a:gd name="T6" fmla="*/ 0 w 36"/>
                  <a:gd name="T7" fmla="*/ 18 h 94"/>
                  <a:gd name="T8" fmla="*/ 0 w 36"/>
                  <a:gd name="T9" fmla="*/ 76 h 94"/>
                  <a:gd name="T10" fmla="*/ 18 w 36"/>
                  <a:gd name="T11" fmla="*/ 94 h 94"/>
                  <a:gd name="T12" fmla="*/ 18 w 36"/>
                  <a:gd name="T13" fmla="*/ 94 h 94"/>
                  <a:gd name="T14" fmla="*/ 36 w 36"/>
                  <a:gd name="T15" fmla="*/ 76 h 94"/>
                  <a:gd name="T16" fmla="*/ 36 w 36"/>
                  <a:gd name="T17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4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6"/>
                      <a:pt x="8" y="94"/>
                      <a:pt x="18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28" y="94"/>
                      <a:pt x="36" y="86"/>
                      <a:pt x="36" y="76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83"/>
              <p:cNvSpPr>
                <a:spLocks/>
              </p:cNvSpPr>
              <p:nvPr/>
            </p:nvSpPr>
            <p:spPr bwMode="auto">
              <a:xfrm>
                <a:off x="7629525" y="2290763"/>
                <a:ext cx="136525" cy="365125"/>
              </a:xfrm>
              <a:custGeom>
                <a:avLst/>
                <a:gdLst>
                  <a:gd name="T0" fmla="*/ 36 w 36"/>
                  <a:gd name="T1" fmla="*/ 97 h 97"/>
                  <a:gd name="T2" fmla="*/ 36 w 36"/>
                  <a:gd name="T3" fmla="*/ 18 h 97"/>
                  <a:gd name="T4" fmla="*/ 18 w 36"/>
                  <a:gd name="T5" fmla="*/ 0 h 97"/>
                  <a:gd name="T6" fmla="*/ 0 w 36"/>
                  <a:gd name="T7" fmla="*/ 18 h 97"/>
                  <a:gd name="T8" fmla="*/ 0 w 36"/>
                  <a:gd name="T9" fmla="*/ 97 h 97"/>
                  <a:gd name="T10" fmla="*/ 36 w 36"/>
                  <a:gd name="T1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97">
                    <a:moveTo>
                      <a:pt x="36" y="97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97"/>
                      <a:pt x="0" y="97"/>
                      <a:pt x="0" y="97"/>
                    </a:cubicBezTo>
                    <a:lnTo>
                      <a:pt x="3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84"/>
              <p:cNvSpPr>
                <a:spLocks/>
              </p:cNvSpPr>
              <p:nvPr/>
            </p:nvSpPr>
            <p:spPr bwMode="auto">
              <a:xfrm>
                <a:off x="7886700" y="2159000"/>
                <a:ext cx="134938" cy="357187"/>
              </a:xfrm>
              <a:custGeom>
                <a:avLst/>
                <a:gdLst>
                  <a:gd name="T0" fmla="*/ 36 w 36"/>
                  <a:gd name="T1" fmla="*/ 18 h 95"/>
                  <a:gd name="T2" fmla="*/ 18 w 36"/>
                  <a:gd name="T3" fmla="*/ 0 h 95"/>
                  <a:gd name="T4" fmla="*/ 18 w 36"/>
                  <a:gd name="T5" fmla="*/ 0 h 95"/>
                  <a:gd name="T6" fmla="*/ 0 w 36"/>
                  <a:gd name="T7" fmla="*/ 18 h 95"/>
                  <a:gd name="T8" fmla="*/ 0 w 36"/>
                  <a:gd name="T9" fmla="*/ 77 h 95"/>
                  <a:gd name="T10" fmla="*/ 18 w 36"/>
                  <a:gd name="T11" fmla="*/ 95 h 95"/>
                  <a:gd name="T12" fmla="*/ 18 w 36"/>
                  <a:gd name="T13" fmla="*/ 95 h 95"/>
                  <a:gd name="T14" fmla="*/ 36 w 36"/>
                  <a:gd name="T15" fmla="*/ 77 h 95"/>
                  <a:gd name="T16" fmla="*/ 36 w 36"/>
                  <a:gd name="T17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87"/>
                      <a:pt x="8" y="95"/>
                      <a:pt x="18" y="95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8" y="95"/>
                      <a:pt x="36" y="87"/>
                      <a:pt x="36" y="77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85"/>
              <p:cNvSpPr>
                <a:spLocks/>
              </p:cNvSpPr>
              <p:nvPr/>
            </p:nvSpPr>
            <p:spPr bwMode="auto">
              <a:xfrm>
                <a:off x="7750175" y="2227263"/>
                <a:ext cx="139700" cy="354012"/>
              </a:xfrm>
              <a:custGeom>
                <a:avLst/>
                <a:gdLst>
                  <a:gd name="T0" fmla="*/ 37 w 37"/>
                  <a:gd name="T1" fmla="*/ 18 h 94"/>
                  <a:gd name="T2" fmla="*/ 18 w 37"/>
                  <a:gd name="T3" fmla="*/ 0 h 94"/>
                  <a:gd name="T4" fmla="*/ 18 w 37"/>
                  <a:gd name="T5" fmla="*/ 0 h 94"/>
                  <a:gd name="T6" fmla="*/ 0 w 37"/>
                  <a:gd name="T7" fmla="*/ 18 h 94"/>
                  <a:gd name="T8" fmla="*/ 0 w 37"/>
                  <a:gd name="T9" fmla="*/ 76 h 94"/>
                  <a:gd name="T10" fmla="*/ 18 w 37"/>
                  <a:gd name="T11" fmla="*/ 94 h 94"/>
                  <a:gd name="T12" fmla="*/ 18 w 37"/>
                  <a:gd name="T13" fmla="*/ 94 h 94"/>
                  <a:gd name="T14" fmla="*/ 37 w 37"/>
                  <a:gd name="T15" fmla="*/ 76 h 94"/>
                  <a:gd name="T16" fmla="*/ 37 w 37"/>
                  <a:gd name="T17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94">
                    <a:moveTo>
                      <a:pt x="37" y="18"/>
                    </a:moveTo>
                    <a:cubicBezTo>
                      <a:pt x="37" y="8"/>
                      <a:pt x="2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6"/>
                      <a:pt x="8" y="94"/>
                      <a:pt x="18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28" y="94"/>
                      <a:pt x="37" y="86"/>
                      <a:pt x="37" y="76"/>
                    </a:cubicBez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9037" y="2735262"/>
              <a:ext cx="765000" cy="9900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4172910" y="1414291"/>
            <a:ext cx="4123192" cy="4568998"/>
            <a:chOff x="4172910" y="1414291"/>
            <a:chExt cx="4123192" cy="4568998"/>
          </a:xfrm>
        </p:grpSpPr>
        <p:sp>
          <p:nvSpPr>
            <p:cNvPr id="39" name="Text Placeholder 5"/>
            <p:cNvSpPr txBox="1">
              <a:spLocks/>
            </p:cNvSpPr>
            <p:nvPr/>
          </p:nvSpPr>
          <p:spPr>
            <a:xfrm>
              <a:off x="4172910" y="1414291"/>
              <a:ext cx="4088894" cy="4565870"/>
            </a:xfrm>
            <a:prstGeom prst="rect">
              <a:avLst/>
            </a:prstGeom>
            <a:solidFill>
              <a:srgbClr val="8D2376"/>
            </a:solidFill>
          </p:spPr>
          <p:txBody>
            <a:bodyPr wrap="square" tIns="146279" bIns="146279">
              <a:noAutofit/>
            </a:bodyPr>
            <a:lstStyle>
              <a:lvl1pPr marL="0" marR="0" indent="0" algn="l" defTabSz="400233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 sz="2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1pPr>
              <a:lvl2pPr marL="0" marR="0" indent="0" algn="l" defTabSz="400233" rtl="0" eaLnBrk="1" fontAlgn="auto" latinLnBrk="0" hangingPunct="1">
                <a:lnSpc>
                  <a:spcPct val="100000"/>
                </a:lnSpc>
                <a:spcBef>
                  <a:spcPts val="79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2pPr>
              <a:lvl3pPr marL="170360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3pPr>
              <a:lvl4pPr marL="338385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3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4pPr>
              <a:lvl5pPr marL="504077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3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5pPr>
              <a:lvl6pPr marL="1885360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153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947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3739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00233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61616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26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/>
                </a:rPr>
                <a:t> </a:t>
              </a:r>
              <a:endParaRPr kumimoji="0" lang="en-US" sz="326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72910" y="5084942"/>
              <a:ext cx="4123192" cy="895219"/>
            </a:xfrm>
            <a:prstGeom prst="rect">
              <a:avLst/>
            </a:prstGeom>
            <a:noFill/>
          </p:spPr>
          <p:txBody>
            <a:bodyPr wrap="square" lIns="182880" tIns="198955" rIns="91440" bIns="24869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3600">
                  <a:solidFill>
                    <a:srgbClr val="FFFFFF"/>
                  </a:solidFill>
                  <a:latin typeface="Segoe UI Light"/>
                </a:defRPr>
              </a:lvl1pPr>
            </a:lstStyle>
            <a:p>
              <a:pPr marL="0" marR="0" lvl="0" indent="0" defTabSz="93232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E51489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Delays</a:t>
              </a: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51489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6529" y="2057400"/>
              <a:ext cx="2176153" cy="163211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830" y="2625429"/>
              <a:ext cx="817224" cy="85437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9694" y="3367299"/>
              <a:ext cx="557080" cy="58240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0781" y="5016500"/>
              <a:ext cx="2843497" cy="96678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7626" y="4081251"/>
              <a:ext cx="1478619" cy="838832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8345886" y="1414289"/>
            <a:ext cx="4484365" cy="4565870"/>
            <a:chOff x="8345886" y="1414289"/>
            <a:chExt cx="4484365" cy="4565870"/>
          </a:xfrm>
        </p:grpSpPr>
        <p:sp>
          <p:nvSpPr>
            <p:cNvPr id="43" name="Text Placeholder 5"/>
            <p:cNvSpPr txBox="1">
              <a:spLocks/>
            </p:cNvSpPr>
            <p:nvPr/>
          </p:nvSpPr>
          <p:spPr>
            <a:xfrm>
              <a:off x="8346699" y="1414289"/>
              <a:ext cx="4088894" cy="4565870"/>
            </a:xfrm>
            <a:prstGeom prst="rect">
              <a:avLst/>
            </a:prstGeom>
            <a:solidFill>
              <a:srgbClr val="2BB8EB"/>
            </a:solidFill>
          </p:spPr>
          <p:txBody>
            <a:bodyPr wrap="square" tIns="146279" bIns="146279">
              <a:noAutofit/>
            </a:bodyPr>
            <a:lstStyle>
              <a:lvl1pPr marL="0" marR="0" indent="0" algn="l" defTabSz="400233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  <a:defRPr sz="2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1pPr>
              <a:lvl2pPr marL="0" marR="0" indent="0" algn="l" defTabSz="400233" rtl="0" eaLnBrk="1" fontAlgn="auto" latinLnBrk="0" hangingPunct="1">
                <a:lnSpc>
                  <a:spcPct val="100000"/>
                </a:lnSpc>
                <a:spcBef>
                  <a:spcPts val="794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2pPr>
              <a:lvl3pPr marL="170360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4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3pPr>
              <a:lvl4pPr marL="338385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3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4pPr>
              <a:lvl5pPr marL="504077" marR="0" indent="0" algn="l" defTabSz="400233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1300" kern="1200" spc="0" baseline="0">
                  <a:solidFill>
                    <a:srgbClr val="FFFFFF"/>
                  </a:solidFill>
                  <a:latin typeface="Segoe UI Light"/>
                  <a:ea typeface="+mn-ea"/>
                  <a:cs typeface="Segoe UI Light"/>
                </a:defRPr>
              </a:lvl5pPr>
              <a:lvl6pPr marL="1885360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153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0947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3739" indent="-171396" algn="l" defTabSz="685585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00233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61616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264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/>
                  <a:ea typeface="+mn-ea"/>
                  <a:cs typeface="Segoe UI Light"/>
                </a:rPr>
                <a:t> </a:t>
              </a:r>
              <a:endParaRPr kumimoji="0" lang="en-US" sz="326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46699" y="5084940"/>
              <a:ext cx="4483552" cy="895219"/>
            </a:xfrm>
            <a:prstGeom prst="rect">
              <a:avLst/>
            </a:prstGeom>
            <a:noFill/>
          </p:spPr>
          <p:txBody>
            <a:bodyPr wrap="square" lIns="182880" tIns="198955" rIns="248694" bIns="248694" rtlCol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3600">
                  <a:solidFill>
                    <a:srgbClr val="FFFFFF"/>
                  </a:solidFill>
                  <a:latin typeface="Segoe UI Light"/>
                </a:defRPr>
              </a:lvl1pPr>
            </a:lstStyle>
            <a:p>
              <a:pPr marL="0" marR="0" lvl="0" indent="0" defTabSz="932327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gradFill>
                    <a:gsLst>
                      <a:gs pos="0">
                        <a:srgbClr val="E51489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Lack of insights</a:t>
              </a:r>
              <a:endParaRPr kumimoji="0" lang="es-ES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51489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4" name="Picture 3" descr="lackofinsight-01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45886" y="1476312"/>
              <a:ext cx="3350813" cy="376561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0718800" y="2730500"/>
              <a:ext cx="609600" cy="838200"/>
              <a:chOff x="9537700" y="546100"/>
              <a:chExt cx="609600" cy="8382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9537700" y="596900"/>
                <a:ext cx="609600" cy="609600"/>
              </a:xfrm>
              <a:prstGeom prst="ellipse">
                <a:avLst/>
              </a:prstGeom>
              <a:solidFill>
                <a:srgbClr val="FDAC0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algn="ctr" defTabSz="932406"/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" name="Right Triangle 5"/>
              <p:cNvSpPr/>
              <p:nvPr/>
            </p:nvSpPr>
            <p:spPr bwMode="auto">
              <a:xfrm flipV="1">
                <a:off x="9613900" y="952500"/>
                <a:ext cx="304800" cy="431800"/>
              </a:xfrm>
              <a:prstGeom prst="rtTriangle">
                <a:avLst/>
              </a:prstGeom>
              <a:solidFill>
                <a:srgbClr val="FDAC09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algn="ctr" defTabSz="932406"/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575800" y="546100"/>
                <a:ext cx="508000" cy="746871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3200" b="1" dirty="0" smtClean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  <a:latin typeface="Segoe Pro"/>
                    <a:cs typeface="Segoe Pro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94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6737" y="1797050"/>
            <a:ext cx="3948113" cy="3948112"/>
            <a:chOff x="566737" y="1797050"/>
            <a:chExt cx="3948113" cy="3948112"/>
          </a:xfrm>
          <a:solidFill>
            <a:srgbClr val="8C8C8C"/>
          </a:solidFill>
        </p:grpSpPr>
        <p:sp>
          <p:nvSpPr>
            <p:cNvPr id="219" name="Oval 3203"/>
            <p:cNvSpPr>
              <a:spLocks noChangeArrowheads="1"/>
            </p:cNvSpPr>
            <p:nvPr/>
          </p:nvSpPr>
          <p:spPr bwMode="auto">
            <a:xfrm>
              <a:off x="1409700" y="2640012"/>
              <a:ext cx="2260600" cy="2260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val 3165"/>
            <p:cNvSpPr>
              <a:spLocks noChangeArrowheads="1"/>
            </p:cNvSpPr>
            <p:nvPr/>
          </p:nvSpPr>
          <p:spPr bwMode="auto">
            <a:xfrm>
              <a:off x="566737" y="1797050"/>
              <a:ext cx="3948113" cy="3948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19562" y="1812925"/>
            <a:ext cx="3946525" cy="3948112"/>
            <a:chOff x="4119562" y="1812925"/>
            <a:chExt cx="3946525" cy="3948112"/>
          </a:xfrm>
        </p:grpSpPr>
        <p:sp>
          <p:nvSpPr>
            <p:cNvPr id="5" name="Oval 3164"/>
            <p:cNvSpPr>
              <a:spLocks noChangeArrowheads="1"/>
            </p:cNvSpPr>
            <p:nvPr/>
          </p:nvSpPr>
          <p:spPr bwMode="auto">
            <a:xfrm>
              <a:off x="4119562" y="1812925"/>
              <a:ext cx="3946525" cy="3948112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val 3316"/>
            <p:cNvSpPr>
              <a:spLocks noChangeArrowheads="1"/>
            </p:cNvSpPr>
            <p:nvPr/>
          </p:nvSpPr>
          <p:spPr bwMode="auto">
            <a:xfrm>
              <a:off x="5021262" y="2631545"/>
              <a:ext cx="2259013" cy="2260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pic>
          <p:nvPicPr>
            <p:cNvPr id="525" name="Picture 524"/>
            <p:cNvPicPr>
              <a:picLocks noChangeAspect="1"/>
            </p:cNvPicPr>
            <p:nvPr/>
          </p:nvPicPr>
          <p:blipFill rotWithShape="1">
            <a:blip r:embed="rId3"/>
            <a:srcRect b="26623"/>
            <a:stretch/>
          </p:blipFill>
          <p:spPr>
            <a:xfrm flipH="1">
              <a:off x="5371643" y="2311489"/>
              <a:ext cx="1456194" cy="2100173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7783512" y="1797050"/>
            <a:ext cx="3946525" cy="3948112"/>
            <a:chOff x="7783512" y="1797050"/>
            <a:chExt cx="3946525" cy="3948112"/>
          </a:xfrm>
        </p:grpSpPr>
        <p:sp>
          <p:nvSpPr>
            <p:cNvPr id="26" name="Oval 3163"/>
            <p:cNvSpPr>
              <a:spLocks noChangeArrowheads="1"/>
            </p:cNvSpPr>
            <p:nvPr/>
          </p:nvSpPr>
          <p:spPr bwMode="auto">
            <a:xfrm>
              <a:off x="7783512" y="1797050"/>
              <a:ext cx="3946525" cy="3948112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628062" y="2409031"/>
              <a:ext cx="2259013" cy="2474647"/>
              <a:chOff x="8628062" y="2409031"/>
              <a:chExt cx="2259013" cy="2474647"/>
            </a:xfrm>
          </p:grpSpPr>
          <p:sp>
            <p:nvSpPr>
              <p:cNvPr id="64" name="Oval 3251"/>
              <p:cNvSpPr>
                <a:spLocks noChangeArrowheads="1"/>
              </p:cNvSpPr>
              <p:nvPr/>
            </p:nvSpPr>
            <p:spPr bwMode="auto">
              <a:xfrm>
                <a:off x="8628062" y="2623078"/>
                <a:ext cx="2259013" cy="2260600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64" name="Group 563"/>
              <p:cNvGrpSpPr/>
              <p:nvPr/>
            </p:nvGrpSpPr>
            <p:grpSpPr>
              <a:xfrm>
                <a:off x="8658219" y="2409031"/>
                <a:ext cx="2187575" cy="2030413"/>
                <a:chOff x="8701088" y="2387600"/>
                <a:chExt cx="2187575" cy="2030413"/>
              </a:xfrm>
            </p:grpSpPr>
            <p:sp>
              <p:nvSpPr>
                <p:cNvPr id="565" name="Freeform 6"/>
                <p:cNvSpPr>
                  <a:spLocks/>
                </p:cNvSpPr>
                <p:nvPr/>
              </p:nvSpPr>
              <p:spPr bwMode="auto">
                <a:xfrm>
                  <a:off x="9118600" y="2814638"/>
                  <a:ext cx="534988" cy="1597025"/>
                </a:xfrm>
                <a:custGeom>
                  <a:avLst/>
                  <a:gdLst>
                    <a:gd name="T0" fmla="*/ 137 w 167"/>
                    <a:gd name="T1" fmla="*/ 101 h 498"/>
                    <a:gd name="T2" fmla="*/ 99 w 167"/>
                    <a:gd name="T3" fmla="*/ 97 h 498"/>
                    <a:gd name="T4" fmla="*/ 95 w 167"/>
                    <a:gd name="T5" fmla="*/ 93 h 498"/>
                    <a:gd name="T6" fmla="*/ 125 w 167"/>
                    <a:gd name="T7" fmla="*/ 79 h 498"/>
                    <a:gd name="T8" fmla="*/ 113 w 167"/>
                    <a:gd name="T9" fmla="*/ 73 h 498"/>
                    <a:gd name="T10" fmla="*/ 118 w 167"/>
                    <a:gd name="T11" fmla="*/ 58 h 498"/>
                    <a:gd name="T12" fmla="*/ 118 w 167"/>
                    <a:gd name="T13" fmla="*/ 57 h 498"/>
                    <a:gd name="T14" fmla="*/ 102 w 167"/>
                    <a:gd name="T15" fmla="*/ 14 h 498"/>
                    <a:gd name="T16" fmla="*/ 48 w 167"/>
                    <a:gd name="T17" fmla="*/ 38 h 498"/>
                    <a:gd name="T18" fmla="*/ 52 w 167"/>
                    <a:gd name="T19" fmla="*/ 57 h 498"/>
                    <a:gd name="T20" fmla="*/ 50 w 167"/>
                    <a:gd name="T21" fmla="*/ 73 h 498"/>
                    <a:gd name="T22" fmla="*/ 58 w 167"/>
                    <a:gd name="T23" fmla="*/ 92 h 498"/>
                    <a:gd name="T24" fmla="*/ 73 w 167"/>
                    <a:gd name="T25" fmla="*/ 97 h 498"/>
                    <a:gd name="T26" fmla="*/ 30 w 167"/>
                    <a:gd name="T27" fmla="*/ 101 h 498"/>
                    <a:gd name="T28" fmla="*/ 30 w 167"/>
                    <a:gd name="T29" fmla="*/ 101 h 498"/>
                    <a:gd name="T30" fmla="*/ 3 w 167"/>
                    <a:gd name="T31" fmla="*/ 229 h 498"/>
                    <a:gd name="T32" fmla="*/ 11 w 167"/>
                    <a:gd name="T33" fmla="*/ 246 h 498"/>
                    <a:gd name="T34" fmla="*/ 18 w 167"/>
                    <a:gd name="T35" fmla="*/ 229 h 498"/>
                    <a:gd name="T36" fmla="*/ 33 w 167"/>
                    <a:gd name="T37" fmla="*/ 154 h 498"/>
                    <a:gd name="T38" fmla="*/ 39 w 167"/>
                    <a:gd name="T39" fmla="*/ 376 h 498"/>
                    <a:gd name="T40" fmla="*/ 57 w 167"/>
                    <a:gd name="T41" fmla="*/ 490 h 498"/>
                    <a:gd name="T42" fmla="*/ 57 w 167"/>
                    <a:gd name="T43" fmla="*/ 498 h 498"/>
                    <a:gd name="T44" fmla="*/ 82 w 167"/>
                    <a:gd name="T45" fmla="*/ 498 h 498"/>
                    <a:gd name="T46" fmla="*/ 82 w 167"/>
                    <a:gd name="T47" fmla="*/ 376 h 498"/>
                    <a:gd name="T48" fmla="*/ 91 w 167"/>
                    <a:gd name="T49" fmla="*/ 490 h 498"/>
                    <a:gd name="T50" fmla="*/ 92 w 167"/>
                    <a:gd name="T51" fmla="*/ 498 h 498"/>
                    <a:gd name="T52" fmla="*/ 116 w 167"/>
                    <a:gd name="T53" fmla="*/ 498 h 498"/>
                    <a:gd name="T54" fmla="*/ 116 w 167"/>
                    <a:gd name="T55" fmla="*/ 376 h 498"/>
                    <a:gd name="T56" fmla="*/ 129 w 167"/>
                    <a:gd name="T57" fmla="*/ 262 h 498"/>
                    <a:gd name="T58" fmla="*/ 146 w 167"/>
                    <a:gd name="T59" fmla="*/ 229 h 498"/>
                    <a:gd name="T60" fmla="*/ 149 w 167"/>
                    <a:gd name="T61" fmla="*/ 238 h 498"/>
                    <a:gd name="T62" fmla="*/ 164 w 167"/>
                    <a:gd name="T63" fmla="*/ 238 h 498"/>
                    <a:gd name="T64" fmla="*/ 167 w 167"/>
                    <a:gd name="T65" fmla="*/ 229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7" h="498">
                      <a:moveTo>
                        <a:pt x="137" y="101"/>
                      </a:moveTo>
                      <a:cubicBezTo>
                        <a:pt x="137" y="101"/>
                        <a:pt x="137" y="101"/>
                        <a:pt x="137" y="101"/>
                      </a:cubicBezTo>
                      <a:cubicBezTo>
                        <a:pt x="99" y="97"/>
                        <a:pt x="99" y="97"/>
                        <a:pt x="99" y="97"/>
                      </a:cubicBezTo>
                      <a:cubicBezTo>
                        <a:pt x="99" y="97"/>
                        <a:pt x="99" y="97"/>
                        <a:pt x="99" y="97"/>
                      </a:cubicBezTo>
                      <a:cubicBezTo>
                        <a:pt x="95" y="97"/>
                        <a:pt x="95" y="97"/>
                        <a:pt x="95" y="97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100" y="93"/>
                        <a:pt x="105" y="93"/>
                        <a:pt x="112" y="92"/>
                      </a:cubicBezTo>
                      <a:cubicBezTo>
                        <a:pt x="123" y="90"/>
                        <a:pt x="124" y="83"/>
                        <a:pt x="125" y="79"/>
                      </a:cubicBezTo>
                      <a:cubicBezTo>
                        <a:pt x="125" y="75"/>
                        <a:pt x="122" y="68"/>
                        <a:pt x="120" y="73"/>
                      </a:cubicBezTo>
                      <a:cubicBezTo>
                        <a:pt x="119" y="79"/>
                        <a:pt x="114" y="77"/>
                        <a:pt x="113" y="73"/>
                      </a:cubicBezTo>
                      <a:cubicBezTo>
                        <a:pt x="112" y="71"/>
                        <a:pt x="114" y="66"/>
                        <a:pt x="116" y="62"/>
                      </a:cubicBezTo>
                      <a:cubicBezTo>
                        <a:pt x="116" y="60"/>
                        <a:pt x="117" y="59"/>
                        <a:pt x="118" y="58"/>
                      </a:cubicBezTo>
                      <a:cubicBezTo>
                        <a:pt x="118" y="57"/>
                        <a:pt x="118" y="57"/>
                        <a:pt x="118" y="57"/>
                      </a:cubicBezTo>
                      <a:cubicBezTo>
                        <a:pt x="118" y="57"/>
                        <a:pt x="118" y="57"/>
                        <a:pt x="118" y="57"/>
                      </a:cubicBezTo>
                      <a:cubicBezTo>
                        <a:pt x="119" y="53"/>
                        <a:pt x="120" y="49"/>
                        <a:pt x="120" y="44"/>
                      </a:cubicBezTo>
                      <a:cubicBezTo>
                        <a:pt x="120" y="30"/>
                        <a:pt x="113" y="18"/>
                        <a:pt x="102" y="14"/>
                      </a:cubicBezTo>
                      <a:cubicBezTo>
                        <a:pt x="97" y="5"/>
                        <a:pt x="88" y="0"/>
                        <a:pt x="79" y="0"/>
                      </a:cubicBezTo>
                      <a:cubicBezTo>
                        <a:pt x="62" y="0"/>
                        <a:pt x="48" y="17"/>
                        <a:pt x="48" y="38"/>
                      </a:cubicBezTo>
                      <a:cubicBezTo>
                        <a:pt x="48" y="45"/>
                        <a:pt x="50" y="52"/>
                        <a:pt x="52" y="57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2" y="57"/>
                        <a:pt x="59" y="70"/>
                        <a:pt x="57" y="73"/>
                      </a:cubicBezTo>
                      <a:cubicBezTo>
                        <a:pt x="56" y="77"/>
                        <a:pt x="51" y="79"/>
                        <a:pt x="50" y="73"/>
                      </a:cubicBezTo>
                      <a:cubicBezTo>
                        <a:pt x="48" y="68"/>
                        <a:pt x="45" y="75"/>
                        <a:pt x="45" y="79"/>
                      </a:cubicBezTo>
                      <a:cubicBezTo>
                        <a:pt x="46" y="83"/>
                        <a:pt x="47" y="90"/>
                        <a:pt x="58" y="92"/>
                      </a:cubicBezTo>
                      <a:cubicBezTo>
                        <a:pt x="64" y="92"/>
                        <a:pt x="68" y="93"/>
                        <a:pt x="72" y="93"/>
                      </a:cubicBezTo>
                      <a:cubicBezTo>
                        <a:pt x="73" y="97"/>
                        <a:pt x="73" y="97"/>
                        <a:pt x="73" y="97"/>
                      </a:cubicBezTo>
                      <a:cubicBezTo>
                        <a:pt x="69" y="97"/>
                        <a:pt x="69" y="97"/>
                        <a:pt x="69" y="97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10" y="142"/>
                        <a:pt x="4" y="183"/>
                        <a:pt x="0" y="229"/>
                      </a:cubicBezTo>
                      <a:cubicBezTo>
                        <a:pt x="3" y="229"/>
                        <a:pt x="3" y="229"/>
                        <a:pt x="3" y="229"/>
                      </a:cubicBezTo>
                      <a:cubicBezTo>
                        <a:pt x="3" y="238"/>
                        <a:pt x="3" y="238"/>
                        <a:pt x="3" y="238"/>
                      </a:cubicBezTo>
                      <a:cubicBezTo>
                        <a:pt x="3" y="242"/>
                        <a:pt x="6" y="246"/>
                        <a:pt x="11" y="246"/>
                      </a:cubicBezTo>
                      <a:cubicBezTo>
                        <a:pt x="15" y="246"/>
                        <a:pt x="18" y="242"/>
                        <a:pt x="18" y="238"/>
                      </a:cubicBezTo>
                      <a:cubicBezTo>
                        <a:pt x="18" y="229"/>
                        <a:pt x="18" y="229"/>
                        <a:pt x="18" y="229"/>
                      </a:cubicBezTo>
                      <a:cubicBezTo>
                        <a:pt x="21" y="229"/>
                        <a:pt x="21" y="229"/>
                        <a:pt x="21" y="229"/>
                      </a:cubicBezTo>
                      <a:cubicBezTo>
                        <a:pt x="24" y="203"/>
                        <a:pt x="27" y="178"/>
                        <a:pt x="33" y="154"/>
                      </a:cubicBezTo>
                      <a:cubicBezTo>
                        <a:pt x="39" y="262"/>
                        <a:pt x="39" y="262"/>
                        <a:pt x="39" y="262"/>
                      </a:cubicBezTo>
                      <a:cubicBezTo>
                        <a:pt x="39" y="376"/>
                        <a:pt x="39" y="376"/>
                        <a:pt x="39" y="376"/>
                      </a:cubicBezTo>
                      <a:cubicBezTo>
                        <a:pt x="54" y="376"/>
                        <a:pt x="54" y="376"/>
                        <a:pt x="54" y="376"/>
                      </a:cubicBezTo>
                      <a:cubicBezTo>
                        <a:pt x="57" y="490"/>
                        <a:pt x="57" y="490"/>
                        <a:pt x="57" y="490"/>
                      </a:cubicBezTo>
                      <a:cubicBezTo>
                        <a:pt x="56" y="492"/>
                        <a:pt x="55" y="495"/>
                        <a:pt x="55" y="498"/>
                      </a:cubicBezTo>
                      <a:cubicBezTo>
                        <a:pt x="57" y="498"/>
                        <a:pt x="57" y="498"/>
                        <a:pt x="57" y="498"/>
                      </a:cubicBezTo>
                      <a:cubicBezTo>
                        <a:pt x="79" y="498"/>
                        <a:pt x="79" y="498"/>
                        <a:pt x="79" y="498"/>
                      </a:cubicBezTo>
                      <a:cubicBezTo>
                        <a:pt x="82" y="498"/>
                        <a:pt x="82" y="498"/>
                        <a:pt x="82" y="498"/>
                      </a:cubicBezTo>
                      <a:cubicBezTo>
                        <a:pt x="82" y="495"/>
                        <a:pt x="81" y="492"/>
                        <a:pt x="79" y="490"/>
                      </a:cubicBezTo>
                      <a:cubicBezTo>
                        <a:pt x="82" y="376"/>
                        <a:pt x="82" y="376"/>
                        <a:pt x="82" y="376"/>
                      </a:cubicBezTo>
                      <a:cubicBezTo>
                        <a:pt x="89" y="376"/>
                        <a:pt x="89" y="376"/>
                        <a:pt x="89" y="376"/>
                      </a:cubicBezTo>
                      <a:cubicBezTo>
                        <a:pt x="91" y="490"/>
                        <a:pt x="91" y="490"/>
                        <a:pt x="91" y="490"/>
                      </a:cubicBezTo>
                      <a:cubicBezTo>
                        <a:pt x="90" y="492"/>
                        <a:pt x="89" y="495"/>
                        <a:pt x="89" y="498"/>
                      </a:cubicBezTo>
                      <a:cubicBezTo>
                        <a:pt x="92" y="498"/>
                        <a:pt x="92" y="498"/>
                        <a:pt x="92" y="498"/>
                      </a:cubicBezTo>
                      <a:cubicBezTo>
                        <a:pt x="113" y="498"/>
                        <a:pt x="113" y="498"/>
                        <a:pt x="113" y="498"/>
                      </a:cubicBezTo>
                      <a:cubicBezTo>
                        <a:pt x="116" y="498"/>
                        <a:pt x="116" y="498"/>
                        <a:pt x="116" y="498"/>
                      </a:cubicBezTo>
                      <a:cubicBezTo>
                        <a:pt x="116" y="495"/>
                        <a:pt x="115" y="492"/>
                        <a:pt x="113" y="490"/>
                      </a:cubicBezTo>
                      <a:cubicBezTo>
                        <a:pt x="116" y="376"/>
                        <a:pt x="116" y="376"/>
                        <a:pt x="116" y="376"/>
                      </a:cubicBezTo>
                      <a:cubicBezTo>
                        <a:pt x="129" y="376"/>
                        <a:pt x="129" y="376"/>
                        <a:pt x="129" y="376"/>
                      </a:cubicBezTo>
                      <a:cubicBezTo>
                        <a:pt x="129" y="262"/>
                        <a:pt x="129" y="262"/>
                        <a:pt x="129" y="262"/>
                      </a:cubicBezTo>
                      <a:cubicBezTo>
                        <a:pt x="134" y="155"/>
                        <a:pt x="134" y="155"/>
                        <a:pt x="134" y="155"/>
                      </a:cubicBezTo>
                      <a:cubicBezTo>
                        <a:pt x="140" y="179"/>
                        <a:pt x="143" y="203"/>
                        <a:pt x="146" y="229"/>
                      </a:cubicBezTo>
                      <a:cubicBezTo>
                        <a:pt x="149" y="229"/>
                        <a:pt x="149" y="229"/>
                        <a:pt x="149" y="229"/>
                      </a:cubicBezTo>
                      <a:cubicBezTo>
                        <a:pt x="149" y="238"/>
                        <a:pt x="149" y="238"/>
                        <a:pt x="149" y="238"/>
                      </a:cubicBezTo>
                      <a:cubicBezTo>
                        <a:pt x="149" y="242"/>
                        <a:pt x="152" y="246"/>
                        <a:pt x="156" y="246"/>
                      </a:cubicBezTo>
                      <a:cubicBezTo>
                        <a:pt x="160" y="246"/>
                        <a:pt x="164" y="242"/>
                        <a:pt x="164" y="238"/>
                      </a:cubicBezTo>
                      <a:cubicBezTo>
                        <a:pt x="164" y="229"/>
                        <a:pt x="164" y="229"/>
                        <a:pt x="164" y="229"/>
                      </a:cubicBezTo>
                      <a:cubicBezTo>
                        <a:pt x="167" y="229"/>
                        <a:pt x="167" y="229"/>
                        <a:pt x="167" y="229"/>
                      </a:cubicBezTo>
                      <a:cubicBezTo>
                        <a:pt x="162" y="183"/>
                        <a:pt x="156" y="142"/>
                        <a:pt x="137" y="10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6" name="Freeform 8"/>
                <p:cNvSpPr>
                  <a:spLocks/>
                </p:cNvSpPr>
                <p:nvPr/>
              </p:nvSpPr>
              <p:spPr bwMode="auto">
                <a:xfrm>
                  <a:off x="9801225" y="2787650"/>
                  <a:ext cx="747713" cy="1624013"/>
                </a:xfrm>
                <a:custGeom>
                  <a:avLst/>
                  <a:gdLst>
                    <a:gd name="T0" fmla="*/ 183 w 233"/>
                    <a:gd name="T1" fmla="*/ 95 h 506"/>
                    <a:gd name="T2" fmla="*/ 182 w 233"/>
                    <a:gd name="T3" fmla="*/ 95 h 506"/>
                    <a:gd name="T4" fmla="*/ 182 w 233"/>
                    <a:gd name="T5" fmla="*/ 95 h 506"/>
                    <a:gd name="T6" fmla="*/ 132 w 233"/>
                    <a:gd name="T7" fmla="*/ 91 h 506"/>
                    <a:gd name="T8" fmla="*/ 132 w 233"/>
                    <a:gd name="T9" fmla="*/ 91 h 506"/>
                    <a:gd name="T10" fmla="*/ 132 w 233"/>
                    <a:gd name="T11" fmla="*/ 91 h 506"/>
                    <a:gd name="T12" fmla="*/ 132 w 233"/>
                    <a:gd name="T13" fmla="*/ 91 h 506"/>
                    <a:gd name="T14" fmla="*/ 132 w 233"/>
                    <a:gd name="T15" fmla="*/ 83 h 506"/>
                    <a:gd name="T16" fmla="*/ 143 w 233"/>
                    <a:gd name="T17" fmla="*/ 70 h 506"/>
                    <a:gd name="T18" fmla="*/ 143 w 233"/>
                    <a:gd name="T19" fmla="*/ 59 h 506"/>
                    <a:gd name="T20" fmla="*/ 148 w 233"/>
                    <a:gd name="T21" fmla="*/ 54 h 506"/>
                    <a:gd name="T22" fmla="*/ 148 w 233"/>
                    <a:gd name="T23" fmla="*/ 44 h 506"/>
                    <a:gd name="T24" fmla="*/ 145 w 233"/>
                    <a:gd name="T25" fmla="*/ 40 h 506"/>
                    <a:gd name="T26" fmla="*/ 151 w 233"/>
                    <a:gd name="T27" fmla="*/ 26 h 506"/>
                    <a:gd name="T28" fmla="*/ 132 w 233"/>
                    <a:gd name="T29" fmla="*/ 7 h 506"/>
                    <a:gd name="T30" fmla="*/ 131 w 233"/>
                    <a:gd name="T31" fmla="*/ 7 h 506"/>
                    <a:gd name="T32" fmla="*/ 110 w 233"/>
                    <a:gd name="T33" fmla="*/ 0 h 506"/>
                    <a:gd name="T34" fmla="*/ 81 w 233"/>
                    <a:gd name="T35" fmla="*/ 25 h 506"/>
                    <a:gd name="T36" fmla="*/ 87 w 233"/>
                    <a:gd name="T37" fmla="*/ 39 h 506"/>
                    <a:gd name="T38" fmla="*/ 83 w 233"/>
                    <a:gd name="T39" fmla="*/ 44 h 506"/>
                    <a:gd name="T40" fmla="*/ 83 w 233"/>
                    <a:gd name="T41" fmla="*/ 54 h 506"/>
                    <a:gd name="T42" fmla="*/ 88 w 233"/>
                    <a:gd name="T43" fmla="*/ 59 h 506"/>
                    <a:gd name="T44" fmla="*/ 88 w 233"/>
                    <a:gd name="T45" fmla="*/ 70 h 506"/>
                    <a:gd name="T46" fmla="*/ 99 w 233"/>
                    <a:gd name="T47" fmla="*/ 83 h 506"/>
                    <a:gd name="T48" fmla="*/ 99 w 233"/>
                    <a:gd name="T49" fmla="*/ 91 h 506"/>
                    <a:gd name="T50" fmla="*/ 49 w 233"/>
                    <a:gd name="T51" fmla="*/ 95 h 506"/>
                    <a:gd name="T52" fmla="*/ 49 w 233"/>
                    <a:gd name="T53" fmla="*/ 97 h 506"/>
                    <a:gd name="T54" fmla="*/ 0 w 233"/>
                    <a:gd name="T55" fmla="*/ 276 h 506"/>
                    <a:gd name="T56" fmla="*/ 3 w 233"/>
                    <a:gd name="T57" fmla="*/ 276 h 506"/>
                    <a:gd name="T58" fmla="*/ 3 w 233"/>
                    <a:gd name="T59" fmla="*/ 289 h 506"/>
                    <a:gd name="T60" fmla="*/ 14 w 233"/>
                    <a:gd name="T61" fmla="*/ 299 h 506"/>
                    <a:gd name="T62" fmla="*/ 25 w 233"/>
                    <a:gd name="T63" fmla="*/ 289 h 506"/>
                    <a:gd name="T64" fmla="*/ 25 w 233"/>
                    <a:gd name="T65" fmla="*/ 276 h 506"/>
                    <a:gd name="T66" fmla="*/ 28 w 233"/>
                    <a:gd name="T67" fmla="*/ 276 h 506"/>
                    <a:gd name="T68" fmla="*/ 49 w 233"/>
                    <a:gd name="T69" fmla="*/ 176 h 506"/>
                    <a:gd name="T70" fmla="*/ 49 w 233"/>
                    <a:gd name="T71" fmla="*/ 318 h 506"/>
                    <a:gd name="T72" fmla="*/ 67 w 233"/>
                    <a:gd name="T73" fmla="*/ 318 h 506"/>
                    <a:gd name="T74" fmla="*/ 73 w 233"/>
                    <a:gd name="T75" fmla="*/ 489 h 506"/>
                    <a:gd name="T76" fmla="*/ 79 w 233"/>
                    <a:gd name="T77" fmla="*/ 489 h 506"/>
                    <a:gd name="T78" fmla="*/ 70 w 233"/>
                    <a:gd name="T79" fmla="*/ 506 h 506"/>
                    <a:gd name="T80" fmla="*/ 111 w 233"/>
                    <a:gd name="T81" fmla="*/ 506 h 506"/>
                    <a:gd name="T82" fmla="*/ 102 w 233"/>
                    <a:gd name="T83" fmla="*/ 489 h 506"/>
                    <a:gd name="T84" fmla="*/ 108 w 233"/>
                    <a:gd name="T85" fmla="*/ 489 h 506"/>
                    <a:gd name="T86" fmla="*/ 115 w 233"/>
                    <a:gd name="T87" fmla="*/ 318 h 506"/>
                    <a:gd name="T88" fmla="*/ 117 w 233"/>
                    <a:gd name="T89" fmla="*/ 318 h 506"/>
                    <a:gd name="T90" fmla="*/ 123 w 233"/>
                    <a:gd name="T91" fmla="*/ 489 h 506"/>
                    <a:gd name="T92" fmla="*/ 129 w 233"/>
                    <a:gd name="T93" fmla="*/ 489 h 506"/>
                    <a:gd name="T94" fmla="*/ 120 w 233"/>
                    <a:gd name="T95" fmla="*/ 506 h 506"/>
                    <a:gd name="T96" fmla="*/ 161 w 233"/>
                    <a:gd name="T97" fmla="*/ 506 h 506"/>
                    <a:gd name="T98" fmla="*/ 153 w 233"/>
                    <a:gd name="T99" fmla="*/ 489 h 506"/>
                    <a:gd name="T100" fmla="*/ 158 w 233"/>
                    <a:gd name="T101" fmla="*/ 489 h 506"/>
                    <a:gd name="T102" fmla="*/ 165 w 233"/>
                    <a:gd name="T103" fmla="*/ 318 h 506"/>
                    <a:gd name="T104" fmla="*/ 182 w 233"/>
                    <a:gd name="T105" fmla="*/ 318 h 506"/>
                    <a:gd name="T106" fmla="*/ 182 w 233"/>
                    <a:gd name="T107" fmla="*/ 173 h 506"/>
                    <a:gd name="T108" fmla="*/ 204 w 233"/>
                    <a:gd name="T109" fmla="*/ 276 h 506"/>
                    <a:gd name="T110" fmla="*/ 208 w 233"/>
                    <a:gd name="T111" fmla="*/ 276 h 506"/>
                    <a:gd name="T112" fmla="*/ 208 w 233"/>
                    <a:gd name="T113" fmla="*/ 289 h 506"/>
                    <a:gd name="T114" fmla="*/ 218 w 233"/>
                    <a:gd name="T115" fmla="*/ 299 h 506"/>
                    <a:gd name="T116" fmla="*/ 229 w 233"/>
                    <a:gd name="T117" fmla="*/ 289 h 506"/>
                    <a:gd name="T118" fmla="*/ 229 w 233"/>
                    <a:gd name="T119" fmla="*/ 276 h 506"/>
                    <a:gd name="T120" fmla="*/ 233 w 233"/>
                    <a:gd name="T121" fmla="*/ 276 h 506"/>
                    <a:gd name="T122" fmla="*/ 183 w 233"/>
                    <a:gd name="T123" fmla="*/ 9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3" h="506">
                      <a:moveTo>
                        <a:pt x="183" y="95"/>
                      </a:moveTo>
                      <a:cubicBezTo>
                        <a:pt x="182" y="95"/>
                        <a:pt x="182" y="95"/>
                        <a:pt x="182" y="95"/>
                      </a:cubicBezTo>
                      <a:cubicBezTo>
                        <a:pt x="182" y="95"/>
                        <a:pt x="182" y="95"/>
                        <a:pt x="182" y="95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83"/>
                        <a:pt x="132" y="83"/>
                        <a:pt x="132" y="83"/>
                      </a:cubicBezTo>
                      <a:cubicBezTo>
                        <a:pt x="138" y="82"/>
                        <a:pt x="143" y="76"/>
                        <a:pt x="143" y="70"/>
                      </a:cubicBezTo>
                      <a:cubicBezTo>
                        <a:pt x="143" y="59"/>
                        <a:pt x="143" y="59"/>
                        <a:pt x="143" y="59"/>
                      </a:cubicBezTo>
                      <a:cubicBezTo>
                        <a:pt x="146" y="59"/>
                        <a:pt x="148" y="57"/>
                        <a:pt x="148" y="54"/>
                      </a:cubicBezTo>
                      <a:cubicBezTo>
                        <a:pt x="148" y="44"/>
                        <a:pt x="148" y="44"/>
                        <a:pt x="148" y="44"/>
                      </a:cubicBezTo>
                      <a:cubicBezTo>
                        <a:pt x="148" y="42"/>
                        <a:pt x="146" y="40"/>
                        <a:pt x="145" y="40"/>
                      </a:cubicBezTo>
                      <a:cubicBezTo>
                        <a:pt x="148" y="36"/>
                        <a:pt x="151" y="31"/>
                        <a:pt x="151" y="26"/>
                      </a:cubicBezTo>
                      <a:cubicBezTo>
                        <a:pt x="151" y="16"/>
                        <a:pt x="142" y="7"/>
                        <a:pt x="132" y="7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26" y="3"/>
                        <a:pt x="118" y="0"/>
                        <a:pt x="110" y="0"/>
                      </a:cubicBezTo>
                      <a:cubicBezTo>
                        <a:pt x="94" y="0"/>
                        <a:pt x="81" y="11"/>
                        <a:pt x="81" y="25"/>
                      </a:cubicBezTo>
                      <a:cubicBezTo>
                        <a:pt x="81" y="30"/>
                        <a:pt x="83" y="35"/>
                        <a:pt x="87" y="39"/>
                      </a:cubicBezTo>
                      <a:cubicBezTo>
                        <a:pt x="85" y="40"/>
                        <a:pt x="83" y="42"/>
                        <a:pt x="83" y="44"/>
                      </a:cubicBezTo>
                      <a:cubicBezTo>
                        <a:pt x="83" y="54"/>
                        <a:pt x="83" y="54"/>
                        <a:pt x="83" y="54"/>
                      </a:cubicBezTo>
                      <a:cubicBezTo>
                        <a:pt x="83" y="57"/>
                        <a:pt x="85" y="59"/>
                        <a:pt x="88" y="59"/>
                      </a:cubicBezTo>
                      <a:cubicBezTo>
                        <a:pt x="88" y="70"/>
                        <a:pt x="88" y="70"/>
                        <a:pt x="88" y="70"/>
                      </a:cubicBezTo>
                      <a:cubicBezTo>
                        <a:pt x="88" y="77"/>
                        <a:pt x="93" y="82"/>
                        <a:pt x="99" y="83"/>
                      </a:cubicBezTo>
                      <a:cubicBezTo>
                        <a:pt x="99" y="91"/>
                        <a:pt x="99" y="91"/>
                        <a:pt x="99" y="91"/>
                      </a:cubicBezTo>
                      <a:cubicBezTo>
                        <a:pt x="49" y="95"/>
                        <a:pt x="49" y="95"/>
                        <a:pt x="49" y="95"/>
                      </a:cubicBezTo>
                      <a:cubicBezTo>
                        <a:pt x="49" y="97"/>
                        <a:pt x="49" y="97"/>
                        <a:pt x="49" y="97"/>
                      </a:cubicBezTo>
                      <a:cubicBezTo>
                        <a:pt x="23" y="155"/>
                        <a:pt x="6" y="213"/>
                        <a:pt x="0" y="276"/>
                      </a:cubicBezTo>
                      <a:cubicBezTo>
                        <a:pt x="3" y="276"/>
                        <a:pt x="3" y="276"/>
                        <a:pt x="3" y="276"/>
                      </a:cubicBezTo>
                      <a:cubicBezTo>
                        <a:pt x="3" y="289"/>
                        <a:pt x="3" y="289"/>
                        <a:pt x="3" y="289"/>
                      </a:cubicBezTo>
                      <a:cubicBezTo>
                        <a:pt x="3" y="295"/>
                        <a:pt x="8" y="299"/>
                        <a:pt x="14" y="299"/>
                      </a:cubicBezTo>
                      <a:cubicBezTo>
                        <a:pt x="20" y="299"/>
                        <a:pt x="25" y="295"/>
                        <a:pt x="25" y="289"/>
                      </a:cubicBezTo>
                      <a:cubicBezTo>
                        <a:pt x="25" y="276"/>
                        <a:pt x="25" y="276"/>
                        <a:pt x="25" y="276"/>
                      </a:cubicBezTo>
                      <a:cubicBezTo>
                        <a:pt x="28" y="276"/>
                        <a:pt x="28" y="276"/>
                        <a:pt x="28" y="276"/>
                      </a:cubicBezTo>
                      <a:cubicBezTo>
                        <a:pt x="32" y="241"/>
                        <a:pt x="39" y="208"/>
                        <a:pt x="49" y="176"/>
                      </a:cubicBezTo>
                      <a:cubicBezTo>
                        <a:pt x="49" y="318"/>
                        <a:pt x="49" y="318"/>
                        <a:pt x="49" y="318"/>
                      </a:cubicBezTo>
                      <a:cubicBezTo>
                        <a:pt x="67" y="318"/>
                        <a:pt x="67" y="318"/>
                        <a:pt x="67" y="318"/>
                      </a:cubicBezTo>
                      <a:cubicBezTo>
                        <a:pt x="73" y="489"/>
                        <a:pt x="73" y="489"/>
                        <a:pt x="73" y="489"/>
                      </a:cubicBezTo>
                      <a:cubicBezTo>
                        <a:pt x="79" y="489"/>
                        <a:pt x="79" y="489"/>
                        <a:pt x="79" y="489"/>
                      </a:cubicBezTo>
                      <a:cubicBezTo>
                        <a:pt x="74" y="493"/>
                        <a:pt x="70" y="499"/>
                        <a:pt x="70" y="506"/>
                      </a:cubicBezTo>
                      <a:cubicBezTo>
                        <a:pt x="111" y="506"/>
                        <a:pt x="111" y="506"/>
                        <a:pt x="111" y="506"/>
                      </a:cubicBezTo>
                      <a:cubicBezTo>
                        <a:pt x="111" y="499"/>
                        <a:pt x="108" y="493"/>
                        <a:pt x="102" y="489"/>
                      </a:cubicBezTo>
                      <a:cubicBezTo>
                        <a:pt x="108" y="489"/>
                        <a:pt x="108" y="489"/>
                        <a:pt x="108" y="489"/>
                      </a:cubicBezTo>
                      <a:cubicBezTo>
                        <a:pt x="115" y="318"/>
                        <a:pt x="115" y="318"/>
                        <a:pt x="115" y="318"/>
                      </a:cubicBezTo>
                      <a:cubicBezTo>
                        <a:pt x="117" y="318"/>
                        <a:pt x="117" y="318"/>
                        <a:pt x="117" y="318"/>
                      </a:cubicBezTo>
                      <a:cubicBezTo>
                        <a:pt x="123" y="489"/>
                        <a:pt x="123" y="489"/>
                        <a:pt x="123" y="489"/>
                      </a:cubicBezTo>
                      <a:cubicBezTo>
                        <a:pt x="129" y="489"/>
                        <a:pt x="129" y="489"/>
                        <a:pt x="129" y="489"/>
                      </a:cubicBezTo>
                      <a:cubicBezTo>
                        <a:pt x="124" y="493"/>
                        <a:pt x="120" y="499"/>
                        <a:pt x="120" y="506"/>
                      </a:cubicBezTo>
                      <a:cubicBezTo>
                        <a:pt x="161" y="506"/>
                        <a:pt x="161" y="506"/>
                        <a:pt x="161" y="506"/>
                      </a:cubicBezTo>
                      <a:cubicBezTo>
                        <a:pt x="161" y="499"/>
                        <a:pt x="158" y="493"/>
                        <a:pt x="153" y="489"/>
                      </a:cubicBezTo>
                      <a:cubicBezTo>
                        <a:pt x="158" y="489"/>
                        <a:pt x="158" y="489"/>
                        <a:pt x="158" y="489"/>
                      </a:cubicBezTo>
                      <a:cubicBezTo>
                        <a:pt x="165" y="318"/>
                        <a:pt x="165" y="318"/>
                        <a:pt x="165" y="318"/>
                      </a:cubicBezTo>
                      <a:cubicBezTo>
                        <a:pt x="182" y="318"/>
                        <a:pt x="182" y="318"/>
                        <a:pt x="182" y="318"/>
                      </a:cubicBezTo>
                      <a:cubicBezTo>
                        <a:pt x="182" y="173"/>
                        <a:pt x="182" y="173"/>
                        <a:pt x="182" y="173"/>
                      </a:cubicBezTo>
                      <a:cubicBezTo>
                        <a:pt x="193" y="206"/>
                        <a:pt x="200" y="240"/>
                        <a:pt x="204" y="276"/>
                      </a:cubicBezTo>
                      <a:cubicBezTo>
                        <a:pt x="208" y="276"/>
                        <a:pt x="208" y="276"/>
                        <a:pt x="208" y="276"/>
                      </a:cubicBezTo>
                      <a:cubicBezTo>
                        <a:pt x="208" y="289"/>
                        <a:pt x="208" y="289"/>
                        <a:pt x="208" y="289"/>
                      </a:cubicBezTo>
                      <a:cubicBezTo>
                        <a:pt x="208" y="295"/>
                        <a:pt x="212" y="299"/>
                        <a:pt x="218" y="299"/>
                      </a:cubicBezTo>
                      <a:cubicBezTo>
                        <a:pt x="224" y="299"/>
                        <a:pt x="229" y="295"/>
                        <a:pt x="229" y="289"/>
                      </a:cubicBezTo>
                      <a:cubicBezTo>
                        <a:pt x="229" y="276"/>
                        <a:pt x="229" y="276"/>
                        <a:pt x="229" y="276"/>
                      </a:cubicBezTo>
                      <a:cubicBezTo>
                        <a:pt x="233" y="276"/>
                        <a:pt x="233" y="276"/>
                        <a:pt x="233" y="276"/>
                      </a:cubicBezTo>
                      <a:cubicBezTo>
                        <a:pt x="227" y="212"/>
                        <a:pt x="210" y="153"/>
                        <a:pt x="183" y="95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7" name="Freeform 9"/>
                <p:cNvSpPr>
                  <a:spLocks/>
                </p:cNvSpPr>
                <p:nvPr/>
              </p:nvSpPr>
              <p:spPr bwMode="auto">
                <a:xfrm>
                  <a:off x="10417175" y="2486025"/>
                  <a:ext cx="311150" cy="360363"/>
                </a:xfrm>
                <a:custGeom>
                  <a:avLst/>
                  <a:gdLst>
                    <a:gd name="T0" fmla="*/ 91 w 97"/>
                    <a:gd name="T1" fmla="*/ 88 h 112"/>
                    <a:gd name="T2" fmla="*/ 82 w 97"/>
                    <a:gd name="T3" fmla="*/ 88 h 112"/>
                    <a:gd name="T4" fmla="*/ 85 w 97"/>
                    <a:gd name="T5" fmla="*/ 74 h 112"/>
                    <a:gd name="T6" fmla="*/ 88 w 97"/>
                    <a:gd name="T7" fmla="*/ 69 h 112"/>
                    <a:gd name="T8" fmla="*/ 88 w 97"/>
                    <a:gd name="T9" fmla="*/ 69 h 112"/>
                    <a:gd name="T10" fmla="*/ 88 w 97"/>
                    <a:gd name="T11" fmla="*/ 69 h 112"/>
                    <a:gd name="T12" fmla="*/ 91 w 97"/>
                    <a:gd name="T13" fmla="*/ 53 h 112"/>
                    <a:gd name="T14" fmla="*/ 69 w 97"/>
                    <a:gd name="T15" fmla="*/ 17 h 112"/>
                    <a:gd name="T16" fmla="*/ 40 w 97"/>
                    <a:gd name="T17" fmla="*/ 0 h 112"/>
                    <a:gd name="T18" fmla="*/ 4 w 97"/>
                    <a:gd name="T19" fmla="*/ 46 h 112"/>
                    <a:gd name="T20" fmla="*/ 9 w 97"/>
                    <a:gd name="T21" fmla="*/ 69 h 112"/>
                    <a:gd name="T22" fmla="*/ 9 w 97"/>
                    <a:gd name="T23" fmla="*/ 69 h 112"/>
                    <a:gd name="T24" fmla="*/ 15 w 97"/>
                    <a:gd name="T25" fmla="*/ 88 h 112"/>
                    <a:gd name="T26" fmla="*/ 6 w 97"/>
                    <a:gd name="T27" fmla="*/ 88 h 112"/>
                    <a:gd name="T28" fmla="*/ 0 w 97"/>
                    <a:gd name="T29" fmla="*/ 95 h 112"/>
                    <a:gd name="T30" fmla="*/ 16 w 97"/>
                    <a:gd name="T31" fmla="*/ 110 h 112"/>
                    <a:gd name="T32" fmla="*/ 42 w 97"/>
                    <a:gd name="T33" fmla="*/ 112 h 112"/>
                    <a:gd name="T34" fmla="*/ 44 w 97"/>
                    <a:gd name="T35" fmla="*/ 112 h 112"/>
                    <a:gd name="T36" fmla="*/ 44 w 97"/>
                    <a:gd name="T37" fmla="*/ 112 h 112"/>
                    <a:gd name="T38" fmla="*/ 47 w 97"/>
                    <a:gd name="T39" fmla="*/ 112 h 112"/>
                    <a:gd name="T40" fmla="*/ 48 w 97"/>
                    <a:gd name="T41" fmla="*/ 112 h 112"/>
                    <a:gd name="T42" fmla="*/ 49 w 97"/>
                    <a:gd name="T43" fmla="*/ 112 h 112"/>
                    <a:gd name="T44" fmla="*/ 53 w 97"/>
                    <a:gd name="T45" fmla="*/ 112 h 112"/>
                    <a:gd name="T46" fmla="*/ 53 w 97"/>
                    <a:gd name="T47" fmla="*/ 112 h 112"/>
                    <a:gd name="T48" fmla="*/ 54 w 97"/>
                    <a:gd name="T49" fmla="*/ 112 h 112"/>
                    <a:gd name="T50" fmla="*/ 81 w 97"/>
                    <a:gd name="T51" fmla="*/ 110 h 112"/>
                    <a:gd name="T52" fmla="*/ 96 w 97"/>
                    <a:gd name="T53" fmla="*/ 95 h 112"/>
                    <a:gd name="T54" fmla="*/ 91 w 97"/>
                    <a:gd name="T55" fmla="*/ 8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7" h="112">
                      <a:moveTo>
                        <a:pt x="91" y="88"/>
                      </a:moveTo>
                      <a:cubicBezTo>
                        <a:pt x="89" y="95"/>
                        <a:pt x="83" y="93"/>
                        <a:pt x="82" y="88"/>
                      </a:cubicBezTo>
                      <a:cubicBezTo>
                        <a:pt x="81" y="86"/>
                        <a:pt x="83" y="79"/>
                        <a:pt x="85" y="74"/>
                      </a:cubicBezTo>
                      <a:cubicBezTo>
                        <a:pt x="86" y="73"/>
                        <a:pt x="87" y="71"/>
                        <a:pt x="88" y="69"/>
                      </a:cubicBezTo>
                      <a:cubicBezTo>
                        <a:pt x="88" y="69"/>
                        <a:pt x="88" y="69"/>
                        <a:pt x="88" y="69"/>
                      </a:cubicBezTo>
                      <a:cubicBezTo>
                        <a:pt x="88" y="69"/>
                        <a:pt x="88" y="69"/>
                        <a:pt x="88" y="69"/>
                      </a:cubicBezTo>
                      <a:cubicBezTo>
                        <a:pt x="90" y="64"/>
                        <a:pt x="91" y="59"/>
                        <a:pt x="91" y="53"/>
                      </a:cubicBezTo>
                      <a:cubicBezTo>
                        <a:pt x="91" y="36"/>
                        <a:pt x="82" y="22"/>
                        <a:pt x="69" y="17"/>
                      </a:cubicBezTo>
                      <a:cubicBezTo>
                        <a:pt x="62" y="7"/>
                        <a:pt x="52" y="0"/>
                        <a:pt x="40" y="0"/>
                      </a:cubicBezTo>
                      <a:cubicBezTo>
                        <a:pt x="20" y="0"/>
                        <a:pt x="4" y="20"/>
                        <a:pt x="4" y="46"/>
                      </a:cubicBezTo>
                      <a:cubicBezTo>
                        <a:pt x="4" y="54"/>
                        <a:pt x="6" y="62"/>
                        <a:pt x="9" y="69"/>
                      </a:cubicBezTo>
                      <a:cubicBezTo>
                        <a:pt x="9" y="69"/>
                        <a:pt x="9" y="69"/>
                        <a:pt x="9" y="69"/>
                      </a:cubicBezTo>
                      <a:cubicBezTo>
                        <a:pt x="9" y="69"/>
                        <a:pt x="17" y="84"/>
                        <a:pt x="15" y="88"/>
                      </a:cubicBezTo>
                      <a:cubicBezTo>
                        <a:pt x="13" y="93"/>
                        <a:pt x="8" y="95"/>
                        <a:pt x="6" y="88"/>
                      </a:cubicBezTo>
                      <a:cubicBezTo>
                        <a:pt x="3" y="82"/>
                        <a:pt x="0" y="90"/>
                        <a:pt x="0" y="95"/>
                      </a:cubicBezTo>
                      <a:cubicBezTo>
                        <a:pt x="1" y="101"/>
                        <a:pt x="2" y="108"/>
                        <a:pt x="16" y="110"/>
                      </a:cubicBezTo>
                      <a:cubicBezTo>
                        <a:pt x="27" y="112"/>
                        <a:pt x="33" y="112"/>
                        <a:pt x="42" y="112"/>
                      </a:cubicBezTo>
                      <a:cubicBezTo>
                        <a:pt x="43" y="112"/>
                        <a:pt x="44" y="112"/>
                        <a:pt x="44" y="112"/>
                      </a:cubicBezTo>
                      <a:cubicBezTo>
                        <a:pt x="44" y="112"/>
                        <a:pt x="44" y="112"/>
                        <a:pt x="44" y="112"/>
                      </a:cubicBezTo>
                      <a:cubicBezTo>
                        <a:pt x="45" y="112"/>
                        <a:pt x="46" y="112"/>
                        <a:pt x="47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cubicBezTo>
                        <a:pt x="49" y="112"/>
                        <a:pt x="49" y="112"/>
                        <a:pt x="49" y="112"/>
                      </a:cubicBezTo>
                      <a:cubicBezTo>
                        <a:pt x="50" y="112"/>
                        <a:pt x="51" y="112"/>
                        <a:pt x="53" y="112"/>
                      </a:cubicBezTo>
                      <a:cubicBezTo>
                        <a:pt x="53" y="112"/>
                        <a:pt x="53" y="112"/>
                        <a:pt x="53" y="112"/>
                      </a:cubicBezTo>
                      <a:cubicBezTo>
                        <a:pt x="53" y="112"/>
                        <a:pt x="54" y="112"/>
                        <a:pt x="54" y="112"/>
                      </a:cubicBezTo>
                      <a:cubicBezTo>
                        <a:pt x="63" y="112"/>
                        <a:pt x="69" y="112"/>
                        <a:pt x="81" y="110"/>
                      </a:cubicBezTo>
                      <a:cubicBezTo>
                        <a:pt x="94" y="108"/>
                        <a:pt x="96" y="101"/>
                        <a:pt x="96" y="95"/>
                      </a:cubicBezTo>
                      <a:cubicBezTo>
                        <a:pt x="97" y="90"/>
                        <a:pt x="93" y="82"/>
                        <a:pt x="91" y="88"/>
                      </a:cubicBezTo>
                      <a:close/>
                    </a:path>
                  </a:pathLst>
                </a:custGeom>
                <a:solidFill>
                  <a:srgbClr val="6E4A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8" name="Freeform 10"/>
                <p:cNvSpPr>
                  <a:spLocks/>
                </p:cNvSpPr>
                <p:nvPr/>
              </p:nvSpPr>
              <p:spPr bwMode="auto">
                <a:xfrm>
                  <a:off x="10514013" y="2890838"/>
                  <a:ext cx="107950" cy="546100"/>
                </a:xfrm>
                <a:custGeom>
                  <a:avLst/>
                  <a:gdLst>
                    <a:gd name="T0" fmla="*/ 42 w 68"/>
                    <a:gd name="T1" fmla="*/ 37 h 344"/>
                    <a:gd name="T2" fmla="*/ 62 w 68"/>
                    <a:gd name="T3" fmla="*/ 20 h 344"/>
                    <a:gd name="T4" fmla="*/ 34 w 68"/>
                    <a:gd name="T5" fmla="*/ 0 h 344"/>
                    <a:gd name="T6" fmla="*/ 6 w 68"/>
                    <a:gd name="T7" fmla="*/ 20 h 344"/>
                    <a:gd name="T8" fmla="*/ 26 w 68"/>
                    <a:gd name="T9" fmla="*/ 37 h 344"/>
                    <a:gd name="T10" fmla="*/ 0 w 68"/>
                    <a:gd name="T11" fmla="*/ 316 h 344"/>
                    <a:gd name="T12" fmla="*/ 34 w 68"/>
                    <a:gd name="T13" fmla="*/ 344 h 344"/>
                    <a:gd name="T14" fmla="*/ 68 w 68"/>
                    <a:gd name="T15" fmla="*/ 316 h 344"/>
                    <a:gd name="T16" fmla="*/ 42 w 68"/>
                    <a:gd name="T17" fmla="*/ 37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344">
                      <a:moveTo>
                        <a:pt x="42" y="37"/>
                      </a:moveTo>
                      <a:lnTo>
                        <a:pt x="62" y="20"/>
                      </a:lnTo>
                      <a:lnTo>
                        <a:pt x="34" y="0"/>
                      </a:lnTo>
                      <a:lnTo>
                        <a:pt x="6" y="20"/>
                      </a:lnTo>
                      <a:lnTo>
                        <a:pt x="26" y="37"/>
                      </a:lnTo>
                      <a:lnTo>
                        <a:pt x="0" y="316"/>
                      </a:lnTo>
                      <a:lnTo>
                        <a:pt x="34" y="344"/>
                      </a:lnTo>
                      <a:lnTo>
                        <a:pt x="68" y="316"/>
                      </a:lnTo>
                      <a:lnTo>
                        <a:pt x="42" y="37"/>
                      </a:ln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9" name="Freeform 11"/>
                <p:cNvSpPr>
                  <a:spLocks/>
                </p:cNvSpPr>
                <p:nvPr/>
              </p:nvSpPr>
              <p:spPr bwMode="auto">
                <a:xfrm>
                  <a:off x="10696575" y="2874963"/>
                  <a:ext cx="192088" cy="496888"/>
                </a:xfrm>
                <a:custGeom>
                  <a:avLst/>
                  <a:gdLst>
                    <a:gd name="T0" fmla="*/ 0 w 60"/>
                    <a:gd name="T1" fmla="*/ 7 h 155"/>
                    <a:gd name="T2" fmla="*/ 24 w 60"/>
                    <a:gd name="T3" fmla="*/ 0 h 155"/>
                    <a:gd name="T4" fmla="*/ 60 w 60"/>
                    <a:gd name="T5" fmla="*/ 155 h 155"/>
                    <a:gd name="T6" fmla="*/ 35 w 60"/>
                    <a:gd name="T7" fmla="*/ 155 h 155"/>
                    <a:gd name="T8" fmla="*/ 0 w 60"/>
                    <a:gd name="T9" fmla="*/ 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155">
                      <a:moveTo>
                        <a:pt x="0" y="7"/>
                      </a:moveTo>
                      <a:cubicBezTo>
                        <a:pt x="8" y="5"/>
                        <a:pt x="16" y="3"/>
                        <a:pt x="24" y="0"/>
                      </a:cubicBezTo>
                      <a:cubicBezTo>
                        <a:pt x="47" y="51"/>
                        <a:pt x="54" y="100"/>
                        <a:pt x="60" y="155"/>
                      </a:cubicBezTo>
                      <a:cubicBezTo>
                        <a:pt x="35" y="155"/>
                        <a:pt x="35" y="155"/>
                        <a:pt x="35" y="155"/>
                      </a:cubicBezTo>
                      <a:cubicBezTo>
                        <a:pt x="29" y="102"/>
                        <a:pt x="23" y="55"/>
                        <a:pt x="0" y="7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0" name="Freeform 12"/>
                <p:cNvSpPr>
                  <a:spLocks/>
                </p:cNvSpPr>
                <p:nvPr/>
              </p:nvSpPr>
              <p:spPr bwMode="auto">
                <a:xfrm>
                  <a:off x="10448925" y="3814763"/>
                  <a:ext cx="115888" cy="596900"/>
                </a:xfrm>
                <a:custGeom>
                  <a:avLst/>
                  <a:gdLst>
                    <a:gd name="T0" fmla="*/ 63 w 73"/>
                    <a:gd name="T1" fmla="*/ 376 h 376"/>
                    <a:gd name="T2" fmla="*/ 10 w 73"/>
                    <a:gd name="T3" fmla="*/ 376 h 376"/>
                    <a:gd name="T4" fmla="*/ 0 w 73"/>
                    <a:gd name="T5" fmla="*/ 0 h 376"/>
                    <a:gd name="T6" fmla="*/ 73 w 73"/>
                    <a:gd name="T7" fmla="*/ 0 h 376"/>
                    <a:gd name="T8" fmla="*/ 63 w 73"/>
                    <a:gd name="T9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376">
                      <a:moveTo>
                        <a:pt x="63" y="376"/>
                      </a:moveTo>
                      <a:lnTo>
                        <a:pt x="10" y="376"/>
                      </a:lnTo>
                      <a:lnTo>
                        <a:pt x="0" y="0"/>
                      </a:lnTo>
                      <a:lnTo>
                        <a:pt x="73" y="0"/>
                      </a:lnTo>
                      <a:lnTo>
                        <a:pt x="63" y="376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1" name="Freeform 13"/>
                <p:cNvSpPr>
                  <a:spLocks/>
                </p:cNvSpPr>
                <p:nvPr/>
              </p:nvSpPr>
              <p:spPr bwMode="auto">
                <a:xfrm>
                  <a:off x="10455275" y="4360863"/>
                  <a:ext cx="106363" cy="50800"/>
                </a:xfrm>
                <a:custGeom>
                  <a:avLst/>
                  <a:gdLst>
                    <a:gd name="T0" fmla="*/ 16 w 33"/>
                    <a:gd name="T1" fmla="*/ 0 h 16"/>
                    <a:gd name="T2" fmla="*/ 0 w 33"/>
                    <a:gd name="T3" fmla="*/ 16 h 16"/>
                    <a:gd name="T4" fmla="*/ 33 w 33"/>
                    <a:gd name="T5" fmla="*/ 16 h 16"/>
                    <a:gd name="T6" fmla="*/ 16 w 33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6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6E4A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2" name="Freeform 14"/>
                <p:cNvSpPr>
                  <a:spLocks/>
                </p:cNvSpPr>
                <p:nvPr/>
              </p:nvSpPr>
              <p:spPr bwMode="auto">
                <a:xfrm>
                  <a:off x="10583863" y="3814763"/>
                  <a:ext cx="112713" cy="596900"/>
                </a:xfrm>
                <a:custGeom>
                  <a:avLst/>
                  <a:gdLst>
                    <a:gd name="T0" fmla="*/ 8 w 71"/>
                    <a:gd name="T1" fmla="*/ 376 h 376"/>
                    <a:gd name="T2" fmla="*/ 61 w 71"/>
                    <a:gd name="T3" fmla="*/ 376 h 376"/>
                    <a:gd name="T4" fmla="*/ 71 w 71"/>
                    <a:gd name="T5" fmla="*/ 0 h 376"/>
                    <a:gd name="T6" fmla="*/ 0 w 71"/>
                    <a:gd name="T7" fmla="*/ 0 h 376"/>
                    <a:gd name="T8" fmla="*/ 8 w 71"/>
                    <a:gd name="T9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376">
                      <a:moveTo>
                        <a:pt x="8" y="376"/>
                      </a:moveTo>
                      <a:lnTo>
                        <a:pt x="61" y="376"/>
                      </a:lnTo>
                      <a:lnTo>
                        <a:pt x="71" y="0"/>
                      </a:lnTo>
                      <a:lnTo>
                        <a:pt x="0" y="0"/>
                      </a:lnTo>
                      <a:lnTo>
                        <a:pt x="8" y="376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3" name="Freeform 15"/>
                <p:cNvSpPr>
                  <a:spLocks/>
                </p:cNvSpPr>
                <p:nvPr/>
              </p:nvSpPr>
              <p:spPr bwMode="auto">
                <a:xfrm>
                  <a:off x="10587038" y="4360863"/>
                  <a:ext cx="106363" cy="50800"/>
                </a:xfrm>
                <a:custGeom>
                  <a:avLst/>
                  <a:gdLst>
                    <a:gd name="T0" fmla="*/ 16 w 33"/>
                    <a:gd name="T1" fmla="*/ 0 h 16"/>
                    <a:gd name="T2" fmla="*/ 33 w 33"/>
                    <a:gd name="T3" fmla="*/ 16 h 16"/>
                    <a:gd name="T4" fmla="*/ 0 w 33"/>
                    <a:gd name="T5" fmla="*/ 16 h 16"/>
                    <a:gd name="T6" fmla="*/ 16 w 33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6">
                      <a:moveTo>
                        <a:pt x="16" y="0"/>
                      </a:moveTo>
                      <a:cubicBezTo>
                        <a:pt x="25" y="0"/>
                        <a:pt x="33" y="7"/>
                        <a:pt x="33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6E4A2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4" name="Freeform 16"/>
                <p:cNvSpPr>
                  <a:spLocks/>
                </p:cNvSpPr>
                <p:nvPr/>
              </p:nvSpPr>
              <p:spPr bwMode="auto">
                <a:xfrm>
                  <a:off x="10818813" y="3371850"/>
                  <a:ext cx="57150" cy="65088"/>
                </a:xfrm>
                <a:custGeom>
                  <a:avLst/>
                  <a:gdLst>
                    <a:gd name="T0" fmla="*/ 0 w 18"/>
                    <a:gd name="T1" fmla="*/ 0 h 20"/>
                    <a:gd name="T2" fmla="*/ 0 w 18"/>
                    <a:gd name="T3" fmla="*/ 11 h 20"/>
                    <a:gd name="T4" fmla="*/ 9 w 18"/>
                    <a:gd name="T5" fmla="*/ 20 h 20"/>
                    <a:gd name="T6" fmla="*/ 18 w 18"/>
                    <a:gd name="T7" fmla="*/ 11 h 20"/>
                    <a:gd name="T8" fmla="*/ 18 w 18"/>
                    <a:gd name="T9" fmla="*/ 0 h 20"/>
                    <a:gd name="T10" fmla="*/ 0 w 18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0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6"/>
                        <a:pt x="4" y="20"/>
                        <a:pt x="9" y="20"/>
                      </a:cubicBezTo>
                      <a:cubicBezTo>
                        <a:pt x="14" y="20"/>
                        <a:pt x="18" y="16"/>
                        <a:pt x="18" y="11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5" name="Freeform 17"/>
                <p:cNvSpPr>
                  <a:spLocks/>
                </p:cNvSpPr>
                <p:nvPr/>
              </p:nvSpPr>
              <p:spPr bwMode="auto">
                <a:xfrm>
                  <a:off x="10244138" y="2874963"/>
                  <a:ext cx="195263" cy="496888"/>
                </a:xfrm>
                <a:custGeom>
                  <a:avLst/>
                  <a:gdLst>
                    <a:gd name="T0" fmla="*/ 61 w 61"/>
                    <a:gd name="T1" fmla="*/ 7 h 155"/>
                    <a:gd name="T2" fmla="*/ 36 w 61"/>
                    <a:gd name="T3" fmla="*/ 0 h 155"/>
                    <a:gd name="T4" fmla="*/ 0 w 61"/>
                    <a:gd name="T5" fmla="*/ 155 h 155"/>
                    <a:gd name="T6" fmla="*/ 25 w 61"/>
                    <a:gd name="T7" fmla="*/ 155 h 155"/>
                    <a:gd name="T8" fmla="*/ 61 w 61"/>
                    <a:gd name="T9" fmla="*/ 7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55">
                      <a:moveTo>
                        <a:pt x="61" y="7"/>
                      </a:moveTo>
                      <a:cubicBezTo>
                        <a:pt x="53" y="5"/>
                        <a:pt x="44" y="3"/>
                        <a:pt x="36" y="0"/>
                      </a:cubicBezTo>
                      <a:cubicBezTo>
                        <a:pt x="12" y="51"/>
                        <a:pt x="5" y="100"/>
                        <a:pt x="0" y="155"/>
                      </a:cubicBezTo>
                      <a:cubicBezTo>
                        <a:pt x="25" y="155"/>
                        <a:pt x="25" y="155"/>
                        <a:pt x="25" y="155"/>
                      </a:cubicBezTo>
                      <a:cubicBezTo>
                        <a:pt x="31" y="102"/>
                        <a:pt x="38" y="55"/>
                        <a:pt x="61" y="7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6" name="Freeform 18"/>
                <p:cNvSpPr>
                  <a:spLocks/>
                </p:cNvSpPr>
                <p:nvPr/>
              </p:nvSpPr>
              <p:spPr bwMode="auto">
                <a:xfrm>
                  <a:off x="10253663" y="3371850"/>
                  <a:ext cx="60325" cy="65088"/>
                </a:xfrm>
                <a:custGeom>
                  <a:avLst/>
                  <a:gdLst>
                    <a:gd name="T0" fmla="*/ 19 w 19"/>
                    <a:gd name="T1" fmla="*/ 0 h 20"/>
                    <a:gd name="T2" fmla="*/ 19 w 19"/>
                    <a:gd name="T3" fmla="*/ 11 h 20"/>
                    <a:gd name="T4" fmla="*/ 10 w 19"/>
                    <a:gd name="T5" fmla="*/ 20 h 20"/>
                    <a:gd name="T6" fmla="*/ 0 w 19"/>
                    <a:gd name="T7" fmla="*/ 11 h 20"/>
                    <a:gd name="T8" fmla="*/ 0 w 19"/>
                    <a:gd name="T9" fmla="*/ 0 h 20"/>
                    <a:gd name="T10" fmla="*/ 19 w 19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0">
                      <a:moveTo>
                        <a:pt x="19" y="0"/>
                      </a:move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6"/>
                        <a:pt x="15" y="20"/>
                        <a:pt x="10" y="20"/>
                      </a:cubicBezTo>
                      <a:cubicBezTo>
                        <a:pt x="4" y="20"/>
                        <a:pt x="0" y="16"/>
                        <a:pt x="0" y="1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7" name="Freeform 19"/>
                <p:cNvSpPr>
                  <a:spLocks/>
                </p:cNvSpPr>
                <p:nvPr/>
              </p:nvSpPr>
              <p:spPr bwMode="auto">
                <a:xfrm>
                  <a:off x="10363200" y="2862263"/>
                  <a:ext cx="409575" cy="635000"/>
                </a:xfrm>
                <a:custGeom>
                  <a:avLst/>
                  <a:gdLst>
                    <a:gd name="T0" fmla="*/ 165 w 258"/>
                    <a:gd name="T1" fmla="*/ 0 h 400"/>
                    <a:gd name="T2" fmla="*/ 129 w 258"/>
                    <a:gd name="T3" fmla="*/ 291 h 400"/>
                    <a:gd name="T4" fmla="*/ 93 w 258"/>
                    <a:gd name="T5" fmla="*/ 0 h 400"/>
                    <a:gd name="T6" fmla="*/ 0 w 258"/>
                    <a:gd name="T7" fmla="*/ 8 h 400"/>
                    <a:gd name="T8" fmla="*/ 18 w 258"/>
                    <a:gd name="T9" fmla="*/ 400 h 400"/>
                    <a:gd name="T10" fmla="*/ 238 w 258"/>
                    <a:gd name="T11" fmla="*/ 400 h 400"/>
                    <a:gd name="T12" fmla="*/ 258 w 258"/>
                    <a:gd name="T13" fmla="*/ 8 h 400"/>
                    <a:gd name="T14" fmla="*/ 165 w 258"/>
                    <a:gd name="T15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8" h="400">
                      <a:moveTo>
                        <a:pt x="165" y="0"/>
                      </a:moveTo>
                      <a:lnTo>
                        <a:pt x="129" y="291"/>
                      </a:lnTo>
                      <a:lnTo>
                        <a:pt x="93" y="0"/>
                      </a:lnTo>
                      <a:lnTo>
                        <a:pt x="0" y="8"/>
                      </a:lnTo>
                      <a:lnTo>
                        <a:pt x="18" y="400"/>
                      </a:lnTo>
                      <a:lnTo>
                        <a:pt x="238" y="400"/>
                      </a:lnTo>
                      <a:lnTo>
                        <a:pt x="258" y="8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8" name="Freeform 32"/>
                <p:cNvSpPr>
                  <a:spLocks/>
                </p:cNvSpPr>
                <p:nvPr/>
              </p:nvSpPr>
              <p:spPr bwMode="auto">
                <a:xfrm>
                  <a:off x="10448925" y="2611438"/>
                  <a:ext cx="231775" cy="279400"/>
                </a:xfrm>
                <a:custGeom>
                  <a:avLst/>
                  <a:gdLst>
                    <a:gd name="T0" fmla="*/ 69 w 72"/>
                    <a:gd name="T1" fmla="*/ 15 h 87"/>
                    <a:gd name="T2" fmla="*/ 67 w 72"/>
                    <a:gd name="T3" fmla="*/ 15 h 87"/>
                    <a:gd name="T4" fmla="*/ 67 w 72"/>
                    <a:gd name="T5" fmla="*/ 11 h 87"/>
                    <a:gd name="T6" fmla="*/ 67 w 72"/>
                    <a:gd name="T7" fmla="*/ 9 h 87"/>
                    <a:gd name="T8" fmla="*/ 67 w 72"/>
                    <a:gd name="T9" fmla="*/ 9 h 87"/>
                    <a:gd name="T10" fmla="*/ 67 w 72"/>
                    <a:gd name="T11" fmla="*/ 8 h 87"/>
                    <a:gd name="T12" fmla="*/ 67 w 72"/>
                    <a:gd name="T13" fmla="*/ 7 h 87"/>
                    <a:gd name="T14" fmla="*/ 66 w 72"/>
                    <a:gd name="T15" fmla="*/ 7 h 87"/>
                    <a:gd name="T16" fmla="*/ 66 w 72"/>
                    <a:gd name="T17" fmla="*/ 6 h 87"/>
                    <a:gd name="T18" fmla="*/ 66 w 72"/>
                    <a:gd name="T19" fmla="*/ 6 h 87"/>
                    <a:gd name="T20" fmla="*/ 65 w 72"/>
                    <a:gd name="T21" fmla="*/ 4 h 87"/>
                    <a:gd name="T22" fmla="*/ 65 w 72"/>
                    <a:gd name="T23" fmla="*/ 4 h 87"/>
                    <a:gd name="T24" fmla="*/ 65 w 72"/>
                    <a:gd name="T25" fmla="*/ 3 h 87"/>
                    <a:gd name="T26" fmla="*/ 65 w 72"/>
                    <a:gd name="T27" fmla="*/ 3 h 87"/>
                    <a:gd name="T28" fmla="*/ 64 w 72"/>
                    <a:gd name="T29" fmla="*/ 2 h 87"/>
                    <a:gd name="T30" fmla="*/ 64 w 72"/>
                    <a:gd name="T31" fmla="*/ 2 h 87"/>
                    <a:gd name="T32" fmla="*/ 59 w 72"/>
                    <a:gd name="T33" fmla="*/ 3 h 87"/>
                    <a:gd name="T34" fmla="*/ 48 w 72"/>
                    <a:gd name="T35" fmla="*/ 0 h 87"/>
                    <a:gd name="T36" fmla="*/ 30 w 72"/>
                    <a:gd name="T37" fmla="*/ 3 h 87"/>
                    <a:gd name="T38" fmla="*/ 10 w 72"/>
                    <a:gd name="T39" fmla="*/ 0 h 87"/>
                    <a:gd name="T40" fmla="*/ 7 w 72"/>
                    <a:gd name="T41" fmla="*/ 3 h 87"/>
                    <a:gd name="T42" fmla="*/ 7 w 72"/>
                    <a:gd name="T43" fmla="*/ 3 h 87"/>
                    <a:gd name="T44" fmla="*/ 7 w 72"/>
                    <a:gd name="T45" fmla="*/ 5 h 87"/>
                    <a:gd name="T46" fmla="*/ 7 w 72"/>
                    <a:gd name="T47" fmla="*/ 5 h 87"/>
                    <a:gd name="T48" fmla="*/ 6 w 72"/>
                    <a:gd name="T49" fmla="*/ 6 h 87"/>
                    <a:gd name="T50" fmla="*/ 6 w 72"/>
                    <a:gd name="T51" fmla="*/ 6 h 87"/>
                    <a:gd name="T52" fmla="*/ 6 w 72"/>
                    <a:gd name="T53" fmla="*/ 7 h 87"/>
                    <a:gd name="T54" fmla="*/ 6 w 72"/>
                    <a:gd name="T55" fmla="*/ 8 h 87"/>
                    <a:gd name="T56" fmla="*/ 6 w 72"/>
                    <a:gd name="T57" fmla="*/ 9 h 87"/>
                    <a:gd name="T58" fmla="*/ 6 w 72"/>
                    <a:gd name="T59" fmla="*/ 9 h 87"/>
                    <a:gd name="T60" fmla="*/ 6 w 72"/>
                    <a:gd name="T61" fmla="*/ 11 h 87"/>
                    <a:gd name="T62" fmla="*/ 6 w 72"/>
                    <a:gd name="T63" fmla="*/ 15 h 87"/>
                    <a:gd name="T64" fmla="*/ 5 w 72"/>
                    <a:gd name="T65" fmla="*/ 15 h 87"/>
                    <a:gd name="T66" fmla="*/ 0 w 72"/>
                    <a:gd name="T67" fmla="*/ 20 h 87"/>
                    <a:gd name="T68" fmla="*/ 0 w 72"/>
                    <a:gd name="T69" fmla="*/ 32 h 87"/>
                    <a:gd name="T70" fmla="*/ 6 w 72"/>
                    <a:gd name="T71" fmla="*/ 37 h 87"/>
                    <a:gd name="T72" fmla="*/ 10 w 72"/>
                    <a:gd name="T73" fmla="*/ 49 h 87"/>
                    <a:gd name="T74" fmla="*/ 22 w 72"/>
                    <a:gd name="T75" fmla="*/ 64 h 87"/>
                    <a:gd name="T76" fmla="*/ 24 w 72"/>
                    <a:gd name="T77" fmla="*/ 78 h 87"/>
                    <a:gd name="T78" fmla="*/ 37 w 72"/>
                    <a:gd name="T79" fmla="*/ 87 h 87"/>
                    <a:gd name="T80" fmla="*/ 50 w 72"/>
                    <a:gd name="T81" fmla="*/ 78 h 87"/>
                    <a:gd name="T82" fmla="*/ 52 w 72"/>
                    <a:gd name="T83" fmla="*/ 63 h 87"/>
                    <a:gd name="T84" fmla="*/ 62 w 72"/>
                    <a:gd name="T85" fmla="*/ 49 h 87"/>
                    <a:gd name="T86" fmla="*/ 67 w 72"/>
                    <a:gd name="T87" fmla="*/ 37 h 87"/>
                    <a:gd name="T88" fmla="*/ 72 w 72"/>
                    <a:gd name="T89" fmla="*/ 32 h 87"/>
                    <a:gd name="T90" fmla="*/ 72 w 72"/>
                    <a:gd name="T91" fmla="*/ 20 h 87"/>
                    <a:gd name="T92" fmla="*/ 69 w 72"/>
                    <a:gd name="T93" fmla="*/ 1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2" h="87">
                      <a:moveTo>
                        <a:pt x="69" y="15"/>
                      </a:moveTo>
                      <a:cubicBezTo>
                        <a:pt x="68" y="15"/>
                        <a:pt x="68" y="15"/>
                        <a:pt x="67" y="15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67" y="10"/>
                        <a:pt x="67" y="9"/>
                      </a:cubicBezTo>
                      <a:cubicBezTo>
                        <a:pt x="67" y="9"/>
                        <a:pt x="67" y="9"/>
                        <a:pt x="67" y="9"/>
                      </a:cubicBezTo>
                      <a:cubicBezTo>
                        <a:pt x="67" y="9"/>
                        <a:pt x="67" y="8"/>
                        <a:pt x="67" y="8"/>
                      </a:cubicBezTo>
                      <a:cubicBezTo>
                        <a:pt x="67" y="8"/>
                        <a:pt x="67" y="8"/>
                        <a:pt x="67" y="7"/>
                      </a:cubicBezTo>
                      <a:cubicBezTo>
                        <a:pt x="67" y="7"/>
                        <a:pt x="66" y="7"/>
                        <a:pt x="66" y="7"/>
                      </a:cubicBezTo>
                      <a:cubicBezTo>
                        <a:pt x="66" y="7"/>
                        <a:pt x="66" y="6"/>
                        <a:pt x="66" y="6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5"/>
                        <a:pt x="66" y="5"/>
                        <a:pt x="65" y="4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4"/>
                        <a:pt x="65" y="3"/>
                        <a:pt x="65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5" y="3"/>
                        <a:pt x="64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2" y="2"/>
                        <a:pt x="61" y="3"/>
                        <a:pt x="59" y="3"/>
                      </a:cubicBezTo>
                      <a:cubicBezTo>
                        <a:pt x="54" y="3"/>
                        <a:pt x="51" y="2"/>
                        <a:pt x="48" y="0"/>
                      </a:cubicBezTo>
                      <a:cubicBezTo>
                        <a:pt x="44" y="2"/>
                        <a:pt x="37" y="3"/>
                        <a:pt x="30" y="3"/>
                      </a:cubicBezTo>
                      <a:cubicBezTo>
                        <a:pt x="22" y="3"/>
                        <a:pt x="15" y="2"/>
                        <a:pt x="10" y="0"/>
                      </a:cubicBezTo>
                      <a:cubicBezTo>
                        <a:pt x="9" y="1"/>
                        <a:pt x="8" y="2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2" y="16"/>
                        <a:pt x="0" y="18"/>
                        <a:pt x="0" y="20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3" y="37"/>
                        <a:pt x="6" y="37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3" y="57"/>
                        <a:pt x="16" y="62"/>
                        <a:pt x="22" y="64"/>
                      </a:cubicBezTo>
                      <a:cubicBezTo>
                        <a:pt x="24" y="78"/>
                        <a:pt x="24" y="78"/>
                        <a:pt x="24" y="78"/>
                      </a:cubicBezTo>
                      <a:cubicBezTo>
                        <a:pt x="37" y="87"/>
                        <a:pt x="37" y="87"/>
                        <a:pt x="37" y="87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7" y="62"/>
                        <a:pt x="59" y="57"/>
                        <a:pt x="62" y="49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70" y="37"/>
                        <a:pt x="72" y="34"/>
                        <a:pt x="72" y="32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18"/>
                        <a:pt x="71" y="16"/>
                        <a:pt x="69" y="15"/>
                      </a:cubicBez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2" name="Freeform 33"/>
                <p:cNvSpPr>
                  <a:spLocks/>
                </p:cNvSpPr>
                <p:nvPr/>
              </p:nvSpPr>
              <p:spPr bwMode="auto">
                <a:xfrm>
                  <a:off x="10391775" y="3497263"/>
                  <a:ext cx="349250" cy="382588"/>
                </a:xfrm>
                <a:custGeom>
                  <a:avLst/>
                  <a:gdLst>
                    <a:gd name="T0" fmla="*/ 210 w 220"/>
                    <a:gd name="T1" fmla="*/ 241 h 241"/>
                    <a:gd name="T2" fmla="*/ 10 w 220"/>
                    <a:gd name="T3" fmla="*/ 241 h 241"/>
                    <a:gd name="T4" fmla="*/ 0 w 220"/>
                    <a:gd name="T5" fmla="*/ 0 h 241"/>
                    <a:gd name="T6" fmla="*/ 220 w 220"/>
                    <a:gd name="T7" fmla="*/ 0 h 241"/>
                    <a:gd name="T8" fmla="*/ 210 w 220"/>
                    <a:gd name="T9" fmla="*/ 241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241">
                      <a:moveTo>
                        <a:pt x="210" y="241"/>
                      </a:moveTo>
                      <a:lnTo>
                        <a:pt x="10" y="241"/>
                      </a:lnTo>
                      <a:lnTo>
                        <a:pt x="0" y="0"/>
                      </a:lnTo>
                      <a:lnTo>
                        <a:pt x="220" y="0"/>
                      </a:lnTo>
                      <a:lnTo>
                        <a:pt x="210" y="241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5" name="Rectangle 34"/>
                <p:cNvSpPr>
                  <a:spLocks noChangeArrowheads="1"/>
                </p:cNvSpPr>
                <p:nvPr/>
              </p:nvSpPr>
              <p:spPr bwMode="auto">
                <a:xfrm>
                  <a:off x="9002713" y="2814638"/>
                  <a:ext cx="128588" cy="377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1" name="Freeform 35"/>
                <p:cNvSpPr>
                  <a:spLocks/>
                </p:cNvSpPr>
                <p:nvPr/>
              </p:nvSpPr>
              <p:spPr bwMode="auto">
                <a:xfrm>
                  <a:off x="8896350" y="4338638"/>
                  <a:ext cx="160338" cy="79375"/>
                </a:xfrm>
                <a:custGeom>
                  <a:avLst/>
                  <a:gdLst>
                    <a:gd name="T0" fmla="*/ 25 w 50"/>
                    <a:gd name="T1" fmla="*/ 0 h 25"/>
                    <a:gd name="T2" fmla="*/ 0 w 50"/>
                    <a:gd name="T3" fmla="*/ 25 h 25"/>
                    <a:gd name="T4" fmla="*/ 50 w 50"/>
                    <a:gd name="T5" fmla="*/ 25 h 25"/>
                    <a:gd name="T6" fmla="*/ 25 w 50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25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2" name="Freeform 36"/>
                <p:cNvSpPr>
                  <a:spLocks/>
                </p:cNvSpPr>
                <p:nvPr/>
              </p:nvSpPr>
              <p:spPr bwMode="auto">
                <a:xfrm>
                  <a:off x="9072563" y="4338638"/>
                  <a:ext cx="160338" cy="79375"/>
                </a:xfrm>
                <a:custGeom>
                  <a:avLst/>
                  <a:gdLst>
                    <a:gd name="T0" fmla="*/ 25 w 50"/>
                    <a:gd name="T1" fmla="*/ 0 h 25"/>
                    <a:gd name="T2" fmla="*/ 0 w 50"/>
                    <a:gd name="T3" fmla="*/ 25 h 25"/>
                    <a:gd name="T4" fmla="*/ 50 w 50"/>
                    <a:gd name="T5" fmla="*/ 25 h 25"/>
                    <a:gd name="T6" fmla="*/ 25 w 50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25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3" name="Freeform 37"/>
                <p:cNvSpPr>
                  <a:spLocks/>
                </p:cNvSpPr>
                <p:nvPr/>
              </p:nvSpPr>
              <p:spPr bwMode="auto">
                <a:xfrm>
                  <a:off x="8953500" y="2486025"/>
                  <a:ext cx="247650" cy="298450"/>
                </a:xfrm>
                <a:custGeom>
                  <a:avLst/>
                  <a:gdLst>
                    <a:gd name="T0" fmla="*/ 69 w 77"/>
                    <a:gd name="T1" fmla="*/ 53 h 93"/>
                    <a:gd name="T2" fmla="*/ 27 w 77"/>
                    <a:gd name="T3" fmla="*/ 87 h 93"/>
                    <a:gd name="T4" fmla="*/ 7 w 77"/>
                    <a:gd name="T5" fmla="*/ 36 h 93"/>
                    <a:gd name="T6" fmla="*/ 54 w 77"/>
                    <a:gd name="T7" fmla="*/ 6 h 93"/>
                    <a:gd name="T8" fmla="*/ 69 w 77"/>
                    <a:gd name="T9" fmla="*/ 5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93">
                      <a:moveTo>
                        <a:pt x="69" y="53"/>
                      </a:moveTo>
                      <a:cubicBezTo>
                        <a:pt x="62" y="75"/>
                        <a:pt x="45" y="93"/>
                        <a:pt x="27" y="87"/>
                      </a:cubicBezTo>
                      <a:cubicBezTo>
                        <a:pt x="9" y="81"/>
                        <a:pt x="0" y="58"/>
                        <a:pt x="7" y="36"/>
                      </a:cubicBezTo>
                      <a:cubicBezTo>
                        <a:pt x="15" y="14"/>
                        <a:pt x="35" y="0"/>
                        <a:pt x="54" y="6"/>
                      </a:cubicBezTo>
                      <a:cubicBezTo>
                        <a:pt x="72" y="12"/>
                        <a:pt x="77" y="31"/>
                        <a:pt x="69" y="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4" name="Freeform 38"/>
                <p:cNvSpPr>
                  <a:spLocks/>
                </p:cNvSpPr>
                <p:nvPr/>
              </p:nvSpPr>
              <p:spPr bwMode="auto">
                <a:xfrm>
                  <a:off x="8921750" y="2454275"/>
                  <a:ext cx="244475" cy="279400"/>
                </a:xfrm>
                <a:custGeom>
                  <a:avLst/>
                  <a:gdLst>
                    <a:gd name="T0" fmla="*/ 65 w 76"/>
                    <a:gd name="T1" fmla="*/ 28 h 87"/>
                    <a:gd name="T2" fmla="*/ 58 w 76"/>
                    <a:gd name="T3" fmla="*/ 78 h 87"/>
                    <a:gd name="T4" fmla="*/ 11 w 76"/>
                    <a:gd name="T5" fmla="*/ 60 h 87"/>
                    <a:gd name="T6" fmla="*/ 17 w 76"/>
                    <a:gd name="T7" fmla="*/ 9 h 87"/>
                    <a:gd name="T8" fmla="*/ 65 w 76"/>
                    <a:gd name="T9" fmla="*/ 28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87">
                      <a:moveTo>
                        <a:pt x="65" y="28"/>
                      </a:moveTo>
                      <a:cubicBezTo>
                        <a:pt x="76" y="47"/>
                        <a:pt x="73" y="69"/>
                        <a:pt x="58" y="78"/>
                      </a:cubicBezTo>
                      <a:cubicBezTo>
                        <a:pt x="43" y="87"/>
                        <a:pt x="22" y="79"/>
                        <a:pt x="11" y="60"/>
                      </a:cubicBezTo>
                      <a:cubicBezTo>
                        <a:pt x="0" y="40"/>
                        <a:pt x="3" y="18"/>
                        <a:pt x="17" y="9"/>
                      </a:cubicBezTo>
                      <a:cubicBezTo>
                        <a:pt x="32" y="0"/>
                        <a:pt x="53" y="9"/>
                        <a:pt x="65" y="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5" name="Freeform 39"/>
                <p:cNvSpPr>
                  <a:spLocks/>
                </p:cNvSpPr>
                <p:nvPr/>
              </p:nvSpPr>
              <p:spPr bwMode="auto">
                <a:xfrm>
                  <a:off x="9002713" y="2711450"/>
                  <a:ext cx="128588" cy="134938"/>
                </a:xfrm>
                <a:custGeom>
                  <a:avLst/>
                  <a:gdLst>
                    <a:gd name="T0" fmla="*/ 81 w 81"/>
                    <a:gd name="T1" fmla="*/ 65 h 85"/>
                    <a:gd name="T2" fmla="*/ 40 w 81"/>
                    <a:gd name="T3" fmla="*/ 85 h 85"/>
                    <a:gd name="T4" fmla="*/ 0 w 81"/>
                    <a:gd name="T5" fmla="*/ 65 h 85"/>
                    <a:gd name="T6" fmla="*/ 0 w 81"/>
                    <a:gd name="T7" fmla="*/ 0 h 85"/>
                    <a:gd name="T8" fmla="*/ 81 w 81"/>
                    <a:gd name="T9" fmla="*/ 0 h 85"/>
                    <a:gd name="T10" fmla="*/ 81 w 81"/>
                    <a:gd name="T11" fmla="*/ 6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85">
                      <a:moveTo>
                        <a:pt x="81" y="65"/>
                      </a:moveTo>
                      <a:lnTo>
                        <a:pt x="40" y="85"/>
                      </a:ln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81" y="0"/>
                      </a:lnTo>
                      <a:lnTo>
                        <a:pt x="81" y="65"/>
                      </a:lnTo>
                      <a:close/>
                    </a:path>
                  </a:pathLst>
                </a:custGeom>
                <a:solidFill>
                  <a:srgbClr val="C3A47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6" name="Freeform 40"/>
                <p:cNvSpPr>
                  <a:spLocks/>
                </p:cNvSpPr>
                <p:nvPr/>
              </p:nvSpPr>
              <p:spPr bwMode="auto">
                <a:xfrm>
                  <a:off x="9031288" y="2846388"/>
                  <a:ext cx="69850" cy="500063"/>
                </a:xfrm>
                <a:custGeom>
                  <a:avLst/>
                  <a:gdLst>
                    <a:gd name="T0" fmla="*/ 34 w 44"/>
                    <a:gd name="T1" fmla="*/ 24 h 315"/>
                    <a:gd name="T2" fmla="*/ 44 w 44"/>
                    <a:gd name="T3" fmla="*/ 18 h 315"/>
                    <a:gd name="T4" fmla="*/ 22 w 44"/>
                    <a:gd name="T5" fmla="*/ 0 h 315"/>
                    <a:gd name="T6" fmla="*/ 0 w 44"/>
                    <a:gd name="T7" fmla="*/ 18 h 315"/>
                    <a:gd name="T8" fmla="*/ 10 w 44"/>
                    <a:gd name="T9" fmla="*/ 24 h 315"/>
                    <a:gd name="T10" fmla="*/ 8 w 44"/>
                    <a:gd name="T11" fmla="*/ 291 h 315"/>
                    <a:gd name="T12" fmla="*/ 22 w 44"/>
                    <a:gd name="T13" fmla="*/ 315 h 315"/>
                    <a:gd name="T14" fmla="*/ 34 w 44"/>
                    <a:gd name="T15" fmla="*/ 291 h 315"/>
                    <a:gd name="T16" fmla="*/ 34 w 44"/>
                    <a:gd name="T17" fmla="*/ 2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315">
                      <a:moveTo>
                        <a:pt x="34" y="24"/>
                      </a:moveTo>
                      <a:lnTo>
                        <a:pt x="44" y="18"/>
                      </a:lnTo>
                      <a:lnTo>
                        <a:pt x="22" y="0"/>
                      </a:lnTo>
                      <a:lnTo>
                        <a:pt x="0" y="18"/>
                      </a:lnTo>
                      <a:lnTo>
                        <a:pt x="10" y="24"/>
                      </a:lnTo>
                      <a:lnTo>
                        <a:pt x="8" y="291"/>
                      </a:lnTo>
                      <a:lnTo>
                        <a:pt x="22" y="315"/>
                      </a:lnTo>
                      <a:lnTo>
                        <a:pt x="34" y="291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7" name="Freeform 41"/>
                <p:cNvSpPr>
                  <a:spLocks/>
                </p:cNvSpPr>
                <p:nvPr/>
              </p:nvSpPr>
              <p:spPr bwMode="auto">
                <a:xfrm>
                  <a:off x="8701088" y="2852738"/>
                  <a:ext cx="273050" cy="700088"/>
                </a:xfrm>
                <a:custGeom>
                  <a:avLst/>
                  <a:gdLst>
                    <a:gd name="T0" fmla="*/ 85 w 85"/>
                    <a:gd name="T1" fmla="*/ 9 h 218"/>
                    <a:gd name="T2" fmla="*/ 51 w 85"/>
                    <a:gd name="T3" fmla="*/ 0 h 218"/>
                    <a:gd name="T4" fmla="*/ 0 w 85"/>
                    <a:gd name="T5" fmla="*/ 218 h 218"/>
                    <a:gd name="T6" fmla="*/ 35 w 85"/>
                    <a:gd name="T7" fmla="*/ 218 h 218"/>
                    <a:gd name="T8" fmla="*/ 85 w 85"/>
                    <a:gd name="T9" fmla="*/ 9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218">
                      <a:moveTo>
                        <a:pt x="85" y="9"/>
                      </a:moveTo>
                      <a:cubicBezTo>
                        <a:pt x="74" y="6"/>
                        <a:pt x="62" y="3"/>
                        <a:pt x="51" y="0"/>
                      </a:cubicBezTo>
                      <a:cubicBezTo>
                        <a:pt x="19" y="71"/>
                        <a:pt x="8" y="141"/>
                        <a:pt x="0" y="218"/>
                      </a:cubicBezTo>
                      <a:cubicBezTo>
                        <a:pt x="35" y="218"/>
                        <a:pt x="35" y="218"/>
                        <a:pt x="35" y="218"/>
                      </a:cubicBezTo>
                      <a:cubicBezTo>
                        <a:pt x="43" y="144"/>
                        <a:pt x="53" y="77"/>
                        <a:pt x="85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8" name="Freeform 42"/>
                <p:cNvSpPr>
                  <a:spLocks/>
                </p:cNvSpPr>
                <p:nvPr/>
              </p:nvSpPr>
              <p:spPr bwMode="auto">
                <a:xfrm>
                  <a:off x="9163050" y="2852738"/>
                  <a:ext cx="269875" cy="700088"/>
                </a:xfrm>
                <a:custGeom>
                  <a:avLst/>
                  <a:gdLst>
                    <a:gd name="T0" fmla="*/ 0 w 84"/>
                    <a:gd name="T1" fmla="*/ 9 h 218"/>
                    <a:gd name="T2" fmla="*/ 33 w 84"/>
                    <a:gd name="T3" fmla="*/ 0 h 218"/>
                    <a:gd name="T4" fmla="*/ 84 w 84"/>
                    <a:gd name="T5" fmla="*/ 218 h 218"/>
                    <a:gd name="T6" fmla="*/ 50 w 84"/>
                    <a:gd name="T7" fmla="*/ 218 h 218"/>
                    <a:gd name="T8" fmla="*/ 0 w 84"/>
                    <a:gd name="T9" fmla="*/ 9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218">
                      <a:moveTo>
                        <a:pt x="0" y="9"/>
                      </a:moveTo>
                      <a:cubicBezTo>
                        <a:pt x="11" y="6"/>
                        <a:pt x="22" y="3"/>
                        <a:pt x="33" y="0"/>
                      </a:cubicBezTo>
                      <a:cubicBezTo>
                        <a:pt x="66" y="71"/>
                        <a:pt x="77" y="141"/>
                        <a:pt x="84" y="218"/>
                      </a:cubicBezTo>
                      <a:cubicBezTo>
                        <a:pt x="50" y="218"/>
                        <a:pt x="50" y="218"/>
                        <a:pt x="50" y="218"/>
                      </a:cubicBezTo>
                      <a:cubicBezTo>
                        <a:pt x="42" y="144"/>
                        <a:pt x="31" y="77"/>
                        <a:pt x="0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9" name="Freeform 43"/>
                <p:cNvSpPr>
                  <a:spLocks/>
                </p:cNvSpPr>
                <p:nvPr/>
              </p:nvSpPr>
              <p:spPr bwMode="auto">
                <a:xfrm>
                  <a:off x="8899525" y="3616325"/>
                  <a:ext cx="160338" cy="738188"/>
                </a:xfrm>
                <a:custGeom>
                  <a:avLst/>
                  <a:gdLst>
                    <a:gd name="T0" fmla="*/ 85 w 101"/>
                    <a:gd name="T1" fmla="*/ 465 h 465"/>
                    <a:gd name="T2" fmla="*/ 12 w 101"/>
                    <a:gd name="T3" fmla="*/ 465 h 465"/>
                    <a:gd name="T4" fmla="*/ 0 w 101"/>
                    <a:gd name="T5" fmla="*/ 0 h 465"/>
                    <a:gd name="T6" fmla="*/ 101 w 101"/>
                    <a:gd name="T7" fmla="*/ 0 h 465"/>
                    <a:gd name="T8" fmla="*/ 85 w 101"/>
                    <a:gd name="T9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65">
                      <a:moveTo>
                        <a:pt x="85" y="465"/>
                      </a:moveTo>
                      <a:lnTo>
                        <a:pt x="12" y="465"/>
                      </a:ln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85" y="465"/>
                      </a:lnTo>
                      <a:close/>
                    </a:path>
                  </a:pathLst>
                </a:custGeom>
                <a:solidFill>
                  <a:srgbClr val="EB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0" name="Freeform 44"/>
                <p:cNvSpPr>
                  <a:spLocks/>
                </p:cNvSpPr>
                <p:nvPr/>
              </p:nvSpPr>
              <p:spPr bwMode="auto">
                <a:xfrm>
                  <a:off x="9066213" y="3616325"/>
                  <a:ext cx="163513" cy="738188"/>
                </a:xfrm>
                <a:custGeom>
                  <a:avLst/>
                  <a:gdLst>
                    <a:gd name="T0" fmla="*/ 91 w 103"/>
                    <a:gd name="T1" fmla="*/ 465 h 465"/>
                    <a:gd name="T2" fmla="*/ 18 w 103"/>
                    <a:gd name="T3" fmla="*/ 465 h 465"/>
                    <a:gd name="T4" fmla="*/ 0 w 103"/>
                    <a:gd name="T5" fmla="*/ 0 h 465"/>
                    <a:gd name="T6" fmla="*/ 103 w 103"/>
                    <a:gd name="T7" fmla="*/ 0 h 465"/>
                    <a:gd name="T8" fmla="*/ 91 w 103"/>
                    <a:gd name="T9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465">
                      <a:moveTo>
                        <a:pt x="91" y="465"/>
                      </a:moveTo>
                      <a:lnTo>
                        <a:pt x="18" y="465"/>
                      </a:lnTo>
                      <a:lnTo>
                        <a:pt x="0" y="0"/>
                      </a:lnTo>
                      <a:lnTo>
                        <a:pt x="103" y="0"/>
                      </a:lnTo>
                      <a:lnTo>
                        <a:pt x="91" y="465"/>
                      </a:lnTo>
                      <a:close/>
                    </a:path>
                  </a:pathLst>
                </a:custGeom>
                <a:solidFill>
                  <a:srgbClr val="EB3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1" name="Freeform 45"/>
                <p:cNvSpPr>
                  <a:spLocks/>
                </p:cNvSpPr>
                <p:nvPr/>
              </p:nvSpPr>
              <p:spPr bwMode="auto">
                <a:xfrm>
                  <a:off x="8716963" y="3552825"/>
                  <a:ext cx="79375" cy="88900"/>
                </a:xfrm>
                <a:custGeom>
                  <a:avLst/>
                  <a:gdLst>
                    <a:gd name="T0" fmla="*/ 0 w 25"/>
                    <a:gd name="T1" fmla="*/ 0 h 28"/>
                    <a:gd name="T2" fmla="*/ 0 w 25"/>
                    <a:gd name="T3" fmla="*/ 15 h 28"/>
                    <a:gd name="T4" fmla="*/ 13 w 25"/>
                    <a:gd name="T5" fmla="*/ 28 h 28"/>
                    <a:gd name="T6" fmla="*/ 25 w 25"/>
                    <a:gd name="T7" fmla="*/ 15 h 28"/>
                    <a:gd name="T8" fmla="*/ 25 w 25"/>
                    <a:gd name="T9" fmla="*/ 0 h 28"/>
                    <a:gd name="T10" fmla="*/ 0 w 25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8">
                      <a:moveTo>
                        <a:pt x="0" y="0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2"/>
                        <a:pt x="6" y="28"/>
                        <a:pt x="13" y="28"/>
                      </a:cubicBezTo>
                      <a:cubicBezTo>
                        <a:pt x="20" y="28"/>
                        <a:pt x="25" y="22"/>
                        <a:pt x="25" y="15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2" name="Freeform 46"/>
                <p:cNvSpPr>
                  <a:spLocks/>
                </p:cNvSpPr>
                <p:nvPr/>
              </p:nvSpPr>
              <p:spPr bwMode="auto">
                <a:xfrm>
                  <a:off x="9336088" y="3552825"/>
                  <a:ext cx="82550" cy="88900"/>
                </a:xfrm>
                <a:custGeom>
                  <a:avLst/>
                  <a:gdLst>
                    <a:gd name="T0" fmla="*/ 0 w 26"/>
                    <a:gd name="T1" fmla="*/ 0 h 28"/>
                    <a:gd name="T2" fmla="*/ 0 w 26"/>
                    <a:gd name="T3" fmla="*/ 15 h 28"/>
                    <a:gd name="T4" fmla="*/ 13 w 26"/>
                    <a:gd name="T5" fmla="*/ 28 h 28"/>
                    <a:gd name="T6" fmla="*/ 26 w 26"/>
                    <a:gd name="T7" fmla="*/ 15 h 28"/>
                    <a:gd name="T8" fmla="*/ 26 w 26"/>
                    <a:gd name="T9" fmla="*/ 0 h 28"/>
                    <a:gd name="T10" fmla="*/ 0 w 26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8">
                      <a:moveTo>
                        <a:pt x="0" y="0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22"/>
                        <a:pt x="6" y="28"/>
                        <a:pt x="13" y="28"/>
                      </a:cubicBezTo>
                      <a:cubicBezTo>
                        <a:pt x="20" y="28"/>
                        <a:pt x="26" y="22"/>
                        <a:pt x="26" y="15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3" name="Freeform 47"/>
                <p:cNvSpPr>
                  <a:spLocks/>
                </p:cNvSpPr>
                <p:nvPr/>
              </p:nvSpPr>
              <p:spPr bwMode="auto">
                <a:xfrm>
                  <a:off x="8861425" y="2814638"/>
                  <a:ext cx="406400" cy="801688"/>
                </a:xfrm>
                <a:custGeom>
                  <a:avLst/>
                  <a:gdLst>
                    <a:gd name="T0" fmla="*/ 170 w 256"/>
                    <a:gd name="T1" fmla="*/ 0 h 505"/>
                    <a:gd name="T2" fmla="*/ 129 w 256"/>
                    <a:gd name="T3" fmla="*/ 315 h 505"/>
                    <a:gd name="T4" fmla="*/ 89 w 256"/>
                    <a:gd name="T5" fmla="*/ 0 h 505"/>
                    <a:gd name="T6" fmla="*/ 0 w 256"/>
                    <a:gd name="T7" fmla="*/ 24 h 505"/>
                    <a:gd name="T8" fmla="*/ 6 w 256"/>
                    <a:gd name="T9" fmla="*/ 505 h 505"/>
                    <a:gd name="T10" fmla="*/ 252 w 256"/>
                    <a:gd name="T11" fmla="*/ 505 h 505"/>
                    <a:gd name="T12" fmla="*/ 256 w 256"/>
                    <a:gd name="T13" fmla="*/ 24 h 505"/>
                    <a:gd name="T14" fmla="*/ 170 w 256"/>
                    <a:gd name="T15" fmla="*/ 0 h 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6" h="505">
                      <a:moveTo>
                        <a:pt x="170" y="0"/>
                      </a:moveTo>
                      <a:lnTo>
                        <a:pt x="129" y="315"/>
                      </a:lnTo>
                      <a:lnTo>
                        <a:pt x="89" y="0"/>
                      </a:lnTo>
                      <a:lnTo>
                        <a:pt x="0" y="24"/>
                      </a:lnTo>
                      <a:lnTo>
                        <a:pt x="6" y="505"/>
                      </a:lnTo>
                      <a:lnTo>
                        <a:pt x="252" y="505"/>
                      </a:lnTo>
                      <a:lnTo>
                        <a:pt x="256" y="24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4" name="Freeform 48"/>
                <p:cNvSpPr>
                  <a:spLocks/>
                </p:cNvSpPr>
                <p:nvPr/>
              </p:nvSpPr>
              <p:spPr bwMode="auto">
                <a:xfrm>
                  <a:off x="9169400" y="2586038"/>
                  <a:ext cx="0" cy="3175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5" name="Freeform 49"/>
                <p:cNvSpPr>
                  <a:spLocks/>
                </p:cNvSpPr>
                <p:nvPr/>
              </p:nvSpPr>
              <p:spPr bwMode="auto">
                <a:xfrm>
                  <a:off x="9169400" y="2582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6" name="Freeform 50"/>
                <p:cNvSpPr>
                  <a:spLocks/>
                </p:cNvSpPr>
                <p:nvPr/>
              </p:nvSpPr>
              <p:spPr bwMode="auto">
                <a:xfrm>
                  <a:off x="9163050" y="25733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7" name="Freeform 51"/>
                <p:cNvSpPr>
                  <a:spLocks/>
                </p:cNvSpPr>
                <p:nvPr/>
              </p:nvSpPr>
              <p:spPr bwMode="auto">
                <a:xfrm>
                  <a:off x="9166225" y="25765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8" name="Freeform 52"/>
                <p:cNvSpPr>
                  <a:spLocks/>
                </p:cNvSpPr>
                <p:nvPr/>
              </p:nvSpPr>
              <p:spPr bwMode="auto">
                <a:xfrm>
                  <a:off x="8964613" y="25733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9" name="Freeform 53"/>
                <p:cNvSpPr>
                  <a:spLocks/>
                </p:cNvSpPr>
                <p:nvPr/>
              </p:nvSpPr>
              <p:spPr bwMode="auto">
                <a:xfrm>
                  <a:off x="9169400" y="2589213"/>
                  <a:ext cx="0" cy="3175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0" name="Freeform 54"/>
                <p:cNvSpPr>
                  <a:spLocks/>
                </p:cNvSpPr>
                <p:nvPr/>
              </p:nvSpPr>
              <p:spPr bwMode="auto">
                <a:xfrm>
                  <a:off x="9169400" y="2595563"/>
                  <a:ext cx="0" cy="3175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1" name="Rectangle 55"/>
                <p:cNvSpPr>
                  <a:spLocks noChangeArrowheads="1"/>
                </p:cNvSpPr>
                <p:nvPr/>
              </p:nvSpPr>
              <p:spPr bwMode="auto">
                <a:xfrm>
                  <a:off x="9159875" y="2570163"/>
                  <a:ext cx="1588" cy="1588"/>
                </a:xfrm>
                <a:prstGeom prst="rect">
                  <a:avLst/>
                </a:pr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2" name="Freeform 56"/>
                <p:cNvSpPr>
                  <a:spLocks/>
                </p:cNvSpPr>
                <p:nvPr/>
              </p:nvSpPr>
              <p:spPr bwMode="auto">
                <a:xfrm>
                  <a:off x="8956675" y="25923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3" name="Freeform 57"/>
                <p:cNvSpPr>
                  <a:spLocks/>
                </p:cNvSpPr>
                <p:nvPr/>
              </p:nvSpPr>
              <p:spPr bwMode="auto">
                <a:xfrm>
                  <a:off x="8959850" y="2582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" name="Freeform 58"/>
                <p:cNvSpPr>
                  <a:spLocks/>
                </p:cNvSpPr>
                <p:nvPr/>
              </p:nvSpPr>
              <p:spPr bwMode="auto">
                <a:xfrm>
                  <a:off x="8959850" y="2576513"/>
                  <a:ext cx="0" cy="317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" name="Freeform 59"/>
                <p:cNvSpPr>
                  <a:spLocks/>
                </p:cNvSpPr>
                <p:nvPr/>
              </p:nvSpPr>
              <p:spPr bwMode="auto">
                <a:xfrm>
                  <a:off x="8956675" y="2586038"/>
                  <a:ext cx="0" cy="317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6" name="Freeform 60"/>
                <p:cNvSpPr>
                  <a:spLocks/>
                </p:cNvSpPr>
                <p:nvPr/>
              </p:nvSpPr>
              <p:spPr bwMode="auto">
                <a:xfrm>
                  <a:off x="8937625" y="2560638"/>
                  <a:ext cx="250825" cy="223838"/>
                </a:xfrm>
                <a:custGeom>
                  <a:avLst/>
                  <a:gdLst>
                    <a:gd name="T0" fmla="*/ 74 w 78"/>
                    <a:gd name="T1" fmla="*/ 17 h 70"/>
                    <a:gd name="T2" fmla="*/ 72 w 78"/>
                    <a:gd name="T3" fmla="*/ 17 h 70"/>
                    <a:gd name="T4" fmla="*/ 72 w 78"/>
                    <a:gd name="T5" fmla="*/ 12 h 70"/>
                    <a:gd name="T6" fmla="*/ 72 w 78"/>
                    <a:gd name="T7" fmla="*/ 11 h 70"/>
                    <a:gd name="T8" fmla="*/ 72 w 78"/>
                    <a:gd name="T9" fmla="*/ 10 h 70"/>
                    <a:gd name="T10" fmla="*/ 72 w 78"/>
                    <a:gd name="T11" fmla="*/ 9 h 70"/>
                    <a:gd name="T12" fmla="*/ 72 w 78"/>
                    <a:gd name="T13" fmla="*/ 9 h 70"/>
                    <a:gd name="T14" fmla="*/ 72 w 78"/>
                    <a:gd name="T15" fmla="*/ 8 h 70"/>
                    <a:gd name="T16" fmla="*/ 72 w 78"/>
                    <a:gd name="T17" fmla="*/ 7 h 70"/>
                    <a:gd name="T18" fmla="*/ 72 w 78"/>
                    <a:gd name="T19" fmla="*/ 7 h 70"/>
                    <a:gd name="T20" fmla="*/ 71 w 78"/>
                    <a:gd name="T21" fmla="*/ 5 h 70"/>
                    <a:gd name="T22" fmla="*/ 71 w 78"/>
                    <a:gd name="T23" fmla="*/ 5 h 70"/>
                    <a:gd name="T24" fmla="*/ 70 w 78"/>
                    <a:gd name="T25" fmla="*/ 4 h 70"/>
                    <a:gd name="T26" fmla="*/ 70 w 78"/>
                    <a:gd name="T27" fmla="*/ 4 h 70"/>
                    <a:gd name="T28" fmla="*/ 69 w 78"/>
                    <a:gd name="T29" fmla="*/ 3 h 70"/>
                    <a:gd name="T30" fmla="*/ 69 w 78"/>
                    <a:gd name="T31" fmla="*/ 3 h 70"/>
                    <a:gd name="T32" fmla="*/ 63 w 78"/>
                    <a:gd name="T33" fmla="*/ 3 h 70"/>
                    <a:gd name="T34" fmla="*/ 52 w 78"/>
                    <a:gd name="T35" fmla="*/ 1 h 70"/>
                    <a:gd name="T36" fmla="*/ 32 w 78"/>
                    <a:gd name="T37" fmla="*/ 3 h 70"/>
                    <a:gd name="T38" fmla="*/ 11 w 78"/>
                    <a:gd name="T39" fmla="*/ 0 h 70"/>
                    <a:gd name="T40" fmla="*/ 8 w 78"/>
                    <a:gd name="T41" fmla="*/ 4 h 70"/>
                    <a:gd name="T42" fmla="*/ 8 w 78"/>
                    <a:gd name="T43" fmla="*/ 4 h 70"/>
                    <a:gd name="T44" fmla="*/ 7 w 78"/>
                    <a:gd name="T45" fmla="*/ 5 h 70"/>
                    <a:gd name="T46" fmla="*/ 7 w 78"/>
                    <a:gd name="T47" fmla="*/ 6 h 70"/>
                    <a:gd name="T48" fmla="*/ 7 w 78"/>
                    <a:gd name="T49" fmla="*/ 7 h 70"/>
                    <a:gd name="T50" fmla="*/ 7 w 78"/>
                    <a:gd name="T51" fmla="*/ 7 h 70"/>
                    <a:gd name="T52" fmla="*/ 6 w 78"/>
                    <a:gd name="T53" fmla="*/ 8 h 70"/>
                    <a:gd name="T54" fmla="*/ 6 w 78"/>
                    <a:gd name="T55" fmla="*/ 9 h 70"/>
                    <a:gd name="T56" fmla="*/ 6 w 78"/>
                    <a:gd name="T57" fmla="*/ 10 h 70"/>
                    <a:gd name="T58" fmla="*/ 6 w 78"/>
                    <a:gd name="T59" fmla="*/ 10 h 70"/>
                    <a:gd name="T60" fmla="*/ 6 w 78"/>
                    <a:gd name="T61" fmla="*/ 12 h 70"/>
                    <a:gd name="T62" fmla="*/ 6 w 78"/>
                    <a:gd name="T63" fmla="*/ 17 h 70"/>
                    <a:gd name="T64" fmla="*/ 5 w 78"/>
                    <a:gd name="T65" fmla="*/ 17 h 70"/>
                    <a:gd name="T66" fmla="*/ 0 w 78"/>
                    <a:gd name="T67" fmla="*/ 22 h 70"/>
                    <a:gd name="T68" fmla="*/ 0 w 78"/>
                    <a:gd name="T69" fmla="*/ 35 h 70"/>
                    <a:gd name="T70" fmla="*/ 6 w 78"/>
                    <a:gd name="T71" fmla="*/ 40 h 70"/>
                    <a:gd name="T72" fmla="*/ 24 w 78"/>
                    <a:gd name="T73" fmla="*/ 70 h 70"/>
                    <a:gd name="T74" fmla="*/ 54 w 78"/>
                    <a:gd name="T75" fmla="*/ 70 h 70"/>
                    <a:gd name="T76" fmla="*/ 72 w 78"/>
                    <a:gd name="T77" fmla="*/ 40 h 70"/>
                    <a:gd name="T78" fmla="*/ 78 w 78"/>
                    <a:gd name="T79" fmla="*/ 35 h 70"/>
                    <a:gd name="T80" fmla="*/ 78 w 78"/>
                    <a:gd name="T81" fmla="*/ 22 h 70"/>
                    <a:gd name="T82" fmla="*/ 74 w 78"/>
                    <a:gd name="T83" fmla="*/ 1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8" h="70">
                      <a:moveTo>
                        <a:pt x="74" y="17"/>
                      </a:moveTo>
                      <a:cubicBezTo>
                        <a:pt x="74" y="17"/>
                        <a:pt x="73" y="17"/>
                        <a:pt x="72" y="17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72" y="12"/>
                        <a:pt x="72" y="11"/>
                        <a:pt x="72" y="11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2" y="10"/>
                        <a:pt x="72" y="9"/>
                        <a:pt x="72" y="9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8"/>
                        <a:pt x="72" y="7"/>
                        <a:pt x="72" y="7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71" y="6"/>
                        <a:pt x="71" y="6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4"/>
                        <a:pt x="70" y="4"/>
                        <a:pt x="70" y="4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3"/>
                        <a:pt x="70" y="3"/>
                        <a:pt x="69" y="3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68" y="3"/>
                        <a:pt x="66" y="3"/>
                        <a:pt x="63" y="3"/>
                      </a:cubicBezTo>
                      <a:cubicBezTo>
                        <a:pt x="59" y="3"/>
                        <a:pt x="55" y="2"/>
                        <a:pt x="52" y="1"/>
                      </a:cubicBezTo>
                      <a:cubicBezTo>
                        <a:pt x="47" y="2"/>
                        <a:pt x="40" y="3"/>
                        <a:pt x="32" y="3"/>
                      </a:cubicBezTo>
                      <a:cubicBezTo>
                        <a:pt x="24" y="3"/>
                        <a:pt x="16" y="2"/>
                        <a:pt x="11" y="0"/>
                      </a:cubicBezTo>
                      <a:cubicBezTo>
                        <a:pt x="10" y="1"/>
                        <a:pt x="9" y="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9"/>
                        <a:pt x="6" y="9"/>
                      </a:cubicBezTo>
                      <a:cubicBezTo>
                        <a:pt x="6" y="9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2" y="17"/>
                        <a:pt x="0" y="20"/>
                        <a:pt x="0" y="2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8"/>
                        <a:pt x="3" y="40"/>
                        <a:pt x="6" y="40"/>
                      </a:cubicBezTo>
                      <a:cubicBezTo>
                        <a:pt x="6" y="40"/>
                        <a:pt x="16" y="70"/>
                        <a:pt x="24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63" y="70"/>
                        <a:pt x="72" y="40"/>
                        <a:pt x="72" y="40"/>
                      </a:cubicBezTo>
                      <a:cubicBezTo>
                        <a:pt x="76" y="40"/>
                        <a:pt x="78" y="38"/>
                        <a:pt x="78" y="35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78" y="20"/>
                        <a:pt x="77" y="18"/>
                        <a:pt x="74" y="17"/>
                      </a:cubicBez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7" name="Freeform 61"/>
                <p:cNvSpPr>
                  <a:spLocks noEditPoints="1"/>
                </p:cNvSpPr>
                <p:nvPr/>
              </p:nvSpPr>
              <p:spPr bwMode="auto">
                <a:xfrm>
                  <a:off x="8959850" y="2605088"/>
                  <a:ext cx="215900" cy="71438"/>
                </a:xfrm>
                <a:custGeom>
                  <a:avLst/>
                  <a:gdLst>
                    <a:gd name="T0" fmla="*/ 66 w 67"/>
                    <a:gd name="T1" fmla="*/ 2 h 22"/>
                    <a:gd name="T2" fmla="*/ 49 w 67"/>
                    <a:gd name="T3" fmla="*/ 1 h 22"/>
                    <a:gd name="T4" fmla="*/ 33 w 67"/>
                    <a:gd name="T5" fmla="*/ 5 h 22"/>
                    <a:gd name="T6" fmla="*/ 17 w 67"/>
                    <a:gd name="T7" fmla="*/ 1 h 22"/>
                    <a:gd name="T8" fmla="*/ 0 w 67"/>
                    <a:gd name="T9" fmla="*/ 2 h 22"/>
                    <a:gd name="T10" fmla="*/ 0 w 67"/>
                    <a:gd name="T11" fmla="*/ 4 h 22"/>
                    <a:gd name="T12" fmla="*/ 2 w 67"/>
                    <a:gd name="T13" fmla="*/ 7 h 22"/>
                    <a:gd name="T14" fmla="*/ 4 w 67"/>
                    <a:gd name="T15" fmla="*/ 12 h 22"/>
                    <a:gd name="T16" fmla="*/ 20 w 67"/>
                    <a:gd name="T17" fmla="*/ 21 h 22"/>
                    <a:gd name="T18" fmla="*/ 31 w 67"/>
                    <a:gd name="T19" fmla="*/ 9 h 22"/>
                    <a:gd name="T20" fmla="*/ 33 w 67"/>
                    <a:gd name="T21" fmla="*/ 8 h 22"/>
                    <a:gd name="T22" fmla="*/ 36 w 67"/>
                    <a:gd name="T23" fmla="*/ 9 h 22"/>
                    <a:gd name="T24" fmla="*/ 47 w 67"/>
                    <a:gd name="T25" fmla="*/ 21 h 22"/>
                    <a:gd name="T26" fmla="*/ 62 w 67"/>
                    <a:gd name="T27" fmla="*/ 12 h 22"/>
                    <a:gd name="T28" fmla="*/ 64 w 67"/>
                    <a:gd name="T29" fmla="*/ 7 h 22"/>
                    <a:gd name="T30" fmla="*/ 66 w 67"/>
                    <a:gd name="T31" fmla="*/ 4 h 22"/>
                    <a:gd name="T32" fmla="*/ 66 w 67"/>
                    <a:gd name="T33" fmla="*/ 2 h 22"/>
                    <a:gd name="T34" fmla="*/ 25 w 67"/>
                    <a:gd name="T35" fmla="*/ 16 h 22"/>
                    <a:gd name="T36" fmla="*/ 13 w 67"/>
                    <a:gd name="T37" fmla="*/ 19 h 22"/>
                    <a:gd name="T38" fmla="*/ 6 w 67"/>
                    <a:gd name="T39" fmla="*/ 8 h 22"/>
                    <a:gd name="T40" fmla="*/ 18 w 67"/>
                    <a:gd name="T41" fmla="*/ 3 h 22"/>
                    <a:gd name="T42" fmla="*/ 26 w 67"/>
                    <a:gd name="T43" fmla="*/ 5 h 22"/>
                    <a:gd name="T44" fmla="*/ 25 w 67"/>
                    <a:gd name="T45" fmla="*/ 16 h 22"/>
                    <a:gd name="T46" fmla="*/ 53 w 67"/>
                    <a:gd name="T47" fmla="*/ 19 h 22"/>
                    <a:gd name="T48" fmla="*/ 41 w 67"/>
                    <a:gd name="T49" fmla="*/ 16 h 22"/>
                    <a:gd name="T50" fmla="*/ 41 w 67"/>
                    <a:gd name="T51" fmla="*/ 5 h 22"/>
                    <a:gd name="T52" fmla="*/ 49 w 67"/>
                    <a:gd name="T53" fmla="*/ 3 h 22"/>
                    <a:gd name="T54" fmla="*/ 61 w 67"/>
                    <a:gd name="T55" fmla="*/ 8 h 22"/>
                    <a:gd name="T56" fmla="*/ 53 w 67"/>
                    <a:gd name="T57" fmla="*/ 1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67" h="22">
                      <a:moveTo>
                        <a:pt x="66" y="2"/>
                      </a:moveTo>
                      <a:cubicBezTo>
                        <a:pt x="66" y="2"/>
                        <a:pt x="56" y="0"/>
                        <a:pt x="49" y="1"/>
                      </a:cubicBezTo>
                      <a:cubicBezTo>
                        <a:pt x="42" y="2"/>
                        <a:pt x="37" y="5"/>
                        <a:pt x="33" y="5"/>
                      </a:cubicBezTo>
                      <a:cubicBezTo>
                        <a:pt x="30" y="5"/>
                        <a:pt x="24" y="2"/>
                        <a:pt x="17" y="1"/>
                      </a:cubicBezTo>
                      <a:cubicBezTo>
                        <a:pt x="10" y="0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5"/>
                        <a:pt x="1" y="6"/>
                        <a:pt x="2" y="7"/>
                      </a:cubicBezTo>
                      <a:cubicBezTo>
                        <a:pt x="4" y="8"/>
                        <a:pt x="4" y="12"/>
                        <a:pt x="4" y="12"/>
                      </a:cubicBezTo>
                      <a:cubicBezTo>
                        <a:pt x="6" y="20"/>
                        <a:pt x="12" y="22"/>
                        <a:pt x="20" y="21"/>
                      </a:cubicBezTo>
                      <a:cubicBezTo>
                        <a:pt x="28" y="19"/>
                        <a:pt x="30" y="11"/>
                        <a:pt x="31" y="9"/>
                      </a:cubicBezTo>
                      <a:cubicBezTo>
                        <a:pt x="32" y="8"/>
                        <a:pt x="33" y="8"/>
                        <a:pt x="33" y="8"/>
                      </a:cubicBezTo>
                      <a:cubicBezTo>
                        <a:pt x="33" y="8"/>
                        <a:pt x="35" y="8"/>
                        <a:pt x="36" y="9"/>
                      </a:cubicBezTo>
                      <a:cubicBezTo>
                        <a:pt x="37" y="11"/>
                        <a:pt x="39" y="19"/>
                        <a:pt x="47" y="21"/>
                      </a:cubicBezTo>
                      <a:cubicBezTo>
                        <a:pt x="55" y="22"/>
                        <a:pt x="61" y="20"/>
                        <a:pt x="62" y="12"/>
                      </a:cubicBezTo>
                      <a:cubicBezTo>
                        <a:pt x="62" y="12"/>
                        <a:pt x="62" y="8"/>
                        <a:pt x="64" y="7"/>
                      </a:cubicBezTo>
                      <a:cubicBezTo>
                        <a:pt x="66" y="6"/>
                        <a:pt x="66" y="5"/>
                        <a:pt x="66" y="4"/>
                      </a:cubicBezTo>
                      <a:cubicBezTo>
                        <a:pt x="66" y="3"/>
                        <a:pt x="67" y="2"/>
                        <a:pt x="66" y="2"/>
                      </a:cubicBezTo>
                      <a:close/>
                      <a:moveTo>
                        <a:pt x="25" y="16"/>
                      </a:moveTo>
                      <a:cubicBezTo>
                        <a:pt x="23" y="19"/>
                        <a:pt x="19" y="20"/>
                        <a:pt x="13" y="19"/>
                      </a:cubicBezTo>
                      <a:cubicBezTo>
                        <a:pt x="8" y="18"/>
                        <a:pt x="6" y="14"/>
                        <a:pt x="6" y="8"/>
                      </a:cubicBezTo>
                      <a:cubicBezTo>
                        <a:pt x="6" y="1"/>
                        <a:pt x="18" y="3"/>
                        <a:pt x="18" y="3"/>
                      </a:cubicBezTo>
                      <a:cubicBezTo>
                        <a:pt x="22" y="4"/>
                        <a:pt x="22" y="4"/>
                        <a:pt x="26" y="5"/>
                      </a:cubicBezTo>
                      <a:cubicBezTo>
                        <a:pt x="30" y="6"/>
                        <a:pt x="27" y="13"/>
                        <a:pt x="25" y="16"/>
                      </a:cubicBezTo>
                      <a:close/>
                      <a:moveTo>
                        <a:pt x="53" y="19"/>
                      </a:moveTo>
                      <a:cubicBezTo>
                        <a:pt x="48" y="20"/>
                        <a:pt x="44" y="19"/>
                        <a:pt x="41" y="16"/>
                      </a:cubicBezTo>
                      <a:cubicBezTo>
                        <a:pt x="39" y="13"/>
                        <a:pt x="37" y="6"/>
                        <a:pt x="41" y="5"/>
                      </a:cubicBezTo>
                      <a:cubicBezTo>
                        <a:pt x="44" y="4"/>
                        <a:pt x="44" y="4"/>
                        <a:pt x="49" y="3"/>
                      </a:cubicBezTo>
                      <a:cubicBezTo>
                        <a:pt x="49" y="3"/>
                        <a:pt x="61" y="1"/>
                        <a:pt x="61" y="8"/>
                      </a:cubicBezTo>
                      <a:cubicBezTo>
                        <a:pt x="61" y="14"/>
                        <a:pt x="59" y="18"/>
                        <a:pt x="53" y="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8" name="Oval 62"/>
                <p:cNvSpPr>
                  <a:spLocks noChangeArrowheads="1"/>
                </p:cNvSpPr>
                <p:nvPr/>
              </p:nvSpPr>
              <p:spPr bwMode="auto">
                <a:xfrm>
                  <a:off x="8964613" y="2614613"/>
                  <a:ext cx="6350" cy="63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9" name="Oval 63"/>
                <p:cNvSpPr>
                  <a:spLocks noChangeArrowheads="1"/>
                </p:cNvSpPr>
                <p:nvPr/>
              </p:nvSpPr>
              <p:spPr bwMode="auto">
                <a:xfrm>
                  <a:off x="9163050" y="2614613"/>
                  <a:ext cx="6350" cy="63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0" name="Freeform 67"/>
                <p:cNvSpPr>
                  <a:spLocks/>
                </p:cNvSpPr>
                <p:nvPr/>
              </p:nvSpPr>
              <p:spPr bwMode="auto">
                <a:xfrm>
                  <a:off x="9766300" y="2736850"/>
                  <a:ext cx="157163" cy="169863"/>
                </a:xfrm>
                <a:custGeom>
                  <a:avLst/>
                  <a:gdLst>
                    <a:gd name="T0" fmla="*/ 0 w 99"/>
                    <a:gd name="T1" fmla="*/ 10 h 107"/>
                    <a:gd name="T2" fmla="*/ 10 w 99"/>
                    <a:gd name="T3" fmla="*/ 0 h 107"/>
                    <a:gd name="T4" fmla="*/ 89 w 99"/>
                    <a:gd name="T5" fmla="*/ 0 h 107"/>
                    <a:gd name="T6" fmla="*/ 99 w 99"/>
                    <a:gd name="T7" fmla="*/ 10 h 107"/>
                    <a:gd name="T8" fmla="*/ 72 w 99"/>
                    <a:gd name="T9" fmla="*/ 99 h 107"/>
                    <a:gd name="T10" fmla="*/ 36 w 99"/>
                    <a:gd name="T11" fmla="*/ 107 h 107"/>
                    <a:gd name="T12" fmla="*/ 6 w 99"/>
                    <a:gd name="T13" fmla="*/ 65 h 107"/>
                    <a:gd name="T14" fmla="*/ 0 w 99"/>
                    <a:gd name="T15" fmla="*/ 1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107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89" y="0"/>
                      </a:lnTo>
                      <a:lnTo>
                        <a:pt x="99" y="10"/>
                      </a:lnTo>
                      <a:lnTo>
                        <a:pt x="72" y="99"/>
                      </a:lnTo>
                      <a:lnTo>
                        <a:pt x="36" y="107"/>
                      </a:lnTo>
                      <a:lnTo>
                        <a:pt x="6" y="6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1" name="Freeform 68"/>
                <p:cNvSpPr>
                  <a:spLocks/>
                </p:cNvSpPr>
                <p:nvPr/>
              </p:nvSpPr>
              <p:spPr bwMode="auto">
                <a:xfrm>
                  <a:off x="9675813" y="4335463"/>
                  <a:ext cx="157163" cy="79375"/>
                </a:xfrm>
                <a:custGeom>
                  <a:avLst/>
                  <a:gdLst>
                    <a:gd name="T0" fmla="*/ 24 w 49"/>
                    <a:gd name="T1" fmla="*/ 0 h 25"/>
                    <a:gd name="T2" fmla="*/ 0 w 49"/>
                    <a:gd name="T3" fmla="*/ 25 h 25"/>
                    <a:gd name="T4" fmla="*/ 49 w 49"/>
                    <a:gd name="T5" fmla="*/ 25 h 25"/>
                    <a:gd name="T6" fmla="*/ 24 w 49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25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11"/>
                        <a:pt x="38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2" name="Freeform 69"/>
                <p:cNvSpPr>
                  <a:spLocks/>
                </p:cNvSpPr>
                <p:nvPr/>
              </p:nvSpPr>
              <p:spPr bwMode="auto">
                <a:xfrm>
                  <a:off x="9653588" y="3484563"/>
                  <a:ext cx="201613" cy="866775"/>
                </a:xfrm>
                <a:custGeom>
                  <a:avLst/>
                  <a:gdLst>
                    <a:gd name="T0" fmla="*/ 99 w 127"/>
                    <a:gd name="T1" fmla="*/ 546 h 546"/>
                    <a:gd name="T2" fmla="*/ 24 w 127"/>
                    <a:gd name="T3" fmla="*/ 546 h 546"/>
                    <a:gd name="T4" fmla="*/ 0 w 127"/>
                    <a:gd name="T5" fmla="*/ 0 h 546"/>
                    <a:gd name="T6" fmla="*/ 127 w 127"/>
                    <a:gd name="T7" fmla="*/ 0 h 546"/>
                    <a:gd name="T8" fmla="*/ 99 w 127"/>
                    <a:gd name="T9" fmla="*/ 54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6">
                      <a:moveTo>
                        <a:pt x="99" y="546"/>
                      </a:moveTo>
                      <a:lnTo>
                        <a:pt x="24" y="546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99" y="5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3" name="Freeform 70"/>
                <p:cNvSpPr>
                  <a:spLocks/>
                </p:cNvSpPr>
                <p:nvPr/>
              </p:nvSpPr>
              <p:spPr bwMode="auto">
                <a:xfrm>
                  <a:off x="9829800" y="3484563"/>
                  <a:ext cx="201613" cy="866775"/>
                </a:xfrm>
                <a:custGeom>
                  <a:avLst/>
                  <a:gdLst>
                    <a:gd name="T0" fmla="*/ 103 w 127"/>
                    <a:gd name="T1" fmla="*/ 546 h 546"/>
                    <a:gd name="T2" fmla="*/ 28 w 127"/>
                    <a:gd name="T3" fmla="*/ 546 h 546"/>
                    <a:gd name="T4" fmla="*/ 0 w 127"/>
                    <a:gd name="T5" fmla="*/ 0 h 546"/>
                    <a:gd name="T6" fmla="*/ 127 w 127"/>
                    <a:gd name="T7" fmla="*/ 0 h 546"/>
                    <a:gd name="T8" fmla="*/ 103 w 127"/>
                    <a:gd name="T9" fmla="*/ 546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" h="546">
                      <a:moveTo>
                        <a:pt x="103" y="546"/>
                      </a:moveTo>
                      <a:lnTo>
                        <a:pt x="28" y="546"/>
                      </a:lnTo>
                      <a:lnTo>
                        <a:pt x="0" y="0"/>
                      </a:lnTo>
                      <a:lnTo>
                        <a:pt x="127" y="0"/>
                      </a:lnTo>
                      <a:lnTo>
                        <a:pt x="103" y="5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4" name="Freeform 71"/>
                <p:cNvSpPr>
                  <a:spLocks/>
                </p:cNvSpPr>
                <p:nvPr/>
              </p:nvSpPr>
              <p:spPr bwMode="auto">
                <a:xfrm>
                  <a:off x="9858375" y="4335463"/>
                  <a:ext cx="157163" cy="79375"/>
                </a:xfrm>
                <a:custGeom>
                  <a:avLst/>
                  <a:gdLst>
                    <a:gd name="T0" fmla="*/ 25 w 49"/>
                    <a:gd name="T1" fmla="*/ 0 h 25"/>
                    <a:gd name="T2" fmla="*/ 0 w 49"/>
                    <a:gd name="T3" fmla="*/ 25 h 25"/>
                    <a:gd name="T4" fmla="*/ 49 w 49"/>
                    <a:gd name="T5" fmla="*/ 25 h 25"/>
                    <a:gd name="T6" fmla="*/ 25 w 49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25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11"/>
                        <a:pt x="38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" name="Freeform 72"/>
                <p:cNvSpPr>
                  <a:spLocks/>
                </p:cNvSpPr>
                <p:nvPr/>
              </p:nvSpPr>
              <p:spPr bwMode="auto">
                <a:xfrm>
                  <a:off x="9750425" y="2755900"/>
                  <a:ext cx="195263" cy="530225"/>
                </a:xfrm>
                <a:custGeom>
                  <a:avLst/>
                  <a:gdLst>
                    <a:gd name="T0" fmla="*/ 123 w 123"/>
                    <a:gd name="T1" fmla="*/ 71 h 334"/>
                    <a:gd name="T2" fmla="*/ 62 w 123"/>
                    <a:gd name="T3" fmla="*/ 0 h 334"/>
                    <a:gd name="T4" fmla="*/ 0 w 123"/>
                    <a:gd name="T5" fmla="*/ 65 h 334"/>
                    <a:gd name="T6" fmla="*/ 46 w 123"/>
                    <a:gd name="T7" fmla="*/ 308 h 334"/>
                    <a:gd name="T8" fmla="*/ 58 w 123"/>
                    <a:gd name="T9" fmla="*/ 334 h 334"/>
                    <a:gd name="T10" fmla="*/ 72 w 123"/>
                    <a:gd name="T11" fmla="*/ 308 h 334"/>
                    <a:gd name="T12" fmla="*/ 123 w 123"/>
                    <a:gd name="T13" fmla="*/ 71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3" h="334">
                      <a:moveTo>
                        <a:pt x="123" y="71"/>
                      </a:moveTo>
                      <a:lnTo>
                        <a:pt x="62" y="0"/>
                      </a:lnTo>
                      <a:lnTo>
                        <a:pt x="0" y="65"/>
                      </a:lnTo>
                      <a:lnTo>
                        <a:pt x="46" y="308"/>
                      </a:lnTo>
                      <a:lnTo>
                        <a:pt x="58" y="334"/>
                      </a:lnTo>
                      <a:lnTo>
                        <a:pt x="72" y="308"/>
                      </a:lnTo>
                      <a:lnTo>
                        <a:pt x="123" y="7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6" name="Freeform 73"/>
                <p:cNvSpPr>
                  <a:spLocks/>
                </p:cNvSpPr>
                <p:nvPr/>
              </p:nvSpPr>
              <p:spPr bwMode="auto">
                <a:xfrm>
                  <a:off x="9729788" y="2400300"/>
                  <a:ext cx="247650" cy="311150"/>
                </a:xfrm>
                <a:custGeom>
                  <a:avLst/>
                  <a:gdLst>
                    <a:gd name="T0" fmla="*/ 68 w 77"/>
                    <a:gd name="T1" fmla="*/ 59 h 97"/>
                    <a:gd name="T2" fmla="*/ 28 w 77"/>
                    <a:gd name="T3" fmla="*/ 90 h 97"/>
                    <a:gd name="T4" fmla="*/ 8 w 77"/>
                    <a:gd name="T5" fmla="*/ 39 h 97"/>
                    <a:gd name="T6" fmla="*/ 57 w 77"/>
                    <a:gd name="T7" fmla="*/ 6 h 97"/>
                    <a:gd name="T8" fmla="*/ 68 w 77"/>
                    <a:gd name="T9" fmla="*/ 5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97">
                      <a:moveTo>
                        <a:pt x="68" y="59"/>
                      </a:moveTo>
                      <a:cubicBezTo>
                        <a:pt x="54" y="97"/>
                        <a:pt x="46" y="96"/>
                        <a:pt x="28" y="90"/>
                      </a:cubicBezTo>
                      <a:cubicBezTo>
                        <a:pt x="9" y="84"/>
                        <a:pt x="0" y="61"/>
                        <a:pt x="8" y="39"/>
                      </a:cubicBezTo>
                      <a:cubicBezTo>
                        <a:pt x="15" y="17"/>
                        <a:pt x="39" y="0"/>
                        <a:pt x="57" y="6"/>
                      </a:cubicBezTo>
                      <a:cubicBezTo>
                        <a:pt x="76" y="12"/>
                        <a:pt x="77" y="37"/>
                        <a:pt x="68" y="5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7" name="Freeform 74"/>
                <p:cNvSpPr>
                  <a:spLocks/>
                </p:cNvSpPr>
                <p:nvPr/>
              </p:nvSpPr>
              <p:spPr bwMode="auto">
                <a:xfrm>
                  <a:off x="9685338" y="2387600"/>
                  <a:ext cx="276225" cy="339725"/>
                </a:xfrm>
                <a:custGeom>
                  <a:avLst/>
                  <a:gdLst>
                    <a:gd name="T0" fmla="*/ 74 w 86"/>
                    <a:gd name="T1" fmla="*/ 22 h 106"/>
                    <a:gd name="T2" fmla="*/ 62 w 86"/>
                    <a:gd name="T3" fmla="*/ 90 h 106"/>
                    <a:gd name="T4" fmla="*/ 25 w 86"/>
                    <a:gd name="T5" fmla="*/ 87 h 106"/>
                    <a:gd name="T6" fmla="*/ 25 w 86"/>
                    <a:gd name="T7" fmla="*/ 8 h 106"/>
                    <a:gd name="T8" fmla="*/ 74 w 86"/>
                    <a:gd name="T9" fmla="*/ 2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6">
                      <a:moveTo>
                        <a:pt x="74" y="22"/>
                      </a:moveTo>
                      <a:cubicBezTo>
                        <a:pt x="86" y="41"/>
                        <a:pt x="77" y="81"/>
                        <a:pt x="62" y="90"/>
                      </a:cubicBezTo>
                      <a:cubicBezTo>
                        <a:pt x="48" y="98"/>
                        <a:pt x="36" y="106"/>
                        <a:pt x="25" y="87"/>
                      </a:cubicBezTo>
                      <a:cubicBezTo>
                        <a:pt x="14" y="68"/>
                        <a:pt x="0" y="19"/>
                        <a:pt x="25" y="8"/>
                      </a:cubicBezTo>
                      <a:cubicBezTo>
                        <a:pt x="40" y="0"/>
                        <a:pt x="63" y="3"/>
                        <a:pt x="74" y="22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8" name="Freeform 75"/>
                <p:cNvSpPr>
                  <a:spLocks/>
                </p:cNvSpPr>
                <p:nvPr/>
              </p:nvSpPr>
              <p:spPr bwMode="auto">
                <a:xfrm>
                  <a:off x="9782175" y="2636838"/>
                  <a:ext cx="125413" cy="150813"/>
                </a:xfrm>
                <a:custGeom>
                  <a:avLst/>
                  <a:gdLst>
                    <a:gd name="T0" fmla="*/ 79 w 79"/>
                    <a:gd name="T1" fmla="*/ 63 h 95"/>
                    <a:gd name="T2" fmla="*/ 38 w 79"/>
                    <a:gd name="T3" fmla="*/ 95 h 95"/>
                    <a:gd name="T4" fmla="*/ 0 w 79"/>
                    <a:gd name="T5" fmla="*/ 63 h 95"/>
                    <a:gd name="T6" fmla="*/ 0 w 79"/>
                    <a:gd name="T7" fmla="*/ 0 h 95"/>
                    <a:gd name="T8" fmla="*/ 79 w 79"/>
                    <a:gd name="T9" fmla="*/ 0 h 95"/>
                    <a:gd name="T10" fmla="*/ 79 w 79"/>
                    <a:gd name="T11" fmla="*/ 6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95">
                      <a:moveTo>
                        <a:pt x="79" y="63"/>
                      </a:moveTo>
                      <a:lnTo>
                        <a:pt x="38" y="95"/>
                      </a:ln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79" y="63"/>
                      </a:lnTo>
                      <a:close/>
                    </a:path>
                  </a:pathLst>
                </a:custGeom>
                <a:solidFill>
                  <a:srgbClr val="C3A47C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" name="Freeform 76"/>
                <p:cNvSpPr>
                  <a:spLocks/>
                </p:cNvSpPr>
                <p:nvPr/>
              </p:nvSpPr>
              <p:spPr bwMode="auto">
                <a:xfrm>
                  <a:off x="9480550" y="2774950"/>
                  <a:ext cx="269875" cy="700088"/>
                </a:xfrm>
                <a:custGeom>
                  <a:avLst/>
                  <a:gdLst>
                    <a:gd name="T0" fmla="*/ 84 w 84"/>
                    <a:gd name="T1" fmla="*/ 9 h 218"/>
                    <a:gd name="T2" fmla="*/ 51 w 84"/>
                    <a:gd name="T3" fmla="*/ 0 h 218"/>
                    <a:gd name="T4" fmla="*/ 0 w 84"/>
                    <a:gd name="T5" fmla="*/ 218 h 218"/>
                    <a:gd name="T6" fmla="*/ 34 w 84"/>
                    <a:gd name="T7" fmla="*/ 218 h 218"/>
                    <a:gd name="T8" fmla="*/ 84 w 84"/>
                    <a:gd name="T9" fmla="*/ 9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218">
                      <a:moveTo>
                        <a:pt x="84" y="9"/>
                      </a:moveTo>
                      <a:cubicBezTo>
                        <a:pt x="73" y="6"/>
                        <a:pt x="62" y="3"/>
                        <a:pt x="51" y="0"/>
                      </a:cubicBezTo>
                      <a:cubicBezTo>
                        <a:pt x="18" y="71"/>
                        <a:pt x="7" y="141"/>
                        <a:pt x="0" y="218"/>
                      </a:cubicBezTo>
                      <a:cubicBezTo>
                        <a:pt x="34" y="218"/>
                        <a:pt x="34" y="218"/>
                        <a:pt x="34" y="218"/>
                      </a:cubicBezTo>
                      <a:cubicBezTo>
                        <a:pt x="42" y="144"/>
                        <a:pt x="53" y="77"/>
                        <a:pt x="84" y="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0" name="Freeform 77"/>
                <p:cNvSpPr>
                  <a:spLocks/>
                </p:cNvSpPr>
                <p:nvPr/>
              </p:nvSpPr>
              <p:spPr bwMode="auto">
                <a:xfrm>
                  <a:off x="9939338" y="2774950"/>
                  <a:ext cx="273050" cy="700088"/>
                </a:xfrm>
                <a:custGeom>
                  <a:avLst/>
                  <a:gdLst>
                    <a:gd name="T0" fmla="*/ 0 w 85"/>
                    <a:gd name="T1" fmla="*/ 9 h 218"/>
                    <a:gd name="T2" fmla="*/ 34 w 85"/>
                    <a:gd name="T3" fmla="*/ 0 h 218"/>
                    <a:gd name="T4" fmla="*/ 85 w 85"/>
                    <a:gd name="T5" fmla="*/ 218 h 218"/>
                    <a:gd name="T6" fmla="*/ 50 w 85"/>
                    <a:gd name="T7" fmla="*/ 218 h 218"/>
                    <a:gd name="T8" fmla="*/ 0 w 85"/>
                    <a:gd name="T9" fmla="*/ 9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218">
                      <a:moveTo>
                        <a:pt x="0" y="9"/>
                      </a:moveTo>
                      <a:cubicBezTo>
                        <a:pt x="12" y="6"/>
                        <a:pt x="23" y="3"/>
                        <a:pt x="34" y="0"/>
                      </a:cubicBezTo>
                      <a:cubicBezTo>
                        <a:pt x="67" y="71"/>
                        <a:pt x="77" y="141"/>
                        <a:pt x="85" y="218"/>
                      </a:cubicBezTo>
                      <a:cubicBezTo>
                        <a:pt x="50" y="218"/>
                        <a:pt x="50" y="218"/>
                        <a:pt x="50" y="218"/>
                      </a:cubicBezTo>
                      <a:cubicBezTo>
                        <a:pt x="42" y="144"/>
                        <a:pt x="32" y="77"/>
                        <a:pt x="0" y="9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Freeform 78"/>
                <p:cNvSpPr>
                  <a:spLocks/>
                </p:cNvSpPr>
                <p:nvPr/>
              </p:nvSpPr>
              <p:spPr bwMode="auto">
                <a:xfrm>
                  <a:off x="9493250" y="3475038"/>
                  <a:ext cx="82550" cy="90488"/>
                </a:xfrm>
                <a:custGeom>
                  <a:avLst/>
                  <a:gdLst>
                    <a:gd name="T0" fmla="*/ 0 w 26"/>
                    <a:gd name="T1" fmla="*/ 0 h 28"/>
                    <a:gd name="T2" fmla="*/ 0 w 26"/>
                    <a:gd name="T3" fmla="*/ 16 h 28"/>
                    <a:gd name="T4" fmla="*/ 13 w 26"/>
                    <a:gd name="T5" fmla="*/ 28 h 28"/>
                    <a:gd name="T6" fmla="*/ 26 w 26"/>
                    <a:gd name="T7" fmla="*/ 16 h 28"/>
                    <a:gd name="T8" fmla="*/ 26 w 26"/>
                    <a:gd name="T9" fmla="*/ 0 h 28"/>
                    <a:gd name="T10" fmla="*/ 0 w 26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8">
                      <a:moveTo>
                        <a:pt x="0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3"/>
                        <a:pt x="6" y="28"/>
                        <a:pt x="13" y="28"/>
                      </a:cubicBezTo>
                      <a:cubicBezTo>
                        <a:pt x="20" y="28"/>
                        <a:pt x="26" y="23"/>
                        <a:pt x="26" y="16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Freeform 79"/>
                <p:cNvSpPr>
                  <a:spLocks/>
                </p:cNvSpPr>
                <p:nvPr/>
              </p:nvSpPr>
              <p:spPr bwMode="auto">
                <a:xfrm>
                  <a:off x="10115550" y="3475038"/>
                  <a:ext cx="80963" cy="90488"/>
                </a:xfrm>
                <a:custGeom>
                  <a:avLst/>
                  <a:gdLst>
                    <a:gd name="T0" fmla="*/ 0 w 25"/>
                    <a:gd name="T1" fmla="*/ 0 h 28"/>
                    <a:gd name="T2" fmla="*/ 0 w 25"/>
                    <a:gd name="T3" fmla="*/ 16 h 28"/>
                    <a:gd name="T4" fmla="*/ 12 w 25"/>
                    <a:gd name="T5" fmla="*/ 28 h 28"/>
                    <a:gd name="T6" fmla="*/ 25 w 25"/>
                    <a:gd name="T7" fmla="*/ 16 h 28"/>
                    <a:gd name="T8" fmla="*/ 25 w 25"/>
                    <a:gd name="T9" fmla="*/ 0 h 28"/>
                    <a:gd name="T10" fmla="*/ 0 w 25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8">
                      <a:moveTo>
                        <a:pt x="0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3"/>
                        <a:pt x="5" y="28"/>
                        <a:pt x="12" y="28"/>
                      </a:cubicBezTo>
                      <a:cubicBezTo>
                        <a:pt x="19" y="28"/>
                        <a:pt x="25" y="23"/>
                        <a:pt x="25" y="16"/>
                      </a:cubicBezTo>
                      <a:cubicBezTo>
                        <a:pt x="25" y="0"/>
                        <a:pt x="25" y="0"/>
                        <a:pt x="2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Freeform 80"/>
                <p:cNvSpPr>
                  <a:spLocks/>
                </p:cNvSpPr>
                <p:nvPr/>
              </p:nvSpPr>
              <p:spPr bwMode="auto">
                <a:xfrm>
                  <a:off x="9640888" y="2752725"/>
                  <a:ext cx="407988" cy="709613"/>
                </a:xfrm>
                <a:custGeom>
                  <a:avLst/>
                  <a:gdLst>
                    <a:gd name="T0" fmla="*/ 178 w 257"/>
                    <a:gd name="T1" fmla="*/ 0 h 447"/>
                    <a:gd name="T2" fmla="*/ 127 w 257"/>
                    <a:gd name="T3" fmla="*/ 85 h 447"/>
                    <a:gd name="T4" fmla="*/ 79 w 257"/>
                    <a:gd name="T5" fmla="*/ 0 h 447"/>
                    <a:gd name="T6" fmla="*/ 0 w 257"/>
                    <a:gd name="T7" fmla="*/ 14 h 447"/>
                    <a:gd name="T8" fmla="*/ 4 w 257"/>
                    <a:gd name="T9" fmla="*/ 447 h 447"/>
                    <a:gd name="T10" fmla="*/ 250 w 257"/>
                    <a:gd name="T11" fmla="*/ 447 h 447"/>
                    <a:gd name="T12" fmla="*/ 257 w 257"/>
                    <a:gd name="T13" fmla="*/ 14 h 447"/>
                    <a:gd name="T14" fmla="*/ 178 w 257"/>
                    <a:gd name="T15" fmla="*/ 0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7" h="447">
                      <a:moveTo>
                        <a:pt x="178" y="0"/>
                      </a:moveTo>
                      <a:lnTo>
                        <a:pt x="127" y="85"/>
                      </a:lnTo>
                      <a:lnTo>
                        <a:pt x="79" y="0"/>
                      </a:lnTo>
                      <a:lnTo>
                        <a:pt x="0" y="14"/>
                      </a:lnTo>
                      <a:lnTo>
                        <a:pt x="4" y="447"/>
                      </a:lnTo>
                      <a:lnTo>
                        <a:pt x="250" y="447"/>
                      </a:lnTo>
                      <a:lnTo>
                        <a:pt x="257" y="14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Freeform 81"/>
                <p:cNvSpPr>
                  <a:spLocks/>
                </p:cNvSpPr>
                <p:nvPr/>
              </p:nvSpPr>
              <p:spPr bwMode="auto">
                <a:xfrm>
                  <a:off x="9945688" y="2509838"/>
                  <a:ext cx="3175" cy="3175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Freeform 82"/>
                <p:cNvSpPr>
                  <a:spLocks/>
                </p:cNvSpPr>
                <p:nvPr/>
              </p:nvSpPr>
              <p:spPr bwMode="auto">
                <a:xfrm>
                  <a:off x="9945688" y="2506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6" name="Freeform 83"/>
                <p:cNvSpPr>
                  <a:spLocks/>
                </p:cNvSpPr>
                <p:nvPr/>
              </p:nvSpPr>
              <p:spPr bwMode="auto">
                <a:xfrm>
                  <a:off x="9939338" y="2495550"/>
                  <a:ext cx="3175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Freeform 84"/>
                <p:cNvSpPr>
                  <a:spLocks/>
                </p:cNvSpPr>
                <p:nvPr/>
              </p:nvSpPr>
              <p:spPr bwMode="auto">
                <a:xfrm>
                  <a:off x="9942513" y="25003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Freeform 85"/>
                <p:cNvSpPr>
                  <a:spLocks/>
                </p:cNvSpPr>
                <p:nvPr/>
              </p:nvSpPr>
              <p:spPr bwMode="auto">
                <a:xfrm>
                  <a:off x="9740900" y="24955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Freeform 86"/>
                <p:cNvSpPr>
                  <a:spLocks/>
                </p:cNvSpPr>
                <p:nvPr/>
              </p:nvSpPr>
              <p:spPr bwMode="auto">
                <a:xfrm>
                  <a:off x="9948863" y="2513013"/>
                  <a:ext cx="0" cy="3175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Freeform 87"/>
                <p:cNvSpPr>
                  <a:spLocks/>
                </p:cNvSpPr>
                <p:nvPr/>
              </p:nvSpPr>
              <p:spPr bwMode="auto">
                <a:xfrm>
                  <a:off x="9948863" y="2519363"/>
                  <a:ext cx="0" cy="3175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Rectangle 88"/>
                <p:cNvSpPr>
                  <a:spLocks noChangeArrowheads="1"/>
                </p:cNvSpPr>
                <p:nvPr/>
              </p:nvSpPr>
              <p:spPr bwMode="auto">
                <a:xfrm>
                  <a:off x="9939338" y="2492375"/>
                  <a:ext cx="1588" cy="1588"/>
                </a:xfrm>
                <a:prstGeom prst="rect">
                  <a:avLst/>
                </a:pr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Freeform 89"/>
                <p:cNvSpPr>
                  <a:spLocks/>
                </p:cNvSpPr>
                <p:nvPr/>
              </p:nvSpPr>
              <p:spPr bwMode="auto">
                <a:xfrm>
                  <a:off x="9734550" y="2516188"/>
                  <a:ext cx="3175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Freeform 90"/>
                <p:cNvSpPr>
                  <a:spLocks/>
                </p:cNvSpPr>
                <p:nvPr/>
              </p:nvSpPr>
              <p:spPr bwMode="auto">
                <a:xfrm>
                  <a:off x="9737725" y="2506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4" name="Freeform 91"/>
                <p:cNvSpPr>
                  <a:spLocks/>
                </p:cNvSpPr>
                <p:nvPr/>
              </p:nvSpPr>
              <p:spPr bwMode="auto">
                <a:xfrm>
                  <a:off x="9740900" y="25034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" name="Freeform 92"/>
                <p:cNvSpPr>
                  <a:spLocks/>
                </p:cNvSpPr>
                <p:nvPr/>
              </p:nvSpPr>
              <p:spPr bwMode="auto">
                <a:xfrm>
                  <a:off x="9737725" y="2509838"/>
                  <a:ext cx="0" cy="3175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D6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6" name="Freeform 93"/>
                <p:cNvSpPr>
                  <a:spLocks/>
                </p:cNvSpPr>
                <p:nvPr/>
              </p:nvSpPr>
              <p:spPr bwMode="auto">
                <a:xfrm>
                  <a:off x="9717088" y="2482850"/>
                  <a:ext cx="250825" cy="225425"/>
                </a:xfrm>
                <a:custGeom>
                  <a:avLst/>
                  <a:gdLst>
                    <a:gd name="T0" fmla="*/ 74 w 78"/>
                    <a:gd name="T1" fmla="*/ 17 h 70"/>
                    <a:gd name="T2" fmla="*/ 72 w 78"/>
                    <a:gd name="T3" fmla="*/ 17 h 70"/>
                    <a:gd name="T4" fmla="*/ 72 w 78"/>
                    <a:gd name="T5" fmla="*/ 12 h 70"/>
                    <a:gd name="T6" fmla="*/ 72 w 78"/>
                    <a:gd name="T7" fmla="*/ 11 h 70"/>
                    <a:gd name="T8" fmla="*/ 72 w 78"/>
                    <a:gd name="T9" fmla="*/ 10 h 70"/>
                    <a:gd name="T10" fmla="*/ 72 w 78"/>
                    <a:gd name="T11" fmla="*/ 9 h 70"/>
                    <a:gd name="T12" fmla="*/ 72 w 78"/>
                    <a:gd name="T13" fmla="*/ 9 h 70"/>
                    <a:gd name="T14" fmla="*/ 71 w 78"/>
                    <a:gd name="T15" fmla="*/ 8 h 70"/>
                    <a:gd name="T16" fmla="*/ 71 w 78"/>
                    <a:gd name="T17" fmla="*/ 7 h 70"/>
                    <a:gd name="T18" fmla="*/ 71 w 78"/>
                    <a:gd name="T19" fmla="*/ 7 h 70"/>
                    <a:gd name="T20" fmla="*/ 70 w 78"/>
                    <a:gd name="T21" fmla="*/ 5 h 70"/>
                    <a:gd name="T22" fmla="*/ 70 w 78"/>
                    <a:gd name="T23" fmla="*/ 5 h 70"/>
                    <a:gd name="T24" fmla="*/ 70 w 78"/>
                    <a:gd name="T25" fmla="*/ 4 h 70"/>
                    <a:gd name="T26" fmla="*/ 69 w 78"/>
                    <a:gd name="T27" fmla="*/ 4 h 70"/>
                    <a:gd name="T28" fmla="*/ 69 w 78"/>
                    <a:gd name="T29" fmla="*/ 3 h 70"/>
                    <a:gd name="T30" fmla="*/ 69 w 78"/>
                    <a:gd name="T31" fmla="*/ 3 h 70"/>
                    <a:gd name="T32" fmla="*/ 63 w 78"/>
                    <a:gd name="T33" fmla="*/ 3 h 70"/>
                    <a:gd name="T34" fmla="*/ 52 w 78"/>
                    <a:gd name="T35" fmla="*/ 1 h 70"/>
                    <a:gd name="T36" fmla="*/ 32 w 78"/>
                    <a:gd name="T37" fmla="*/ 3 h 70"/>
                    <a:gd name="T38" fmla="*/ 10 w 78"/>
                    <a:gd name="T39" fmla="*/ 0 h 70"/>
                    <a:gd name="T40" fmla="*/ 7 w 78"/>
                    <a:gd name="T41" fmla="*/ 4 h 70"/>
                    <a:gd name="T42" fmla="*/ 7 w 78"/>
                    <a:gd name="T43" fmla="*/ 4 h 70"/>
                    <a:gd name="T44" fmla="*/ 7 w 78"/>
                    <a:gd name="T45" fmla="*/ 6 h 70"/>
                    <a:gd name="T46" fmla="*/ 7 w 78"/>
                    <a:gd name="T47" fmla="*/ 6 h 70"/>
                    <a:gd name="T48" fmla="*/ 6 w 78"/>
                    <a:gd name="T49" fmla="*/ 7 h 70"/>
                    <a:gd name="T50" fmla="*/ 6 w 78"/>
                    <a:gd name="T51" fmla="*/ 7 h 70"/>
                    <a:gd name="T52" fmla="*/ 6 w 78"/>
                    <a:gd name="T53" fmla="*/ 8 h 70"/>
                    <a:gd name="T54" fmla="*/ 6 w 78"/>
                    <a:gd name="T55" fmla="*/ 9 h 70"/>
                    <a:gd name="T56" fmla="*/ 6 w 78"/>
                    <a:gd name="T57" fmla="*/ 10 h 70"/>
                    <a:gd name="T58" fmla="*/ 5 w 78"/>
                    <a:gd name="T59" fmla="*/ 10 h 70"/>
                    <a:gd name="T60" fmla="*/ 5 w 78"/>
                    <a:gd name="T61" fmla="*/ 12 h 70"/>
                    <a:gd name="T62" fmla="*/ 5 w 78"/>
                    <a:gd name="T63" fmla="*/ 17 h 70"/>
                    <a:gd name="T64" fmla="*/ 4 w 78"/>
                    <a:gd name="T65" fmla="*/ 17 h 70"/>
                    <a:gd name="T66" fmla="*/ 0 w 78"/>
                    <a:gd name="T67" fmla="*/ 23 h 70"/>
                    <a:gd name="T68" fmla="*/ 0 w 78"/>
                    <a:gd name="T69" fmla="*/ 35 h 70"/>
                    <a:gd name="T70" fmla="*/ 5 w 78"/>
                    <a:gd name="T71" fmla="*/ 40 h 70"/>
                    <a:gd name="T72" fmla="*/ 24 w 78"/>
                    <a:gd name="T73" fmla="*/ 70 h 70"/>
                    <a:gd name="T74" fmla="*/ 53 w 78"/>
                    <a:gd name="T75" fmla="*/ 70 h 70"/>
                    <a:gd name="T76" fmla="*/ 72 w 78"/>
                    <a:gd name="T77" fmla="*/ 40 h 70"/>
                    <a:gd name="T78" fmla="*/ 78 w 78"/>
                    <a:gd name="T79" fmla="*/ 35 h 70"/>
                    <a:gd name="T80" fmla="*/ 78 w 78"/>
                    <a:gd name="T81" fmla="*/ 23 h 70"/>
                    <a:gd name="T82" fmla="*/ 74 w 78"/>
                    <a:gd name="T83" fmla="*/ 1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8" h="70">
                      <a:moveTo>
                        <a:pt x="74" y="17"/>
                      </a:moveTo>
                      <a:cubicBezTo>
                        <a:pt x="73" y="17"/>
                        <a:pt x="73" y="17"/>
                        <a:pt x="72" y="17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72" y="12"/>
                        <a:pt x="72" y="11"/>
                        <a:pt x="72" y="11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2" y="10"/>
                        <a:pt x="72" y="9"/>
                        <a:pt x="72" y="9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4"/>
                        <a:pt x="70" y="4"/>
                        <a:pt x="69" y="4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67" y="3"/>
                        <a:pt x="65" y="3"/>
                        <a:pt x="63" y="3"/>
                      </a:cubicBezTo>
                      <a:cubicBezTo>
                        <a:pt x="58" y="3"/>
                        <a:pt x="54" y="2"/>
                        <a:pt x="52" y="1"/>
                      </a:cubicBezTo>
                      <a:cubicBezTo>
                        <a:pt x="47" y="2"/>
                        <a:pt x="40" y="3"/>
                        <a:pt x="32" y="3"/>
                      </a:cubicBezTo>
                      <a:cubicBezTo>
                        <a:pt x="23" y="3"/>
                        <a:pt x="15" y="2"/>
                        <a:pt x="10" y="0"/>
                      </a:cubicBezTo>
                      <a:cubicBezTo>
                        <a:pt x="9" y="2"/>
                        <a:pt x="8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10"/>
                        <a:pt x="6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2"/>
                        <a:pt x="5" y="12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4" y="17"/>
                      </a:cubicBezTo>
                      <a:cubicBezTo>
                        <a:pt x="2" y="17"/>
                        <a:pt x="0" y="20"/>
                        <a:pt x="0" y="23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8"/>
                        <a:pt x="2" y="40"/>
                        <a:pt x="5" y="40"/>
                      </a:cubicBezTo>
                      <a:cubicBezTo>
                        <a:pt x="5" y="40"/>
                        <a:pt x="15" y="70"/>
                        <a:pt x="24" y="70"/>
                      </a:cubicBezTo>
                      <a:cubicBezTo>
                        <a:pt x="53" y="70"/>
                        <a:pt x="53" y="70"/>
                        <a:pt x="53" y="70"/>
                      </a:cubicBezTo>
                      <a:cubicBezTo>
                        <a:pt x="62" y="70"/>
                        <a:pt x="72" y="40"/>
                        <a:pt x="72" y="40"/>
                      </a:cubicBezTo>
                      <a:cubicBezTo>
                        <a:pt x="75" y="40"/>
                        <a:pt x="78" y="38"/>
                        <a:pt x="78" y="35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8" y="20"/>
                        <a:pt x="76" y="18"/>
                        <a:pt x="74" y="17"/>
                      </a:cubicBezTo>
                      <a:close/>
                    </a:path>
                  </a:pathLst>
                </a:custGeom>
                <a:solidFill>
                  <a:srgbClr val="DFBA8D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7" name="Rectangle 94"/>
                <p:cNvSpPr>
                  <a:spLocks noChangeArrowheads="1"/>
                </p:cNvSpPr>
                <p:nvPr/>
              </p:nvSpPr>
              <p:spPr bwMode="auto">
                <a:xfrm>
                  <a:off x="9647238" y="3462338"/>
                  <a:ext cx="390525" cy="254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8" name="Rectangle 95"/>
                <p:cNvSpPr>
                  <a:spLocks noChangeArrowheads="1"/>
                </p:cNvSpPr>
                <p:nvPr/>
              </p:nvSpPr>
              <p:spPr bwMode="auto">
                <a:xfrm>
                  <a:off x="9807575" y="3462338"/>
                  <a:ext cx="69850" cy="25400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9" name="Oval 96"/>
                <p:cNvSpPr>
                  <a:spLocks noChangeArrowheads="1"/>
                </p:cNvSpPr>
                <p:nvPr/>
              </p:nvSpPr>
              <p:spPr bwMode="auto">
                <a:xfrm>
                  <a:off x="9836150" y="2811463"/>
                  <a:ext cx="12700" cy="12700"/>
                </a:xfrm>
                <a:prstGeom prst="ellipse">
                  <a:avLst/>
                </a:pr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0" name="Oval 97"/>
                <p:cNvSpPr>
                  <a:spLocks noChangeArrowheads="1"/>
                </p:cNvSpPr>
                <p:nvPr/>
              </p:nvSpPr>
              <p:spPr bwMode="auto">
                <a:xfrm>
                  <a:off x="9836150" y="2855913"/>
                  <a:ext cx="12700" cy="9525"/>
                </a:xfrm>
                <a:prstGeom prst="ellipse">
                  <a:avLst/>
                </a:pr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8" name="Group 67"/>
          <p:cNvGrpSpPr/>
          <p:nvPr/>
        </p:nvGrpSpPr>
        <p:grpSpPr>
          <a:xfrm>
            <a:off x="1638223" y="1130300"/>
            <a:ext cx="2492453" cy="1604962"/>
            <a:chOff x="1638223" y="1130300"/>
            <a:chExt cx="2492453" cy="1604962"/>
          </a:xfrm>
        </p:grpSpPr>
        <p:sp>
          <p:nvSpPr>
            <p:cNvPr id="207" name="Freeform 3465"/>
            <p:cNvSpPr>
              <a:spLocks/>
            </p:cNvSpPr>
            <p:nvPr/>
          </p:nvSpPr>
          <p:spPr bwMode="auto">
            <a:xfrm>
              <a:off x="2495550" y="1341437"/>
              <a:ext cx="257175" cy="198437"/>
            </a:xfrm>
            <a:custGeom>
              <a:avLst/>
              <a:gdLst>
                <a:gd name="T0" fmla="*/ 37 w 125"/>
                <a:gd name="T1" fmla="*/ 96 h 96"/>
                <a:gd name="T2" fmla="*/ 113 w 125"/>
                <a:gd name="T3" fmla="*/ 86 h 96"/>
                <a:gd name="T4" fmla="*/ 114 w 125"/>
                <a:gd name="T5" fmla="*/ 86 h 96"/>
                <a:gd name="T6" fmla="*/ 125 w 125"/>
                <a:gd name="T7" fmla="*/ 5 h 96"/>
                <a:gd name="T8" fmla="*/ 124 w 125"/>
                <a:gd name="T9" fmla="*/ 5 h 96"/>
                <a:gd name="T10" fmla="*/ 0 w 125"/>
                <a:gd name="T11" fmla="*/ 24 h 96"/>
                <a:gd name="T12" fmla="*/ 37 w 125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96">
                  <a:moveTo>
                    <a:pt x="37" y="96"/>
                  </a:moveTo>
                  <a:cubicBezTo>
                    <a:pt x="60" y="86"/>
                    <a:pt x="86" y="82"/>
                    <a:pt x="113" y="86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80" y="0"/>
                    <a:pt x="38" y="7"/>
                    <a:pt x="0" y="24"/>
                  </a:cubicBezTo>
                  <a:lnTo>
                    <a:pt x="37" y="96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638223" y="1130300"/>
              <a:ext cx="2492453" cy="1604962"/>
              <a:chOff x="1638223" y="1130300"/>
              <a:chExt cx="2492453" cy="1604962"/>
            </a:xfrm>
          </p:grpSpPr>
          <p:sp>
            <p:nvSpPr>
              <p:cNvPr id="208" name="Freeform 3466"/>
              <p:cNvSpPr>
                <a:spLocks/>
              </p:cNvSpPr>
              <p:nvPr/>
            </p:nvSpPr>
            <p:spPr bwMode="auto">
              <a:xfrm>
                <a:off x="2533650" y="1357312"/>
                <a:ext cx="655638" cy="965200"/>
              </a:xfrm>
              <a:custGeom>
                <a:avLst/>
                <a:gdLst>
                  <a:gd name="T0" fmla="*/ 120 w 317"/>
                  <a:gd name="T1" fmla="*/ 0 h 466"/>
                  <a:gd name="T2" fmla="*/ 109 w 317"/>
                  <a:gd name="T3" fmla="*/ 81 h 466"/>
                  <a:gd name="T4" fmla="*/ 221 w 317"/>
                  <a:gd name="T5" fmla="*/ 242 h 466"/>
                  <a:gd name="T6" fmla="*/ 56 w 317"/>
                  <a:gd name="T7" fmla="*/ 369 h 466"/>
                  <a:gd name="T8" fmla="*/ 33 w 317"/>
                  <a:gd name="T9" fmla="*/ 364 h 466"/>
                  <a:gd name="T10" fmla="*/ 0 w 317"/>
                  <a:gd name="T11" fmla="*/ 438 h 466"/>
                  <a:gd name="T12" fmla="*/ 45 w 317"/>
                  <a:gd name="T13" fmla="*/ 449 h 466"/>
                  <a:gd name="T14" fmla="*/ 301 w 317"/>
                  <a:gd name="T15" fmla="*/ 253 h 466"/>
                  <a:gd name="T16" fmla="*/ 120 w 317"/>
                  <a:gd name="T17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466">
                    <a:moveTo>
                      <a:pt x="120" y="0"/>
                    </a:moveTo>
                    <a:cubicBezTo>
                      <a:pt x="109" y="81"/>
                      <a:pt x="109" y="81"/>
                      <a:pt x="109" y="81"/>
                    </a:cubicBezTo>
                    <a:cubicBezTo>
                      <a:pt x="182" y="98"/>
                      <a:pt x="231" y="167"/>
                      <a:pt x="221" y="242"/>
                    </a:cubicBezTo>
                    <a:cubicBezTo>
                      <a:pt x="210" y="323"/>
                      <a:pt x="136" y="379"/>
                      <a:pt x="56" y="369"/>
                    </a:cubicBezTo>
                    <a:cubicBezTo>
                      <a:pt x="48" y="368"/>
                      <a:pt x="41" y="366"/>
                      <a:pt x="33" y="364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15" y="443"/>
                      <a:pt x="30" y="447"/>
                      <a:pt x="45" y="449"/>
                    </a:cubicBezTo>
                    <a:cubicBezTo>
                      <a:pt x="170" y="466"/>
                      <a:pt x="285" y="378"/>
                      <a:pt x="301" y="253"/>
                    </a:cubicBezTo>
                    <a:cubicBezTo>
                      <a:pt x="317" y="133"/>
                      <a:pt x="237" y="23"/>
                      <a:pt x="12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Rectangle 3471"/>
              <p:cNvSpPr>
                <a:spLocks noChangeArrowheads="1"/>
              </p:cNvSpPr>
              <p:nvPr/>
            </p:nvSpPr>
            <p:spPr bwMode="auto">
              <a:xfrm>
                <a:off x="1638223" y="1439862"/>
                <a:ext cx="76944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914400"/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Outperforming</a:t>
                </a:r>
                <a:b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</a:b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teams are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213" name="Freeform 3521"/>
              <p:cNvSpPr>
                <a:spLocks/>
              </p:cNvSpPr>
              <p:nvPr/>
            </p:nvSpPr>
            <p:spPr bwMode="auto">
              <a:xfrm>
                <a:off x="3714750" y="1130300"/>
                <a:ext cx="187325" cy="227012"/>
              </a:xfrm>
              <a:custGeom>
                <a:avLst/>
                <a:gdLst>
                  <a:gd name="T0" fmla="*/ 54 w 91"/>
                  <a:gd name="T1" fmla="*/ 56 h 110"/>
                  <a:gd name="T2" fmla="*/ 52 w 91"/>
                  <a:gd name="T3" fmla="*/ 56 h 110"/>
                  <a:gd name="T4" fmla="*/ 52 w 91"/>
                  <a:gd name="T5" fmla="*/ 54 h 110"/>
                  <a:gd name="T6" fmla="*/ 62 w 91"/>
                  <a:gd name="T7" fmla="*/ 53 h 110"/>
                  <a:gd name="T8" fmla="*/ 69 w 91"/>
                  <a:gd name="T9" fmla="*/ 46 h 110"/>
                  <a:gd name="T10" fmla="*/ 67 w 91"/>
                  <a:gd name="T11" fmla="*/ 43 h 110"/>
                  <a:gd name="T12" fmla="*/ 62 w 91"/>
                  <a:gd name="T13" fmla="*/ 43 h 110"/>
                  <a:gd name="T14" fmla="*/ 64 w 91"/>
                  <a:gd name="T15" fmla="*/ 36 h 110"/>
                  <a:gd name="T16" fmla="*/ 65 w 91"/>
                  <a:gd name="T17" fmla="*/ 34 h 110"/>
                  <a:gd name="T18" fmla="*/ 65 w 91"/>
                  <a:gd name="T19" fmla="*/ 34 h 110"/>
                  <a:gd name="T20" fmla="*/ 67 w 91"/>
                  <a:gd name="T21" fmla="*/ 26 h 110"/>
                  <a:gd name="T22" fmla="*/ 57 w 91"/>
                  <a:gd name="T23" fmla="*/ 9 h 110"/>
                  <a:gd name="T24" fmla="*/ 43 w 91"/>
                  <a:gd name="T25" fmla="*/ 0 h 110"/>
                  <a:gd name="T26" fmla="*/ 25 w 91"/>
                  <a:gd name="T27" fmla="*/ 22 h 110"/>
                  <a:gd name="T28" fmla="*/ 28 w 91"/>
                  <a:gd name="T29" fmla="*/ 34 h 110"/>
                  <a:gd name="T30" fmla="*/ 30 w 91"/>
                  <a:gd name="T31" fmla="*/ 43 h 110"/>
                  <a:gd name="T32" fmla="*/ 26 w 91"/>
                  <a:gd name="T33" fmla="*/ 43 h 110"/>
                  <a:gd name="T34" fmla="*/ 23 w 91"/>
                  <a:gd name="T35" fmla="*/ 46 h 110"/>
                  <a:gd name="T36" fmla="*/ 31 w 91"/>
                  <a:gd name="T37" fmla="*/ 53 h 110"/>
                  <a:gd name="T38" fmla="*/ 39 w 91"/>
                  <a:gd name="T39" fmla="*/ 54 h 110"/>
                  <a:gd name="T40" fmla="*/ 39 w 91"/>
                  <a:gd name="T41" fmla="*/ 56 h 110"/>
                  <a:gd name="T42" fmla="*/ 37 w 91"/>
                  <a:gd name="T43" fmla="*/ 56 h 110"/>
                  <a:gd name="T44" fmla="*/ 15 w 91"/>
                  <a:gd name="T45" fmla="*/ 59 h 110"/>
                  <a:gd name="T46" fmla="*/ 15 w 91"/>
                  <a:gd name="T47" fmla="*/ 59 h 110"/>
                  <a:gd name="T48" fmla="*/ 0 w 91"/>
                  <a:gd name="T49" fmla="*/ 110 h 110"/>
                  <a:gd name="T50" fmla="*/ 12 w 91"/>
                  <a:gd name="T51" fmla="*/ 110 h 110"/>
                  <a:gd name="T52" fmla="*/ 16 w 91"/>
                  <a:gd name="T53" fmla="*/ 90 h 110"/>
                  <a:gd name="T54" fmla="*/ 17 w 91"/>
                  <a:gd name="T55" fmla="*/ 110 h 110"/>
                  <a:gd name="T56" fmla="*/ 74 w 91"/>
                  <a:gd name="T57" fmla="*/ 110 h 110"/>
                  <a:gd name="T58" fmla="*/ 75 w 91"/>
                  <a:gd name="T59" fmla="*/ 90 h 110"/>
                  <a:gd name="T60" fmla="*/ 79 w 91"/>
                  <a:gd name="T61" fmla="*/ 110 h 110"/>
                  <a:gd name="T62" fmla="*/ 91 w 91"/>
                  <a:gd name="T63" fmla="*/ 110 h 110"/>
                  <a:gd name="T64" fmla="*/ 77 w 91"/>
                  <a:gd name="T65" fmla="*/ 59 h 110"/>
                  <a:gd name="T66" fmla="*/ 54 w 91"/>
                  <a:gd name="T67" fmla="*/ 5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10">
                    <a:moveTo>
                      <a:pt x="54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5" y="54"/>
                      <a:pt x="58" y="54"/>
                      <a:pt x="62" y="53"/>
                    </a:cubicBezTo>
                    <a:cubicBezTo>
                      <a:pt x="68" y="52"/>
                      <a:pt x="69" y="49"/>
                      <a:pt x="69" y="46"/>
                    </a:cubicBezTo>
                    <a:cubicBezTo>
                      <a:pt x="70" y="44"/>
                      <a:pt x="68" y="40"/>
                      <a:pt x="67" y="43"/>
                    </a:cubicBezTo>
                    <a:cubicBezTo>
                      <a:pt x="66" y="46"/>
                      <a:pt x="63" y="45"/>
                      <a:pt x="62" y="43"/>
                    </a:cubicBezTo>
                    <a:cubicBezTo>
                      <a:pt x="62" y="42"/>
                      <a:pt x="63" y="38"/>
                      <a:pt x="64" y="36"/>
                    </a:cubicBezTo>
                    <a:cubicBezTo>
                      <a:pt x="65" y="35"/>
                      <a:pt x="65" y="35"/>
                      <a:pt x="65" y="3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6" y="31"/>
                      <a:pt x="67" y="29"/>
                      <a:pt x="67" y="26"/>
                    </a:cubicBezTo>
                    <a:cubicBezTo>
                      <a:pt x="67" y="18"/>
                      <a:pt x="62" y="11"/>
                      <a:pt x="57" y="9"/>
                    </a:cubicBezTo>
                    <a:cubicBezTo>
                      <a:pt x="53" y="3"/>
                      <a:pt x="48" y="0"/>
                      <a:pt x="43" y="0"/>
                    </a:cubicBezTo>
                    <a:cubicBezTo>
                      <a:pt x="33" y="0"/>
                      <a:pt x="25" y="10"/>
                      <a:pt x="25" y="22"/>
                    </a:cubicBezTo>
                    <a:cubicBezTo>
                      <a:pt x="25" y="27"/>
                      <a:pt x="26" y="30"/>
                      <a:pt x="28" y="34"/>
                    </a:cubicBezTo>
                    <a:cubicBezTo>
                      <a:pt x="28" y="34"/>
                      <a:pt x="31" y="41"/>
                      <a:pt x="30" y="43"/>
                    </a:cubicBezTo>
                    <a:cubicBezTo>
                      <a:pt x="30" y="45"/>
                      <a:pt x="27" y="46"/>
                      <a:pt x="26" y="43"/>
                    </a:cubicBezTo>
                    <a:cubicBezTo>
                      <a:pt x="25" y="40"/>
                      <a:pt x="23" y="44"/>
                      <a:pt x="23" y="46"/>
                    </a:cubicBezTo>
                    <a:cubicBezTo>
                      <a:pt x="24" y="49"/>
                      <a:pt x="24" y="52"/>
                      <a:pt x="31" y="53"/>
                    </a:cubicBezTo>
                    <a:cubicBezTo>
                      <a:pt x="34" y="54"/>
                      <a:pt x="37" y="54"/>
                      <a:pt x="39" y="54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7" y="76"/>
                      <a:pt x="3" y="93"/>
                      <a:pt x="0" y="110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3" y="103"/>
                      <a:pt x="15" y="96"/>
                      <a:pt x="16" y="90"/>
                    </a:cubicBezTo>
                    <a:cubicBezTo>
                      <a:pt x="17" y="97"/>
                      <a:pt x="17" y="104"/>
                      <a:pt x="17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7" y="97"/>
                      <a:pt x="78" y="103"/>
                      <a:pt x="79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88" y="93"/>
                      <a:pt x="84" y="76"/>
                      <a:pt x="77" y="59"/>
                    </a:cubicBezTo>
                    <a:cubicBezTo>
                      <a:pt x="54" y="56"/>
                      <a:pt x="54" y="56"/>
                      <a:pt x="54" y="56"/>
                    </a:cubicBezTo>
                    <a:close/>
                  </a:path>
                </a:pathLst>
              </a:custGeom>
              <a:solidFill>
                <a:srgbClr val="17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3522"/>
              <p:cNvSpPr>
                <a:spLocks/>
              </p:cNvSpPr>
              <p:nvPr/>
            </p:nvSpPr>
            <p:spPr bwMode="auto">
              <a:xfrm>
                <a:off x="3941763" y="1573212"/>
                <a:ext cx="188913" cy="225425"/>
              </a:xfrm>
              <a:custGeom>
                <a:avLst/>
                <a:gdLst>
                  <a:gd name="T0" fmla="*/ 55 w 91"/>
                  <a:gd name="T1" fmla="*/ 56 h 109"/>
                  <a:gd name="T2" fmla="*/ 52 w 91"/>
                  <a:gd name="T3" fmla="*/ 56 h 109"/>
                  <a:gd name="T4" fmla="*/ 52 w 91"/>
                  <a:gd name="T5" fmla="*/ 54 h 109"/>
                  <a:gd name="T6" fmla="*/ 62 w 91"/>
                  <a:gd name="T7" fmla="*/ 53 h 109"/>
                  <a:gd name="T8" fmla="*/ 69 w 91"/>
                  <a:gd name="T9" fmla="*/ 46 h 109"/>
                  <a:gd name="T10" fmla="*/ 67 w 91"/>
                  <a:gd name="T11" fmla="*/ 42 h 109"/>
                  <a:gd name="T12" fmla="*/ 62 w 91"/>
                  <a:gd name="T13" fmla="*/ 42 h 109"/>
                  <a:gd name="T14" fmla="*/ 64 w 91"/>
                  <a:gd name="T15" fmla="*/ 35 h 109"/>
                  <a:gd name="T16" fmla="*/ 65 w 91"/>
                  <a:gd name="T17" fmla="*/ 33 h 109"/>
                  <a:gd name="T18" fmla="*/ 65 w 91"/>
                  <a:gd name="T19" fmla="*/ 33 h 109"/>
                  <a:gd name="T20" fmla="*/ 67 w 91"/>
                  <a:gd name="T21" fmla="*/ 25 h 109"/>
                  <a:gd name="T22" fmla="*/ 57 w 91"/>
                  <a:gd name="T23" fmla="*/ 8 h 109"/>
                  <a:gd name="T24" fmla="*/ 43 w 91"/>
                  <a:gd name="T25" fmla="*/ 0 h 109"/>
                  <a:gd name="T26" fmla="*/ 25 w 91"/>
                  <a:gd name="T27" fmla="*/ 22 h 109"/>
                  <a:gd name="T28" fmla="*/ 28 w 91"/>
                  <a:gd name="T29" fmla="*/ 33 h 109"/>
                  <a:gd name="T30" fmla="*/ 30 w 91"/>
                  <a:gd name="T31" fmla="*/ 42 h 109"/>
                  <a:gd name="T32" fmla="*/ 26 w 91"/>
                  <a:gd name="T33" fmla="*/ 42 h 109"/>
                  <a:gd name="T34" fmla="*/ 23 w 91"/>
                  <a:gd name="T35" fmla="*/ 46 h 109"/>
                  <a:gd name="T36" fmla="*/ 31 w 91"/>
                  <a:gd name="T37" fmla="*/ 53 h 109"/>
                  <a:gd name="T38" fmla="*/ 39 w 91"/>
                  <a:gd name="T39" fmla="*/ 54 h 109"/>
                  <a:gd name="T40" fmla="*/ 39 w 91"/>
                  <a:gd name="T41" fmla="*/ 56 h 109"/>
                  <a:gd name="T42" fmla="*/ 37 w 91"/>
                  <a:gd name="T43" fmla="*/ 56 h 109"/>
                  <a:gd name="T44" fmla="*/ 15 w 91"/>
                  <a:gd name="T45" fmla="*/ 58 h 109"/>
                  <a:gd name="T46" fmla="*/ 15 w 91"/>
                  <a:gd name="T47" fmla="*/ 58 h 109"/>
                  <a:gd name="T48" fmla="*/ 0 w 91"/>
                  <a:gd name="T49" fmla="*/ 109 h 109"/>
                  <a:gd name="T50" fmla="*/ 12 w 91"/>
                  <a:gd name="T51" fmla="*/ 109 h 109"/>
                  <a:gd name="T52" fmla="*/ 16 w 91"/>
                  <a:gd name="T53" fmla="*/ 89 h 109"/>
                  <a:gd name="T54" fmla="*/ 17 w 91"/>
                  <a:gd name="T55" fmla="*/ 109 h 109"/>
                  <a:gd name="T56" fmla="*/ 74 w 91"/>
                  <a:gd name="T57" fmla="*/ 109 h 109"/>
                  <a:gd name="T58" fmla="*/ 75 w 91"/>
                  <a:gd name="T59" fmla="*/ 89 h 109"/>
                  <a:gd name="T60" fmla="*/ 79 w 91"/>
                  <a:gd name="T61" fmla="*/ 109 h 109"/>
                  <a:gd name="T62" fmla="*/ 91 w 91"/>
                  <a:gd name="T63" fmla="*/ 109 h 109"/>
                  <a:gd name="T64" fmla="*/ 77 w 91"/>
                  <a:gd name="T65" fmla="*/ 58 h 109"/>
                  <a:gd name="T66" fmla="*/ 55 w 91"/>
                  <a:gd name="T67" fmla="*/ 5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09"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5" y="54"/>
                      <a:pt x="58" y="53"/>
                      <a:pt x="62" y="53"/>
                    </a:cubicBezTo>
                    <a:cubicBezTo>
                      <a:pt x="68" y="51"/>
                      <a:pt x="69" y="48"/>
                      <a:pt x="69" y="46"/>
                    </a:cubicBezTo>
                    <a:cubicBezTo>
                      <a:pt x="70" y="43"/>
                      <a:pt x="68" y="39"/>
                      <a:pt x="67" y="42"/>
                    </a:cubicBezTo>
                    <a:cubicBezTo>
                      <a:pt x="66" y="45"/>
                      <a:pt x="63" y="44"/>
                      <a:pt x="62" y="42"/>
                    </a:cubicBezTo>
                    <a:cubicBezTo>
                      <a:pt x="62" y="41"/>
                      <a:pt x="63" y="38"/>
                      <a:pt x="64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6" y="30"/>
                      <a:pt x="67" y="28"/>
                      <a:pt x="67" y="25"/>
                    </a:cubicBezTo>
                    <a:cubicBezTo>
                      <a:pt x="67" y="17"/>
                      <a:pt x="62" y="10"/>
                      <a:pt x="57" y="8"/>
                    </a:cubicBezTo>
                    <a:cubicBezTo>
                      <a:pt x="53" y="3"/>
                      <a:pt x="48" y="0"/>
                      <a:pt x="43" y="0"/>
                    </a:cubicBezTo>
                    <a:cubicBezTo>
                      <a:pt x="33" y="0"/>
                      <a:pt x="25" y="10"/>
                      <a:pt x="25" y="22"/>
                    </a:cubicBezTo>
                    <a:cubicBezTo>
                      <a:pt x="25" y="26"/>
                      <a:pt x="26" y="30"/>
                      <a:pt x="28" y="33"/>
                    </a:cubicBezTo>
                    <a:cubicBezTo>
                      <a:pt x="28" y="33"/>
                      <a:pt x="31" y="40"/>
                      <a:pt x="30" y="42"/>
                    </a:cubicBezTo>
                    <a:cubicBezTo>
                      <a:pt x="30" y="44"/>
                      <a:pt x="27" y="45"/>
                      <a:pt x="26" y="42"/>
                    </a:cubicBezTo>
                    <a:cubicBezTo>
                      <a:pt x="25" y="39"/>
                      <a:pt x="23" y="43"/>
                      <a:pt x="23" y="46"/>
                    </a:cubicBezTo>
                    <a:cubicBezTo>
                      <a:pt x="24" y="48"/>
                      <a:pt x="24" y="51"/>
                      <a:pt x="31" y="53"/>
                    </a:cubicBezTo>
                    <a:cubicBezTo>
                      <a:pt x="34" y="53"/>
                      <a:pt x="37" y="54"/>
                      <a:pt x="39" y="54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7" y="75"/>
                      <a:pt x="3" y="92"/>
                      <a:pt x="0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3" y="102"/>
                      <a:pt x="15" y="96"/>
                      <a:pt x="16" y="89"/>
                    </a:cubicBezTo>
                    <a:cubicBezTo>
                      <a:pt x="17" y="97"/>
                      <a:pt x="17" y="103"/>
                      <a:pt x="17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7" y="96"/>
                      <a:pt x="78" y="103"/>
                      <a:pt x="79" y="109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88" y="92"/>
                      <a:pt x="84" y="75"/>
                      <a:pt x="77" y="58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Freeform 3523"/>
              <p:cNvSpPr>
                <a:spLocks/>
              </p:cNvSpPr>
              <p:nvPr/>
            </p:nvSpPr>
            <p:spPr bwMode="auto">
              <a:xfrm>
                <a:off x="3708400" y="2001837"/>
                <a:ext cx="241300" cy="227012"/>
              </a:xfrm>
              <a:custGeom>
                <a:avLst/>
                <a:gdLst>
                  <a:gd name="T0" fmla="*/ 68 w 117"/>
                  <a:gd name="T1" fmla="*/ 52 h 110"/>
                  <a:gd name="T2" fmla="*/ 68 w 117"/>
                  <a:gd name="T3" fmla="*/ 48 h 110"/>
                  <a:gd name="T4" fmla="*/ 74 w 117"/>
                  <a:gd name="T5" fmla="*/ 40 h 110"/>
                  <a:gd name="T6" fmla="*/ 74 w 117"/>
                  <a:gd name="T7" fmla="*/ 34 h 110"/>
                  <a:gd name="T8" fmla="*/ 77 w 117"/>
                  <a:gd name="T9" fmla="*/ 31 h 110"/>
                  <a:gd name="T10" fmla="*/ 77 w 117"/>
                  <a:gd name="T11" fmla="*/ 25 h 110"/>
                  <a:gd name="T12" fmla="*/ 75 w 117"/>
                  <a:gd name="T13" fmla="*/ 23 h 110"/>
                  <a:gd name="T14" fmla="*/ 79 w 117"/>
                  <a:gd name="T15" fmla="*/ 15 h 110"/>
                  <a:gd name="T16" fmla="*/ 68 w 117"/>
                  <a:gd name="T17" fmla="*/ 4 h 110"/>
                  <a:gd name="T18" fmla="*/ 67 w 117"/>
                  <a:gd name="T19" fmla="*/ 4 h 110"/>
                  <a:gd name="T20" fmla="*/ 55 w 117"/>
                  <a:gd name="T21" fmla="*/ 0 h 110"/>
                  <a:gd name="T22" fmla="*/ 38 w 117"/>
                  <a:gd name="T23" fmla="*/ 14 h 110"/>
                  <a:gd name="T24" fmla="*/ 42 w 117"/>
                  <a:gd name="T25" fmla="*/ 23 h 110"/>
                  <a:gd name="T26" fmla="*/ 39 w 117"/>
                  <a:gd name="T27" fmla="*/ 25 h 110"/>
                  <a:gd name="T28" fmla="*/ 39 w 117"/>
                  <a:gd name="T29" fmla="*/ 31 h 110"/>
                  <a:gd name="T30" fmla="*/ 42 w 117"/>
                  <a:gd name="T31" fmla="*/ 34 h 110"/>
                  <a:gd name="T32" fmla="*/ 42 w 117"/>
                  <a:gd name="T33" fmla="*/ 40 h 110"/>
                  <a:gd name="T34" fmla="*/ 49 w 117"/>
                  <a:gd name="T35" fmla="*/ 48 h 110"/>
                  <a:gd name="T36" fmla="*/ 49 w 117"/>
                  <a:gd name="T37" fmla="*/ 52 h 110"/>
                  <a:gd name="T38" fmla="*/ 20 w 117"/>
                  <a:gd name="T39" fmla="*/ 55 h 110"/>
                  <a:gd name="T40" fmla="*/ 20 w 117"/>
                  <a:gd name="T41" fmla="*/ 56 h 110"/>
                  <a:gd name="T42" fmla="*/ 0 w 117"/>
                  <a:gd name="T43" fmla="*/ 110 h 110"/>
                  <a:gd name="T44" fmla="*/ 18 w 117"/>
                  <a:gd name="T45" fmla="*/ 110 h 110"/>
                  <a:gd name="T46" fmla="*/ 20 w 117"/>
                  <a:gd name="T47" fmla="*/ 102 h 110"/>
                  <a:gd name="T48" fmla="*/ 20 w 117"/>
                  <a:gd name="T49" fmla="*/ 110 h 110"/>
                  <a:gd name="T50" fmla="*/ 97 w 117"/>
                  <a:gd name="T51" fmla="*/ 110 h 110"/>
                  <a:gd name="T52" fmla="*/ 97 w 117"/>
                  <a:gd name="T53" fmla="*/ 100 h 110"/>
                  <a:gd name="T54" fmla="*/ 100 w 117"/>
                  <a:gd name="T55" fmla="*/ 110 h 110"/>
                  <a:gd name="T56" fmla="*/ 117 w 117"/>
                  <a:gd name="T57" fmla="*/ 110 h 110"/>
                  <a:gd name="T58" fmla="*/ 97 w 117"/>
                  <a:gd name="T59" fmla="*/ 55 h 110"/>
                  <a:gd name="T60" fmla="*/ 68 w 117"/>
                  <a:gd name="T61" fmla="*/ 5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" h="110">
                    <a:moveTo>
                      <a:pt x="68" y="52"/>
                    </a:moveTo>
                    <a:cubicBezTo>
                      <a:pt x="68" y="48"/>
                      <a:pt x="68" y="48"/>
                      <a:pt x="68" y="48"/>
                    </a:cubicBezTo>
                    <a:cubicBezTo>
                      <a:pt x="72" y="47"/>
                      <a:pt x="74" y="44"/>
                      <a:pt x="74" y="40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6" y="34"/>
                      <a:pt x="77" y="33"/>
                      <a:pt x="77" y="31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4"/>
                      <a:pt x="76" y="23"/>
                      <a:pt x="75" y="23"/>
                    </a:cubicBezTo>
                    <a:cubicBezTo>
                      <a:pt x="77" y="20"/>
                      <a:pt x="79" y="18"/>
                      <a:pt x="79" y="15"/>
                    </a:cubicBezTo>
                    <a:cubicBezTo>
                      <a:pt x="79" y="9"/>
                      <a:pt x="74" y="4"/>
                      <a:pt x="68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4" y="1"/>
                      <a:pt x="60" y="0"/>
                      <a:pt x="55" y="0"/>
                    </a:cubicBezTo>
                    <a:cubicBezTo>
                      <a:pt x="46" y="0"/>
                      <a:pt x="38" y="6"/>
                      <a:pt x="38" y="14"/>
                    </a:cubicBezTo>
                    <a:cubicBezTo>
                      <a:pt x="38" y="17"/>
                      <a:pt x="40" y="20"/>
                      <a:pt x="42" y="23"/>
                    </a:cubicBezTo>
                    <a:cubicBezTo>
                      <a:pt x="40" y="23"/>
                      <a:pt x="39" y="24"/>
                      <a:pt x="39" y="2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3"/>
                      <a:pt x="41" y="34"/>
                      <a:pt x="42" y="34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4"/>
                      <a:pt x="45" y="47"/>
                      <a:pt x="49" y="48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2" y="74"/>
                      <a:pt x="5" y="91"/>
                      <a:pt x="0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07"/>
                      <a:pt x="19" y="104"/>
                      <a:pt x="20" y="102"/>
                    </a:cubicBezTo>
                    <a:cubicBezTo>
                      <a:pt x="20" y="104"/>
                      <a:pt x="20" y="107"/>
                      <a:pt x="20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8" y="103"/>
                      <a:pt x="99" y="106"/>
                      <a:pt x="100" y="110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2" y="91"/>
                      <a:pt x="105" y="73"/>
                      <a:pt x="97" y="55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3524"/>
              <p:cNvSpPr>
                <a:spLocks/>
              </p:cNvSpPr>
              <p:nvPr/>
            </p:nvSpPr>
            <p:spPr bwMode="auto">
              <a:xfrm>
                <a:off x="3767137" y="2466975"/>
                <a:ext cx="241300" cy="227012"/>
              </a:xfrm>
              <a:custGeom>
                <a:avLst/>
                <a:gdLst>
                  <a:gd name="T0" fmla="*/ 68 w 117"/>
                  <a:gd name="T1" fmla="*/ 53 h 110"/>
                  <a:gd name="T2" fmla="*/ 68 w 117"/>
                  <a:gd name="T3" fmla="*/ 48 h 110"/>
                  <a:gd name="T4" fmla="*/ 74 w 117"/>
                  <a:gd name="T5" fmla="*/ 41 h 110"/>
                  <a:gd name="T6" fmla="*/ 74 w 117"/>
                  <a:gd name="T7" fmla="*/ 34 h 110"/>
                  <a:gd name="T8" fmla="*/ 77 w 117"/>
                  <a:gd name="T9" fmla="*/ 31 h 110"/>
                  <a:gd name="T10" fmla="*/ 77 w 117"/>
                  <a:gd name="T11" fmla="*/ 26 h 110"/>
                  <a:gd name="T12" fmla="*/ 75 w 117"/>
                  <a:gd name="T13" fmla="*/ 23 h 110"/>
                  <a:gd name="T14" fmla="*/ 79 w 117"/>
                  <a:gd name="T15" fmla="*/ 15 h 110"/>
                  <a:gd name="T16" fmla="*/ 68 w 117"/>
                  <a:gd name="T17" fmla="*/ 4 h 110"/>
                  <a:gd name="T18" fmla="*/ 67 w 117"/>
                  <a:gd name="T19" fmla="*/ 4 h 110"/>
                  <a:gd name="T20" fmla="*/ 55 w 117"/>
                  <a:gd name="T21" fmla="*/ 0 h 110"/>
                  <a:gd name="T22" fmla="*/ 38 w 117"/>
                  <a:gd name="T23" fmla="*/ 14 h 110"/>
                  <a:gd name="T24" fmla="*/ 42 w 117"/>
                  <a:gd name="T25" fmla="*/ 23 h 110"/>
                  <a:gd name="T26" fmla="*/ 39 w 117"/>
                  <a:gd name="T27" fmla="*/ 26 h 110"/>
                  <a:gd name="T28" fmla="*/ 39 w 117"/>
                  <a:gd name="T29" fmla="*/ 31 h 110"/>
                  <a:gd name="T30" fmla="*/ 42 w 117"/>
                  <a:gd name="T31" fmla="*/ 34 h 110"/>
                  <a:gd name="T32" fmla="*/ 42 w 117"/>
                  <a:gd name="T33" fmla="*/ 41 h 110"/>
                  <a:gd name="T34" fmla="*/ 49 w 117"/>
                  <a:gd name="T35" fmla="*/ 48 h 110"/>
                  <a:gd name="T36" fmla="*/ 49 w 117"/>
                  <a:gd name="T37" fmla="*/ 53 h 110"/>
                  <a:gd name="T38" fmla="*/ 20 w 117"/>
                  <a:gd name="T39" fmla="*/ 55 h 110"/>
                  <a:gd name="T40" fmla="*/ 20 w 117"/>
                  <a:gd name="T41" fmla="*/ 56 h 110"/>
                  <a:gd name="T42" fmla="*/ 0 w 117"/>
                  <a:gd name="T43" fmla="*/ 110 h 110"/>
                  <a:gd name="T44" fmla="*/ 18 w 117"/>
                  <a:gd name="T45" fmla="*/ 110 h 110"/>
                  <a:gd name="T46" fmla="*/ 20 w 117"/>
                  <a:gd name="T47" fmla="*/ 102 h 110"/>
                  <a:gd name="T48" fmla="*/ 20 w 117"/>
                  <a:gd name="T49" fmla="*/ 110 h 110"/>
                  <a:gd name="T50" fmla="*/ 97 w 117"/>
                  <a:gd name="T51" fmla="*/ 110 h 110"/>
                  <a:gd name="T52" fmla="*/ 97 w 117"/>
                  <a:gd name="T53" fmla="*/ 100 h 110"/>
                  <a:gd name="T54" fmla="*/ 100 w 117"/>
                  <a:gd name="T55" fmla="*/ 110 h 110"/>
                  <a:gd name="T56" fmla="*/ 117 w 117"/>
                  <a:gd name="T57" fmla="*/ 110 h 110"/>
                  <a:gd name="T58" fmla="*/ 97 w 117"/>
                  <a:gd name="T59" fmla="*/ 55 h 110"/>
                  <a:gd name="T60" fmla="*/ 68 w 117"/>
                  <a:gd name="T61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" h="110">
                    <a:moveTo>
                      <a:pt x="68" y="53"/>
                    </a:moveTo>
                    <a:cubicBezTo>
                      <a:pt x="68" y="48"/>
                      <a:pt x="68" y="48"/>
                      <a:pt x="68" y="48"/>
                    </a:cubicBezTo>
                    <a:cubicBezTo>
                      <a:pt x="72" y="48"/>
                      <a:pt x="74" y="44"/>
                      <a:pt x="74" y="41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6" y="34"/>
                      <a:pt x="77" y="33"/>
                      <a:pt x="77" y="31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4"/>
                      <a:pt x="76" y="23"/>
                      <a:pt x="75" y="23"/>
                    </a:cubicBezTo>
                    <a:cubicBezTo>
                      <a:pt x="77" y="21"/>
                      <a:pt x="79" y="18"/>
                      <a:pt x="79" y="15"/>
                    </a:cubicBezTo>
                    <a:cubicBezTo>
                      <a:pt x="79" y="9"/>
                      <a:pt x="74" y="4"/>
                      <a:pt x="68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4" y="2"/>
                      <a:pt x="60" y="0"/>
                      <a:pt x="55" y="0"/>
                    </a:cubicBezTo>
                    <a:cubicBezTo>
                      <a:pt x="46" y="0"/>
                      <a:pt x="38" y="6"/>
                      <a:pt x="38" y="14"/>
                    </a:cubicBezTo>
                    <a:cubicBezTo>
                      <a:pt x="38" y="17"/>
                      <a:pt x="40" y="21"/>
                      <a:pt x="42" y="23"/>
                    </a:cubicBezTo>
                    <a:cubicBezTo>
                      <a:pt x="40" y="23"/>
                      <a:pt x="39" y="24"/>
                      <a:pt x="39" y="26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3"/>
                      <a:pt x="41" y="34"/>
                      <a:pt x="42" y="34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4"/>
                      <a:pt x="45" y="48"/>
                      <a:pt x="49" y="48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2" y="74"/>
                      <a:pt x="5" y="92"/>
                      <a:pt x="0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07"/>
                      <a:pt x="19" y="105"/>
                      <a:pt x="20" y="102"/>
                    </a:cubicBezTo>
                    <a:cubicBezTo>
                      <a:pt x="20" y="105"/>
                      <a:pt x="20" y="107"/>
                      <a:pt x="20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8" y="103"/>
                      <a:pt x="99" y="107"/>
                      <a:pt x="100" y="110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2" y="91"/>
                      <a:pt x="105" y="73"/>
                      <a:pt x="97" y="55"/>
                    </a:cubicBezTo>
                    <a:cubicBezTo>
                      <a:pt x="68" y="53"/>
                      <a:pt x="68" y="53"/>
                      <a:pt x="68" y="53"/>
                    </a:cubicBezTo>
                    <a:close/>
                  </a:path>
                </a:pathLst>
              </a:custGeom>
              <a:solidFill>
                <a:srgbClr val="17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Freeform 3525"/>
              <p:cNvSpPr>
                <a:spLocks/>
              </p:cNvSpPr>
              <p:nvPr/>
            </p:nvSpPr>
            <p:spPr bwMode="auto">
              <a:xfrm>
                <a:off x="3806825" y="1601787"/>
                <a:ext cx="242888" cy="228600"/>
              </a:xfrm>
              <a:custGeom>
                <a:avLst/>
                <a:gdLst>
                  <a:gd name="T0" fmla="*/ 68 w 117"/>
                  <a:gd name="T1" fmla="*/ 52 h 110"/>
                  <a:gd name="T2" fmla="*/ 68 w 117"/>
                  <a:gd name="T3" fmla="*/ 48 h 110"/>
                  <a:gd name="T4" fmla="*/ 74 w 117"/>
                  <a:gd name="T5" fmla="*/ 40 h 110"/>
                  <a:gd name="T6" fmla="*/ 74 w 117"/>
                  <a:gd name="T7" fmla="*/ 34 h 110"/>
                  <a:gd name="T8" fmla="*/ 77 w 117"/>
                  <a:gd name="T9" fmla="*/ 31 h 110"/>
                  <a:gd name="T10" fmla="*/ 77 w 117"/>
                  <a:gd name="T11" fmla="*/ 25 h 110"/>
                  <a:gd name="T12" fmla="*/ 75 w 117"/>
                  <a:gd name="T13" fmla="*/ 23 h 110"/>
                  <a:gd name="T14" fmla="*/ 79 w 117"/>
                  <a:gd name="T15" fmla="*/ 15 h 110"/>
                  <a:gd name="T16" fmla="*/ 68 w 117"/>
                  <a:gd name="T17" fmla="*/ 4 h 110"/>
                  <a:gd name="T18" fmla="*/ 67 w 117"/>
                  <a:gd name="T19" fmla="*/ 4 h 110"/>
                  <a:gd name="T20" fmla="*/ 55 w 117"/>
                  <a:gd name="T21" fmla="*/ 0 h 110"/>
                  <a:gd name="T22" fmla="*/ 38 w 117"/>
                  <a:gd name="T23" fmla="*/ 14 h 110"/>
                  <a:gd name="T24" fmla="*/ 42 w 117"/>
                  <a:gd name="T25" fmla="*/ 23 h 110"/>
                  <a:gd name="T26" fmla="*/ 39 w 117"/>
                  <a:gd name="T27" fmla="*/ 25 h 110"/>
                  <a:gd name="T28" fmla="*/ 39 w 117"/>
                  <a:gd name="T29" fmla="*/ 31 h 110"/>
                  <a:gd name="T30" fmla="*/ 42 w 117"/>
                  <a:gd name="T31" fmla="*/ 34 h 110"/>
                  <a:gd name="T32" fmla="*/ 42 w 117"/>
                  <a:gd name="T33" fmla="*/ 40 h 110"/>
                  <a:gd name="T34" fmla="*/ 49 w 117"/>
                  <a:gd name="T35" fmla="*/ 48 h 110"/>
                  <a:gd name="T36" fmla="*/ 49 w 117"/>
                  <a:gd name="T37" fmla="*/ 52 h 110"/>
                  <a:gd name="T38" fmla="*/ 20 w 117"/>
                  <a:gd name="T39" fmla="*/ 55 h 110"/>
                  <a:gd name="T40" fmla="*/ 20 w 117"/>
                  <a:gd name="T41" fmla="*/ 56 h 110"/>
                  <a:gd name="T42" fmla="*/ 0 w 117"/>
                  <a:gd name="T43" fmla="*/ 110 h 110"/>
                  <a:gd name="T44" fmla="*/ 17 w 117"/>
                  <a:gd name="T45" fmla="*/ 110 h 110"/>
                  <a:gd name="T46" fmla="*/ 20 w 117"/>
                  <a:gd name="T47" fmla="*/ 101 h 110"/>
                  <a:gd name="T48" fmla="*/ 20 w 117"/>
                  <a:gd name="T49" fmla="*/ 110 h 110"/>
                  <a:gd name="T50" fmla="*/ 97 w 117"/>
                  <a:gd name="T51" fmla="*/ 110 h 110"/>
                  <a:gd name="T52" fmla="*/ 97 w 117"/>
                  <a:gd name="T53" fmla="*/ 100 h 110"/>
                  <a:gd name="T54" fmla="*/ 100 w 117"/>
                  <a:gd name="T55" fmla="*/ 110 h 110"/>
                  <a:gd name="T56" fmla="*/ 117 w 117"/>
                  <a:gd name="T57" fmla="*/ 110 h 110"/>
                  <a:gd name="T58" fmla="*/ 97 w 117"/>
                  <a:gd name="T59" fmla="*/ 55 h 110"/>
                  <a:gd name="T60" fmla="*/ 68 w 117"/>
                  <a:gd name="T61" fmla="*/ 5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7" h="110">
                    <a:moveTo>
                      <a:pt x="68" y="52"/>
                    </a:moveTo>
                    <a:cubicBezTo>
                      <a:pt x="68" y="48"/>
                      <a:pt x="68" y="48"/>
                      <a:pt x="68" y="48"/>
                    </a:cubicBezTo>
                    <a:cubicBezTo>
                      <a:pt x="71" y="47"/>
                      <a:pt x="74" y="44"/>
                      <a:pt x="74" y="40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6" y="34"/>
                      <a:pt x="77" y="33"/>
                      <a:pt x="77" y="31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4"/>
                      <a:pt x="76" y="23"/>
                      <a:pt x="75" y="23"/>
                    </a:cubicBezTo>
                    <a:cubicBezTo>
                      <a:pt x="77" y="20"/>
                      <a:pt x="79" y="18"/>
                      <a:pt x="79" y="15"/>
                    </a:cubicBezTo>
                    <a:cubicBezTo>
                      <a:pt x="79" y="9"/>
                      <a:pt x="73" y="4"/>
                      <a:pt x="68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4" y="1"/>
                      <a:pt x="60" y="0"/>
                      <a:pt x="55" y="0"/>
                    </a:cubicBezTo>
                    <a:cubicBezTo>
                      <a:pt x="46" y="0"/>
                      <a:pt x="38" y="6"/>
                      <a:pt x="38" y="14"/>
                    </a:cubicBezTo>
                    <a:cubicBezTo>
                      <a:pt x="38" y="17"/>
                      <a:pt x="40" y="20"/>
                      <a:pt x="42" y="23"/>
                    </a:cubicBezTo>
                    <a:cubicBezTo>
                      <a:pt x="40" y="23"/>
                      <a:pt x="39" y="24"/>
                      <a:pt x="39" y="25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3"/>
                      <a:pt x="41" y="34"/>
                      <a:pt x="42" y="34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4"/>
                      <a:pt x="45" y="47"/>
                      <a:pt x="49" y="48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12" y="74"/>
                      <a:pt x="5" y="91"/>
                      <a:pt x="0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8" y="107"/>
                      <a:pt x="19" y="104"/>
                      <a:pt x="20" y="101"/>
                    </a:cubicBezTo>
                    <a:cubicBezTo>
                      <a:pt x="20" y="104"/>
                      <a:pt x="20" y="107"/>
                      <a:pt x="20" y="110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8" y="103"/>
                      <a:pt x="99" y="106"/>
                      <a:pt x="100" y="110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2" y="91"/>
                      <a:pt x="105" y="73"/>
                      <a:pt x="97" y="55"/>
                    </a:cubicBezTo>
                    <a:cubicBezTo>
                      <a:pt x="68" y="52"/>
                      <a:pt x="68" y="52"/>
                      <a:pt x="68" y="52"/>
                    </a:cubicBezTo>
                    <a:close/>
                  </a:path>
                </a:pathLst>
              </a:custGeom>
              <a:solidFill>
                <a:srgbClr val="17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3526"/>
              <p:cNvSpPr>
                <a:spLocks/>
              </p:cNvSpPr>
              <p:nvPr/>
            </p:nvSpPr>
            <p:spPr bwMode="auto">
              <a:xfrm>
                <a:off x="3644900" y="2508250"/>
                <a:ext cx="188913" cy="227012"/>
              </a:xfrm>
              <a:custGeom>
                <a:avLst/>
                <a:gdLst>
                  <a:gd name="T0" fmla="*/ 55 w 91"/>
                  <a:gd name="T1" fmla="*/ 56 h 110"/>
                  <a:gd name="T2" fmla="*/ 52 w 91"/>
                  <a:gd name="T3" fmla="*/ 56 h 110"/>
                  <a:gd name="T4" fmla="*/ 53 w 91"/>
                  <a:gd name="T5" fmla="*/ 54 h 110"/>
                  <a:gd name="T6" fmla="*/ 62 w 91"/>
                  <a:gd name="T7" fmla="*/ 53 h 110"/>
                  <a:gd name="T8" fmla="*/ 70 w 91"/>
                  <a:gd name="T9" fmla="*/ 46 h 110"/>
                  <a:gd name="T10" fmla="*/ 67 w 91"/>
                  <a:gd name="T11" fmla="*/ 42 h 110"/>
                  <a:gd name="T12" fmla="*/ 63 w 91"/>
                  <a:gd name="T13" fmla="*/ 42 h 110"/>
                  <a:gd name="T14" fmla="*/ 64 w 91"/>
                  <a:gd name="T15" fmla="*/ 35 h 110"/>
                  <a:gd name="T16" fmla="*/ 65 w 91"/>
                  <a:gd name="T17" fmla="*/ 33 h 110"/>
                  <a:gd name="T18" fmla="*/ 65 w 91"/>
                  <a:gd name="T19" fmla="*/ 33 h 110"/>
                  <a:gd name="T20" fmla="*/ 67 w 91"/>
                  <a:gd name="T21" fmla="*/ 25 h 110"/>
                  <a:gd name="T22" fmla="*/ 57 w 91"/>
                  <a:gd name="T23" fmla="*/ 8 h 110"/>
                  <a:gd name="T24" fmla="*/ 43 w 91"/>
                  <a:gd name="T25" fmla="*/ 0 h 110"/>
                  <a:gd name="T26" fmla="*/ 25 w 91"/>
                  <a:gd name="T27" fmla="*/ 22 h 110"/>
                  <a:gd name="T28" fmla="*/ 28 w 91"/>
                  <a:gd name="T29" fmla="*/ 33 h 110"/>
                  <a:gd name="T30" fmla="*/ 30 w 91"/>
                  <a:gd name="T31" fmla="*/ 42 h 110"/>
                  <a:gd name="T32" fmla="*/ 26 w 91"/>
                  <a:gd name="T33" fmla="*/ 42 h 110"/>
                  <a:gd name="T34" fmla="*/ 24 w 91"/>
                  <a:gd name="T35" fmla="*/ 46 h 110"/>
                  <a:gd name="T36" fmla="*/ 31 w 91"/>
                  <a:gd name="T37" fmla="*/ 53 h 110"/>
                  <a:gd name="T38" fmla="*/ 39 w 91"/>
                  <a:gd name="T39" fmla="*/ 54 h 110"/>
                  <a:gd name="T40" fmla="*/ 39 w 91"/>
                  <a:gd name="T41" fmla="*/ 56 h 110"/>
                  <a:gd name="T42" fmla="*/ 37 w 91"/>
                  <a:gd name="T43" fmla="*/ 56 h 110"/>
                  <a:gd name="T44" fmla="*/ 15 w 91"/>
                  <a:gd name="T45" fmla="*/ 58 h 110"/>
                  <a:gd name="T46" fmla="*/ 15 w 91"/>
                  <a:gd name="T47" fmla="*/ 58 h 110"/>
                  <a:gd name="T48" fmla="*/ 0 w 91"/>
                  <a:gd name="T49" fmla="*/ 110 h 110"/>
                  <a:gd name="T50" fmla="*/ 12 w 91"/>
                  <a:gd name="T51" fmla="*/ 110 h 110"/>
                  <a:gd name="T52" fmla="*/ 17 w 91"/>
                  <a:gd name="T53" fmla="*/ 89 h 110"/>
                  <a:gd name="T54" fmla="*/ 18 w 91"/>
                  <a:gd name="T55" fmla="*/ 110 h 110"/>
                  <a:gd name="T56" fmla="*/ 74 w 91"/>
                  <a:gd name="T57" fmla="*/ 110 h 110"/>
                  <a:gd name="T58" fmla="*/ 75 w 91"/>
                  <a:gd name="T59" fmla="*/ 89 h 110"/>
                  <a:gd name="T60" fmla="*/ 79 w 91"/>
                  <a:gd name="T61" fmla="*/ 110 h 110"/>
                  <a:gd name="T62" fmla="*/ 91 w 91"/>
                  <a:gd name="T63" fmla="*/ 110 h 110"/>
                  <a:gd name="T64" fmla="*/ 77 w 91"/>
                  <a:gd name="T65" fmla="*/ 58 h 110"/>
                  <a:gd name="T66" fmla="*/ 55 w 91"/>
                  <a:gd name="T67" fmla="*/ 5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10">
                    <a:moveTo>
                      <a:pt x="55" y="56"/>
                    </a:move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5" y="54"/>
                      <a:pt x="58" y="53"/>
                      <a:pt x="62" y="53"/>
                    </a:cubicBezTo>
                    <a:cubicBezTo>
                      <a:pt x="68" y="52"/>
                      <a:pt x="69" y="48"/>
                      <a:pt x="70" y="46"/>
                    </a:cubicBezTo>
                    <a:cubicBezTo>
                      <a:pt x="70" y="43"/>
                      <a:pt x="68" y="39"/>
                      <a:pt x="67" y="42"/>
                    </a:cubicBezTo>
                    <a:cubicBezTo>
                      <a:pt x="66" y="45"/>
                      <a:pt x="63" y="44"/>
                      <a:pt x="63" y="42"/>
                    </a:cubicBezTo>
                    <a:cubicBezTo>
                      <a:pt x="62" y="41"/>
                      <a:pt x="63" y="38"/>
                      <a:pt x="64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6" y="30"/>
                      <a:pt x="67" y="28"/>
                      <a:pt x="67" y="25"/>
                    </a:cubicBezTo>
                    <a:cubicBezTo>
                      <a:pt x="67" y="17"/>
                      <a:pt x="63" y="10"/>
                      <a:pt x="57" y="8"/>
                    </a:cubicBezTo>
                    <a:cubicBezTo>
                      <a:pt x="53" y="3"/>
                      <a:pt x="48" y="0"/>
                      <a:pt x="43" y="0"/>
                    </a:cubicBezTo>
                    <a:cubicBezTo>
                      <a:pt x="33" y="0"/>
                      <a:pt x="25" y="10"/>
                      <a:pt x="25" y="22"/>
                    </a:cubicBezTo>
                    <a:cubicBezTo>
                      <a:pt x="25" y="26"/>
                      <a:pt x="26" y="30"/>
                      <a:pt x="28" y="33"/>
                    </a:cubicBezTo>
                    <a:cubicBezTo>
                      <a:pt x="28" y="33"/>
                      <a:pt x="31" y="40"/>
                      <a:pt x="30" y="42"/>
                    </a:cubicBezTo>
                    <a:cubicBezTo>
                      <a:pt x="30" y="44"/>
                      <a:pt x="27" y="45"/>
                      <a:pt x="26" y="42"/>
                    </a:cubicBezTo>
                    <a:cubicBezTo>
                      <a:pt x="25" y="39"/>
                      <a:pt x="24" y="43"/>
                      <a:pt x="24" y="46"/>
                    </a:cubicBezTo>
                    <a:cubicBezTo>
                      <a:pt x="24" y="48"/>
                      <a:pt x="25" y="52"/>
                      <a:pt x="31" y="53"/>
                    </a:cubicBezTo>
                    <a:cubicBezTo>
                      <a:pt x="35" y="53"/>
                      <a:pt x="37" y="54"/>
                      <a:pt x="39" y="54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7" y="75"/>
                      <a:pt x="3" y="92"/>
                      <a:pt x="0" y="110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4" y="103"/>
                      <a:pt x="15" y="96"/>
                      <a:pt x="17" y="89"/>
                    </a:cubicBezTo>
                    <a:cubicBezTo>
                      <a:pt x="17" y="97"/>
                      <a:pt x="17" y="104"/>
                      <a:pt x="18" y="11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7" y="96"/>
                      <a:pt x="78" y="103"/>
                      <a:pt x="79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89" y="92"/>
                      <a:pt x="85" y="75"/>
                      <a:pt x="77" y="58"/>
                    </a:cubicBezTo>
                    <a:cubicBezTo>
                      <a:pt x="55" y="56"/>
                      <a:pt x="55" y="56"/>
                      <a:pt x="55" y="56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5" name="Rectangle 3197"/>
              <p:cNvSpPr>
                <a:spLocks noChangeArrowheads="1"/>
              </p:cNvSpPr>
              <p:nvPr/>
            </p:nvSpPr>
            <p:spPr bwMode="auto">
              <a:xfrm rot="20020218">
                <a:off x="3102423" y="1332514"/>
                <a:ext cx="612347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900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collaborate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486" name="Rectangle 3197"/>
              <p:cNvSpPr>
                <a:spLocks noChangeArrowheads="1"/>
              </p:cNvSpPr>
              <p:nvPr/>
            </p:nvSpPr>
            <p:spPr bwMode="auto">
              <a:xfrm rot="21304823">
                <a:off x="3203633" y="1659742"/>
                <a:ext cx="60753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900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extensively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487" name="Rectangle 3197"/>
              <p:cNvSpPr>
                <a:spLocks noChangeArrowheads="1"/>
              </p:cNvSpPr>
              <p:nvPr/>
            </p:nvSpPr>
            <p:spPr bwMode="auto">
              <a:xfrm rot="768786">
                <a:off x="3173326" y="1968667"/>
                <a:ext cx="526643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900" b="1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w</a:t>
                </a:r>
                <a:r>
                  <a:rPr lang="en-US" altLang="en-US" sz="900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ith their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488" name="Rectangle 3197"/>
              <p:cNvSpPr>
                <a:spLocks noChangeArrowheads="1"/>
              </p:cNvSpPr>
              <p:nvPr/>
            </p:nvSpPr>
            <p:spPr bwMode="auto">
              <a:xfrm rot="1988426">
                <a:off x="3023714" y="2305442"/>
                <a:ext cx="69890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900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counterparts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210" name="Rectangle 3515"/>
              <p:cNvSpPr>
                <a:spLocks noChangeArrowheads="1"/>
              </p:cNvSpPr>
              <p:nvPr/>
            </p:nvSpPr>
            <p:spPr bwMode="auto">
              <a:xfrm>
                <a:off x="2459038" y="1521364"/>
                <a:ext cx="2404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dirty="0" smtClean="0">
                    <a:solidFill>
                      <a:srgbClr val="FFFFFF"/>
                    </a:solidFill>
                    <a:latin typeface="Segoe UI Light" panose="020B0502040204020203" pitchFamily="34" charset="0"/>
                  </a:rPr>
                  <a:t>54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211" name="Rectangle 3516"/>
              <p:cNvSpPr>
                <a:spLocks noChangeArrowheads="1"/>
              </p:cNvSpPr>
              <p:nvPr/>
            </p:nvSpPr>
            <p:spPr bwMode="auto">
              <a:xfrm>
                <a:off x="2709863" y="1539875"/>
                <a:ext cx="153888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1500" dirty="0" smtClean="0">
                    <a:solidFill>
                      <a:srgbClr val="FFFFFF"/>
                    </a:solidFill>
                    <a:latin typeface="Segoe UI Light" panose="020B0502040204020203" pitchFamily="34" charset="0"/>
                  </a:rPr>
                  <a:t>%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212" name="Rectangle 3517"/>
              <p:cNvSpPr>
                <a:spLocks noChangeArrowheads="1"/>
              </p:cNvSpPr>
              <p:nvPr/>
            </p:nvSpPr>
            <p:spPr bwMode="auto">
              <a:xfrm>
                <a:off x="2459038" y="1752600"/>
                <a:ext cx="3924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more</a:t>
                </a:r>
                <a:b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</a:b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likely to 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408112" y="1874048"/>
            <a:ext cx="2259013" cy="3011747"/>
            <a:chOff x="1408112" y="1874048"/>
            <a:chExt cx="2259013" cy="3011747"/>
          </a:xfrm>
        </p:grpSpPr>
        <p:sp>
          <p:nvSpPr>
            <p:cNvPr id="419" name="Oval 3316"/>
            <p:cNvSpPr>
              <a:spLocks noChangeArrowheads="1"/>
            </p:cNvSpPr>
            <p:nvPr/>
          </p:nvSpPr>
          <p:spPr bwMode="auto">
            <a:xfrm>
              <a:off x="1408112" y="2625195"/>
              <a:ext cx="2259013" cy="2260600"/>
            </a:xfrm>
            <a:prstGeom prst="ellipse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pic>
          <p:nvPicPr>
            <p:cNvPr id="523" name="Picture 522"/>
            <p:cNvPicPr>
              <a:picLocks noChangeAspect="1"/>
            </p:cNvPicPr>
            <p:nvPr/>
          </p:nvPicPr>
          <p:blipFill rotWithShape="1">
            <a:blip r:embed="rId4"/>
            <a:srcRect b="39676"/>
            <a:stretch/>
          </p:blipFill>
          <p:spPr>
            <a:xfrm>
              <a:off x="1493837" y="1874048"/>
              <a:ext cx="1997391" cy="2156614"/>
            </a:xfrm>
            <a:prstGeom prst="rect">
              <a:avLst/>
            </a:prstGeom>
          </p:spPr>
        </p:pic>
      </p:grpSp>
      <p:pic>
        <p:nvPicPr>
          <p:cNvPr id="581" name="Picture 5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037" y="2435541"/>
            <a:ext cx="1114420" cy="604521"/>
          </a:xfrm>
          <a:prstGeom prst="rect">
            <a:avLst/>
          </a:prstGeom>
        </p:spPr>
      </p:pic>
      <p:sp>
        <p:nvSpPr>
          <p:cNvPr id="29" name="Freeform 3168"/>
          <p:cNvSpPr>
            <a:spLocks noEditPoints="1"/>
          </p:cNvSpPr>
          <p:nvPr/>
        </p:nvSpPr>
        <p:spPr bwMode="auto">
          <a:xfrm>
            <a:off x="209550" y="3538537"/>
            <a:ext cx="11969750" cy="828675"/>
          </a:xfrm>
          <a:custGeom>
            <a:avLst/>
            <a:gdLst>
              <a:gd name="T0" fmla="*/ 2210 w 5791"/>
              <a:gd name="T1" fmla="*/ 400 h 401"/>
              <a:gd name="T2" fmla="*/ 2161 w 5791"/>
              <a:gd name="T3" fmla="*/ 397 h 401"/>
              <a:gd name="T4" fmla="*/ 2113 w 5791"/>
              <a:gd name="T5" fmla="*/ 392 h 401"/>
              <a:gd name="T6" fmla="*/ 2066 w 5791"/>
              <a:gd name="T7" fmla="*/ 383 h 401"/>
              <a:gd name="T8" fmla="*/ 2486 w 5791"/>
              <a:gd name="T9" fmla="*/ 374 h 401"/>
              <a:gd name="T10" fmla="*/ 2533 w 5791"/>
              <a:gd name="T11" fmla="*/ 363 h 401"/>
              <a:gd name="T12" fmla="*/ 2580 w 5791"/>
              <a:gd name="T13" fmla="*/ 351 h 401"/>
              <a:gd name="T14" fmla="*/ 2626 w 5791"/>
              <a:gd name="T15" fmla="*/ 337 h 401"/>
              <a:gd name="T16" fmla="*/ 1849 w 5791"/>
              <a:gd name="T17" fmla="*/ 312 h 401"/>
              <a:gd name="T18" fmla="*/ 4954 w 5791"/>
              <a:gd name="T19" fmla="*/ 315 h 401"/>
              <a:gd name="T20" fmla="*/ 5002 w 5791"/>
              <a:gd name="T21" fmla="*/ 312 h 401"/>
              <a:gd name="T22" fmla="*/ 5050 w 5791"/>
              <a:gd name="T23" fmla="*/ 308 h 401"/>
              <a:gd name="T24" fmla="*/ 4727 w 5791"/>
              <a:gd name="T25" fmla="*/ 304 h 401"/>
              <a:gd name="T26" fmla="*/ 5122 w 5791"/>
              <a:gd name="T27" fmla="*/ 299 h 401"/>
              <a:gd name="T28" fmla="*/ 2726 w 5791"/>
              <a:gd name="T29" fmla="*/ 293 h 401"/>
              <a:gd name="T30" fmla="*/ 4633 w 5791"/>
              <a:gd name="T31" fmla="*/ 288 h 401"/>
              <a:gd name="T32" fmla="*/ 4609 w 5791"/>
              <a:gd name="T33" fmla="*/ 282 h 401"/>
              <a:gd name="T34" fmla="*/ 4586 w 5791"/>
              <a:gd name="T35" fmla="*/ 276 h 401"/>
              <a:gd name="T36" fmla="*/ 4563 w 5791"/>
              <a:gd name="T37" fmla="*/ 269 h 401"/>
              <a:gd name="T38" fmla="*/ 4540 w 5791"/>
              <a:gd name="T39" fmla="*/ 262 h 401"/>
              <a:gd name="T40" fmla="*/ 5334 w 5791"/>
              <a:gd name="T41" fmla="*/ 256 h 401"/>
              <a:gd name="T42" fmla="*/ 5357 w 5791"/>
              <a:gd name="T43" fmla="*/ 250 h 401"/>
              <a:gd name="T44" fmla="*/ 5380 w 5791"/>
              <a:gd name="T45" fmla="*/ 244 h 401"/>
              <a:gd name="T46" fmla="*/ 5403 w 5791"/>
              <a:gd name="T47" fmla="*/ 237 h 401"/>
              <a:gd name="T48" fmla="*/ 2881 w 5791"/>
              <a:gd name="T49" fmla="*/ 229 h 401"/>
              <a:gd name="T50" fmla="*/ 5449 w 5791"/>
              <a:gd name="T51" fmla="*/ 223 h 401"/>
              <a:gd name="T52" fmla="*/ 1602 w 5791"/>
              <a:gd name="T53" fmla="*/ 217 h 401"/>
              <a:gd name="T54" fmla="*/ 1579 w 5791"/>
              <a:gd name="T55" fmla="*/ 209 h 401"/>
              <a:gd name="T56" fmla="*/ 1556 w 5791"/>
              <a:gd name="T57" fmla="*/ 202 h 401"/>
              <a:gd name="T58" fmla="*/ 214 w 5791"/>
              <a:gd name="T59" fmla="*/ 196 h 401"/>
              <a:gd name="T60" fmla="*/ 237 w 5791"/>
              <a:gd name="T61" fmla="*/ 189 h 401"/>
              <a:gd name="T62" fmla="*/ 260 w 5791"/>
              <a:gd name="T63" fmla="*/ 183 h 401"/>
              <a:gd name="T64" fmla="*/ 4343 w 5791"/>
              <a:gd name="T65" fmla="*/ 175 h 401"/>
              <a:gd name="T66" fmla="*/ 306 w 5791"/>
              <a:gd name="T67" fmla="*/ 170 h 401"/>
              <a:gd name="T68" fmla="*/ 330 w 5791"/>
              <a:gd name="T69" fmla="*/ 164 h 401"/>
              <a:gd name="T70" fmla="*/ 353 w 5791"/>
              <a:gd name="T71" fmla="*/ 159 h 401"/>
              <a:gd name="T72" fmla="*/ 5654 w 5791"/>
              <a:gd name="T73" fmla="*/ 151 h 401"/>
              <a:gd name="T74" fmla="*/ 1346 w 5791"/>
              <a:gd name="T75" fmla="*/ 146 h 401"/>
              <a:gd name="T76" fmla="*/ 3079 w 5791"/>
              <a:gd name="T77" fmla="*/ 141 h 401"/>
              <a:gd name="T78" fmla="*/ 5699 w 5791"/>
              <a:gd name="T79" fmla="*/ 134 h 401"/>
              <a:gd name="T80" fmla="*/ 1275 w 5791"/>
              <a:gd name="T81" fmla="*/ 133 h 401"/>
              <a:gd name="T82" fmla="*/ 518 w 5791"/>
              <a:gd name="T83" fmla="*/ 127 h 401"/>
              <a:gd name="T84" fmla="*/ 542 w 5791"/>
              <a:gd name="T85" fmla="*/ 124 h 401"/>
              <a:gd name="T86" fmla="*/ 1179 w 5791"/>
              <a:gd name="T87" fmla="*/ 118 h 401"/>
              <a:gd name="T88" fmla="*/ 614 w 5791"/>
              <a:gd name="T89" fmla="*/ 115 h 401"/>
              <a:gd name="T90" fmla="*/ 1107 w 5791"/>
              <a:gd name="T91" fmla="*/ 110 h 401"/>
              <a:gd name="T92" fmla="*/ 686 w 5791"/>
              <a:gd name="T93" fmla="*/ 108 h 401"/>
              <a:gd name="T94" fmla="*/ 1035 w 5791"/>
              <a:gd name="T95" fmla="*/ 105 h 401"/>
              <a:gd name="T96" fmla="*/ 758 w 5791"/>
              <a:gd name="T97" fmla="*/ 103 h 401"/>
              <a:gd name="T98" fmla="*/ 963 w 5791"/>
              <a:gd name="T99" fmla="*/ 101 h 401"/>
              <a:gd name="T100" fmla="*/ 914 w 5791"/>
              <a:gd name="T101" fmla="*/ 100 h 401"/>
              <a:gd name="T102" fmla="*/ 3191 w 5791"/>
              <a:gd name="T103" fmla="*/ 96 h 401"/>
              <a:gd name="T104" fmla="*/ 3236 w 5791"/>
              <a:gd name="T105" fmla="*/ 79 h 401"/>
              <a:gd name="T106" fmla="*/ 3282 w 5791"/>
              <a:gd name="T107" fmla="*/ 64 h 401"/>
              <a:gd name="T108" fmla="*/ 3328 w 5791"/>
              <a:gd name="T109" fmla="*/ 50 h 401"/>
              <a:gd name="T110" fmla="*/ 3374 w 5791"/>
              <a:gd name="T111" fmla="*/ 38 h 401"/>
              <a:gd name="T112" fmla="*/ 3421 w 5791"/>
              <a:gd name="T113" fmla="*/ 27 h 401"/>
              <a:gd name="T114" fmla="*/ 3467 w 5791"/>
              <a:gd name="T115" fmla="*/ 18 h 401"/>
              <a:gd name="T116" fmla="*/ 3506 w 5791"/>
              <a:gd name="T117" fmla="*/ 20 h 401"/>
              <a:gd name="T118" fmla="*/ 3553 w 5791"/>
              <a:gd name="T119" fmla="*/ 15 h 401"/>
              <a:gd name="T120" fmla="*/ 3601 w 5791"/>
              <a:gd name="T121" fmla="*/ 11 h 401"/>
              <a:gd name="T122" fmla="*/ 3649 w 5791"/>
              <a:gd name="T123" fmla="*/ 8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91" h="401">
                <a:moveTo>
                  <a:pt x="2246" y="401"/>
                </a:moveTo>
                <a:cubicBezTo>
                  <a:pt x="2246" y="393"/>
                  <a:pt x="2246" y="393"/>
                  <a:pt x="2246" y="393"/>
                </a:cubicBezTo>
                <a:cubicBezTo>
                  <a:pt x="2250" y="393"/>
                  <a:pt x="2254" y="393"/>
                  <a:pt x="2258" y="393"/>
                </a:cubicBezTo>
                <a:cubicBezTo>
                  <a:pt x="2258" y="401"/>
                  <a:pt x="2258" y="401"/>
                  <a:pt x="2258" y="401"/>
                </a:cubicBezTo>
                <a:cubicBezTo>
                  <a:pt x="2254" y="401"/>
                  <a:pt x="2250" y="401"/>
                  <a:pt x="2246" y="401"/>
                </a:cubicBezTo>
                <a:close/>
                <a:moveTo>
                  <a:pt x="2234" y="401"/>
                </a:moveTo>
                <a:cubicBezTo>
                  <a:pt x="2230" y="401"/>
                  <a:pt x="2226" y="401"/>
                  <a:pt x="2222" y="401"/>
                </a:cubicBezTo>
                <a:cubicBezTo>
                  <a:pt x="2222" y="393"/>
                  <a:pt x="2222" y="393"/>
                  <a:pt x="2222" y="393"/>
                </a:cubicBezTo>
                <a:cubicBezTo>
                  <a:pt x="2226" y="393"/>
                  <a:pt x="2230" y="393"/>
                  <a:pt x="2234" y="393"/>
                </a:cubicBezTo>
                <a:lnTo>
                  <a:pt x="2234" y="401"/>
                </a:lnTo>
                <a:close/>
                <a:moveTo>
                  <a:pt x="2270" y="401"/>
                </a:moveTo>
                <a:cubicBezTo>
                  <a:pt x="2270" y="393"/>
                  <a:pt x="2270" y="393"/>
                  <a:pt x="2270" y="393"/>
                </a:cubicBezTo>
                <a:cubicBezTo>
                  <a:pt x="2274" y="392"/>
                  <a:pt x="2278" y="392"/>
                  <a:pt x="2282" y="392"/>
                </a:cubicBezTo>
                <a:cubicBezTo>
                  <a:pt x="2282" y="400"/>
                  <a:pt x="2282" y="400"/>
                  <a:pt x="2282" y="400"/>
                </a:cubicBezTo>
                <a:cubicBezTo>
                  <a:pt x="2278" y="400"/>
                  <a:pt x="2274" y="400"/>
                  <a:pt x="2270" y="401"/>
                </a:cubicBezTo>
                <a:close/>
                <a:moveTo>
                  <a:pt x="2210" y="400"/>
                </a:moveTo>
                <a:cubicBezTo>
                  <a:pt x="2206" y="400"/>
                  <a:pt x="2202" y="400"/>
                  <a:pt x="2198" y="400"/>
                </a:cubicBezTo>
                <a:cubicBezTo>
                  <a:pt x="2198" y="392"/>
                  <a:pt x="2198" y="392"/>
                  <a:pt x="2198" y="392"/>
                </a:cubicBezTo>
                <a:cubicBezTo>
                  <a:pt x="2202" y="392"/>
                  <a:pt x="2206" y="392"/>
                  <a:pt x="2210" y="392"/>
                </a:cubicBezTo>
                <a:lnTo>
                  <a:pt x="2210" y="400"/>
                </a:lnTo>
                <a:close/>
                <a:moveTo>
                  <a:pt x="2294" y="400"/>
                </a:moveTo>
                <a:cubicBezTo>
                  <a:pt x="2294" y="392"/>
                  <a:pt x="2294" y="392"/>
                  <a:pt x="2294" y="392"/>
                </a:cubicBezTo>
                <a:cubicBezTo>
                  <a:pt x="2298" y="391"/>
                  <a:pt x="2302" y="391"/>
                  <a:pt x="2306" y="391"/>
                </a:cubicBezTo>
                <a:cubicBezTo>
                  <a:pt x="2306" y="399"/>
                  <a:pt x="2306" y="399"/>
                  <a:pt x="2306" y="399"/>
                </a:cubicBezTo>
                <a:cubicBezTo>
                  <a:pt x="2302" y="399"/>
                  <a:pt x="2298" y="399"/>
                  <a:pt x="2294" y="400"/>
                </a:cubicBezTo>
                <a:close/>
                <a:moveTo>
                  <a:pt x="2186" y="399"/>
                </a:moveTo>
                <a:cubicBezTo>
                  <a:pt x="2182" y="399"/>
                  <a:pt x="2178" y="398"/>
                  <a:pt x="2174" y="398"/>
                </a:cubicBezTo>
                <a:cubicBezTo>
                  <a:pt x="2174" y="390"/>
                  <a:pt x="2174" y="390"/>
                  <a:pt x="2174" y="390"/>
                </a:cubicBezTo>
                <a:cubicBezTo>
                  <a:pt x="2178" y="390"/>
                  <a:pt x="2182" y="391"/>
                  <a:pt x="2186" y="391"/>
                </a:cubicBezTo>
                <a:lnTo>
                  <a:pt x="2186" y="399"/>
                </a:lnTo>
                <a:close/>
                <a:moveTo>
                  <a:pt x="2318" y="398"/>
                </a:moveTo>
                <a:cubicBezTo>
                  <a:pt x="2318" y="390"/>
                  <a:pt x="2318" y="390"/>
                  <a:pt x="2318" y="390"/>
                </a:cubicBezTo>
                <a:cubicBezTo>
                  <a:pt x="2322" y="390"/>
                  <a:pt x="2326" y="390"/>
                  <a:pt x="2330" y="389"/>
                </a:cubicBezTo>
                <a:cubicBezTo>
                  <a:pt x="2331" y="397"/>
                  <a:pt x="2331" y="397"/>
                  <a:pt x="2331" y="397"/>
                </a:cubicBezTo>
                <a:cubicBezTo>
                  <a:pt x="2327" y="398"/>
                  <a:pt x="2323" y="398"/>
                  <a:pt x="2318" y="398"/>
                </a:cubicBezTo>
                <a:close/>
                <a:moveTo>
                  <a:pt x="2161" y="397"/>
                </a:moveTo>
                <a:cubicBezTo>
                  <a:pt x="2157" y="397"/>
                  <a:pt x="2153" y="396"/>
                  <a:pt x="2149" y="396"/>
                </a:cubicBezTo>
                <a:cubicBezTo>
                  <a:pt x="2150" y="388"/>
                  <a:pt x="2150" y="388"/>
                  <a:pt x="2150" y="388"/>
                </a:cubicBezTo>
                <a:cubicBezTo>
                  <a:pt x="2154" y="388"/>
                  <a:pt x="2158" y="389"/>
                  <a:pt x="2162" y="389"/>
                </a:cubicBezTo>
                <a:lnTo>
                  <a:pt x="2161" y="397"/>
                </a:lnTo>
                <a:close/>
                <a:moveTo>
                  <a:pt x="2343" y="396"/>
                </a:moveTo>
                <a:cubicBezTo>
                  <a:pt x="2342" y="388"/>
                  <a:pt x="2342" y="388"/>
                  <a:pt x="2342" y="388"/>
                </a:cubicBezTo>
                <a:cubicBezTo>
                  <a:pt x="2346" y="388"/>
                  <a:pt x="2350" y="388"/>
                  <a:pt x="2354" y="387"/>
                </a:cubicBezTo>
                <a:cubicBezTo>
                  <a:pt x="2355" y="395"/>
                  <a:pt x="2355" y="395"/>
                  <a:pt x="2355" y="395"/>
                </a:cubicBezTo>
                <a:cubicBezTo>
                  <a:pt x="2351" y="395"/>
                  <a:pt x="2347" y="396"/>
                  <a:pt x="2343" y="396"/>
                </a:cubicBezTo>
                <a:close/>
                <a:moveTo>
                  <a:pt x="2137" y="395"/>
                </a:moveTo>
                <a:cubicBezTo>
                  <a:pt x="2133" y="394"/>
                  <a:pt x="2129" y="394"/>
                  <a:pt x="2125" y="393"/>
                </a:cubicBezTo>
                <a:cubicBezTo>
                  <a:pt x="2126" y="385"/>
                  <a:pt x="2126" y="385"/>
                  <a:pt x="2126" y="385"/>
                </a:cubicBezTo>
                <a:cubicBezTo>
                  <a:pt x="2130" y="386"/>
                  <a:pt x="2134" y="386"/>
                  <a:pt x="2138" y="387"/>
                </a:cubicBezTo>
                <a:lnTo>
                  <a:pt x="2137" y="395"/>
                </a:lnTo>
                <a:close/>
                <a:moveTo>
                  <a:pt x="2367" y="394"/>
                </a:moveTo>
                <a:cubicBezTo>
                  <a:pt x="2366" y="386"/>
                  <a:pt x="2366" y="386"/>
                  <a:pt x="2366" y="386"/>
                </a:cubicBezTo>
                <a:cubicBezTo>
                  <a:pt x="2370" y="385"/>
                  <a:pt x="2374" y="385"/>
                  <a:pt x="2378" y="384"/>
                </a:cubicBezTo>
                <a:cubicBezTo>
                  <a:pt x="2379" y="392"/>
                  <a:pt x="2379" y="392"/>
                  <a:pt x="2379" y="392"/>
                </a:cubicBezTo>
                <a:cubicBezTo>
                  <a:pt x="2375" y="393"/>
                  <a:pt x="2371" y="393"/>
                  <a:pt x="2367" y="394"/>
                </a:cubicBezTo>
                <a:close/>
                <a:moveTo>
                  <a:pt x="2113" y="392"/>
                </a:moveTo>
                <a:cubicBezTo>
                  <a:pt x="2109" y="391"/>
                  <a:pt x="2106" y="390"/>
                  <a:pt x="2102" y="390"/>
                </a:cubicBezTo>
                <a:cubicBezTo>
                  <a:pt x="2103" y="382"/>
                  <a:pt x="2103" y="382"/>
                  <a:pt x="2103" y="382"/>
                </a:cubicBezTo>
                <a:cubicBezTo>
                  <a:pt x="2107" y="382"/>
                  <a:pt x="2111" y="383"/>
                  <a:pt x="2115" y="384"/>
                </a:cubicBezTo>
                <a:lnTo>
                  <a:pt x="2113" y="392"/>
                </a:lnTo>
                <a:close/>
                <a:moveTo>
                  <a:pt x="2391" y="391"/>
                </a:moveTo>
                <a:cubicBezTo>
                  <a:pt x="2390" y="383"/>
                  <a:pt x="2390" y="383"/>
                  <a:pt x="2390" y="383"/>
                </a:cubicBezTo>
                <a:cubicBezTo>
                  <a:pt x="2394" y="382"/>
                  <a:pt x="2397" y="382"/>
                  <a:pt x="2401" y="381"/>
                </a:cubicBezTo>
                <a:cubicBezTo>
                  <a:pt x="2403" y="389"/>
                  <a:pt x="2403" y="389"/>
                  <a:pt x="2403" y="389"/>
                </a:cubicBezTo>
                <a:cubicBezTo>
                  <a:pt x="2399" y="390"/>
                  <a:pt x="2395" y="390"/>
                  <a:pt x="2391" y="391"/>
                </a:cubicBezTo>
                <a:close/>
                <a:moveTo>
                  <a:pt x="2090" y="388"/>
                </a:moveTo>
                <a:cubicBezTo>
                  <a:pt x="2086" y="387"/>
                  <a:pt x="2082" y="386"/>
                  <a:pt x="2078" y="386"/>
                </a:cubicBezTo>
                <a:cubicBezTo>
                  <a:pt x="2079" y="378"/>
                  <a:pt x="2079" y="378"/>
                  <a:pt x="2079" y="378"/>
                </a:cubicBezTo>
                <a:cubicBezTo>
                  <a:pt x="2083" y="379"/>
                  <a:pt x="2087" y="379"/>
                  <a:pt x="2091" y="380"/>
                </a:cubicBezTo>
                <a:lnTo>
                  <a:pt x="2090" y="388"/>
                </a:lnTo>
                <a:close/>
                <a:moveTo>
                  <a:pt x="2415" y="387"/>
                </a:moveTo>
                <a:cubicBezTo>
                  <a:pt x="2413" y="379"/>
                  <a:pt x="2413" y="379"/>
                  <a:pt x="2413" y="379"/>
                </a:cubicBezTo>
                <a:cubicBezTo>
                  <a:pt x="2417" y="379"/>
                  <a:pt x="2421" y="378"/>
                  <a:pt x="2425" y="377"/>
                </a:cubicBezTo>
                <a:cubicBezTo>
                  <a:pt x="2426" y="385"/>
                  <a:pt x="2426" y="385"/>
                  <a:pt x="2426" y="385"/>
                </a:cubicBezTo>
                <a:cubicBezTo>
                  <a:pt x="2422" y="386"/>
                  <a:pt x="2419" y="387"/>
                  <a:pt x="2415" y="387"/>
                </a:cubicBezTo>
                <a:close/>
                <a:moveTo>
                  <a:pt x="2066" y="383"/>
                </a:moveTo>
                <a:cubicBezTo>
                  <a:pt x="2062" y="383"/>
                  <a:pt x="2058" y="382"/>
                  <a:pt x="2054" y="381"/>
                </a:cubicBezTo>
                <a:cubicBezTo>
                  <a:pt x="2056" y="373"/>
                  <a:pt x="2056" y="373"/>
                  <a:pt x="2056" y="373"/>
                </a:cubicBezTo>
                <a:cubicBezTo>
                  <a:pt x="2060" y="374"/>
                  <a:pt x="2063" y="375"/>
                  <a:pt x="2067" y="376"/>
                </a:cubicBezTo>
                <a:lnTo>
                  <a:pt x="2066" y="383"/>
                </a:lnTo>
                <a:close/>
                <a:moveTo>
                  <a:pt x="2438" y="383"/>
                </a:moveTo>
                <a:cubicBezTo>
                  <a:pt x="2437" y="375"/>
                  <a:pt x="2437" y="375"/>
                  <a:pt x="2437" y="375"/>
                </a:cubicBezTo>
                <a:cubicBezTo>
                  <a:pt x="2441" y="375"/>
                  <a:pt x="2445" y="374"/>
                  <a:pt x="2449" y="373"/>
                </a:cubicBezTo>
                <a:cubicBezTo>
                  <a:pt x="2450" y="381"/>
                  <a:pt x="2450" y="381"/>
                  <a:pt x="2450" y="381"/>
                </a:cubicBezTo>
                <a:cubicBezTo>
                  <a:pt x="2446" y="382"/>
                  <a:pt x="2442" y="383"/>
                  <a:pt x="2438" y="383"/>
                </a:cubicBezTo>
                <a:close/>
                <a:moveTo>
                  <a:pt x="2462" y="379"/>
                </a:moveTo>
                <a:cubicBezTo>
                  <a:pt x="2461" y="371"/>
                  <a:pt x="2461" y="371"/>
                  <a:pt x="2461" y="371"/>
                </a:cubicBezTo>
                <a:cubicBezTo>
                  <a:pt x="2465" y="370"/>
                  <a:pt x="2468" y="369"/>
                  <a:pt x="2472" y="369"/>
                </a:cubicBezTo>
                <a:cubicBezTo>
                  <a:pt x="2474" y="376"/>
                  <a:pt x="2474" y="376"/>
                  <a:pt x="2474" y="376"/>
                </a:cubicBezTo>
                <a:cubicBezTo>
                  <a:pt x="2470" y="377"/>
                  <a:pt x="2466" y="378"/>
                  <a:pt x="2462" y="379"/>
                </a:cubicBezTo>
                <a:close/>
                <a:moveTo>
                  <a:pt x="2042" y="379"/>
                </a:moveTo>
                <a:cubicBezTo>
                  <a:pt x="2038" y="378"/>
                  <a:pt x="2034" y="377"/>
                  <a:pt x="2030" y="376"/>
                </a:cubicBezTo>
                <a:cubicBezTo>
                  <a:pt x="2032" y="368"/>
                  <a:pt x="2032" y="368"/>
                  <a:pt x="2032" y="368"/>
                </a:cubicBezTo>
                <a:cubicBezTo>
                  <a:pt x="2036" y="369"/>
                  <a:pt x="2040" y="370"/>
                  <a:pt x="2044" y="371"/>
                </a:cubicBezTo>
                <a:lnTo>
                  <a:pt x="2042" y="379"/>
                </a:lnTo>
                <a:close/>
                <a:moveTo>
                  <a:pt x="2486" y="374"/>
                </a:moveTo>
                <a:cubicBezTo>
                  <a:pt x="2484" y="366"/>
                  <a:pt x="2484" y="366"/>
                  <a:pt x="2484" y="366"/>
                </a:cubicBezTo>
                <a:cubicBezTo>
                  <a:pt x="2488" y="365"/>
                  <a:pt x="2492" y="364"/>
                  <a:pt x="2496" y="364"/>
                </a:cubicBezTo>
                <a:cubicBezTo>
                  <a:pt x="2498" y="371"/>
                  <a:pt x="2498" y="371"/>
                  <a:pt x="2498" y="371"/>
                </a:cubicBezTo>
                <a:cubicBezTo>
                  <a:pt x="2494" y="372"/>
                  <a:pt x="2490" y="373"/>
                  <a:pt x="2486" y="374"/>
                </a:cubicBezTo>
                <a:close/>
                <a:moveTo>
                  <a:pt x="2019" y="373"/>
                </a:moveTo>
                <a:cubicBezTo>
                  <a:pt x="2015" y="372"/>
                  <a:pt x="2011" y="371"/>
                  <a:pt x="2007" y="370"/>
                </a:cubicBezTo>
                <a:cubicBezTo>
                  <a:pt x="2009" y="363"/>
                  <a:pt x="2009" y="363"/>
                  <a:pt x="2009" y="363"/>
                </a:cubicBezTo>
                <a:cubicBezTo>
                  <a:pt x="2013" y="364"/>
                  <a:pt x="2017" y="364"/>
                  <a:pt x="2021" y="365"/>
                </a:cubicBezTo>
                <a:lnTo>
                  <a:pt x="2019" y="373"/>
                </a:lnTo>
                <a:close/>
                <a:moveTo>
                  <a:pt x="2509" y="369"/>
                </a:moveTo>
                <a:cubicBezTo>
                  <a:pt x="2508" y="361"/>
                  <a:pt x="2508" y="361"/>
                  <a:pt x="2508" y="361"/>
                </a:cubicBezTo>
                <a:cubicBezTo>
                  <a:pt x="2511" y="360"/>
                  <a:pt x="2515" y="359"/>
                  <a:pt x="2519" y="358"/>
                </a:cubicBezTo>
                <a:cubicBezTo>
                  <a:pt x="2521" y="366"/>
                  <a:pt x="2521" y="366"/>
                  <a:pt x="2521" y="366"/>
                </a:cubicBezTo>
                <a:cubicBezTo>
                  <a:pt x="2517" y="367"/>
                  <a:pt x="2513" y="368"/>
                  <a:pt x="2509" y="369"/>
                </a:cubicBezTo>
                <a:close/>
                <a:moveTo>
                  <a:pt x="1995" y="367"/>
                </a:moveTo>
                <a:cubicBezTo>
                  <a:pt x="1991" y="366"/>
                  <a:pt x="1988" y="365"/>
                  <a:pt x="1984" y="364"/>
                </a:cubicBezTo>
                <a:cubicBezTo>
                  <a:pt x="1986" y="356"/>
                  <a:pt x="1986" y="356"/>
                  <a:pt x="1986" y="356"/>
                </a:cubicBezTo>
                <a:cubicBezTo>
                  <a:pt x="1990" y="358"/>
                  <a:pt x="1994" y="359"/>
                  <a:pt x="1997" y="360"/>
                </a:cubicBezTo>
                <a:lnTo>
                  <a:pt x="1995" y="367"/>
                </a:lnTo>
                <a:close/>
                <a:moveTo>
                  <a:pt x="2533" y="363"/>
                </a:moveTo>
                <a:cubicBezTo>
                  <a:pt x="2531" y="355"/>
                  <a:pt x="2531" y="355"/>
                  <a:pt x="2531" y="355"/>
                </a:cubicBezTo>
                <a:cubicBezTo>
                  <a:pt x="2535" y="354"/>
                  <a:pt x="2539" y="353"/>
                  <a:pt x="2543" y="352"/>
                </a:cubicBezTo>
                <a:cubicBezTo>
                  <a:pt x="2545" y="360"/>
                  <a:pt x="2545" y="360"/>
                  <a:pt x="2545" y="360"/>
                </a:cubicBezTo>
                <a:cubicBezTo>
                  <a:pt x="2541" y="361"/>
                  <a:pt x="2537" y="362"/>
                  <a:pt x="2533" y="363"/>
                </a:cubicBezTo>
                <a:close/>
                <a:moveTo>
                  <a:pt x="1972" y="361"/>
                </a:moveTo>
                <a:cubicBezTo>
                  <a:pt x="1968" y="360"/>
                  <a:pt x="1964" y="359"/>
                  <a:pt x="1961" y="358"/>
                </a:cubicBezTo>
                <a:cubicBezTo>
                  <a:pt x="1963" y="350"/>
                  <a:pt x="1963" y="350"/>
                  <a:pt x="1963" y="350"/>
                </a:cubicBezTo>
                <a:cubicBezTo>
                  <a:pt x="1967" y="351"/>
                  <a:pt x="1970" y="352"/>
                  <a:pt x="1974" y="353"/>
                </a:cubicBezTo>
                <a:lnTo>
                  <a:pt x="1972" y="361"/>
                </a:lnTo>
                <a:close/>
                <a:moveTo>
                  <a:pt x="2556" y="357"/>
                </a:moveTo>
                <a:cubicBezTo>
                  <a:pt x="2554" y="349"/>
                  <a:pt x="2554" y="349"/>
                  <a:pt x="2554" y="349"/>
                </a:cubicBezTo>
                <a:cubicBezTo>
                  <a:pt x="2558" y="348"/>
                  <a:pt x="2562" y="347"/>
                  <a:pt x="2566" y="346"/>
                </a:cubicBezTo>
                <a:cubicBezTo>
                  <a:pt x="2568" y="354"/>
                  <a:pt x="2568" y="354"/>
                  <a:pt x="2568" y="354"/>
                </a:cubicBezTo>
                <a:cubicBezTo>
                  <a:pt x="2564" y="355"/>
                  <a:pt x="2560" y="356"/>
                  <a:pt x="2556" y="357"/>
                </a:cubicBezTo>
                <a:close/>
                <a:moveTo>
                  <a:pt x="1949" y="354"/>
                </a:moveTo>
                <a:cubicBezTo>
                  <a:pt x="1945" y="353"/>
                  <a:pt x="1941" y="352"/>
                  <a:pt x="1937" y="351"/>
                </a:cubicBezTo>
                <a:cubicBezTo>
                  <a:pt x="1940" y="343"/>
                  <a:pt x="1940" y="343"/>
                  <a:pt x="1940" y="343"/>
                </a:cubicBezTo>
                <a:cubicBezTo>
                  <a:pt x="1944" y="344"/>
                  <a:pt x="1948" y="345"/>
                  <a:pt x="1951" y="347"/>
                </a:cubicBezTo>
                <a:lnTo>
                  <a:pt x="1949" y="354"/>
                </a:lnTo>
                <a:close/>
                <a:moveTo>
                  <a:pt x="2580" y="351"/>
                </a:moveTo>
                <a:cubicBezTo>
                  <a:pt x="2577" y="343"/>
                  <a:pt x="2577" y="343"/>
                  <a:pt x="2577" y="343"/>
                </a:cubicBezTo>
                <a:cubicBezTo>
                  <a:pt x="2581" y="342"/>
                  <a:pt x="2585" y="341"/>
                  <a:pt x="2589" y="339"/>
                </a:cubicBezTo>
                <a:cubicBezTo>
                  <a:pt x="2591" y="347"/>
                  <a:pt x="2591" y="347"/>
                  <a:pt x="2591" y="347"/>
                </a:cubicBezTo>
                <a:cubicBezTo>
                  <a:pt x="2587" y="348"/>
                  <a:pt x="2583" y="349"/>
                  <a:pt x="2580" y="351"/>
                </a:cubicBezTo>
                <a:close/>
                <a:moveTo>
                  <a:pt x="1926" y="347"/>
                </a:moveTo>
                <a:cubicBezTo>
                  <a:pt x="1922" y="346"/>
                  <a:pt x="1918" y="345"/>
                  <a:pt x="1915" y="343"/>
                </a:cubicBezTo>
                <a:cubicBezTo>
                  <a:pt x="1917" y="336"/>
                  <a:pt x="1917" y="336"/>
                  <a:pt x="1917" y="336"/>
                </a:cubicBezTo>
                <a:cubicBezTo>
                  <a:pt x="1921" y="337"/>
                  <a:pt x="1925" y="338"/>
                  <a:pt x="1928" y="339"/>
                </a:cubicBezTo>
                <a:lnTo>
                  <a:pt x="1926" y="347"/>
                </a:lnTo>
                <a:close/>
                <a:moveTo>
                  <a:pt x="2603" y="344"/>
                </a:moveTo>
                <a:cubicBezTo>
                  <a:pt x="2600" y="336"/>
                  <a:pt x="2600" y="336"/>
                  <a:pt x="2600" y="336"/>
                </a:cubicBezTo>
                <a:cubicBezTo>
                  <a:pt x="2604" y="335"/>
                  <a:pt x="2608" y="334"/>
                  <a:pt x="2612" y="333"/>
                </a:cubicBezTo>
                <a:cubicBezTo>
                  <a:pt x="2614" y="340"/>
                  <a:pt x="2614" y="340"/>
                  <a:pt x="2614" y="340"/>
                </a:cubicBezTo>
                <a:cubicBezTo>
                  <a:pt x="2610" y="341"/>
                  <a:pt x="2607" y="343"/>
                  <a:pt x="2603" y="344"/>
                </a:cubicBezTo>
                <a:close/>
                <a:moveTo>
                  <a:pt x="1903" y="339"/>
                </a:moveTo>
                <a:cubicBezTo>
                  <a:pt x="1899" y="338"/>
                  <a:pt x="1896" y="337"/>
                  <a:pt x="1892" y="336"/>
                </a:cubicBezTo>
                <a:cubicBezTo>
                  <a:pt x="1894" y="328"/>
                  <a:pt x="1894" y="328"/>
                  <a:pt x="1894" y="328"/>
                </a:cubicBezTo>
                <a:cubicBezTo>
                  <a:pt x="1898" y="329"/>
                  <a:pt x="1902" y="331"/>
                  <a:pt x="1906" y="332"/>
                </a:cubicBezTo>
                <a:lnTo>
                  <a:pt x="1903" y="339"/>
                </a:lnTo>
                <a:close/>
                <a:moveTo>
                  <a:pt x="2626" y="337"/>
                </a:moveTo>
                <a:cubicBezTo>
                  <a:pt x="2623" y="329"/>
                  <a:pt x="2623" y="329"/>
                  <a:pt x="2623" y="329"/>
                </a:cubicBezTo>
                <a:cubicBezTo>
                  <a:pt x="2627" y="328"/>
                  <a:pt x="2631" y="327"/>
                  <a:pt x="2635" y="325"/>
                </a:cubicBezTo>
                <a:cubicBezTo>
                  <a:pt x="2637" y="333"/>
                  <a:pt x="2637" y="333"/>
                  <a:pt x="2637" y="333"/>
                </a:cubicBezTo>
                <a:cubicBezTo>
                  <a:pt x="2634" y="334"/>
                  <a:pt x="2630" y="335"/>
                  <a:pt x="2626" y="337"/>
                </a:cubicBezTo>
                <a:close/>
                <a:moveTo>
                  <a:pt x="1880" y="332"/>
                </a:moveTo>
                <a:cubicBezTo>
                  <a:pt x="1877" y="330"/>
                  <a:pt x="1873" y="329"/>
                  <a:pt x="1869" y="328"/>
                </a:cubicBezTo>
                <a:cubicBezTo>
                  <a:pt x="1872" y="320"/>
                  <a:pt x="1872" y="320"/>
                  <a:pt x="1872" y="320"/>
                </a:cubicBezTo>
                <a:cubicBezTo>
                  <a:pt x="1875" y="321"/>
                  <a:pt x="1879" y="323"/>
                  <a:pt x="1883" y="324"/>
                </a:cubicBezTo>
                <a:lnTo>
                  <a:pt x="1880" y="332"/>
                </a:lnTo>
                <a:close/>
                <a:moveTo>
                  <a:pt x="2649" y="329"/>
                </a:moveTo>
                <a:cubicBezTo>
                  <a:pt x="2646" y="322"/>
                  <a:pt x="2646" y="322"/>
                  <a:pt x="2646" y="322"/>
                </a:cubicBezTo>
                <a:cubicBezTo>
                  <a:pt x="2650" y="320"/>
                  <a:pt x="2654" y="319"/>
                  <a:pt x="2658" y="318"/>
                </a:cubicBezTo>
                <a:cubicBezTo>
                  <a:pt x="2660" y="325"/>
                  <a:pt x="2660" y="325"/>
                  <a:pt x="2660" y="325"/>
                </a:cubicBezTo>
                <a:cubicBezTo>
                  <a:pt x="2657" y="327"/>
                  <a:pt x="2653" y="328"/>
                  <a:pt x="2649" y="329"/>
                </a:cubicBezTo>
                <a:close/>
                <a:moveTo>
                  <a:pt x="4900" y="324"/>
                </a:moveTo>
                <a:cubicBezTo>
                  <a:pt x="4894" y="324"/>
                  <a:pt x="4894" y="324"/>
                  <a:pt x="4894" y="324"/>
                </a:cubicBezTo>
                <a:cubicBezTo>
                  <a:pt x="4894" y="316"/>
                  <a:pt x="4894" y="316"/>
                  <a:pt x="4894" y="316"/>
                </a:cubicBezTo>
                <a:cubicBezTo>
                  <a:pt x="4900" y="316"/>
                  <a:pt x="4900" y="316"/>
                  <a:pt x="4900" y="316"/>
                </a:cubicBezTo>
                <a:cubicBezTo>
                  <a:pt x="4906" y="316"/>
                  <a:pt x="4906" y="316"/>
                  <a:pt x="4906" y="316"/>
                </a:cubicBezTo>
                <a:cubicBezTo>
                  <a:pt x="4906" y="324"/>
                  <a:pt x="4906" y="324"/>
                  <a:pt x="4906" y="324"/>
                </a:cubicBezTo>
                <a:lnTo>
                  <a:pt x="4900" y="324"/>
                </a:lnTo>
                <a:close/>
                <a:moveTo>
                  <a:pt x="1858" y="324"/>
                </a:moveTo>
                <a:cubicBezTo>
                  <a:pt x="1854" y="322"/>
                  <a:pt x="1850" y="321"/>
                  <a:pt x="1846" y="319"/>
                </a:cubicBezTo>
                <a:cubicBezTo>
                  <a:pt x="1849" y="312"/>
                  <a:pt x="1849" y="312"/>
                  <a:pt x="1849" y="312"/>
                </a:cubicBezTo>
                <a:cubicBezTo>
                  <a:pt x="1853" y="313"/>
                  <a:pt x="1857" y="315"/>
                  <a:pt x="1860" y="316"/>
                </a:cubicBezTo>
                <a:lnTo>
                  <a:pt x="1858" y="324"/>
                </a:lnTo>
                <a:close/>
                <a:moveTo>
                  <a:pt x="4882" y="323"/>
                </a:moveTo>
                <a:cubicBezTo>
                  <a:pt x="4878" y="323"/>
                  <a:pt x="4874" y="323"/>
                  <a:pt x="4870" y="323"/>
                </a:cubicBezTo>
                <a:cubicBezTo>
                  <a:pt x="4870" y="315"/>
                  <a:pt x="4870" y="315"/>
                  <a:pt x="4870" y="315"/>
                </a:cubicBezTo>
                <a:cubicBezTo>
                  <a:pt x="4874" y="315"/>
                  <a:pt x="4878" y="315"/>
                  <a:pt x="4882" y="315"/>
                </a:cubicBezTo>
                <a:lnTo>
                  <a:pt x="4882" y="323"/>
                </a:lnTo>
                <a:close/>
                <a:moveTo>
                  <a:pt x="4918" y="323"/>
                </a:moveTo>
                <a:cubicBezTo>
                  <a:pt x="4918" y="315"/>
                  <a:pt x="4918" y="315"/>
                  <a:pt x="4918" y="315"/>
                </a:cubicBezTo>
                <a:cubicBezTo>
                  <a:pt x="4922" y="315"/>
                  <a:pt x="4926" y="315"/>
                  <a:pt x="4930" y="315"/>
                </a:cubicBezTo>
                <a:cubicBezTo>
                  <a:pt x="4930" y="323"/>
                  <a:pt x="4930" y="323"/>
                  <a:pt x="4930" y="323"/>
                </a:cubicBezTo>
                <a:cubicBezTo>
                  <a:pt x="4926" y="323"/>
                  <a:pt x="4922" y="323"/>
                  <a:pt x="4918" y="323"/>
                </a:cubicBezTo>
                <a:close/>
                <a:moveTo>
                  <a:pt x="4858" y="323"/>
                </a:moveTo>
                <a:cubicBezTo>
                  <a:pt x="4854" y="323"/>
                  <a:pt x="4850" y="323"/>
                  <a:pt x="4846" y="323"/>
                </a:cubicBezTo>
                <a:cubicBezTo>
                  <a:pt x="4846" y="315"/>
                  <a:pt x="4846" y="315"/>
                  <a:pt x="4846" y="315"/>
                </a:cubicBezTo>
                <a:cubicBezTo>
                  <a:pt x="4850" y="315"/>
                  <a:pt x="4854" y="315"/>
                  <a:pt x="4858" y="315"/>
                </a:cubicBezTo>
                <a:lnTo>
                  <a:pt x="4858" y="323"/>
                </a:lnTo>
                <a:close/>
                <a:moveTo>
                  <a:pt x="4942" y="323"/>
                </a:moveTo>
                <a:cubicBezTo>
                  <a:pt x="4942" y="315"/>
                  <a:pt x="4942" y="315"/>
                  <a:pt x="4942" y="315"/>
                </a:cubicBezTo>
                <a:cubicBezTo>
                  <a:pt x="4946" y="315"/>
                  <a:pt x="4950" y="315"/>
                  <a:pt x="4954" y="315"/>
                </a:cubicBezTo>
                <a:cubicBezTo>
                  <a:pt x="4955" y="323"/>
                  <a:pt x="4955" y="323"/>
                  <a:pt x="4955" y="323"/>
                </a:cubicBezTo>
                <a:cubicBezTo>
                  <a:pt x="4951" y="323"/>
                  <a:pt x="4947" y="323"/>
                  <a:pt x="4942" y="323"/>
                </a:cubicBezTo>
                <a:close/>
                <a:moveTo>
                  <a:pt x="4967" y="322"/>
                </a:moveTo>
                <a:cubicBezTo>
                  <a:pt x="4966" y="314"/>
                  <a:pt x="4966" y="314"/>
                  <a:pt x="4966" y="314"/>
                </a:cubicBezTo>
                <a:cubicBezTo>
                  <a:pt x="4970" y="314"/>
                  <a:pt x="4974" y="314"/>
                  <a:pt x="4978" y="313"/>
                </a:cubicBezTo>
                <a:cubicBezTo>
                  <a:pt x="4979" y="321"/>
                  <a:pt x="4979" y="321"/>
                  <a:pt x="4979" y="321"/>
                </a:cubicBezTo>
                <a:cubicBezTo>
                  <a:pt x="4975" y="322"/>
                  <a:pt x="4971" y="322"/>
                  <a:pt x="4967" y="322"/>
                </a:cubicBezTo>
                <a:close/>
                <a:moveTo>
                  <a:pt x="4834" y="322"/>
                </a:moveTo>
                <a:cubicBezTo>
                  <a:pt x="4830" y="322"/>
                  <a:pt x="4826" y="322"/>
                  <a:pt x="4822" y="321"/>
                </a:cubicBezTo>
                <a:cubicBezTo>
                  <a:pt x="4822" y="313"/>
                  <a:pt x="4822" y="313"/>
                  <a:pt x="4822" y="313"/>
                </a:cubicBezTo>
                <a:cubicBezTo>
                  <a:pt x="4826" y="314"/>
                  <a:pt x="4830" y="314"/>
                  <a:pt x="4834" y="314"/>
                </a:cubicBezTo>
                <a:lnTo>
                  <a:pt x="4834" y="322"/>
                </a:lnTo>
                <a:close/>
                <a:moveTo>
                  <a:pt x="2672" y="321"/>
                </a:moveTo>
                <a:cubicBezTo>
                  <a:pt x="2669" y="314"/>
                  <a:pt x="2669" y="314"/>
                  <a:pt x="2669" y="314"/>
                </a:cubicBezTo>
                <a:cubicBezTo>
                  <a:pt x="2673" y="313"/>
                  <a:pt x="2677" y="311"/>
                  <a:pt x="2681" y="310"/>
                </a:cubicBezTo>
                <a:cubicBezTo>
                  <a:pt x="2683" y="317"/>
                  <a:pt x="2683" y="317"/>
                  <a:pt x="2683" y="317"/>
                </a:cubicBezTo>
                <a:cubicBezTo>
                  <a:pt x="2679" y="319"/>
                  <a:pt x="2676" y="320"/>
                  <a:pt x="2672" y="321"/>
                </a:cubicBezTo>
                <a:close/>
                <a:moveTo>
                  <a:pt x="4991" y="321"/>
                </a:moveTo>
                <a:cubicBezTo>
                  <a:pt x="4990" y="313"/>
                  <a:pt x="4990" y="313"/>
                  <a:pt x="4990" y="313"/>
                </a:cubicBezTo>
                <a:cubicBezTo>
                  <a:pt x="4994" y="313"/>
                  <a:pt x="4998" y="312"/>
                  <a:pt x="5002" y="312"/>
                </a:cubicBezTo>
                <a:cubicBezTo>
                  <a:pt x="5003" y="320"/>
                  <a:pt x="5003" y="320"/>
                  <a:pt x="5003" y="320"/>
                </a:cubicBezTo>
                <a:cubicBezTo>
                  <a:pt x="4999" y="320"/>
                  <a:pt x="4995" y="321"/>
                  <a:pt x="4991" y="321"/>
                </a:cubicBezTo>
                <a:close/>
                <a:moveTo>
                  <a:pt x="4810" y="321"/>
                </a:moveTo>
                <a:cubicBezTo>
                  <a:pt x="4806" y="320"/>
                  <a:pt x="4802" y="320"/>
                  <a:pt x="4798" y="320"/>
                </a:cubicBezTo>
                <a:cubicBezTo>
                  <a:pt x="4798" y="312"/>
                  <a:pt x="4798" y="312"/>
                  <a:pt x="4798" y="312"/>
                </a:cubicBezTo>
                <a:cubicBezTo>
                  <a:pt x="4802" y="312"/>
                  <a:pt x="4806" y="312"/>
                  <a:pt x="4810" y="313"/>
                </a:cubicBezTo>
                <a:lnTo>
                  <a:pt x="4810" y="321"/>
                </a:lnTo>
                <a:close/>
                <a:moveTo>
                  <a:pt x="5015" y="319"/>
                </a:moveTo>
                <a:cubicBezTo>
                  <a:pt x="5014" y="311"/>
                  <a:pt x="5014" y="311"/>
                  <a:pt x="5014" y="311"/>
                </a:cubicBezTo>
                <a:cubicBezTo>
                  <a:pt x="5018" y="311"/>
                  <a:pt x="5022" y="311"/>
                  <a:pt x="5026" y="310"/>
                </a:cubicBezTo>
                <a:cubicBezTo>
                  <a:pt x="5027" y="318"/>
                  <a:pt x="5027" y="318"/>
                  <a:pt x="5027" y="318"/>
                </a:cubicBezTo>
                <a:cubicBezTo>
                  <a:pt x="5023" y="319"/>
                  <a:pt x="5019" y="319"/>
                  <a:pt x="5015" y="319"/>
                </a:cubicBezTo>
                <a:close/>
                <a:moveTo>
                  <a:pt x="4786" y="319"/>
                </a:moveTo>
                <a:cubicBezTo>
                  <a:pt x="4782" y="319"/>
                  <a:pt x="4778" y="318"/>
                  <a:pt x="4774" y="318"/>
                </a:cubicBezTo>
                <a:cubicBezTo>
                  <a:pt x="4775" y="310"/>
                  <a:pt x="4775" y="310"/>
                  <a:pt x="4775" y="310"/>
                </a:cubicBezTo>
                <a:cubicBezTo>
                  <a:pt x="4778" y="310"/>
                  <a:pt x="4782" y="311"/>
                  <a:pt x="4786" y="311"/>
                </a:cubicBezTo>
                <a:lnTo>
                  <a:pt x="4786" y="319"/>
                </a:lnTo>
                <a:close/>
                <a:moveTo>
                  <a:pt x="5039" y="317"/>
                </a:moveTo>
                <a:cubicBezTo>
                  <a:pt x="5038" y="309"/>
                  <a:pt x="5038" y="309"/>
                  <a:pt x="5038" y="309"/>
                </a:cubicBezTo>
                <a:cubicBezTo>
                  <a:pt x="5042" y="309"/>
                  <a:pt x="5046" y="308"/>
                  <a:pt x="5050" y="308"/>
                </a:cubicBezTo>
                <a:cubicBezTo>
                  <a:pt x="5051" y="316"/>
                  <a:pt x="5051" y="316"/>
                  <a:pt x="5051" y="316"/>
                </a:cubicBezTo>
                <a:cubicBezTo>
                  <a:pt x="5047" y="316"/>
                  <a:pt x="5043" y="317"/>
                  <a:pt x="5039" y="317"/>
                </a:cubicBezTo>
                <a:close/>
                <a:moveTo>
                  <a:pt x="4762" y="317"/>
                </a:moveTo>
                <a:cubicBezTo>
                  <a:pt x="4758" y="316"/>
                  <a:pt x="4754" y="316"/>
                  <a:pt x="4750" y="315"/>
                </a:cubicBezTo>
                <a:cubicBezTo>
                  <a:pt x="4751" y="307"/>
                  <a:pt x="4751" y="307"/>
                  <a:pt x="4751" y="307"/>
                </a:cubicBezTo>
                <a:cubicBezTo>
                  <a:pt x="4755" y="308"/>
                  <a:pt x="4759" y="308"/>
                  <a:pt x="4763" y="309"/>
                </a:cubicBezTo>
                <a:lnTo>
                  <a:pt x="4762" y="317"/>
                </a:lnTo>
                <a:close/>
                <a:moveTo>
                  <a:pt x="1835" y="315"/>
                </a:moveTo>
                <a:cubicBezTo>
                  <a:pt x="1831" y="314"/>
                  <a:pt x="1828" y="312"/>
                  <a:pt x="1824" y="311"/>
                </a:cubicBezTo>
                <a:cubicBezTo>
                  <a:pt x="1827" y="303"/>
                  <a:pt x="1827" y="303"/>
                  <a:pt x="1827" y="303"/>
                </a:cubicBezTo>
                <a:cubicBezTo>
                  <a:pt x="1830" y="305"/>
                  <a:pt x="1834" y="306"/>
                  <a:pt x="1838" y="308"/>
                </a:cubicBezTo>
                <a:lnTo>
                  <a:pt x="1835" y="315"/>
                </a:lnTo>
                <a:close/>
                <a:moveTo>
                  <a:pt x="5063" y="315"/>
                </a:moveTo>
                <a:cubicBezTo>
                  <a:pt x="5062" y="307"/>
                  <a:pt x="5062" y="307"/>
                  <a:pt x="5062" y="307"/>
                </a:cubicBezTo>
                <a:cubicBezTo>
                  <a:pt x="5066" y="306"/>
                  <a:pt x="5070" y="306"/>
                  <a:pt x="5074" y="306"/>
                </a:cubicBezTo>
                <a:cubicBezTo>
                  <a:pt x="5075" y="314"/>
                  <a:pt x="5075" y="314"/>
                  <a:pt x="5075" y="314"/>
                </a:cubicBezTo>
                <a:cubicBezTo>
                  <a:pt x="5071" y="314"/>
                  <a:pt x="5067" y="314"/>
                  <a:pt x="5063" y="315"/>
                </a:cubicBezTo>
                <a:close/>
                <a:moveTo>
                  <a:pt x="4738" y="314"/>
                </a:moveTo>
                <a:cubicBezTo>
                  <a:pt x="4734" y="313"/>
                  <a:pt x="4730" y="313"/>
                  <a:pt x="4726" y="312"/>
                </a:cubicBezTo>
                <a:cubicBezTo>
                  <a:pt x="4727" y="304"/>
                  <a:pt x="4727" y="304"/>
                  <a:pt x="4727" y="304"/>
                </a:cubicBezTo>
                <a:cubicBezTo>
                  <a:pt x="4731" y="305"/>
                  <a:pt x="4735" y="305"/>
                  <a:pt x="4739" y="306"/>
                </a:cubicBezTo>
                <a:lnTo>
                  <a:pt x="4738" y="314"/>
                </a:lnTo>
                <a:close/>
                <a:moveTo>
                  <a:pt x="2695" y="313"/>
                </a:moveTo>
                <a:cubicBezTo>
                  <a:pt x="2692" y="306"/>
                  <a:pt x="2692" y="306"/>
                  <a:pt x="2692" y="306"/>
                </a:cubicBezTo>
                <a:cubicBezTo>
                  <a:pt x="2696" y="305"/>
                  <a:pt x="2699" y="303"/>
                  <a:pt x="2703" y="302"/>
                </a:cubicBezTo>
                <a:cubicBezTo>
                  <a:pt x="2706" y="309"/>
                  <a:pt x="2706" y="309"/>
                  <a:pt x="2706" y="309"/>
                </a:cubicBezTo>
                <a:cubicBezTo>
                  <a:pt x="2702" y="311"/>
                  <a:pt x="2698" y="312"/>
                  <a:pt x="2695" y="313"/>
                </a:cubicBezTo>
                <a:close/>
                <a:moveTo>
                  <a:pt x="5087" y="312"/>
                </a:moveTo>
                <a:cubicBezTo>
                  <a:pt x="5086" y="304"/>
                  <a:pt x="5086" y="304"/>
                  <a:pt x="5086" y="304"/>
                </a:cubicBezTo>
                <a:cubicBezTo>
                  <a:pt x="5090" y="304"/>
                  <a:pt x="5094" y="303"/>
                  <a:pt x="5098" y="303"/>
                </a:cubicBezTo>
                <a:cubicBezTo>
                  <a:pt x="5099" y="311"/>
                  <a:pt x="5099" y="311"/>
                  <a:pt x="5099" y="311"/>
                </a:cubicBezTo>
                <a:cubicBezTo>
                  <a:pt x="5095" y="311"/>
                  <a:pt x="5091" y="312"/>
                  <a:pt x="5087" y="312"/>
                </a:cubicBezTo>
                <a:close/>
                <a:moveTo>
                  <a:pt x="4714" y="311"/>
                </a:moveTo>
                <a:cubicBezTo>
                  <a:pt x="4710" y="310"/>
                  <a:pt x="4706" y="310"/>
                  <a:pt x="4702" y="309"/>
                </a:cubicBezTo>
                <a:cubicBezTo>
                  <a:pt x="4703" y="301"/>
                  <a:pt x="4703" y="301"/>
                  <a:pt x="4703" y="301"/>
                </a:cubicBezTo>
                <a:cubicBezTo>
                  <a:pt x="4707" y="302"/>
                  <a:pt x="4711" y="302"/>
                  <a:pt x="4715" y="303"/>
                </a:cubicBezTo>
                <a:lnTo>
                  <a:pt x="4714" y="311"/>
                </a:lnTo>
                <a:close/>
                <a:moveTo>
                  <a:pt x="5111" y="309"/>
                </a:moveTo>
                <a:cubicBezTo>
                  <a:pt x="5110" y="301"/>
                  <a:pt x="5110" y="301"/>
                  <a:pt x="5110" y="301"/>
                </a:cubicBezTo>
                <a:cubicBezTo>
                  <a:pt x="5114" y="301"/>
                  <a:pt x="5118" y="300"/>
                  <a:pt x="5122" y="299"/>
                </a:cubicBezTo>
                <a:cubicBezTo>
                  <a:pt x="5123" y="307"/>
                  <a:pt x="5123" y="307"/>
                  <a:pt x="5123" y="307"/>
                </a:cubicBezTo>
                <a:cubicBezTo>
                  <a:pt x="5119" y="308"/>
                  <a:pt x="5115" y="309"/>
                  <a:pt x="5111" y="309"/>
                </a:cubicBezTo>
                <a:close/>
                <a:moveTo>
                  <a:pt x="4690" y="307"/>
                </a:moveTo>
                <a:cubicBezTo>
                  <a:pt x="4686" y="306"/>
                  <a:pt x="4682" y="306"/>
                  <a:pt x="4678" y="305"/>
                </a:cubicBezTo>
                <a:cubicBezTo>
                  <a:pt x="4680" y="297"/>
                  <a:pt x="4680" y="297"/>
                  <a:pt x="4680" y="297"/>
                </a:cubicBezTo>
                <a:cubicBezTo>
                  <a:pt x="4683" y="298"/>
                  <a:pt x="4687" y="298"/>
                  <a:pt x="4691" y="299"/>
                </a:cubicBezTo>
                <a:lnTo>
                  <a:pt x="4690" y="307"/>
                </a:lnTo>
                <a:close/>
                <a:moveTo>
                  <a:pt x="1813" y="307"/>
                </a:moveTo>
                <a:cubicBezTo>
                  <a:pt x="1801" y="302"/>
                  <a:pt x="1801" y="302"/>
                  <a:pt x="1801" y="302"/>
                </a:cubicBezTo>
                <a:cubicBezTo>
                  <a:pt x="1804" y="295"/>
                  <a:pt x="1804" y="295"/>
                  <a:pt x="1804" y="295"/>
                </a:cubicBezTo>
                <a:cubicBezTo>
                  <a:pt x="1815" y="299"/>
                  <a:pt x="1815" y="299"/>
                  <a:pt x="1815" y="299"/>
                </a:cubicBezTo>
                <a:lnTo>
                  <a:pt x="1813" y="307"/>
                </a:lnTo>
                <a:close/>
                <a:moveTo>
                  <a:pt x="5135" y="306"/>
                </a:moveTo>
                <a:cubicBezTo>
                  <a:pt x="5134" y="298"/>
                  <a:pt x="5134" y="298"/>
                  <a:pt x="5134" y="298"/>
                </a:cubicBezTo>
                <a:cubicBezTo>
                  <a:pt x="5138" y="297"/>
                  <a:pt x="5141" y="297"/>
                  <a:pt x="5145" y="296"/>
                </a:cubicBezTo>
                <a:cubicBezTo>
                  <a:pt x="5147" y="304"/>
                  <a:pt x="5147" y="304"/>
                  <a:pt x="5147" y="304"/>
                </a:cubicBezTo>
                <a:cubicBezTo>
                  <a:pt x="5143" y="304"/>
                  <a:pt x="5139" y="305"/>
                  <a:pt x="5135" y="306"/>
                </a:cubicBezTo>
                <a:close/>
                <a:moveTo>
                  <a:pt x="2717" y="305"/>
                </a:moveTo>
                <a:cubicBezTo>
                  <a:pt x="2715" y="298"/>
                  <a:pt x="2715" y="298"/>
                  <a:pt x="2715" y="298"/>
                </a:cubicBezTo>
                <a:cubicBezTo>
                  <a:pt x="2718" y="296"/>
                  <a:pt x="2722" y="295"/>
                  <a:pt x="2726" y="293"/>
                </a:cubicBezTo>
                <a:cubicBezTo>
                  <a:pt x="2729" y="301"/>
                  <a:pt x="2729" y="301"/>
                  <a:pt x="2729" y="301"/>
                </a:cubicBezTo>
                <a:cubicBezTo>
                  <a:pt x="2725" y="302"/>
                  <a:pt x="2721" y="304"/>
                  <a:pt x="2717" y="305"/>
                </a:cubicBezTo>
                <a:close/>
                <a:moveTo>
                  <a:pt x="4666" y="303"/>
                </a:moveTo>
                <a:cubicBezTo>
                  <a:pt x="4662" y="302"/>
                  <a:pt x="4658" y="301"/>
                  <a:pt x="4654" y="300"/>
                </a:cubicBezTo>
                <a:cubicBezTo>
                  <a:pt x="4656" y="293"/>
                  <a:pt x="4656" y="293"/>
                  <a:pt x="4656" y="293"/>
                </a:cubicBezTo>
                <a:cubicBezTo>
                  <a:pt x="4660" y="293"/>
                  <a:pt x="4664" y="294"/>
                  <a:pt x="4668" y="295"/>
                </a:cubicBezTo>
                <a:lnTo>
                  <a:pt x="4666" y="303"/>
                </a:lnTo>
                <a:close/>
                <a:moveTo>
                  <a:pt x="5159" y="302"/>
                </a:moveTo>
                <a:cubicBezTo>
                  <a:pt x="5157" y="294"/>
                  <a:pt x="5157" y="294"/>
                  <a:pt x="5157" y="294"/>
                </a:cubicBezTo>
                <a:cubicBezTo>
                  <a:pt x="5161" y="293"/>
                  <a:pt x="5165" y="293"/>
                  <a:pt x="5169" y="292"/>
                </a:cubicBezTo>
                <a:cubicBezTo>
                  <a:pt x="5170" y="300"/>
                  <a:pt x="5170" y="300"/>
                  <a:pt x="5170" y="300"/>
                </a:cubicBezTo>
                <a:cubicBezTo>
                  <a:pt x="5167" y="301"/>
                  <a:pt x="5163" y="301"/>
                  <a:pt x="5159" y="302"/>
                </a:cubicBezTo>
                <a:close/>
                <a:moveTo>
                  <a:pt x="1790" y="298"/>
                </a:moveTo>
                <a:cubicBezTo>
                  <a:pt x="1779" y="294"/>
                  <a:pt x="1779" y="294"/>
                  <a:pt x="1779" y="294"/>
                </a:cubicBezTo>
                <a:cubicBezTo>
                  <a:pt x="1782" y="286"/>
                  <a:pt x="1782" y="286"/>
                  <a:pt x="1782" y="286"/>
                </a:cubicBezTo>
                <a:cubicBezTo>
                  <a:pt x="1793" y="291"/>
                  <a:pt x="1793" y="291"/>
                  <a:pt x="1793" y="291"/>
                </a:cubicBezTo>
                <a:lnTo>
                  <a:pt x="1790" y="298"/>
                </a:lnTo>
                <a:close/>
                <a:moveTo>
                  <a:pt x="4643" y="298"/>
                </a:moveTo>
                <a:cubicBezTo>
                  <a:pt x="4639" y="297"/>
                  <a:pt x="4635" y="296"/>
                  <a:pt x="4631" y="295"/>
                </a:cubicBezTo>
                <a:cubicBezTo>
                  <a:pt x="4633" y="288"/>
                  <a:pt x="4633" y="288"/>
                  <a:pt x="4633" y="288"/>
                </a:cubicBezTo>
                <a:cubicBezTo>
                  <a:pt x="4636" y="288"/>
                  <a:pt x="4640" y="289"/>
                  <a:pt x="4644" y="290"/>
                </a:cubicBezTo>
                <a:lnTo>
                  <a:pt x="4643" y="298"/>
                </a:lnTo>
                <a:close/>
                <a:moveTo>
                  <a:pt x="5182" y="298"/>
                </a:moveTo>
                <a:cubicBezTo>
                  <a:pt x="5181" y="290"/>
                  <a:pt x="5181" y="290"/>
                  <a:pt x="5181" y="290"/>
                </a:cubicBezTo>
                <a:cubicBezTo>
                  <a:pt x="5185" y="289"/>
                  <a:pt x="5189" y="289"/>
                  <a:pt x="5193" y="288"/>
                </a:cubicBezTo>
                <a:cubicBezTo>
                  <a:pt x="5194" y="296"/>
                  <a:pt x="5194" y="296"/>
                  <a:pt x="5194" y="296"/>
                </a:cubicBezTo>
                <a:cubicBezTo>
                  <a:pt x="5190" y="296"/>
                  <a:pt x="5186" y="297"/>
                  <a:pt x="5182" y="298"/>
                </a:cubicBezTo>
                <a:close/>
                <a:moveTo>
                  <a:pt x="2740" y="297"/>
                </a:moveTo>
                <a:cubicBezTo>
                  <a:pt x="2737" y="289"/>
                  <a:pt x="2737" y="289"/>
                  <a:pt x="2737" y="289"/>
                </a:cubicBezTo>
                <a:cubicBezTo>
                  <a:pt x="2741" y="288"/>
                  <a:pt x="2745" y="286"/>
                  <a:pt x="2748" y="285"/>
                </a:cubicBezTo>
                <a:cubicBezTo>
                  <a:pt x="2751" y="292"/>
                  <a:pt x="2751" y="292"/>
                  <a:pt x="2751" y="292"/>
                </a:cubicBezTo>
                <a:cubicBezTo>
                  <a:pt x="2747" y="294"/>
                  <a:pt x="2744" y="295"/>
                  <a:pt x="2740" y="297"/>
                </a:cubicBezTo>
                <a:close/>
                <a:moveTo>
                  <a:pt x="5206" y="294"/>
                </a:moveTo>
                <a:cubicBezTo>
                  <a:pt x="5205" y="286"/>
                  <a:pt x="5205" y="286"/>
                  <a:pt x="5205" y="286"/>
                </a:cubicBezTo>
                <a:cubicBezTo>
                  <a:pt x="5216" y="283"/>
                  <a:pt x="5216" y="283"/>
                  <a:pt x="5216" y="283"/>
                </a:cubicBezTo>
                <a:cubicBezTo>
                  <a:pt x="5218" y="291"/>
                  <a:pt x="5218" y="291"/>
                  <a:pt x="5218" y="291"/>
                </a:cubicBezTo>
                <a:lnTo>
                  <a:pt x="5206" y="294"/>
                </a:lnTo>
                <a:close/>
                <a:moveTo>
                  <a:pt x="4619" y="293"/>
                </a:moveTo>
                <a:cubicBezTo>
                  <a:pt x="4615" y="292"/>
                  <a:pt x="4611" y="291"/>
                  <a:pt x="4607" y="290"/>
                </a:cubicBezTo>
                <a:cubicBezTo>
                  <a:pt x="4609" y="282"/>
                  <a:pt x="4609" y="282"/>
                  <a:pt x="4609" y="282"/>
                </a:cubicBezTo>
                <a:cubicBezTo>
                  <a:pt x="4613" y="283"/>
                  <a:pt x="4617" y="284"/>
                  <a:pt x="4621" y="285"/>
                </a:cubicBezTo>
                <a:lnTo>
                  <a:pt x="4619" y="293"/>
                </a:lnTo>
                <a:close/>
                <a:moveTo>
                  <a:pt x="1768" y="289"/>
                </a:moveTo>
                <a:cubicBezTo>
                  <a:pt x="1756" y="285"/>
                  <a:pt x="1756" y="285"/>
                  <a:pt x="1756" y="285"/>
                </a:cubicBezTo>
                <a:cubicBezTo>
                  <a:pt x="1759" y="277"/>
                  <a:pt x="1759" y="277"/>
                  <a:pt x="1759" y="277"/>
                </a:cubicBezTo>
                <a:cubicBezTo>
                  <a:pt x="1771" y="282"/>
                  <a:pt x="1771" y="282"/>
                  <a:pt x="1771" y="282"/>
                </a:cubicBezTo>
                <a:lnTo>
                  <a:pt x="1768" y="289"/>
                </a:lnTo>
                <a:close/>
                <a:moveTo>
                  <a:pt x="5230" y="289"/>
                </a:moveTo>
                <a:cubicBezTo>
                  <a:pt x="5228" y="281"/>
                  <a:pt x="5228" y="281"/>
                  <a:pt x="5228" y="281"/>
                </a:cubicBezTo>
                <a:cubicBezTo>
                  <a:pt x="5232" y="280"/>
                  <a:pt x="5236" y="279"/>
                  <a:pt x="5240" y="278"/>
                </a:cubicBezTo>
                <a:cubicBezTo>
                  <a:pt x="5242" y="286"/>
                  <a:pt x="5242" y="286"/>
                  <a:pt x="5242" y="286"/>
                </a:cubicBezTo>
                <a:cubicBezTo>
                  <a:pt x="5238" y="287"/>
                  <a:pt x="5234" y="288"/>
                  <a:pt x="5230" y="289"/>
                </a:cubicBezTo>
                <a:close/>
                <a:moveTo>
                  <a:pt x="2762" y="288"/>
                </a:moveTo>
                <a:cubicBezTo>
                  <a:pt x="2759" y="280"/>
                  <a:pt x="2759" y="280"/>
                  <a:pt x="2759" y="280"/>
                </a:cubicBezTo>
                <a:cubicBezTo>
                  <a:pt x="2763" y="279"/>
                  <a:pt x="2767" y="277"/>
                  <a:pt x="2771" y="276"/>
                </a:cubicBezTo>
                <a:cubicBezTo>
                  <a:pt x="2774" y="283"/>
                  <a:pt x="2774" y="283"/>
                  <a:pt x="2774" y="283"/>
                </a:cubicBezTo>
                <a:cubicBezTo>
                  <a:pt x="2770" y="285"/>
                  <a:pt x="2766" y="286"/>
                  <a:pt x="2762" y="288"/>
                </a:cubicBezTo>
                <a:close/>
                <a:moveTo>
                  <a:pt x="4596" y="287"/>
                </a:moveTo>
                <a:cubicBezTo>
                  <a:pt x="4592" y="286"/>
                  <a:pt x="4588" y="285"/>
                  <a:pt x="4584" y="283"/>
                </a:cubicBezTo>
                <a:cubicBezTo>
                  <a:pt x="4586" y="276"/>
                  <a:pt x="4586" y="276"/>
                  <a:pt x="4586" y="276"/>
                </a:cubicBezTo>
                <a:cubicBezTo>
                  <a:pt x="4590" y="277"/>
                  <a:pt x="4594" y="278"/>
                  <a:pt x="4598" y="279"/>
                </a:cubicBezTo>
                <a:lnTo>
                  <a:pt x="4596" y="287"/>
                </a:lnTo>
                <a:close/>
                <a:moveTo>
                  <a:pt x="3" y="285"/>
                </a:moveTo>
                <a:cubicBezTo>
                  <a:pt x="0" y="278"/>
                  <a:pt x="0" y="278"/>
                  <a:pt x="0" y="278"/>
                </a:cubicBezTo>
                <a:cubicBezTo>
                  <a:pt x="3" y="276"/>
                  <a:pt x="7" y="275"/>
                  <a:pt x="11" y="273"/>
                </a:cubicBezTo>
                <a:cubicBezTo>
                  <a:pt x="14" y="280"/>
                  <a:pt x="14" y="280"/>
                  <a:pt x="14" y="280"/>
                </a:cubicBezTo>
                <a:cubicBezTo>
                  <a:pt x="10" y="282"/>
                  <a:pt x="7" y="284"/>
                  <a:pt x="3" y="285"/>
                </a:cubicBezTo>
                <a:close/>
                <a:moveTo>
                  <a:pt x="5253" y="284"/>
                </a:moveTo>
                <a:cubicBezTo>
                  <a:pt x="5252" y="276"/>
                  <a:pt x="5252" y="276"/>
                  <a:pt x="5252" y="276"/>
                </a:cubicBezTo>
                <a:cubicBezTo>
                  <a:pt x="5256" y="275"/>
                  <a:pt x="5260" y="274"/>
                  <a:pt x="5264" y="273"/>
                </a:cubicBezTo>
                <a:cubicBezTo>
                  <a:pt x="5265" y="281"/>
                  <a:pt x="5265" y="281"/>
                  <a:pt x="5265" y="281"/>
                </a:cubicBezTo>
                <a:cubicBezTo>
                  <a:pt x="5261" y="282"/>
                  <a:pt x="5257" y="283"/>
                  <a:pt x="5253" y="284"/>
                </a:cubicBezTo>
                <a:close/>
                <a:moveTo>
                  <a:pt x="1745" y="280"/>
                </a:moveTo>
                <a:cubicBezTo>
                  <a:pt x="1734" y="276"/>
                  <a:pt x="1734" y="276"/>
                  <a:pt x="1734" y="276"/>
                </a:cubicBezTo>
                <a:cubicBezTo>
                  <a:pt x="1737" y="269"/>
                  <a:pt x="1737" y="269"/>
                  <a:pt x="1737" y="269"/>
                </a:cubicBezTo>
                <a:cubicBezTo>
                  <a:pt x="1748" y="273"/>
                  <a:pt x="1748" y="273"/>
                  <a:pt x="1748" y="273"/>
                </a:cubicBezTo>
                <a:lnTo>
                  <a:pt x="1745" y="280"/>
                </a:lnTo>
                <a:close/>
                <a:moveTo>
                  <a:pt x="4572" y="280"/>
                </a:moveTo>
                <a:cubicBezTo>
                  <a:pt x="4569" y="279"/>
                  <a:pt x="4565" y="278"/>
                  <a:pt x="4561" y="277"/>
                </a:cubicBezTo>
                <a:cubicBezTo>
                  <a:pt x="4563" y="269"/>
                  <a:pt x="4563" y="269"/>
                  <a:pt x="4563" y="269"/>
                </a:cubicBezTo>
                <a:cubicBezTo>
                  <a:pt x="4567" y="270"/>
                  <a:pt x="4571" y="271"/>
                  <a:pt x="4575" y="272"/>
                </a:cubicBezTo>
                <a:lnTo>
                  <a:pt x="4572" y="280"/>
                </a:lnTo>
                <a:close/>
                <a:moveTo>
                  <a:pt x="2785" y="279"/>
                </a:moveTo>
                <a:cubicBezTo>
                  <a:pt x="2782" y="271"/>
                  <a:pt x="2782" y="271"/>
                  <a:pt x="2782" y="271"/>
                </a:cubicBezTo>
                <a:cubicBezTo>
                  <a:pt x="2786" y="270"/>
                  <a:pt x="2789" y="268"/>
                  <a:pt x="2793" y="267"/>
                </a:cubicBezTo>
                <a:cubicBezTo>
                  <a:pt x="2796" y="274"/>
                  <a:pt x="2796" y="274"/>
                  <a:pt x="2796" y="274"/>
                </a:cubicBezTo>
                <a:cubicBezTo>
                  <a:pt x="2792" y="276"/>
                  <a:pt x="2789" y="277"/>
                  <a:pt x="2785" y="279"/>
                </a:cubicBezTo>
                <a:close/>
                <a:moveTo>
                  <a:pt x="5277" y="278"/>
                </a:moveTo>
                <a:cubicBezTo>
                  <a:pt x="5275" y="271"/>
                  <a:pt x="5275" y="271"/>
                  <a:pt x="5275" y="271"/>
                </a:cubicBezTo>
                <a:cubicBezTo>
                  <a:pt x="5279" y="270"/>
                  <a:pt x="5283" y="269"/>
                  <a:pt x="5287" y="268"/>
                </a:cubicBezTo>
                <a:cubicBezTo>
                  <a:pt x="5289" y="276"/>
                  <a:pt x="5289" y="276"/>
                  <a:pt x="5289" y="276"/>
                </a:cubicBezTo>
                <a:cubicBezTo>
                  <a:pt x="5285" y="277"/>
                  <a:pt x="5281" y="278"/>
                  <a:pt x="5277" y="278"/>
                </a:cubicBezTo>
                <a:close/>
                <a:moveTo>
                  <a:pt x="25" y="275"/>
                </a:moveTo>
                <a:cubicBezTo>
                  <a:pt x="22" y="268"/>
                  <a:pt x="22" y="268"/>
                  <a:pt x="22" y="268"/>
                </a:cubicBezTo>
                <a:cubicBezTo>
                  <a:pt x="25" y="266"/>
                  <a:pt x="29" y="265"/>
                  <a:pt x="33" y="263"/>
                </a:cubicBezTo>
                <a:cubicBezTo>
                  <a:pt x="36" y="271"/>
                  <a:pt x="36" y="271"/>
                  <a:pt x="36" y="271"/>
                </a:cubicBezTo>
                <a:cubicBezTo>
                  <a:pt x="32" y="272"/>
                  <a:pt x="29" y="274"/>
                  <a:pt x="25" y="275"/>
                </a:cubicBezTo>
                <a:close/>
                <a:moveTo>
                  <a:pt x="4549" y="273"/>
                </a:moveTo>
                <a:cubicBezTo>
                  <a:pt x="4545" y="272"/>
                  <a:pt x="4542" y="270"/>
                  <a:pt x="4538" y="269"/>
                </a:cubicBezTo>
                <a:cubicBezTo>
                  <a:pt x="4540" y="262"/>
                  <a:pt x="4540" y="262"/>
                  <a:pt x="4540" y="262"/>
                </a:cubicBezTo>
                <a:cubicBezTo>
                  <a:pt x="4544" y="263"/>
                  <a:pt x="4548" y="264"/>
                  <a:pt x="4552" y="265"/>
                </a:cubicBezTo>
                <a:lnTo>
                  <a:pt x="4549" y="273"/>
                </a:lnTo>
                <a:close/>
                <a:moveTo>
                  <a:pt x="5301" y="273"/>
                </a:moveTo>
                <a:cubicBezTo>
                  <a:pt x="5299" y="265"/>
                  <a:pt x="5299" y="265"/>
                  <a:pt x="5299" y="265"/>
                </a:cubicBezTo>
                <a:cubicBezTo>
                  <a:pt x="5303" y="264"/>
                  <a:pt x="5306" y="263"/>
                  <a:pt x="5310" y="262"/>
                </a:cubicBezTo>
                <a:cubicBezTo>
                  <a:pt x="5312" y="270"/>
                  <a:pt x="5312" y="270"/>
                  <a:pt x="5312" y="270"/>
                </a:cubicBezTo>
                <a:cubicBezTo>
                  <a:pt x="5308" y="271"/>
                  <a:pt x="5304" y="272"/>
                  <a:pt x="5301" y="273"/>
                </a:cubicBezTo>
                <a:close/>
                <a:moveTo>
                  <a:pt x="1723" y="272"/>
                </a:moveTo>
                <a:cubicBezTo>
                  <a:pt x="1712" y="267"/>
                  <a:pt x="1712" y="267"/>
                  <a:pt x="1712" y="267"/>
                </a:cubicBezTo>
                <a:cubicBezTo>
                  <a:pt x="1715" y="260"/>
                  <a:pt x="1715" y="260"/>
                  <a:pt x="1715" y="260"/>
                </a:cubicBezTo>
                <a:cubicBezTo>
                  <a:pt x="1726" y="264"/>
                  <a:pt x="1726" y="264"/>
                  <a:pt x="1726" y="264"/>
                </a:cubicBezTo>
                <a:lnTo>
                  <a:pt x="1723" y="272"/>
                </a:lnTo>
                <a:close/>
                <a:moveTo>
                  <a:pt x="2807" y="270"/>
                </a:moveTo>
                <a:cubicBezTo>
                  <a:pt x="2804" y="262"/>
                  <a:pt x="2804" y="262"/>
                  <a:pt x="2804" y="262"/>
                </a:cubicBezTo>
                <a:cubicBezTo>
                  <a:pt x="2808" y="261"/>
                  <a:pt x="2811" y="259"/>
                  <a:pt x="2815" y="258"/>
                </a:cubicBezTo>
                <a:cubicBezTo>
                  <a:pt x="2818" y="265"/>
                  <a:pt x="2818" y="265"/>
                  <a:pt x="2818" y="265"/>
                </a:cubicBezTo>
                <a:cubicBezTo>
                  <a:pt x="2815" y="267"/>
                  <a:pt x="2811" y="268"/>
                  <a:pt x="2807" y="270"/>
                </a:cubicBezTo>
                <a:close/>
                <a:moveTo>
                  <a:pt x="5324" y="267"/>
                </a:moveTo>
                <a:cubicBezTo>
                  <a:pt x="5322" y="259"/>
                  <a:pt x="5322" y="259"/>
                  <a:pt x="5322" y="259"/>
                </a:cubicBezTo>
                <a:cubicBezTo>
                  <a:pt x="5326" y="258"/>
                  <a:pt x="5330" y="257"/>
                  <a:pt x="5334" y="256"/>
                </a:cubicBezTo>
                <a:cubicBezTo>
                  <a:pt x="5336" y="264"/>
                  <a:pt x="5336" y="264"/>
                  <a:pt x="5336" y="264"/>
                </a:cubicBezTo>
                <a:cubicBezTo>
                  <a:pt x="5332" y="265"/>
                  <a:pt x="5328" y="266"/>
                  <a:pt x="5324" y="267"/>
                </a:cubicBezTo>
                <a:close/>
                <a:moveTo>
                  <a:pt x="47" y="266"/>
                </a:moveTo>
                <a:cubicBezTo>
                  <a:pt x="44" y="258"/>
                  <a:pt x="44" y="258"/>
                  <a:pt x="44" y="258"/>
                </a:cubicBezTo>
                <a:cubicBezTo>
                  <a:pt x="48" y="257"/>
                  <a:pt x="51" y="255"/>
                  <a:pt x="55" y="254"/>
                </a:cubicBezTo>
                <a:cubicBezTo>
                  <a:pt x="58" y="261"/>
                  <a:pt x="58" y="261"/>
                  <a:pt x="58" y="261"/>
                </a:cubicBezTo>
                <a:cubicBezTo>
                  <a:pt x="54" y="263"/>
                  <a:pt x="51" y="264"/>
                  <a:pt x="47" y="266"/>
                </a:cubicBezTo>
                <a:close/>
                <a:moveTo>
                  <a:pt x="4526" y="265"/>
                </a:moveTo>
                <a:cubicBezTo>
                  <a:pt x="4523" y="264"/>
                  <a:pt x="4519" y="263"/>
                  <a:pt x="4515" y="261"/>
                </a:cubicBezTo>
                <a:cubicBezTo>
                  <a:pt x="4518" y="254"/>
                  <a:pt x="4518" y="254"/>
                  <a:pt x="4518" y="254"/>
                </a:cubicBezTo>
                <a:cubicBezTo>
                  <a:pt x="4522" y="255"/>
                  <a:pt x="4525" y="256"/>
                  <a:pt x="4529" y="258"/>
                </a:cubicBezTo>
                <a:lnTo>
                  <a:pt x="4526" y="265"/>
                </a:lnTo>
                <a:close/>
                <a:moveTo>
                  <a:pt x="1700" y="263"/>
                </a:moveTo>
                <a:cubicBezTo>
                  <a:pt x="1689" y="258"/>
                  <a:pt x="1689" y="258"/>
                  <a:pt x="1689" y="258"/>
                </a:cubicBezTo>
                <a:cubicBezTo>
                  <a:pt x="1692" y="251"/>
                  <a:pt x="1692" y="251"/>
                  <a:pt x="1692" y="251"/>
                </a:cubicBezTo>
                <a:cubicBezTo>
                  <a:pt x="1703" y="255"/>
                  <a:pt x="1703" y="255"/>
                  <a:pt x="1703" y="255"/>
                </a:cubicBezTo>
                <a:lnTo>
                  <a:pt x="1700" y="263"/>
                </a:lnTo>
                <a:close/>
                <a:moveTo>
                  <a:pt x="5347" y="261"/>
                </a:moveTo>
                <a:cubicBezTo>
                  <a:pt x="5345" y="253"/>
                  <a:pt x="5345" y="253"/>
                  <a:pt x="5345" y="253"/>
                </a:cubicBezTo>
                <a:cubicBezTo>
                  <a:pt x="5349" y="252"/>
                  <a:pt x="5353" y="251"/>
                  <a:pt x="5357" y="250"/>
                </a:cubicBezTo>
                <a:cubicBezTo>
                  <a:pt x="5359" y="258"/>
                  <a:pt x="5359" y="258"/>
                  <a:pt x="5359" y="258"/>
                </a:cubicBezTo>
                <a:cubicBezTo>
                  <a:pt x="5355" y="259"/>
                  <a:pt x="5351" y="260"/>
                  <a:pt x="5347" y="261"/>
                </a:cubicBezTo>
                <a:close/>
                <a:moveTo>
                  <a:pt x="2829" y="260"/>
                </a:moveTo>
                <a:cubicBezTo>
                  <a:pt x="2826" y="253"/>
                  <a:pt x="2826" y="253"/>
                  <a:pt x="2826" y="253"/>
                </a:cubicBezTo>
                <a:cubicBezTo>
                  <a:pt x="2837" y="248"/>
                  <a:pt x="2837" y="248"/>
                  <a:pt x="2837" y="248"/>
                </a:cubicBezTo>
                <a:cubicBezTo>
                  <a:pt x="2840" y="255"/>
                  <a:pt x="2840" y="255"/>
                  <a:pt x="2840" y="255"/>
                </a:cubicBezTo>
                <a:lnTo>
                  <a:pt x="2829" y="260"/>
                </a:lnTo>
                <a:close/>
                <a:moveTo>
                  <a:pt x="4504" y="257"/>
                </a:moveTo>
                <a:cubicBezTo>
                  <a:pt x="4500" y="255"/>
                  <a:pt x="4496" y="254"/>
                  <a:pt x="4492" y="253"/>
                </a:cubicBezTo>
                <a:cubicBezTo>
                  <a:pt x="4495" y="245"/>
                  <a:pt x="4495" y="245"/>
                  <a:pt x="4495" y="245"/>
                </a:cubicBezTo>
                <a:cubicBezTo>
                  <a:pt x="4499" y="247"/>
                  <a:pt x="4503" y="248"/>
                  <a:pt x="4507" y="249"/>
                </a:cubicBezTo>
                <a:lnTo>
                  <a:pt x="4504" y="257"/>
                </a:lnTo>
                <a:close/>
                <a:moveTo>
                  <a:pt x="69" y="256"/>
                </a:moveTo>
                <a:cubicBezTo>
                  <a:pt x="66" y="249"/>
                  <a:pt x="66" y="249"/>
                  <a:pt x="66" y="249"/>
                </a:cubicBezTo>
                <a:cubicBezTo>
                  <a:pt x="70" y="248"/>
                  <a:pt x="74" y="246"/>
                  <a:pt x="77" y="245"/>
                </a:cubicBezTo>
                <a:cubicBezTo>
                  <a:pt x="80" y="252"/>
                  <a:pt x="80" y="252"/>
                  <a:pt x="80" y="252"/>
                </a:cubicBezTo>
                <a:cubicBezTo>
                  <a:pt x="77" y="253"/>
                  <a:pt x="73" y="255"/>
                  <a:pt x="69" y="256"/>
                </a:cubicBezTo>
                <a:close/>
                <a:moveTo>
                  <a:pt x="5371" y="255"/>
                </a:moveTo>
                <a:cubicBezTo>
                  <a:pt x="5369" y="247"/>
                  <a:pt x="5369" y="247"/>
                  <a:pt x="5369" y="247"/>
                </a:cubicBezTo>
                <a:cubicBezTo>
                  <a:pt x="5372" y="246"/>
                  <a:pt x="5376" y="245"/>
                  <a:pt x="5380" y="244"/>
                </a:cubicBezTo>
                <a:cubicBezTo>
                  <a:pt x="5382" y="251"/>
                  <a:pt x="5382" y="251"/>
                  <a:pt x="5382" y="251"/>
                </a:cubicBezTo>
                <a:cubicBezTo>
                  <a:pt x="5378" y="252"/>
                  <a:pt x="5375" y="253"/>
                  <a:pt x="5371" y="255"/>
                </a:cubicBezTo>
                <a:close/>
                <a:moveTo>
                  <a:pt x="1678" y="254"/>
                </a:moveTo>
                <a:cubicBezTo>
                  <a:pt x="1667" y="250"/>
                  <a:pt x="1667" y="250"/>
                  <a:pt x="1667" y="250"/>
                </a:cubicBezTo>
                <a:cubicBezTo>
                  <a:pt x="1670" y="242"/>
                  <a:pt x="1670" y="242"/>
                  <a:pt x="1670" y="242"/>
                </a:cubicBezTo>
                <a:cubicBezTo>
                  <a:pt x="1681" y="247"/>
                  <a:pt x="1681" y="247"/>
                  <a:pt x="1681" y="247"/>
                </a:cubicBezTo>
                <a:lnTo>
                  <a:pt x="1678" y="254"/>
                </a:lnTo>
                <a:close/>
                <a:moveTo>
                  <a:pt x="2851" y="251"/>
                </a:moveTo>
                <a:cubicBezTo>
                  <a:pt x="2848" y="243"/>
                  <a:pt x="2848" y="243"/>
                  <a:pt x="2848" y="243"/>
                </a:cubicBezTo>
                <a:cubicBezTo>
                  <a:pt x="2859" y="239"/>
                  <a:pt x="2859" y="239"/>
                  <a:pt x="2859" y="239"/>
                </a:cubicBezTo>
                <a:cubicBezTo>
                  <a:pt x="2862" y="246"/>
                  <a:pt x="2862" y="246"/>
                  <a:pt x="2862" y="246"/>
                </a:cubicBezTo>
                <a:lnTo>
                  <a:pt x="2851" y="251"/>
                </a:lnTo>
                <a:close/>
                <a:moveTo>
                  <a:pt x="4481" y="248"/>
                </a:moveTo>
                <a:cubicBezTo>
                  <a:pt x="4478" y="247"/>
                  <a:pt x="4474" y="245"/>
                  <a:pt x="4470" y="243"/>
                </a:cubicBezTo>
                <a:cubicBezTo>
                  <a:pt x="4473" y="236"/>
                  <a:pt x="4473" y="236"/>
                  <a:pt x="4473" y="236"/>
                </a:cubicBezTo>
                <a:cubicBezTo>
                  <a:pt x="4477" y="238"/>
                  <a:pt x="4481" y="239"/>
                  <a:pt x="4484" y="241"/>
                </a:cubicBezTo>
                <a:lnTo>
                  <a:pt x="4481" y="248"/>
                </a:lnTo>
                <a:close/>
                <a:moveTo>
                  <a:pt x="5394" y="248"/>
                </a:moveTo>
                <a:cubicBezTo>
                  <a:pt x="5392" y="240"/>
                  <a:pt x="5392" y="240"/>
                  <a:pt x="5392" y="240"/>
                </a:cubicBezTo>
                <a:cubicBezTo>
                  <a:pt x="5396" y="239"/>
                  <a:pt x="5399" y="238"/>
                  <a:pt x="5403" y="237"/>
                </a:cubicBezTo>
                <a:cubicBezTo>
                  <a:pt x="5406" y="245"/>
                  <a:pt x="5406" y="245"/>
                  <a:pt x="5406" y="245"/>
                </a:cubicBezTo>
                <a:cubicBezTo>
                  <a:pt x="5402" y="246"/>
                  <a:pt x="5398" y="247"/>
                  <a:pt x="5394" y="248"/>
                </a:cubicBezTo>
                <a:close/>
                <a:moveTo>
                  <a:pt x="91" y="248"/>
                </a:moveTo>
                <a:cubicBezTo>
                  <a:pt x="89" y="240"/>
                  <a:pt x="89" y="240"/>
                  <a:pt x="89" y="240"/>
                </a:cubicBezTo>
                <a:cubicBezTo>
                  <a:pt x="92" y="239"/>
                  <a:pt x="96" y="237"/>
                  <a:pt x="100" y="236"/>
                </a:cubicBezTo>
                <a:cubicBezTo>
                  <a:pt x="103" y="243"/>
                  <a:pt x="103" y="243"/>
                  <a:pt x="103" y="243"/>
                </a:cubicBezTo>
                <a:cubicBezTo>
                  <a:pt x="99" y="245"/>
                  <a:pt x="95" y="246"/>
                  <a:pt x="91" y="248"/>
                </a:cubicBezTo>
                <a:close/>
                <a:moveTo>
                  <a:pt x="1656" y="246"/>
                </a:moveTo>
                <a:cubicBezTo>
                  <a:pt x="1652" y="244"/>
                  <a:pt x="1648" y="243"/>
                  <a:pt x="1644" y="241"/>
                </a:cubicBezTo>
                <a:cubicBezTo>
                  <a:pt x="1647" y="234"/>
                  <a:pt x="1647" y="234"/>
                  <a:pt x="1647" y="234"/>
                </a:cubicBezTo>
                <a:cubicBezTo>
                  <a:pt x="1651" y="235"/>
                  <a:pt x="1655" y="237"/>
                  <a:pt x="1658" y="238"/>
                </a:cubicBezTo>
                <a:lnTo>
                  <a:pt x="1656" y="246"/>
                </a:lnTo>
                <a:close/>
                <a:moveTo>
                  <a:pt x="5417" y="241"/>
                </a:moveTo>
                <a:cubicBezTo>
                  <a:pt x="5415" y="233"/>
                  <a:pt x="5415" y="233"/>
                  <a:pt x="5415" y="233"/>
                </a:cubicBezTo>
                <a:cubicBezTo>
                  <a:pt x="5419" y="232"/>
                  <a:pt x="5422" y="231"/>
                  <a:pt x="5426" y="230"/>
                </a:cubicBezTo>
                <a:cubicBezTo>
                  <a:pt x="5429" y="238"/>
                  <a:pt x="5429" y="238"/>
                  <a:pt x="5429" y="238"/>
                </a:cubicBezTo>
                <a:cubicBezTo>
                  <a:pt x="5425" y="239"/>
                  <a:pt x="5421" y="240"/>
                  <a:pt x="5417" y="241"/>
                </a:cubicBezTo>
                <a:close/>
                <a:moveTo>
                  <a:pt x="2873" y="241"/>
                </a:moveTo>
                <a:cubicBezTo>
                  <a:pt x="2870" y="234"/>
                  <a:pt x="2870" y="234"/>
                  <a:pt x="2870" y="234"/>
                </a:cubicBezTo>
                <a:cubicBezTo>
                  <a:pt x="2881" y="229"/>
                  <a:pt x="2881" y="229"/>
                  <a:pt x="2881" y="229"/>
                </a:cubicBezTo>
                <a:cubicBezTo>
                  <a:pt x="2884" y="236"/>
                  <a:pt x="2884" y="236"/>
                  <a:pt x="2884" y="236"/>
                </a:cubicBezTo>
                <a:lnTo>
                  <a:pt x="2873" y="241"/>
                </a:lnTo>
                <a:close/>
                <a:moveTo>
                  <a:pt x="114" y="239"/>
                </a:moveTo>
                <a:cubicBezTo>
                  <a:pt x="111" y="231"/>
                  <a:pt x="111" y="231"/>
                  <a:pt x="111" y="231"/>
                </a:cubicBezTo>
                <a:cubicBezTo>
                  <a:pt x="115" y="230"/>
                  <a:pt x="119" y="229"/>
                  <a:pt x="122" y="227"/>
                </a:cubicBezTo>
                <a:cubicBezTo>
                  <a:pt x="125" y="235"/>
                  <a:pt x="125" y="235"/>
                  <a:pt x="125" y="235"/>
                </a:cubicBezTo>
                <a:cubicBezTo>
                  <a:pt x="121" y="236"/>
                  <a:pt x="118" y="237"/>
                  <a:pt x="114" y="239"/>
                </a:cubicBezTo>
                <a:close/>
                <a:moveTo>
                  <a:pt x="4459" y="239"/>
                </a:moveTo>
                <a:cubicBezTo>
                  <a:pt x="4455" y="237"/>
                  <a:pt x="4452" y="236"/>
                  <a:pt x="4448" y="234"/>
                </a:cubicBezTo>
                <a:cubicBezTo>
                  <a:pt x="4451" y="227"/>
                  <a:pt x="4451" y="227"/>
                  <a:pt x="4451" y="227"/>
                </a:cubicBezTo>
                <a:cubicBezTo>
                  <a:pt x="4455" y="228"/>
                  <a:pt x="4459" y="230"/>
                  <a:pt x="4462" y="231"/>
                </a:cubicBezTo>
                <a:lnTo>
                  <a:pt x="4459" y="239"/>
                </a:lnTo>
                <a:close/>
                <a:moveTo>
                  <a:pt x="1633" y="237"/>
                </a:moveTo>
                <a:cubicBezTo>
                  <a:pt x="1629" y="236"/>
                  <a:pt x="1626" y="234"/>
                  <a:pt x="1622" y="233"/>
                </a:cubicBezTo>
                <a:cubicBezTo>
                  <a:pt x="1625" y="225"/>
                  <a:pt x="1625" y="225"/>
                  <a:pt x="1625" y="225"/>
                </a:cubicBezTo>
                <a:cubicBezTo>
                  <a:pt x="1628" y="227"/>
                  <a:pt x="1632" y="228"/>
                  <a:pt x="1636" y="230"/>
                </a:cubicBezTo>
                <a:lnTo>
                  <a:pt x="1633" y="237"/>
                </a:lnTo>
                <a:close/>
                <a:moveTo>
                  <a:pt x="5440" y="234"/>
                </a:moveTo>
                <a:cubicBezTo>
                  <a:pt x="5438" y="226"/>
                  <a:pt x="5438" y="226"/>
                  <a:pt x="5438" y="226"/>
                </a:cubicBezTo>
                <a:cubicBezTo>
                  <a:pt x="5442" y="225"/>
                  <a:pt x="5445" y="224"/>
                  <a:pt x="5449" y="223"/>
                </a:cubicBezTo>
                <a:cubicBezTo>
                  <a:pt x="5452" y="230"/>
                  <a:pt x="5452" y="230"/>
                  <a:pt x="5452" y="230"/>
                </a:cubicBezTo>
                <a:cubicBezTo>
                  <a:pt x="5448" y="232"/>
                  <a:pt x="5444" y="233"/>
                  <a:pt x="5440" y="234"/>
                </a:cubicBezTo>
                <a:close/>
                <a:moveTo>
                  <a:pt x="2896" y="231"/>
                </a:moveTo>
                <a:cubicBezTo>
                  <a:pt x="2892" y="224"/>
                  <a:pt x="2892" y="224"/>
                  <a:pt x="2892" y="224"/>
                </a:cubicBezTo>
                <a:cubicBezTo>
                  <a:pt x="2903" y="219"/>
                  <a:pt x="2903" y="219"/>
                  <a:pt x="2903" y="219"/>
                </a:cubicBezTo>
                <a:cubicBezTo>
                  <a:pt x="2906" y="226"/>
                  <a:pt x="2906" y="226"/>
                  <a:pt x="2906" y="226"/>
                </a:cubicBezTo>
                <a:lnTo>
                  <a:pt x="2896" y="231"/>
                </a:lnTo>
                <a:close/>
                <a:moveTo>
                  <a:pt x="136" y="231"/>
                </a:moveTo>
                <a:cubicBezTo>
                  <a:pt x="134" y="223"/>
                  <a:pt x="134" y="223"/>
                  <a:pt x="134" y="223"/>
                </a:cubicBezTo>
                <a:cubicBezTo>
                  <a:pt x="137" y="222"/>
                  <a:pt x="141" y="220"/>
                  <a:pt x="145" y="219"/>
                </a:cubicBezTo>
                <a:cubicBezTo>
                  <a:pt x="148" y="227"/>
                  <a:pt x="148" y="227"/>
                  <a:pt x="148" y="227"/>
                </a:cubicBezTo>
                <a:cubicBezTo>
                  <a:pt x="144" y="228"/>
                  <a:pt x="140" y="229"/>
                  <a:pt x="136" y="231"/>
                </a:cubicBezTo>
                <a:close/>
                <a:moveTo>
                  <a:pt x="4437" y="229"/>
                </a:moveTo>
                <a:cubicBezTo>
                  <a:pt x="4433" y="227"/>
                  <a:pt x="4430" y="226"/>
                  <a:pt x="4426" y="224"/>
                </a:cubicBezTo>
                <a:cubicBezTo>
                  <a:pt x="4429" y="217"/>
                  <a:pt x="4429" y="217"/>
                  <a:pt x="4429" y="217"/>
                </a:cubicBezTo>
                <a:cubicBezTo>
                  <a:pt x="4433" y="218"/>
                  <a:pt x="4437" y="220"/>
                  <a:pt x="4440" y="222"/>
                </a:cubicBezTo>
                <a:lnTo>
                  <a:pt x="4437" y="229"/>
                </a:lnTo>
                <a:close/>
                <a:moveTo>
                  <a:pt x="1610" y="229"/>
                </a:moveTo>
                <a:cubicBezTo>
                  <a:pt x="1607" y="227"/>
                  <a:pt x="1603" y="226"/>
                  <a:pt x="1599" y="225"/>
                </a:cubicBezTo>
                <a:cubicBezTo>
                  <a:pt x="1602" y="217"/>
                  <a:pt x="1602" y="217"/>
                  <a:pt x="1602" y="217"/>
                </a:cubicBezTo>
                <a:cubicBezTo>
                  <a:pt x="1606" y="218"/>
                  <a:pt x="1609" y="220"/>
                  <a:pt x="1613" y="221"/>
                </a:cubicBezTo>
                <a:lnTo>
                  <a:pt x="1610" y="229"/>
                </a:lnTo>
                <a:close/>
                <a:moveTo>
                  <a:pt x="5463" y="227"/>
                </a:moveTo>
                <a:cubicBezTo>
                  <a:pt x="5461" y="219"/>
                  <a:pt x="5461" y="219"/>
                  <a:pt x="5461" y="219"/>
                </a:cubicBezTo>
                <a:cubicBezTo>
                  <a:pt x="5465" y="218"/>
                  <a:pt x="5468" y="217"/>
                  <a:pt x="5472" y="215"/>
                </a:cubicBezTo>
                <a:cubicBezTo>
                  <a:pt x="5475" y="223"/>
                  <a:pt x="5475" y="223"/>
                  <a:pt x="5475" y="223"/>
                </a:cubicBezTo>
                <a:cubicBezTo>
                  <a:pt x="5471" y="224"/>
                  <a:pt x="5467" y="226"/>
                  <a:pt x="5463" y="227"/>
                </a:cubicBezTo>
                <a:close/>
                <a:moveTo>
                  <a:pt x="159" y="223"/>
                </a:moveTo>
                <a:cubicBezTo>
                  <a:pt x="156" y="215"/>
                  <a:pt x="156" y="215"/>
                  <a:pt x="156" y="215"/>
                </a:cubicBezTo>
                <a:cubicBezTo>
                  <a:pt x="160" y="214"/>
                  <a:pt x="164" y="212"/>
                  <a:pt x="168" y="211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67" y="220"/>
                  <a:pt x="163" y="221"/>
                  <a:pt x="159" y="223"/>
                </a:cubicBezTo>
                <a:close/>
                <a:moveTo>
                  <a:pt x="2917" y="221"/>
                </a:moveTo>
                <a:cubicBezTo>
                  <a:pt x="2914" y="214"/>
                  <a:pt x="2914" y="214"/>
                  <a:pt x="2914" y="214"/>
                </a:cubicBezTo>
                <a:cubicBezTo>
                  <a:pt x="2925" y="209"/>
                  <a:pt x="2925" y="209"/>
                  <a:pt x="2925" y="209"/>
                </a:cubicBezTo>
                <a:cubicBezTo>
                  <a:pt x="2928" y="217"/>
                  <a:pt x="2928" y="217"/>
                  <a:pt x="2928" y="217"/>
                </a:cubicBezTo>
                <a:lnTo>
                  <a:pt x="2917" y="221"/>
                </a:lnTo>
                <a:close/>
                <a:moveTo>
                  <a:pt x="1588" y="221"/>
                </a:moveTo>
                <a:cubicBezTo>
                  <a:pt x="1576" y="217"/>
                  <a:pt x="1576" y="217"/>
                  <a:pt x="1576" y="217"/>
                </a:cubicBezTo>
                <a:cubicBezTo>
                  <a:pt x="1579" y="209"/>
                  <a:pt x="1579" y="209"/>
                  <a:pt x="1579" y="209"/>
                </a:cubicBezTo>
                <a:cubicBezTo>
                  <a:pt x="1590" y="213"/>
                  <a:pt x="1590" y="213"/>
                  <a:pt x="1590" y="213"/>
                </a:cubicBezTo>
                <a:lnTo>
                  <a:pt x="1588" y="221"/>
                </a:lnTo>
                <a:close/>
                <a:moveTo>
                  <a:pt x="5486" y="219"/>
                </a:moveTo>
                <a:cubicBezTo>
                  <a:pt x="5484" y="212"/>
                  <a:pt x="5484" y="212"/>
                  <a:pt x="5484" y="212"/>
                </a:cubicBezTo>
                <a:cubicBezTo>
                  <a:pt x="5487" y="211"/>
                  <a:pt x="5491" y="209"/>
                  <a:pt x="5495" y="208"/>
                </a:cubicBezTo>
                <a:cubicBezTo>
                  <a:pt x="5498" y="216"/>
                  <a:pt x="5498" y="216"/>
                  <a:pt x="5498" y="216"/>
                </a:cubicBezTo>
                <a:cubicBezTo>
                  <a:pt x="5494" y="217"/>
                  <a:pt x="5490" y="218"/>
                  <a:pt x="5486" y="219"/>
                </a:cubicBezTo>
                <a:close/>
                <a:moveTo>
                  <a:pt x="4415" y="219"/>
                </a:moveTo>
                <a:cubicBezTo>
                  <a:pt x="4411" y="217"/>
                  <a:pt x="4408" y="216"/>
                  <a:pt x="4404" y="214"/>
                </a:cubicBezTo>
                <a:cubicBezTo>
                  <a:pt x="4408" y="207"/>
                  <a:pt x="4408" y="207"/>
                  <a:pt x="4408" y="207"/>
                </a:cubicBezTo>
                <a:cubicBezTo>
                  <a:pt x="4411" y="208"/>
                  <a:pt x="4415" y="210"/>
                  <a:pt x="4419" y="212"/>
                </a:cubicBezTo>
                <a:lnTo>
                  <a:pt x="4415" y="219"/>
                </a:lnTo>
                <a:close/>
                <a:moveTo>
                  <a:pt x="182" y="215"/>
                </a:moveTo>
                <a:cubicBezTo>
                  <a:pt x="179" y="207"/>
                  <a:pt x="179" y="207"/>
                  <a:pt x="179" y="207"/>
                </a:cubicBezTo>
                <a:cubicBezTo>
                  <a:pt x="183" y="206"/>
                  <a:pt x="187" y="205"/>
                  <a:pt x="191" y="204"/>
                </a:cubicBezTo>
                <a:cubicBezTo>
                  <a:pt x="193" y="211"/>
                  <a:pt x="193" y="211"/>
                  <a:pt x="193" y="211"/>
                </a:cubicBezTo>
                <a:cubicBezTo>
                  <a:pt x="189" y="212"/>
                  <a:pt x="186" y="214"/>
                  <a:pt x="182" y="215"/>
                </a:cubicBezTo>
                <a:close/>
                <a:moveTo>
                  <a:pt x="1565" y="213"/>
                </a:moveTo>
                <a:cubicBezTo>
                  <a:pt x="1561" y="212"/>
                  <a:pt x="1557" y="210"/>
                  <a:pt x="1554" y="209"/>
                </a:cubicBezTo>
                <a:cubicBezTo>
                  <a:pt x="1556" y="202"/>
                  <a:pt x="1556" y="202"/>
                  <a:pt x="1556" y="202"/>
                </a:cubicBezTo>
                <a:cubicBezTo>
                  <a:pt x="1560" y="203"/>
                  <a:pt x="1564" y="204"/>
                  <a:pt x="1568" y="205"/>
                </a:cubicBezTo>
                <a:lnTo>
                  <a:pt x="1565" y="213"/>
                </a:lnTo>
                <a:close/>
                <a:moveTo>
                  <a:pt x="5509" y="212"/>
                </a:moveTo>
                <a:cubicBezTo>
                  <a:pt x="5506" y="204"/>
                  <a:pt x="5506" y="204"/>
                  <a:pt x="5506" y="204"/>
                </a:cubicBezTo>
                <a:cubicBezTo>
                  <a:pt x="5510" y="203"/>
                  <a:pt x="5514" y="202"/>
                  <a:pt x="5518" y="200"/>
                </a:cubicBezTo>
                <a:cubicBezTo>
                  <a:pt x="5520" y="208"/>
                  <a:pt x="5520" y="208"/>
                  <a:pt x="5520" y="208"/>
                </a:cubicBezTo>
                <a:cubicBezTo>
                  <a:pt x="5517" y="209"/>
                  <a:pt x="5513" y="210"/>
                  <a:pt x="5509" y="212"/>
                </a:cubicBezTo>
                <a:close/>
                <a:moveTo>
                  <a:pt x="2939" y="212"/>
                </a:moveTo>
                <a:cubicBezTo>
                  <a:pt x="2936" y="204"/>
                  <a:pt x="2936" y="204"/>
                  <a:pt x="2936" y="204"/>
                </a:cubicBezTo>
                <a:cubicBezTo>
                  <a:pt x="2947" y="199"/>
                  <a:pt x="2947" y="199"/>
                  <a:pt x="2947" y="199"/>
                </a:cubicBezTo>
                <a:cubicBezTo>
                  <a:pt x="2950" y="207"/>
                  <a:pt x="2950" y="207"/>
                  <a:pt x="2950" y="207"/>
                </a:cubicBezTo>
                <a:lnTo>
                  <a:pt x="2939" y="212"/>
                </a:lnTo>
                <a:close/>
                <a:moveTo>
                  <a:pt x="4393" y="209"/>
                </a:moveTo>
                <a:cubicBezTo>
                  <a:pt x="4390" y="207"/>
                  <a:pt x="4386" y="205"/>
                  <a:pt x="4383" y="203"/>
                </a:cubicBezTo>
                <a:cubicBezTo>
                  <a:pt x="4386" y="196"/>
                  <a:pt x="4386" y="196"/>
                  <a:pt x="4386" y="196"/>
                </a:cubicBezTo>
                <a:cubicBezTo>
                  <a:pt x="4390" y="198"/>
                  <a:pt x="4393" y="200"/>
                  <a:pt x="4397" y="201"/>
                </a:cubicBezTo>
                <a:lnTo>
                  <a:pt x="4393" y="209"/>
                </a:lnTo>
                <a:close/>
                <a:moveTo>
                  <a:pt x="205" y="208"/>
                </a:moveTo>
                <a:cubicBezTo>
                  <a:pt x="202" y="200"/>
                  <a:pt x="202" y="200"/>
                  <a:pt x="202" y="200"/>
                </a:cubicBezTo>
                <a:cubicBezTo>
                  <a:pt x="206" y="199"/>
                  <a:pt x="210" y="197"/>
                  <a:pt x="214" y="196"/>
                </a:cubicBezTo>
                <a:cubicBezTo>
                  <a:pt x="216" y="204"/>
                  <a:pt x="216" y="204"/>
                  <a:pt x="216" y="204"/>
                </a:cubicBezTo>
                <a:cubicBezTo>
                  <a:pt x="212" y="205"/>
                  <a:pt x="208" y="206"/>
                  <a:pt x="205" y="208"/>
                </a:cubicBezTo>
                <a:close/>
                <a:moveTo>
                  <a:pt x="1542" y="205"/>
                </a:moveTo>
                <a:cubicBezTo>
                  <a:pt x="1538" y="204"/>
                  <a:pt x="1535" y="203"/>
                  <a:pt x="1531" y="202"/>
                </a:cubicBezTo>
                <a:cubicBezTo>
                  <a:pt x="1533" y="194"/>
                  <a:pt x="1533" y="194"/>
                  <a:pt x="1533" y="194"/>
                </a:cubicBezTo>
                <a:cubicBezTo>
                  <a:pt x="1537" y="195"/>
                  <a:pt x="1541" y="197"/>
                  <a:pt x="1545" y="198"/>
                </a:cubicBezTo>
                <a:lnTo>
                  <a:pt x="1542" y="205"/>
                </a:lnTo>
                <a:close/>
                <a:moveTo>
                  <a:pt x="5532" y="204"/>
                </a:moveTo>
                <a:cubicBezTo>
                  <a:pt x="5529" y="196"/>
                  <a:pt x="5529" y="196"/>
                  <a:pt x="5529" y="196"/>
                </a:cubicBezTo>
                <a:cubicBezTo>
                  <a:pt x="5533" y="195"/>
                  <a:pt x="5537" y="194"/>
                  <a:pt x="5541" y="192"/>
                </a:cubicBezTo>
                <a:cubicBezTo>
                  <a:pt x="5543" y="200"/>
                  <a:pt x="5543" y="200"/>
                  <a:pt x="5543" y="200"/>
                </a:cubicBezTo>
                <a:cubicBezTo>
                  <a:pt x="5539" y="201"/>
                  <a:pt x="5536" y="203"/>
                  <a:pt x="5532" y="204"/>
                </a:cubicBezTo>
                <a:close/>
                <a:moveTo>
                  <a:pt x="2961" y="202"/>
                </a:moveTo>
                <a:cubicBezTo>
                  <a:pt x="2958" y="194"/>
                  <a:pt x="2958" y="194"/>
                  <a:pt x="2958" y="194"/>
                </a:cubicBezTo>
                <a:cubicBezTo>
                  <a:pt x="2969" y="189"/>
                  <a:pt x="2969" y="189"/>
                  <a:pt x="2969" y="189"/>
                </a:cubicBezTo>
                <a:cubicBezTo>
                  <a:pt x="2972" y="197"/>
                  <a:pt x="2972" y="197"/>
                  <a:pt x="2972" y="197"/>
                </a:cubicBezTo>
                <a:lnTo>
                  <a:pt x="2961" y="202"/>
                </a:lnTo>
                <a:close/>
                <a:moveTo>
                  <a:pt x="228" y="200"/>
                </a:moveTo>
                <a:cubicBezTo>
                  <a:pt x="225" y="193"/>
                  <a:pt x="225" y="193"/>
                  <a:pt x="225" y="193"/>
                </a:cubicBezTo>
                <a:cubicBezTo>
                  <a:pt x="229" y="192"/>
                  <a:pt x="233" y="190"/>
                  <a:pt x="237" y="189"/>
                </a:cubicBezTo>
                <a:cubicBezTo>
                  <a:pt x="239" y="197"/>
                  <a:pt x="239" y="197"/>
                  <a:pt x="239" y="197"/>
                </a:cubicBezTo>
                <a:cubicBezTo>
                  <a:pt x="235" y="198"/>
                  <a:pt x="231" y="199"/>
                  <a:pt x="228" y="200"/>
                </a:cubicBezTo>
                <a:close/>
                <a:moveTo>
                  <a:pt x="1519" y="198"/>
                </a:moveTo>
                <a:cubicBezTo>
                  <a:pt x="1515" y="197"/>
                  <a:pt x="1512" y="196"/>
                  <a:pt x="1508" y="195"/>
                </a:cubicBezTo>
                <a:cubicBezTo>
                  <a:pt x="1510" y="187"/>
                  <a:pt x="1510" y="187"/>
                  <a:pt x="1510" y="187"/>
                </a:cubicBezTo>
                <a:cubicBezTo>
                  <a:pt x="1514" y="188"/>
                  <a:pt x="1518" y="189"/>
                  <a:pt x="1522" y="191"/>
                </a:cubicBezTo>
                <a:lnTo>
                  <a:pt x="1519" y="198"/>
                </a:lnTo>
                <a:close/>
                <a:moveTo>
                  <a:pt x="4372" y="198"/>
                </a:moveTo>
                <a:cubicBezTo>
                  <a:pt x="4368" y="196"/>
                  <a:pt x="4365" y="195"/>
                  <a:pt x="4361" y="193"/>
                </a:cubicBezTo>
                <a:cubicBezTo>
                  <a:pt x="4365" y="186"/>
                  <a:pt x="4365" y="186"/>
                  <a:pt x="4365" y="186"/>
                </a:cubicBezTo>
                <a:cubicBezTo>
                  <a:pt x="4368" y="187"/>
                  <a:pt x="4372" y="189"/>
                  <a:pt x="4375" y="191"/>
                </a:cubicBezTo>
                <a:lnTo>
                  <a:pt x="4372" y="198"/>
                </a:lnTo>
                <a:close/>
                <a:moveTo>
                  <a:pt x="5555" y="196"/>
                </a:moveTo>
                <a:cubicBezTo>
                  <a:pt x="5552" y="188"/>
                  <a:pt x="5552" y="188"/>
                  <a:pt x="5552" y="188"/>
                </a:cubicBezTo>
                <a:cubicBezTo>
                  <a:pt x="5563" y="184"/>
                  <a:pt x="5563" y="184"/>
                  <a:pt x="5563" y="184"/>
                </a:cubicBezTo>
                <a:cubicBezTo>
                  <a:pt x="5566" y="192"/>
                  <a:pt x="5566" y="192"/>
                  <a:pt x="5566" y="192"/>
                </a:cubicBezTo>
                <a:lnTo>
                  <a:pt x="5555" y="196"/>
                </a:lnTo>
                <a:close/>
                <a:moveTo>
                  <a:pt x="251" y="194"/>
                </a:moveTo>
                <a:cubicBezTo>
                  <a:pt x="248" y="186"/>
                  <a:pt x="248" y="186"/>
                  <a:pt x="248" y="186"/>
                </a:cubicBezTo>
                <a:cubicBezTo>
                  <a:pt x="252" y="185"/>
                  <a:pt x="256" y="184"/>
                  <a:pt x="260" y="183"/>
                </a:cubicBezTo>
                <a:cubicBezTo>
                  <a:pt x="262" y="190"/>
                  <a:pt x="262" y="190"/>
                  <a:pt x="262" y="190"/>
                </a:cubicBezTo>
                <a:cubicBezTo>
                  <a:pt x="258" y="191"/>
                  <a:pt x="254" y="192"/>
                  <a:pt x="251" y="194"/>
                </a:cubicBezTo>
                <a:close/>
                <a:moveTo>
                  <a:pt x="2983" y="192"/>
                </a:moveTo>
                <a:cubicBezTo>
                  <a:pt x="2980" y="185"/>
                  <a:pt x="2980" y="185"/>
                  <a:pt x="2980" y="185"/>
                </a:cubicBezTo>
                <a:cubicBezTo>
                  <a:pt x="2991" y="180"/>
                  <a:pt x="2991" y="180"/>
                  <a:pt x="2991" y="180"/>
                </a:cubicBezTo>
                <a:cubicBezTo>
                  <a:pt x="2994" y="187"/>
                  <a:pt x="2994" y="187"/>
                  <a:pt x="2994" y="187"/>
                </a:cubicBezTo>
                <a:lnTo>
                  <a:pt x="2983" y="192"/>
                </a:lnTo>
                <a:close/>
                <a:moveTo>
                  <a:pt x="1496" y="191"/>
                </a:moveTo>
                <a:cubicBezTo>
                  <a:pt x="1492" y="190"/>
                  <a:pt x="1488" y="189"/>
                  <a:pt x="1485" y="188"/>
                </a:cubicBezTo>
                <a:cubicBezTo>
                  <a:pt x="1487" y="180"/>
                  <a:pt x="1487" y="180"/>
                  <a:pt x="1487" y="180"/>
                </a:cubicBezTo>
                <a:cubicBezTo>
                  <a:pt x="1491" y="181"/>
                  <a:pt x="1494" y="183"/>
                  <a:pt x="1498" y="184"/>
                </a:cubicBezTo>
                <a:lnTo>
                  <a:pt x="1496" y="191"/>
                </a:lnTo>
                <a:close/>
                <a:moveTo>
                  <a:pt x="5577" y="188"/>
                </a:moveTo>
                <a:cubicBezTo>
                  <a:pt x="5575" y="180"/>
                  <a:pt x="5575" y="180"/>
                  <a:pt x="5575" y="180"/>
                </a:cubicBezTo>
                <a:cubicBezTo>
                  <a:pt x="5586" y="176"/>
                  <a:pt x="5586" y="176"/>
                  <a:pt x="5586" y="176"/>
                </a:cubicBezTo>
                <a:cubicBezTo>
                  <a:pt x="5589" y="184"/>
                  <a:pt x="5589" y="184"/>
                  <a:pt x="5589" y="184"/>
                </a:cubicBezTo>
                <a:lnTo>
                  <a:pt x="5577" y="188"/>
                </a:lnTo>
                <a:close/>
                <a:moveTo>
                  <a:pt x="4350" y="187"/>
                </a:moveTo>
                <a:cubicBezTo>
                  <a:pt x="4339" y="182"/>
                  <a:pt x="4339" y="182"/>
                  <a:pt x="4339" y="182"/>
                </a:cubicBezTo>
                <a:cubicBezTo>
                  <a:pt x="4343" y="175"/>
                  <a:pt x="4343" y="175"/>
                  <a:pt x="4343" y="175"/>
                </a:cubicBezTo>
                <a:cubicBezTo>
                  <a:pt x="4354" y="180"/>
                  <a:pt x="4354" y="180"/>
                  <a:pt x="4354" y="180"/>
                </a:cubicBezTo>
                <a:lnTo>
                  <a:pt x="4350" y="187"/>
                </a:lnTo>
                <a:close/>
                <a:moveTo>
                  <a:pt x="274" y="187"/>
                </a:moveTo>
                <a:cubicBezTo>
                  <a:pt x="272" y="179"/>
                  <a:pt x="272" y="179"/>
                  <a:pt x="272" y="179"/>
                </a:cubicBezTo>
                <a:cubicBezTo>
                  <a:pt x="275" y="178"/>
                  <a:pt x="279" y="177"/>
                  <a:pt x="283" y="176"/>
                </a:cubicBezTo>
                <a:cubicBezTo>
                  <a:pt x="285" y="184"/>
                  <a:pt x="285" y="184"/>
                  <a:pt x="285" y="184"/>
                </a:cubicBezTo>
                <a:cubicBezTo>
                  <a:pt x="281" y="185"/>
                  <a:pt x="278" y="186"/>
                  <a:pt x="274" y="187"/>
                </a:cubicBezTo>
                <a:close/>
                <a:moveTo>
                  <a:pt x="1473" y="185"/>
                </a:moveTo>
                <a:cubicBezTo>
                  <a:pt x="1469" y="184"/>
                  <a:pt x="1465" y="183"/>
                  <a:pt x="1461" y="182"/>
                </a:cubicBezTo>
                <a:cubicBezTo>
                  <a:pt x="1463" y="174"/>
                  <a:pt x="1463" y="174"/>
                  <a:pt x="1463" y="174"/>
                </a:cubicBezTo>
                <a:cubicBezTo>
                  <a:pt x="1467" y="175"/>
                  <a:pt x="1471" y="176"/>
                  <a:pt x="1475" y="177"/>
                </a:cubicBezTo>
                <a:lnTo>
                  <a:pt x="1473" y="185"/>
                </a:lnTo>
                <a:close/>
                <a:moveTo>
                  <a:pt x="3005" y="182"/>
                </a:moveTo>
                <a:cubicBezTo>
                  <a:pt x="3002" y="175"/>
                  <a:pt x="3002" y="175"/>
                  <a:pt x="3002" y="175"/>
                </a:cubicBezTo>
                <a:cubicBezTo>
                  <a:pt x="3013" y="170"/>
                  <a:pt x="3013" y="170"/>
                  <a:pt x="3013" y="170"/>
                </a:cubicBezTo>
                <a:cubicBezTo>
                  <a:pt x="3016" y="177"/>
                  <a:pt x="3016" y="177"/>
                  <a:pt x="3016" y="177"/>
                </a:cubicBezTo>
                <a:lnTo>
                  <a:pt x="3005" y="182"/>
                </a:lnTo>
                <a:close/>
                <a:moveTo>
                  <a:pt x="297" y="181"/>
                </a:moveTo>
                <a:cubicBezTo>
                  <a:pt x="295" y="173"/>
                  <a:pt x="295" y="173"/>
                  <a:pt x="295" y="173"/>
                </a:cubicBezTo>
                <a:cubicBezTo>
                  <a:pt x="299" y="172"/>
                  <a:pt x="303" y="171"/>
                  <a:pt x="306" y="170"/>
                </a:cubicBezTo>
                <a:cubicBezTo>
                  <a:pt x="308" y="178"/>
                  <a:pt x="308" y="178"/>
                  <a:pt x="308" y="178"/>
                </a:cubicBezTo>
                <a:cubicBezTo>
                  <a:pt x="305" y="179"/>
                  <a:pt x="301" y="180"/>
                  <a:pt x="297" y="181"/>
                </a:cubicBezTo>
                <a:close/>
                <a:moveTo>
                  <a:pt x="5600" y="180"/>
                </a:moveTo>
                <a:cubicBezTo>
                  <a:pt x="5597" y="172"/>
                  <a:pt x="5597" y="172"/>
                  <a:pt x="5597" y="172"/>
                </a:cubicBezTo>
                <a:cubicBezTo>
                  <a:pt x="5609" y="168"/>
                  <a:pt x="5609" y="168"/>
                  <a:pt x="5609" y="168"/>
                </a:cubicBezTo>
                <a:cubicBezTo>
                  <a:pt x="5611" y="175"/>
                  <a:pt x="5611" y="175"/>
                  <a:pt x="5611" y="175"/>
                </a:cubicBezTo>
                <a:lnTo>
                  <a:pt x="5600" y="180"/>
                </a:lnTo>
                <a:close/>
                <a:moveTo>
                  <a:pt x="1450" y="179"/>
                </a:moveTo>
                <a:cubicBezTo>
                  <a:pt x="1446" y="178"/>
                  <a:pt x="1442" y="177"/>
                  <a:pt x="1438" y="176"/>
                </a:cubicBezTo>
                <a:cubicBezTo>
                  <a:pt x="1440" y="168"/>
                  <a:pt x="1440" y="168"/>
                  <a:pt x="1440" y="168"/>
                </a:cubicBezTo>
                <a:cubicBezTo>
                  <a:pt x="1444" y="169"/>
                  <a:pt x="1448" y="170"/>
                  <a:pt x="1452" y="171"/>
                </a:cubicBezTo>
                <a:lnTo>
                  <a:pt x="1450" y="179"/>
                </a:lnTo>
                <a:close/>
                <a:moveTo>
                  <a:pt x="4329" y="177"/>
                </a:moveTo>
                <a:cubicBezTo>
                  <a:pt x="4318" y="171"/>
                  <a:pt x="4318" y="171"/>
                  <a:pt x="4318" y="171"/>
                </a:cubicBezTo>
                <a:cubicBezTo>
                  <a:pt x="4322" y="164"/>
                  <a:pt x="4322" y="164"/>
                  <a:pt x="4322" y="164"/>
                </a:cubicBezTo>
                <a:cubicBezTo>
                  <a:pt x="4332" y="169"/>
                  <a:pt x="4332" y="169"/>
                  <a:pt x="4332" y="169"/>
                </a:cubicBezTo>
                <a:lnTo>
                  <a:pt x="4329" y="177"/>
                </a:lnTo>
                <a:close/>
                <a:moveTo>
                  <a:pt x="320" y="175"/>
                </a:moveTo>
                <a:cubicBezTo>
                  <a:pt x="318" y="167"/>
                  <a:pt x="318" y="167"/>
                  <a:pt x="318" y="167"/>
                </a:cubicBezTo>
                <a:cubicBezTo>
                  <a:pt x="322" y="166"/>
                  <a:pt x="326" y="165"/>
                  <a:pt x="330" y="164"/>
                </a:cubicBezTo>
                <a:cubicBezTo>
                  <a:pt x="332" y="172"/>
                  <a:pt x="332" y="172"/>
                  <a:pt x="332" y="172"/>
                </a:cubicBezTo>
                <a:cubicBezTo>
                  <a:pt x="328" y="173"/>
                  <a:pt x="324" y="174"/>
                  <a:pt x="320" y="175"/>
                </a:cubicBezTo>
                <a:close/>
                <a:moveTo>
                  <a:pt x="1426" y="173"/>
                </a:moveTo>
                <a:cubicBezTo>
                  <a:pt x="1423" y="172"/>
                  <a:pt x="1419" y="171"/>
                  <a:pt x="1415" y="170"/>
                </a:cubicBezTo>
                <a:cubicBezTo>
                  <a:pt x="1417" y="162"/>
                  <a:pt x="1417" y="162"/>
                  <a:pt x="1417" y="162"/>
                </a:cubicBezTo>
                <a:cubicBezTo>
                  <a:pt x="1421" y="163"/>
                  <a:pt x="1424" y="164"/>
                  <a:pt x="1428" y="165"/>
                </a:cubicBezTo>
                <a:lnTo>
                  <a:pt x="1426" y="173"/>
                </a:lnTo>
                <a:close/>
                <a:moveTo>
                  <a:pt x="3027" y="172"/>
                </a:moveTo>
                <a:cubicBezTo>
                  <a:pt x="3024" y="165"/>
                  <a:pt x="3024" y="165"/>
                  <a:pt x="3024" y="165"/>
                </a:cubicBezTo>
                <a:cubicBezTo>
                  <a:pt x="3035" y="160"/>
                  <a:pt x="3035" y="160"/>
                  <a:pt x="3035" y="160"/>
                </a:cubicBezTo>
                <a:cubicBezTo>
                  <a:pt x="3038" y="167"/>
                  <a:pt x="3038" y="167"/>
                  <a:pt x="3038" y="167"/>
                </a:cubicBezTo>
                <a:lnTo>
                  <a:pt x="3027" y="172"/>
                </a:lnTo>
                <a:close/>
                <a:moveTo>
                  <a:pt x="5623" y="171"/>
                </a:moveTo>
                <a:cubicBezTo>
                  <a:pt x="5620" y="164"/>
                  <a:pt x="5620" y="164"/>
                  <a:pt x="5620" y="164"/>
                </a:cubicBezTo>
                <a:cubicBezTo>
                  <a:pt x="5631" y="160"/>
                  <a:pt x="5631" y="160"/>
                  <a:pt x="5631" y="160"/>
                </a:cubicBezTo>
                <a:cubicBezTo>
                  <a:pt x="5634" y="167"/>
                  <a:pt x="5634" y="167"/>
                  <a:pt x="5634" y="167"/>
                </a:cubicBezTo>
                <a:lnTo>
                  <a:pt x="5623" y="171"/>
                </a:lnTo>
                <a:close/>
                <a:moveTo>
                  <a:pt x="343" y="169"/>
                </a:moveTo>
                <a:cubicBezTo>
                  <a:pt x="341" y="161"/>
                  <a:pt x="341" y="161"/>
                  <a:pt x="341" y="161"/>
                </a:cubicBezTo>
                <a:cubicBezTo>
                  <a:pt x="345" y="161"/>
                  <a:pt x="349" y="160"/>
                  <a:pt x="353" y="159"/>
                </a:cubicBezTo>
                <a:cubicBezTo>
                  <a:pt x="355" y="166"/>
                  <a:pt x="355" y="166"/>
                  <a:pt x="355" y="166"/>
                </a:cubicBezTo>
                <a:cubicBezTo>
                  <a:pt x="351" y="167"/>
                  <a:pt x="347" y="168"/>
                  <a:pt x="343" y="169"/>
                </a:cubicBezTo>
                <a:close/>
                <a:moveTo>
                  <a:pt x="1403" y="167"/>
                </a:moveTo>
                <a:cubicBezTo>
                  <a:pt x="1399" y="166"/>
                  <a:pt x="1395" y="165"/>
                  <a:pt x="1391" y="164"/>
                </a:cubicBezTo>
                <a:cubicBezTo>
                  <a:pt x="1393" y="156"/>
                  <a:pt x="1393" y="156"/>
                  <a:pt x="1393" y="156"/>
                </a:cubicBezTo>
                <a:cubicBezTo>
                  <a:pt x="1397" y="157"/>
                  <a:pt x="1401" y="158"/>
                  <a:pt x="1405" y="159"/>
                </a:cubicBezTo>
                <a:lnTo>
                  <a:pt x="1403" y="167"/>
                </a:lnTo>
                <a:close/>
                <a:moveTo>
                  <a:pt x="4307" y="166"/>
                </a:moveTo>
                <a:cubicBezTo>
                  <a:pt x="4296" y="160"/>
                  <a:pt x="4296" y="160"/>
                  <a:pt x="4296" y="160"/>
                </a:cubicBezTo>
                <a:cubicBezTo>
                  <a:pt x="4300" y="153"/>
                  <a:pt x="4300" y="153"/>
                  <a:pt x="4300" y="153"/>
                </a:cubicBezTo>
                <a:cubicBezTo>
                  <a:pt x="4311" y="158"/>
                  <a:pt x="4311" y="158"/>
                  <a:pt x="4311" y="158"/>
                </a:cubicBezTo>
                <a:lnTo>
                  <a:pt x="4307" y="166"/>
                </a:lnTo>
                <a:close/>
                <a:moveTo>
                  <a:pt x="367" y="164"/>
                </a:moveTo>
                <a:cubicBezTo>
                  <a:pt x="365" y="156"/>
                  <a:pt x="365" y="156"/>
                  <a:pt x="365" y="156"/>
                </a:cubicBezTo>
                <a:cubicBezTo>
                  <a:pt x="369" y="155"/>
                  <a:pt x="373" y="154"/>
                  <a:pt x="377" y="153"/>
                </a:cubicBezTo>
                <a:cubicBezTo>
                  <a:pt x="378" y="161"/>
                  <a:pt x="378" y="161"/>
                  <a:pt x="378" y="161"/>
                </a:cubicBezTo>
                <a:cubicBezTo>
                  <a:pt x="374" y="162"/>
                  <a:pt x="370" y="163"/>
                  <a:pt x="367" y="164"/>
                </a:cubicBezTo>
                <a:close/>
                <a:moveTo>
                  <a:pt x="5645" y="163"/>
                </a:moveTo>
                <a:cubicBezTo>
                  <a:pt x="5642" y="155"/>
                  <a:pt x="5642" y="155"/>
                  <a:pt x="5642" y="155"/>
                </a:cubicBezTo>
                <a:cubicBezTo>
                  <a:pt x="5654" y="151"/>
                  <a:pt x="5654" y="151"/>
                  <a:pt x="5654" y="151"/>
                </a:cubicBezTo>
                <a:cubicBezTo>
                  <a:pt x="5657" y="159"/>
                  <a:pt x="5657" y="159"/>
                  <a:pt x="5657" y="159"/>
                </a:cubicBezTo>
                <a:lnTo>
                  <a:pt x="5645" y="163"/>
                </a:lnTo>
                <a:close/>
                <a:moveTo>
                  <a:pt x="3049" y="163"/>
                </a:moveTo>
                <a:cubicBezTo>
                  <a:pt x="3046" y="155"/>
                  <a:pt x="3046" y="155"/>
                  <a:pt x="3046" y="155"/>
                </a:cubicBezTo>
                <a:cubicBezTo>
                  <a:pt x="3057" y="150"/>
                  <a:pt x="3057" y="150"/>
                  <a:pt x="3057" y="150"/>
                </a:cubicBezTo>
                <a:cubicBezTo>
                  <a:pt x="3060" y="158"/>
                  <a:pt x="3060" y="158"/>
                  <a:pt x="3060" y="158"/>
                </a:cubicBezTo>
                <a:lnTo>
                  <a:pt x="3049" y="163"/>
                </a:lnTo>
                <a:close/>
                <a:moveTo>
                  <a:pt x="1380" y="161"/>
                </a:moveTo>
                <a:cubicBezTo>
                  <a:pt x="1376" y="161"/>
                  <a:pt x="1372" y="160"/>
                  <a:pt x="1368" y="159"/>
                </a:cubicBezTo>
                <a:cubicBezTo>
                  <a:pt x="1370" y="151"/>
                  <a:pt x="1370" y="151"/>
                  <a:pt x="1370" y="151"/>
                </a:cubicBezTo>
                <a:cubicBezTo>
                  <a:pt x="1373" y="152"/>
                  <a:pt x="1377" y="153"/>
                  <a:pt x="1381" y="154"/>
                </a:cubicBezTo>
                <a:lnTo>
                  <a:pt x="1380" y="161"/>
                </a:lnTo>
                <a:close/>
                <a:moveTo>
                  <a:pt x="390" y="159"/>
                </a:moveTo>
                <a:cubicBezTo>
                  <a:pt x="388" y="151"/>
                  <a:pt x="388" y="151"/>
                  <a:pt x="388" y="151"/>
                </a:cubicBezTo>
                <a:cubicBezTo>
                  <a:pt x="392" y="150"/>
                  <a:pt x="396" y="149"/>
                  <a:pt x="400" y="148"/>
                </a:cubicBezTo>
                <a:cubicBezTo>
                  <a:pt x="402" y="156"/>
                  <a:pt x="402" y="156"/>
                  <a:pt x="402" y="156"/>
                </a:cubicBezTo>
                <a:cubicBezTo>
                  <a:pt x="398" y="157"/>
                  <a:pt x="394" y="158"/>
                  <a:pt x="390" y="159"/>
                </a:cubicBezTo>
                <a:close/>
                <a:moveTo>
                  <a:pt x="1356" y="156"/>
                </a:moveTo>
                <a:cubicBezTo>
                  <a:pt x="1352" y="155"/>
                  <a:pt x="1348" y="155"/>
                  <a:pt x="1344" y="154"/>
                </a:cubicBezTo>
                <a:cubicBezTo>
                  <a:pt x="1346" y="146"/>
                  <a:pt x="1346" y="146"/>
                  <a:pt x="1346" y="146"/>
                </a:cubicBezTo>
                <a:cubicBezTo>
                  <a:pt x="1350" y="147"/>
                  <a:pt x="1354" y="148"/>
                  <a:pt x="1358" y="148"/>
                </a:cubicBezTo>
                <a:lnTo>
                  <a:pt x="1356" y="156"/>
                </a:lnTo>
                <a:close/>
                <a:moveTo>
                  <a:pt x="4286" y="155"/>
                </a:moveTo>
                <a:cubicBezTo>
                  <a:pt x="4275" y="149"/>
                  <a:pt x="4275" y="149"/>
                  <a:pt x="4275" y="149"/>
                </a:cubicBezTo>
                <a:cubicBezTo>
                  <a:pt x="4279" y="142"/>
                  <a:pt x="4279" y="142"/>
                  <a:pt x="4279" y="142"/>
                </a:cubicBezTo>
                <a:cubicBezTo>
                  <a:pt x="4289" y="148"/>
                  <a:pt x="4289" y="148"/>
                  <a:pt x="4289" y="148"/>
                </a:cubicBezTo>
                <a:lnTo>
                  <a:pt x="4286" y="155"/>
                </a:lnTo>
                <a:close/>
                <a:moveTo>
                  <a:pt x="5668" y="154"/>
                </a:moveTo>
                <a:cubicBezTo>
                  <a:pt x="5665" y="147"/>
                  <a:pt x="5665" y="147"/>
                  <a:pt x="5665" y="147"/>
                </a:cubicBezTo>
                <a:cubicBezTo>
                  <a:pt x="5676" y="142"/>
                  <a:pt x="5676" y="142"/>
                  <a:pt x="5676" y="142"/>
                </a:cubicBezTo>
                <a:cubicBezTo>
                  <a:pt x="5679" y="150"/>
                  <a:pt x="5679" y="150"/>
                  <a:pt x="5679" y="150"/>
                </a:cubicBezTo>
                <a:lnTo>
                  <a:pt x="5668" y="154"/>
                </a:lnTo>
                <a:close/>
                <a:moveTo>
                  <a:pt x="413" y="154"/>
                </a:moveTo>
                <a:cubicBezTo>
                  <a:pt x="412" y="146"/>
                  <a:pt x="412" y="146"/>
                  <a:pt x="412" y="146"/>
                </a:cubicBezTo>
                <a:cubicBezTo>
                  <a:pt x="416" y="145"/>
                  <a:pt x="420" y="144"/>
                  <a:pt x="424" y="144"/>
                </a:cubicBezTo>
                <a:cubicBezTo>
                  <a:pt x="425" y="151"/>
                  <a:pt x="425" y="151"/>
                  <a:pt x="425" y="151"/>
                </a:cubicBezTo>
                <a:cubicBezTo>
                  <a:pt x="421" y="152"/>
                  <a:pt x="417" y="153"/>
                  <a:pt x="413" y="154"/>
                </a:cubicBezTo>
                <a:close/>
                <a:moveTo>
                  <a:pt x="3071" y="153"/>
                </a:moveTo>
                <a:cubicBezTo>
                  <a:pt x="3068" y="146"/>
                  <a:pt x="3068" y="146"/>
                  <a:pt x="3068" y="146"/>
                </a:cubicBezTo>
                <a:cubicBezTo>
                  <a:pt x="3072" y="144"/>
                  <a:pt x="3075" y="143"/>
                  <a:pt x="3079" y="141"/>
                </a:cubicBezTo>
                <a:cubicBezTo>
                  <a:pt x="3082" y="148"/>
                  <a:pt x="3082" y="148"/>
                  <a:pt x="3082" y="148"/>
                </a:cubicBezTo>
                <a:cubicBezTo>
                  <a:pt x="3079" y="150"/>
                  <a:pt x="3075" y="151"/>
                  <a:pt x="3071" y="153"/>
                </a:cubicBezTo>
                <a:close/>
                <a:moveTo>
                  <a:pt x="1332" y="151"/>
                </a:moveTo>
                <a:cubicBezTo>
                  <a:pt x="1329" y="151"/>
                  <a:pt x="1325" y="150"/>
                  <a:pt x="1321" y="149"/>
                </a:cubicBezTo>
                <a:cubicBezTo>
                  <a:pt x="1322" y="141"/>
                  <a:pt x="1322" y="141"/>
                  <a:pt x="1322" y="141"/>
                </a:cubicBezTo>
                <a:cubicBezTo>
                  <a:pt x="1326" y="142"/>
                  <a:pt x="1330" y="143"/>
                  <a:pt x="1334" y="144"/>
                </a:cubicBezTo>
                <a:lnTo>
                  <a:pt x="1332" y="151"/>
                </a:lnTo>
                <a:close/>
                <a:moveTo>
                  <a:pt x="437" y="149"/>
                </a:moveTo>
                <a:cubicBezTo>
                  <a:pt x="435" y="141"/>
                  <a:pt x="435" y="141"/>
                  <a:pt x="435" y="141"/>
                </a:cubicBezTo>
                <a:cubicBezTo>
                  <a:pt x="439" y="141"/>
                  <a:pt x="443" y="140"/>
                  <a:pt x="447" y="139"/>
                </a:cubicBezTo>
                <a:cubicBezTo>
                  <a:pt x="449" y="147"/>
                  <a:pt x="449" y="147"/>
                  <a:pt x="449" y="147"/>
                </a:cubicBezTo>
                <a:cubicBezTo>
                  <a:pt x="445" y="148"/>
                  <a:pt x="441" y="148"/>
                  <a:pt x="437" y="149"/>
                </a:cubicBezTo>
                <a:close/>
                <a:moveTo>
                  <a:pt x="1309" y="147"/>
                </a:moveTo>
                <a:cubicBezTo>
                  <a:pt x="1305" y="146"/>
                  <a:pt x="1301" y="145"/>
                  <a:pt x="1297" y="145"/>
                </a:cubicBezTo>
                <a:cubicBezTo>
                  <a:pt x="1298" y="137"/>
                  <a:pt x="1298" y="137"/>
                  <a:pt x="1298" y="137"/>
                </a:cubicBezTo>
                <a:cubicBezTo>
                  <a:pt x="1302" y="138"/>
                  <a:pt x="1306" y="138"/>
                  <a:pt x="1310" y="139"/>
                </a:cubicBezTo>
                <a:lnTo>
                  <a:pt x="1309" y="147"/>
                </a:lnTo>
                <a:close/>
                <a:moveTo>
                  <a:pt x="5690" y="146"/>
                </a:moveTo>
                <a:cubicBezTo>
                  <a:pt x="5687" y="138"/>
                  <a:pt x="5687" y="138"/>
                  <a:pt x="5687" y="138"/>
                </a:cubicBezTo>
                <a:cubicBezTo>
                  <a:pt x="5699" y="134"/>
                  <a:pt x="5699" y="134"/>
                  <a:pt x="5699" y="134"/>
                </a:cubicBezTo>
                <a:cubicBezTo>
                  <a:pt x="5701" y="141"/>
                  <a:pt x="5701" y="141"/>
                  <a:pt x="5701" y="141"/>
                </a:cubicBezTo>
                <a:lnTo>
                  <a:pt x="5690" y="146"/>
                </a:lnTo>
                <a:close/>
                <a:moveTo>
                  <a:pt x="461" y="145"/>
                </a:moveTo>
                <a:cubicBezTo>
                  <a:pt x="459" y="137"/>
                  <a:pt x="459" y="137"/>
                  <a:pt x="459" y="137"/>
                </a:cubicBezTo>
                <a:cubicBezTo>
                  <a:pt x="463" y="136"/>
                  <a:pt x="467" y="136"/>
                  <a:pt x="471" y="135"/>
                </a:cubicBezTo>
                <a:cubicBezTo>
                  <a:pt x="472" y="143"/>
                  <a:pt x="472" y="143"/>
                  <a:pt x="472" y="143"/>
                </a:cubicBezTo>
                <a:cubicBezTo>
                  <a:pt x="468" y="143"/>
                  <a:pt x="464" y="144"/>
                  <a:pt x="461" y="145"/>
                </a:cubicBezTo>
                <a:close/>
                <a:moveTo>
                  <a:pt x="4264" y="144"/>
                </a:moveTo>
                <a:cubicBezTo>
                  <a:pt x="4261" y="142"/>
                  <a:pt x="4257" y="141"/>
                  <a:pt x="4253" y="139"/>
                </a:cubicBezTo>
                <a:cubicBezTo>
                  <a:pt x="4257" y="132"/>
                  <a:pt x="4257" y="132"/>
                  <a:pt x="4257" y="132"/>
                </a:cubicBezTo>
                <a:cubicBezTo>
                  <a:pt x="4261" y="133"/>
                  <a:pt x="4264" y="135"/>
                  <a:pt x="4268" y="137"/>
                </a:cubicBezTo>
                <a:lnTo>
                  <a:pt x="4264" y="144"/>
                </a:lnTo>
                <a:close/>
                <a:moveTo>
                  <a:pt x="3093" y="144"/>
                </a:moveTo>
                <a:cubicBezTo>
                  <a:pt x="3090" y="136"/>
                  <a:pt x="3090" y="136"/>
                  <a:pt x="3090" y="136"/>
                </a:cubicBezTo>
                <a:cubicBezTo>
                  <a:pt x="3101" y="132"/>
                  <a:pt x="3101" y="132"/>
                  <a:pt x="3101" y="132"/>
                </a:cubicBezTo>
                <a:cubicBezTo>
                  <a:pt x="3104" y="139"/>
                  <a:pt x="3104" y="139"/>
                  <a:pt x="3104" y="139"/>
                </a:cubicBezTo>
                <a:lnTo>
                  <a:pt x="3093" y="144"/>
                </a:lnTo>
                <a:close/>
                <a:moveTo>
                  <a:pt x="1285" y="143"/>
                </a:moveTo>
                <a:cubicBezTo>
                  <a:pt x="1281" y="142"/>
                  <a:pt x="1277" y="141"/>
                  <a:pt x="1273" y="140"/>
                </a:cubicBezTo>
                <a:cubicBezTo>
                  <a:pt x="1275" y="133"/>
                  <a:pt x="1275" y="133"/>
                  <a:pt x="1275" y="133"/>
                </a:cubicBezTo>
                <a:cubicBezTo>
                  <a:pt x="1279" y="133"/>
                  <a:pt x="1283" y="134"/>
                  <a:pt x="1287" y="135"/>
                </a:cubicBezTo>
                <a:lnTo>
                  <a:pt x="1285" y="143"/>
                </a:lnTo>
                <a:close/>
                <a:moveTo>
                  <a:pt x="484" y="141"/>
                </a:moveTo>
                <a:cubicBezTo>
                  <a:pt x="483" y="133"/>
                  <a:pt x="483" y="133"/>
                  <a:pt x="483" y="133"/>
                </a:cubicBezTo>
                <a:cubicBezTo>
                  <a:pt x="487" y="132"/>
                  <a:pt x="491" y="131"/>
                  <a:pt x="495" y="131"/>
                </a:cubicBezTo>
                <a:cubicBezTo>
                  <a:pt x="496" y="139"/>
                  <a:pt x="496" y="139"/>
                  <a:pt x="496" y="139"/>
                </a:cubicBezTo>
                <a:cubicBezTo>
                  <a:pt x="492" y="139"/>
                  <a:pt x="488" y="140"/>
                  <a:pt x="484" y="141"/>
                </a:cubicBezTo>
                <a:close/>
                <a:moveTo>
                  <a:pt x="1261" y="138"/>
                </a:moveTo>
                <a:cubicBezTo>
                  <a:pt x="1257" y="138"/>
                  <a:pt x="1254" y="137"/>
                  <a:pt x="1250" y="137"/>
                </a:cubicBezTo>
                <a:cubicBezTo>
                  <a:pt x="1251" y="129"/>
                  <a:pt x="1251" y="129"/>
                  <a:pt x="1251" y="129"/>
                </a:cubicBezTo>
                <a:cubicBezTo>
                  <a:pt x="1255" y="129"/>
                  <a:pt x="1259" y="130"/>
                  <a:pt x="1263" y="131"/>
                </a:cubicBezTo>
                <a:lnTo>
                  <a:pt x="1261" y="138"/>
                </a:lnTo>
                <a:close/>
                <a:moveTo>
                  <a:pt x="5713" y="137"/>
                </a:moveTo>
                <a:cubicBezTo>
                  <a:pt x="5710" y="129"/>
                  <a:pt x="5710" y="129"/>
                  <a:pt x="5710" y="129"/>
                </a:cubicBezTo>
                <a:cubicBezTo>
                  <a:pt x="5721" y="125"/>
                  <a:pt x="5721" y="125"/>
                  <a:pt x="5721" y="125"/>
                </a:cubicBezTo>
                <a:cubicBezTo>
                  <a:pt x="5724" y="133"/>
                  <a:pt x="5724" y="133"/>
                  <a:pt x="5724" y="133"/>
                </a:cubicBezTo>
                <a:lnTo>
                  <a:pt x="5713" y="137"/>
                </a:lnTo>
                <a:close/>
                <a:moveTo>
                  <a:pt x="508" y="137"/>
                </a:moveTo>
                <a:cubicBezTo>
                  <a:pt x="507" y="129"/>
                  <a:pt x="507" y="129"/>
                  <a:pt x="507" y="129"/>
                </a:cubicBezTo>
                <a:cubicBezTo>
                  <a:pt x="510" y="128"/>
                  <a:pt x="514" y="128"/>
                  <a:pt x="518" y="127"/>
                </a:cubicBezTo>
                <a:cubicBezTo>
                  <a:pt x="520" y="135"/>
                  <a:pt x="520" y="135"/>
                  <a:pt x="520" y="135"/>
                </a:cubicBezTo>
                <a:cubicBezTo>
                  <a:pt x="516" y="136"/>
                  <a:pt x="512" y="136"/>
                  <a:pt x="508" y="137"/>
                </a:cubicBezTo>
                <a:close/>
                <a:moveTo>
                  <a:pt x="1238" y="135"/>
                </a:moveTo>
                <a:cubicBezTo>
                  <a:pt x="1234" y="134"/>
                  <a:pt x="1230" y="133"/>
                  <a:pt x="1226" y="133"/>
                </a:cubicBezTo>
                <a:cubicBezTo>
                  <a:pt x="1227" y="125"/>
                  <a:pt x="1227" y="125"/>
                  <a:pt x="1227" y="125"/>
                </a:cubicBezTo>
                <a:cubicBezTo>
                  <a:pt x="1231" y="126"/>
                  <a:pt x="1235" y="126"/>
                  <a:pt x="1239" y="127"/>
                </a:cubicBezTo>
                <a:lnTo>
                  <a:pt x="1238" y="135"/>
                </a:lnTo>
                <a:close/>
                <a:moveTo>
                  <a:pt x="3116" y="134"/>
                </a:moveTo>
                <a:cubicBezTo>
                  <a:pt x="3112" y="127"/>
                  <a:pt x="3112" y="127"/>
                  <a:pt x="3112" y="127"/>
                </a:cubicBezTo>
                <a:cubicBezTo>
                  <a:pt x="3116" y="125"/>
                  <a:pt x="3120" y="124"/>
                  <a:pt x="3124" y="122"/>
                </a:cubicBezTo>
                <a:cubicBezTo>
                  <a:pt x="3127" y="130"/>
                  <a:pt x="3127" y="130"/>
                  <a:pt x="3127" y="130"/>
                </a:cubicBezTo>
                <a:cubicBezTo>
                  <a:pt x="3123" y="131"/>
                  <a:pt x="3119" y="133"/>
                  <a:pt x="3116" y="134"/>
                </a:cubicBezTo>
                <a:close/>
                <a:moveTo>
                  <a:pt x="4243" y="134"/>
                </a:moveTo>
                <a:cubicBezTo>
                  <a:pt x="4239" y="132"/>
                  <a:pt x="4235" y="130"/>
                  <a:pt x="4232" y="128"/>
                </a:cubicBezTo>
                <a:cubicBezTo>
                  <a:pt x="4235" y="121"/>
                  <a:pt x="4235" y="121"/>
                  <a:pt x="4235" y="121"/>
                </a:cubicBezTo>
                <a:cubicBezTo>
                  <a:pt x="4239" y="123"/>
                  <a:pt x="4242" y="125"/>
                  <a:pt x="4246" y="126"/>
                </a:cubicBezTo>
                <a:lnTo>
                  <a:pt x="4243" y="134"/>
                </a:lnTo>
                <a:close/>
                <a:moveTo>
                  <a:pt x="531" y="133"/>
                </a:moveTo>
                <a:cubicBezTo>
                  <a:pt x="530" y="125"/>
                  <a:pt x="530" y="125"/>
                  <a:pt x="530" y="125"/>
                </a:cubicBezTo>
                <a:cubicBezTo>
                  <a:pt x="534" y="125"/>
                  <a:pt x="538" y="124"/>
                  <a:pt x="542" y="124"/>
                </a:cubicBezTo>
                <a:cubicBezTo>
                  <a:pt x="543" y="131"/>
                  <a:pt x="543" y="131"/>
                  <a:pt x="543" y="131"/>
                </a:cubicBezTo>
                <a:cubicBezTo>
                  <a:pt x="539" y="132"/>
                  <a:pt x="535" y="133"/>
                  <a:pt x="531" y="133"/>
                </a:cubicBezTo>
                <a:close/>
                <a:moveTo>
                  <a:pt x="1214" y="131"/>
                </a:moveTo>
                <a:cubicBezTo>
                  <a:pt x="1210" y="131"/>
                  <a:pt x="1206" y="130"/>
                  <a:pt x="1202" y="129"/>
                </a:cubicBezTo>
                <a:cubicBezTo>
                  <a:pt x="1203" y="122"/>
                  <a:pt x="1203" y="122"/>
                  <a:pt x="1203" y="122"/>
                </a:cubicBezTo>
                <a:cubicBezTo>
                  <a:pt x="1207" y="122"/>
                  <a:pt x="1211" y="123"/>
                  <a:pt x="1215" y="123"/>
                </a:cubicBezTo>
                <a:lnTo>
                  <a:pt x="1214" y="131"/>
                </a:lnTo>
                <a:close/>
                <a:moveTo>
                  <a:pt x="555" y="130"/>
                </a:moveTo>
                <a:cubicBezTo>
                  <a:pt x="554" y="122"/>
                  <a:pt x="554" y="122"/>
                  <a:pt x="554" y="122"/>
                </a:cubicBezTo>
                <a:cubicBezTo>
                  <a:pt x="558" y="121"/>
                  <a:pt x="562" y="121"/>
                  <a:pt x="566" y="120"/>
                </a:cubicBezTo>
                <a:cubicBezTo>
                  <a:pt x="567" y="128"/>
                  <a:pt x="567" y="128"/>
                  <a:pt x="567" y="128"/>
                </a:cubicBezTo>
                <a:cubicBezTo>
                  <a:pt x="563" y="129"/>
                  <a:pt x="559" y="129"/>
                  <a:pt x="555" y="130"/>
                </a:cubicBezTo>
                <a:close/>
                <a:moveTo>
                  <a:pt x="5735" y="128"/>
                </a:moveTo>
                <a:cubicBezTo>
                  <a:pt x="5732" y="121"/>
                  <a:pt x="5732" y="121"/>
                  <a:pt x="5732" y="121"/>
                </a:cubicBezTo>
                <a:cubicBezTo>
                  <a:pt x="5743" y="116"/>
                  <a:pt x="5743" y="116"/>
                  <a:pt x="5743" y="116"/>
                </a:cubicBezTo>
                <a:cubicBezTo>
                  <a:pt x="5746" y="124"/>
                  <a:pt x="5746" y="124"/>
                  <a:pt x="5746" y="124"/>
                </a:cubicBezTo>
                <a:lnTo>
                  <a:pt x="5735" y="128"/>
                </a:lnTo>
                <a:close/>
                <a:moveTo>
                  <a:pt x="1190" y="128"/>
                </a:moveTo>
                <a:cubicBezTo>
                  <a:pt x="1186" y="127"/>
                  <a:pt x="1182" y="127"/>
                  <a:pt x="1178" y="126"/>
                </a:cubicBezTo>
                <a:cubicBezTo>
                  <a:pt x="1179" y="118"/>
                  <a:pt x="1179" y="118"/>
                  <a:pt x="1179" y="118"/>
                </a:cubicBezTo>
                <a:cubicBezTo>
                  <a:pt x="1183" y="119"/>
                  <a:pt x="1187" y="119"/>
                  <a:pt x="1191" y="120"/>
                </a:cubicBezTo>
                <a:lnTo>
                  <a:pt x="1190" y="128"/>
                </a:lnTo>
                <a:close/>
                <a:moveTo>
                  <a:pt x="579" y="127"/>
                </a:moveTo>
                <a:cubicBezTo>
                  <a:pt x="578" y="119"/>
                  <a:pt x="578" y="119"/>
                  <a:pt x="578" y="119"/>
                </a:cubicBezTo>
                <a:cubicBezTo>
                  <a:pt x="582" y="118"/>
                  <a:pt x="586" y="118"/>
                  <a:pt x="590" y="117"/>
                </a:cubicBezTo>
                <a:cubicBezTo>
                  <a:pt x="591" y="125"/>
                  <a:pt x="591" y="125"/>
                  <a:pt x="591" y="125"/>
                </a:cubicBezTo>
                <a:cubicBezTo>
                  <a:pt x="587" y="126"/>
                  <a:pt x="583" y="126"/>
                  <a:pt x="579" y="127"/>
                </a:cubicBezTo>
                <a:close/>
                <a:moveTo>
                  <a:pt x="3138" y="125"/>
                </a:moveTo>
                <a:cubicBezTo>
                  <a:pt x="3135" y="118"/>
                  <a:pt x="3135" y="118"/>
                  <a:pt x="3135" y="118"/>
                </a:cubicBezTo>
                <a:cubicBezTo>
                  <a:pt x="3138" y="116"/>
                  <a:pt x="3142" y="115"/>
                  <a:pt x="3146" y="113"/>
                </a:cubicBezTo>
                <a:cubicBezTo>
                  <a:pt x="3149" y="121"/>
                  <a:pt x="3149" y="121"/>
                  <a:pt x="3149" y="121"/>
                </a:cubicBezTo>
                <a:cubicBezTo>
                  <a:pt x="3145" y="122"/>
                  <a:pt x="3141" y="124"/>
                  <a:pt x="3138" y="125"/>
                </a:cubicBezTo>
                <a:close/>
                <a:moveTo>
                  <a:pt x="1166" y="125"/>
                </a:moveTo>
                <a:cubicBezTo>
                  <a:pt x="1162" y="124"/>
                  <a:pt x="1158" y="124"/>
                  <a:pt x="1154" y="123"/>
                </a:cubicBezTo>
                <a:cubicBezTo>
                  <a:pt x="1155" y="116"/>
                  <a:pt x="1155" y="116"/>
                  <a:pt x="1155" y="116"/>
                </a:cubicBezTo>
                <a:cubicBezTo>
                  <a:pt x="1159" y="116"/>
                  <a:pt x="1163" y="116"/>
                  <a:pt x="1167" y="117"/>
                </a:cubicBezTo>
                <a:lnTo>
                  <a:pt x="1166" y="125"/>
                </a:lnTo>
                <a:close/>
                <a:moveTo>
                  <a:pt x="603" y="124"/>
                </a:moveTo>
                <a:cubicBezTo>
                  <a:pt x="602" y="116"/>
                  <a:pt x="602" y="116"/>
                  <a:pt x="602" y="116"/>
                </a:cubicBezTo>
                <a:cubicBezTo>
                  <a:pt x="606" y="115"/>
                  <a:pt x="610" y="115"/>
                  <a:pt x="614" y="115"/>
                </a:cubicBezTo>
                <a:cubicBezTo>
                  <a:pt x="615" y="122"/>
                  <a:pt x="615" y="122"/>
                  <a:pt x="615" y="122"/>
                </a:cubicBezTo>
                <a:cubicBezTo>
                  <a:pt x="611" y="123"/>
                  <a:pt x="607" y="123"/>
                  <a:pt x="603" y="124"/>
                </a:cubicBezTo>
                <a:close/>
                <a:moveTo>
                  <a:pt x="4221" y="123"/>
                </a:moveTo>
                <a:cubicBezTo>
                  <a:pt x="4217" y="122"/>
                  <a:pt x="4214" y="120"/>
                  <a:pt x="4210" y="118"/>
                </a:cubicBezTo>
                <a:cubicBezTo>
                  <a:pt x="4213" y="111"/>
                  <a:pt x="4213" y="111"/>
                  <a:pt x="4213" y="111"/>
                </a:cubicBezTo>
                <a:cubicBezTo>
                  <a:pt x="4217" y="113"/>
                  <a:pt x="4221" y="114"/>
                  <a:pt x="4224" y="116"/>
                </a:cubicBezTo>
                <a:lnTo>
                  <a:pt x="4221" y="123"/>
                </a:lnTo>
                <a:close/>
                <a:moveTo>
                  <a:pt x="1142" y="122"/>
                </a:moveTo>
                <a:cubicBezTo>
                  <a:pt x="1138" y="122"/>
                  <a:pt x="1134" y="121"/>
                  <a:pt x="1130" y="121"/>
                </a:cubicBezTo>
                <a:cubicBezTo>
                  <a:pt x="1131" y="113"/>
                  <a:pt x="1131" y="113"/>
                  <a:pt x="1131" y="113"/>
                </a:cubicBezTo>
                <a:cubicBezTo>
                  <a:pt x="1135" y="113"/>
                  <a:pt x="1139" y="114"/>
                  <a:pt x="1143" y="114"/>
                </a:cubicBezTo>
                <a:lnTo>
                  <a:pt x="1142" y="122"/>
                </a:lnTo>
                <a:close/>
                <a:moveTo>
                  <a:pt x="627" y="121"/>
                </a:moveTo>
                <a:cubicBezTo>
                  <a:pt x="626" y="113"/>
                  <a:pt x="626" y="113"/>
                  <a:pt x="626" y="113"/>
                </a:cubicBezTo>
                <a:cubicBezTo>
                  <a:pt x="630" y="113"/>
                  <a:pt x="634" y="112"/>
                  <a:pt x="638" y="112"/>
                </a:cubicBezTo>
                <a:cubicBezTo>
                  <a:pt x="639" y="120"/>
                  <a:pt x="639" y="120"/>
                  <a:pt x="639" y="120"/>
                </a:cubicBezTo>
                <a:cubicBezTo>
                  <a:pt x="635" y="120"/>
                  <a:pt x="631" y="121"/>
                  <a:pt x="627" y="121"/>
                </a:cubicBezTo>
                <a:close/>
                <a:moveTo>
                  <a:pt x="1118" y="120"/>
                </a:moveTo>
                <a:cubicBezTo>
                  <a:pt x="1114" y="119"/>
                  <a:pt x="1110" y="119"/>
                  <a:pt x="1106" y="118"/>
                </a:cubicBezTo>
                <a:cubicBezTo>
                  <a:pt x="1107" y="110"/>
                  <a:pt x="1107" y="110"/>
                  <a:pt x="1107" y="110"/>
                </a:cubicBezTo>
                <a:cubicBezTo>
                  <a:pt x="1111" y="111"/>
                  <a:pt x="1115" y="111"/>
                  <a:pt x="1119" y="112"/>
                </a:cubicBezTo>
                <a:lnTo>
                  <a:pt x="1118" y="120"/>
                </a:lnTo>
                <a:close/>
                <a:moveTo>
                  <a:pt x="5758" y="119"/>
                </a:moveTo>
                <a:cubicBezTo>
                  <a:pt x="5755" y="112"/>
                  <a:pt x="5755" y="112"/>
                  <a:pt x="5755" y="112"/>
                </a:cubicBezTo>
                <a:cubicBezTo>
                  <a:pt x="5766" y="107"/>
                  <a:pt x="5766" y="107"/>
                  <a:pt x="5766" y="107"/>
                </a:cubicBezTo>
                <a:cubicBezTo>
                  <a:pt x="5769" y="115"/>
                  <a:pt x="5769" y="115"/>
                  <a:pt x="5769" y="115"/>
                </a:cubicBezTo>
                <a:lnTo>
                  <a:pt x="5758" y="119"/>
                </a:lnTo>
                <a:close/>
                <a:moveTo>
                  <a:pt x="651" y="119"/>
                </a:moveTo>
                <a:cubicBezTo>
                  <a:pt x="650" y="111"/>
                  <a:pt x="650" y="111"/>
                  <a:pt x="650" y="111"/>
                </a:cubicBezTo>
                <a:cubicBezTo>
                  <a:pt x="654" y="110"/>
                  <a:pt x="658" y="110"/>
                  <a:pt x="662" y="110"/>
                </a:cubicBezTo>
                <a:cubicBezTo>
                  <a:pt x="662" y="118"/>
                  <a:pt x="662" y="118"/>
                  <a:pt x="662" y="118"/>
                </a:cubicBezTo>
                <a:cubicBezTo>
                  <a:pt x="658" y="118"/>
                  <a:pt x="654" y="118"/>
                  <a:pt x="651" y="119"/>
                </a:cubicBezTo>
                <a:close/>
                <a:moveTo>
                  <a:pt x="1094" y="117"/>
                </a:moveTo>
                <a:cubicBezTo>
                  <a:pt x="1090" y="117"/>
                  <a:pt x="1086" y="117"/>
                  <a:pt x="1082" y="116"/>
                </a:cubicBezTo>
                <a:cubicBezTo>
                  <a:pt x="1083" y="108"/>
                  <a:pt x="1083" y="108"/>
                  <a:pt x="1083" y="108"/>
                </a:cubicBezTo>
                <a:cubicBezTo>
                  <a:pt x="1087" y="109"/>
                  <a:pt x="1091" y="109"/>
                  <a:pt x="1095" y="109"/>
                </a:cubicBezTo>
                <a:lnTo>
                  <a:pt x="1094" y="117"/>
                </a:lnTo>
                <a:close/>
                <a:moveTo>
                  <a:pt x="674" y="117"/>
                </a:moveTo>
                <a:cubicBezTo>
                  <a:pt x="674" y="109"/>
                  <a:pt x="674" y="109"/>
                  <a:pt x="674" y="109"/>
                </a:cubicBezTo>
                <a:cubicBezTo>
                  <a:pt x="678" y="108"/>
                  <a:pt x="682" y="108"/>
                  <a:pt x="686" y="108"/>
                </a:cubicBezTo>
                <a:cubicBezTo>
                  <a:pt x="686" y="116"/>
                  <a:pt x="686" y="116"/>
                  <a:pt x="686" y="116"/>
                </a:cubicBezTo>
                <a:cubicBezTo>
                  <a:pt x="682" y="116"/>
                  <a:pt x="678" y="116"/>
                  <a:pt x="674" y="117"/>
                </a:cubicBezTo>
                <a:close/>
                <a:moveTo>
                  <a:pt x="3160" y="116"/>
                </a:moveTo>
                <a:cubicBezTo>
                  <a:pt x="3157" y="109"/>
                  <a:pt x="3157" y="109"/>
                  <a:pt x="3157" y="109"/>
                </a:cubicBezTo>
                <a:cubicBezTo>
                  <a:pt x="3161" y="107"/>
                  <a:pt x="3165" y="106"/>
                  <a:pt x="3168" y="104"/>
                </a:cubicBezTo>
                <a:cubicBezTo>
                  <a:pt x="3171" y="112"/>
                  <a:pt x="3171" y="112"/>
                  <a:pt x="3171" y="112"/>
                </a:cubicBezTo>
                <a:cubicBezTo>
                  <a:pt x="3167" y="113"/>
                  <a:pt x="3164" y="115"/>
                  <a:pt x="3160" y="116"/>
                </a:cubicBezTo>
                <a:close/>
                <a:moveTo>
                  <a:pt x="1070" y="115"/>
                </a:moveTo>
                <a:cubicBezTo>
                  <a:pt x="1066" y="115"/>
                  <a:pt x="1062" y="115"/>
                  <a:pt x="1058" y="114"/>
                </a:cubicBezTo>
                <a:cubicBezTo>
                  <a:pt x="1059" y="106"/>
                  <a:pt x="1059" y="106"/>
                  <a:pt x="1059" y="106"/>
                </a:cubicBezTo>
                <a:cubicBezTo>
                  <a:pt x="1063" y="107"/>
                  <a:pt x="1067" y="107"/>
                  <a:pt x="1071" y="107"/>
                </a:cubicBezTo>
                <a:lnTo>
                  <a:pt x="1070" y="115"/>
                </a:lnTo>
                <a:close/>
                <a:moveTo>
                  <a:pt x="698" y="115"/>
                </a:moveTo>
                <a:cubicBezTo>
                  <a:pt x="698" y="107"/>
                  <a:pt x="698" y="107"/>
                  <a:pt x="698" y="107"/>
                </a:cubicBezTo>
                <a:cubicBezTo>
                  <a:pt x="702" y="106"/>
                  <a:pt x="706" y="106"/>
                  <a:pt x="710" y="106"/>
                </a:cubicBezTo>
                <a:cubicBezTo>
                  <a:pt x="710" y="114"/>
                  <a:pt x="710" y="114"/>
                  <a:pt x="710" y="114"/>
                </a:cubicBezTo>
                <a:cubicBezTo>
                  <a:pt x="706" y="114"/>
                  <a:pt x="702" y="114"/>
                  <a:pt x="698" y="115"/>
                </a:cubicBezTo>
                <a:close/>
                <a:moveTo>
                  <a:pt x="1046" y="114"/>
                </a:moveTo>
                <a:cubicBezTo>
                  <a:pt x="1042" y="113"/>
                  <a:pt x="1038" y="113"/>
                  <a:pt x="1034" y="113"/>
                </a:cubicBezTo>
                <a:cubicBezTo>
                  <a:pt x="1035" y="105"/>
                  <a:pt x="1035" y="105"/>
                  <a:pt x="1035" y="105"/>
                </a:cubicBezTo>
                <a:cubicBezTo>
                  <a:pt x="1039" y="105"/>
                  <a:pt x="1043" y="105"/>
                  <a:pt x="1047" y="106"/>
                </a:cubicBezTo>
                <a:lnTo>
                  <a:pt x="1046" y="114"/>
                </a:lnTo>
                <a:close/>
                <a:moveTo>
                  <a:pt x="4199" y="113"/>
                </a:moveTo>
                <a:cubicBezTo>
                  <a:pt x="4195" y="112"/>
                  <a:pt x="4192" y="110"/>
                  <a:pt x="4188" y="108"/>
                </a:cubicBezTo>
                <a:cubicBezTo>
                  <a:pt x="4191" y="101"/>
                  <a:pt x="4191" y="101"/>
                  <a:pt x="4191" y="101"/>
                </a:cubicBezTo>
                <a:cubicBezTo>
                  <a:pt x="4195" y="103"/>
                  <a:pt x="4199" y="104"/>
                  <a:pt x="4202" y="106"/>
                </a:cubicBezTo>
                <a:lnTo>
                  <a:pt x="4199" y="113"/>
                </a:lnTo>
                <a:close/>
                <a:moveTo>
                  <a:pt x="722" y="113"/>
                </a:moveTo>
                <a:cubicBezTo>
                  <a:pt x="722" y="105"/>
                  <a:pt x="722" y="105"/>
                  <a:pt x="722" y="105"/>
                </a:cubicBezTo>
                <a:cubicBezTo>
                  <a:pt x="726" y="105"/>
                  <a:pt x="730" y="105"/>
                  <a:pt x="734" y="104"/>
                </a:cubicBezTo>
                <a:cubicBezTo>
                  <a:pt x="734" y="112"/>
                  <a:pt x="734" y="112"/>
                  <a:pt x="734" y="112"/>
                </a:cubicBezTo>
                <a:cubicBezTo>
                  <a:pt x="730" y="112"/>
                  <a:pt x="726" y="113"/>
                  <a:pt x="722" y="113"/>
                </a:cubicBezTo>
                <a:close/>
                <a:moveTo>
                  <a:pt x="1022" y="112"/>
                </a:moveTo>
                <a:cubicBezTo>
                  <a:pt x="1018" y="112"/>
                  <a:pt x="1014" y="112"/>
                  <a:pt x="1010" y="111"/>
                </a:cubicBezTo>
                <a:cubicBezTo>
                  <a:pt x="1011" y="103"/>
                  <a:pt x="1011" y="103"/>
                  <a:pt x="1011" y="103"/>
                </a:cubicBezTo>
                <a:cubicBezTo>
                  <a:pt x="1015" y="104"/>
                  <a:pt x="1019" y="104"/>
                  <a:pt x="1023" y="104"/>
                </a:cubicBezTo>
                <a:lnTo>
                  <a:pt x="1022" y="112"/>
                </a:lnTo>
                <a:close/>
                <a:moveTo>
                  <a:pt x="746" y="112"/>
                </a:moveTo>
                <a:cubicBezTo>
                  <a:pt x="746" y="104"/>
                  <a:pt x="746" y="104"/>
                  <a:pt x="746" y="104"/>
                </a:cubicBezTo>
                <a:cubicBezTo>
                  <a:pt x="750" y="103"/>
                  <a:pt x="754" y="103"/>
                  <a:pt x="758" y="103"/>
                </a:cubicBezTo>
                <a:cubicBezTo>
                  <a:pt x="758" y="111"/>
                  <a:pt x="758" y="111"/>
                  <a:pt x="758" y="111"/>
                </a:cubicBezTo>
                <a:cubicBezTo>
                  <a:pt x="754" y="111"/>
                  <a:pt x="750" y="111"/>
                  <a:pt x="746" y="112"/>
                </a:cubicBezTo>
                <a:close/>
                <a:moveTo>
                  <a:pt x="998" y="111"/>
                </a:moveTo>
                <a:cubicBezTo>
                  <a:pt x="994" y="111"/>
                  <a:pt x="990" y="110"/>
                  <a:pt x="986" y="110"/>
                </a:cubicBezTo>
                <a:cubicBezTo>
                  <a:pt x="987" y="102"/>
                  <a:pt x="987" y="102"/>
                  <a:pt x="987" y="102"/>
                </a:cubicBezTo>
                <a:cubicBezTo>
                  <a:pt x="991" y="102"/>
                  <a:pt x="995" y="103"/>
                  <a:pt x="999" y="103"/>
                </a:cubicBezTo>
                <a:lnTo>
                  <a:pt x="998" y="111"/>
                </a:lnTo>
                <a:close/>
                <a:moveTo>
                  <a:pt x="5780" y="110"/>
                </a:moveTo>
                <a:cubicBezTo>
                  <a:pt x="5777" y="103"/>
                  <a:pt x="5777" y="103"/>
                  <a:pt x="5777" y="103"/>
                </a:cubicBezTo>
                <a:cubicBezTo>
                  <a:pt x="5788" y="99"/>
                  <a:pt x="5788" y="99"/>
                  <a:pt x="5788" y="99"/>
                </a:cubicBezTo>
                <a:cubicBezTo>
                  <a:pt x="5791" y="106"/>
                  <a:pt x="5791" y="106"/>
                  <a:pt x="5791" y="106"/>
                </a:cubicBezTo>
                <a:lnTo>
                  <a:pt x="5780" y="110"/>
                </a:lnTo>
                <a:close/>
                <a:moveTo>
                  <a:pt x="770" y="110"/>
                </a:moveTo>
                <a:cubicBezTo>
                  <a:pt x="770" y="102"/>
                  <a:pt x="770" y="102"/>
                  <a:pt x="770" y="102"/>
                </a:cubicBezTo>
                <a:cubicBezTo>
                  <a:pt x="774" y="102"/>
                  <a:pt x="778" y="102"/>
                  <a:pt x="782" y="102"/>
                </a:cubicBezTo>
                <a:cubicBezTo>
                  <a:pt x="782" y="110"/>
                  <a:pt x="782" y="110"/>
                  <a:pt x="782" y="110"/>
                </a:cubicBezTo>
                <a:cubicBezTo>
                  <a:pt x="778" y="110"/>
                  <a:pt x="774" y="110"/>
                  <a:pt x="770" y="110"/>
                </a:cubicBezTo>
                <a:close/>
                <a:moveTo>
                  <a:pt x="974" y="110"/>
                </a:moveTo>
                <a:cubicBezTo>
                  <a:pt x="970" y="109"/>
                  <a:pt x="966" y="109"/>
                  <a:pt x="962" y="109"/>
                </a:cubicBezTo>
                <a:cubicBezTo>
                  <a:pt x="963" y="101"/>
                  <a:pt x="963" y="101"/>
                  <a:pt x="963" y="101"/>
                </a:cubicBezTo>
                <a:cubicBezTo>
                  <a:pt x="967" y="101"/>
                  <a:pt x="971" y="102"/>
                  <a:pt x="975" y="102"/>
                </a:cubicBezTo>
                <a:lnTo>
                  <a:pt x="974" y="110"/>
                </a:lnTo>
                <a:close/>
                <a:moveTo>
                  <a:pt x="794" y="109"/>
                </a:moveTo>
                <a:cubicBezTo>
                  <a:pt x="794" y="101"/>
                  <a:pt x="794" y="101"/>
                  <a:pt x="794" y="101"/>
                </a:cubicBezTo>
                <a:cubicBezTo>
                  <a:pt x="798" y="101"/>
                  <a:pt x="802" y="101"/>
                  <a:pt x="806" y="101"/>
                </a:cubicBezTo>
                <a:cubicBezTo>
                  <a:pt x="806" y="109"/>
                  <a:pt x="806" y="109"/>
                  <a:pt x="806" y="109"/>
                </a:cubicBezTo>
                <a:cubicBezTo>
                  <a:pt x="802" y="109"/>
                  <a:pt x="798" y="109"/>
                  <a:pt x="794" y="109"/>
                </a:cubicBezTo>
                <a:close/>
                <a:moveTo>
                  <a:pt x="950" y="109"/>
                </a:moveTo>
                <a:cubicBezTo>
                  <a:pt x="946" y="109"/>
                  <a:pt x="942" y="109"/>
                  <a:pt x="938" y="109"/>
                </a:cubicBezTo>
                <a:cubicBezTo>
                  <a:pt x="939" y="101"/>
                  <a:pt x="939" y="101"/>
                  <a:pt x="939" y="101"/>
                </a:cubicBezTo>
                <a:cubicBezTo>
                  <a:pt x="943" y="101"/>
                  <a:pt x="947" y="101"/>
                  <a:pt x="951" y="101"/>
                </a:cubicBezTo>
                <a:lnTo>
                  <a:pt x="950" y="109"/>
                </a:lnTo>
                <a:close/>
                <a:moveTo>
                  <a:pt x="818" y="109"/>
                </a:moveTo>
                <a:cubicBezTo>
                  <a:pt x="818" y="101"/>
                  <a:pt x="818" y="101"/>
                  <a:pt x="818" y="101"/>
                </a:cubicBezTo>
                <a:cubicBezTo>
                  <a:pt x="822" y="101"/>
                  <a:pt x="826" y="100"/>
                  <a:pt x="830" y="100"/>
                </a:cubicBezTo>
                <a:cubicBezTo>
                  <a:pt x="830" y="108"/>
                  <a:pt x="830" y="108"/>
                  <a:pt x="830" y="108"/>
                </a:cubicBezTo>
                <a:cubicBezTo>
                  <a:pt x="826" y="108"/>
                  <a:pt x="822" y="109"/>
                  <a:pt x="818" y="109"/>
                </a:cubicBezTo>
                <a:close/>
                <a:moveTo>
                  <a:pt x="926" y="108"/>
                </a:moveTo>
                <a:cubicBezTo>
                  <a:pt x="922" y="108"/>
                  <a:pt x="918" y="108"/>
                  <a:pt x="914" y="108"/>
                </a:cubicBezTo>
                <a:cubicBezTo>
                  <a:pt x="914" y="100"/>
                  <a:pt x="914" y="100"/>
                  <a:pt x="914" y="100"/>
                </a:cubicBezTo>
                <a:cubicBezTo>
                  <a:pt x="918" y="100"/>
                  <a:pt x="923" y="100"/>
                  <a:pt x="927" y="100"/>
                </a:cubicBezTo>
                <a:lnTo>
                  <a:pt x="926" y="108"/>
                </a:lnTo>
                <a:close/>
                <a:moveTo>
                  <a:pt x="842" y="108"/>
                </a:moveTo>
                <a:cubicBezTo>
                  <a:pt x="842" y="100"/>
                  <a:pt x="842" y="100"/>
                  <a:pt x="842" y="100"/>
                </a:cubicBezTo>
                <a:cubicBezTo>
                  <a:pt x="846" y="100"/>
                  <a:pt x="850" y="100"/>
                  <a:pt x="854" y="100"/>
                </a:cubicBezTo>
                <a:cubicBezTo>
                  <a:pt x="854" y="108"/>
                  <a:pt x="854" y="108"/>
                  <a:pt x="854" y="108"/>
                </a:cubicBezTo>
                <a:cubicBezTo>
                  <a:pt x="850" y="108"/>
                  <a:pt x="846" y="108"/>
                  <a:pt x="842" y="108"/>
                </a:cubicBezTo>
                <a:close/>
                <a:moveTo>
                  <a:pt x="902" y="108"/>
                </a:moveTo>
                <a:cubicBezTo>
                  <a:pt x="898" y="108"/>
                  <a:pt x="894" y="108"/>
                  <a:pt x="890" y="108"/>
                </a:cubicBezTo>
                <a:cubicBezTo>
                  <a:pt x="890" y="100"/>
                  <a:pt x="890" y="100"/>
                  <a:pt x="890" y="100"/>
                </a:cubicBezTo>
                <a:cubicBezTo>
                  <a:pt x="894" y="100"/>
                  <a:pt x="898" y="100"/>
                  <a:pt x="902" y="100"/>
                </a:cubicBezTo>
                <a:lnTo>
                  <a:pt x="902" y="108"/>
                </a:lnTo>
                <a:close/>
                <a:moveTo>
                  <a:pt x="866" y="108"/>
                </a:moveTo>
                <a:cubicBezTo>
                  <a:pt x="866" y="100"/>
                  <a:pt x="866" y="100"/>
                  <a:pt x="866" y="100"/>
                </a:cubicBezTo>
                <a:cubicBezTo>
                  <a:pt x="870" y="100"/>
                  <a:pt x="874" y="100"/>
                  <a:pt x="878" y="100"/>
                </a:cubicBezTo>
                <a:cubicBezTo>
                  <a:pt x="878" y="108"/>
                  <a:pt x="878" y="108"/>
                  <a:pt x="878" y="108"/>
                </a:cubicBezTo>
                <a:cubicBezTo>
                  <a:pt x="874" y="108"/>
                  <a:pt x="870" y="108"/>
                  <a:pt x="866" y="108"/>
                </a:cubicBezTo>
                <a:close/>
                <a:moveTo>
                  <a:pt x="3182" y="108"/>
                </a:moveTo>
                <a:cubicBezTo>
                  <a:pt x="3179" y="100"/>
                  <a:pt x="3179" y="100"/>
                  <a:pt x="3179" y="100"/>
                </a:cubicBezTo>
                <a:cubicBezTo>
                  <a:pt x="3183" y="99"/>
                  <a:pt x="3187" y="97"/>
                  <a:pt x="3191" y="96"/>
                </a:cubicBezTo>
                <a:cubicBezTo>
                  <a:pt x="3194" y="103"/>
                  <a:pt x="3194" y="103"/>
                  <a:pt x="3194" y="103"/>
                </a:cubicBezTo>
                <a:cubicBezTo>
                  <a:pt x="3190" y="105"/>
                  <a:pt x="3186" y="106"/>
                  <a:pt x="3182" y="108"/>
                </a:cubicBezTo>
                <a:close/>
                <a:moveTo>
                  <a:pt x="4177" y="104"/>
                </a:moveTo>
                <a:cubicBezTo>
                  <a:pt x="4173" y="102"/>
                  <a:pt x="4170" y="100"/>
                  <a:pt x="4166" y="99"/>
                </a:cubicBezTo>
                <a:cubicBezTo>
                  <a:pt x="4169" y="91"/>
                  <a:pt x="4169" y="91"/>
                  <a:pt x="4169" y="91"/>
                </a:cubicBezTo>
                <a:cubicBezTo>
                  <a:pt x="4173" y="93"/>
                  <a:pt x="4176" y="95"/>
                  <a:pt x="4180" y="96"/>
                </a:cubicBezTo>
                <a:lnTo>
                  <a:pt x="4177" y="104"/>
                </a:lnTo>
                <a:close/>
                <a:moveTo>
                  <a:pt x="3205" y="99"/>
                </a:moveTo>
                <a:cubicBezTo>
                  <a:pt x="3202" y="92"/>
                  <a:pt x="3202" y="92"/>
                  <a:pt x="3202" y="92"/>
                </a:cubicBezTo>
                <a:cubicBezTo>
                  <a:pt x="3206" y="90"/>
                  <a:pt x="3210" y="89"/>
                  <a:pt x="3213" y="88"/>
                </a:cubicBezTo>
                <a:cubicBezTo>
                  <a:pt x="3216" y="95"/>
                  <a:pt x="3216" y="95"/>
                  <a:pt x="3216" y="95"/>
                </a:cubicBezTo>
                <a:cubicBezTo>
                  <a:pt x="3212" y="96"/>
                  <a:pt x="3209" y="98"/>
                  <a:pt x="3205" y="99"/>
                </a:cubicBezTo>
                <a:close/>
                <a:moveTo>
                  <a:pt x="4155" y="94"/>
                </a:moveTo>
                <a:cubicBezTo>
                  <a:pt x="4151" y="93"/>
                  <a:pt x="4147" y="91"/>
                  <a:pt x="4144" y="90"/>
                </a:cubicBezTo>
                <a:cubicBezTo>
                  <a:pt x="4147" y="82"/>
                  <a:pt x="4147" y="82"/>
                  <a:pt x="4147" y="82"/>
                </a:cubicBezTo>
                <a:cubicBezTo>
                  <a:pt x="4150" y="84"/>
                  <a:pt x="4154" y="85"/>
                  <a:pt x="4158" y="87"/>
                </a:cubicBezTo>
                <a:lnTo>
                  <a:pt x="4155" y="94"/>
                </a:lnTo>
                <a:close/>
                <a:moveTo>
                  <a:pt x="3227" y="91"/>
                </a:moveTo>
                <a:cubicBezTo>
                  <a:pt x="3225" y="83"/>
                  <a:pt x="3225" y="83"/>
                  <a:pt x="3225" y="83"/>
                </a:cubicBezTo>
                <a:cubicBezTo>
                  <a:pt x="3228" y="82"/>
                  <a:pt x="3232" y="81"/>
                  <a:pt x="3236" y="79"/>
                </a:cubicBezTo>
                <a:cubicBezTo>
                  <a:pt x="3239" y="87"/>
                  <a:pt x="3239" y="87"/>
                  <a:pt x="3239" y="87"/>
                </a:cubicBezTo>
                <a:cubicBezTo>
                  <a:pt x="3235" y="88"/>
                  <a:pt x="3231" y="90"/>
                  <a:pt x="3227" y="91"/>
                </a:cubicBezTo>
                <a:close/>
                <a:moveTo>
                  <a:pt x="4132" y="85"/>
                </a:moveTo>
                <a:cubicBezTo>
                  <a:pt x="4129" y="84"/>
                  <a:pt x="4125" y="83"/>
                  <a:pt x="4121" y="81"/>
                </a:cubicBezTo>
                <a:cubicBezTo>
                  <a:pt x="4124" y="74"/>
                  <a:pt x="4124" y="74"/>
                  <a:pt x="4124" y="74"/>
                </a:cubicBezTo>
                <a:cubicBezTo>
                  <a:pt x="4128" y="75"/>
                  <a:pt x="4132" y="77"/>
                  <a:pt x="4135" y="78"/>
                </a:cubicBezTo>
                <a:lnTo>
                  <a:pt x="4132" y="85"/>
                </a:lnTo>
                <a:close/>
                <a:moveTo>
                  <a:pt x="3250" y="83"/>
                </a:moveTo>
                <a:cubicBezTo>
                  <a:pt x="3247" y="76"/>
                  <a:pt x="3247" y="76"/>
                  <a:pt x="3247" y="76"/>
                </a:cubicBezTo>
                <a:cubicBezTo>
                  <a:pt x="3251" y="74"/>
                  <a:pt x="3255" y="73"/>
                  <a:pt x="3259" y="72"/>
                </a:cubicBezTo>
                <a:cubicBezTo>
                  <a:pt x="3261" y="79"/>
                  <a:pt x="3261" y="79"/>
                  <a:pt x="3261" y="79"/>
                </a:cubicBezTo>
                <a:cubicBezTo>
                  <a:pt x="3257" y="81"/>
                  <a:pt x="3254" y="82"/>
                  <a:pt x="3250" y="83"/>
                </a:cubicBezTo>
                <a:close/>
                <a:moveTo>
                  <a:pt x="4110" y="77"/>
                </a:moveTo>
                <a:cubicBezTo>
                  <a:pt x="4106" y="76"/>
                  <a:pt x="4102" y="75"/>
                  <a:pt x="4099" y="73"/>
                </a:cubicBezTo>
                <a:cubicBezTo>
                  <a:pt x="4101" y="66"/>
                  <a:pt x="4101" y="66"/>
                  <a:pt x="4101" y="66"/>
                </a:cubicBezTo>
                <a:cubicBezTo>
                  <a:pt x="4105" y="67"/>
                  <a:pt x="4109" y="68"/>
                  <a:pt x="4113" y="70"/>
                </a:cubicBezTo>
                <a:lnTo>
                  <a:pt x="4110" y="77"/>
                </a:lnTo>
                <a:close/>
                <a:moveTo>
                  <a:pt x="3273" y="76"/>
                </a:moveTo>
                <a:cubicBezTo>
                  <a:pt x="3270" y="68"/>
                  <a:pt x="3270" y="68"/>
                  <a:pt x="3270" y="68"/>
                </a:cubicBezTo>
                <a:cubicBezTo>
                  <a:pt x="3274" y="67"/>
                  <a:pt x="3278" y="65"/>
                  <a:pt x="3282" y="64"/>
                </a:cubicBezTo>
                <a:cubicBezTo>
                  <a:pt x="3284" y="72"/>
                  <a:pt x="3284" y="72"/>
                  <a:pt x="3284" y="72"/>
                </a:cubicBezTo>
                <a:cubicBezTo>
                  <a:pt x="3280" y="73"/>
                  <a:pt x="3276" y="74"/>
                  <a:pt x="3273" y="76"/>
                </a:cubicBezTo>
                <a:close/>
                <a:moveTo>
                  <a:pt x="4087" y="69"/>
                </a:moveTo>
                <a:cubicBezTo>
                  <a:pt x="4083" y="68"/>
                  <a:pt x="4080" y="67"/>
                  <a:pt x="4076" y="66"/>
                </a:cubicBezTo>
                <a:cubicBezTo>
                  <a:pt x="4078" y="58"/>
                  <a:pt x="4078" y="58"/>
                  <a:pt x="4078" y="58"/>
                </a:cubicBezTo>
                <a:cubicBezTo>
                  <a:pt x="4082" y="59"/>
                  <a:pt x="4086" y="61"/>
                  <a:pt x="4090" y="62"/>
                </a:cubicBezTo>
                <a:lnTo>
                  <a:pt x="4087" y="69"/>
                </a:lnTo>
                <a:close/>
                <a:moveTo>
                  <a:pt x="3295" y="68"/>
                </a:moveTo>
                <a:cubicBezTo>
                  <a:pt x="3293" y="61"/>
                  <a:pt x="3293" y="61"/>
                  <a:pt x="3293" y="61"/>
                </a:cubicBezTo>
                <a:cubicBezTo>
                  <a:pt x="3297" y="59"/>
                  <a:pt x="3301" y="58"/>
                  <a:pt x="3305" y="57"/>
                </a:cubicBezTo>
                <a:cubicBezTo>
                  <a:pt x="3307" y="65"/>
                  <a:pt x="3307" y="65"/>
                  <a:pt x="3307" y="65"/>
                </a:cubicBezTo>
                <a:cubicBezTo>
                  <a:pt x="3303" y="66"/>
                  <a:pt x="3299" y="67"/>
                  <a:pt x="3295" y="68"/>
                </a:cubicBezTo>
                <a:close/>
                <a:moveTo>
                  <a:pt x="4064" y="62"/>
                </a:moveTo>
                <a:cubicBezTo>
                  <a:pt x="4060" y="61"/>
                  <a:pt x="4057" y="60"/>
                  <a:pt x="4053" y="59"/>
                </a:cubicBezTo>
                <a:cubicBezTo>
                  <a:pt x="4055" y="51"/>
                  <a:pt x="4055" y="51"/>
                  <a:pt x="4055" y="51"/>
                </a:cubicBezTo>
                <a:cubicBezTo>
                  <a:pt x="4059" y="52"/>
                  <a:pt x="4063" y="53"/>
                  <a:pt x="4067" y="55"/>
                </a:cubicBezTo>
                <a:lnTo>
                  <a:pt x="4064" y="62"/>
                </a:lnTo>
                <a:close/>
                <a:moveTo>
                  <a:pt x="3318" y="61"/>
                </a:moveTo>
                <a:cubicBezTo>
                  <a:pt x="3316" y="54"/>
                  <a:pt x="3316" y="54"/>
                  <a:pt x="3316" y="54"/>
                </a:cubicBezTo>
                <a:cubicBezTo>
                  <a:pt x="3320" y="53"/>
                  <a:pt x="3324" y="51"/>
                  <a:pt x="3328" y="50"/>
                </a:cubicBezTo>
                <a:cubicBezTo>
                  <a:pt x="3330" y="58"/>
                  <a:pt x="3330" y="58"/>
                  <a:pt x="3330" y="58"/>
                </a:cubicBezTo>
                <a:cubicBezTo>
                  <a:pt x="3326" y="59"/>
                  <a:pt x="3322" y="60"/>
                  <a:pt x="3318" y="61"/>
                </a:cubicBezTo>
                <a:close/>
                <a:moveTo>
                  <a:pt x="4041" y="55"/>
                </a:moveTo>
                <a:cubicBezTo>
                  <a:pt x="4037" y="54"/>
                  <a:pt x="4033" y="53"/>
                  <a:pt x="4030" y="52"/>
                </a:cubicBezTo>
                <a:cubicBezTo>
                  <a:pt x="4032" y="45"/>
                  <a:pt x="4032" y="45"/>
                  <a:pt x="4032" y="45"/>
                </a:cubicBezTo>
                <a:cubicBezTo>
                  <a:pt x="4036" y="46"/>
                  <a:pt x="4039" y="47"/>
                  <a:pt x="4043" y="48"/>
                </a:cubicBezTo>
                <a:lnTo>
                  <a:pt x="4041" y="55"/>
                </a:lnTo>
                <a:close/>
                <a:moveTo>
                  <a:pt x="3341" y="55"/>
                </a:moveTo>
                <a:cubicBezTo>
                  <a:pt x="3339" y="47"/>
                  <a:pt x="3339" y="47"/>
                  <a:pt x="3339" y="47"/>
                </a:cubicBezTo>
                <a:cubicBezTo>
                  <a:pt x="3343" y="46"/>
                  <a:pt x="3347" y="45"/>
                  <a:pt x="3351" y="44"/>
                </a:cubicBezTo>
                <a:cubicBezTo>
                  <a:pt x="3353" y="52"/>
                  <a:pt x="3353" y="52"/>
                  <a:pt x="3353" y="52"/>
                </a:cubicBezTo>
                <a:cubicBezTo>
                  <a:pt x="3349" y="53"/>
                  <a:pt x="3345" y="54"/>
                  <a:pt x="3341" y="55"/>
                </a:cubicBezTo>
                <a:close/>
                <a:moveTo>
                  <a:pt x="4018" y="49"/>
                </a:moveTo>
                <a:cubicBezTo>
                  <a:pt x="4014" y="48"/>
                  <a:pt x="4010" y="47"/>
                  <a:pt x="4006" y="46"/>
                </a:cubicBezTo>
                <a:cubicBezTo>
                  <a:pt x="4008" y="38"/>
                  <a:pt x="4008" y="38"/>
                  <a:pt x="4008" y="38"/>
                </a:cubicBezTo>
                <a:cubicBezTo>
                  <a:pt x="4012" y="39"/>
                  <a:pt x="4016" y="40"/>
                  <a:pt x="4020" y="41"/>
                </a:cubicBezTo>
                <a:lnTo>
                  <a:pt x="4018" y="49"/>
                </a:lnTo>
                <a:close/>
                <a:moveTo>
                  <a:pt x="3365" y="49"/>
                </a:moveTo>
                <a:cubicBezTo>
                  <a:pt x="3363" y="41"/>
                  <a:pt x="3363" y="41"/>
                  <a:pt x="3363" y="41"/>
                </a:cubicBezTo>
                <a:cubicBezTo>
                  <a:pt x="3367" y="40"/>
                  <a:pt x="3370" y="39"/>
                  <a:pt x="3374" y="38"/>
                </a:cubicBezTo>
                <a:cubicBezTo>
                  <a:pt x="3376" y="46"/>
                  <a:pt x="3376" y="46"/>
                  <a:pt x="3376" y="46"/>
                </a:cubicBezTo>
                <a:cubicBezTo>
                  <a:pt x="3372" y="47"/>
                  <a:pt x="3369" y="48"/>
                  <a:pt x="3365" y="49"/>
                </a:cubicBezTo>
                <a:close/>
                <a:moveTo>
                  <a:pt x="3995" y="43"/>
                </a:moveTo>
                <a:cubicBezTo>
                  <a:pt x="3991" y="42"/>
                  <a:pt x="3987" y="42"/>
                  <a:pt x="3983" y="41"/>
                </a:cubicBezTo>
                <a:cubicBezTo>
                  <a:pt x="3985" y="33"/>
                  <a:pt x="3985" y="33"/>
                  <a:pt x="3985" y="33"/>
                </a:cubicBezTo>
                <a:cubicBezTo>
                  <a:pt x="3989" y="34"/>
                  <a:pt x="3993" y="35"/>
                  <a:pt x="3996" y="36"/>
                </a:cubicBezTo>
                <a:lnTo>
                  <a:pt x="3995" y="43"/>
                </a:lnTo>
                <a:close/>
                <a:moveTo>
                  <a:pt x="3388" y="43"/>
                </a:moveTo>
                <a:cubicBezTo>
                  <a:pt x="3386" y="35"/>
                  <a:pt x="3386" y="35"/>
                  <a:pt x="3386" y="35"/>
                </a:cubicBezTo>
                <a:cubicBezTo>
                  <a:pt x="3390" y="34"/>
                  <a:pt x="3394" y="33"/>
                  <a:pt x="3398" y="32"/>
                </a:cubicBezTo>
                <a:cubicBezTo>
                  <a:pt x="3400" y="40"/>
                  <a:pt x="3400" y="40"/>
                  <a:pt x="3400" y="40"/>
                </a:cubicBezTo>
                <a:cubicBezTo>
                  <a:pt x="3396" y="41"/>
                  <a:pt x="3392" y="42"/>
                  <a:pt x="3388" y="43"/>
                </a:cubicBezTo>
                <a:close/>
                <a:moveTo>
                  <a:pt x="3971" y="38"/>
                </a:moveTo>
                <a:cubicBezTo>
                  <a:pt x="3967" y="37"/>
                  <a:pt x="3963" y="36"/>
                  <a:pt x="3959" y="36"/>
                </a:cubicBezTo>
                <a:cubicBezTo>
                  <a:pt x="3961" y="28"/>
                  <a:pt x="3961" y="28"/>
                  <a:pt x="3961" y="28"/>
                </a:cubicBezTo>
                <a:cubicBezTo>
                  <a:pt x="3965" y="29"/>
                  <a:pt x="3969" y="29"/>
                  <a:pt x="3973" y="30"/>
                </a:cubicBezTo>
                <a:lnTo>
                  <a:pt x="3971" y="38"/>
                </a:lnTo>
                <a:close/>
                <a:moveTo>
                  <a:pt x="3411" y="37"/>
                </a:moveTo>
                <a:cubicBezTo>
                  <a:pt x="3410" y="30"/>
                  <a:pt x="3410" y="30"/>
                  <a:pt x="3410" y="30"/>
                </a:cubicBezTo>
                <a:cubicBezTo>
                  <a:pt x="3414" y="29"/>
                  <a:pt x="3417" y="28"/>
                  <a:pt x="3421" y="27"/>
                </a:cubicBezTo>
                <a:cubicBezTo>
                  <a:pt x="3423" y="35"/>
                  <a:pt x="3423" y="35"/>
                  <a:pt x="3423" y="35"/>
                </a:cubicBezTo>
                <a:cubicBezTo>
                  <a:pt x="3419" y="36"/>
                  <a:pt x="3415" y="37"/>
                  <a:pt x="3411" y="37"/>
                </a:cubicBezTo>
                <a:close/>
                <a:moveTo>
                  <a:pt x="3948" y="33"/>
                </a:moveTo>
                <a:cubicBezTo>
                  <a:pt x="3944" y="32"/>
                  <a:pt x="3940" y="32"/>
                  <a:pt x="3936" y="31"/>
                </a:cubicBezTo>
                <a:cubicBezTo>
                  <a:pt x="3937" y="23"/>
                  <a:pt x="3937" y="23"/>
                  <a:pt x="3937" y="23"/>
                </a:cubicBezTo>
                <a:cubicBezTo>
                  <a:pt x="3941" y="24"/>
                  <a:pt x="3945" y="25"/>
                  <a:pt x="3949" y="25"/>
                </a:cubicBezTo>
                <a:lnTo>
                  <a:pt x="3948" y="33"/>
                </a:lnTo>
                <a:close/>
                <a:moveTo>
                  <a:pt x="3435" y="33"/>
                </a:moveTo>
                <a:cubicBezTo>
                  <a:pt x="3433" y="25"/>
                  <a:pt x="3433" y="25"/>
                  <a:pt x="3433" y="25"/>
                </a:cubicBezTo>
                <a:cubicBezTo>
                  <a:pt x="3437" y="24"/>
                  <a:pt x="3441" y="23"/>
                  <a:pt x="3445" y="22"/>
                </a:cubicBezTo>
                <a:cubicBezTo>
                  <a:pt x="3447" y="30"/>
                  <a:pt x="3447" y="30"/>
                  <a:pt x="3447" y="30"/>
                </a:cubicBezTo>
                <a:cubicBezTo>
                  <a:pt x="3443" y="31"/>
                  <a:pt x="3439" y="32"/>
                  <a:pt x="3435" y="33"/>
                </a:cubicBezTo>
                <a:close/>
                <a:moveTo>
                  <a:pt x="3924" y="29"/>
                </a:moveTo>
                <a:cubicBezTo>
                  <a:pt x="3920" y="28"/>
                  <a:pt x="3916" y="27"/>
                  <a:pt x="3912" y="27"/>
                </a:cubicBezTo>
                <a:cubicBezTo>
                  <a:pt x="3914" y="19"/>
                  <a:pt x="3914" y="19"/>
                  <a:pt x="3914" y="19"/>
                </a:cubicBezTo>
                <a:cubicBezTo>
                  <a:pt x="3918" y="19"/>
                  <a:pt x="3921" y="20"/>
                  <a:pt x="3925" y="21"/>
                </a:cubicBezTo>
                <a:lnTo>
                  <a:pt x="3924" y="29"/>
                </a:lnTo>
                <a:close/>
                <a:moveTo>
                  <a:pt x="3458" y="28"/>
                </a:moveTo>
                <a:cubicBezTo>
                  <a:pt x="3457" y="20"/>
                  <a:pt x="3457" y="20"/>
                  <a:pt x="3457" y="20"/>
                </a:cubicBezTo>
                <a:cubicBezTo>
                  <a:pt x="3460" y="20"/>
                  <a:pt x="3464" y="19"/>
                  <a:pt x="3467" y="18"/>
                </a:cubicBezTo>
                <a:cubicBezTo>
                  <a:pt x="3469" y="18"/>
                  <a:pt x="3469" y="18"/>
                  <a:pt x="3469" y="18"/>
                </a:cubicBezTo>
                <a:cubicBezTo>
                  <a:pt x="3470" y="26"/>
                  <a:pt x="3470" y="26"/>
                  <a:pt x="3470" y="26"/>
                </a:cubicBezTo>
                <a:cubicBezTo>
                  <a:pt x="3468" y="26"/>
                  <a:pt x="3468" y="26"/>
                  <a:pt x="3468" y="26"/>
                </a:cubicBezTo>
                <a:cubicBezTo>
                  <a:pt x="3465" y="27"/>
                  <a:pt x="3462" y="27"/>
                  <a:pt x="3458" y="28"/>
                </a:cubicBezTo>
                <a:close/>
                <a:moveTo>
                  <a:pt x="3900" y="25"/>
                </a:moveTo>
                <a:cubicBezTo>
                  <a:pt x="3896" y="24"/>
                  <a:pt x="3892" y="23"/>
                  <a:pt x="3888" y="23"/>
                </a:cubicBezTo>
                <a:cubicBezTo>
                  <a:pt x="3890" y="15"/>
                  <a:pt x="3890" y="15"/>
                  <a:pt x="3890" y="15"/>
                </a:cubicBezTo>
                <a:cubicBezTo>
                  <a:pt x="3894" y="16"/>
                  <a:pt x="3898" y="16"/>
                  <a:pt x="3902" y="17"/>
                </a:cubicBezTo>
                <a:lnTo>
                  <a:pt x="3900" y="25"/>
                </a:lnTo>
                <a:close/>
                <a:moveTo>
                  <a:pt x="3482" y="24"/>
                </a:moveTo>
                <a:cubicBezTo>
                  <a:pt x="3481" y="16"/>
                  <a:pt x="3481" y="16"/>
                  <a:pt x="3481" y="16"/>
                </a:cubicBezTo>
                <a:cubicBezTo>
                  <a:pt x="3485" y="15"/>
                  <a:pt x="3489" y="15"/>
                  <a:pt x="3493" y="14"/>
                </a:cubicBezTo>
                <a:cubicBezTo>
                  <a:pt x="3494" y="22"/>
                  <a:pt x="3494" y="22"/>
                  <a:pt x="3494" y="22"/>
                </a:cubicBezTo>
                <a:cubicBezTo>
                  <a:pt x="3490" y="23"/>
                  <a:pt x="3486" y="23"/>
                  <a:pt x="3482" y="24"/>
                </a:cubicBezTo>
                <a:close/>
                <a:moveTo>
                  <a:pt x="3877" y="21"/>
                </a:moveTo>
                <a:cubicBezTo>
                  <a:pt x="3873" y="21"/>
                  <a:pt x="3869" y="20"/>
                  <a:pt x="3865" y="20"/>
                </a:cubicBezTo>
                <a:cubicBezTo>
                  <a:pt x="3866" y="12"/>
                  <a:pt x="3866" y="12"/>
                  <a:pt x="3866" y="12"/>
                </a:cubicBezTo>
                <a:cubicBezTo>
                  <a:pt x="3870" y="12"/>
                  <a:pt x="3874" y="13"/>
                  <a:pt x="3878" y="13"/>
                </a:cubicBezTo>
                <a:lnTo>
                  <a:pt x="3877" y="21"/>
                </a:lnTo>
                <a:close/>
                <a:moveTo>
                  <a:pt x="3506" y="20"/>
                </a:moveTo>
                <a:cubicBezTo>
                  <a:pt x="3505" y="12"/>
                  <a:pt x="3505" y="12"/>
                  <a:pt x="3505" y="12"/>
                </a:cubicBezTo>
                <a:cubicBezTo>
                  <a:pt x="3509" y="12"/>
                  <a:pt x="3513" y="11"/>
                  <a:pt x="3517" y="11"/>
                </a:cubicBezTo>
                <a:cubicBezTo>
                  <a:pt x="3518" y="19"/>
                  <a:pt x="3518" y="19"/>
                  <a:pt x="3518" y="19"/>
                </a:cubicBezTo>
                <a:cubicBezTo>
                  <a:pt x="3514" y="19"/>
                  <a:pt x="3510" y="20"/>
                  <a:pt x="3506" y="20"/>
                </a:cubicBezTo>
                <a:close/>
                <a:moveTo>
                  <a:pt x="3853" y="18"/>
                </a:moveTo>
                <a:cubicBezTo>
                  <a:pt x="3849" y="18"/>
                  <a:pt x="3845" y="17"/>
                  <a:pt x="3841" y="17"/>
                </a:cubicBezTo>
                <a:cubicBezTo>
                  <a:pt x="3842" y="9"/>
                  <a:pt x="3842" y="9"/>
                  <a:pt x="3842" y="9"/>
                </a:cubicBezTo>
                <a:cubicBezTo>
                  <a:pt x="3846" y="9"/>
                  <a:pt x="3850" y="10"/>
                  <a:pt x="3854" y="10"/>
                </a:cubicBezTo>
                <a:lnTo>
                  <a:pt x="3853" y="18"/>
                </a:lnTo>
                <a:close/>
                <a:moveTo>
                  <a:pt x="3529" y="17"/>
                </a:moveTo>
                <a:cubicBezTo>
                  <a:pt x="3529" y="9"/>
                  <a:pt x="3529" y="9"/>
                  <a:pt x="3529" y="9"/>
                </a:cubicBezTo>
                <a:cubicBezTo>
                  <a:pt x="3533" y="9"/>
                  <a:pt x="3537" y="8"/>
                  <a:pt x="3541" y="8"/>
                </a:cubicBezTo>
                <a:cubicBezTo>
                  <a:pt x="3541" y="16"/>
                  <a:pt x="3541" y="16"/>
                  <a:pt x="3541" y="16"/>
                </a:cubicBezTo>
                <a:cubicBezTo>
                  <a:pt x="3537" y="16"/>
                  <a:pt x="3533" y="17"/>
                  <a:pt x="3529" y="17"/>
                </a:cubicBezTo>
                <a:close/>
                <a:moveTo>
                  <a:pt x="3829" y="15"/>
                </a:moveTo>
                <a:cubicBezTo>
                  <a:pt x="3825" y="15"/>
                  <a:pt x="3821" y="14"/>
                  <a:pt x="3817" y="14"/>
                </a:cubicBezTo>
                <a:cubicBezTo>
                  <a:pt x="3818" y="6"/>
                  <a:pt x="3818" y="6"/>
                  <a:pt x="3818" y="6"/>
                </a:cubicBezTo>
                <a:cubicBezTo>
                  <a:pt x="3822" y="7"/>
                  <a:pt x="3826" y="7"/>
                  <a:pt x="3830" y="7"/>
                </a:cubicBezTo>
                <a:lnTo>
                  <a:pt x="3829" y="15"/>
                </a:lnTo>
                <a:close/>
                <a:moveTo>
                  <a:pt x="3553" y="15"/>
                </a:moveTo>
                <a:cubicBezTo>
                  <a:pt x="3553" y="7"/>
                  <a:pt x="3553" y="7"/>
                  <a:pt x="3553" y="7"/>
                </a:cubicBezTo>
                <a:cubicBezTo>
                  <a:pt x="3557" y="6"/>
                  <a:pt x="3561" y="6"/>
                  <a:pt x="3565" y="5"/>
                </a:cubicBezTo>
                <a:cubicBezTo>
                  <a:pt x="3565" y="13"/>
                  <a:pt x="3565" y="13"/>
                  <a:pt x="3565" y="13"/>
                </a:cubicBezTo>
                <a:cubicBezTo>
                  <a:pt x="3561" y="14"/>
                  <a:pt x="3557" y="14"/>
                  <a:pt x="3553" y="15"/>
                </a:cubicBezTo>
                <a:close/>
                <a:moveTo>
                  <a:pt x="3805" y="13"/>
                </a:moveTo>
                <a:cubicBezTo>
                  <a:pt x="3801" y="13"/>
                  <a:pt x="3797" y="12"/>
                  <a:pt x="3793" y="12"/>
                </a:cubicBezTo>
                <a:cubicBezTo>
                  <a:pt x="3794" y="4"/>
                  <a:pt x="3794" y="4"/>
                  <a:pt x="3794" y="4"/>
                </a:cubicBezTo>
                <a:cubicBezTo>
                  <a:pt x="3798" y="4"/>
                  <a:pt x="3802" y="5"/>
                  <a:pt x="3806" y="5"/>
                </a:cubicBezTo>
                <a:lnTo>
                  <a:pt x="3805" y="13"/>
                </a:lnTo>
                <a:close/>
                <a:moveTo>
                  <a:pt x="3577" y="12"/>
                </a:moveTo>
                <a:cubicBezTo>
                  <a:pt x="3577" y="4"/>
                  <a:pt x="3577" y="4"/>
                  <a:pt x="3577" y="4"/>
                </a:cubicBezTo>
                <a:cubicBezTo>
                  <a:pt x="3581" y="4"/>
                  <a:pt x="3585" y="4"/>
                  <a:pt x="3589" y="4"/>
                </a:cubicBezTo>
                <a:cubicBezTo>
                  <a:pt x="3589" y="11"/>
                  <a:pt x="3589" y="11"/>
                  <a:pt x="3589" y="11"/>
                </a:cubicBezTo>
                <a:cubicBezTo>
                  <a:pt x="3585" y="12"/>
                  <a:pt x="3581" y="12"/>
                  <a:pt x="3577" y="12"/>
                </a:cubicBezTo>
                <a:close/>
                <a:moveTo>
                  <a:pt x="3781" y="11"/>
                </a:moveTo>
                <a:cubicBezTo>
                  <a:pt x="3777" y="11"/>
                  <a:pt x="3773" y="11"/>
                  <a:pt x="3769" y="10"/>
                </a:cubicBezTo>
                <a:cubicBezTo>
                  <a:pt x="3770" y="2"/>
                  <a:pt x="3770" y="2"/>
                  <a:pt x="3770" y="2"/>
                </a:cubicBezTo>
                <a:cubicBezTo>
                  <a:pt x="3774" y="3"/>
                  <a:pt x="3778" y="3"/>
                  <a:pt x="3782" y="3"/>
                </a:cubicBezTo>
                <a:lnTo>
                  <a:pt x="3781" y="11"/>
                </a:lnTo>
                <a:close/>
                <a:moveTo>
                  <a:pt x="3601" y="11"/>
                </a:moveTo>
                <a:cubicBezTo>
                  <a:pt x="3601" y="3"/>
                  <a:pt x="3601" y="3"/>
                  <a:pt x="3601" y="3"/>
                </a:cubicBezTo>
                <a:cubicBezTo>
                  <a:pt x="3605" y="2"/>
                  <a:pt x="3609" y="2"/>
                  <a:pt x="3613" y="2"/>
                </a:cubicBezTo>
                <a:cubicBezTo>
                  <a:pt x="3613" y="10"/>
                  <a:pt x="3613" y="10"/>
                  <a:pt x="3613" y="10"/>
                </a:cubicBezTo>
                <a:cubicBezTo>
                  <a:pt x="3609" y="10"/>
                  <a:pt x="3605" y="10"/>
                  <a:pt x="3601" y="11"/>
                </a:cubicBezTo>
                <a:close/>
                <a:moveTo>
                  <a:pt x="3757" y="10"/>
                </a:moveTo>
                <a:cubicBezTo>
                  <a:pt x="3753" y="9"/>
                  <a:pt x="3749" y="9"/>
                  <a:pt x="3745" y="9"/>
                </a:cubicBezTo>
                <a:cubicBezTo>
                  <a:pt x="3745" y="1"/>
                  <a:pt x="3745" y="1"/>
                  <a:pt x="3745" y="1"/>
                </a:cubicBezTo>
                <a:cubicBezTo>
                  <a:pt x="3749" y="1"/>
                  <a:pt x="3753" y="1"/>
                  <a:pt x="3757" y="2"/>
                </a:cubicBezTo>
                <a:lnTo>
                  <a:pt x="3757" y="10"/>
                </a:lnTo>
                <a:close/>
                <a:moveTo>
                  <a:pt x="3625" y="9"/>
                </a:moveTo>
                <a:cubicBezTo>
                  <a:pt x="3625" y="1"/>
                  <a:pt x="3625" y="1"/>
                  <a:pt x="3625" y="1"/>
                </a:cubicBezTo>
                <a:cubicBezTo>
                  <a:pt x="3629" y="1"/>
                  <a:pt x="3633" y="1"/>
                  <a:pt x="3637" y="1"/>
                </a:cubicBezTo>
                <a:cubicBezTo>
                  <a:pt x="3637" y="9"/>
                  <a:pt x="3637" y="9"/>
                  <a:pt x="3637" y="9"/>
                </a:cubicBezTo>
                <a:cubicBezTo>
                  <a:pt x="3633" y="9"/>
                  <a:pt x="3629" y="9"/>
                  <a:pt x="3625" y="9"/>
                </a:cubicBezTo>
                <a:close/>
                <a:moveTo>
                  <a:pt x="3733" y="9"/>
                </a:moveTo>
                <a:cubicBezTo>
                  <a:pt x="3729" y="9"/>
                  <a:pt x="3725" y="8"/>
                  <a:pt x="3721" y="8"/>
                </a:cubicBezTo>
                <a:cubicBezTo>
                  <a:pt x="3721" y="0"/>
                  <a:pt x="3721" y="0"/>
                  <a:pt x="3721" y="0"/>
                </a:cubicBezTo>
                <a:cubicBezTo>
                  <a:pt x="3725" y="0"/>
                  <a:pt x="3729" y="1"/>
                  <a:pt x="3733" y="1"/>
                </a:cubicBezTo>
                <a:lnTo>
                  <a:pt x="3733" y="9"/>
                </a:lnTo>
                <a:close/>
                <a:moveTo>
                  <a:pt x="3649" y="8"/>
                </a:moveTo>
                <a:cubicBezTo>
                  <a:pt x="3649" y="0"/>
                  <a:pt x="3649" y="0"/>
                  <a:pt x="3649" y="0"/>
                </a:cubicBezTo>
                <a:cubicBezTo>
                  <a:pt x="3653" y="0"/>
                  <a:pt x="3657" y="0"/>
                  <a:pt x="3661" y="0"/>
                </a:cubicBezTo>
                <a:cubicBezTo>
                  <a:pt x="3661" y="8"/>
                  <a:pt x="3661" y="8"/>
                  <a:pt x="3661" y="8"/>
                </a:cubicBezTo>
                <a:cubicBezTo>
                  <a:pt x="3657" y="8"/>
                  <a:pt x="3653" y="8"/>
                  <a:pt x="3649" y="8"/>
                </a:cubicBezTo>
                <a:close/>
                <a:moveTo>
                  <a:pt x="3709" y="8"/>
                </a:moveTo>
                <a:cubicBezTo>
                  <a:pt x="3705" y="8"/>
                  <a:pt x="3701" y="8"/>
                  <a:pt x="3697" y="8"/>
                </a:cubicBezTo>
                <a:cubicBezTo>
                  <a:pt x="3697" y="0"/>
                  <a:pt x="3697" y="0"/>
                  <a:pt x="3697" y="0"/>
                </a:cubicBezTo>
                <a:cubicBezTo>
                  <a:pt x="3701" y="0"/>
                  <a:pt x="3705" y="0"/>
                  <a:pt x="3709" y="0"/>
                </a:cubicBezTo>
                <a:lnTo>
                  <a:pt x="3709" y="8"/>
                </a:lnTo>
                <a:close/>
                <a:moveTo>
                  <a:pt x="3673" y="8"/>
                </a:moveTo>
                <a:cubicBezTo>
                  <a:pt x="3673" y="0"/>
                  <a:pt x="3673" y="0"/>
                  <a:pt x="3673" y="0"/>
                </a:cubicBezTo>
                <a:cubicBezTo>
                  <a:pt x="3677" y="0"/>
                  <a:pt x="3681" y="0"/>
                  <a:pt x="3685" y="0"/>
                </a:cubicBezTo>
                <a:cubicBezTo>
                  <a:pt x="3685" y="8"/>
                  <a:pt x="3685" y="8"/>
                  <a:pt x="3685" y="8"/>
                </a:cubicBezTo>
                <a:cubicBezTo>
                  <a:pt x="3681" y="8"/>
                  <a:pt x="3677" y="8"/>
                  <a:pt x="3673" y="8"/>
                </a:cubicBezTo>
                <a:close/>
              </a:path>
            </a:pathLst>
          </a:custGeom>
          <a:solidFill>
            <a:srgbClr val="BEBEB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266" name="Freeform 3429"/>
          <p:cNvSpPr>
            <a:spLocks/>
          </p:cNvSpPr>
          <p:nvPr/>
        </p:nvSpPr>
        <p:spPr bwMode="auto">
          <a:xfrm>
            <a:off x="1411288" y="3692525"/>
            <a:ext cx="2227263" cy="1195387"/>
          </a:xfrm>
          <a:custGeom>
            <a:avLst/>
            <a:gdLst>
              <a:gd name="T0" fmla="*/ 1001 w 1077"/>
              <a:gd name="T1" fmla="*/ 134 h 578"/>
              <a:gd name="T2" fmla="*/ 0 w 1077"/>
              <a:gd name="T3" fmla="*/ 42 h 578"/>
              <a:gd name="T4" fmla="*/ 546 w 1077"/>
              <a:gd name="T5" fmla="*/ 578 h 578"/>
              <a:gd name="T6" fmla="*/ 1077 w 1077"/>
              <a:gd name="T7" fmla="*/ 162 h 578"/>
              <a:gd name="T8" fmla="*/ 1001 w 1077"/>
              <a:gd name="T9" fmla="*/ 134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7" h="578">
                <a:moveTo>
                  <a:pt x="1001" y="134"/>
                </a:moveTo>
                <a:cubicBezTo>
                  <a:pt x="697" y="29"/>
                  <a:pt x="336" y="0"/>
                  <a:pt x="0" y="42"/>
                </a:cubicBezTo>
                <a:cubicBezTo>
                  <a:pt x="5" y="339"/>
                  <a:pt x="248" y="578"/>
                  <a:pt x="546" y="578"/>
                </a:cubicBezTo>
                <a:cubicBezTo>
                  <a:pt x="803" y="578"/>
                  <a:pt x="1018" y="401"/>
                  <a:pt x="1077" y="162"/>
                </a:cubicBezTo>
                <a:cubicBezTo>
                  <a:pt x="1052" y="152"/>
                  <a:pt x="1026" y="143"/>
                  <a:pt x="1001" y="134"/>
                </a:cubicBezTo>
                <a:close/>
              </a:path>
            </a:pathLst>
          </a:custGeom>
          <a:solidFill>
            <a:srgbClr val="8D2376"/>
          </a:solidFill>
          <a:ln>
            <a:noFill/>
          </a:ln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/>
          <a:p>
            <a:pPr marR="0" lvl="0" indent="0" algn="ctr" defTabSz="1088105" eaLnBrk="1" fontAlgn="auto" latinLnBrk="0" hangingPunct="1">
              <a:lnSpc>
                <a:spcPct val="13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Developers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22237" y="1930399"/>
            <a:ext cx="2167722" cy="1871663"/>
            <a:chOff x="122237" y="1930399"/>
            <a:chExt cx="2167722" cy="1871663"/>
          </a:xfrm>
        </p:grpSpPr>
        <p:sp>
          <p:nvSpPr>
            <p:cNvPr id="580" name="Rectangle 3449"/>
            <p:cNvSpPr>
              <a:spLocks noChangeArrowheads="1"/>
            </p:cNvSpPr>
            <p:nvPr/>
          </p:nvSpPr>
          <p:spPr bwMode="auto">
            <a:xfrm>
              <a:off x="122237" y="2647900"/>
              <a:ext cx="1213643" cy="115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r>
                <a:rPr lang="en-US" altLang="en-US" sz="1600" dirty="0" smtClean="0">
                  <a:solidFill>
                    <a:srgbClr val="FFFFFF"/>
                  </a:solidFill>
                  <a:latin typeface="+mj-lt"/>
                </a:rPr>
                <a:t>26.7%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/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No executive support</a:t>
              </a:r>
            </a:p>
            <a:p>
              <a:pPr algn="ctr" defTabSz="914400"/>
              <a:r>
                <a:rPr lang="en-US" altLang="en-US" sz="1600" dirty="0" smtClean="0">
                  <a:solidFill>
                    <a:srgbClr val="FFFFFF"/>
                  </a:solidFill>
                  <a:latin typeface="+mj-lt"/>
                </a:rPr>
                <a:t>56.7%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/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Cultural inhibitors</a:t>
              </a:r>
            </a:p>
            <a:p>
              <a:pPr algn="ctr" defTabSz="914400"/>
              <a:r>
                <a:rPr lang="en-US" altLang="en-US" sz="1600" dirty="0" smtClean="0">
                  <a:solidFill>
                    <a:srgbClr val="FFFFFF"/>
                  </a:solidFill>
                  <a:latin typeface="+mj-lt"/>
                </a:rPr>
                <a:t>43.3%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/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spc="-4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Fragmented processes</a:t>
              </a:r>
              <a:endParaRPr lang="en-US" altLang="en-US" sz="900" spc="-40" dirty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584" name="Group 583"/>
            <p:cNvGrpSpPr/>
            <p:nvPr/>
          </p:nvGrpSpPr>
          <p:grpSpPr>
            <a:xfrm>
              <a:off x="655637" y="1930399"/>
              <a:ext cx="1634322" cy="652463"/>
              <a:chOff x="780044" y="2006599"/>
              <a:chExt cx="1634322" cy="652463"/>
            </a:xfrm>
          </p:grpSpPr>
          <p:sp>
            <p:nvSpPr>
              <p:cNvPr id="33" name="Freeform 3171"/>
              <p:cNvSpPr>
                <a:spLocks/>
              </p:cNvSpPr>
              <p:nvPr/>
            </p:nvSpPr>
            <p:spPr bwMode="auto">
              <a:xfrm>
                <a:off x="1000706" y="2347913"/>
                <a:ext cx="1413660" cy="311149"/>
              </a:xfrm>
              <a:custGeom>
                <a:avLst/>
                <a:gdLst>
                  <a:gd name="T0" fmla="*/ 440 w 520"/>
                  <a:gd name="T1" fmla="*/ 162 h 162"/>
                  <a:gd name="T2" fmla="*/ 80 w 520"/>
                  <a:gd name="T3" fmla="*/ 162 h 162"/>
                  <a:gd name="T4" fmla="*/ 0 w 520"/>
                  <a:gd name="T5" fmla="*/ 82 h 162"/>
                  <a:gd name="T6" fmla="*/ 0 w 520"/>
                  <a:gd name="T7" fmla="*/ 81 h 162"/>
                  <a:gd name="T8" fmla="*/ 80 w 520"/>
                  <a:gd name="T9" fmla="*/ 0 h 162"/>
                  <a:gd name="T10" fmla="*/ 440 w 520"/>
                  <a:gd name="T11" fmla="*/ 0 h 162"/>
                  <a:gd name="T12" fmla="*/ 520 w 520"/>
                  <a:gd name="T13" fmla="*/ 81 h 162"/>
                  <a:gd name="T14" fmla="*/ 520 w 520"/>
                  <a:gd name="T15" fmla="*/ 82 h 162"/>
                  <a:gd name="T16" fmla="*/ 440 w 520"/>
                  <a:gd name="T1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162">
                    <a:moveTo>
                      <a:pt x="440" y="162"/>
                    </a:moveTo>
                    <a:cubicBezTo>
                      <a:pt x="80" y="162"/>
                      <a:pt x="80" y="162"/>
                      <a:pt x="80" y="162"/>
                    </a:cubicBezTo>
                    <a:cubicBezTo>
                      <a:pt x="35" y="162"/>
                      <a:pt x="0" y="126"/>
                      <a:pt x="0" y="82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36"/>
                      <a:pt x="35" y="0"/>
                      <a:pt x="80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84" y="0"/>
                      <a:pt x="520" y="36"/>
                      <a:pt x="520" y="81"/>
                    </a:cubicBezTo>
                    <a:cubicBezTo>
                      <a:pt x="520" y="82"/>
                      <a:pt x="520" y="82"/>
                      <a:pt x="520" y="82"/>
                    </a:cubicBezTo>
                    <a:cubicBezTo>
                      <a:pt x="520" y="126"/>
                      <a:pt x="484" y="162"/>
                      <a:pt x="440" y="16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3172"/>
              <p:cNvSpPr>
                <a:spLocks/>
              </p:cNvSpPr>
              <p:nvPr/>
            </p:nvSpPr>
            <p:spPr bwMode="auto">
              <a:xfrm>
                <a:off x="1016582" y="2238374"/>
                <a:ext cx="41275" cy="215900"/>
              </a:xfrm>
              <a:custGeom>
                <a:avLst/>
                <a:gdLst>
                  <a:gd name="T0" fmla="*/ 16 w 26"/>
                  <a:gd name="T1" fmla="*/ 24 h 136"/>
                  <a:gd name="T2" fmla="*/ 9 w 26"/>
                  <a:gd name="T3" fmla="*/ 30 h 136"/>
                  <a:gd name="T4" fmla="*/ 9 w 26"/>
                  <a:gd name="T5" fmla="*/ 136 h 136"/>
                  <a:gd name="T6" fmla="*/ 26 w 26"/>
                  <a:gd name="T7" fmla="*/ 3 h 136"/>
                  <a:gd name="T8" fmla="*/ 26 w 26"/>
                  <a:gd name="T9" fmla="*/ 0 h 136"/>
                  <a:gd name="T10" fmla="*/ 25 w 26"/>
                  <a:gd name="T11" fmla="*/ 0 h 136"/>
                  <a:gd name="T12" fmla="*/ 0 w 26"/>
                  <a:gd name="T13" fmla="*/ 14 h 136"/>
                  <a:gd name="T14" fmla="*/ 16 w 26"/>
                  <a:gd name="T15" fmla="*/ 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36">
                    <a:moveTo>
                      <a:pt x="16" y="24"/>
                    </a:moveTo>
                    <a:lnTo>
                      <a:pt x="9" y="30"/>
                    </a:lnTo>
                    <a:lnTo>
                      <a:pt x="9" y="136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0" y="14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3173"/>
              <p:cNvSpPr>
                <a:spLocks/>
              </p:cNvSpPr>
              <p:nvPr/>
            </p:nvSpPr>
            <p:spPr bwMode="auto">
              <a:xfrm>
                <a:off x="975307" y="2238374"/>
                <a:ext cx="41275" cy="242887"/>
              </a:xfrm>
              <a:custGeom>
                <a:avLst/>
                <a:gdLst>
                  <a:gd name="T0" fmla="*/ 20 w 26"/>
                  <a:gd name="T1" fmla="*/ 30 h 153"/>
                  <a:gd name="T2" fmla="*/ 11 w 26"/>
                  <a:gd name="T3" fmla="*/ 24 h 153"/>
                  <a:gd name="T4" fmla="*/ 26 w 26"/>
                  <a:gd name="T5" fmla="*/ 14 h 153"/>
                  <a:gd name="T6" fmla="*/ 0 w 26"/>
                  <a:gd name="T7" fmla="*/ 0 h 153"/>
                  <a:gd name="T8" fmla="*/ 0 w 26"/>
                  <a:gd name="T9" fmla="*/ 0 h 153"/>
                  <a:gd name="T10" fmla="*/ 0 w 26"/>
                  <a:gd name="T11" fmla="*/ 3 h 153"/>
                  <a:gd name="T12" fmla="*/ 19 w 26"/>
                  <a:gd name="T13" fmla="*/ 153 h 153"/>
                  <a:gd name="T14" fmla="*/ 20 w 26"/>
                  <a:gd name="T15" fmla="*/ 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53">
                    <a:moveTo>
                      <a:pt x="20" y="30"/>
                    </a:moveTo>
                    <a:lnTo>
                      <a:pt x="11" y="24"/>
                    </a:lnTo>
                    <a:lnTo>
                      <a:pt x="26" y="1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9" y="153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3174"/>
              <p:cNvSpPr>
                <a:spLocks noEditPoints="1"/>
              </p:cNvSpPr>
              <p:nvPr/>
            </p:nvSpPr>
            <p:spPr bwMode="auto">
              <a:xfrm>
                <a:off x="1035632" y="2027237"/>
                <a:ext cx="68263" cy="79375"/>
              </a:xfrm>
              <a:custGeom>
                <a:avLst/>
                <a:gdLst>
                  <a:gd name="T0" fmla="*/ 13 w 33"/>
                  <a:gd name="T1" fmla="*/ 14 h 39"/>
                  <a:gd name="T2" fmla="*/ 17 w 33"/>
                  <a:gd name="T3" fmla="*/ 24 h 39"/>
                  <a:gd name="T4" fmla="*/ 23 w 33"/>
                  <a:gd name="T5" fmla="*/ 22 h 39"/>
                  <a:gd name="T6" fmla="*/ 23 w 33"/>
                  <a:gd name="T7" fmla="*/ 24 h 39"/>
                  <a:gd name="T8" fmla="*/ 23 w 33"/>
                  <a:gd name="T9" fmla="*/ 26 h 39"/>
                  <a:gd name="T10" fmla="*/ 25 w 33"/>
                  <a:gd name="T11" fmla="*/ 27 h 39"/>
                  <a:gd name="T12" fmla="*/ 25 w 33"/>
                  <a:gd name="T13" fmla="*/ 29 h 39"/>
                  <a:gd name="T14" fmla="*/ 25 w 33"/>
                  <a:gd name="T15" fmla="*/ 31 h 39"/>
                  <a:gd name="T16" fmla="*/ 25 w 33"/>
                  <a:gd name="T17" fmla="*/ 32 h 39"/>
                  <a:gd name="T18" fmla="*/ 25 w 33"/>
                  <a:gd name="T19" fmla="*/ 37 h 39"/>
                  <a:gd name="T20" fmla="*/ 28 w 33"/>
                  <a:gd name="T21" fmla="*/ 37 h 39"/>
                  <a:gd name="T22" fmla="*/ 30 w 33"/>
                  <a:gd name="T23" fmla="*/ 39 h 39"/>
                  <a:gd name="T24" fmla="*/ 11 w 33"/>
                  <a:gd name="T25" fmla="*/ 1 h 39"/>
                  <a:gd name="T26" fmla="*/ 0 w 33"/>
                  <a:gd name="T27" fmla="*/ 0 h 39"/>
                  <a:gd name="T28" fmla="*/ 13 w 33"/>
                  <a:gd name="T29" fmla="*/ 14 h 39"/>
                  <a:gd name="T30" fmla="*/ 24 w 33"/>
                  <a:gd name="T31" fmla="*/ 22 h 39"/>
                  <a:gd name="T32" fmla="*/ 25 w 33"/>
                  <a:gd name="T33" fmla="*/ 22 h 39"/>
                  <a:gd name="T34" fmla="*/ 25 w 33"/>
                  <a:gd name="T35" fmla="*/ 23 h 39"/>
                  <a:gd name="T36" fmla="*/ 24 w 33"/>
                  <a:gd name="T37" fmla="*/ 23 h 39"/>
                  <a:gd name="T38" fmla="*/ 24 w 33"/>
                  <a:gd name="T3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9">
                    <a:moveTo>
                      <a:pt x="13" y="14"/>
                    </a:moveTo>
                    <a:cubicBezTo>
                      <a:pt x="15" y="17"/>
                      <a:pt x="16" y="20"/>
                      <a:pt x="17" y="24"/>
                    </a:cubicBezTo>
                    <a:cubicBezTo>
                      <a:pt x="19" y="24"/>
                      <a:pt x="20" y="24"/>
                      <a:pt x="23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6"/>
                    </a:cubicBezTo>
                    <a:cubicBezTo>
                      <a:pt x="25" y="26"/>
                      <a:pt x="25" y="26"/>
                      <a:pt x="25" y="27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7"/>
                    </a:cubicBezTo>
                    <a:cubicBezTo>
                      <a:pt x="27" y="37"/>
                      <a:pt x="27" y="37"/>
                      <a:pt x="28" y="37"/>
                    </a:cubicBezTo>
                    <a:cubicBezTo>
                      <a:pt x="29" y="38"/>
                      <a:pt x="29" y="38"/>
                      <a:pt x="30" y="39"/>
                    </a:cubicBezTo>
                    <a:cubicBezTo>
                      <a:pt x="33" y="21"/>
                      <a:pt x="27" y="7"/>
                      <a:pt x="11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5" y="4"/>
                      <a:pt x="10" y="8"/>
                      <a:pt x="13" y="14"/>
                    </a:cubicBezTo>
                    <a:close/>
                    <a:moveTo>
                      <a:pt x="24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3175"/>
              <p:cNvSpPr>
                <a:spLocks/>
              </p:cNvSpPr>
              <p:nvPr/>
            </p:nvSpPr>
            <p:spPr bwMode="auto">
              <a:xfrm>
                <a:off x="921332" y="2006599"/>
                <a:ext cx="149225" cy="103187"/>
              </a:xfrm>
              <a:custGeom>
                <a:avLst/>
                <a:gdLst>
                  <a:gd name="T0" fmla="*/ 11 w 72"/>
                  <a:gd name="T1" fmla="*/ 47 h 50"/>
                  <a:gd name="T2" fmla="*/ 11 w 72"/>
                  <a:gd name="T3" fmla="*/ 42 h 50"/>
                  <a:gd name="T4" fmla="*/ 11 w 72"/>
                  <a:gd name="T5" fmla="*/ 41 h 50"/>
                  <a:gd name="T6" fmla="*/ 11 w 72"/>
                  <a:gd name="T7" fmla="*/ 39 h 50"/>
                  <a:gd name="T8" fmla="*/ 13 w 72"/>
                  <a:gd name="T9" fmla="*/ 39 h 50"/>
                  <a:gd name="T10" fmla="*/ 13 w 72"/>
                  <a:gd name="T11" fmla="*/ 37 h 50"/>
                  <a:gd name="T12" fmla="*/ 13 w 72"/>
                  <a:gd name="T13" fmla="*/ 36 h 50"/>
                  <a:gd name="T14" fmla="*/ 14 w 72"/>
                  <a:gd name="T15" fmla="*/ 34 h 50"/>
                  <a:gd name="T16" fmla="*/ 16 w 72"/>
                  <a:gd name="T17" fmla="*/ 30 h 50"/>
                  <a:gd name="T18" fmla="*/ 38 w 72"/>
                  <a:gd name="T19" fmla="*/ 34 h 50"/>
                  <a:gd name="T20" fmla="*/ 60 w 72"/>
                  <a:gd name="T21" fmla="*/ 30 h 50"/>
                  <a:gd name="T22" fmla="*/ 72 w 72"/>
                  <a:gd name="T23" fmla="*/ 34 h 50"/>
                  <a:gd name="T24" fmla="*/ 72 w 72"/>
                  <a:gd name="T25" fmla="*/ 34 h 50"/>
                  <a:gd name="T26" fmla="*/ 68 w 72"/>
                  <a:gd name="T27" fmla="*/ 24 h 50"/>
                  <a:gd name="T28" fmla="*/ 55 w 72"/>
                  <a:gd name="T29" fmla="*/ 10 h 50"/>
                  <a:gd name="T30" fmla="*/ 18 w 72"/>
                  <a:gd name="T31" fmla="*/ 5 h 50"/>
                  <a:gd name="T32" fmla="*/ 7 w 72"/>
                  <a:gd name="T33" fmla="*/ 50 h 50"/>
                  <a:gd name="T34" fmla="*/ 11 w 72"/>
                  <a:gd name="T35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50">
                    <a:moveTo>
                      <a:pt x="11" y="47"/>
                    </a:moveTo>
                    <a:cubicBezTo>
                      <a:pt x="11" y="47"/>
                      <a:pt x="11" y="47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4" y="34"/>
                    </a:cubicBezTo>
                    <a:cubicBezTo>
                      <a:pt x="14" y="32"/>
                      <a:pt x="16" y="32"/>
                      <a:pt x="16" y="30"/>
                    </a:cubicBezTo>
                    <a:cubicBezTo>
                      <a:pt x="21" y="32"/>
                      <a:pt x="30" y="34"/>
                      <a:pt x="38" y="34"/>
                    </a:cubicBezTo>
                    <a:cubicBezTo>
                      <a:pt x="46" y="34"/>
                      <a:pt x="55" y="32"/>
                      <a:pt x="60" y="30"/>
                    </a:cubicBezTo>
                    <a:cubicBezTo>
                      <a:pt x="61" y="32"/>
                      <a:pt x="66" y="34"/>
                      <a:pt x="72" y="34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1" y="30"/>
                      <a:pt x="70" y="27"/>
                      <a:pt x="68" y="24"/>
                    </a:cubicBezTo>
                    <a:cubicBezTo>
                      <a:pt x="65" y="18"/>
                      <a:pt x="60" y="14"/>
                      <a:pt x="55" y="10"/>
                    </a:cubicBezTo>
                    <a:cubicBezTo>
                      <a:pt x="43" y="2"/>
                      <a:pt x="28" y="0"/>
                      <a:pt x="18" y="5"/>
                    </a:cubicBezTo>
                    <a:cubicBezTo>
                      <a:pt x="4" y="13"/>
                      <a:pt x="0" y="32"/>
                      <a:pt x="7" y="50"/>
                    </a:cubicBezTo>
                    <a:cubicBezTo>
                      <a:pt x="8" y="48"/>
                      <a:pt x="9" y="47"/>
                      <a:pt x="11" y="47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3176"/>
              <p:cNvSpPr>
                <a:spLocks/>
              </p:cNvSpPr>
              <p:nvPr/>
            </p:nvSpPr>
            <p:spPr bwMode="auto">
              <a:xfrm>
                <a:off x="975307" y="2212974"/>
                <a:ext cx="82550" cy="47625"/>
              </a:xfrm>
              <a:custGeom>
                <a:avLst/>
                <a:gdLst>
                  <a:gd name="T0" fmla="*/ 20 w 40"/>
                  <a:gd name="T1" fmla="*/ 23 h 23"/>
                  <a:gd name="T2" fmla="*/ 20 w 40"/>
                  <a:gd name="T3" fmla="*/ 23 h 23"/>
                  <a:gd name="T4" fmla="*/ 39 w 40"/>
                  <a:gd name="T5" fmla="*/ 12 h 23"/>
                  <a:gd name="T6" fmla="*/ 40 w 40"/>
                  <a:gd name="T7" fmla="*/ 12 h 23"/>
                  <a:gd name="T8" fmla="*/ 40 w 40"/>
                  <a:gd name="T9" fmla="*/ 1 h 23"/>
                  <a:gd name="T10" fmla="*/ 35 w 40"/>
                  <a:gd name="T11" fmla="*/ 3 h 23"/>
                  <a:gd name="T12" fmla="*/ 5 w 40"/>
                  <a:gd name="T13" fmla="*/ 3 h 23"/>
                  <a:gd name="T14" fmla="*/ 0 w 40"/>
                  <a:gd name="T15" fmla="*/ 0 h 23"/>
                  <a:gd name="T16" fmla="*/ 0 w 40"/>
                  <a:gd name="T17" fmla="*/ 12 h 23"/>
                  <a:gd name="T18" fmla="*/ 0 w 40"/>
                  <a:gd name="T19" fmla="*/ 12 h 23"/>
                  <a:gd name="T20" fmla="*/ 20 w 40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3"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2"/>
                      <a:pt x="37" y="3"/>
                      <a:pt x="35" y="3"/>
                    </a:cubicBezTo>
                    <a:cubicBezTo>
                      <a:pt x="35" y="3"/>
                      <a:pt x="35" y="3"/>
                      <a:pt x="5" y="3"/>
                    </a:cubicBezTo>
                    <a:cubicBezTo>
                      <a:pt x="3" y="3"/>
                      <a:pt x="1" y="2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</a:path>
                </a:pathLst>
              </a:custGeom>
              <a:solidFill>
                <a:srgbClr val="CEA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3177"/>
              <p:cNvSpPr>
                <a:spLocks/>
              </p:cNvSpPr>
              <p:nvPr/>
            </p:nvSpPr>
            <p:spPr bwMode="auto">
              <a:xfrm>
                <a:off x="992769" y="2260599"/>
                <a:ext cx="49213" cy="312737"/>
              </a:xfrm>
              <a:custGeom>
                <a:avLst/>
                <a:gdLst>
                  <a:gd name="T0" fmla="*/ 31 w 31"/>
                  <a:gd name="T1" fmla="*/ 10 h 197"/>
                  <a:gd name="T2" fmla="*/ 15 w 31"/>
                  <a:gd name="T3" fmla="*/ 0 h 197"/>
                  <a:gd name="T4" fmla="*/ 15 w 31"/>
                  <a:gd name="T5" fmla="*/ 0 h 197"/>
                  <a:gd name="T6" fmla="*/ 15 w 31"/>
                  <a:gd name="T7" fmla="*/ 0 h 197"/>
                  <a:gd name="T8" fmla="*/ 0 w 31"/>
                  <a:gd name="T9" fmla="*/ 10 h 197"/>
                  <a:gd name="T10" fmla="*/ 9 w 31"/>
                  <a:gd name="T11" fmla="*/ 16 h 197"/>
                  <a:gd name="T12" fmla="*/ 8 w 31"/>
                  <a:gd name="T13" fmla="*/ 139 h 197"/>
                  <a:gd name="T14" fmla="*/ 15 w 31"/>
                  <a:gd name="T15" fmla="*/ 197 h 197"/>
                  <a:gd name="T16" fmla="*/ 24 w 31"/>
                  <a:gd name="T17" fmla="*/ 122 h 197"/>
                  <a:gd name="T18" fmla="*/ 24 w 31"/>
                  <a:gd name="T19" fmla="*/ 16 h 197"/>
                  <a:gd name="T20" fmla="*/ 31 w 31"/>
                  <a:gd name="T21" fmla="*/ 1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97">
                    <a:moveTo>
                      <a:pt x="31" y="1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9" y="16"/>
                    </a:lnTo>
                    <a:lnTo>
                      <a:pt x="8" y="139"/>
                    </a:lnTo>
                    <a:lnTo>
                      <a:pt x="15" y="197"/>
                    </a:lnTo>
                    <a:lnTo>
                      <a:pt x="24" y="122"/>
                    </a:lnTo>
                    <a:lnTo>
                      <a:pt x="24" y="16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17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3178"/>
              <p:cNvSpPr>
                <a:spLocks/>
              </p:cNvSpPr>
              <p:nvPr/>
            </p:nvSpPr>
            <p:spPr bwMode="auto">
              <a:xfrm>
                <a:off x="780044" y="2266949"/>
                <a:ext cx="103188" cy="392112"/>
              </a:xfrm>
              <a:custGeom>
                <a:avLst/>
                <a:gdLst>
                  <a:gd name="T0" fmla="*/ 50 w 50"/>
                  <a:gd name="T1" fmla="*/ 0 h 190"/>
                  <a:gd name="T2" fmla="*/ 0 w 50"/>
                  <a:gd name="T3" fmla="*/ 190 h 190"/>
                  <a:gd name="T4" fmla="*/ 36 w 50"/>
                  <a:gd name="T5" fmla="*/ 190 h 190"/>
                  <a:gd name="T6" fmla="*/ 50 w 50"/>
                  <a:gd name="T7" fmla="*/ 109 h 190"/>
                  <a:gd name="T8" fmla="*/ 50 w 50"/>
                  <a:gd name="T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90">
                    <a:moveTo>
                      <a:pt x="50" y="0"/>
                    </a:moveTo>
                    <a:cubicBezTo>
                      <a:pt x="20" y="62"/>
                      <a:pt x="8" y="124"/>
                      <a:pt x="0" y="190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40" y="163"/>
                      <a:pt x="44" y="136"/>
                      <a:pt x="50" y="109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3179"/>
              <p:cNvSpPr>
                <a:spLocks/>
              </p:cNvSpPr>
              <p:nvPr/>
            </p:nvSpPr>
            <p:spPr bwMode="auto">
              <a:xfrm>
                <a:off x="883232" y="2262187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3180"/>
              <p:cNvSpPr>
                <a:spLocks/>
              </p:cNvSpPr>
              <p:nvPr/>
            </p:nvSpPr>
            <p:spPr bwMode="auto">
              <a:xfrm>
                <a:off x="1151519" y="2262187"/>
                <a:ext cx="104775" cy="396875"/>
              </a:xfrm>
              <a:custGeom>
                <a:avLst/>
                <a:gdLst>
                  <a:gd name="T0" fmla="*/ 1 w 51"/>
                  <a:gd name="T1" fmla="*/ 0 h 192"/>
                  <a:gd name="T2" fmla="*/ 1 w 51"/>
                  <a:gd name="T3" fmla="*/ 0 h 192"/>
                  <a:gd name="T4" fmla="*/ 0 w 51"/>
                  <a:gd name="T5" fmla="*/ 106 h 192"/>
                  <a:gd name="T6" fmla="*/ 15 w 51"/>
                  <a:gd name="T7" fmla="*/ 192 h 192"/>
                  <a:gd name="T8" fmla="*/ 51 w 51"/>
                  <a:gd name="T9" fmla="*/ 192 h 192"/>
                  <a:gd name="T10" fmla="*/ 2 w 51"/>
                  <a:gd name="T11" fmla="*/ 0 h 192"/>
                  <a:gd name="T12" fmla="*/ 1 w 51"/>
                  <a:gd name="T1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9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7" y="134"/>
                      <a:pt x="11" y="163"/>
                      <a:pt x="15" y="192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43" y="125"/>
                      <a:pt x="31" y="63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3181"/>
              <p:cNvSpPr>
                <a:spLocks/>
              </p:cNvSpPr>
              <p:nvPr/>
            </p:nvSpPr>
            <p:spPr bwMode="auto">
              <a:xfrm>
                <a:off x="883232" y="2238374"/>
                <a:ext cx="269875" cy="420687"/>
              </a:xfrm>
              <a:custGeom>
                <a:avLst/>
                <a:gdLst>
                  <a:gd name="T0" fmla="*/ 170 w 170"/>
                  <a:gd name="T1" fmla="*/ 15 h 265"/>
                  <a:gd name="T2" fmla="*/ 170 w 170"/>
                  <a:gd name="T3" fmla="*/ 15 h 265"/>
                  <a:gd name="T4" fmla="*/ 110 w 170"/>
                  <a:gd name="T5" fmla="*/ 0 h 265"/>
                  <a:gd name="T6" fmla="*/ 110 w 170"/>
                  <a:gd name="T7" fmla="*/ 3 h 265"/>
                  <a:gd name="T8" fmla="*/ 93 w 170"/>
                  <a:gd name="T9" fmla="*/ 136 h 265"/>
                  <a:gd name="T10" fmla="*/ 84 w 170"/>
                  <a:gd name="T11" fmla="*/ 211 h 265"/>
                  <a:gd name="T12" fmla="*/ 77 w 170"/>
                  <a:gd name="T13" fmla="*/ 153 h 265"/>
                  <a:gd name="T14" fmla="*/ 58 w 170"/>
                  <a:gd name="T15" fmla="*/ 3 h 265"/>
                  <a:gd name="T16" fmla="*/ 57 w 170"/>
                  <a:gd name="T17" fmla="*/ 0 h 265"/>
                  <a:gd name="T18" fmla="*/ 1 w 170"/>
                  <a:gd name="T19" fmla="*/ 15 h 265"/>
                  <a:gd name="T20" fmla="*/ 0 w 170"/>
                  <a:gd name="T21" fmla="*/ 15 h 265"/>
                  <a:gd name="T22" fmla="*/ 0 w 170"/>
                  <a:gd name="T23" fmla="*/ 15 h 265"/>
                  <a:gd name="T24" fmla="*/ 0 w 170"/>
                  <a:gd name="T25" fmla="*/ 18 h 265"/>
                  <a:gd name="T26" fmla="*/ 0 w 170"/>
                  <a:gd name="T27" fmla="*/ 160 h 265"/>
                  <a:gd name="T28" fmla="*/ 1 w 170"/>
                  <a:gd name="T29" fmla="*/ 265 h 265"/>
                  <a:gd name="T30" fmla="*/ 168 w 170"/>
                  <a:gd name="T31" fmla="*/ 265 h 265"/>
                  <a:gd name="T32" fmla="*/ 169 w 170"/>
                  <a:gd name="T33" fmla="*/ 153 h 265"/>
                  <a:gd name="T34" fmla="*/ 170 w 170"/>
                  <a:gd name="T35" fmla="*/ 1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0" h="265">
                    <a:moveTo>
                      <a:pt x="170" y="15"/>
                    </a:moveTo>
                    <a:lnTo>
                      <a:pt x="170" y="15"/>
                    </a:lnTo>
                    <a:lnTo>
                      <a:pt x="110" y="0"/>
                    </a:lnTo>
                    <a:lnTo>
                      <a:pt x="110" y="3"/>
                    </a:lnTo>
                    <a:lnTo>
                      <a:pt x="93" y="136"/>
                    </a:lnTo>
                    <a:lnTo>
                      <a:pt x="84" y="211"/>
                    </a:lnTo>
                    <a:lnTo>
                      <a:pt x="77" y="153"/>
                    </a:lnTo>
                    <a:lnTo>
                      <a:pt x="58" y="3"/>
                    </a:lnTo>
                    <a:lnTo>
                      <a:pt x="57" y="0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60"/>
                    </a:lnTo>
                    <a:lnTo>
                      <a:pt x="1" y="265"/>
                    </a:lnTo>
                    <a:lnTo>
                      <a:pt x="168" y="265"/>
                    </a:lnTo>
                    <a:lnTo>
                      <a:pt x="169" y="153"/>
                    </a:lnTo>
                    <a:lnTo>
                      <a:pt x="170" y="15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Rectangle 3182"/>
              <p:cNvSpPr>
                <a:spLocks noChangeArrowheads="1"/>
              </p:cNvSpPr>
              <p:nvPr/>
            </p:nvSpPr>
            <p:spPr bwMode="auto">
              <a:xfrm>
                <a:off x="1084844" y="2071687"/>
                <a:ext cx="3175" cy="3175"/>
              </a:xfrm>
              <a:prstGeom prst="rect">
                <a:avLst/>
              </a:prstGeom>
              <a:solidFill>
                <a:srgbClr val="FFD6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3183"/>
              <p:cNvSpPr>
                <a:spLocks/>
              </p:cNvSpPr>
              <p:nvPr/>
            </p:nvSpPr>
            <p:spPr bwMode="auto">
              <a:xfrm>
                <a:off x="934032" y="2068512"/>
                <a:ext cx="168275" cy="150812"/>
              </a:xfrm>
              <a:custGeom>
                <a:avLst/>
                <a:gdLst>
                  <a:gd name="T0" fmla="*/ 25 w 81"/>
                  <a:gd name="T1" fmla="*/ 73 h 73"/>
                  <a:gd name="T2" fmla="*/ 55 w 81"/>
                  <a:gd name="T3" fmla="*/ 73 h 73"/>
                  <a:gd name="T4" fmla="*/ 60 w 81"/>
                  <a:gd name="T5" fmla="*/ 71 h 73"/>
                  <a:gd name="T6" fmla="*/ 74 w 81"/>
                  <a:gd name="T7" fmla="*/ 43 h 73"/>
                  <a:gd name="T8" fmla="*/ 81 w 81"/>
                  <a:gd name="T9" fmla="*/ 36 h 73"/>
                  <a:gd name="T10" fmla="*/ 81 w 81"/>
                  <a:gd name="T11" fmla="*/ 24 h 73"/>
                  <a:gd name="T12" fmla="*/ 79 w 81"/>
                  <a:gd name="T13" fmla="*/ 19 h 73"/>
                  <a:gd name="T14" fmla="*/ 77 w 81"/>
                  <a:gd name="T15" fmla="*/ 17 h 73"/>
                  <a:gd name="T16" fmla="*/ 74 w 81"/>
                  <a:gd name="T17" fmla="*/ 17 h 73"/>
                  <a:gd name="T18" fmla="*/ 74 w 81"/>
                  <a:gd name="T19" fmla="*/ 12 h 73"/>
                  <a:gd name="T20" fmla="*/ 74 w 81"/>
                  <a:gd name="T21" fmla="*/ 11 h 73"/>
                  <a:gd name="T22" fmla="*/ 74 w 81"/>
                  <a:gd name="T23" fmla="*/ 9 h 73"/>
                  <a:gd name="T24" fmla="*/ 74 w 81"/>
                  <a:gd name="T25" fmla="*/ 7 h 73"/>
                  <a:gd name="T26" fmla="*/ 72 w 81"/>
                  <a:gd name="T27" fmla="*/ 6 h 73"/>
                  <a:gd name="T28" fmla="*/ 72 w 81"/>
                  <a:gd name="T29" fmla="*/ 4 h 73"/>
                  <a:gd name="T30" fmla="*/ 72 w 81"/>
                  <a:gd name="T31" fmla="*/ 2 h 73"/>
                  <a:gd name="T32" fmla="*/ 66 w 81"/>
                  <a:gd name="T33" fmla="*/ 4 h 73"/>
                  <a:gd name="T34" fmla="*/ 66 w 81"/>
                  <a:gd name="T35" fmla="*/ 4 h 73"/>
                  <a:gd name="T36" fmla="*/ 54 w 81"/>
                  <a:gd name="T37" fmla="*/ 0 h 73"/>
                  <a:gd name="T38" fmla="*/ 32 w 81"/>
                  <a:gd name="T39" fmla="*/ 4 h 73"/>
                  <a:gd name="T40" fmla="*/ 10 w 81"/>
                  <a:gd name="T41" fmla="*/ 0 h 73"/>
                  <a:gd name="T42" fmla="*/ 8 w 81"/>
                  <a:gd name="T43" fmla="*/ 4 h 73"/>
                  <a:gd name="T44" fmla="*/ 7 w 81"/>
                  <a:gd name="T45" fmla="*/ 6 h 73"/>
                  <a:gd name="T46" fmla="*/ 7 w 81"/>
                  <a:gd name="T47" fmla="*/ 7 h 73"/>
                  <a:gd name="T48" fmla="*/ 7 w 81"/>
                  <a:gd name="T49" fmla="*/ 9 h 73"/>
                  <a:gd name="T50" fmla="*/ 5 w 81"/>
                  <a:gd name="T51" fmla="*/ 9 h 73"/>
                  <a:gd name="T52" fmla="*/ 5 w 81"/>
                  <a:gd name="T53" fmla="*/ 11 h 73"/>
                  <a:gd name="T54" fmla="*/ 5 w 81"/>
                  <a:gd name="T55" fmla="*/ 12 h 73"/>
                  <a:gd name="T56" fmla="*/ 5 w 81"/>
                  <a:gd name="T57" fmla="*/ 17 h 73"/>
                  <a:gd name="T58" fmla="*/ 1 w 81"/>
                  <a:gd name="T59" fmla="*/ 20 h 73"/>
                  <a:gd name="T60" fmla="*/ 0 w 81"/>
                  <a:gd name="T61" fmla="*/ 24 h 73"/>
                  <a:gd name="T62" fmla="*/ 0 w 81"/>
                  <a:gd name="T63" fmla="*/ 36 h 73"/>
                  <a:gd name="T64" fmla="*/ 5 w 81"/>
                  <a:gd name="T65" fmla="*/ 43 h 73"/>
                  <a:gd name="T66" fmla="*/ 20 w 81"/>
                  <a:gd name="T67" fmla="*/ 70 h 73"/>
                  <a:gd name="T68" fmla="*/ 25 w 81"/>
                  <a:gd name="T6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" h="73">
                    <a:moveTo>
                      <a:pt x="25" y="73"/>
                    </a:moveTo>
                    <a:cubicBezTo>
                      <a:pt x="55" y="73"/>
                      <a:pt x="55" y="73"/>
                      <a:pt x="55" y="73"/>
                    </a:cubicBezTo>
                    <a:cubicBezTo>
                      <a:pt x="57" y="73"/>
                      <a:pt x="58" y="72"/>
                      <a:pt x="60" y="71"/>
                    </a:cubicBezTo>
                    <a:cubicBezTo>
                      <a:pt x="67" y="63"/>
                      <a:pt x="74" y="43"/>
                      <a:pt x="74" y="43"/>
                    </a:cubicBezTo>
                    <a:cubicBezTo>
                      <a:pt x="77" y="43"/>
                      <a:pt x="81" y="39"/>
                      <a:pt x="81" y="36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2"/>
                      <a:pt x="80" y="20"/>
                      <a:pt x="79" y="19"/>
                    </a:cubicBezTo>
                    <a:cubicBezTo>
                      <a:pt x="78" y="18"/>
                      <a:pt x="78" y="18"/>
                      <a:pt x="77" y="17"/>
                    </a:cubicBezTo>
                    <a:cubicBezTo>
                      <a:pt x="76" y="17"/>
                      <a:pt x="76" y="17"/>
                      <a:pt x="74" y="17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9"/>
                    </a:cubicBezTo>
                    <a:cubicBezTo>
                      <a:pt x="74" y="9"/>
                      <a:pt x="74" y="9"/>
                      <a:pt x="74" y="7"/>
                    </a:cubicBezTo>
                    <a:cubicBezTo>
                      <a:pt x="74" y="6"/>
                      <a:pt x="74" y="6"/>
                      <a:pt x="72" y="6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2"/>
                    </a:cubicBezTo>
                    <a:cubicBezTo>
                      <a:pt x="69" y="4"/>
                      <a:pt x="68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0" y="4"/>
                      <a:pt x="55" y="2"/>
                      <a:pt x="54" y="0"/>
                    </a:cubicBezTo>
                    <a:cubicBezTo>
                      <a:pt x="49" y="2"/>
                      <a:pt x="40" y="4"/>
                      <a:pt x="32" y="4"/>
                    </a:cubicBezTo>
                    <a:cubicBezTo>
                      <a:pt x="24" y="4"/>
                      <a:pt x="15" y="2"/>
                      <a:pt x="10" y="0"/>
                    </a:cubicBezTo>
                    <a:cubicBezTo>
                      <a:pt x="10" y="2"/>
                      <a:pt x="8" y="2"/>
                      <a:pt x="8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3" y="17"/>
                      <a:pt x="2" y="18"/>
                      <a:pt x="1" y="20"/>
                    </a:cubicBezTo>
                    <a:cubicBezTo>
                      <a:pt x="0" y="21"/>
                      <a:pt x="0" y="22"/>
                      <a:pt x="0" y="2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2" y="43"/>
                      <a:pt x="5" y="43"/>
                    </a:cubicBezTo>
                    <a:cubicBezTo>
                      <a:pt x="5" y="43"/>
                      <a:pt x="12" y="63"/>
                      <a:pt x="20" y="70"/>
                    </a:cubicBezTo>
                    <a:cubicBezTo>
                      <a:pt x="21" y="72"/>
                      <a:pt x="23" y="73"/>
                      <a:pt x="25" y="73"/>
                    </a:cubicBezTo>
                    <a:close/>
                  </a:path>
                </a:pathLst>
              </a:custGeom>
              <a:solidFill>
                <a:srgbClr val="CEA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3184"/>
              <p:cNvSpPr>
                <a:spLocks noChangeArrowheads="1"/>
              </p:cNvSpPr>
              <p:nvPr/>
            </p:nvSpPr>
            <p:spPr bwMode="auto">
              <a:xfrm>
                <a:off x="1084844" y="2412507"/>
                <a:ext cx="121475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000" kern="0" spc="-3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Collaboration blockers</a:t>
                </a:r>
                <a:endParaRPr kumimoji="0" lang="en-US" altLang="en-US" sz="1000" i="0" u="none" strike="noStrike" kern="0" cap="none" spc="-30" normalizeH="0" noProof="0" dirty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 panose="020B0502040204020203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865437" y="5208464"/>
            <a:ext cx="2312987" cy="803398"/>
            <a:chOff x="2940049" y="5173662"/>
            <a:chExt cx="2312987" cy="803398"/>
          </a:xfrm>
        </p:grpSpPr>
        <p:sp>
          <p:nvSpPr>
            <p:cNvPr id="405" name="Rectangle 3696"/>
            <p:cNvSpPr>
              <a:spLocks noChangeArrowheads="1"/>
            </p:cNvSpPr>
            <p:nvPr/>
          </p:nvSpPr>
          <p:spPr bwMode="auto">
            <a:xfrm>
              <a:off x="2940049" y="5478462"/>
              <a:ext cx="2312987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DevOps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was being initiated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by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more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development teams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than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IT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Ops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teams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by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about a </a:t>
              </a:r>
              <a:r>
                <a:rPr lang="en-US" altLang="en-US" sz="900" b="1" dirty="0">
                  <a:solidFill>
                    <a:srgbClr val="FFFFFF"/>
                  </a:solidFill>
                  <a:latin typeface="Segoe UI" panose="020B0502040204020203" pitchFamily="34" charset="0"/>
                </a:rPr>
                <a:t>40%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 to </a:t>
              </a:r>
              <a:r>
                <a:rPr lang="en-US" altLang="en-US" sz="900" b="1" dirty="0">
                  <a:solidFill>
                    <a:srgbClr val="FFFFFF"/>
                  </a:solidFill>
                  <a:latin typeface="Segoe UI" panose="020B0502040204020203" pitchFamily="34" charset="0"/>
                </a:rPr>
                <a:t>33%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margin</a:t>
              </a:r>
              <a:endParaRPr lang="en-US" altLang="en-US" b="1" dirty="0" smtClean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941637" y="5173662"/>
              <a:ext cx="1600200" cy="212726"/>
              <a:chOff x="2941637" y="5173662"/>
              <a:chExt cx="1600200" cy="212726"/>
            </a:xfrm>
          </p:grpSpPr>
          <p:grpSp>
            <p:nvGrpSpPr>
              <p:cNvPr id="583" name="Group 582"/>
              <p:cNvGrpSpPr/>
              <p:nvPr/>
            </p:nvGrpSpPr>
            <p:grpSpPr>
              <a:xfrm>
                <a:off x="3800474" y="5173662"/>
                <a:ext cx="741363" cy="212726"/>
                <a:chOff x="3267074" y="5108575"/>
                <a:chExt cx="741363" cy="212726"/>
              </a:xfrm>
            </p:grpSpPr>
            <p:sp>
              <p:nvSpPr>
                <p:cNvPr id="406" name="Freeform 3709"/>
                <p:cNvSpPr>
                  <a:spLocks/>
                </p:cNvSpPr>
                <p:nvPr/>
              </p:nvSpPr>
              <p:spPr bwMode="auto">
                <a:xfrm>
                  <a:off x="3640137" y="5164138"/>
                  <a:ext cx="80963" cy="157163"/>
                </a:xfrm>
                <a:custGeom>
                  <a:avLst/>
                  <a:gdLst>
                    <a:gd name="T0" fmla="*/ 0 w 51"/>
                    <a:gd name="T1" fmla="*/ 0 h 99"/>
                    <a:gd name="T2" fmla="*/ 51 w 51"/>
                    <a:gd name="T3" fmla="*/ 0 h 99"/>
                    <a:gd name="T4" fmla="*/ 51 w 51"/>
                    <a:gd name="T5" fmla="*/ 99 h 99"/>
                    <a:gd name="T6" fmla="*/ 0 w 51"/>
                    <a:gd name="T7" fmla="*/ 99 h 99"/>
                    <a:gd name="T8" fmla="*/ 0 w 51"/>
                    <a:gd name="T9" fmla="*/ 0 h 99"/>
                    <a:gd name="T10" fmla="*/ 0 w 51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99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7" name="Freeform 3710"/>
                <p:cNvSpPr>
                  <a:spLocks/>
                </p:cNvSpPr>
                <p:nvPr/>
              </p:nvSpPr>
              <p:spPr bwMode="auto">
                <a:xfrm>
                  <a:off x="3267074" y="5108575"/>
                  <a:ext cx="373063" cy="212725"/>
                </a:xfrm>
                <a:custGeom>
                  <a:avLst/>
                  <a:gdLst>
                    <a:gd name="T0" fmla="*/ 0 w 181"/>
                    <a:gd name="T1" fmla="*/ 54 h 103"/>
                    <a:gd name="T2" fmla="*/ 9 w 181"/>
                    <a:gd name="T3" fmla="*/ 46 h 103"/>
                    <a:gd name="T4" fmla="*/ 9 w 181"/>
                    <a:gd name="T5" fmla="*/ 46 h 103"/>
                    <a:gd name="T6" fmla="*/ 9 w 181"/>
                    <a:gd name="T7" fmla="*/ 46 h 103"/>
                    <a:gd name="T8" fmla="*/ 85 w 181"/>
                    <a:gd name="T9" fmla="*/ 46 h 103"/>
                    <a:gd name="T10" fmla="*/ 85 w 181"/>
                    <a:gd name="T11" fmla="*/ 42 h 103"/>
                    <a:gd name="T12" fmla="*/ 23 w 181"/>
                    <a:gd name="T13" fmla="*/ 42 h 103"/>
                    <a:gd name="T14" fmla="*/ 20 w 181"/>
                    <a:gd name="T15" fmla="*/ 41 h 103"/>
                    <a:gd name="T16" fmla="*/ 15 w 181"/>
                    <a:gd name="T17" fmla="*/ 34 h 103"/>
                    <a:gd name="T18" fmla="*/ 23 w 181"/>
                    <a:gd name="T19" fmla="*/ 25 h 103"/>
                    <a:gd name="T20" fmla="*/ 24 w 181"/>
                    <a:gd name="T21" fmla="*/ 25 h 103"/>
                    <a:gd name="T22" fmla="*/ 85 w 181"/>
                    <a:gd name="T23" fmla="*/ 25 h 103"/>
                    <a:gd name="T24" fmla="*/ 103 w 181"/>
                    <a:gd name="T25" fmla="*/ 25 h 103"/>
                    <a:gd name="T26" fmla="*/ 150 w 181"/>
                    <a:gd name="T27" fmla="*/ 71 h 103"/>
                    <a:gd name="T28" fmla="*/ 152 w 181"/>
                    <a:gd name="T29" fmla="*/ 68 h 103"/>
                    <a:gd name="T30" fmla="*/ 150 w 181"/>
                    <a:gd name="T31" fmla="*/ 65 h 103"/>
                    <a:gd name="T32" fmla="*/ 108 w 181"/>
                    <a:gd name="T33" fmla="*/ 22 h 103"/>
                    <a:gd name="T34" fmla="*/ 108 w 181"/>
                    <a:gd name="T35" fmla="*/ 20 h 103"/>
                    <a:gd name="T36" fmla="*/ 69 w 181"/>
                    <a:gd name="T37" fmla="*/ 20 h 103"/>
                    <a:gd name="T38" fmla="*/ 69 w 181"/>
                    <a:gd name="T39" fmla="*/ 20 h 103"/>
                    <a:gd name="T40" fmla="*/ 60 w 181"/>
                    <a:gd name="T41" fmla="*/ 10 h 103"/>
                    <a:gd name="T42" fmla="*/ 69 w 181"/>
                    <a:gd name="T43" fmla="*/ 0 h 103"/>
                    <a:gd name="T44" fmla="*/ 70 w 181"/>
                    <a:gd name="T45" fmla="*/ 0 h 103"/>
                    <a:gd name="T46" fmla="*/ 70 w 181"/>
                    <a:gd name="T47" fmla="*/ 0 h 103"/>
                    <a:gd name="T48" fmla="*/ 152 w 181"/>
                    <a:gd name="T49" fmla="*/ 0 h 103"/>
                    <a:gd name="T50" fmla="*/ 181 w 181"/>
                    <a:gd name="T51" fmla="*/ 29 h 103"/>
                    <a:gd name="T52" fmla="*/ 181 w 181"/>
                    <a:gd name="T53" fmla="*/ 62 h 103"/>
                    <a:gd name="T54" fmla="*/ 181 w 181"/>
                    <a:gd name="T55" fmla="*/ 103 h 103"/>
                    <a:gd name="T56" fmla="*/ 35 w 181"/>
                    <a:gd name="T57" fmla="*/ 103 h 103"/>
                    <a:gd name="T58" fmla="*/ 27 w 181"/>
                    <a:gd name="T59" fmla="*/ 95 h 103"/>
                    <a:gd name="T60" fmla="*/ 35 w 181"/>
                    <a:gd name="T61" fmla="*/ 87 h 103"/>
                    <a:gd name="T62" fmla="*/ 85 w 181"/>
                    <a:gd name="T63" fmla="*/ 87 h 103"/>
                    <a:gd name="T64" fmla="*/ 85 w 181"/>
                    <a:gd name="T65" fmla="*/ 83 h 103"/>
                    <a:gd name="T66" fmla="*/ 23 w 181"/>
                    <a:gd name="T67" fmla="*/ 83 h 103"/>
                    <a:gd name="T68" fmla="*/ 21 w 181"/>
                    <a:gd name="T69" fmla="*/ 82 h 103"/>
                    <a:gd name="T70" fmla="*/ 15 w 181"/>
                    <a:gd name="T71" fmla="*/ 75 h 103"/>
                    <a:gd name="T72" fmla="*/ 23 w 181"/>
                    <a:gd name="T73" fmla="*/ 66 h 103"/>
                    <a:gd name="T74" fmla="*/ 23 w 181"/>
                    <a:gd name="T75" fmla="*/ 66 h 103"/>
                    <a:gd name="T76" fmla="*/ 23 w 181"/>
                    <a:gd name="T77" fmla="*/ 66 h 103"/>
                    <a:gd name="T78" fmla="*/ 85 w 181"/>
                    <a:gd name="T79" fmla="*/ 66 h 103"/>
                    <a:gd name="T80" fmla="*/ 85 w 181"/>
                    <a:gd name="T81" fmla="*/ 62 h 103"/>
                    <a:gd name="T82" fmla="*/ 9 w 181"/>
                    <a:gd name="T83" fmla="*/ 62 h 103"/>
                    <a:gd name="T84" fmla="*/ 7 w 181"/>
                    <a:gd name="T85" fmla="*/ 62 h 103"/>
                    <a:gd name="T86" fmla="*/ 0 w 181"/>
                    <a:gd name="T87" fmla="*/ 5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81" h="103">
                      <a:moveTo>
                        <a:pt x="0" y="54"/>
                      </a:moveTo>
                      <a:cubicBezTo>
                        <a:pt x="0" y="49"/>
                        <a:pt x="5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5" y="46"/>
                        <a:pt x="85" y="46"/>
                        <a:pt x="85" y="46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2" y="42"/>
                        <a:pt x="21" y="42"/>
                        <a:pt x="20" y="41"/>
                      </a:cubicBezTo>
                      <a:cubicBezTo>
                        <a:pt x="17" y="40"/>
                        <a:pt x="15" y="37"/>
                        <a:pt x="15" y="34"/>
                      </a:cubicBezTo>
                      <a:cubicBezTo>
                        <a:pt x="15" y="29"/>
                        <a:pt x="18" y="25"/>
                        <a:pt x="23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30" y="25"/>
                        <a:pt x="85" y="25"/>
                        <a:pt x="85" y="25"/>
                      </a:cubicBezTo>
                      <a:cubicBezTo>
                        <a:pt x="103" y="25"/>
                        <a:pt x="103" y="25"/>
                        <a:pt x="103" y="25"/>
                      </a:cubicBezTo>
                      <a:cubicBezTo>
                        <a:pt x="104" y="51"/>
                        <a:pt x="125" y="71"/>
                        <a:pt x="150" y="71"/>
                      </a:cubicBezTo>
                      <a:cubicBezTo>
                        <a:pt x="151" y="71"/>
                        <a:pt x="152" y="69"/>
                        <a:pt x="152" y="68"/>
                      </a:cubicBezTo>
                      <a:cubicBezTo>
                        <a:pt x="152" y="66"/>
                        <a:pt x="151" y="65"/>
                        <a:pt x="150" y="65"/>
                      </a:cubicBezTo>
                      <a:cubicBezTo>
                        <a:pt x="127" y="65"/>
                        <a:pt x="108" y="46"/>
                        <a:pt x="108" y="22"/>
                      </a:cubicBezTo>
                      <a:cubicBezTo>
                        <a:pt x="108" y="22"/>
                        <a:pt x="108" y="21"/>
                        <a:pt x="108" y="20"/>
                      </a:cubicBezTo>
                      <a:cubicBezTo>
                        <a:pt x="69" y="20"/>
                        <a:pt x="69" y="20"/>
                        <a:pt x="69" y="20"/>
                      </a:cubicBezTo>
                      <a:cubicBezTo>
                        <a:pt x="69" y="20"/>
                        <a:pt x="69" y="20"/>
                        <a:pt x="69" y="20"/>
                      </a:cubicBezTo>
                      <a:cubicBezTo>
                        <a:pt x="64" y="20"/>
                        <a:pt x="60" y="15"/>
                        <a:pt x="60" y="10"/>
                      </a:cubicBezTo>
                      <a:cubicBezTo>
                        <a:pt x="60" y="4"/>
                        <a:pt x="64" y="0"/>
                        <a:pt x="69" y="0"/>
                      </a:cubicBezTo>
                      <a:cubicBezTo>
                        <a:pt x="69" y="0"/>
                        <a:pt x="69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69" y="0"/>
                        <a:pt x="181" y="12"/>
                        <a:pt x="181" y="29"/>
                      </a:cubicBezTo>
                      <a:cubicBezTo>
                        <a:pt x="181" y="62"/>
                        <a:pt x="181" y="62"/>
                        <a:pt x="181" y="62"/>
                      </a:cubicBezTo>
                      <a:cubicBezTo>
                        <a:pt x="181" y="103"/>
                        <a:pt x="181" y="103"/>
                        <a:pt x="181" y="103"/>
                      </a:cubicBezTo>
                      <a:cubicBezTo>
                        <a:pt x="35" y="103"/>
                        <a:pt x="35" y="103"/>
                        <a:pt x="35" y="103"/>
                      </a:cubicBezTo>
                      <a:cubicBezTo>
                        <a:pt x="30" y="103"/>
                        <a:pt x="27" y="99"/>
                        <a:pt x="27" y="95"/>
                      </a:cubicBezTo>
                      <a:cubicBezTo>
                        <a:pt x="27" y="90"/>
                        <a:pt x="30" y="87"/>
                        <a:pt x="35" y="87"/>
                      </a:cubicBezTo>
                      <a:cubicBezTo>
                        <a:pt x="35" y="87"/>
                        <a:pt x="85" y="87"/>
                        <a:pt x="85" y="87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23" y="83"/>
                        <a:pt x="23" y="83"/>
                        <a:pt x="23" y="83"/>
                      </a:cubicBezTo>
                      <a:cubicBezTo>
                        <a:pt x="22" y="83"/>
                        <a:pt x="22" y="82"/>
                        <a:pt x="21" y="82"/>
                      </a:cubicBezTo>
                      <a:cubicBezTo>
                        <a:pt x="17" y="81"/>
                        <a:pt x="15" y="78"/>
                        <a:pt x="15" y="75"/>
                      </a:cubicBezTo>
                      <a:cubicBezTo>
                        <a:pt x="15" y="70"/>
                        <a:pt x="18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85" y="66"/>
                        <a:pt x="85" y="66"/>
                        <a:pt x="85" y="66"/>
                      </a:cubicBezTo>
                      <a:cubicBezTo>
                        <a:pt x="85" y="62"/>
                        <a:pt x="85" y="62"/>
                        <a:pt x="85" y="62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8" y="62"/>
                        <a:pt x="7" y="62"/>
                        <a:pt x="7" y="62"/>
                      </a:cubicBezTo>
                      <a:cubicBezTo>
                        <a:pt x="3" y="61"/>
                        <a:pt x="0" y="58"/>
                        <a:pt x="0" y="54"/>
                      </a:cubicBezTo>
                      <a:close/>
                    </a:path>
                  </a:pathLst>
                </a:custGeom>
                <a:solidFill>
                  <a:srgbClr val="E1BC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Freeform 3711"/>
                <p:cNvSpPr>
                  <a:spLocks/>
                </p:cNvSpPr>
                <p:nvPr/>
              </p:nvSpPr>
              <p:spPr bwMode="auto">
                <a:xfrm>
                  <a:off x="3721099" y="5164138"/>
                  <a:ext cx="287338" cy="157163"/>
                </a:xfrm>
                <a:custGeom>
                  <a:avLst/>
                  <a:gdLst>
                    <a:gd name="T0" fmla="*/ 0 w 181"/>
                    <a:gd name="T1" fmla="*/ 0 h 99"/>
                    <a:gd name="T2" fmla="*/ 181 w 181"/>
                    <a:gd name="T3" fmla="*/ 0 h 99"/>
                    <a:gd name="T4" fmla="*/ 181 w 181"/>
                    <a:gd name="T5" fmla="*/ 99 h 99"/>
                    <a:gd name="T6" fmla="*/ 0 w 181"/>
                    <a:gd name="T7" fmla="*/ 99 h 99"/>
                    <a:gd name="T8" fmla="*/ 0 w 181"/>
                    <a:gd name="T9" fmla="*/ 0 h 99"/>
                    <a:gd name="T10" fmla="*/ 0 w 181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1" h="99">
                      <a:moveTo>
                        <a:pt x="0" y="0"/>
                      </a:moveTo>
                      <a:lnTo>
                        <a:pt x="181" y="0"/>
                      </a:lnTo>
                      <a:lnTo>
                        <a:pt x="181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6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Oval 3712"/>
                <p:cNvSpPr>
                  <a:spLocks noChangeArrowheads="1"/>
                </p:cNvSpPr>
                <p:nvPr/>
              </p:nvSpPr>
              <p:spPr bwMode="auto">
                <a:xfrm>
                  <a:off x="3665537" y="5268913"/>
                  <a:ext cx="26988" cy="269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941637" y="5173662"/>
                <a:ext cx="741362" cy="212726"/>
                <a:chOff x="2789237" y="5173662"/>
                <a:chExt cx="741362" cy="212726"/>
              </a:xfrm>
            </p:grpSpPr>
            <p:sp>
              <p:nvSpPr>
                <p:cNvPr id="410" name="Freeform 3713"/>
                <p:cNvSpPr>
                  <a:spLocks/>
                </p:cNvSpPr>
                <p:nvPr/>
              </p:nvSpPr>
              <p:spPr bwMode="auto">
                <a:xfrm>
                  <a:off x="3462337" y="5316537"/>
                  <a:ext cx="26988" cy="23813"/>
                </a:xfrm>
                <a:custGeom>
                  <a:avLst/>
                  <a:gdLst>
                    <a:gd name="T0" fmla="*/ 13 w 13"/>
                    <a:gd name="T1" fmla="*/ 0 h 12"/>
                    <a:gd name="T2" fmla="*/ 7 w 13"/>
                    <a:gd name="T3" fmla="*/ 0 h 12"/>
                    <a:gd name="T4" fmla="*/ 0 w 13"/>
                    <a:gd name="T5" fmla="*/ 6 h 12"/>
                    <a:gd name="T6" fmla="*/ 7 w 13"/>
                    <a:gd name="T7" fmla="*/ 12 h 12"/>
                    <a:gd name="T8" fmla="*/ 13 w 13"/>
                    <a:gd name="T9" fmla="*/ 12 h 12"/>
                    <a:gd name="T10" fmla="*/ 13 w 13"/>
                    <a:gd name="T11" fmla="*/ 0 h 12"/>
                    <a:gd name="T12" fmla="*/ 13 w 13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2"/>
                        <a:pt x="7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ECC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Freeform 3714"/>
                <p:cNvSpPr>
                  <a:spLocks/>
                </p:cNvSpPr>
                <p:nvPr/>
              </p:nvSpPr>
              <p:spPr bwMode="auto">
                <a:xfrm>
                  <a:off x="3489324" y="5272087"/>
                  <a:ext cx="28575" cy="26988"/>
                </a:xfrm>
                <a:custGeom>
                  <a:avLst/>
                  <a:gdLst>
                    <a:gd name="T0" fmla="*/ 14 w 14"/>
                    <a:gd name="T1" fmla="*/ 0 h 13"/>
                    <a:gd name="T2" fmla="*/ 7 w 14"/>
                    <a:gd name="T3" fmla="*/ 0 h 13"/>
                    <a:gd name="T4" fmla="*/ 0 w 14"/>
                    <a:gd name="T5" fmla="*/ 6 h 13"/>
                    <a:gd name="T6" fmla="*/ 7 w 14"/>
                    <a:gd name="T7" fmla="*/ 13 h 13"/>
                    <a:gd name="T8" fmla="*/ 14 w 14"/>
                    <a:gd name="T9" fmla="*/ 13 h 13"/>
                    <a:gd name="T10" fmla="*/ 14 w 14"/>
                    <a:gd name="T11" fmla="*/ 0 h 13"/>
                    <a:gd name="T12" fmla="*/ 14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14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3"/>
                        <a:pt x="7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ECC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Freeform 3715"/>
                <p:cNvSpPr>
                  <a:spLocks/>
                </p:cNvSpPr>
                <p:nvPr/>
              </p:nvSpPr>
              <p:spPr bwMode="auto">
                <a:xfrm>
                  <a:off x="3460749" y="5229225"/>
                  <a:ext cx="28575" cy="26988"/>
                </a:xfrm>
                <a:custGeom>
                  <a:avLst/>
                  <a:gdLst>
                    <a:gd name="T0" fmla="*/ 14 w 14"/>
                    <a:gd name="T1" fmla="*/ 0 h 13"/>
                    <a:gd name="T2" fmla="*/ 6 w 14"/>
                    <a:gd name="T3" fmla="*/ 0 h 13"/>
                    <a:gd name="T4" fmla="*/ 0 w 14"/>
                    <a:gd name="T5" fmla="*/ 6 h 13"/>
                    <a:gd name="T6" fmla="*/ 6 w 14"/>
                    <a:gd name="T7" fmla="*/ 13 h 13"/>
                    <a:gd name="T8" fmla="*/ 14 w 14"/>
                    <a:gd name="T9" fmla="*/ 13 h 13"/>
                    <a:gd name="T10" fmla="*/ 14 w 14"/>
                    <a:gd name="T11" fmla="*/ 0 h 13"/>
                    <a:gd name="T12" fmla="*/ 14 w 1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3">
                      <a:moveTo>
                        <a:pt x="1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0"/>
                        <a:pt x="3" y="13"/>
                        <a:pt x="6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ECC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Freeform 3716"/>
                <p:cNvSpPr>
                  <a:spLocks/>
                </p:cNvSpPr>
                <p:nvPr/>
              </p:nvSpPr>
              <p:spPr bwMode="auto">
                <a:xfrm>
                  <a:off x="3078162" y="5229225"/>
                  <a:ext cx="77788" cy="157163"/>
                </a:xfrm>
                <a:custGeom>
                  <a:avLst/>
                  <a:gdLst>
                    <a:gd name="T0" fmla="*/ 49 w 49"/>
                    <a:gd name="T1" fmla="*/ 99 h 99"/>
                    <a:gd name="T2" fmla="*/ 0 w 49"/>
                    <a:gd name="T3" fmla="*/ 99 h 99"/>
                    <a:gd name="T4" fmla="*/ 0 w 49"/>
                    <a:gd name="T5" fmla="*/ 0 h 99"/>
                    <a:gd name="T6" fmla="*/ 49 w 49"/>
                    <a:gd name="T7" fmla="*/ 2 h 99"/>
                    <a:gd name="T8" fmla="*/ 49 w 49"/>
                    <a:gd name="T9" fmla="*/ 99 h 99"/>
                    <a:gd name="T10" fmla="*/ 49 w 49"/>
                    <a:gd name="T11" fmla="*/ 99 h 99"/>
                    <a:gd name="T12" fmla="*/ 49 w 49"/>
                    <a:gd name="T1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99">
                      <a:moveTo>
                        <a:pt x="49" y="99"/>
                      </a:move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49" y="2"/>
                      </a:lnTo>
                      <a:lnTo>
                        <a:pt x="49" y="99"/>
                      </a:lnTo>
                      <a:lnTo>
                        <a:pt x="49" y="99"/>
                      </a:lnTo>
                      <a:lnTo>
                        <a:pt x="49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Freeform 3717"/>
                <p:cNvSpPr>
                  <a:spLocks/>
                </p:cNvSpPr>
                <p:nvPr/>
              </p:nvSpPr>
              <p:spPr bwMode="auto">
                <a:xfrm>
                  <a:off x="3078162" y="5229225"/>
                  <a:ext cx="77788" cy="157163"/>
                </a:xfrm>
                <a:custGeom>
                  <a:avLst/>
                  <a:gdLst>
                    <a:gd name="T0" fmla="*/ 0 w 49"/>
                    <a:gd name="T1" fmla="*/ 0 h 99"/>
                    <a:gd name="T2" fmla="*/ 49 w 49"/>
                    <a:gd name="T3" fmla="*/ 0 h 99"/>
                    <a:gd name="T4" fmla="*/ 49 w 49"/>
                    <a:gd name="T5" fmla="*/ 99 h 99"/>
                    <a:gd name="T6" fmla="*/ 0 w 49"/>
                    <a:gd name="T7" fmla="*/ 99 h 99"/>
                    <a:gd name="T8" fmla="*/ 0 w 49"/>
                    <a:gd name="T9" fmla="*/ 0 h 99"/>
                    <a:gd name="T10" fmla="*/ 0 w 49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99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9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Freeform 3718"/>
                <p:cNvSpPr>
                  <a:spLocks/>
                </p:cNvSpPr>
                <p:nvPr/>
              </p:nvSpPr>
              <p:spPr bwMode="auto">
                <a:xfrm>
                  <a:off x="2789237" y="5229225"/>
                  <a:ext cx="288925" cy="157163"/>
                </a:xfrm>
                <a:custGeom>
                  <a:avLst/>
                  <a:gdLst>
                    <a:gd name="T0" fmla="*/ 0 w 182"/>
                    <a:gd name="T1" fmla="*/ 0 h 99"/>
                    <a:gd name="T2" fmla="*/ 182 w 182"/>
                    <a:gd name="T3" fmla="*/ 0 h 99"/>
                    <a:gd name="T4" fmla="*/ 182 w 182"/>
                    <a:gd name="T5" fmla="*/ 99 h 99"/>
                    <a:gd name="T6" fmla="*/ 0 w 182"/>
                    <a:gd name="T7" fmla="*/ 99 h 99"/>
                    <a:gd name="T8" fmla="*/ 0 w 182"/>
                    <a:gd name="T9" fmla="*/ 0 h 99"/>
                    <a:gd name="T10" fmla="*/ 0 w 182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2" h="99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D237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Oval 3719"/>
                <p:cNvSpPr>
                  <a:spLocks noChangeArrowheads="1"/>
                </p:cNvSpPr>
                <p:nvPr/>
              </p:nvSpPr>
              <p:spPr bwMode="auto">
                <a:xfrm>
                  <a:off x="3105149" y="5334000"/>
                  <a:ext cx="26988" cy="26988"/>
                </a:xfrm>
                <a:prstGeom prst="ellipse">
                  <a:avLst/>
                </a:prstGeom>
                <a:solidFill>
                  <a:srgbClr val="002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Freeform 3720"/>
                <p:cNvSpPr>
                  <a:spLocks/>
                </p:cNvSpPr>
                <p:nvPr/>
              </p:nvSpPr>
              <p:spPr bwMode="auto">
                <a:xfrm>
                  <a:off x="3155949" y="5173662"/>
                  <a:ext cx="374650" cy="212725"/>
                </a:xfrm>
                <a:custGeom>
                  <a:avLst/>
                  <a:gdLst>
                    <a:gd name="T0" fmla="*/ 173 w 181"/>
                    <a:gd name="T1" fmla="*/ 46 h 103"/>
                    <a:gd name="T2" fmla="*/ 173 w 181"/>
                    <a:gd name="T3" fmla="*/ 46 h 103"/>
                    <a:gd name="T4" fmla="*/ 172 w 181"/>
                    <a:gd name="T5" fmla="*/ 46 h 103"/>
                    <a:gd name="T6" fmla="*/ 96 w 181"/>
                    <a:gd name="T7" fmla="*/ 46 h 103"/>
                    <a:gd name="T8" fmla="*/ 96 w 181"/>
                    <a:gd name="T9" fmla="*/ 42 h 103"/>
                    <a:gd name="T10" fmla="*/ 158 w 181"/>
                    <a:gd name="T11" fmla="*/ 42 h 103"/>
                    <a:gd name="T12" fmla="*/ 160 w 181"/>
                    <a:gd name="T13" fmla="*/ 41 h 103"/>
                    <a:gd name="T14" fmla="*/ 166 w 181"/>
                    <a:gd name="T15" fmla="*/ 34 h 103"/>
                    <a:gd name="T16" fmla="*/ 158 w 181"/>
                    <a:gd name="T17" fmla="*/ 25 h 103"/>
                    <a:gd name="T18" fmla="*/ 157 w 181"/>
                    <a:gd name="T19" fmla="*/ 25 h 103"/>
                    <a:gd name="T20" fmla="*/ 83 w 181"/>
                    <a:gd name="T21" fmla="*/ 25 h 103"/>
                    <a:gd name="T22" fmla="*/ 83 w 181"/>
                    <a:gd name="T23" fmla="*/ 20 h 103"/>
                    <a:gd name="T24" fmla="*/ 112 w 181"/>
                    <a:gd name="T25" fmla="*/ 20 h 103"/>
                    <a:gd name="T26" fmla="*/ 112 w 181"/>
                    <a:gd name="T27" fmla="*/ 20 h 103"/>
                    <a:gd name="T28" fmla="*/ 122 w 181"/>
                    <a:gd name="T29" fmla="*/ 10 h 103"/>
                    <a:gd name="T30" fmla="*/ 122 w 181"/>
                    <a:gd name="T31" fmla="*/ 0 h 103"/>
                    <a:gd name="T32" fmla="*/ 111 w 181"/>
                    <a:gd name="T33" fmla="*/ 0 h 103"/>
                    <a:gd name="T34" fmla="*/ 29 w 181"/>
                    <a:gd name="T35" fmla="*/ 0 h 103"/>
                    <a:gd name="T36" fmla="*/ 0 w 181"/>
                    <a:gd name="T37" fmla="*/ 29 h 103"/>
                    <a:gd name="T38" fmla="*/ 0 w 181"/>
                    <a:gd name="T39" fmla="*/ 103 h 103"/>
                    <a:gd name="T40" fmla="*/ 146 w 181"/>
                    <a:gd name="T41" fmla="*/ 103 h 103"/>
                    <a:gd name="T42" fmla="*/ 155 w 181"/>
                    <a:gd name="T43" fmla="*/ 95 h 103"/>
                    <a:gd name="T44" fmla="*/ 146 w 181"/>
                    <a:gd name="T45" fmla="*/ 87 h 103"/>
                    <a:gd name="T46" fmla="*/ 96 w 181"/>
                    <a:gd name="T47" fmla="*/ 87 h 103"/>
                    <a:gd name="T48" fmla="*/ 96 w 181"/>
                    <a:gd name="T49" fmla="*/ 83 h 103"/>
                    <a:gd name="T50" fmla="*/ 158 w 181"/>
                    <a:gd name="T51" fmla="*/ 83 h 103"/>
                    <a:gd name="T52" fmla="*/ 160 w 181"/>
                    <a:gd name="T53" fmla="*/ 82 h 103"/>
                    <a:gd name="T54" fmla="*/ 166 w 181"/>
                    <a:gd name="T55" fmla="*/ 75 h 103"/>
                    <a:gd name="T56" fmla="*/ 158 w 181"/>
                    <a:gd name="T57" fmla="*/ 66 h 103"/>
                    <a:gd name="T58" fmla="*/ 158 w 181"/>
                    <a:gd name="T59" fmla="*/ 66 h 103"/>
                    <a:gd name="T60" fmla="*/ 158 w 181"/>
                    <a:gd name="T61" fmla="*/ 66 h 103"/>
                    <a:gd name="T62" fmla="*/ 96 w 181"/>
                    <a:gd name="T63" fmla="*/ 66 h 103"/>
                    <a:gd name="T64" fmla="*/ 96 w 181"/>
                    <a:gd name="T65" fmla="*/ 62 h 103"/>
                    <a:gd name="T66" fmla="*/ 172 w 181"/>
                    <a:gd name="T67" fmla="*/ 62 h 103"/>
                    <a:gd name="T68" fmla="*/ 174 w 181"/>
                    <a:gd name="T69" fmla="*/ 62 h 103"/>
                    <a:gd name="T70" fmla="*/ 181 w 181"/>
                    <a:gd name="T71" fmla="*/ 54 h 103"/>
                    <a:gd name="T72" fmla="*/ 173 w 181"/>
                    <a:gd name="T73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" h="103">
                      <a:moveTo>
                        <a:pt x="173" y="46"/>
                      </a:moveTo>
                      <a:cubicBezTo>
                        <a:pt x="173" y="46"/>
                        <a:pt x="173" y="46"/>
                        <a:pt x="173" y="46"/>
                      </a:cubicBezTo>
                      <a:cubicBezTo>
                        <a:pt x="173" y="46"/>
                        <a:pt x="173" y="46"/>
                        <a:pt x="172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158" y="42"/>
                        <a:pt x="158" y="42"/>
                        <a:pt x="158" y="42"/>
                      </a:cubicBezTo>
                      <a:cubicBezTo>
                        <a:pt x="159" y="42"/>
                        <a:pt x="160" y="42"/>
                        <a:pt x="160" y="41"/>
                      </a:cubicBezTo>
                      <a:cubicBezTo>
                        <a:pt x="164" y="40"/>
                        <a:pt x="166" y="37"/>
                        <a:pt x="166" y="34"/>
                      </a:cubicBezTo>
                      <a:cubicBezTo>
                        <a:pt x="166" y="29"/>
                        <a:pt x="163" y="25"/>
                        <a:pt x="158" y="25"/>
                      </a:cubicBezTo>
                      <a:cubicBezTo>
                        <a:pt x="157" y="25"/>
                        <a:pt x="157" y="25"/>
                        <a:pt x="157" y="25"/>
                      </a:cubicBezTo>
                      <a:cubicBezTo>
                        <a:pt x="151" y="25"/>
                        <a:pt x="83" y="25"/>
                        <a:pt x="83" y="25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7" y="20"/>
                        <a:pt x="122" y="15"/>
                        <a:pt x="122" y="10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2"/>
                        <a:pt x="0" y="29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146" y="103"/>
                        <a:pt x="146" y="103"/>
                        <a:pt x="146" y="103"/>
                      </a:cubicBezTo>
                      <a:cubicBezTo>
                        <a:pt x="151" y="103"/>
                        <a:pt x="155" y="99"/>
                        <a:pt x="155" y="95"/>
                      </a:cubicBezTo>
                      <a:cubicBezTo>
                        <a:pt x="155" y="90"/>
                        <a:pt x="151" y="87"/>
                        <a:pt x="146" y="87"/>
                      </a:cubicBezTo>
                      <a:cubicBezTo>
                        <a:pt x="146" y="87"/>
                        <a:pt x="96" y="87"/>
                        <a:pt x="96" y="87"/>
                      </a:cubicBezTo>
                      <a:cubicBezTo>
                        <a:pt x="96" y="83"/>
                        <a:pt x="96" y="83"/>
                        <a:pt x="96" y="83"/>
                      </a:cubicBezTo>
                      <a:cubicBezTo>
                        <a:pt x="158" y="83"/>
                        <a:pt x="158" y="83"/>
                        <a:pt x="158" y="83"/>
                      </a:cubicBezTo>
                      <a:cubicBezTo>
                        <a:pt x="159" y="83"/>
                        <a:pt x="159" y="82"/>
                        <a:pt x="160" y="82"/>
                      </a:cubicBezTo>
                      <a:cubicBezTo>
                        <a:pt x="164" y="82"/>
                        <a:pt x="166" y="78"/>
                        <a:pt x="166" y="75"/>
                      </a:cubicBezTo>
                      <a:cubicBezTo>
                        <a:pt x="166" y="70"/>
                        <a:pt x="163" y="66"/>
                        <a:pt x="158" y="66"/>
                      </a:cubicBezTo>
                      <a:cubicBezTo>
                        <a:pt x="158" y="66"/>
                        <a:pt x="158" y="66"/>
                        <a:pt x="158" y="66"/>
                      </a:cubicBezTo>
                      <a:cubicBezTo>
                        <a:pt x="158" y="66"/>
                        <a:pt x="158" y="66"/>
                        <a:pt x="158" y="66"/>
                      </a:cubicBezTo>
                      <a:cubicBezTo>
                        <a:pt x="96" y="66"/>
                        <a:pt x="96" y="66"/>
                        <a:pt x="96" y="66"/>
                      </a:cubicBezTo>
                      <a:cubicBezTo>
                        <a:pt x="96" y="62"/>
                        <a:pt x="96" y="62"/>
                        <a:pt x="96" y="62"/>
                      </a:cubicBezTo>
                      <a:cubicBezTo>
                        <a:pt x="172" y="62"/>
                        <a:pt x="172" y="62"/>
                        <a:pt x="172" y="62"/>
                      </a:cubicBezTo>
                      <a:cubicBezTo>
                        <a:pt x="173" y="62"/>
                        <a:pt x="174" y="62"/>
                        <a:pt x="174" y="62"/>
                      </a:cubicBezTo>
                      <a:cubicBezTo>
                        <a:pt x="178" y="61"/>
                        <a:pt x="181" y="58"/>
                        <a:pt x="181" y="54"/>
                      </a:cubicBezTo>
                      <a:cubicBezTo>
                        <a:pt x="181" y="49"/>
                        <a:pt x="177" y="46"/>
                        <a:pt x="173" y="46"/>
                      </a:cubicBezTo>
                      <a:close/>
                    </a:path>
                  </a:pathLst>
                </a:custGeom>
                <a:solidFill>
                  <a:srgbClr val="CEA5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Freeform 3721"/>
                <p:cNvSpPr>
                  <a:spLocks/>
                </p:cNvSpPr>
                <p:nvPr/>
              </p:nvSpPr>
              <p:spPr bwMode="auto">
                <a:xfrm>
                  <a:off x="3435349" y="5354637"/>
                  <a:ext cx="26988" cy="30163"/>
                </a:xfrm>
                <a:custGeom>
                  <a:avLst/>
                  <a:gdLst>
                    <a:gd name="T0" fmla="*/ 13 w 13"/>
                    <a:gd name="T1" fmla="*/ 0 h 14"/>
                    <a:gd name="T2" fmla="*/ 6 w 13"/>
                    <a:gd name="T3" fmla="*/ 0 h 14"/>
                    <a:gd name="T4" fmla="*/ 0 w 13"/>
                    <a:gd name="T5" fmla="*/ 7 h 14"/>
                    <a:gd name="T6" fmla="*/ 6 w 13"/>
                    <a:gd name="T7" fmla="*/ 14 h 14"/>
                    <a:gd name="T8" fmla="*/ 13 w 13"/>
                    <a:gd name="T9" fmla="*/ 14 h 14"/>
                    <a:gd name="T10" fmla="*/ 13 w 13"/>
                    <a:gd name="T11" fmla="*/ 0 h 14"/>
                    <a:gd name="T12" fmla="*/ 13 w 1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4">
                      <a:moveTo>
                        <a:pt x="13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ECC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Freeform 3724"/>
                <p:cNvSpPr>
                  <a:spLocks/>
                </p:cNvSpPr>
                <p:nvPr/>
              </p:nvSpPr>
              <p:spPr bwMode="auto">
                <a:xfrm>
                  <a:off x="3363912" y="5173662"/>
                  <a:ext cx="36513" cy="17463"/>
                </a:xfrm>
                <a:custGeom>
                  <a:avLst/>
                  <a:gdLst>
                    <a:gd name="T0" fmla="*/ 0 w 18"/>
                    <a:gd name="T1" fmla="*/ 0 h 9"/>
                    <a:gd name="T2" fmla="*/ 9 w 18"/>
                    <a:gd name="T3" fmla="*/ 9 h 9"/>
                    <a:gd name="T4" fmla="*/ 18 w 18"/>
                    <a:gd name="T5" fmla="*/ 9 h 9"/>
                    <a:gd name="T6" fmla="*/ 18 w 18"/>
                    <a:gd name="T7" fmla="*/ 0 h 9"/>
                    <a:gd name="T8" fmla="*/ 0 w 18"/>
                    <a:gd name="T9" fmla="*/ 0 h 9"/>
                    <a:gd name="T10" fmla="*/ 0 w 18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0" y="4"/>
                        <a:pt x="4" y="9"/>
                        <a:pt x="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CC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7" name="Group 66"/>
          <p:cNvGrpSpPr/>
          <p:nvPr/>
        </p:nvGrpSpPr>
        <p:grpSpPr>
          <a:xfrm>
            <a:off x="503237" y="4792662"/>
            <a:ext cx="2723964" cy="1751745"/>
            <a:chOff x="503237" y="4792662"/>
            <a:chExt cx="2723964" cy="1751745"/>
          </a:xfrm>
        </p:grpSpPr>
        <p:grpSp>
          <p:nvGrpSpPr>
            <p:cNvPr id="16" name="Group 15"/>
            <p:cNvGrpSpPr/>
            <p:nvPr/>
          </p:nvGrpSpPr>
          <p:grpSpPr>
            <a:xfrm>
              <a:off x="560201" y="4877618"/>
              <a:ext cx="2667000" cy="1666789"/>
              <a:chOff x="579437" y="4868862"/>
              <a:chExt cx="2667000" cy="1666789"/>
            </a:xfrm>
          </p:grpSpPr>
          <p:pic>
            <p:nvPicPr>
              <p:cNvPr id="334" name="Picture 333"/>
              <p:cNvPicPr>
                <a:picLocks noChangeAspect="1"/>
              </p:cNvPicPr>
              <p:nvPr/>
            </p:nvPicPr>
            <p:blipFill rotWithShape="1">
              <a:blip r:embed="rId6"/>
              <a:srcRect l="10942" b="33156"/>
              <a:stretch/>
            </p:blipFill>
            <p:spPr>
              <a:xfrm>
                <a:off x="579437" y="4868862"/>
                <a:ext cx="2067281" cy="1338176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35000" y="6200689"/>
                <a:ext cx="2611437" cy="334962"/>
                <a:chOff x="635000" y="6200689"/>
                <a:chExt cx="2611437" cy="334962"/>
              </a:xfrm>
            </p:grpSpPr>
            <p:sp>
              <p:nvSpPr>
                <p:cNvPr id="271" name="Freeform 3541"/>
                <p:cNvSpPr>
                  <a:spLocks/>
                </p:cNvSpPr>
                <p:nvPr/>
              </p:nvSpPr>
              <p:spPr bwMode="auto">
                <a:xfrm>
                  <a:off x="1370013" y="6200689"/>
                  <a:ext cx="1876424" cy="334962"/>
                </a:xfrm>
                <a:custGeom>
                  <a:avLst/>
                  <a:gdLst>
                    <a:gd name="T0" fmla="*/ 1116 w 1193"/>
                    <a:gd name="T1" fmla="*/ 162 h 162"/>
                    <a:gd name="T2" fmla="*/ 77 w 1193"/>
                    <a:gd name="T3" fmla="*/ 162 h 162"/>
                    <a:gd name="T4" fmla="*/ 0 w 1193"/>
                    <a:gd name="T5" fmla="*/ 82 h 162"/>
                    <a:gd name="T6" fmla="*/ 0 w 1193"/>
                    <a:gd name="T7" fmla="*/ 80 h 162"/>
                    <a:gd name="T8" fmla="*/ 77 w 1193"/>
                    <a:gd name="T9" fmla="*/ 0 h 162"/>
                    <a:gd name="T10" fmla="*/ 1116 w 1193"/>
                    <a:gd name="T11" fmla="*/ 0 h 162"/>
                    <a:gd name="T12" fmla="*/ 1193 w 1193"/>
                    <a:gd name="T13" fmla="*/ 80 h 162"/>
                    <a:gd name="T14" fmla="*/ 1193 w 1193"/>
                    <a:gd name="T15" fmla="*/ 82 h 162"/>
                    <a:gd name="T16" fmla="*/ 1116 w 1193"/>
                    <a:gd name="T17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93" h="162">
                      <a:moveTo>
                        <a:pt x="1116" y="162"/>
                      </a:moveTo>
                      <a:cubicBezTo>
                        <a:pt x="77" y="162"/>
                        <a:pt x="77" y="162"/>
                        <a:pt x="77" y="162"/>
                      </a:cubicBezTo>
                      <a:cubicBezTo>
                        <a:pt x="34" y="162"/>
                        <a:pt x="0" y="126"/>
                        <a:pt x="0" y="82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4" y="0"/>
                        <a:pt x="77" y="0"/>
                      </a:cubicBezTo>
                      <a:cubicBezTo>
                        <a:pt x="1116" y="0"/>
                        <a:pt x="1116" y="0"/>
                        <a:pt x="1116" y="0"/>
                      </a:cubicBezTo>
                      <a:cubicBezTo>
                        <a:pt x="1158" y="0"/>
                        <a:pt x="1193" y="36"/>
                        <a:pt x="1193" y="80"/>
                      </a:cubicBezTo>
                      <a:cubicBezTo>
                        <a:pt x="1193" y="82"/>
                        <a:pt x="1193" y="82"/>
                        <a:pt x="1193" y="82"/>
                      </a:cubicBezTo>
                      <a:cubicBezTo>
                        <a:pt x="1193" y="126"/>
                        <a:pt x="1158" y="162"/>
                        <a:pt x="1116" y="162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Rectangle 3544"/>
                <p:cNvSpPr>
                  <a:spLocks noChangeArrowheads="1"/>
                </p:cNvSpPr>
                <p:nvPr/>
              </p:nvSpPr>
              <p:spPr bwMode="auto">
                <a:xfrm>
                  <a:off x="1958975" y="6306789"/>
                  <a:ext cx="1128514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900" b="1" dirty="0" smtClean="0">
                      <a:solidFill>
                        <a:srgbClr val="002050"/>
                      </a:solidFill>
                      <a:latin typeface="Segoe UI" panose="020B0502040204020203" pitchFamily="34" charset="0"/>
                    </a:rPr>
                    <a:t>Agile methodologies</a:t>
                  </a:r>
                  <a:endParaRPr lang="en-US" altLang="en-US" dirty="0" smtClean="0">
                    <a:solidFill>
                      <a:srgbClr val="505050"/>
                    </a:solidFill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273" name="Freeform 3540"/>
                <p:cNvSpPr>
                  <a:spLocks/>
                </p:cNvSpPr>
                <p:nvPr/>
              </p:nvSpPr>
              <p:spPr bwMode="auto">
                <a:xfrm>
                  <a:off x="635000" y="6200689"/>
                  <a:ext cx="1033463" cy="334962"/>
                </a:xfrm>
                <a:custGeom>
                  <a:avLst/>
                  <a:gdLst>
                    <a:gd name="T0" fmla="*/ 423 w 500"/>
                    <a:gd name="T1" fmla="*/ 162 h 162"/>
                    <a:gd name="T2" fmla="*/ 78 w 500"/>
                    <a:gd name="T3" fmla="*/ 162 h 162"/>
                    <a:gd name="T4" fmla="*/ 0 w 500"/>
                    <a:gd name="T5" fmla="*/ 82 h 162"/>
                    <a:gd name="T6" fmla="*/ 0 w 500"/>
                    <a:gd name="T7" fmla="*/ 80 h 162"/>
                    <a:gd name="T8" fmla="*/ 78 w 500"/>
                    <a:gd name="T9" fmla="*/ 0 h 162"/>
                    <a:gd name="T10" fmla="*/ 423 w 500"/>
                    <a:gd name="T11" fmla="*/ 0 h 162"/>
                    <a:gd name="T12" fmla="*/ 500 w 500"/>
                    <a:gd name="T13" fmla="*/ 80 h 162"/>
                    <a:gd name="T14" fmla="*/ 500 w 500"/>
                    <a:gd name="T15" fmla="*/ 82 h 162"/>
                    <a:gd name="T16" fmla="*/ 423 w 500"/>
                    <a:gd name="T17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0" h="162">
                      <a:moveTo>
                        <a:pt x="423" y="162"/>
                      </a:moveTo>
                      <a:cubicBezTo>
                        <a:pt x="78" y="162"/>
                        <a:pt x="78" y="162"/>
                        <a:pt x="78" y="162"/>
                      </a:cubicBezTo>
                      <a:cubicBezTo>
                        <a:pt x="35" y="162"/>
                        <a:pt x="0" y="126"/>
                        <a:pt x="0" y="82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5" y="0"/>
                        <a:pt x="78" y="0"/>
                      </a:cubicBezTo>
                      <a:cubicBezTo>
                        <a:pt x="423" y="0"/>
                        <a:pt x="423" y="0"/>
                        <a:pt x="423" y="0"/>
                      </a:cubicBezTo>
                      <a:cubicBezTo>
                        <a:pt x="466" y="0"/>
                        <a:pt x="500" y="36"/>
                        <a:pt x="500" y="80"/>
                      </a:cubicBezTo>
                      <a:cubicBezTo>
                        <a:pt x="500" y="82"/>
                        <a:pt x="500" y="82"/>
                        <a:pt x="500" y="82"/>
                      </a:cubicBezTo>
                      <a:cubicBezTo>
                        <a:pt x="500" y="126"/>
                        <a:pt x="466" y="162"/>
                        <a:pt x="423" y="162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3542"/>
                <p:cNvSpPr>
                  <a:spLocks/>
                </p:cNvSpPr>
                <p:nvPr/>
              </p:nvSpPr>
              <p:spPr bwMode="auto">
                <a:xfrm>
                  <a:off x="890588" y="6200689"/>
                  <a:ext cx="987425" cy="334962"/>
                </a:xfrm>
                <a:custGeom>
                  <a:avLst/>
                  <a:gdLst>
                    <a:gd name="T0" fmla="*/ 405 w 478"/>
                    <a:gd name="T1" fmla="*/ 162 h 162"/>
                    <a:gd name="T2" fmla="*/ 74 w 478"/>
                    <a:gd name="T3" fmla="*/ 162 h 162"/>
                    <a:gd name="T4" fmla="*/ 0 w 478"/>
                    <a:gd name="T5" fmla="*/ 82 h 162"/>
                    <a:gd name="T6" fmla="*/ 0 w 478"/>
                    <a:gd name="T7" fmla="*/ 80 h 162"/>
                    <a:gd name="T8" fmla="*/ 74 w 478"/>
                    <a:gd name="T9" fmla="*/ 0 h 162"/>
                    <a:gd name="T10" fmla="*/ 405 w 478"/>
                    <a:gd name="T11" fmla="*/ 0 h 162"/>
                    <a:gd name="T12" fmla="*/ 478 w 478"/>
                    <a:gd name="T13" fmla="*/ 80 h 162"/>
                    <a:gd name="T14" fmla="*/ 478 w 478"/>
                    <a:gd name="T15" fmla="*/ 82 h 162"/>
                    <a:gd name="T16" fmla="*/ 405 w 478"/>
                    <a:gd name="T17" fmla="*/ 16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8" h="162">
                      <a:moveTo>
                        <a:pt x="405" y="162"/>
                      </a:moveTo>
                      <a:cubicBezTo>
                        <a:pt x="74" y="162"/>
                        <a:pt x="74" y="162"/>
                        <a:pt x="74" y="162"/>
                      </a:cubicBezTo>
                      <a:cubicBezTo>
                        <a:pt x="33" y="162"/>
                        <a:pt x="0" y="126"/>
                        <a:pt x="0" y="82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36"/>
                        <a:pt x="33" y="0"/>
                        <a:pt x="74" y="0"/>
                      </a:cubicBezTo>
                      <a:cubicBezTo>
                        <a:pt x="405" y="0"/>
                        <a:pt x="405" y="0"/>
                        <a:pt x="405" y="0"/>
                      </a:cubicBezTo>
                      <a:cubicBezTo>
                        <a:pt x="445" y="0"/>
                        <a:pt x="478" y="36"/>
                        <a:pt x="478" y="80"/>
                      </a:cubicBezTo>
                      <a:cubicBezTo>
                        <a:pt x="478" y="82"/>
                        <a:pt x="478" y="82"/>
                        <a:pt x="478" y="82"/>
                      </a:cubicBezTo>
                      <a:cubicBezTo>
                        <a:pt x="478" y="126"/>
                        <a:pt x="445" y="162"/>
                        <a:pt x="405" y="162"/>
                      </a:cubicBezTo>
                      <a:close/>
                    </a:path>
                  </a:pathLst>
                </a:custGeom>
                <a:solidFill>
                  <a:srgbClr val="8D237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Rectangle 3543"/>
                <p:cNvSpPr>
                  <a:spLocks noChangeArrowheads="1"/>
                </p:cNvSpPr>
                <p:nvPr/>
              </p:nvSpPr>
              <p:spPr bwMode="auto">
                <a:xfrm>
                  <a:off x="971527" y="6291400"/>
                  <a:ext cx="825547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1000" b="1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h</a:t>
                  </a:r>
                  <a:r>
                    <a:rPr lang="en-US" altLang="en-US" sz="1000" b="1" dirty="0" smtClean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ave adopted</a:t>
                  </a:r>
                  <a:endParaRPr lang="en-US" altLang="en-US" dirty="0" smtClean="0">
                    <a:solidFill>
                      <a:srgbClr val="505050"/>
                    </a:solidFill>
                    <a:latin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503237" y="4792662"/>
              <a:ext cx="1123764" cy="608745"/>
              <a:chOff x="198437" y="4411662"/>
              <a:chExt cx="1123764" cy="608745"/>
            </a:xfrm>
          </p:grpSpPr>
          <p:grpSp>
            <p:nvGrpSpPr>
              <p:cNvPr id="664" name="Group 663"/>
              <p:cNvGrpSpPr/>
              <p:nvPr/>
            </p:nvGrpSpPr>
            <p:grpSpPr>
              <a:xfrm>
                <a:off x="198437" y="4411662"/>
                <a:ext cx="608745" cy="608745"/>
                <a:chOff x="7777955" y="466725"/>
                <a:chExt cx="608745" cy="608745"/>
              </a:xfrm>
              <a:solidFill>
                <a:srgbClr val="8D2376"/>
              </a:solidFill>
            </p:grpSpPr>
            <p:sp>
              <p:nvSpPr>
                <p:cNvPr id="665" name="Oval 664"/>
                <p:cNvSpPr/>
                <p:nvPr/>
              </p:nvSpPr>
              <p:spPr bwMode="auto">
                <a:xfrm>
                  <a:off x="7777955" y="466725"/>
                  <a:ext cx="608745" cy="608745"/>
                </a:xfrm>
                <a:prstGeom prst="ellipse">
                  <a:avLst/>
                </a:prstGeom>
                <a:grp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91440" tIns="91440" rIns="34294" bIns="34294" rtlCol="0" anchor="b" anchorCtr="0"/>
                <a:lstStyle/>
                <a:p>
                  <a:pPr algn="ctr" defTabSz="932406"/>
                  <a:endParaRPr lang="en-US" sz="8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667" name="Rectangle 3458"/>
                <p:cNvSpPr>
                  <a:spLocks noChangeArrowheads="1"/>
                </p:cNvSpPr>
                <p:nvPr/>
              </p:nvSpPr>
              <p:spPr bwMode="auto">
                <a:xfrm>
                  <a:off x="7876086" y="573731"/>
                  <a:ext cx="415178" cy="36933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2400" spc="-5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3/4</a:t>
                  </a:r>
                  <a:endParaRPr lang="en-US" altLang="en-US" sz="2400" spc="-50" dirty="0" smtClean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</p:grpSp>
          <p:sp>
            <p:nvSpPr>
              <p:cNvPr id="669" name="Rectangle 3471"/>
              <p:cNvSpPr>
                <a:spLocks noChangeArrowheads="1"/>
              </p:cNvSpPr>
              <p:nvPr/>
            </p:nvSpPr>
            <p:spPr bwMode="auto">
              <a:xfrm>
                <a:off x="878169" y="4646785"/>
                <a:ext cx="444032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o</a:t>
                </a: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f teams</a:t>
                </a:r>
                <a:endParaRPr lang="en-US" altLang="en-US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192" name="Freeform 3431"/>
          <p:cNvSpPr>
            <a:spLocks/>
          </p:cNvSpPr>
          <p:nvPr/>
        </p:nvSpPr>
        <p:spPr bwMode="auto">
          <a:xfrm>
            <a:off x="8628063" y="3654425"/>
            <a:ext cx="2189163" cy="1233487"/>
          </a:xfrm>
          <a:custGeom>
            <a:avLst/>
            <a:gdLst>
              <a:gd name="T0" fmla="*/ 483 w 1059"/>
              <a:gd name="T1" fmla="*/ 209 h 597"/>
              <a:gd name="T2" fmla="*/ 246 w 1059"/>
              <a:gd name="T3" fmla="*/ 105 h 597"/>
              <a:gd name="T4" fmla="*/ 65 w 1059"/>
              <a:gd name="T5" fmla="*/ 22 h 597"/>
              <a:gd name="T6" fmla="*/ 2 w 1059"/>
              <a:gd name="T7" fmla="*/ 0 h 597"/>
              <a:gd name="T8" fmla="*/ 0 w 1059"/>
              <a:gd name="T9" fmla="*/ 50 h 597"/>
              <a:gd name="T10" fmla="*/ 546 w 1059"/>
              <a:gd name="T11" fmla="*/ 597 h 597"/>
              <a:gd name="T12" fmla="*/ 1059 w 1059"/>
              <a:gd name="T13" fmla="*/ 240 h 597"/>
              <a:gd name="T14" fmla="*/ 483 w 1059"/>
              <a:gd name="T15" fmla="*/ 209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9" h="597">
                <a:moveTo>
                  <a:pt x="483" y="209"/>
                </a:moveTo>
                <a:cubicBezTo>
                  <a:pt x="397" y="182"/>
                  <a:pt x="320" y="143"/>
                  <a:pt x="246" y="105"/>
                </a:cubicBezTo>
                <a:cubicBezTo>
                  <a:pt x="188" y="76"/>
                  <a:pt x="128" y="46"/>
                  <a:pt x="65" y="22"/>
                </a:cubicBezTo>
                <a:cubicBezTo>
                  <a:pt x="45" y="14"/>
                  <a:pt x="23" y="6"/>
                  <a:pt x="2" y="0"/>
                </a:cubicBezTo>
                <a:cubicBezTo>
                  <a:pt x="0" y="16"/>
                  <a:pt x="0" y="33"/>
                  <a:pt x="0" y="50"/>
                </a:cubicBezTo>
                <a:cubicBezTo>
                  <a:pt x="0" y="352"/>
                  <a:pt x="244" y="597"/>
                  <a:pt x="546" y="597"/>
                </a:cubicBezTo>
                <a:cubicBezTo>
                  <a:pt x="781" y="597"/>
                  <a:pt x="982" y="448"/>
                  <a:pt x="1059" y="240"/>
                </a:cubicBezTo>
                <a:cubicBezTo>
                  <a:pt x="848" y="271"/>
                  <a:pt x="646" y="261"/>
                  <a:pt x="483" y="209"/>
                </a:cubicBezTo>
                <a:close/>
              </a:path>
            </a:pathLst>
          </a:custGeom>
          <a:solidFill>
            <a:srgbClr val="002050"/>
          </a:solidFill>
          <a:ln>
            <a:noFill/>
          </a:ln>
          <a:extLst/>
        </p:spPr>
        <p:txBody>
          <a:bodyPr vert="horz" wrap="square" lIns="91440" tIns="108000" rIns="91440" bIns="12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1088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Business</a:t>
            </a:r>
          </a:p>
          <a:p>
            <a:pPr marL="0" marR="0" lvl="0" indent="0" algn="ctr" defTabSz="1088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1" name="Freeform 3430"/>
          <p:cNvSpPr>
            <a:spLocks/>
          </p:cNvSpPr>
          <p:nvPr/>
        </p:nvSpPr>
        <p:spPr bwMode="auto">
          <a:xfrm>
            <a:off x="5172075" y="3591488"/>
            <a:ext cx="2108200" cy="1309124"/>
          </a:xfrm>
          <a:custGeom>
            <a:avLst/>
            <a:gdLst>
              <a:gd name="T0" fmla="*/ 553 w 1020"/>
              <a:gd name="T1" fmla="*/ 168 h 626"/>
              <a:gd name="T2" fmla="*/ 433 w 1020"/>
              <a:gd name="T3" fmla="*/ 221 h 626"/>
              <a:gd name="T4" fmla="*/ 0 w 1020"/>
              <a:gd name="T5" fmla="*/ 352 h 626"/>
              <a:gd name="T6" fmla="*/ 474 w 1020"/>
              <a:gd name="T7" fmla="*/ 626 h 626"/>
              <a:gd name="T8" fmla="*/ 1020 w 1020"/>
              <a:gd name="T9" fmla="*/ 79 h 626"/>
              <a:gd name="T10" fmla="*/ 1015 w 1020"/>
              <a:gd name="T11" fmla="*/ 0 h 626"/>
              <a:gd name="T12" fmla="*/ 553 w 1020"/>
              <a:gd name="T13" fmla="*/ 168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0" h="626">
                <a:moveTo>
                  <a:pt x="553" y="168"/>
                </a:moveTo>
                <a:cubicBezTo>
                  <a:pt x="514" y="186"/>
                  <a:pt x="473" y="204"/>
                  <a:pt x="433" y="221"/>
                </a:cubicBezTo>
                <a:cubicBezTo>
                  <a:pt x="320" y="270"/>
                  <a:pt x="168" y="328"/>
                  <a:pt x="0" y="352"/>
                </a:cubicBezTo>
                <a:cubicBezTo>
                  <a:pt x="95" y="516"/>
                  <a:pt x="271" y="626"/>
                  <a:pt x="474" y="626"/>
                </a:cubicBezTo>
                <a:cubicBezTo>
                  <a:pt x="776" y="626"/>
                  <a:pt x="1020" y="381"/>
                  <a:pt x="1020" y="79"/>
                </a:cubicBezTo>
                <a:cubicBezTo>
                  <a:pt x="1020" y="52"/>
                  <a:pt x="1018" y="26"/>
                  <a:pt x="1015" y="0"/>
                </a:cubicBezTo>
                <a:cubicBezTo>
                  <a:pt x="847" y="36"/>
                  <a:pt x="697" y="103"/>
                  <a:pt x="553" y="1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12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1088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j-lt"/>
              </a:rPr>
              <a:t>IT Ops</a:t>
            </a:r>
          </a:p>
          <a:p>
            <a:pPr marL="0" marR="0" lvl="0" indent="0" algn="ctr" defTabSz="1088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70837" y="5572124"/>
            <a:ext cx="1508126" cy="668338"/>
            <a:chOff x="8123237" y="5478462"/>
            <a:chExt cx="1508126" cy="668338"/>
          </a:xfrm>
        </p:grpSpPr>
        <p:sp>
          <p:nvSpPr>
            <p:cNvPr id="329" name="Freeform 3614"/>
            <p:cNvSpPr>
              <a:spLocks/>
            </p:cNvSpPr>
            <p:nvPr/>
          </p:nvSpPr>
          <p:spPr bwMode="auto">
            <a:xfrm>
              <a:off x="8123237" y="5478462"/>
              <a:ext cx="1508126" cy="668338"/>
            </a:xfrm>
            <a:custGeom>
              <a:avLst/>
              <a:gdLst>
                <a:gd name="T0" fmla="*/ 431 w 602"/>
                <a:gd name="T1" fmla="*/ 421 h 421"/>
                <a:gd name="T2" fmla="*/ 517 w 602"/>
                <a:gd name="T3" fmla="*/ 317 h 421"/>
                <a:gd name="T4" fmla="*/ 602 w 602"/>
                <a:gd name="T5" fmla="*/ 211 h 421"/>
                <a:gd name="T6" fmla="*/ 517 w 602"/>
                <a:gd name="T7" fmla="*/ 106 h 421"/>
                <a:gd name="T8" fmla="*/ 431 w 602"/>
                <a:gd name="T9" fmla="*/ 0 h 421"/>
                <a:gd name="T10" fmla="*/ 431 w 602"/>
                <a:gd name="T11" fmla="*/ 0 h 421"/>
                <a:gd name="T12" fmla="*/ 0 w 602"/>
                <a:gd name="T13" fmla="*/ 0 h 421"/>
                <a:gd name="T14" fmla="*/ 0 w 602"/>
                <a:gd name="T15" fmla="*/ 421 h 421"/>
                <a:gd name="T16" fmla="*/ 431 w 602"/>
                <a:gd name="T17" fmla="*/ 421 h 421"/>
                <a:gd name="T18" fmla="*/ 431 w 602"/>
                <a:gd name="T19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2" h="421">
                  <a:moveTo>
                    <a:pt x="431" y="421"/>
                  </a:moveTo>
                  <a:lnTo>
                    <a:pt x="517" y="317"/>
                  </a:lnTo>
                  <a:lnTo>
                    <a:pt x="602" y="211"/>
                  </a:lnTo>
                  <a:lnTo>
                    <a:pt x="517" y="106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0" y="0"/>
                  </a:lnTo>
                  <a:lnTo>
                    <a:pt x="0" y="421"/>
                  </a:lnTo>
                  <a:lnTo>
                    <a:pt x="431" y="421"/>
                  </a:lnTo>
                  <a:lnTo>
                    <a:pt x="431" y="4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Rectangle 3620"/>
            <p:cNvSpPr>
              <a:spLocks noChangeArrowheads="1"/>
            </p:cNvSpPr>
            <p:nvPr/>
          </p:nvSpPr>
          <p:spPr bwMode="auto">
            <a:xfrm>
              <a:off x="8223249" y="5535632"/>
              <a:ext cx="1059217" cy="5539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dirty="0">
                  <a:solidFill>
                    <a:schemeClr val="bg1"/>
                  </a:solidFill>
                  <a:latin typeface="Segoe UI" panose="020B0502040204020203" pitchFamily="34" charset="0"/>
                </a:rPr>
                <a:t>The average hourly cost of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infrastructure </a:t>
              </a:r>
              <a:r>
                <a:rPr lang="en-US" altLang="en-US" sz="900" dirty="0">
                  <a:solidFill>
                    <a:schemeClr val="bg1"/>
                  </a:solidFill>
                  <a:latin typeface="Segoe UI" panose="020B0502040204020203" pitchFamily="34" charset="0"/>
                </a:rPr>
                <a:t>failure is </a:t>
              </a:r>
              <a:r>
                <a:rPr lang="en-US" altLang="en-US" sz="9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$100,000</a:t>
              </a:r>
              <a:r>
                <a:rPr lang="en-US" altLang="en-US" sz="900" dirty="0">
                  <a:solidFill>
                    <a:schemeClr val="bg1"/>
                  </a:solidFill>
                  <a:latin typeface="Segoe UI" panose="020B0502040204020203" pitchFamily="34" charset="0"/>
                </a:rPr>
                <a:t> per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hour</a:t>
              </a:r>
              <a:endPara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52012" y="4564062"/>
            <a:ext cx="2582838" cy="1676400"/>
            <a:chOff x="9552012" y="4564062"/>
            <a:chExt cx="2582838" cy="1676400"/>
          </a:xfrm>
        </p:grpSpPr>
        <p:grpSp>
          <p:nvGrpSpPr>
            <p:cNvPr id="588" name="Group 587"/>
            <p:cNvGrpSpPr/>
            <p:nvPr/>
          </p:nvGrpSpPr>
          <p:grpSpPr>
            <a:xfrm>
              <a:off x="9552012" y="4922838"/>
              <a:ext cx="993725" cy="1317624"/>
              <a:chOff x="10341025" y="5075238"/>
              <a:chExt cx="993725" cy="1317624"/>
            </a:xfrm>
          </p:grpSpPr>
          <p:sp>
            <p:nvSpPr>
              <p:cNvPr id="347" name="Freeform 3638"/>
              <p:cNvSpPr>
                <a:spLocks/>
              </p:cNvSpPr>
              <p:nvPr/>
            </p:nvSpPr>
            <p:spPr bwMode="auto">
              <a:xfrm>
                <a:off x="10736263" y="5419725"/>
                <a:ext cx="7938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3639"/>
              <p:cNvSpPr>
                <a:spLocks/>
              </p:cNvSpPr>
              <p:nvPr/>
            </p:nvSpPr>
            <p:spPr bwMode="auto">
              <a:xfrm>
                <a:off x="10706100" y="5419725"/>
                <a:ext cx="11113" cy="3175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3640"/>
              <p:cNvSpPr>
                <a:spLocks/>
              </p:cNvSpPr>
              <p:nvPr/>
            </p:nvSpPr>
            <p:spPr bwMode="auto">
              <a:xfrm>
                <a:off x="10744200" y="5419725"/>
                <a:ext cx="25400" cy="6350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3 h 3"/>
                  <a:gd name="T4" fmla="*/ 0 w 1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cubicBezTo>
                      <a:pt x="4" y="1"/>
                      <a:pt x="8" y="2"/>
                      <a:pt x="12" y="3"/>
                    </a:cubicBezTo>
                    <a:cubicBezTo>
                      <a:pt x="8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3641"/>
              <p:cNvSpPr>
                <a:spLocks/>
              </p:cNvSpPr>
              <p:nvPr/>
            </p:nvSpPr>
            <p:spPr bwMode="auto">
              <a:xfrm>
                <a:off x="10721975" y="5419725"/>
                <a:ext cx="9525" cy="0"/>
              </a:xfrm>
              <a:custGeom>
                <a:avLst/>
                <a:gdLst>
                  <a:gd name="T0" fmla="*/ 4 w 5"/>
                  <a:gd name="T1" fmla="*/ 0 w 5"/>
                  <a:gd name="T2" fmla="*/ 5 w 5"/>
                  <a:gd name="T3" fmla="*/ 4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3656"/>
              <p:cNvSpPr>
                <a:spLocks/>
              </p:cNvSpPr>
              <p:nvPr/>
            </p:nvSpPr>
            <p:spPr bwMode="auto">
              <a:xfrm>
                <a:off x="10950575" y="5149850"/>
                <a:ext cx="309563" cy="465138"/>
              </a:xfrm>
              <a:custGeom>
                <a:avLst/>
                <a:gdLst>
                  <a:gd name="T0" fmla="*/ 130 w 150"/>
                  <a:gd name="T1" fmla="*/ 76 h 225"/>
                  <a:gd name="T2" fmla="*/ 114 w 150"/>
                  <a:gd name="T3" fmla="*/ 53 h 225"/>
                  <a:gd name="T4" fmla="*/ 75 w 150"/>
                  <a:gd name="T5" fmla="*/ 21 h 225"/>
                  <a:gd name="T6" fmla="*/ 12 w 150"/>
                  <a:gd name="T7" fmla="*/ 1 h 225"/>
                  <a:gd name="T8" fmla="*/ 0 w 150"/>
                  <a:gd name="T9" fmla="*/ 0 h 225"/>
                  <a:gd name="T10" fmla="*/ 0 w 150"/>
                  <a:gd name="T11" fmla="*/ 151 h 225"/>
                  <a:gd name="T12" fmla="*/ 0 w 150"/>
                  <a:gd name="T13" fmla="*/ 151 h 225"/>
                  <a:gd name="T14" fmla="*/ 0 w 150"/>
                  <a:gd name="T15" fmla="*/ 151 h 225"/>
                  <a:gd name="T16" fmla="*/ 0 w 150"/>
                  <a:gd name="T17" fmla="*/ 151 h 225"/>
                  <a:gd name="T18" fmla="*/ 129 w 150"/>
                  <a:gd name="T19" fmla="*/ 225 h 225"/>
                  <a:gd name="T20" fmla="*/ 142 w 150"/>
                  <a:gd name="T21" fmla="*/ 197 h 225"/>
                  <a:gd name="T22" fmla="*/ 149 w 150"/>
                  <a:gd name="T23" fmla="*/ 162 h 225"/>
                  <a:gd name="T24" fmla="*/ 149 w 150"/>
                  <a:gd name="T25" fmla="*/ 151 h 225"/>
                  <a:gd name="T26" fmla="*/ 130 w 150"/>
                  <a:gd name="T27" fmla="*/ 7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225">
                    <a:moveTo>
                      <a:pt x="130" y="76"/>
                    </a:moveTo>
                    <a:cubicBezTo>
                      <a:pt x="125" y="68"/>
                      <a:pt x="120" y="60"/>
                      <a:pt x="114" y="53"/>
                    </a:cubicBezTo>
                    <a:cubicBezTo>
                      <a:pt x="103" y="40"/>
                      <a:pt x="90" y="29"/>
                      <a:pt x="75" y="21"/>
                    </a:cubicBezTo>
                    <a:cubicBezTo>
                      <a:pt x="56" y="10"/>
                      <a:pt x="35" y="3"/>
                      <a:pt x="12" y="1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29" y="225"/>
                      <a:pt x="129" y="225"/>
                      <a:pt x="129" y="225"/>
                    </a:cubicBezTo>
                    <a:cubicBezTo>
                      <a:pt x="134" y="216"/>
                      <a:pt x="138" y="207"/>
                      <a:pt x="142" y="197"/>
                    </a:cubicBezTo>
                    <a:cubicBezTo>
                      <a:pt x="146" y="185"/>
                      <a:pt x="148" y="174"/>
                      <a:pt x="149" y="162"/>
                    </a:cubicBezTo>
                    <a:cubicBezTo>
                      <a:pt x="149" y="158"/>
                      <a:pt x="149" y="154"/>
                      <a:pt x="149" y="151"/>
                    </a:cubicBezTo>
                    <a:cubicBezTo>
                      <a:pt x="150" y="124"/>
                      <a:pt x="143" y="99"/>
                      <a:pt x="130" y="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3657"/>
              <p:cNvSpPr>
                <a:spLocks/>
              </p:cNvSpPr>
              <p:nvPr/>
            </p:nvSpPr>
            <p:spPr bwMode="auto">
              <a:xfrm>
                <a:off x="10917238" y="5426075"/>
                <a:ext cx="66675" cy="66675"/>
              </a:xfrm>
              <a:custGeom>
                <a:avLst/>
                <a:gdLst>
                  <a:gd name="T0" fmla="*/ 1 w 32"/>
                  <a:gd name="T1" fmla="*/ 14 h 32"/>
                  <a:gd name="T2" fmla="*/ 17 w 32"/>
                  <a:gd name="T3" fmla="*/ 0 h 32"/>
                  <a:gd name="T4" fmla="*/ 31 w 32"/>
                  <a:gd name="T5" fmla="*/ 17 h 32"/>
                  <a:gd name="T6" fmla="*/ 15 w 32"/>
                  <a:gd name="T7" fmla="*/ 31 h 32"/>
                  <a:gd name="T8" fmla="*/ 1 w 32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" y="14"/>
                    </a:moveTo>
                    <a:cubicBezTo>
                      <a:pt x="2" y="6"/>
                      <a:pt x="9" y="0"/>
                      <a:pt x="17" y="0"/>
                    </a:cubicBezTo>
                    <a:cubicBezTo>
                      <a:pt x="26" y="1"/>
                      <a:pt x="32" y="8"/>
                      <a:pt x="31" y="17"/>
                    </a:cubicBezTo>
                    <a:cubicBezTo>
                      <a:pt x="31" y="25"/>
                      <a:pt x="23" y="32"/>
                      <a:pt x="15" y="31"/>
                    </a:cubicBezTo>
                    <a:cubicBezTo>
                      <a:pt x="6" y="30"/>
                      <a:pt x="0" y="23"/>
                      <a:pt x="1" y="1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3658"/>
              <p:cNvSpPr>
                <a:spLocks/>
              </p:cNvSpPr>
              <p:nvPr/>
            </p:nvSpPr>
            <p:spPr bwMode="auto">
              <a:xfrm>
                <a:off x="10942638" y="5075238"/>
                <a:ext cx="19050" cy="63500"/>
              </a:xfrm>
              <a:custGeom>
                <a:avLst/>
                <a:gdLst>
                  <a:gd name="T0" fmla="*/ 9 w 9"/>
                  <a:gd name="T1" fmla="*/ 3 h 31"/>
                  <a:gd name="T2" fmla="*/ 4 w 9"/>
                  <a:gd name="T3" fmla="*/ 0 h 31"/>
                  <a:gd name="T4" fmla="*/ 0 w 9"/>
                  <a:gd name="T5" fmla="*/ 3 h 31"/>
                  <a:gd name="T6" fmla="*/ 0 w 9"/>
                  <a:gd name="T7" fmla="*/ 27 h 31"/>
                  <a:gd name="T8" fmla="*/ 4 w 9"/>
                  <a:gd name="T9" fmla="*/ 31 h 31"/>
                  <a:gd name="T10" fmla="*/ 4 w 9"/>
                  <a:gd name="T11" fmla="*/ 31 h 31"/>
                  <a:gd name="T12" fmla="*/ 9 w 9"/>
                  <a:gd name="T13" fmla="*/ 27 h 31"/>
                  <a:gd name="T14" fmla="*/ 9 w 9"/>
                  <a:gd name="T15" fmla="*/ 27 h 31"/>
                  <a:gd name="T16" fmla="*/ 9 w 9"/>
                  <a:gd name="T17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1">
                    <a:moveTo>
                      <a:pt x="9" y="3"/>
                    </a:moveTo>
                    <a:cubicBezTo>
                      <a:pt x="9" y="1"/>
                      <a:pt x="7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3659"/>
              <p:cNvSpPr>
                <a:spLocks/>
              </p:cNvSpPr>
              <p:nvPr/>
            </p:nvSpPr>
            <p:spPr bwMode="auto">
              <a:xfrm>
                <a:off x="11271250" y="5451475"/>
                <a:ext cx="63500" cy="15875"/>
              </a:xfrm>
              <a:custGeom>
                <a:avLst/>
                <a:gdLst>
                  <a:gd name="T0" fmla="*/ 28 w 31"/>
                  <a:gd name="T1" fmla="*/ 0 h 8"/>
                  <a:gd name="T2" fmla="*/ 4 w 31"/>
                  <a:gd name="T3" fmla="*/ 0 h 8"/>
                  <a:gd name="T4" fmla="*/ 0 w 31"/>
                  <a:gd name="T5" fmla="*/ 4 h 8"/>
                  <a:gd name="T6" fmla="*/ 4 w 31"/>
                  <a:gd name="T7" fmla="*/ 8 h 8"/>
                  <a:gd name="T8" fmla="*/ 4 w 31"/>
                  <a:gd name="T9" fmla="*/ 8 h 8"/>
                  <a:gd name="T10" fmla="*/ 28 w 31"/>
                  <a:gd name="T11" fmla="*/ 8 h 8"/>
                  <a:gd name="T12" fmla="*/ 28 w 31"/>
                  <a:gd name="T13" fmla="*/ 8 h 8"/>
                  <a:gd name="T14" fmla="*/ 31 w 31"/>
                  <a:gd name="T15" fmla="*/ 4 h 8"/>
                  <a:gd name="T16" fmla="*/ 28 w 31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8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0" y="8"/>
                      <a:pt x="31" y="6"/>
                      <a:pt x="31" y="4"/>
                    </a:cubicBezTo>
                    <a:cubicBezTo>
                      <a:pt x="31" y="1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3660"/>
              <p:cNvSpPr>
                <a:spLocks/>
              </p:cNvSpPr>
              <p:nvPr/>
            </p:nvSpPr>
            <p:spPr bwMode="auto">
              <a:xfrm>
                <a:off x="10752138" y="5124450"/>
                <a:ext cx="42863" cy="58738"/>
              </a:xfrm>
              <a:custGeom>
                <a:avLst/>
                <a:gdLst>
                  <a:gd name="T0" fmla="*/ 8 w 21"/>
                  <a:gd name="T1" fmla="*/ 1 h 28"/>
                  <a:gd name="T2" fmla="*/ 8 w 21"/>
                  <a:gd name="T3" fmla="*/ 1 h 28"/>
                  <a:gd name="T4" fmla="*/ 3 w 21"/>
                  <a:gd name="T5" fmla="*/ 1 h 28"/>
                  <a:gd name="T6" fmla="*/ 1 w 21"/>
                  <a:gd name="T7" fmla="*/ 5 h 28"/>
                  <a:gd name="T8" fmla="*/ 13 w 21"/>
                  <a:gd name="T9" fmla="*/ 26 h 28"/>
                  <a:gd name="T10" fmla="*/ 19 w 21"/>
                  <a:gd name="T11" fmla="*/ 28 h 28"/>
                  <a:gd name="T12" fmla="*/ 19 w 21"/>
                  <a:gd name="T13" fmla="*/ 28 h 28"/>
                  <a:gd name="T14" fmla="*/ 21 w 21"/>
                  <a:gd name="T15" fmla="*/ 22 h 28"/>
                  <a:gd name="T16" fmla="*/ 21 w 21"/>
                  <a:gd name="T17" fmla="*/ 22 h 28"/>
                  <a:gd name="T18" fmla="*/ 8 w 21"/>
                  <a:gd name="T1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8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3661"/>
              <p:cNvSpPr>
                <a:spLocks/>
              </p:cNvSpPr>
              <p:nvPr/>
            </p:nvSpPr>
            <p:spPr bwMode="auto">
              <a:xfrm>
                <a:off x="11107738" y="5737225"/>
                <a:ext cx="41275" cy="57150"/>
              </a:xfrm>
              <a:custGeom>
                <a:avLst/>
                <a:gdLst>
                  <a:gd name="T0" fmla="*/ 7 w 20"/>
                  <a:gd name="T1" fmla="*/ 1 h 28"/>
                  <a:gd name="T2" fmla="*/ 2 w 20"/>
                  <a:gd name="T3" fmla="*/ 0 h 28"/>
                  <a:gd name="T4" fmla="*/ 0 w 20"/>
                  <a:gd name="T5" fmla="*/ 5 h 28"/>
                  <a:gd name="T6" fmla="*/ 0 w 20"/>
                  <a:gd name="T7" fmla="*/ 5 h 28"/>
                  <a:gd name="T8" fmla="*/ 12 w 20"/>
                  <a:gd name="T9" fmla="*/ 26 h 28"/>
                  <a:gd name="T10" fmla="*/ 12 w 20"/>
                  <a:gd name="T11" fmla="*/ 26 h 28"/>
                  <a:gd name="T12" fmla="*/ 17 w 20"/>
                  <a:gd name="T13" fmla="*/ 27 h 28"/>
                  <a:gd name="T14" fmla="*/ 19 w 20"/>
                  <a:gd name="T15" fmla="*/ 22 h 28"/>
                  <a:gd name="T16" fmla="*/ 7 w 20"/>
                  <a:gd name="T1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7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8"/>
                      <a:pt x="15" y="28"/>
                      <a:pt x="17" y="27"/>
                    </a:cubicBezTo>
                    <a:cubicBezTo>
                      <a:pt x="19" y="25"/>
                      <a:pt x="20" y="23"/>
                      <a:pt x="19" y="22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3662"/>
              <p:cNvSpPr>
                <a:spLocks/>
              </p:cNvSpPr>
              <p:nvPr/>
            </p:nvSpPr>
            <p:spPr bwMode="auto">
              <a:xfrm>
                <a:off x="11228388" y="5260975"/>
                <a:ext cx="57150" cy="41275"/>
              </a:xfrm>
              <a:custGeom>
                <a:avLst/>
                <a:gdLst>
                  <a:gd name="T0" fmla="*/ 6 w 28"/>
                  <a:gd name="T1" fmla="*/ 20 h 20"/>
                  <a:gd name="T2" fmla="*/ 27 w 28"/>
                  <a:gd name="T3" fmla="*/ 8 h 20"/>
                  <a:gd name="T4" fmla="*/ 27 w 28"/>
                  <a:gd name="T5" fmla="*/ 8 h 20"/>
                  <a:gd name="T6" fmla="*/ 27 w 28"/>
                  <a:gd name="T7" fmla="*/ 3 h 20"/>
                  <a:gd name="T8" fmla="*/ 23 w 28"/>
                  <a:gd name="T9" fmla="*/ 1 h 20"/>
                  <a:gd name="T10" fmla="*/ 2 w 28"/>
                  <a:gd name="T11" fmla="*/ 13 h 20"/>
                  <a:gd name="T12" fmla="*/ 0 w 28"/>
                  <a:gd name="T13" fmla="*/ 18 h 20"/>
                  <a:gd name="T14" fmla="*/ 6 w 28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0">
                    <a:moveTo>
                      <a:pt x="6" y="20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28" y="5"/>
                      <a:pt x="27" y="3"/>
                    </a:cubicBezTo>
                    <a:cubicBezTo>
                      <a:pt x="26" y="1"/>
                      <a:pt x="24" y="0"/>
                      <a:pt x="23" y="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0"/>
                      <a:pt x="6" y="20"/>
                      <a:pt x="6" y="20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3663"/>
              <p:cNvSpPr>
                <a:spLocks/>
              </p:cNvSpPr>
              <p:nvPr/>
            </p:nvSpPr>
            <p:spPr bwMode="auto">
              <a:xfrm>
                <a:off x="10615613" y="5260975"/>
                <a:ext cx="58738" cy="41275"/>
              </a:xfrm>
              <a:custGeom>
                <a:avLst/>
                <a:gdLst>
                  <a:gd name="T0" fmla="*/ 27 w 28"/>
                  <a:gd name="T1" fmla="*/ 13 h 20"/>
                  <a:gd name="T2" fmla="*/ 6 w 28"/>
                  <a:gd name="T3" fmla="*/ 1 h 20"/>
                  <a:gd name="T4" fmla="*/ 6 w 28"/>
                  <a:gd name="T5" fmla="*/ 1 h 20"/>
                  <a:gd name="T6" fmla="*/ 2 w 28"/>
                  <a:gd name="T7" fmla="*/ 3 h 20"/>
                  <a:gd name="T8" fmla="*/ 2 w 28"/>
                  <a:gd name="T9" fmla="*/ 8 h 20"/>
                  <a:gd name="T10" fmla="*/ 23 w 28"/>
                  <a:gd name="T11" fmla="*/ 20 h 20"/>
                  <a:gd name="T12" fmla="*/ 28 w 28"/>
                  <a:gd name="T13" fmla="*/ 18 h 20"/>
                  <a:gd name="T14" fmla="*/ 28 w 28"/>
                  <a:gd name="T15" fmla="*/ 18 h 20"/>
                  <a:gd name="T16" fmla="*/ 27 w 28"/>
                  <a:gd name="T1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0">
                    <a:moveTo>
                      <a:pt x="27" y="1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5"/>
                      <a:pt x="0" y="7"/>
                      <a:pt x="2" y="8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3"/>
                      <a:pt x="27" y="13"/>
                      <a:pt x="27" y="13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3664"/>
              <p:cNvSpPr>
                <a:spLocks/>
              </p:cNvSpPr>
              <p:nvPr/>
            </p:nvSpPr>
            <p:spPr bwMode="auto">
              <a:xfrm>
                <a:off x="11228388" y="5614988"/>
                <a:ext cx="57150" cy="42863"/>
              </a:xfrm>
              <a:custGeom>
                <a:avLst/>
                <a:gdLst>
                  <a:gd name="T0" fmla="*/ 27 w 28"/>
                  <a:gd name="T1" fmla="*/ 13 h 21"/>
                  <a:gd name="T2" fmla="*/ 6 w 28"/>
                  <a:gd name="T3" fmla="*/ 0 h 21"/>
                  <a:gd name="T4" fmla="*/ 0 w 28"/>
                  <a:gd name="T5" fmla="*/ 2 h 21"/>
                  <a:gd name="T6" fmla="*/ 2 w 28"/>
                  <a:gd name="T7" fmla="*/ 8 h 21"/>
                  <a:gd name="T8" fmla="*/ 2 w 28"/>
                  <a:gd name="T9" fmla="*/ 8 h 21"/>
                  <a:gd name="T10" fmla="*/ 23 w 28"/>
                  <a:gd name="T11" fmla="*/ 20 h 21"/>
                  <a:gd name="T12" fmla="*/ 23 w 28"/>
                  <a:gd name="T13" fmla="*/ 20 h 21"/>
                  <a:gd name="T14" fmla="*/ 27 w 28"/>
                  <a:gd name="T15" fmla="*/ 18 h 21"/>
                  <a:gd name="T16" fmla="*/ 27 w 28"/>
                  <a:gd name="T17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1">
                    <a:moveTo>
                      <a:pt x="27" y="1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1"/>
                      <a:pt x="26" y="20"/>
                      <a:pt x="27" y="18"/>
                    </a:cubicBezTo>
                    <a:cubicBezTo>
                      <a:pt x="28" y="16"/>
                      <a:pt x="28" y="13"/>
                      <a:pt x="27" y="13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3665"/>
              <p:cNvSpPr>
                <a:spLocks/>
              </p:cNvSpPr>
              <p:nvPr/>
            </p:nvSpPr>
            <p:spPr bwMode="auto">
              <a:xfrm>
                <a:off x="11107738" y="5124450"/>
                <a:ext cx="41275" cy="58738"/>
              </a:xfrm>
              <a:custGeom>
                <a:avLst/>
                <a:gdLst>
                  <a:gd name="T0" fmla="*/ 7 w 20"/>
                  <a:gd name="T1" fmla="*/ 26 h 28"/>
                  <a:gd name="T2" fmla="*/ 7 w 20"/>
                  <a:gd name="T3" fmla="*/ 26 h 28"/>
                  <a:gd name="T4" fmla="*/ 19 w 20"/>
                  <a:gd name="T5" fmla="*/ 5 h 28"/>
                  <a:gd name="T6" fmla="*/ 19 w 20"/>
                  <a:gd name="T7" fmla="*/ 5 h 28"/>
                  <a:gd name="T8" fmla="*/ 17 w 20"/>
                  <a:gd name="T9" fmla="*/ 1 h 28"/>
                  <a:gd name="T10" fmla="*/ 12 w 20"/>
                  <a:gd name="T11" fmla="*/ 1 h 28"/>
                  <a:gd name="T12" fmla="*/ 0 w 20"/>
                  <a:gd name="T13" fmla="*/ 22 h 28"/>
                  <a:gd name="T14" fmla="*/ 2 w 20"/>
                  <a:gd name="T15" fmla="*/ 28 h 28"/>
                  <a:gd name="T16" fmla="*/ 7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7" y="26"/>
                    </a:moveTo>
                    <a:cubicBezTo>
                      <a:pt x="7" y="26"/>
                      <a:pt x="7" y="26"/>
                      <a:pt x="7" y="2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4"/>
                      <a:pt x="19" y="2"/>
                      <a:pt x="17" y="1"/>
                    </a:cubicBezTo>
                    <a:cubicBezTo>
                      <a:pt x="15" y="0"/>
                      <a:pt x="13" y="0"/>
                      <a:pt x="12" y="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8"/>
                      <a:pt x="2" y="28"/>
                      <a:pt x="2" y="28"/>
                    </a:cubicBez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3666"/>
              <p:cNvSpPr>
                <a:spLocks/>
              </p:cNvSpPr>
              <p:nvPr/>
            </p:nvSpPr>
            <p:spPr bwMode="auto">
              <a:xfrm>
                <a:off x="10910888" y="5111750"/>
                <a:ext cx="9525" cy="23813"/>
              </a:xfrm>
              <a:custGeom>
                <a:avLst/>
                <a:gdLst>
                  <a:gd name="T0" fmla="*/ 3 w 4"/>
                  <a:gd name="T1" fmla="*/ 11 h 11"/>
                  <a:gd name="T2" fmla="*/ 4 w 4"/>
                  <a:gd name="T3" fmla="*/ 9 h 11"/>
                  <a:gd name="T4" fmla="*/ 4 w 4"/>
                  <a:gd name="T5" fmla="*/ 9 h 11"/>
                  <a:gd name="T6" fmla="*/ 3 w 4"/>
                  <a:gd name="T7" fmla="*/ 1 h 11"/>
                  <a:gd name="T8" fmla="*/ 3 w 4"/>
                  <a:gd name="T9" fmla="*/ 1 h 11"/>
                  <a:gd name="T10" fmla="*/ 2 w 4"/>
                  <a:gd name="T11" fmla="*/ 0 h 11"/>
                  <a:gd name="T12" fmla="*/ 0 w 4"/>
                  <a:gd name="T13" fmla="*/ 1 h 11"/>
                  <a:gd name="T14" fmla="*/ 1 w 4"/>
                  <a:gd name="T15" fmla="*/ 10 h 11"/>
                  <a:gd name="T16" fmla="*/ 3 w 4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3667"/>
              <p:cNvSpPr>
                <a:spLocks/>
              </p:cNvSpPr>
              <p:nvPr/>
            </p:nvSpPr>
            <p:spPr bwMode="auto">
              <a:xfrm>
                <a:off x="11276013" y="5419725"/>
                <a:ext cx="22225" cy="9525"/>
              </a:xfrm>
              <a:custGeom>
                <a:avLst/>
                <a:gdLst>
                  <a:gd name="T0" fmla="*/ 0 w 11"/>
                  <a:gd name="T1" fmla="*/ 2 h 4"/>
                  <a:gd name="T2" fmla="*/ 2 w 11"/>
                  <a:gd name="T3" fmla="*/ 4 h 4"/>
                  <a:gd name="T4" fmla="*/ 2 w 11"/>
                  <a:gd name="T5" fmla="*/ 4 h 4"/>
                  <a:gd name="T6" fmla="*/ 10 w 11"/>
                  <a:gd name="T7" fmla="*/ 3 h 4"/>
                  <a:gd name="T8" fmla="*/ 10 w 11"/>
                  <a:gd name="T9" fmla="*/ 3 h 4"/>
                  <a:gd name="T10" fmla="*/ 11 w 11"/>
                  <a:gd name="T11" fmla="*/ 1 h 4"/>
                  <a:gd name="T12" fmla="*/ 10 w 11"/>
                  <a:gd name="T13" fmla="*/ 0 h 4"/>
                  <a:gd name="T14" fmla="*/ 1 w 11"/>
                  <a:gd name="T15" fmla="*/ 1 h 4"/>
                  <a:gd name="T16" fmla="*/ 0 w 11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3668"/>
              <p:cNvSpPr>
                <a:spLocks/>
              </p:cNvSpPr>
              <p:nvPr/>
            </p:nvSpPr>
            <p:spPr bwMode="auto">
              <a:xfrm>
                <a:off x="10875963" y="5118100"/>
                <a:ext cx="11113" cy="22225"/>
              </a:xfrm>
              <a:custGeom>
                <a:avLst/>
                <a:gdLst>
                  <a:gd name="T0" fmla="*/ 4 w 5"/>
                  <a:gd name="T1" fmla="*/ 11 h 11"/>
                  <a:gd name="T2" fmla="*/ 5 w 5"/>
                  <a:gd name="T3" fmla="*/ 9 h 11"/>
                  <a:gd name="T4" fmla="*/ 5 w 5"/>
                  <a:gd name="T5" fmla="*/ 9 h 11"/>
                  <a:gd name="T6" fmla="*/ 3 w 5"/>
                  <a:gd name="T7" fmla="*/ 1 h 11"/>
                  <a:gd name="T8" fmla="*/ 3 w 5"/>
                  <a:gd name="T9" fmla="*/ 1 h 11"/>
                  <a:gd name="T10" fmla="*/ 1 w 5"/>
                  <a:gd name="T11" fmla="*/ 0 h 11"/>
                  <a:gd name="T12" fmla="*/ 0 w 5"/>
                  <a:gd name="T13" fmla="*/ 1 h 11"/>
                  <a:gd name="T14" fmla="*/ 2 w 5"/>
                  <a:gd name="T15" fmla="*/ 10 h 11"/>
                  <a:gd name="T16" fmla="*/ 4 w 5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4" y="11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10"/>
                      <a:pt x="2" y="10"/>
                      <a:pt x="2" y="10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3669"/>
              <p:cNvSpPr>
                <a:spLocks/>
              </p:cNvSpPr>
              <p:nvPr/>
            </p:nvSpPr>
            <p:spPr bwMode="auto">
              <a:xfrm>
                <a:off x="11269663" y="5383213"/>
                <a:ext cx="22225" cy="9525"/>
              </a:xfrm>
              <a:custGeom>
                <a:avLst/>
                <a:gdLst>
                  <a:gd name="T0" fmla="*/ 0 w 11"/>
                  <a:gd name="T1" fmla="*/ 4 h 5"/>
                  <a:gd name="T2" fmla="*/ 2 w 11"/>
                  <a:gd name="T3" fmla="*/ 5 h 5"/>
                  <a:gd name="T4" fmla="*/ 2 w 11"/>
                  <a:gd name="T5" fmla="*/ 5 h 5"/>
                  <a:gd name="T6" fmla="*/ 10 w 11"/>
                  <a:gd name="T7" fmla="*/ 3 h 5"/>
                  <a:gd name="T8" fmla="*/ 10 w 11"/>
                  <a:gd name="T9" fmla="*/ 3 h 5"/>
                  <a:gd name="T10" fmla="*/ 11 w 11"/>
                  <a:gd name="T11" fmla="*/ 2 h 5"/>
                  <a:gd name="T12" fmla="*/ 10 w 11"/>
                  <a:gd name="T13" fmla="*/ 0 h 5"/>
                  <a:gd name="T14" fmla="*/ 2 w 11"/>
                  <a:gd name="T15" fmla="*/ 2 h 5"/>
                  <a:gd name="T16" fmla="*/ 0 w 11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3670"/>
              <p:cNvSpPr>
                <a:spLocks/>
              </p:cNvSpPr>
              <p:nvPr/>
            </p:nvSpPr>
            <p:spPr bwMode="auto">
              <a:xfrm>
                <a:off x="10841038" y="5126038"/>
                <a:ext cx="12700" cy="23813"/>
              </a:xfrm>
              <a:custGeom>
                <a:avLst/>
                <a:gdLst>
                  <a:gd name="T0" fmla="*/ 3 w 6"/>
                  <a:gd name="T1" fmla="*/ 10 h 11"/>
                  <a:gd name="T2" fmla="*/ 5 w 6"/>
                  <a:gd name="T3" fmla="*/ 11 h 11"/>
                  <a:gd name="T4" fmla="*/ 6 w 6"/>
                  <a:gd name="T5" fmla="*/ 9 h 11"/>
                  <a:gd name="T6" fmla="*/ 6 w 6"/>
                  <a:gd name="T7" fmla="*/ 9 h 11"/>
                  <a:gd name="T8" fmla="*/ 3 w 6"/>
                  <a:gd name="T9" fmla="*/ 1 h 11"/>
                  <a:gd name="T10" fmla="*/ 3 w 6"/>
                  <a:gd name="T11" fmla="*/ 1 h 11"/>
                  <a:gd name="T12" fmla="*/ 1 w 6"/>
                  <a:gd name="T13" fmla="*/ 1 h 11"/>
                  <a:gd name="T14" fmla="*/ 0 w 6"/>
                  <a:gd name="T15" fmla="*/ 2 h 11"/>
                  <a:gd name="T16" fmla="*/ 3 w 6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3" y="10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3671"/>
              <p:cNvSpPr>
                <a:spLocks/>
              </p:cNvSpPr>
              <p:nvPr/>
            </p:nvSpPr>
            <p:spPr bwMode="auto">
              <a:xfrm>
                <a:off x="11260138" y="5348288"/>
                <a:ext cx="23813" cy="12700"/>
              </a:xfrm>
              <a:custGeom>
                <a:avLst/>
                <a:gdLst>
                  <a:gd name="T0" fmla="*/ 0 w 11"/>
                  <a:gd name="T1" fmla="*/ 5 h 6"/>
                  <a:gd name="T2" fmla="*/ 2 w 11"/>
                  <a:gd name="T3" fmla="*/ 6 h 6"/>
                  <a:gd name="T4" fmla="*/ 2 w 11"/>
                  <a:gd name="T5" fmla="*/ 6 h 6"/>
                  <a:gd name="T6" fmla="*/ 10 w 11"/>
                  <a:gd name="T7" fmla="*/ 3 h 6"/>
                  <a:gd name="T8" fmla="*/ 10 w 11"/>
                  <a:gd name="T9" fmla="*/ 3 h 6"/>
                  <a:gd name="T10" fmla="*/ 10 w 11"/>
                  <a:gd name="T11" fmla="*/ 2 h 6"/>
                  <a:gd name="T12" fmla="*/ 9 w 11"/>
                  <a:gd name="T13" fmla="*/ 1 h 6"/>
                  <a:gd name="T14" fmla="*/ 1 w 11"/>
                  <a:gd name="T15" fmla="*/ 3 h 6"/>
                  <a:gd name="T16" fmla="*/ 0 w 11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3672"/>
              <p:cNvSpPr>
                <a:spLocks/>
              </p:cNvSpPr>
              <p:nvPr/>
            </p:nvSpPr>
            <p:spPr bwMode="auto">
              <a:xfrm>
                <a:off x="10807700" y="5140325"/>
                <a:ext cx="12700" cy="20638"/>
              </a:xfrm>
              <a:custGeom>
                <a:avLst/>
                <a:gdLst>
                  <a:gd name="T0" fmla="*/ 3 w 6"/>
                  <a:gd name="T1" fmla="*/ 9 h 10"/>
                  <a:gd name="T2" fmla="*/ 5 w 6"/>
                  <a:gd name="T3" fmla="*/ 10 h 10"/>
                  <a:gd name="T4" fmla="*/ 6 w 6"/>
                  <a:gd name="T5" fmla="*/ 8 h 10"/>
                  <a:gd name="T6" fmla="*/ 6 w 6"/>
                  <a:gd name="T7" fmla="*/ 8 h 10"/>
                  <a:gd name="T8" fmla="*/ 3 w 6"/>
                  <a:gd name="T9" fmla="*/ 0 h 10"/>
                  <a:gd name="T10" fmla="*/ 3 w 6"/>
                  <a:gd name="T11" fmla="*/ 0 h 10"/>
                  <a:gd name="T12" fmla="*/ 1 w 6"/>
                  <a:gd name="T13" fmla="*/ 0 h 10"/>
                  <a:gd name="T14" fmla="*/ 0 w 6"/>
                  <a:gd name="T15" fmla="*/ 1 h 10"/>
                  <a:gd name="T16" fmla="*/ 3 w 6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3" y="9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3673"/>
              <p:cNvSpPr>
                <a:spLocks/>
              </p:cNvSpPr>
              <p:nvPr/>
            </p:nvSpPr>
            <p:spPr bwMode="auto">
              <a:xfrm>
                <a:off x="11249025" y="5314950"/>
                <a:ext cx="22225" cy="12700"/>
              </a:xfrm>
              <a:custGeom>
                <a:avLst/>
                <a:gdLst>
                  <a:gd name="T0" fmla="*/ 2 w 11"/>
                  <a:gd name="T1" fmla="*/ 6 h 6"/>
                  <a:gd name="T2" fmla="*/ 10 w 11"/>
                  <a:gd name="T3" fmla="*/ 3 h 6"/>
                  <a:gd name="T4" fmla="*/ 10 w 11"/>
                  <a:gd name="T5" fmla="*/ 3 h 6"/>
                  <a:gd name="T6" fmla="*/ 10 w 11"/>
                  <a:gd name="T7" fmla="*/ 1 h 6"/>
                  <a:gd name="T8" fmla="*/ 9 w 11"/>
                  <a:gd name="T9" fmla="*/ 0 h 6"/>
                  <a:gd name="T10" fmla="*/ 1 w 11"/>
                  <a:gd name="T11" fmla="*/ 4 h 6"/>
                  <a:gd name="T12" fmla="*/ 0 w 11"/>
                  <a:gd name="T13" fmla="*/ 6 h 6"/>
                  <a:gd name="T14" fmla="*/ 2 w 11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2" y="6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2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3674"/>
              <p:cNvSpPr>
                <a:spLocks/>
              </p:cNvSpPr>
              <p:nvPr/>
            </p:nvSpPr>
            <p:spPr bwMode="auto">
              <a:xfrm>
                <a:off x="10744200" y="5176838"/>
                <a:ext cx="15875" cy="17463"/>
              </a:xfrm>
              <a:custGeom>
                <a:avLst/>
                <a:gdLst>
                  <a:gd name="T0" fmla="*/ 6 w 8"/>
                  <a:gd name="T1" fmla="*/ 9 h 9"/>
                  <a:gd name="T2" fmla="*/ 8 w 8"/>
                  <a:gd name="T3" fmla="*/ 9 h 9"/>
                  <a:gd name="T4" fmla="*/ 8 w 8"/>
                  <a:gd name="T5" fmla="*/ 7 h 9"/>
                  <a:gd name="T6" fmla="*/ 8 w 8"/>
                  <a:gd name="T7" fmla="*/ 7 h 9"/>
                  <a:gd name="T8" fmla="*/ 3 w 8"/>
                  <a:gd name="T9" fmla="*/ 0 h 9"/>
                  <a:gd name="T10" fmla="*/ 3 w 8"/>
                  <a:gd name="T11" fmla="*/ 0 h 9"/>
                  <a:gd name="T12" fmla="*/ 1 w 8"/>
                  <a:gd name="T13" fmla="*/ 0 h 9"/>
                  <a:gd name="T14" fmla="*/ 1 w 8"/>
                  <a:gd name="T15" fmla="*/ 2 h 9"/>
                  <a:gd name="T16" fmla="*/ 6 w 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3675"/>
              <p:cNvSpPr>
                <a:spLocks/>
              </p:cNvSpPr>
              <p:nvPr/>
            </p:nvSpPr>
            <p:spPr bwMode="auto">
              <a:xfrm>
                <a:off x="11142663" y="5722938"/>
                <a:ext cx="14288" cy="17463"/>
              </a:xfrm>
              <a:custGeom>
                <a:avLst/>
                <a:gdLst>
                  <a:gd name="T0" fmla="*/ 2 w 7"/>
                  <a:gd name="T1" fmla="*/ 0 h 9"/>
                  <a:gd name="T2" fmla="*/ 0 w 7"/>
                  <a:gd name="T3" fmla="*/ 0 h 9"/>
                  <a:gd name="T4" fmla="*/ 0 w 7"/>
                  <a:gd name="T5" fmla="*/ 2 h 9"/>
                  <a:gd name="T6" fmla="*/ 0 w 7"/>
                  <a:gd name="T7" fmla="*/ 2 h 9"/>
                  <a:gd name="T8" fmla="*/ 5 w 7"/>
                  <a:gd name="T9" fmla="*/ 9 h 9"/>
                  <a:gd name="T10" fmla="*/ 5 w 7"/>
                  <a:gd name="T11" fmla="*/ 9 h 9"/>
                  <a:gd name="T12" fmla="*/ 6 w 7"/>
                  <a:gd name="T13" fmla="*/ 9 h 9"/>
                  <a:gd name="T14" fmla="*/ 7 w 7"/>
                  <a:gd name="T15" fmla="*/ 7 h 9"/>
                  <a:gd name="T16" fmla="*/ 2 w 7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7" y="7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3676"/>
              <p:cNvSpPr>
                <a:spLocks/>
              </p:cNvSpPr>
              <p:nvPr/>
            </p:nvSpPr>
            <p:spPr bwMode="auto">
              <a:xfrm>
                <a:off x="11215688" y="5253038"/>
                <a:ext cx="19050" cy="14288"/>
              </a:xfrm>
              <a:custGeom>
                <a:avLst/>
                <a:gdLst>
                  <a:gd name="T0" fmla="*/ 2 w 9"/>
                  <a:gd name="T1" fmla="*/ 7 h 7"/>
                  <a:gd name="T2" fmla="*/ 9 w 9"/>
                  <a:gd name="T3" fmla="*/ 2 h 7"/>
                  <a:gd name="T4" fmla="*/ 9 w 9"/>
                  <a:gd name="T5" fmla="*/ 2 h 7"/>
                  <a:gd name="T6" fmla="*/ 9 w 9"/>
                  <a:gd name="T7" fmla="*/ 1 h 7"/>
                  <a:gd name="T8" fmla="*/ 7 w 9"/>
                  <a:gd name="T9" fmla="*/ 0 h 7"/>
                  <a:gd name="T10" fmla="*/ 0 w 9"/>
                  <a:gd name="T11" fmla="*/ 5 h 7"/>
                  <a:gd name="T12" fmla="*/ 0 w 9"/>
                  <a:gd name="T13" fmla="*/ 7 h 7"/>
                  <a:gd name="T14" fmla="*/ 2 w 9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3677"/>
              <p:cNvSpPr>
                <a:spLocks/>
              </p:cNvSpPr>
              <p:nvPr/>
            </p:nvSpPr>
            <p:spPr bwMode="auto">
              <a:xfrm>
                <a:off x="10717213" y="5199063"/>
                <a:ext cx="15875" cy="19050"/>
              </a:xfrm>
              <a:custGeom>
                <a:avLst/>
                <a:gdLst>
                  <a:gd name="T0" fmla="*/ 6 w 8"/>
                  <a:gd name="T1" fmla="*/ 9 h 9"/>
                  <a:gd name="T2" fmla="*/ 8 w 8"/>
                  <a:gd name="T3" fmla="*/ 9 h 9"/>
                  <a:gd name="T4" fmla="*/ 8 w 8"/>
                  <a:gd name="T5" fmla="*/ 7 h 9"/>
                  <a:gd name="T6" fmla="*/ 8 w 8"/>
                  <a:gd name="T7" fmla="*/ 7 h 9"/>
                  <a:gd name="T8" fmla="*/ 2 w 8"/>
                  <a:gd name="T9" fmla="*/ 0 h 9"/>
                  <a:gd name="T10" fmla="*/ 2 w 8"/>
                  <a:gd name="T11" fmla="*/ 0 h 9"/>
                  <a:gd name="T12" fmla="*/ 1 w 8"/>
                  <a:gd name="T13" fmla="*/ 1 h 9"/>
                  <a:gd name="T14" fmla="*/ 0 w 8"/>
                  <a:gd name="T15" fmla="*/ 2 h 9"/>
                  <a:gd name="T16" fmla="*/ 6 w 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6" y="9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3678"/>
              <p:cNvSpPr>
                <a:spLocks/>
              </p:cNvSpPr>
              <p:nvPr/>
            </p:nvSpPr>
            <p:spPr bwMode="auto">
              <a:xfrm>
                <a:off x="11169650" y="5702300"/>
                <a:ext cx="17463" cy="15875"/>
              </a:xfrm>
              <a:custGeom>
                <a:avLst/>
                <a:gdLst>
                  <a:gd name="T0" fmla="*/ 2 w 8"/>
                  <a:gd name="T1" fmla="*/ 0 h 8"/>
                  <a:gd name="T2" fmla="*/ 0 w 8"/>
                  <a:gd name="T3" fmla="*/ 0 h 8"/>
                  <a:gd name="T4" fmla="*/ 0 w 8"/>
                  <a:gd name="T5" fmla="*/ 2 h 8"/>
                  <a:gd name="T6" fmla="*/ 0 w 8"/>
                  <a:gd name="T7" fmla="*/ 2 h 8"/>
                  <a:gd name="T8" fmla="*/ 5 w 8"/>
                  <a:gd name="T9" fmla="*/ 8 h 8"/>
                  <a:gd name="T10" fmla="*/ 5 w 8"/>
                  <a:gd name="T11" fmla="*/ 8 h 8"/>
                  <a:gd name="T12" fmla="*/ 7 w 8"/>
                  <a:gd name="T13" fmla="*/ 8 h 8"/>
                  <a:gd name="T14" fmla="*/ 7 w 8"/>
                  <a:gd name="T15" fmla="*/ 6 h 8"/>
                  <a:gd name="T16" fmla="*/ 2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8" y="7"/>
                      <a:pt x="8" y="7"/>
                      <a:pt x="7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3679"/>
              <p:cNvSpPr>
                <a:spLocks/>
              </p:cNvSpPr>
              <p:nvPr/>
            </p:nvSpPr>
            <p:spPr bwMode="auto">
              <a:xfrm>
                <a:off x="11191875" y="5224463"/>
                <a:ext cx="19050" cy="15875"/>
              </a:xfrm>
              <a:custGeom>
                <a:avLst/>
                <a:gdLst>
                  <a:gd name="T0" fmla="*/ 2 w 9"/>
                  <a:gd name="T1" fmla="*/ 8 h 8"/>
                  <a:gd name="T2" fmla="*/ 9 w 9"/>
                  <a:gd name="T3" fmla="*/ 3 h 8"/>
                  <a:gd name="T4" fmla="*/ 9 w 9"/>
                  <a:gd name="T5" fmla="*/ 3 h 8"/>
                  <a:gd name="T6" fmla="*/ 8 w 9"/>
                  <a:gd name="T7" fmla="*/ 1 h 8"/>
                  <a:gd name="T8" fmla="*/ 7 w 9"/>
                  <a:gd name="T9" fmla="*/ 1 h 8"/>
                  <a:gd name="T10" fmla="*/ 0 w 9"/>
                  <a:gd name="T11" fmla="*/ 6 h 8"/>
                  <a:gd name="T12" fmla="*/ 0 w 9"/>
                  <a:gd name="T13" fmla="*/ 8 h 8"/>
                  <a:gd name="T14" fmla="*/ 2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2" y="8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3680"/>
              <p:cNvSpPr>
                <a:spLocks/>
              </p:cNvSpPr>
              <p:nvPr/>
            </p:nvSpPr>
            <p:spPr bwMode="auto">
              <a:xfrm>
                <a:off x="10691813" y="5224463"/>
                <a:ext cx="17463" cy="15875"/>
              </a:xfrm>
              <a:custGeom>
                <a:avLst/>
                <a:gdLst>
                  <a:gd name="T0" fmla="*/ 6 w 8"/>
                  <a:gd name="T1" fmla="*/ 8 h 8"/>
                  <a:gd name="T2" fmla="*/ 8 w 8"/>
                  <a:gd name="T3" fmla="*/ 8 h 8"/>
                  <a:gd name="T4" fmla="*/ 8 w 8"/>
                  <a:gd name="T5" fmla="*/ 6 h 8"/>
                  <a:gd name="T6" fmla="*/ 8 w 8"/>
                  <a:gd name="T7" fmla="*/ 6 h 8"/>
                  <a:gd name="T8" fmla="*/ 2 w 8"/>
                  <a:gd name="T9" fmla="*/ 1 h 8"/>
                  <a:gd name="T10" fmla="*/ 2 w 8"/>
                  <a:gd name="T11" fmla="*/ 1 h 8"/>
                  <a:gd name="T12" fmla="*/ 0 w 8"/>
                  <a:gd name="T13" fmla="*/ 1 h 8"/>
                  <a:gd name="T14" fmla="*/ 0 w 8"/>
                  <a:gd name="T15" fmla="*/ 3 h 8"/>
                  <a:gd name="T16" fmla="*/ 6 w 8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3681"/>
              <p:cNvSpPr>
                <a:spLocks/>
              </p:cNvSpPr>
              <p:nvPr/>
            </p:nvSpPr>
            <p:spPr bwMode="auto">
              <a:xfrm>
                <a:off x="11191875" y="5676900"/>
                <a:ext cx="19050" cy="15875"/>
              </a:xfrm>
              <a:custGeom>
                <a:avLst/>
                <a:gdLst>
                  <a:gd name="T0" fmla="*/ 2 w 9"/>
                  <a:gd name="T1" fmla="*/ 0 h 8"/>
                  <a:gd name="T2" fmla="*/ 0 w 9"/>
                  <a:gd name="T3" fmla="*/ 0 h 8"/>
                  <a:gd name="T4" fmla="*/ 0 w 9"/>
                  <a:gd name="T5" fmla="*/ 2 h 8"/>
                  <a:gd name="T6" fmla="*/ 0 w 9"/>
                  <a:gd name="T7" fmla="*/ 2 h 8"/>
                  <a:gd name="T8" fmla="*/ 7 w 9"/>
                  <a:gd name="T9" fmla="*/ 8 h 8"/>
                  <a:gd name="T10" fmla="*/ 7 w 9"/>
                  <a:gd name="T11" fmla="*/ 8 h 8"/>
                  <a:gd name="T12" fmla="*/ 8 w 9"/>
                  <a:gd name="T13" fmla="*/ 7 h 8"/>
                  <a:gd name="T14" fmla="*/ 9 w 9"/>
                  <a:gd name="T15" fmla="*/ 6 h 8"/>
                  <a:gd name="T16" fmla="*/ 2 w 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3682"/>
              <p:cNvSpPr>
                <a:spLocks/>
              </p:cNvSpPr>
              <p:nvPr/>
            </p:nvSpPr>
            <p:spPr bwMode="auto">
              <a:xfrm>
                <a:off x="11169650" y="5199063"/>
                <a:ext cx="17463" cy="19050"/>
              </a:xfrm>
              <a:custGeom>
                <a:avLst/>
                <a:gdLst>
                  <a:gd name="T0" fmla="*/ 2 w 8"/>
                  <a:gd name="T1" fmla="*/ 9 h 9"/>
                  <a:gd name="T2" fmla="*/ 2 w 8"/>
                  <a:gd name="T3" fmla="*/ 9 h 9"/>
                  <a:gd name="T4" fmla="*/ 7 w 8"/>
                  <a:gd name="T5" fmla="*/ 2 h 9"/>
                  <a:gd name="T6" fmla="*/ 7 w 8"/>
                  <a:gd name="T7" fmla="*/ 2 h 9"/>
                  <a:gd name="T8" fmla="*/ 7 w 8"/>
                  <a:gd name="T9" fmla="*/ 1 h 9"/>
                  <a:gd name="T10" fmla="*/ 5 w 8"/>
                  <a:gd name="T11" fmla="*/ 0 h 9"/>
                  <a:gd name="T12" fmla="*/ 0 w 8"/>
                  <a:gd name="T13" fmla="*/ 7 h 9"/>
                  <a:gd name="T14" fmla="*/ 0 w 8"/>
                  <a:gd name="T15" fmla="*/ 9 h 9"/>
                  <a:gd name="T16" fmla="*/ 2 w 8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9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3683"/>
              <p:cNvSpPr>
                <a:spLocks/>
              </p:cNvSpPr>
              <p:nvPr/>
            </p:nvSpPr>
            <p:spPr bwMode="auto">
              <a:xfrm>
                <a:off x="10669588" y="5253038"/>
                <a:ext cx="19050" cy="14288"/>
              </a:xfrm>
              <a:custGeom>
                <a:avLst/>
                <a:gdLst>
                  <a:gd name="T0" fmla="*/ 7 w 9"/>
                  <a:gd name="T1" fmla="*/ 7 h 7"/>
                  <a:gd name="T2" fmla="*/ 9 w 9"/>
                  <a:gd name="T3" fmla="*/ 7 h 7"/>
                  <a:gd name="T4" fmla="*/ 9 w 9"/>
                  <a:gd name="T5" fmla="*/ 5 h 7"/>
                  <a:gd name="T6" fmla="*/ 9 w 9"/>
                  <a:gd name="T7" fmla="*/ 5 h 7"/>
                  <a:gd name="T8" fmla="*/ 2 w 9"/>
                  <a:gd name="T9" fmla="*/ 0 h 7"/>
                  <a:gd name="T10" fmla="*/ 2 w 9"/>
                  <a:gd name="T11" fmla="*/ 0 h 7"/>
                  <a:gd name="T12" fmla="*/ 0 w 9"/>
                  <a:gd name="T13" fmla="*/ 1 h 7"/>
                  <a:gd name="T14" fmla="*/ 0 w 9"/>
                  <a:gd name="T15" fmla="*/ 2 h 7"/>
                  <a:gd name="T16" fmla="*/ 7 w 9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3684"/>
              <p:cNvSpPr>
                <a:spLocks/>
              </p:cNvSpPr>
              <p:nvPr/>
            </p:nvSpPr>
            <p:spPr bwMode="auto">
              <a:xfrm>
                <a:off x="11215688" y="5649913"/>
                <a:ext cx="19050" cy="15875"/>
              </a:xfrm>
              <a:custGeom>
                <a:avLst/>
                <a:gdLst>
                  <a:gd name="T0" fmla="*/ 2 w 9"/>
                  <a:gd name="T1" fmla="*/ 0 h 8"/>
                  <a:gd name="T2" fmla="*/ 0 w 9"/>
                  <a:gd name="T3" fmla="*/ 0 h 8"/>
                  <a:gd name="T4" fmla="*/ 0 w 9"/>
                  <a:gd name="T5" fmla="*/ 2 h 8"/>
                  <a:gd name="T6" fmla="*/ 0 w 9"/>
                  <a:gd name="T7" fmla="*/ 2 h 8"/>
                  <a:gd name="T8" fmla="*/ 7 w 9"/>
                  <a:gd name="T9" fmla="*/ 7 h 8"/>
                  <a:gd name="T10" fmla="*/ 7 w 9"/>
                  <a:gd name="T11" fmla="*/ 7 h 8"/>
                  <a:gd name="T12" fmla="*/ 9 w 9"/>
                  <a:gd name="T13" fmla="*/ 7 h 8"/>
                  <a:gd name="T14" fmla="*/ 9 w 9"/>
                  <a:gd name="T15" fmla="*/ 5 h 8"/>
                  <a:gd name="T16" fmla="*/ 2 w 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3685"/>
              <p:cNvSpPr>
                <a:spLocks/>
              </p:cNvSpPr>
              <p:nvPr/>
            </p:nvSpPr>
            <p:spPr bwMode="auto">
              <a:xfrm>
                <a:off x="11142663" y="5176838"/>
                <a:ext cx="14288" cy="17463"/>
              </a:xfrm>
              <a:custGeom>
                <a:avLst/>
                <a:gdLst>
                  <a:gd name="T0" fmla="*/ 2 w 7"/>
                  <a:gd name="T1" fmla="*/ 9 h 9"/>
                  <a:gd name="T2" fmla="*/ 2 w 7"/>
                  <a:gd name="T3" fmla="*/ 9 h 9"/>
                  <a:gd name="T4" fmla="*/ 7 w 7"/>
                  <a:gd name="T5" fmla="*/ 2 h 9"/>
                  <a:gd name="T6" fmla="*/ 7 w 7"/>
                  <a:gd name="T7" fmla="*/ 2 h 9"/>
                  <a:gd name="T8" fmla="*/ 6 w 7"/>
                  <a:gd name="T9" fmla="*/ 0 h 9"/>
                  <a:gd name="T10" fmla="*/ 5 w 7"/>
                  <a:gd name="T11" fmla="*/ 0 h 9"/>
                  <a:gd name="T12" fmla="*/ 0 w 7"/>
                  <a:gd name="T13" fmla="*/ 7 h 9"/>
                  <a:gd name="T14" fmla="*/ 0 w 7"/>
                  <a:gd name="T15" fmla="*/ 9 h 9"/>
                  <a:gd name="T16" fmla="*/ 2 w 7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3686"/>
              <p:cNvSpPr>
                <a:spLocks/>
              </p:cNvSpPr>
              <p:nvPr/>
            </p:nvSpPr>
            <p:spPr bwMode="auto">
              <a:xfrm>
                <a:off x="11249025" y="5589588"/>
                <a:ext cx="22225" cy="12700"/>
              </a:xfrm>
              <a:custGeom>
                <a:avLst/>
                <a:gdLst>
                  <a:gd name="T0" fmla="*/ 10 w 11"/>
                  <a:gd name="T1" fmla="*/ 3 h 6"/>
                  <a:gd name="T2" fmla="*/ 2 w 11"/>
                  <a:gd name="T3" fmla="*/ 0 h 6"/>
                  <a:gd name="T4" fmla="*/ 0 w 11"/>
                  <a:gd name="T5" fmla="*/ 1 h 6"/>
                  <a:gd name="T6" fmla="*/ 1 w 11"/>
                  <a:gd name="T7" fmla="*/ 3 h 6"/>
                  <a:gd name="T8" fmla="*/ 1 w 11"/>
                  <a:gd name="T9" fmla="*/ 3 h 6"/>
                  <a:gd name="T10" fmla="*/ 9 w 11"/>
                  <a:gd name="T11" fmla="*/ 6 h 6"/>
                  <a:gd name="T12" fmla="*/ 9 w 11"/>
                  <a:gd name="T13" fmla="*/ 6 h 6"/>
                  <a:gd name="T14" fmla="*/ 10 w 11"/>
                  <a:gd name="T15" fmla="*/ 5 h 6"/>
                  <a:gd name="T16" fmla="*/ 10 w 11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1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5"/>
                    </a:cubicBezTo>
                    <a:cubicBezTo>
                      <a:pt x="11" y="4"/>
                      <a:pt x="10" y="4"/>
                      <a:pt x="10" y="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3687"/>
              <p:cNvSpPr>
                <a:spLocks/>
              </p:cNvSpPr>
              <p:nvPr/>
            </p:nvSpPr>
            <p:spPr bwMode="auto">
              <a:xfrm>
                <a:off x="11082338" y="5140325"/>
                <a:ext cx="12700" cy="20638"/>
              </a:xfrm>
              <a:custGeom>
                <a:avLst/>
                <a:gdLst>
                  <a:gd name="T0" fmla="*/ 2 w 6"/>
                  <a:gd name="T1" fmla="*/ 9 h 10"/>
                  <a:gd name="T2" fmla="*/ 2 w 6"/>
                  <a:gd name="T3" fmla="*/ 9 h 10"/>
                  <a:gd name="T4" fmla="*/ 6 w 6"/>
                  <a:gd name="T5" fmla="*/ 1 h 10"/>
                  <a:gd name="T6" fmla="*/ 6 w 6"/>
                  <a:gd name="T7" fmla="*/ 1 h 10"/>
                  <a:gd name="T8" fmla="*/ 5 w 6"/>
                  <a:gd name="T9" fmla="*/ 0 h 10"/>
                  <a:gd name="T10" fmla="*/ 3 w 6"/>
                  <a:gd name="T11" fmla="*/ 0 h 10"/>
                  <a:gd name="T12" fmla="*/ 0 w 6"/>
                  <a:gd name="T13" fmla="*/ 8 h 10"/>
                  <a:gd name="T14" fmla="*/ 0 w 6"/>
                  <a:gd name="T15" fmla="*/ 10 h 10"/>
                  <a:gd name="T16" fmla="*/ 2 w 6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3688"/>
              <p:cNvSpPr>
                <a:spLocks/>
              </p:cNvSpPr>
              <p:nvPr/>
            </p:nvSpPr>
            <p:spPr bwMode="auto">
              <a:xfrm>
                <a:off x="11260138" y="5556250"/>
                <a:ext cx="23813" cy="12700"/>
              </a:xfrm>
              <a:custGeom>
                <a:avLst/>
                <a:gdLst>
                  <a:gd name="T0" fmla="*/ 10 w 11"/>
                  <a:gd name="T1" fmla="*/ 3 h 6"/>
                  <a:gd name="T2" fmla="*/ 2 w 11"/>
                  <a:gd name="T3" fmla="*/ 0 h 6"/>
                  <a:gd name="T4" fmla="*/ 0 w 11"/>
                  <a:gd name="T5" fmla="*/ 1 h 6"/>
                  <a:gd name="T6" fmla="*/ 1 w 11"/>
                  <a:gd name="T7" fmla="*/ 3 h 6"/>
                  <a:gd name="T8" fmla="*/ 1 w 11"/>
                  <a:gd name="T9" fmla="*/ 3 h 6"/>
                  <a:gd name="T10" fmla="*/ 9 w 11"/>
                  <a:gd name="T11" fmla="*/ 6 h 6"/>
                  <a:gd name="T12" fmla="*/ 9 w 11"/>
                  <a:gd name="T13" fmla="*/ 6 h 6"/>
                  <a:gd name="T14" fmla="*/ 10 w 11"/>
                  <a:gd name="T15" fmla="*/ 5 h 6"/>
                  <a:gd name="T16" fmla="*/ 10 w 11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1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4"/>
                      <a:pt x="11" y="3"/>
                      <a:pt x="10" y="3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3689"/>
              <p:cNvSpPr>
                <a:spLocks/>
              </p:cNvSpPr>
              <p:nvPr/>
            </p:nvSpPr>
            <p:spPr bwMode="auto">
              <a:xfrm>
                <a:off x="11050588" y="5126038"/>
                <a:ext cx="11113" cy="23813"/>
              </a:xfrm>
              <a:custGeom>
                <a:avLst/>
                <a:gdLst>
                  <a:gd name="T0" fmla="*/ 3 w 6"/>
                  <a:gd name="T1" fmla="*/ 10 h 11"/>
                  <a:gd name="T2" fmla="*/ 3 w 6"/>
                  <a:gd name="T3" fmla="*/ 10 h 11"/>
                  <a:gd name="T4" fmla="*/ 5 w 6"/>
                  <a:gd name="T5" fmla="*/ 2 h 11"/>
                  <a:gd name="T6" fmla="*/ 5 w 6"/>
                  <a:gd name="T7" fmla="*/ 2 h 11"/>
                  <a:gd name="T8" fmla="*/ 4 w 6"/>
                  <a:gd name="T9" fmla="*/ 1 h 11"/>
                  <a:gd name="T10" fmla="*/ 3 w 6"/>
                  <a:gd name="T11" fmla="*/ 1 h 11"/>
                  <a:gd name="T12" fmla="*/ 0 w 6"/>
                  <a:gd name="T13" fmla="*/ 9 h 11"/>
                  <a:gd name="T14" fmla="*/ 1 w 6"/>
                  <a:gd name="T15" fmla="*/ 11 h 11"/>
                  <a:gd name="T16" fmla="*/ 3 w 6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3" y="10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3690"/>
              <p:cNvSpPr>
                <a:spLocks/>
              </p:cNvSpPr>
              <p:nvPr/>
            </p:nvSpPr>
            <p:spPr bwMode="auto">
              <a:xfrm>
                <a:off x="11269663" y="5522913"/>
                <a:ext cx="22225" cy="11113"/>
              </a:xfrm>
              <a:custGeom>
                <a:avLst/>
                <a:gdLst>
                  <a:gd name="T0" fmla="*/ 10 w 11"/>
                  <a:gd name="T1" fmla="*/ 2 h 5"/>
                  <a:gd name="T2" fmla="*/ 2 w 11"/>
                  <a:gd name="T3" fmla="*/ 0 h 5"/>
                  <a:gd name="T4" fmla="*/ 0 w 11"/>
                  <a:gd name="T5" fmla="*/ 1 h 5"/>
                  <a:gd name="T6" fmla="*/ 2 w 11"/>
                  <a:gd name="T7" fmla="*/ 3 h 5"/>
                  <a:gd name="T8" fmla="*/ 2 w 11"/>
                  <a:gd name="T9" fmla="*/ 3 h 5"/>
                  <a:gd name="T10" fmla="*/ 10 w 11"/>
                  <a:gd name="T11" fmla="*/ 5 h 5"/>
                  <a:gd name="T12" fmla="*/ 10 w 11"/>
                  <a:gd name="T13" fmla="*/ 5 h 5"/>
                  <a:gd name="T14" fmla="*/ 11 w 11"/>
                  <a:gd name="T15" fmla="*/ 4 h 5"/>
                  <a:gd name="T16" fmla="*/ 10 w 11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10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3691"/>
              <p:cNvSpPr>
                <a:spLocks/>
              </p:cNvSpPr>
              <p:nvPr/>
            </p:nvSpPr>
            <p:spPr bwMode="auto">
              <a:xfrm>
                <a:off x="11017250" y="5118100"/>
                <a:ext cx="9525" cy="22225"/>
              </a:xfrm>
              <a:custGeom>
                <a:avLst/>
                <a:gdLst>
                  <a:gd name="T0" fmla="*/ 3 w 5"/>
                  <a:gd name="T1" fmla="*/ 0 h 11"/>
                  <a:gd name="T2" fmla="*/ 2 w 5"/>
                  <a:gd name="T3" fmla="*/ 1 h 11"/>
                  <a:gd name="T4" fmla="*/ 0 w 5"/>
                  <a:gd name="T5" fmla="*/ 9 h 11"/>
                  <a:gd name="T6" fmla="*/ 1 w 5"/>
                  <a:gd name="T7" fmla="*/ 11 h 11"/>
                  <a:gd name="T8" fmla="*/ 3 w 5"/>
                  <a:gd name="T9" fmla="*/ 10 h 11"/>
                  <a:gd name="T10" fmla="*/ 3 w 5"/>
                  <a:gd name="T11" fmla="*/ 10 h 11"/>
                  <a:gd name="T12" fmla="*/ 5 w 5"/>
                  <a:gd name="T13" fmla="*/ 1 h 11"/>
                  <a:gd name="T14" fmla="*/ 5 w 5"/>
                  <a:gd name="T15" fmla="*/ 1 h 11"/>
                  <a:gd name="T16" fmla="*/ 3 w 5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3692"/>
              <p:cNvSpPr>
                <a:spLocks/>
              </p:cNvSpPr>
              <p:nvPr/>
            </p:nvSpPr>
            <p:spPr bwMode="auto">
              <a:xfrm>
                <a:off x="11276013" y="5491163"/>
                <a:ext cx="22225" cy="7938"/>
              </a:xfrm>
              <a:custGeom>
                <a:avLst/>
                <a:gdLst>
                  <a:gd name="T0" fmla="*/ 10 w 11"/>
                  <a:gd name="T1" fmla="*/ 1 h 4"/>
                  <a:gd name="T2" fmla="*/ 2 w 11"/>
                  <a:gd name="T3" fmla="*/ 0 h 4"/>
                  <a:gd name="T4" fmla="*/ 0 w 11"/>
                  <a:gd name="T5" fmla="*/ 1 h 4"/>
                  <a:gd name="T6" fmla="*/ 1 w 11"/>
                  <a:gd name="T7" fmla="*/ 3 h 4"/>
                  <a:gd name="T8" fmla="*/ 1 w 11"/>
                  <a:gd name="T9" fmla="*/ 3 h 4"/>
                  <a:gd name="T10" fmla="*/ 10 w 11"/>
                  <a:gd name="T11" fmla="*/ 4 h 4"/>
                  <a:gd name="T12" fmla="*/ 10 w 11"/>
                  <a:gd name="T13" fmla="*/ 4 h 4"/>
                  <a:gd name="T14" fmla="*/ 11 w 11"/>
                  <a:gd name="T15" fmla="*/ 2 h 4"/>
                  <a:gd name="T16" fmla="*/ 10 w 11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1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3693"/>
              <p:cNvSpPr>
                <a:spLocks/>
              </p:cNvSpPr>
              <p:nvPr/>
            </p:nvSpPr>
            <p:spPr bwMode="auto">
              <a:xfrm>
                <a:off x="10983913" y="5111750"/>
                <a:ext cx="6350" cy="23813"/>
              </a:xfrm>
              <a:custGeom>
                <a:avLst/>
                <a:gdLst>
                  <a:gd name="T0" fmla="*/ 2 w 3"/>
                  <a:gd name="T1" fmla="*/ 0 h 11"/>
                  <a:gd name="T2" fmla="*/ 0 w 3"/>
                  <a:gd name="T3" fmla="*/ 1 h 11"/>
                  <a:gd name="T4" fmla="*/ 0 w 3"/>
                  <a:gd name="T5" fmla="*/ 9 h 11"/>
                  <a:gd name="T6" fmla="*/ 1 w 3"/>
                  <a:gd name="T7" fmla="*/ 11 h 11"/>
                  <a:gd name="T8" fmla="*/ 2 w 3"/>
                  <a:gd name="T9" fmla="*/ 10 h 11"/>
                  <a:gd name="T10" fmla="*/ 2 w 3"/>
                  <a:gd name="T11" fmla="*/ 10 h 11"/>
                  <a:gd name="T12" fmla="*/ 3 w 3"/>
                  <a:gd name="T13" fmla="*/ 1 h 11"/>
                  <a:gd name="T14" fmla="*/ 3 w 3"/>
                  <a:gd name="T15" fmla="*/ 1 h 11"/>
                  <a:gd name="T16" fmla="*/ 2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2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3694"/>
              <p:cNvSpPr>
                <a:spLocks/>
              </p:cNvSpPr>
              <p:nvPr/>
            </p:nvSpPr>
            <p:spPr bwMode="auto">
              <a:xfrm>
                <a:off x="10952163" y="5451475"/>
                <a:ext cx="217488" cy="142875"/>
              </a:xfrm>
              <a:custGeom>
                <a:avLst/>
                <a:gdLst>
                  <a:gd name="T0" fmla="*/ 9 w 105"/>
                  <a:gd name="T1" fmla="*/ 1 h 69"/>
                  <a:gd name="T2" fmla="*/ 2 w 105"/>
                  <a:gd name="T3" fmla="*/ 5 h 69"/>
                  <a:gd name="T4" fmla="*/ 2 w 105"/>
                  <a:gd name="T5" fmla="*/ 13 h 69"/>
                  <a:gd name="T6" fmla="*/ 96 w 105"/>
                  <a:gd name="T7" fmla="*/ 69 h 69"/>
                  <a:gd name="T8" fmla="*/ 105 w 105"/>
                  <a:gd name="T9" fmla="*/ 66 h 69"/>
                  <a:gd name="T10" fmla="*/ 105 w 105"/>
                  <a:gd name="T11" fmla="*/ 66 h 69"/>
                  <a:gd name="T12" fmla="*/ 103 w 105"/>
                  <a:gd name="T13" fmla="*/ 57 h 69"/>
                  <a:gd name="T14" fmla="*/ 103 w 105"/>
                  <a:gd name="T15" fmla="*/ 57 h 69"/>
                  <a:gd name="T16" fmla="*/ 9 w 105"/>
                  <a:gd name="T17" fmla="*/ 1 h 69"/>
                  <a:gd name="T18" fmla="*/ 9 w 105"/>
                  <a:gd name="T1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69">
                    <a:moveTo>
                      <a:pt x="9" y="1"/>
                    </a:moveTo>
                    <a:cubicBezTo>
                      <a:pt x="7" y="0"/>
                      <a:pt x="4" y="2"/>
                      <a:pt x="2" y="5"/>
                    </a:cubicBezTo>
                    <a:cubicBezTo>
                      <a:pt x="0" y="8"/>
                      <a:pt x="0" y="12"/>
                      <a:pt x="2" y="13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105" y="66"/>
                      <a:pt x="105" y="66"/>
                      <a:pt x="105" y="66"/>
                    </a:cubicBezTo>
                    <a:cubicBezTo>
                      <a:pt x="105" y="66"/>
                      <a:pt x="105" y="66"/>
                      <a:pt x="105" y="66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3695"/>
              <p:cNvSpPr>
                <a:spLocks/>
              </p:cNvSpPr>
              <p:nvPr/>
            </p:nvSpPr>
            <p:spPr bwMode="auto">
              <a:xfrm>
                <a:off x="10936288" y="5260975"/>
                <a:ext cx="31750" cy="184150"/>
              </a:xfrm>
              <a:custGeom>
                <a:avLst/>
                <a:gdLst>
                  <a:gd name="T0" fmla="*/ 1 w 15"/>
                  <a:gd name="T1" fmla="*/ 85 h 89"/>
                  <a:gd name="T2" fmla="*/ 8 w 15"/>
                  <a:gd name="T3" fmla="*/ 89 h 89"/>
                  <a:gd name="T4" fmla="*/ 15 w 15"/>
                  <a:gd name="T5" fmla="*/ 85 h 89"/>
                  <a:gd name="T6" fmla="*/ 14 w 15"/>
                  <a:gd name="T7" fmla="*/ 7 h 89"/>
                  <a:gd name="T8" fmla="*/ 7 w 15"/>
                  <a:gd name="T9" fmla="*/ 0 h 89"/>
                  <a:gd name="T10" fmla="*/ 7 w 15"/>
                  <a:gd name="T11" fmla="*/ 0 h 89"/>
                  <a:gd name="T12" fmla="*/ 0 w 15"/>
                  <a:gd name="T13" fmla="*/ 7 h 89"/>
                  <a:gd name="T14" fmla="*/ 0 w 15"/>
                  <a:gd name="T15" fmla="*/ 7 h 89"/>
                  <a:gd name="T16" fmla="*/ 1 w 15"/>
                  <a:gd name="T17" fmla="*/ 85 h 89"/>
                  <a:gd name="T18" fmla="*/ 1 w 15"/>
                  <a:gd name="T19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9">
                    <a:moveTo>
                      <a:pt x="1" y="85"/>
                    </a:moveTo>
                    <a:cubicBezTo>
                      <a:pt x="1" y="87"/>
                      <a:pt x="4" y="89"/>
                      <a:pt x="8" y="89"/>
                    </a:cubicBezTo>
                    <a:cubicBezTo>
                      <a:pt x="12" y="89"/>
                      <a:pt x="15" y="87"/>
                      <a:pt x="15" y="8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28" name="Group 527"/>
              <p:cNvGrpSpPr/>
              <p:nvPr/>
            </p:nvGrpSpPr>
            <p:grpSpPr>
              <a:xfrm>
                <a:off x="10341025" y="5216523"/>
                <a:ext cx="525412" cy="1176339"/>
                <a:chOff x="7259638" y="4019551"/>
                <a:chExt cx="857250" cy="1919288"/>
              </a:xfrm>
            </p:grpSpPr>
            <p:sp>
              <p:nvSpPr>
                <p:cNvPr id="529" name="Freeform 5"/>
                <p:cNvSpPr>
                  <a:spLocks/>
                </p:cNvSpPr>
                <p:nvPr/>
              </p:nvSpPr>
              <p:spPr bwMode="auto">
                <a:xfrm>
                  <a:off x="7527925" y="4249738"/>
                  <a:ext cx="384175" cy="527050"/>
                </a:xfrm>
                <a:custGeom>
                  <a:avLst/>
                  <a:gdLst>
                    <a:gd name="T0" fmla="*/ 173 w 173"/>
                    <a:gd name="T1" fmla="*/ 206 h 237"/>
                    <a:gd name="T2" fmla="*/ 170 w 173"/>
                    <a:gd name="T3" fmla="*/ 184 h 237"/>
                    <a:gd name="T4" fmla="*/ 159 w 173"/>
                    <a:gd name="T5" fmla="*/ 164 h 237"/>
                    <a:gd name="T6" fmla="*/ 138 w 173"/>
                    <a:gd name="T7" fmla="*/ 146 h 237"/>
                    <a:gd name="T8" fmla="*/ 106 w 173"/>
                    <a:gd name="T9" fmla="*/ 130 h 237"/>
                    <a:gd name="T10" fmla="*/ 89 w 173"/>
                    <a:gd name="T11" fmla="*/ 122 h 237"/>
                    <a:gd name="T12" fmla="*/ 80 w 173"/>
                    <a:gd name="T13" fmla="*/ 115 h 237"/>
                    <a:gd name="T14" fmla="*/ 77 w 173"/>
                    <a:gd name="T15" fmla="*/ 109 h 237"/>
                    <a:gd name="T16" fmla="*/ 76 w 173"/>
                    <a:gd name="T17" fmla="*/ 103 h 237"/>
                    <a:gd name="T18" fmla="*/ 77 w 173"/>
                    <a:gd name="T19" fmla="*/ 97 h 237"/>
                    <a:gd name="T20" fmla="*/ 81 w 173"/>
                    <a:gd name="T21" fmla="*/ 92 h 237"/>
                    <a:gd name="T22" fmla="*/ 88 w 173"/>
                    <a:gd name="T23" fmla="*/ 88 h 237"/>
                    <a:gd name="T24" fmla="*/ 97 w 173"/>
                    <a:gd name="T25" fmla="*/ 87 h 237"/>
                    <a:gd name="T26" fmla="*/ 116 w 173"/>
                    <a:gd name="T27" fmla="*/ 89 h 237"/>
                    <a:gd name="T28" fmla="*/ 133 w 173"/>
                    <a:gd name="T29" fmla="*/ 93 h 237"/>
                    <a:gd name="T30" fmla="*/ 149 w 173"/>
                    <a:gd name="T31" fmla="*/ 99 h 237"/>
                    <a:gd name="T32" fmla="*/ 161 w 173"/>
                    <a:gd name="T33" fmla="*/ 106 h 237"/>
                    <a:gd name="T34" fmla="*/ 161 w 173"/>
                    <a:gd name="T35" fmla="*/ 42 h 237"/>
                    <a:gd name="T36" fmla="*/ 139 w 173"/>
                    <a:gd name="T37" fmla="*/ 37 h 237"/>
                    <a:gd name="T38" fmla="*/ 111 w 173"/>
                    <a:gd name="T39" fmla="*/ 34 h 237"/>
                    <a:gd name="T40" fmla="*/ 111 w 173"/>
                    <a:gd name="T41" fmla="*/ 0 h 237"/>
                    <a:gd name="T42" fmla="*/ 69 w 173"/>
                    <a:gd name="T43" fmla="*/ 0 h 237"/>
                    <a:gd name="T44" fmla="*/ 69 w 173"/>
                    <a:gd name="T45" fmla="*/ 35 h 237"/>
                    <a:gd name="T46" fmla="*/ 40 w 173"/>
                    <a:gd name="T47" fmla="*/ 45 h 237"/>
                    <a:gd name="T48" fmla="*/ 18 w 173"/>
                    <a:gd name="T49" fmla="*/ 61 h 237"/>
                    <a:gd name="T50" fmla="*/ 4 w 173"/>
                    <a:gd name="T51" fmla="*/ 83 h 237"/>
                    <a:gd name="T52" fmla="*/ 0 w 173"/>
                    <a:gd name="T53" fmla="*/ 110 h 237"/>
                    <a:gd name="T54" fmla="*/ 3 w 173"/>
                    <a:gd name="T55" fmla="*/ 132 h 237"/>
                    <a:gd name="T56" fmla="*/ 12 w 173"/>
                    <a:gd name="T57" fmla="*/ 151 h 237"/>
                    <a:gd name="T58" fmla="*/ 30 w 173"/>
                    <a:gd name="T59" fmla="*/ 168 h 237"/>
                    <a:gd name="T60" fmla="*/ 57 w 173"/>
                    <a:gd name="T61" fmla="*/ 183 h 237"/>
                    <a:gd name="T62" fmla="*/ 77 w 173"/>
                    <a:gd name="T63" fmla="*/ 191 h 237"/>
                    <a:gd name="T64" fmla="*/ 88 w 173"/>
                    <a:gd name="T65" fmla="*/ 199 h 237"/>
                    <a:gd name="T66" fmla="*/ 93 w 173"/>
                    <a:gd name="T67" fmla="*/ 205 h 237"/>
                    <a:gd name="T68" fmla="*/ 94 w 173"/>
                    <a:gd name="T69" fmla="*/ 212 h 237"/>
                    <a:gd name="T70" fmla="*/ 93 w 173"/>
                    <a:gd name="T71" fmla="*/ 218 h 237"/>
                    <a:gd name="T72" fmla="*/ 89 w 173"/>
                    <a:gd name="T73" fmla="*/ 223 h 237"/>
                    <a:gd name="T74" fmla="*/ 83 w 173"/>
                    <a:gd name="T75" fmla="*/ 227 h 237"/>
                    <a:gd name="T76" fmla="*/ 74 w 173"/>
                    <a:gd name="T77" fmla="*/ 229 h 237"/>
                    <a:gd name="T78" fmla="*/ 37 w 173"/>
                    <a:gd name="T79" fmla="*/ 222 h 237"/>
                    <a:gd name="T80" fmla="*/ 3 w 173"/>
                    <a:gd name="T81" fmla="*/ 202 h 237"/>
                    <a:gd name="T82" fmla="*/ 3 w 173"/>
                    <a:gd name="T83" fmla="*/ 237 h 237"/>
                    <a:gd name="T84" fmla="*/ 166 w 173"/>
                    <a:gd name="T85" fmla="*/ 237 h 237"/>
                    <a:gd name="T86" fmla="*/ 171 w 173"/>
                    <a:gd name="T87" fmla="*/ 225 h 237"/>
                    <a:gd name="T88" fmla="*/ 173 w 173"/>
                    <a:gd name="T89" fmla="*/ 206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3" h="237">
                      <a:moveTo>
                        <a:pt x="173" y="206"/>
                      </a:moveTo>
                      <a:cubicBezTo>
                        <a:pt x="173" y="198"/>
                        <a:pt x="172" y="191"/>
                        <a:pt x="170" y="184"/>
                      </a:cubicBezTo>
                      <a:cubicBezTo>
                        <a:pt x="168" y="177"/>
                        <a:pt x="164" y="171"/>
                        <a:pt x="159" y="164"/>
                      </a:cubicBezTo>
                      <a:cubicBezTo>
                        <a:pt x="153" y="158"/>
                        <a:pt x="146" y="152"/>
                        <a:pt x="138" y="146"/>
                      </a:cubicBezTo>
                      <a:cubicBezTo>
                        <a:pt x="129" y="140"/>
                        <a:pt x="119" y="135"/>
                        <a:pt x="106" y="130"/>
                      </a:cubicBezTo>
                      <a:cubicBezTo>
                        <a:pt x="99" y="127"/>
                        <a:pt x="94" y="124"/>
                        <a:pt x="89" y="122"/>
                      </a:cubicBezTo>
                      <a:cubicBezTo>
                        <a:pt x="85" y="119"/>
                        <a:pt x="82" y="117"/>
                        <a:pt x="80" y="115"/>
                      </a:cubicBezTo>
                      <a:cubicBezTo>
                        <a:pt x="78" y="113"/>
                        <a:pt x="77" y="111"/>
                        <a:pt x="77" y="109"/>
                      </a:cubicBezTo>
                      <a:cubicBezTo>
                        <a:pt x="76" y="107"/>
                        <a:pt x="76" y="105"/>
                        <a:pt x="76" y="103"/>
                      </a:cubicBezTo>
                      <a:cubicBezTo>
                        <a:pt x="76" y="101"/>
                        <a:pt x="76" y="99"/>
                        <a:pt x="77" y="97"/>
                      </a:cubicBezTo>
                      <a:cubicBezTo>
                        <a:pt x="78" y="95"/>
                        <a:pt x="79" y="93"/>
                        <a:pt x="81" y="92"/>
                      </a:cubicBezTo>
                      <a:cubicBezTo>
                        <a:pt x="83" y="91"/>
                        <a:pt x="85" y="89"/>
                        <a:pt x="88" y="88"/>
                      </a:cubicBezTo>
                      <a:cubicBezTo>
                        <a:pt x="91" y="88"/>
                        <a:pt x="94" y="87"/>
                        <a:pt x="97" y="87"/>
                      </a:cubicBezTo>
                      <a:cubicBezTo>
                        <a:pt x="104" y="87"/>
                        <a:pt x="110" y="88"/>
                        <a:pt x="116" y="89"/>
                      </a:cubicBezTo>
                      <a:cubicBezTo>
                        <a:pt x="122" y="90"/>
                        <a:pt x="128" y="91"/>
                        <a:pt x="133" y="93"/>
                      </a:cubicBezTo>
                      <a:cubicBezTo>
                        <a:pt x="139" y="95"/>
                        <a:pt x="144" y="97"/>
                        <a:pt x="149" y="99"/>
                      </a:cubicBezTo>
                      <a:cubicBezTo>
                        <a:pt x="154" y="102"/>
                        <a:pt x="158" y="104"/>
                        <a:pt x="161" y="106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55" y="40"/>
                        <a:pt x="148" y="38"/>
                        <a:pt x="139" y="37"/>
                      </a:cubicBezTo>
                      <a:cubicBezTo>
                        <a:pt x="131" y="35"/>
                        <a:pt x="121" y="34"/>
                        <a:pt x="111" y="34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35"/>
                        <a:pt x="69" y="35"/>
                        <a:pt x="69" y="35"/>
                      </a:cubicBezTo>
                      <a:cubicBezTo>
                        <a:pt x="58" y="37"/>
                        <a:pt x="49" y="40"/>
                        <a:pt x="40" y="45"/>
                      </a:cubicBezTo>
                      <a:cubicBezTo>
                        <a:pt x="31" y="49"/>
                        <a:pt x="24" y="54"/>
                        <a:pt x="18" y="61"/>
                      </a:cubicBezTo>
                      <a:cubicBezTo>
                        <a:pt x="12" y="67"/>
                        <a:pt x="8" y="74"/>
                        <a:pt x="4" y="83"/>
                      </a:cubicBezTo>
                      <a:cubicBezTo>
                        <a:pt x="1" y="91"/>
                        <a:pt x="0" y="100"/>
                        <a:pt x="0" y="110"/>
                      </a:cubicBezTo>
                      <a:cubicBezTo>
                        <a:pt x="0" y="117"/>
                        <a:pt x="1" y="125"/>
                        <a:pt x="3" y="132"/>
                      </a:cubicBezTo>
                      <a:cubicBezTo>
                        <a:pt x="5" y="139"/>
                        <a:pt x="8" y="145"/>
                        <a:pt x="12" y="151"/>
                      </a:cubicBezTo>
                      <a:cubicBezTo>
                        <a:pt x="17" y="157"/>
                        <a:pt x="23" y="163"/>
                        <a:pt x="30" y="168"/>
                      </a:cubicBezTo>
                      <a:cubicBezTo>
                        <a:pt x="37" y="174"/>
                        <a:pt x="46" y="178"/>
                        <a:pt x="57" y="183"/>
                      </a:cubicBezTo>
                      <a:cubicBezTo>
                        <a:pt x="65" y="186"/>
                        <a:pt x="72" y="189"/>
                        <a:pt x="77" y="191"/>
                      </a:cubicBezTo>
                      <a:cubicBezTo>
                        <a:pt x="82" y="194"/>
                        <a:pt x="85" y="196"/>
                        <a:pt x="88" y="199"/>
                      </a:cubicBezTo>
                      <a:cubicBezTo>
                        <a:pt x="91" y="201"/>
                        <a:pt x="92" y="203"/>
                        <a:pt x="93" y="205"/>
                      </a:cubicBezTo>
                      <a:cubicBezTo>
                        <a:pt x="93" y="207"/>
                        <a:pt x="94" y="209"/>
                        <a:pt x="94" y="212"/>
                      </a:cubicBezTo>
                      <a:cubicBezTo>
                        <a:pt x="94" y="214"/>
                        <a:pt x="93" y="216"/>
                        <a:pt x="93" y="218"/>
                      </a:cubicBezTo>
                      <a:cubicBezTo>
                        <a:pt x="92" y="220"/>
                        <a:pt x="91" y="222"/>
                        <a:pt x="89" y="223"/>
                      </a:cubicBezTo>
                      <a:cubicBezTo>
                        <a:pt x="88" y="225"/>
                        <a:pt x="86" y="226"/>
                        <a:pt x="83" y="227"/>
                      </a:cubicBezTo>
                      <a:cubicBezTo>
                        <a:pt x="80" y="228"/>
                        <a:pt x="77" y="229"/>
                        <a:pt x="74" y="229"/>
                      </a:cubicBezTo>
                      <a:cubicBezTo>
                        <a:pt x="61" y="229"/>
                        <a:pt x="49" y="226"/>
                        <a:pt x="37" y="222"/>
                      </a:cubicBezTo>
                      <a:cubicBezTo>
                        <a:pt x="25" y="217"/>
                        <a:pt x="14" y="210"/>
                        <a:pt x="3" y="202"/>
                      </a:cubicBezTo>
                      <a:cubicBezTo>
                        <a:pt x="3" y="237"/>
                        <a:pt x="3" y="237"/>
                        <a:pt x="3" y="237"/>
                      </a:cubicBezTo>
                      <a:cubicBezTo>
                        <a:pt x="166" y="237"/>
                        <a:pt x="166" y="237"/>
                        <a:pt x="166" y="237"/>
                      </a:cubicBezTo>
                      <a:cubicBezTo>
                        <a:pt x="168" y="233"/>
                        <a:pt x="169" y="229"/>
                        <a:pt x="171" y="225"/>
                      </a:cubicBezTo>
                      <a:cubicBezTo>
                        <a:pt x="172" y="218"/>
                        <a:pt x="173" y="212"/>
                        <a:pt x="173" y="206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0" name="Freeform 6"/>
                <p:cNvSpPr>
                  <a:spLocks/>
                </p:cNvSpPr>
                <p:nvPr/>
              </p:nvSpPr>
              <p:spPr bwMode="auto">
                <a:xfrm>
                  <a:off x="7534275" y="4776788"/>
                  <a:ext cx="363538" cy="61913"/>
                </a:xfrm>
                <a:custGeom>
                  <a:avLst/>
                  <a:gdLst>
                    <a:gd name="T0" fmla="*/ 0 w 163"/>
                    <a:gd name="T1" fmla="*/ 28 h 28"/>
                    <a:gd name="T2" fmla="*/ 139 w 163"/>
                    <a:gd name="T3" fmla="*/ 28 h 28"/>
                    <a:gd name="T4" fmla="*/ 158 w 163"/>
                    <a:gd name="T5" fmla="*/ 9 h 28"/>
                    <a:gd name="T6" fmla="*/ 163 w 163"/>
                    <a:gd name="T7" fmla="*/ 0 h 28"/>
                    <a:gd name="T8" fmla="*/ 0 w 163"/>
                    <a:gd name="T9" fmla="*/ 0 h 28"/>
                    <a:gd name="T10" fmla="*/ 0 w 163"/>
                    <a:gd name="T11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3" h="28">
                      <a:moveTo>
                        <a:pt x="0" y="28"/>
                      </a:moveTo>
                      <a:cubicBezTo>
                        <a:pt x="139" y="28"/>
                        <a:pt x="139" y="28"/>
                        <a:pt x="139" y="28"/>
                      </a:cubicBezTo>
                      <a:cubicBezTo>
                        <a:pt x="147" y="22"/>
                        <a:pt x="153" y="16"/>
                        <a:pt x="158" y="9"/>
                      </a:cubicBezTo>
                      <a:cubicBezTo>
                        <a:pt x="160" y="6"/>
                        <a:pt x="162" y="3"/>
                        <a:pt x="16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82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1" name="Freeform 7"/>
                <p:cNvSpPr>
                  <a:spLocks/>
                </p:cNvSpPr>
                <p:nvPr/>
              </p:nvSpPr>
              <p:spPr bwMode="auto">
                <a:xfrm>
                  <a:off x="7326313" y="4132263"/>
                  <a:ext cx="161925" cy="298450"/>
                </a:xfrm>
                <a:custGeom>
                  <a:avLst/>
                  <a:gdLst>
                    <a:gd name="T0" fmla="*/ 73 w 73"/>
                    <a:gd name="T1" fmla="*/ 86 h 134"/>
                    <a:gd name="T2" fmla="*/ 72 w 73"/>
                    <a:gd name="T3" fmla="*/ 95 h 134"/>
                    <a:gd name="T4" fmla="*/ 68 w 73"/>
                    <a:gd name="T5" fmla="*/ 103 h 134"/>
                    <a:gd name="T6" fmla="*/ 60 w 73"/>
                    <a:gd name="T7" fmla="*/ 111 h 134"/>
                    <a:gd name="T8" fmla="*/ 47 w 73"/>
                    <a:gd name="T9" fmla="*/ 117 h 134"/>
                    <a:gd name="T10" fmla="*/ 47 w 73"/>
                    <a:gd name="T11" fmla="*/ 134 h 134"/>
                    <a:gd name="T12" fmla="*/ 29 w 73"/>
                    <a:gd name="T13" fmla="*/ 134 h 134"/>
                    <a:gd name="T14" fmla="*/ 29 w 73"/>
                    <a:gd name="T15" fmla="*/ 119 h 134"/>
                    <a:gd name="T16" fmla="*/ 21 w 73"/>
                    <a:gd name="T17" fmla="*/ 118 h 134"/>
                    <a:gd name="T18" fmla="*/ 13 w 73"/>
                    <a:gd name="T19" fmla="*/ 117 h 134"/>
                    <a:gd name="T20" fmla="*/ 6 w 73"/>
                    <a:gd name="T21" fmla="*/ 115 h 134"/>
                    <a:gd name="T22" fmla="*/ 1 w 73"/>
                    <a:gd name="T23" fmla="*/ 113 h 134"/>
                    <a:gd name="T24" fmla="*/ 1 w 73"/>
                    <a:gd name="T25" fmla="*/ 85 h 134"/>
                    <a:gd name="T26" fmla="*/ 16 w 73"/>
                    <a:gd name="T27" fmla="*/ 93 h 134"/>
                    <a:gd name="T28" fmla="*/ 31 w 73"/>
                    <a:gd name="T29" fmla="*/ 96 h 134"/>
                    <a:gd name="T30" fmla="*/ 35 w 73"/>
                    <a:gd name="T31" fmla="*/ 95 h 134"/>
                    <a:gd name="T32" fmla="*/ 38 w 73"/>
                    <a:gd name="T33" fmla="*/ 94 h 134"/>
                    <a:gd name="T34" fmla="*/ 39 w 73"/>
                    <a:gd name="T35" fmla="*/ 92 h 134"/>
                    <a:gd name="T36" fmla="*/ 40 w 73"/>
                    <a:gd name="T37" fmla="*/ 89 h 134"/>
                    <a:gd name="T38" fmla="*/ 39 w 73"/>
                    <a:gd name="T39" fmla="*/ 86 h 134"/>
                    <a:gd name="T40" fmla="*/ 37 w 73"/>
                    <a:gd name="T41" fmla="*/ 83 h 134"/>
                    <a:gd name="T42" fmla="*/ 32 w 73"/>
                    <a:gd name="T43" fmla="*/ 80 h 134"/>
                    <a:gd name="T44" fmla="*/ 24 w 73"/>
                    <a:gd name="T45" fmla="*/ 77 h 134"/>
                    <a:gd name="T46" fmla="*/ 13 w 73"/>
                    <a:gd name="T47" fmla="*/ 71 h 134"/>
                    <a:gd name="T48" fmla="*/ 5 w 73"/>
                    <a:gd name="T49" fmla="*/ 63 h 134"/>
                    <a:gd name="T50" fmla="*/ 1 w 73"/>
                    <a:gd name="T51" fmla="*/ 55 h 134"/>
                    <a:gd name="T52" fmla="*/ 0 w 73"/>
                    <a:gd name="T53" fmla="*/ 46 h 134"/>
                    <a:gd name="T54" fmla="*/ 2 w 73"/>
                    <a:gd name="T55" fmla="*/ 34 h 134"/>
                    <a:gd name="T56" fmla="*/ 8 w 73"/>
                    <a:gd name="T57" fmla="*/ 25 h 134"/>
                    <a:gd name="T58" fmla="*/ 17 w 73"/>
                    <a:gd name="T59" fmla="*/ 18 h 134"/>
                    <a:gd name="T60" fmla="*/ 29 w 73"/>
                    <a:gd name="T61" fmla="*/ 15 h 134"/>
                    <a:gd name="T62" fmla="*/ 29 w 73"/>
                    <a:gd name="T63" fmla="*/ 0 h 134"/>
                    <a:gd name="T64" fmla="*/ 47 w 73"/>
                    <a:gd name="T65" fmla="*/ 0 h 134"/>
                    <a:gd name="T66" fmla="*/ 47 w 73"/>
                    <a:gd name="T67" fmla="*/ 14 h 134"/>
                    <a:gd name="T68" fmla="*/ 59 w 73"/>
                    <a:gd name="T69" fmla="*/ 15 h 134"/>
                    <a:gd name="T70" fmla="*/ 68 w 73"/>
                    <a:gd name="T71" fmla="*/ 17 h 134"/>
                    <a:gd name="T72" fmla="*/ 68 w 73"/>
                    <a:gd name="T73" fmla="*/ 44 h 134"/>
                    <a:gd name="T74" fmla="*/ 63 w 73"/>
                    <a:gd name="T75" fmla="*/ 41 h 134"/>
                    <a:gd name="T76" fmla="*/ 56 w 73"/>
                    <a:gd name="T77" fmla="*/ 39 h 134"/>
                    <a:gd name="T78" fmla="*/ 49 w 73"/>
                    <a:gd name="T79" fmla="*/ 37 h 134"/>
                    <a:gd name="T80" fmla="*/ 41 w 73"/>
                    <a:gd name="T81" fmla="*/ 36 h 134"/>
                    <a:gd name="T82" fmla="*/ 37 w 73"/>
                    <a:gd name="T83" fmla="*/ 37 h 134"/>
                    <a:gd name="T84" fmla="*/ 34 w 73"/>
                    <a:gd name="T85" fmla="*/ 38 h 134"/>
                    <a:gd name="T86" fmla="*/ 33 w 73"/>
                    <a:gd name="T87" fmla="*/ 40 h 134"/>
                    <a:gd name="T88" fmla="*/ 32 w 73"/>
                    <a:gd name="T89" fmla="*/ 43 h 134"/>
                    <a:gd name="T90" fmla="*/ 32 w 73"/>
                    <a:gd name="T91" fmla="*/ 45 h 134"/>
                    <a:gd name="T92" fmla="*/ 34 w 73"/>
                    <a:gd name="T93" fmla="*/ 48 h 134"/>
                    <a:gd name="T94" fmla="*/ 38 w 73"/>
                    <a:gd name="T95" fmla="*/ 51 h 134"/>
                    <a:gd name="T96" fmla="*/ 45 w 73"/>
                    <a:gd name="T97" fmla="*/ 54 h 134"/>
                    <a:gd name="T98" fmla="*/ 58 w 73"/>
                    <a:gd name="T99" fmla="*/ 61 h 134"/>
                    <a:gd name="T100" fmla="*/ 67 w 73"/>
                    <a:gd name="T101" fmla="*/ 69 h 134"/>
                    <a:gd name="T102" fmla="*/ 72 w 73"/>
                    <a:gd name="T103" fmla="*/ 77 h 134"/>
                    <a:gd name="T104" fmla="*/ 73 w 73"/>
                    <a:gd name="T105" fmla="*/ 86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3" h="134">
                      <a:moveTo>
                        <a:pt x="73" y="86"/>
                      </a:moveTo>
                      <a:cubicBezTo>
                        <a:pt x="73" y="89"/>
                        <a:pt x="73" y="92"/>
                        <a:pt x="72" y="95"/>
                      </a:cubicBezTo>
                      <a:cubicBezTo>
                        <a:pt x="71" y="98"/>
                        <a:pt x="70" y="101"/>
                        <a:pt x="68" y="103"/>
                      </a:cubicBezTo>
                      <a:cubicBezTo>
                        <a:pt x="66" y="106"/>
                        <a:pt x="63" y="109"/>
                        <a:pt x="60" y="111"/>
                      </a:cubicBezTo>
                      <a:cubicBezTo>
                        <a:pt x="56" y="114"/>
                        <a:pt x="52" y="115"/>
                        <a:pt x="47" y="117"/>
                      </a:cubicBezTo>
                      <a:cubicBezTo>
                        <a:pt x="47" y="134"/>
                        <a:pt x="47" y="134"/>
                        <a:pt x="47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19"/>
                        <a:pt x="29" y="119"/>
                        <a:pt x="29" y="119"/>
                      </a:cubicBezTo>
                      <a:cubicBezTo>
                        <a:pt x="27" y="119"/>
                        <a:pt x="24" y="119"/>
                        <a:pt x="21" y="118"/>
                      </a:cubicBezTo>
                      <a:cubicBezTo>
                        <a:pt x="18" y="118"/>
                        <a:pt x="15" y="117"/>
                        <a:pt x="13" y="117"/>
                      </a:cubicBezTo>
                      <a:cubicBezTo>
                        <a:pt x="10" y="116"/>
                        <a:pt x="8" y="116"/>
                        <a:pt x="6" y="115"/>
                      </a:cubicBezTo>
                      <a:cubicBezTo>
                        <a:pt x="4" y="114"/>
                        <a:pt x="2" y="113"/>
                        <a:pt x="1" y="113"/>
                      </a:cubicBezTo>
                      <a:cubicBezTo>
                        <a:pt x="1" y="85"/>
                        <a:pt x="1" y="85"/>
                        <a:pt x="1" y="85"/>
                      </a:cubicBezTo>
                      <a:cubicBezTo>
                        <a:pt x="6" y="88"/>
                        <a:pt x="11" y="91"/>
                        <a:pt x="16" y="93"/>
                      </a:cubicBezTo>
                      <a:cubicBezTo>
                        <a:pt x="21" y="95"/>
                        <a:pt x="26" y="96"/>
                        <a:pt x="31" y="96"/>
                      </a:cubicBezTo>
                      <a:cubicBezTo>
                        <a:pt x="33" y="96"/>
                        <a:pt x="34" y="96"/>
                        <a:pt x="35" y="95"/>
                      </a:cubicBezTo>
                      <a:cubicBezTo>
                        <a:pt x="36" y="95"/>
                        <a:pt x="37" y="94"/>
                        <a:pt x="38" y="94"/>
                      </a:cubicBezTo>
                      <a:cubicBezTo>
                        <a:pt x="38" y="93"/>
                        <a:pt x="39" y="92"/>
                        <a:pt x="39" y="92"/>
                      </a:cubicBezTo>
                      <a:cubicBezTo>
                        <a:pt x="39" y="91"/>
                        <a:pt x="40" y="90"/>
                        <a:pt x="40" y="89"/>
                      </a:cubicBezTo>
                      <a:cubicBezTo>
                        <a:pt x="40" y="88"/>
                        <a:pt x="40" y="87"/>
                        <a:pt x="39" y="86"/>
                      </a:cubicBezTo>
                      <a:cubicBezTo>
                        <a:pt x="39" y="85"/>
                        <a:pt x="38" y="84"/>
                        <a:pt x="37" y="83"/>
                      </a:cubicBezTo>
                      <a:cubicBezTo>
                        <a:pt x="36" y="82"/>
                        <a:pt x="35" y="81"/>
                        <a:pt x="32" y="80"/>
                      </a:cubicBezTo>
                      <a:cubicBezTo>
                        <a:pt x="30" y="79"/>
                        <a:pt x="28" y="78"/>
                        <a:pt x="24" y="77"/>
                      </a:cubicBezTo>
                      <a:cubicBezTo>
                        <a:pt x="20" y="75"/>
                        <a:pt x="16" y="73"/>
                        <a:pt x="13" y="71"/>
                      </a:cubicBezTo>
                      <a:cubicBezTo>
                        <a:pt x="10" y="68"/>
                        <a:pt x="7" y="66"/>
                        <a:pt x="5" y="63"/>
                      </a:cubicBezTo>
                      <a:cubicBezTo>
                        <a:pt x="3" y="61"/>
                        <a:pt x="2" y="58"/>
                        <a:pt x="1" y="55"/>
                      </a:cubicBezTo>
                      <a:cubicBezTo>
                        <a:pt x="0" y="52"/>
                        <a:pt x="0" y="49"/>
                        <a:pt x="0" y="46"/>
                      </a:cubicBezTo>
                      <a:cubicBezTo>
                        <a:pt x="0" y="42"/>
                        <a:pt x="1" y="38"/>
                        <a:pt x="2" y="34"/>
                      </a:cubicBezTo>
                      <a:cubicBezTo>
                        <a:pt x="3" y="31"/>
                        <a:pt x="5" y="28"/>
                        <a:pt x="8" y="25"/>
                      </a:cubicBezTo>
                      <a:cubicBezTo>
                        <a:pt x="10" y="22"/>
                        <a:pt x="13" y="20"/>
                        <a:pt x="17" y="18"/>
                      </a:cubicBezTo>
                      <a:cubicBezTo>
                        <a:pt x="21" y="17"/>
                        <a:pt x="25" y="15"/>
                        <a:pt x="29" y="15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51" y="14"/>
                        <a:pt x="55" y="14"/>
                        <a:pt x="59" y="15"/>
                      </a:cubicBezTo>
                      <a:cubicBezTo>
                        <a:pt x="63" y="16"/>
                        <a:pt x="66" y="16"/>
                        <a:pt x="68" y="17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7" y="43"/>
                        <a:pt x="65" y="42"/>
                        <a:pt x="63" y="41"/>
                      </a:cubicBezTo>
                      <a:cubicBezTo>
                        <a:pt x="61" y="41"/>
                        <a:pt x="59" y="40"/>
                        <a:pt x="56" y="39"/>
                      </a:cubicBezTo>
                      <a:cubicBezTo>
                        <a:pt x="54" y="38"/>
                        <a:pt x="52" y="38"/>
                        <a:pt x="49" y="37"/>
                      </a:cubicBezTo>
                      <a:cubicBezTo>
                        <a:pt x="46" y="37"/>
                        <a:pt x="44" y="36"/>
                        <a:pt x="41" y="36"/>
                      </a:cubicBezTo>
                      <a:cubicBezTo>
                        <a:pt x="40" y="36"/>
                        <a:pt x="38" y="37"/>
                        <a:pt x="37" y="37"/>
                      </a:cubicBezTo>
                      <a:cubicBezTo>
                        <a:pt x="36" y="37"/>
                        <a:pt x="35" y="38"/>
                        <a:pt x="34" y="38"/>
                      </a:cubicBezTo>
                      <a:cubicBezTo>
                        <a:pt x="34" y="39"/>
                        <a:pt x="33" y="40"/>
                        <a:pt x="33" y="40"/>
                      </a:cubicBezTo>
                      <a:cubicBezTo>
                        <a:pt x="32" y="41"/>
                        <a:pt x="32" y="42"/>
                        <a:pt x="32" y="43"/>
                      </a:cubicBezTo>
                      <a:cubicBezTo>
                        <a:pt x="32" y="44"/>
                        <a:pt x="32" y="45"/>
                        <a:pt x="32" y="45"/>
                      </a:cubicBezTo>
                      <a:cubicBezTo>
                        <a:pt x="33" y="46"/>
                        <a:pt x="33" y="47"/>
                        <a:pt x="34" y="48"/>
                      </a:cubicBezTo>
                      <a:cubicBezTo>
                        <a:pt x="35" y="49"/>
                        <a:pt x="36" y="50"/>
                        <a:pt x="38" y="51"/>
                      </a:cubicBezTo>
                      <a:cubicBezTo>
                        <a:pt x="40" y="52"/>
                        <a:pt x="42" y="53"/>
                        <a:pt x="45" y="54"/>
                      </a:cubicBezTo>
                      <a:cubicBezTo>
                        <a:pt x="50" y="57"/>
                        <a:pt x="55" y="59"/>
                        <a:pt x="58" y="61"/>
                      </a:cubicBezTo>
                      <a:cubicBezTo>
                        <a:pt x="62" y="64"/>
                        <a:pt x="65" y="66"/>
                        <a:pt x="67" y="69"/>
                      </a:cubicBezTo>
                      <a:cubicBezTo>
                        <a:pt x="69" y="72"/>
                        <a:pt x="71" y="74"/>
                        <a:pt x="72" y="77"/>
                      </a:cubicBezTo>
                      <a:cubicBezTo>
                        <a:pt x="73" y="80"/>
                        <a:pt x="73" y="83"/>
                        <a:pt x="73" y="86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2" name="Freeform 8"/>
                <p:cNvSpPr>
                  <a:spLocks/>
                </p:cNvSpPr>
                <p:nvPr/>
              </p:nvSpPr>
              <p:spPr bwMode="auto">
                <a:xfrm>
                  <a:off x="7523163" y="4019551"/>
                  <a:ext cx="122238" cy="223838"/>
                </a:xfrm>
                <a:custGeom>
                  <a:avLst/>
                  <a:gdLst>
                    <a:gd name="T0" fmla="*/ 55 w 55"/>
                    <a:gd name="T1" fmla="*/ 66 h 101"/>
                    <a:gd name="T2" fmla="*/ 55 w 55"/>
                    <a:gd name="T3" fmla="*/ 72 h 101"/>
                    <a:gd name="T4" fmla="*/ 51 w 55"/>
                    <a:gd name="T5" fmla="*/ 78 h 101"/>
                    <a:gd name="T6" fmla="*/ 45 w 55"/>
                    <a:gd name="T7" fmla="*/ 84 h 101"/>
                    <a:gd name="T8" fmla="*/ 35 w 55"/>
                    <a:gd name="T9" fmla="*/ 89 h 101"/>
                    <a:gd name="T10" fmla="*/ 35 w 55"/>
                    <a:gd name="T11" fmla="*/ 101 h 101"/>
                    <a:gd name="T12" fmla="*/ 22 w 55"/>
                    <a:gd name="T13" fmla="*/ 101 h 101"/>
                    <a:gd name="T14" fmla="*/ 22 w 55"/>
                    <a:gd name="T15" fmla="*/ 90 h 101"/>
                    <a:gd name="T16" fmla="*/ 16 w 55"/>
                    <a:gd name="T17" fmla="*/ 90 h 101"/>
                    <a:gd name="T18" fmla="*/ 10 w 55"/>
                    <a:gd name="T19" fmla="*/ 89 h 101"/>
                    <a:gd name="T20" fmla="*/ 4 w 55"/>
                    <a:gd name="T21" fmla="*/ 87 h 101"/>
                    <a:gd name="T22" fmla="*/ 1 w 55"/>
                    <a:gd name="T23" fmla="*/ 85 h 101"/>
                    <a:gd name="T24" fmla="*/ 1 w 55"/>
                    <a:gd name="T25" fmla="*/ 64 h 101"/>
                    <a:gd name="T26" fmla="*/ 12 w 55"/>
                    <a:gd name="T27" fmla="*/ 71 h 101"/>
                    <a:gd name="T28" fmla="*/ 24 w 55"/>
                    <a:gd name="T29" fmla="*/ 73 h 101"/>
                    <a:gd name="T30" fmla="*/ 27 w 55"/>
                    <a:gd name="T31" fmla="*/ 72 h 101"/>
                    <a:gd name="T32" fmla="*/ 29 w 55"/>
                    <a:gd name="T33" fmla="*/ 71 h 101"/>
                    <a:gd name="T34" fmla="*/ 30 w 55"/>
                    <a:gd name="T35" fmla="*/ 69 h 101"/>
                    <a:gd name="T36" fmla="*/ 30 w 55"/>
                    <a:gd name="T37" fmla="*/ 67 h 101"/>
                    <a:gd name="T38" fmla="*/ 30 w 55"/>
                    <a:gd name="T39" fmla="*/ 65 h 101"/>
                    <a:gd name="T40" fmla="*/ 28 w 55"/>
                    <a:gd name="T41" fmla="*/ 63 h 101"/>
                    <a:gd name="T42" fmla="*/ 25 w 55"/>
                    <a:gd name="T43" fmla="*/ 61 h 101"/>
                    <a:gd name="T44" fmla="*/ 18 w 55"/>
                    <a:gd name="T45" fmla="*/ 58 h 101"/>
                    <a:gd name="T46" fmla="*/ 10 w 55"/>
                    <a:gd name="T47" fmla="*/ 54 h 101"/>
                    <a:gd name="T48" fmla="*/ 4 w 55"/>
                    <a:gd name="T49" fmla="*/ 48 h 101"/>
                    <a:gd name="T50" fmla="*/ 1 w 55"/>
                    <a:gd name="T51" fmla="*/ 42 h 101"/>
                    <a:gd name="T52" fmla="*/ 0 w 55"/>
                    <a:gd name="T53" fmla="*/ 35 h 101"/>
                    <a:gd name="T54" fmla="*/ 2 w 55"/>
                    <a:gd name="T55" fmla="*/ 26 h 101"/>
                    <a:gd name="T56" fmla="*/ 6 w 55"/>
                    <a:gd name="T57" fmla="*/ 19 h 101"/>
                    <a:gd name="T58" fmla="*/ 13 w 55"/>
                    <a:gd name="T59" fmla="*/ 14 h 101"/>
                    <a:gd name="T60" fmla="*/ 22 w 55"/>
                    <a:gd name="T61" fmla="*/ 11 h 101"/>
                    <a:gd name="T62" fmla="*/ 22 w 55"/>
                    <a:gd name="T63" fmla="*/ 0 h 101"/>
                    <a:gd name="T64" fmla="*/ 35 w 55"/>
                    <a:gd name="T65" fmla="*/ 0 h 101"/>
                    <a:gd name="T66" fmla="*/ 35 w 55"/>
                    <a:gd name="T67" fmla="*/ 11 h 101"/>
                    <a:gd name="T68" fmla="*/ 45 w 55"/>
                    <a:gd name="T69" fmla="*/ 12 h 101"/>
                    <a:gd name="T70" fmla="*/ 52 w 55"/>
                    <a:gd name="T71" fmla="*/ 13 h 101"/>
                    <a:gd name="T72" fmla="*/ 52 w 55"/>
                    <a:gd name="T73" fmla="*/ 34 h 101"/>
                    <a:gd name="T74" fmla="*/ 48 w 55"/>
                    <a:gd name="T75" fmla="*/ 32 h 101"/>
                    <a:gd name="T76" fmla="*/ 43 w 55"/>
                    <a:gd name="T77" fmla="*/ 30 h 101"/>
                    <a:gd name="T78" fmla="*/ 37 w 55"/>
                    <a:gd name="T79" fmla="*/ 28 h 101"/>
                    <a:gd name="T80" fmla="*/ 31 w 55"/>
                    <a:gd name="T81" fmla="*/ 28 h 101"/>
                    <a:gd name="T82" fmla="*/ 28 w 55"/>
                    <a:gd name="T83" fmla="*/ 28 h 101"/>
                    <a:gd name="T84" fmla="*/ 26 w 55"/>
                    <a:gd name="T85" fmla="*/ 29 h 101"/>
                    <a:gd name="T86" fmla="*/ 25 w 55"/>
                    <a:gd name="T87" fmla="*/ 31 h 101"/>
                    <a:gd name="T88" fmla="*/ 24 w 55"/>
                    <a:gd name="T89" fmla="*/ 33 h 101"/>
                    <a:gd name="T90" fmla="*/ 25 w 55"/>
                    <a:gd name="T91" fmla="*/ 35 h 101"/>
                    <a:gd name="T92" fmla="*/ 26 w 55"/>
                    <a:gd name="T93" fmla="*/ 37 h 101"/>
                    <a:gd name="T94" fmla="*/ 29 w 55"/>
                    <a:gd name="T95" fmla="*/ 39 h 101"/>
                    <a:gd name="T96" fmla="*/ 34 w 55"/>
                    <a:gd name="T97" fmla="*/ 41 h 101"/>
                    <a:gd name="T98" fmla="*/ 44 w 55"/>
                    <a:gd name="T99" fmla="*/ 46 h 101"/>
                    <a:gd name="T100" fmla="*/ 51 w 55"/>
                    <a:gd name="T101" fmla="*/ 52 h 101"/>
                    <a:gd name="T102" fmla="*/ 54 w 55"/>
                    <a:gd name="T103" fmla="*/ 59 h 101"/>
                    <a:gd name="T104" fmla="*/ 55 w 55"/>
                    <a:gd name="T105" fmla="*/ 66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5" h="101">
                      <a:moveTo>
                        <a:pt x="55" y="66"/>
                      </a:moveTo>
                      <a:cubicBezTo>
                        <a:pt x="55" y="67"/>
                        <a:pt x="55" y="70"/>
                        <a:pt x="55" y="72"/>
                      </a:cubicBezTo>
                      <a:cubicBezTo>
                        <a:pt x="54" y="74"/>
                        <a:pt x="53" y="76"/>
                        <a:pt x="51" y="78"/>
                      </a:cubicBezTo>
                      <a:cubicBezTo>
                        <a:pt x="50" y="81"/>
                        <a:pt x="48" y="82"/>
                        <a:pt x="45" y="84"/>
                      </a:cubicBezTo>
                      <a:cubicBezTo>
                        <a:pt x="43" y="86"/>
                        <a:pt x="39" y="88"/>
                        <a:pt x="35" y="89"/>
                      </a:cubicBezTo>
                      <a:cubicBezTo>
                        <a:pt x="35" y="101"/>
                        <a:pt x="35" y="101"/>
                        <a:pt x="35" y="101"/>
                      </a:cubicBezTo>
                      <a:cubicBezTo>
                        <a:pt x="22" y="101"/>
                        <a:pt x="22" y="101"/>
                        <a:pt x="22" y="101"/>
                      </a:cubicBezTo>
                      <a:cubicBezTo>
                        <a:pt x="22" y="90"/>
                        <a:pt x="22" y="90"/>
                        <a:pt x="22" y="90"/>
                      </a:cubicBezTo>
                      <a:cubicBezTo>
                        <a:pt x="20" y="90"/>
                        <a:pt x="18" y="90"/>
                        <a:pt x="16" y="90"/>
                      </a:cubicBezTo>
                      <a:cubicBezTo>
                        <a:pt x="14" y="89"/>
                        <a:pt x="12" y="89"/>
                        <a:pt x="10" y="89"/>
                      </a:cubicBezTo>
                      <a:cubicBezTo>
                        <a:pt x="8" y="88"/>
                        <a:pt x="6" y="88"/>
                        <a:pt x="4" y="87"/>
                      </a:cubicBezTo>
                      <a:cubicBezTo>
                        <a:pt x="3" y="87"/>
                        <a:pt x="2" y="86"/>
                        <a:pt x="1" y="85"/>
                      </a:cubicBezTo>
                      <a:cubicBezTo>
                        <a:pt x="1" y="64"/>
                        <a:pt x="1" y="64"/>
                        <a:pt x="1" y="64"/>
                      </a:cubicBezTo>
                      <a:cubicBezTo>
                        <a:pt x="5" y="67"/>
                        <a:pt x="8" y="69"/>
                        <a:pt x="12" y="71"/>
                      </a:cubicBezTo>
                      <a:cubicBezTo>
                        <a:pt x="16" y="72"/>
                        <a:pt x="20" y="73"/>
                        <a:pt x="24" y="73"/>
                      </a:cubicBezTo>
                      <a:cubicBezTo>
                        <a:pt x="25" y="73"/>
                        <a:pt x="26" y="73"/>
                        <a:pt x="27" y="72"/>
                      </a:cubicBezTo>
                      <a:cubicBezTo>
                        <a:pt x="27" y="72"/>
                        <a:pt x="28" y="72"/>
                        <a:pt x="29" y="71"/>
                      </a:cubicBezTo>
                      <a:cubicBezTo>
                        <a:pt x="29" y="71"/>
                        <a:pt x="30" y="70"/>
                        <a:pt x="30" y="69"/>
                      </a:cubicBezTo>
                      <a:cubicBezTo>
                        <a:pt x="30" y="69"/>
                        <a:pt x="30" y="68"/>
                        <a:pt x="30" y="67"/>
                      </a:cubicBezTo>
                      <a:cubicBezTo>
                        <a:pt x="30" y="67"/>
                        <a:pt x="30" y="66"/>
                        <a:pt x="30" y="65"/>
                      </a:cubicBezTo>
                      <a:cubicBezTo>
                        <a:pt x="30" y="65"/>
                        <a:pt x="29" y="64"/>
                        <a:pt x="28" y="63"/>
                      </a:cubicBezTo>
                      <a:cubicBezTo>
                        <a:pt x="27" y="63"/>
                        <a:pt x="26" y="62"/>
                        <a:pt x="25" y="61"/>
                      </a:cubicBezTo>
                      <a:cubicBezTo>
                        <a:pt x="23" y="60"/>
                        <a:pt x="21" y="59"/>
                        <a:pt x="18" y="58"/>
                      </a:cubicBezTo>
                      <a:cubicBezTo>
                        <a:pt x="15" y="57"/>
                        <a:pt x="12" y="55"/>
                        <a:pt x="10" y="54"/>
                      </a:cubicBezTo>
                      <a:cubicBezTo>
                        <a:pt x="7" y="52"/>
                        <a:pt x="6" y="50"/>
                        <a:pt x="4" y="48"/>
                      </a:cubicBezTo>
                      <a:cubicBezTo>
                        <a:pt x="3" y="46"/>
                        <a:pt x="2" y="44"/>
                        <a:pt x="1" y="42"/>
                      </a:cubicBezTo>
                      <a:cubicBezTo>
                        <a:pt x="0" y="40"/>
                        <a:pt x="0" y="37"/>
                        <a:pt x="0" y="35"/>
                      </a:cubicBezTo>
                      <a:cubicBezTo>
                        <a:pt x="0" y="32"/>
                        <a:pt x="1" y="29"/>
                        <a:pt x="2" y="26"/>
                      </a:cubicBezTo>
                      <a:cubicBezTo>
                        <a:pt x="3" y="24"/>
                        <a:pt x="4" y="21"/>
                        <a:pt x="6" y="19"/>
                      </a:cubicBezTo>
                      <a:cubicBezTo>
                        <a:pt x="8" y="17"/>
                        <a:pt x="10" y="15"/>
                        <a:pt x="13" y="14"/>
                      </a:cubicBezTo>
                      <a:cubicBezTo>
                        <a:pt x="16" y="13"/>
                        <a:pt x="19" y="12"/>
                        <a:pt x="22" y="1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9" y="11"/>
                        <a:pt x="42" y="11"/>
                        <a:pt x="45" y="12"/>
                      </a:cubicBezTo>
                      <a:cubicBezTo>
                        <a:pt x="47" y="12"/>
                        <a:pt x="50" y="13"/>
                        <a:pt x="52" y="13"/>
                      </a:cubicBezTo>
                      <a:cubicBezTo>
                        <a:pt x="52" y="34"/>
                        <a:pt x="52" y="34"/>
                        <a:pt x="52" y="34"/>
                      </a:cubicBezTo>
                      <a:cubicBezTo>
                        <a:pt x="50" y="33"/>
                        <a:pt x="49" y="32"/>
                        <a:pt x="48" y="32"/>
                      </a:cubicBezTo>
                      <a:cubicBezTo>
                        <a:pt x="46" y="31"/>
                        <a:pt x="45" y="30"/>
                        <a:pt x="43" y="30"/>
                      </a:cubicBezTo>
                      <a:cubicBezTo>
                        <a:pt x="41" y="29"/>
                        <a:pt x="39" y="29"/>
                        <a:pt x="37" y="28"/>
                      </a:cubicBezTo>
                      <a:cubicBezTo>
                        <a:pt x="35" y="28"/>
                        <a:pt x="33" y="28"/>
                        <a:pt x="31" y="28"/>
                      </a:cubicBezTo>
                      <a:cubicBezTo>
                        <a:pt x="30" y="28"/>
                        <a:pt x="29" y="28"/>
                        <a:pt x="28" y="28"/>
                      </a:cubicBezTo>
                      <a:cubicBezTo>
                        <a:pt x="27" y="28"/>
                        <a:pt x="27" y="29"/>
                        <a:pt x="26" y="29"/>
                      </a:cubicBezTo>
                      <a:cubicBezTo>
                        <a:pt x="26" y="30"/>
                        <a:pt x="25" y="30"/>
                        <a:pt x="25" y="31"/>
                      </a:cubicBezTo>
                      <a:cubicBezTo>
                        <a:pt x="24" y="31"/>
                        <a:pt x="24" y="32"/>
                        <a:pt x="24" y="33"/>
                      </a:cubicBezTo>
                      <a:cubicBezTo>
                        <a:pt x="24" y="33"/>
                        <a:pt x="24" y="34"/>
                        <a:pt x="25" y="35"/>
                      </a:cubicBezTo>
                      <a:cubicBezTo>
                        <a:pt x="25" y="35"/>
                        <a:pt x="25" y="36"/>
                        <a:pt x="26" y="37"/>
                      </a:cubicBezTo>
                      <a:cubicBezTo>
                        <a:pt x="26" y="37"/>
                        <a:pt x="27" y="38"/>
                        <a:pt x="29" y="39"/>
                      </a:cubicBezTo>
                      <a:cubicBezTo>
                        <a:pt x="30" y="39"/>
                        <a:pt x="32" y="40"/>
                        <a:pt x="34" y="41"/>
                      </a:cubicBezTo>
                      <a:cubicBezTo>
                        <a:pt x="38" y="43"/>
                        <a:pt x="41" y="45"/>
                        <a:pt x="44" y="46"/>
                      </a:cubicBezTo>
                      <a:cubicBezTo>
                        <a:pt x="47" y="48"/>
                        <a:pt x="49" y="50"/>
                        <a:pt x="51" y="52"/>
                      </a:cubicBezTo>
                      <a:cubicBezTo>
                        <a:pt x="52" y="54"/>
                        <a:pt x="54" y="56"/>
                        <a:pt x="54" y="59"/>
                      </a:cubicBezTo>
                      <a:cubicBezTo>
                        <a:pt x="55" y="61"/>
                        <a:pt x="55" y="63"/>
                        <a:pt x="55" y="66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" name="Freeform 9"/>
                <p:cNvSpPr>
                  <a:spLocks/>
                </p:cNvSpPr>
                <p:nvPr/>
              </p:nvSpPr>
              <p:spPr bwMode="auto">
                <a:xfrm>
                  <a:off x="7300913" y="5065713"/>
                  <a:ext cx="771525" cy="873125"/>
                </a:xfrm>
                <a:custGeom>
                  <a:avLst/>
                  <a:gdLst>
                    <a:gd name="T0" fmla="*/ 464 w 486"/>
                    <a:gd name="T1" fmla="*/ 550 h 550"/>
                    <a:gd name="T2" fmla="*/ 20 w 486"/>
                    <a:gd name="T3" fmla="*/ 550 h 550"/>
                    <a:gd name="T4" fmla="*/ 0 w 486"/>
                    <a:gd name="T5" fmla="*/ 0 h 550"/>
                    <a:gd name="T6" fmla="*/ 486 w 486"/>
                    <a:gd name="T7" fmla="*/ 0 h 550"/>
                    <a:gd name="T8" fmla="*/ 464 w 486"/>
                    <a:gd name="T9" fmla="*/ 550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6" h="550">
                      <a:moveTo>
                        <a:pt x="464" y="550"/>
                      </a:moveTo>
                      <a:lnTo>
                        <a:pt x="20" y="550"/>
                      </a:lnTo>
                      <a:lnTo>
                        <a:pt x="0" y="0"/>
                      </a:lnTo>
                      <a:lnTo>
                        <a:pt x="486" y="0"/>
                      </a:lnTo>
                      <a:lnTo>
                        <a:pt x="464" y="55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4" name="Freeform 10"/>
                <p:cNvSpPr>
                  <a:spLocks/>
                </p:cNvSpPr>
                <p:nvPr/>
              </p:nvSpPr>
              <p:spPr bwMode="auto">
                <a:xfrm>
                  <a:off x="8020050" y="5921376"/>
                  <a:ext cx="17463" cy="17463"/>
                </a:xfrm>
                <a:custGeom>
                  <a:avLst/>
                  <a:gdLst>
                    <a:gd name="T0" fmla="*/ 0 w 11"/>
                    <a:gd name="T1" fmla="*/ 11 h 11"/>
                    <a:gd name="T2" fmla="*/ 4 w 11"/>
                    <a:gd name="T3" fmla="*/ 11 h 11"/>
                    <a:gd name="T4" fmla="*/ 11 w 11"/>
                    <a:gd name="T5" fmla="*/ 4 h 11"/>
                    <a:gd name="T6" fmla="*/ 11 w 11"/>
                    <a:gd name="T7" fmla="*/ 0 h 11"/>
                    <a:gd name="T8" fmla="*/ 0 w 11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1"/>
                      </a:lnTo>
                      <a:lnTo>
                        <a:pt x="11" y="4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5" name="Freeform 11"/>
                <p:cNvSpPr>
                  <a:spLocks/>
                </p:cNvSpPr>
                <p:nvPr/>
              </p:nvSpPr>
              <p:spPr bwMode="auto">
                <a:xfrm>
                  <a:off x="7332663" y="5915026"/>
                  <a:ext cx="22225" cy="23813"/>
                </a:xfrm>
                <a:custGeom>
                  <a:avLst/>
                  <a:gdLst>
                    <a:gd name="T0" fmla="*/ 0 w 14"/>
                    <a:gd name="T1" fmla="*/ 0 h 15"/>
                    <a:gd name="T2" fmla="*/ 0 w 14"/>
                    <a:gd name="T3" fmla="*/ 5 h 15"/>
                    <a:gd name="T4" fmla="*/ 10 w 14"/>
                    <a:gd name="T5" fmla="*/ 15 h 15"/>
                    <a:gd name="T6" fmla="*/ 14 w 14"/>
                    <a:gd name="T7" fmla="*/ 15 h 15"/>
                    <a:gd name="T8" fmla="*/ 0 w 1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0" y="15"/>
                      </a:lnTo>
                      <a:lnTo>
                        <a:pt x="14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6" name="Freeform 12"/>
                <p:cNvSpPr>
                  <a:spLocks/>
                </p:cNvSpPr>
                <p:nvPr/>
              </p:nvSpPr>
              <p:spPr bwMode="auto">
                <a:xfrm>
                  <a:off x="7300913" y="5065713"/>
                  <a:ext cx="4763" cy="476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3 h 3"/>
                    <a:gd name="T4" fmla="*/ 3 w 3"/>
                    <a:gd name="T5" fmla="*/ 0 h 3"/>
                    <a:gd name="T6" fmla="*/ 0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7" name="Freeform 13"/>
                <p:cNvSpPr>
                  <a:spLocks noEditPoints="1"/>
                </p:cNvSpPr>
                <p:nvPr/>
              </p:nvSpPr>
              <p:spPr bwMode="auto">
                <a:xfrm>
                  <a:off x="7300913" y="5065713"/>
                  <a:ext cx="771525" cy="873125"/>
                </a:xfrm>
                <a:custGeom>
                  <a:avLst/>
                  <a:gdLst>
                    <a:gd name="T0" fmla="*/ 472 w 486"/>
                    <a:gd name="T1" fmla="*/ 347 h 550"/>
                    <a:gd name="T2" fmla="*/ 474 w 486"/>
                    <a:gd name="T3" fmla="*/ 214 h 550"/>
                    <a:gd name="T4" fmla="*/ 483 w 486"/>
                    <a:gd name="T5" fmla="*/ 91 h 550"/>
                    <a:gd name="T6" fmla="*/ 405 w 486"/>
                    <a:gd name="T7" fmla="*/ 8 h 550"/>
                    <a:gd name="T8" fmla="*/ 310 w 486"/>
                    <a:gd name="T9" fmla="*/ 8 h 550"/>
                    <a:gd name="T10" fmla="*/ 168 w 486"/>
                    <a:gd name="T11" fmla="*/ 0 h 550"/>
                    <a:gd name="T12" fmla="*/ 45 w 486"/>
                    <a:gd name="T13" fmla="*/ 0 h 550"/>
                    <a:gd name="T14" fmla="*/ 5 w 486"/>
                    <a:gd name="T15" fmla="*/ 109 h 550"/>
                    <a:gd name="T16" fmla="*/ 35 w 486"/>
                    <a:gd name="T17" fmla="*/ 236 h 550"/>
                    <a:gd name="T18" fmla="*/ 13 w 486"/>
                    <a:gd name="T19" fmla="*/ 355 h 550"/>
                    <a:gd name="T20" fmla="*/ 59 w 486"/>
                    <a:gd name="T21" fmla="*/ 533 h 550"/>
                    <a:gd name="T22" fmla="*/ 154 w 486"/>
                    <a:gd name="T23" fmla="*/ 533 h 550"/>
                    <a:gd name="T24" fmla="*/ 304 w 486"/>
                    <a:gd name="T25" fmla="*/ 550 h 550"/>
                    <a:gd name="T26" fmla="*/ 411 w 486"/>
                    <a:gd name="T27" fmla="*/ 550 h 550"/>
                    <a:gd name="T28" fmla="*/ 132 w 486"/>
                    <a:gd name="T29" fmla="*/ 283 h 550"/>
                    <a:gd name="T30" fmla="*/ 245 w 486"/>
                    <a:gd name="T31" fmla="*/ 259 h 550"/>
                    <a:gd name="T32" fmla="*/ 357 w 486"/>
                    <a:gd name="T33" fmla="*/ 193 h 550"/>
                    <a:gd name="T34" fmla="*/ 287 w 486"/>
                    <a:gd name="T35" fmla="*/ 214 h 550"/>
                    <a:gd name="T36" fmla="*/ 173 w 486"/>
                    <a:gd name="T37" fmla="*/ 236 h 550"/>
                    <a:gd name="T38" fmla="*/ 152 w 486"/>
                    <a:gd name="T39" fmla="*/ 348 h 550"/>
                    <a:gd name="T40" fmla="*/ 244 w 486"/>
                    <a:gd name="T41" fmla="*/ 306 h 550"/>
                    <a:gd name="T42" fmla="*/ 357 w 486"/>
                    <a:gd name="T43" fmla="*/ 284 h 550"/>
                    <a:gd name="T44" fmla="*/ 380 w 486"/>
                    <a:gd name="T45" fmla="*/ 211 h 550"/>
                    <a:gd name="T46" fmla="*/ 266 w 486"/>
                    <a:gd name="T47" fmla="*/ 189 h 550"/>
                    <a:gd name="T48" fmla="*/ 175 w 486"/>
                    <a:gd name="T49" fmla="*/ 147 h 550"/>
                    <a:gd name="T50" fmla="*/ 126 w 486"/>
                    <a:gd name="T51" fmla="*/ 236 h 550"/>
                    <a:gd name="T52" fmla="*/ 173 w 486"/>
                    <a:gd name="T53" fmla="*/ 374 h 550"/>
                    <a:gd name="T54" fmla="*/ 223 w 486"/>
                    <a:gd name="T55" fmla="*/ 374 h 550"/>
                    <a:gd name="T56" fmla="*/ 336 w 486"/>
                    <a:gd name="T57" fmla="*/ 350 h 550"/>
                    <a:gd name="T58" fmla="*/ 423 w 486"/>
                    <a:gd name="T59" fmla="*/ 259 h 550"/>
                    <a:gd name="T60" fmla="*/ 401 w 486"/>
                    <a:gd name="T61" fmla="*/ 146 h 550"/>
                    <a:gd name="T62" fmla="*/ 245 w 486"/>
                    <a:gd name="T63" fmla="*/ 122 h 550"/>
                    <a:gd name="T64" fmla="*/ 195 w 486"/>
                    <a:gd name="T65" fmla="*/ 122 h 550"/>
                    <a:gd name="T66" fmla="*/ 104 w 486"/>
                    <a:gd name="T67" fmla="*/ 168 h 550"/>
                    <a:gd name="T68" fmla="*/ 63 w 486"/>
                    <a:gd name="T69" fmla="*/ 350 h 550"/>
                    <a:gd name="T70" fmla="*/ 152 w 486"/>
                    <a:gd name="T71" fmla="*/ 399 h 550"/>
                    <a:gd name="T72" fmla="*/ 266 w 486"/>
                    <a:gd name="T73" fmla="*/ 375 h 550"/>
                    <a:gd name="T74" fmla="*/ 357 w 486"/>
                    <a:gd name="T75" fmla="*/ 417 h 550"/>
                    <a:gd name="T76" fmla="*/ 405 w 486"/>
                    <a:gd name="T77" fmla="*/ 283 h 550"/>
                    <a:gd name="T78" fmla="*/ 447 w 486"/>
                    <a:gd name="T79" fmla="*/ 99 h 550"/>
                    <a:gd name="T80" fmla="*/ 355 w 486"/>
                    <a:gd name="T81" fmla="*/ 99 h 550"/>
                    <a:gd name="T82" fmla="*/ 201 w 486"/>
                    <a:gd name="T83" fmla="*/ 77 h 550"/>
                    <a:gd name="T84" fmla="*/ 150 w 486"/>
                    <a:gd name="T85" fmla="*/ 77 h 550"/>
                    <a:gd name="T86" fmla="*/ 82 w 486"/>
                    <a:gd name="T87" fmla="*/ 190 h 550"/>
                    <a:gd name="T88" fmla="*/ 40 w 486"/>
                    <a:gd name="T89" fmla="*/ 374 h 550"/>
                    <a:gd name="T90" fmla="*/ 108 w 486"/>
                    <a:gd name="T91" fmla="*/ 442 h 550"/>
                    <a:gd name="T92" fmla="*/ 264 w 486"/>
                    <a:gd name="T93" fmla="*/ 465 h 550"/>
                    <a:gd name="T94" fmla="*/ 314 w 486"/>
                    <a:gd name="T95" fmla="*/ 465 h 550"/>
                    <a:gd name="T96" fmla="*/ 469 w 486"/>
                    <a:gd name="T97" fmla="*/ 396 h 550"/>
                    <a:gd name="T98" fmla="*/ 429 w 486"/>
                    <a:gd name="T99" fmla="*/ 214 h 550"/>
                    <a:gd name="T100" fmla="*/ 448 w 486"/>
                    <a:gd name="T101" fmla="*/ 11 h 550"/>
                    <a:gd name="T102" fmla="*/ 335 w 486"/>
                    <a:gd name="T103" fmla="*/ 74 h 550"/>
                    <a:gd name="T104" fmla="*/ 244 w 486"/>
                    <a:gd name="T105" fmla="*/ 34 h 550"/>
                    <a:gd name="T106" fmla="*/ 129 w 486"/>
                    <a:gd name="T107" fmla="*/ 11 h 550"/>
                    <a:gd name="T108" fmla="*/ 59 w 486"/>
                    <a:gd name="T109" fmla="*/ 31 h 550"/>
                    <a:gd name="T110" fmla="*/ 17 w 486"/>
                    <a:gd name="T111" fmla="*/ 214 h 550"/>
                    <a:gd name="T112" fmla="*/ 38 w 486"/>
                    <a:gd name="T113" fmla="*/ 421 h 550"/>
                    <a:gd name="T114" fmla="*/ 126 w 486"/>
                    <a:gd name="T115" fmla="*/ 511 h 550"/>
                    <a:gd name="T116" fmla="*/ 201 w 486"/>
                    <a:gd name="T117" fmla="*/ 487 h 550"/>
                    <a:gd name="T118" fmla="*/ 332 w 486"/>
                    <a:gd name="T119" fmla="*/ 487 h 550"/>
                    <a:gd name="T120" fmla="*/ 383 w 486"/>
                    <a:gd name="T121" fmla="*/ 487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86" h="550">
                      <a:moveTo>
                        <a:pt x="467" y="495"/>
                      </a:moveTo>
                      <a:lnTo>
                        <a:pt x="467" y="491"/>
                      </a:lnTo>
                      <a:lnTo>
                        <a:pt x="448" y="508"/>
                      </a:lnTo>
                      <a:lnTo>
                        <a:pt x="429" y="487"/>
                      </a:lnTo>
                      <a:lnTo>
                        <a:pt x="448" y="467"/>
                      </a:lnTo>
                      <a:lnTo>
                        <a:pt x="467" y="484"/>
                      </a:lnTo>
                      <a:lnTo>
                        <a:pt x="467" y="480"/>
                      </a:lnTo>
                      <a:lnTo>
                        <a:pt x="451" y="465"/>
                      </a:lnTo>
                      <a:lnTo>
                        <a:pt x="468" y="448"/>
                      </a:lnTo>
                      <a:lnTo>
                        <a:pt x="468" y="442"/>
                      </a:lnTo>
                      <a:lnTo>
                        <a:pt x="448" y="462"/>
                      </a:lnTo>
                      <a:lnTo>
                        <a:pt x="429" y="442"/>
                      </a:lnTo>
                      <a:lnTo>
                        <a:pt x="448" y="421"/>
                      </a:lnTo>
                      <a:lnTo>
                        <a:pt x="468" y="441"/>
                      </a:lnTo>
                      <a:lnTo>
                        <a:pt x="468" y="437"/>
                      </a:lnTo>
                      <a:lnTo>
                        <a:pt x="451" y="418"/>
                      </a:lnTo>
                      <a:lnTo>
                        <a:pt x="469" y="400"/>
                      </a:lnTo>
                      <a:lnTo>
                        <a:pt x="471" y="393"/>
                      </a:lnTo>
                      <a:lnTo>
                        <a:pt x="451" y="374"/>
                      </a:lnTo>
                      <a:lnTo>
                        <a:pt x="472" y="353"/>
                      </a:lnTo>
                      <a:lnTo>
                        <a:pt x="472" y="353"/>
                      </a:lnTo>
                      <a:lnTo>
                        <a:pt x="472" y="347"/>
                      </a:lnTo>
                      <a:lnTo>
                        <a:pt x="472" y="348"/>
                      </a:lnTo>
                      <a:lnTo>
                        <a:pt x="451" y="327"/>
                      </a:lnTo>
                      <a:lnTo>
                        <a:pt x="472" y="306"/>
                      </a:lnTo>
                      <a:lnTo>
                        <a:pt x="474" y="309"/>
                      </a:lnTo>
                      <a:lnTo>
                        <a:pt x="474" y="305"/>
                      </a:lnTo>
                      <a:lnTo>
                        <a:pt x="474" y="305"/>
                      </a:lnTo>
                      <a:lnTo>
                        <a:pt x="474" y="305"/>
                      </a:lnTo>
                      <a:lnTo>
                        <a:pt x="474" y="299"/>
                      </a:lnTo>
                      <a:lnTo>
                        <a:pt x="472" y="302"/>
                      </a:lnTo>
                      <a:lnTo>
                        <a:pt x="451" y="283"/>
                      </a:lnTo>
                      <a:lnTo>
                        <a:pt x="472" y="262"/>
                      </a:lnTo>
                      <a:lnTo>
                        <a:pt x="475" y="266"/>
                      </a:lnTo>
                      <a:lnTo>
                        <a:pt x="476" y="262"/>
                      </a:lnTo>
                      <a:lnTo>
                        <a:pt x="474" y="259"/>
                      </a:lnTo>
                      <a:lnTo>
                        <a:pt x="476" y="257"/>
                      </a:lnTo>
                      <a:lnTo>
                        <a:pt x="476" y="252"/>
                      </a:lnTo>
                      <a:lnTo>
                        <a:pt x="472" y="257"/>
                      </a:lnTo>
                      <a:lnTo>
                        <a:pt x="451" y="236"/>
                      </a:lnTo>
                      <a:lnTo>
                        <a:pt x="472" y="215"/>
                      </a:lnTo>
                      <a:lnTo>
                        <a:pt x="478" y="221"/>
                      </a:lnTo>
                      <a:lnTo>
                        <a:pt x="478" y="217"/>
                      </a:lnTo>
                      <a:lnTo>
                        <a:pt x="474" y="214"/>
                      </a:lnTo>
                      <a:lnTo>
                        <a:pt x="478" y="210"/>
                      </a:lnTo>
                      <a:lnTo>
                        <a:pt x="478" y="204"/>
                      </a:lnTo>
                      <a:lnTo>
                        <a:pt x="472" y="211"/>
                      </a:lnTo>
                      <a:lnTo>
                        <a:pt x="451" y="190"/>
                      </a:lnTo>
                      <a:lnTo>
                        <a:pt x="472" y="171"/>
                      </a:lnTo>
                      <a:lnTo>
                        <a:pt x="479" y="178"/>
                      </a:lnTo>
                      <a:lnTo>
                        <a:pt x="479" y="173"/>
                      </a:lnTo>
                      <a:lnTo>
                        <a:pt x="474" y="168"/>
                      </a:lnTo>
                      <a:lnTo>
                        <a:pt x="481" y="162"/>
                      </a:lnTo>
                      <a:lnTo>
                        <a:pt x="481" y="157"/>
                      </a:lnTo>
                      <a:lnTo>
                        <a:pt x="472" y="165"/>
                      </a:lnTo>
                      <a:lnTo>
                        <a:pt x="451" y="146"/>
                      </a:lnTo>
                      <a:lnTo>
                        <a:pt x="472" y="125"/>
                      </a:lnTo>
                      <a:lnTo>
                        <a:pt x="481" y="134"/>
                      </a:lnTo>
                      <a:lnTo>
                        <a:pt x="481" y="130"/>
                      </a:lnTo>
                      <a:lnTo>
                        <a:pt x="474" y="122"/>
                      </a:lnTo>
                      <a:lnTo>
                        <a:pt x="482" y="115"/>
                      </a:lnTo>
                      <a:lnTo>
                        <a:pt x="482" y="109"/>
                      </a:lnTo>
                      <a:lnTo>
                        <a:pt x="472" y="120"/>
                      </a:lnTo>
                      <a:lnTo>
                        <a:pt x="451" y="99"/>
                      </a:lnTo>
                      <a:lnTo>
                        <a:pt x="472" y="80"/>
                      </a:lnTo>
                      <a:lnTo>
                        <a:pt x="483" y="91"/>
                      </a:lnTo>
                      <a:lnTo>
                        <a:pt x="483" y="87"/>
                      </a:lnTo>
                      <a:lnTo>
                        <a:pt x="474" y="77"/>
                      </a:lnTo>
                      <a:lnTo>
                        <a:pt x="483" y="67"/>
                      </a:lnTo>
                      <a:lnTo>
                        <a:pt x="485" y="62"/>
                      </a:lnTo>
                      <a:lnTo>
                        <a:pt x="472" y="74"/>
                      </a:lnTo>
                      <a:lnTo>
                        <a:pt x="451" y="55"/>
                      </a:lnTo>
                      <a:lnTo>
                        <a:pt x="472" y="34"/>
                      </a:lnTo>
                      <a:lnTo>
                        <a:pt x="485" y="46"/>
                      </a:lnTo>
                      <a:lnTo>
                        <a:pt x="485" y="42"/>
                      </a:lnTo>
                      <a:lnTo>
                        <a:pt x="474" y="31"/>
                      </a:lnTo>
                      <a:lnTo>
                        <a:pt x="486" y="20"/>
                      </a:lnTo>
                      <a:lnTo>
                        <a:pt x="486" y="14"/>
                      </a:lnTo>
                      <a:lnTo>
                        <a:pt x="472" y="29"/>
                      </a:lnTo>
                      <a:lnTo>
                        <a:pt x="451" y="8"/>
                      </a:lnTo>
                      <a:lnTo>
                        <a:pt x="460" y="0"/>
                      </a:lnTo>
                      <a:lnTo>
                        <a:pt x="455" y="0"/>
                      </a:lnTo>
                      <a:lnTo>
                        <a:pt x="448" y="6"/>
                      </a:lnTo>
                      <a:lnTo>
                        <a:pt x="441" y="0"/>
                      </a:lnTo>
                      <a:lnTo>
                        <a:pt x="437" y="0"/>
                      </a:lnTo>
                      <a:lnTo>
                        <a:pt x="447" y="8"/>
                      </a:lnTo>
                      <a:lnTo>
                        <a:pt x="426" y="29"/>
                      </a:lnTo>
                      <a:lnTo>
                        <a:pt x="405" y="8"/>
                      </a:lnTo>
                      <a:lnTo>
                        <a:pt x="415" y="0"/>
                      </a:lnTo>
                      <a:lnTo>
                        <a:pt x="409" y="0"/>
                      </a:lnTo>
                      <a:lnTo>
                        <a:pt x="404" y="6"/>
                      </a:lnTo>
                      <a:lnTo>
                        <a:pt x="397" y="0"/>
                      </a:lnTo>
                      <a:lnTo>
                        <a:pt x="392" y="0"/>
                      </a:lnTo>
                      <a:lnTo>
                        <a:pt x="401" y="8"/>
                      </a:lnTo>
                      <a:lnTo>
                        <a:pt x="380" y="29"/>
                      </a:lnTo>
                      <a:lnTo>
                        <a:pt x="360" y="8"/>
                      </a:lnTo>
                      <a:lnTo>
                        <a:pt x="369" y="0"/>
                      </a:lnTo>
                      <a:lnTo>
                        <a:pt x="364" y="0"/>
                      </a:lnTo>
                      <a:lnTo>
                        <a:pt x="357" y="6"/>
                      </a:lnTo>
                      <a:lnTo>
                        <a:pt x="350" y="0"/>
                      </a:lnTo>
                      <a:lnTo>
                        <a:pt x="346" y="0"/>
                      </a:lnTo>
                      <a:lnTo>
                        <a:pt x="355" y="8"/>
                      </a:lnTo>
                      <a:lnTo>
                        <a:pt x="335" y="29"/>
                      </a:lnTo>
                      <a:lnTo>
                        <a:pt x="314" y="8"/>
                      </a:lnTo>
                      <a:lnTo>
                        <a:pt x="322" y="0"/>
                      </a:lnTo>
                      <a:lnTo>
                        <a:pt x="318" y="0"/>
                      </a:lnTo>
                      <a:lnTo>
                        <a:pt x="311" y="6"/>
                      </a:lnTo>
                      <a:lnTo>
                        <a:pt x="306" y="0"/>
                      </a:lnTo>
                      <a:lnTo>
                        <a:pt x="300" y="0"/>
                      </a:lnTo>
                      <a:lnTo>
                        <a:pt x="310" y="8"/>
                      </a:lnTo>
                      <a:lnTo>
                        <a:pt x="289" y="29"/>
                      </a:lnTo>
                      <a:lnTo>
                        <a:pt x="268" y="8"/>
                      </a:lnTo>
                      <a:lnTo>
                        <a:pt x="278" y="0"/>
                      </a:lnTo>
                      <a:lnTo>
                        <a:pt x="273" y="0"/>
                      </a:lnTo>
                      <a:lnTo>
                        <a:pt x="266" y="6"/>
                      </a:lnTo>
                      <a:lnTo>
                        <a:pt x="259" y="0"/>
                      </a:lnTo>
                      <a:lnTo>
                        <a:pt x="255" y="0"/>
                      </a:lnTo>
                      <a:lnTo>
                        <a:pt x="264" y="8"/>
                      </a:lnTo>
                      <a:lnTo>
                        <a:pt x="244" y="29"/>
                      </a:lnTo>
                      <a:lnTo>
                        <a:pt x="223" y="8"/>
                      </a:lnTo>
                      <a:lnTo>
                        <a:pt x="231" y="0"/>
                      </a:lnTo>
                      <a:lnTo>
                        <a:pt x="227" y="0"/>
                      </a:lnTo>
                      <a:lnTo>
                        <a:pt x="220" y="6"/>
                      </a:lnTo>
                      <a:lnTo>
                        <a:pt x="213" y="0"/>
                      </a:lnTo>
                      <a:lnTo>
                        <a:pt x="209" y="0"/>
                      </a:lnTo>
                      <a:lnTo>
                        <a:pt x="219" y="8"/>
                      </a:lnTo>
                      <a:lnTo>
                        <a:pt x="198" y="29"/>
                      </a:lnTo>
                      <a:lnTo>
                        <a:pt x="177" y="8"/>
                      </a:lnTo>
                      <a:lnTo>
                        <a:pt x="187" y="0"/>
                      </a:lnTo>
                      <a:lnTo>
                        <a:pt x="181" y="0"/>
                      </a:lnTo>
                      <a:lnTo>
                        <a:pt x="175" y="6"/>
                      </a:lnTo>
                      <a:lnTo>
                        <a:pt x="168" y="0"/>
                      </a:lnTo>
                      <a:lnTo>
                        <a:pt x="164" y="0"/>
                      </a:lnTo>
                      <a:lnTo>
                        <a:pt x="173" y="8"/>
                      </a:lnTo>
                      <a:lnTo>
                        <a:pt x="152" y="29"/>
                      </a:lnTo>
                      <a:lnTo>
                        <a:pt x="132" y="8"/>
                      </a:lnTo>
                      <a:lnTo>
                        <a:pt x="140" y="0"/>
                      </a:lnTo>
                      <a:lnTo>
                        <a:pt x="136" y="0"/>
                      </a:lnTo>
                      <a:lnTo>
                        <a:pt x="129" y="6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26" y="8"/>
                      </a:lnTo>
                      <a:lnTo>
                        <a:pt x="107" y="29"/>
                      </a:lnTo>
                      <a:lnTo>
                        <a:pt x="86" y="8"/>
                      </a:lnTo>
                      <a:lnTo>
                        <a:pt x="94" y="0"/>
                      </a:lnTo>
                      <a:lnTo>
                        <a:pt x="90" y="0"/>
                      </a:lnTo>
                      <a:lnTo>
                        <a:pt x="83" y="6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82" y="8"/>
                      </a:lnTo>
                      <a:lnTo>
                        <a:pt x="61" y="29"/>
                      </a:lnTo>
                      <a:lnTo>
                        <a:pt x="40" y="8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35" y="8"/>
                      </a:lnTo>
                      <a:lnTo>
                        <a:pt x="16" y="29"/>
                      </a:ln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13" y="31"/>
                      </a:lnTo>
                      <a:lnTo>
                        <a:pt x="2" y="42"/>
                      </a:lnTo>
                      <a:lnTo>
                        <a:pt x="2" y="48"/>
                      </a:lnTo>
                      <a:lnTo>
                        <a:pt x="16" y="34"/>
                      </a:lnTo>
                      <a:lnTo>
                        <a:pt x="35" y="55"/>
                      </a:lnTo>
                      <a:lnTo>
                        <a:pt x="16" y="74"/>
                      </a:lnTo>
                      <a:lnTo>
                        <a:pt x="2" y="62"/>
                      </a:lnTo>
                      <a:lnTo>
                        <a:pt x="2" y="66"/>
                      </a:lnTo>
                      <a:lnTo>
                        <a:pt x="13" y="77"/>
                      </a:lnTo>
                      <a:lnTo>
                        <a:pt x="3" y="87"/>
                      </a:lnTo>
                      <a:lnTo>
                        <a:pt x="3" y="91"/>
                      </a:lnTo>
                      <a:lnTo>
                        <a:pt x="16" y="80"/>
                      </a:lnTo>
                      <a:lnTo>
                        <a:pt x="35" y="99"/>
                      </a:lnTo>
                      <a:lnTo>
                        <a:pt x="16" y="120"/>
                      </a:lnTo>
                      <a:lnTo>
                        <a:pt x="5" y="109"/>
                      </a:lnTo>
                      <a:lnTo>
                        <a:pt x="5" y="113"/>
                      </a:lnTo>
                      <a:lnTo>
                        <a:pt x="13" y="122"/>
                      </a:lnTo>
                      <a:lnTo>
                        <a:pt x="5" y="130"/>
                      </a:lnTo>
                      <a:lnTo>
                        <a:pt x="5" y="134"/>
                      </a:lnTo>
                      <a:lnTo>
                        <a:pt x="16" y="125"/>
                      </a:lnTo>
                      <a:lnTo>
                        <a:pt x="35" y="146"/>
                      </a:lnTo>
                      <a:lnTo>
                        <a:pt x="16" y="165"/>
                      </a:lnTo>
                      <a:lnTo>
                        <a:pt x="6" y="157"/>
                      </a:lnTo>
                      <a:lnTo>
                        <a:pt x="6" y="161"/>
                      </a:lnTo>
                      <a:lnTo>
                        <a:pt x="13" y="168"/>
                      </a:lnTo>
                      <a:lnTo>
                        <a:pt x="6" y="175"/>
                      </a:lnTo>
                      <a:lnTo>
                        <a:pt x="6" y="179"/>
                      </a:lnTo>
                      <a:lnTo>
                        <a:pt x="16" y="171"/>
                      </a:lnTo>
                      <a:lnTo>
                        <a:pt x="35" y="190"/>
                      </a:lnTo>
                      <a:lnTo>
                        <a:pt x="16" y="211"/>
                      </a:lnTo>
                      <a:lnTo>
                        <a:pt x="7" y="204"/>
                      </a:lnTo>
                      <a:lnTo>
                        <a:pt x="7" y="208"/>
                      </a:lnTo>
                      <a:lnTo>
                        <a:pt x="13" y="214"/>
                      </a:lnTo>
                      <a:lnTo>
                        <a:pt x="7" y="218"/>
                      </a:lnTo>
                      <a:lnTo>
                        <a:pt x="9" y="222"/>
                      </a:lnTo>
                      <a:lnTo>
                        <a:pt x="16" y="215"/>
                      </a:lnTo>
                      <a:lnTo>
                        <a:pt x="35" y="236"/>
                      </a:lnTo>
                      <a:lnTo>
                        <a:pt x="16" y="257"/>
                      </a:lnTo>
                      <a:lnTo>
                        <a:pt x="9" y="250"/>
                      </a:lnTo>
                      <a:lnTo>
                        <a:pt x="9" y="256"/>
                      </a:lnTo>
                      <a:lnTo>
                        <a:pt x="13" y="259"/>
                      </a:lnTo>
                      <a:lnTo>
                        <a:pt x="10" y="263"/>
                      </a:lnTo>
                      <a:lnTo>
                        <a:pt x="10" y="267"/>
                      </a:lnTo>
                      <a:lnTo>
                        <a:pt x="16" y="262"/>
                      </a:lnTo>
                      <a:lnTo>
                        <a:pt x="35" y="283"/>
                      </a:lnTo>
                      <a:lnTo>
                        <a:pt x="16" y="302"/>
                      </a:lnTo>
                      <a:lnTo>
                        <a:pt x="10" y="298"/>
                      </a:lnTo>
                      <a:lnTo>
                        <a:pt x="12" y="302"/>
                      </a:lnTo>
                      <a:lnTo>
                        <a:pt x="13" y="305"/>
                      </a:lnTo>
                      <a:lnTo>
                        <a:pt x="12" y="306"/>
                      </a:lnTo>
                      <a:lnTo>
                        <a:pt x="12" y="311"/>
                      </a:lnTo>
                      <a:lnTo>
                        <a:pt x="16" y="306"/>
                      </a:lnTo>
                      <a:lnTo>
                        <a:pt x="35" y="327"/>
                      </a:lnTo>
                      <a:lnTo>
                        <a:pt x="16" y="348"/>
                      </a:lnTo>
                      <a:lnTo>
                        <a:pt x="13" y="346"/>
                      </a:lnTo>
                      <a:lnTo>
                        <a:pt x="13" y="350"/>
                      </a:lnTo>
                      <a:lnTo>
                        <a:pt x="13" y="350"/>
                      </a:lnTo>
                      <a:lnTo>
                        <a:pt x="13" y="351"/>
                      </a:lnTo>
                      <a:lnTo>
                        <a:pt x="13" y="355"/>
                      </a:lnTo>
                      <a:lnTo>
                        <a:pt x="16" y="353"/>
                      </a:lnTo>
                      <a:lnTo>
                        <a:pt x="35" y="374"/>
                      </a:lnTo>
                      <a:lnTo>
                        <a:pt x="16" y="393"/>
                      </a:lnTo>
                      <a:lnTo>
                        <a:pt x="14" y="393"/>
                      </a:lnTo>
                      <a:lnTo>
                        <a:pt x="14" y="399"/>
                      </a:lnTo>
                      <a:lnTo>
                        <a:pt x="16" y="399"/>
                      </a:lnTo>
                      <a:lnTo>
                        <a:pt x="35" y="418"/>
                      </a:lnTo>
                      <a:lnTo>
                        <a:pt x="16" y="439"/>
                      </a:lnTo>
                      <a:lnTo>
                        <a:pt x="16" y="445"/>
                      </a:lnTo>
                      <a:lnTo>
                        <a:pt x="35" y="465"/>
                      </a:lnTo>
                      <a:lnTo>
                        <a:pt x="17" y="483"/>
                      </a:lnTo>
                      <a:lnTo>
                        <a:pt x="17" y="487"/>
                      </a:lnTo>
                      <a:lnTo>
                        <a:pt x="38" y="467"/>
                      </a:lnTo>
                      <a:lnTo>
                        <a:pt x="59" y="487"/>
                      </a:lnTo>
                      <a:lnTo>
                        <a:pt x="38" y="508"/>
                      </a:lnTo>
                      <a:lnTo>
                        <a:pt x="17" y="487"/>
                      </a:lnTo>
                      <a:lnTo>
                        <a:pt x="19" y="493"/>
                      </a:lnTo>
                      <a:lnTo>
                        <a:pt x="35" y="511"/>
                      </a:lnTo>
                      <a:lnTo>
                        <a:pt x="19" y="526"/>
                      </a:lnTo>
                      <a:lnTo>
                        <a:pt x="20" y="532"/>
                      </a:lnTo>
                      <a:lnTo>
                        <a:pt x="38" y="512"/>
                      </a:lnTo>
                      <a:lnTo>
                        <a:pt x="59" y="533"/>
                      </a:lnTo>
                      <a:lnTo>
                        <a:pt x="41" y="550"/>
                      </a:lnTo>
                      <a:lnTo>
                        <a:pt x="47" y="550"/>
                      </a:lnTo>
                      <a:lnTo>
                        <a:pt x="61" y="535"/>
                      </a:lnTo>
                      <a:lnTo>
                        <a:pt x="76" y="550"/>
                      </a:lnTo>
                      <a:lnTo>
                        <a:pt x="80" y="550"/>
                      </a:lnTo>
                      <a:lnTo>
                        <a:pt x="63" y="533"/>
                      </a:lnTo>
                      <a:lnTo>
                        <a:pt x="83" y="512"/>
                      </a:lnTo>
                      <a:lnTo>
                        <a:pt x="104" y="533"/>
                      </a:lnTo>
                      <a:lnTo>
                        <a:pt x="87" y="550"/>
                      </a:lnTo>
                      <a:lnTo>
                        <a:pt x="91" y="550"/>
                      </a:lnTo>
                      <a:lnTo>
                        <a:pt x="107" y="535"/>
                      </a:lnTo>
                      <a:lnTo>
                        <a:pt x="121" y="550"/>
                      </a:lnTo>
                      <a:lnTo>
                        <a:pt x="126" y="550"/>
                      </a:lnTo>
                      <a:lnTo>
                        <a:pt x="108" y="533"/>
                      </a:lnTo>
                      <a:lnTo>
                        <a:pt x="129" y="512"/>
                      </a:lnTo>
                      <a:lnTo>
                        <a:pt x="150" y="533"/>
                      </a:lnTo>
                      <a:lnTo>
                        <a:pt x="133" y="550"/>
                      </a:lnTo>
                      <a:lnTo>
                        <a:pt x="138" y="550"/>
                      </a:lnTo>
                      <a:lnTo>
                        <a:pt x="152" y="535"/>
                      </a:lnTo>
                      <a:lnTo>
                        <a:pt x="167" y="550"/>
                      </a:lnTo>
                      <a:lnTo>
                        <a:pt x="171" y="550"/>
                      </a:lnTo>
                      <a:lnTo>
                        <a:pt x="154" y="533"/>
                      </a:lnTo>
                      <a:lnTo>
                        <a:pt x="175" y="512"/>
                      </a:lnTo>
                      <a:lnTo>
                        <a:pt x="195" y="533"/>
                      </a:lnTo>
                      <a:lnTo>
                        <a:pt x="178" y="550"/>
                      </a:lnTo>
                      <a:lnTo>
                        <a:pt x="182" y="550"/>
                      </a:lnTo>
                      <a:lnTo>
                        <a:pt x="198" y="535"/>
                      </a:lnTo>
                      <a:lnTo>
                        <a:pt x="213" y="550"/>
                      </a:lnTo>
                      <a:lnTo>
                        <a:pt x="217" y="550"/>
                      </a:lnTo>
                      <a:lnTo>
                        <a:pt x="201" y="533"/>
                      </a:lnTo>
                      <a:lnTo>
                        <a:pt x="220" y="512"/>
                      </a:lnTo>
                      <a:lnTo>
                        <a:pt x="241" y="533"/>
                      </a:lnTo>
                      <a:lnTo>
                        <a:pt x="224" y="550"/>
                      </a:lnTo>
                      <a:lnTo>
                        <a:pt x="229" y="550"/>
                      </a:lnTo>
                      <a:lnTo>
                        <a:pt x="244" y="535"/>
                      </a:lnTo>
                      <a:lnTo>
                        <a:pt x="258" y="550"/>
                      </a:lnTo>
                      <a:lnTo>
                        <a:pt x="262" y="550"/>
                      </a:lnTo>
                      <a:lnTo>
                        <a:pt x="245" y="533"/>
                      </a:lnTo>
                      <a:lnTo>
                        <a:pt x="266" y="512"/>
                      </a:lnTo>
                      <a:lnTo>
                        <a:pt x="287" y="533"/>
                      </a:lnTo>
                      <a:lnTo>
                        <a:pt x="269" y="550"/>
                      </a:lnTo>
                      <a:lnTo>
                        <a:pt x="275" y="550"/>
                      </a:lnTo>
                      <a:lnTo>
                        <a:pt x="289" y="535"/>
                      </a:lnTo>
                      <a:lnTo>
                        <a:pt x="304" y="550"/>
                      </a:lnTo>
                      <a:lnTo>
                        <a:pt x="308" y="550"/>
                      </a:lnTo>
                      <a:lnTo>
                        <a:pt x="292" y="533"/>
                      </a:lnTo>
                      <a:lnTo>
                        <a:pt x="311" y="512"/>
                      </a:lnTo>
                      <a:lnTo>
                        <a:pt x="332" y="533"/>
                      </a:lnTo>
                      <a:lnTo>
                        <a:pt x="315" y="550"/>
                      </a:lnTo>
                      <a:lnTo>
                        <a:pt x="320" y="550"/>
                      </a:lnTo>
                      <a:lnTo>
                        <a:pt x="335" y="535"/>
                      </a:lnTo>
                      <a:lnTo>
                        <a:pt x="349" y="550"/>
                      </a:lnTo>
                      <a:lnTo>
                        <a:pt x="353" y="550"/>
                      </a:lnTo>
                      <a:lnTo>
                        <a:pt x="336" y="533"/>
                      </a:lnTo>
                      <a:lnTo>
                        <a:pt x="357" y="512"/>
                      </a:lnTo>
                      <a:lnTo>
                        <a:pt x="378" y="533"/>
                      </a:lnTo>
                      <a:lnTo>
                        <a:pt x="362" y="550"/>
                      </a:lnTo>
                      <a:lnTo>
                        <a:pt x="366" y="550"/>
                      </a:lnTo>
                      <a:lnTo>
                        <a:pt x="380" y="535"/>
                      </a:lnTo>
                      <a:lnTo>
                        <a:pt x="395" y="550"/>
                      </a:lnTo>
                      <a:lnTo>
                        <a:pt x="399" y="550"/>
                      </a:lnTo>
                      <a:lnTo>
                        <a:pt x="383" y="533"/>
                      </a:lnTo>
                      <a:lnTo>
                        <a:pt x="404" y="512"/>
                      </a:lnTo>
                      <a:lnTo>
                        <a:pt x="423" y="533"/>
                      </a:lnTo>
                      <a:lnTo>
                        <a:pt x="406" y="550"/>
                      </a:lnTo>
                      <a:lnTo>
                        <a:pt x="411" y="550"/>
                      </a:lnTo>
                      <a:lnTo>
                        <a:pt x="426" y="535"/>
                      </a:lnTo>
                      <a:lnTo>
                        <a:pt x="440" y="550"/>
                      </a:lnTo>
                      <a:lnTo>
                        <a:pt x="446" y="550"/>
                      </a:lnTo>
                      <a:lnTo>
                        <a:pt x="429" y="533"/>
                      </a:lnTo>
                      <a:lnTo>
                        <a:pt x="448" y="512"/>
                      </a:lnTo>
                      <a:lnTo>
                        <a:pt x="465" y="528"/>
                      </a:lnTo>
                      <a:lnTo>
                        <a:pt x="465" y="523"/>
                      </a:lnTo>
                      <a:lnTo>
                        <a:pt x="451" y="511"/>
                      </a:lnTo>
                      <a:lnTo>
                        <a:pt x="467" y="495"/>
                      </a:lnTo>
                      <a:close/>
                      <a:moveTo>
                        <a:pt x="447" y="465"/>
                      </a:moveTo>
                      <a:lnTo>
                        <a:pt x="426" y="486"/>
                      </a:lnTo>
                      <a:lnTo>
                        <a:pt x="405" y="465"/>
                      </a:lnTo>
                      <a:lnTo>
                        <a:pt x="426" y="444"/>
                      </a:lnTo>
                      <a:lnTo>
                        <a:pt x="447" y="465"/>
                      </a:lnTo>
                      <a:close/>
                      <a:moveTo>
                        <a:pt x="154" y="259"/>
                      </a:moveTo>
                      <a:lnTo>
                        <a:pt x="175" y="239"/>
                      </a:lnTo>
                      <a:lnTo>
                        <a:pt x="195" y="259"/>
                      </a:lnTo>
                      <a:lnTo>
                        <a:pt x="175" y="280"/>
                      </a:lnTo>
                      <a:lnTo>
                        <a:pt x="154" y="259"/>
                      </a:lnTo>
                      <a:close/>
                      <a:moveTo>
                        <a:pt x="173" y="283"/>
                      </a:moveTo>
                      <a:lnTo>
                        <a:pt x="152" y="302"/>
                      </a:lnTo>
                      <a:lnTo>
                        <a:pt x="132" y="283"/>
                      </a:lnTo>
                      <a:lnTo>
                        <a:pt x="152" y="262"/>
                      </a:lnTo>
                      <a:lnTo>
                        <a:pt x="173" y="283"/>
                      </a:lnTo>
                      <a:close/>
                      <a:moveTo>
                        <a:pt x="198" y="262"/>
                      </a:moveTo>
                      <a:lnTo>
                        <a:pt x="219" y="283"/>
                      </a:lnTo>
                      <a:lnTo>
                        <a:pt x="198" y="302"/>
                      </a:lnTo>
                      <a:lnTo>
                        <a:pt x="177" y="283"/>
                      </a:lnTo>
                      <a:lnTo>
                        <a:pt x="198" y="262"/>
                      </a:lnTo>
                      <a:close/>
                      <a:moveTo>
                        <a:pt x="201" y="259"/>
                      </a:moveTo>
                      <a:lnTo>
                        <a:pt x="220" y="239"/>
                      </a:lnTo>
                      <a:lnTo>
                        <a:pt x="241" y="259"/>
                      </a:lnTo>
                      <a:lnTo>
                        <a:pt x="220" y="280"/>
                      </a:lnTo>
                      <a:lnTo>
                        <a:pt x="201" y="259"/>
                      </a:lnTo>
                      <a:close/>
                      <a:moveTo>
                        <a:pt x="244" y="262"/>
                      </a:moveTo>
                      <a:lnTo>
                        <a:pt x="264" y="283"/>
                      </a:lnTo>
                      <a:lnTo>
                        <a:pt x="244" y="302"/>
                      </a:lnTo>
                      <a:lnTo>
                        <a:pt x="223" y="283"/>
                      </a:lnTo>
                      <a:lnTo>
                        <a:pt x="244" y="262"/>
                      </a:lnTo>
                      <a:close/>
                      <a:moveTo>
                        <a:pt x="245" y="259"/>
                      </a:moveTo>
                      <a:lnTo>
                        <a:pt x="266" y="239"/>
                      </a:lnTo>
                      <a:lnTo>
                        <a:pt x="287" y="259"/>
                      </a:lnTo>
                      <a:lnTo>
                        <a:pt x="266" y="280"/>
                      </a:lnTo>
                      <a:lnTo>
                        <a:pt x="245" y="259"/>
                      </a:lnTo>
                      <a:close/>
                      <a:moveTo>
                        <a:pt x="289" y="262"/>
                      </a:moveTo>
                      <a:lnTo>
                        <a:pt x="310" y="283"/>
                      </a:lnTo>
                      <a:lnTo>
                        <a:pt x="289" y="302"/>
                      </a:lnTo>
                      <a:lnTo>
                        <a:pt x="268" y="283"/>
                      </a:lnTo>
                      <a:lnTo>
                        <a:pt x="289" y="262"/>
                      </a:lnTo>
                      <a:close/>
                      <a:moveTo>
                        <a:pt x="292" y="259"/>
                      </a:moveTo>
                      <a:lnTo>
                        <a:pt x="311" y="239"/>
                      </a:lnTo>
                      <a:lnTo>
                        <a:pt x="332" y="259"/>
                      </a:lnTo>
                      <a:lnTo>
                        <a:pt x="311" y="280"/>
                      </a:lnTo>
                      <a:lnTo>
                        <a:pt x="292" y="259"/>
                      </a:lnTo>
                      <a:close/>
                      <a:moveTo>
                        <a:pt x="335" y="262"/>
                      </a:moveTo>
                      <a:lnTo>
                        <a:pt x="355" y="283"/>
                      </a:lnTo>
                      <a:lnTo>
                        <a:pt x="335" y="302"/>
                      </a:lnTo>
                      <a:lnTo>
                        <a:pt x="314" y="283"/>
                      </a:lnTo>
                      <a:lnTo>
                        <a:pt x="335" y="262"/>
                      </a:lnTo>
                      <a:close/>
                      <a:moveTo>
                        <a:pt x="336" y="259"/>
                      </a:moveTo>
                      <a:lnTo>
                        <a:pt x="357" y="239"/>
                      </a:lnTo>
                      <a:lnTo>
                        <a:pt x="378" y="259"/>
                      </a:lnTo>
                      <a:lnTo>
                        <a:pt x="357" y="280"/>
                      </a:lnTo>
                      <a:lnTo>
                        <a:pt x="336" y="259"/>
                      </a:lnTo>
                      <a:close/>
                      <a:moveTo>
                        <a:pt x="336" y="214"/>
                      </a:moveTo>
                      <a:lnTo>
                        <a:pt x="357" y="193"/>
                      </a:lnTo>
                      <a:lnTo>
                        <a:pt x="378" y="214"/>
                      </a:lnTo>
                      <a:lnTo>
                        <a:pt x="357" y="234"/>
                      </a:lnTo>
                      <a:lnTo>
                        <a:pt x="336" y="214"/>
                      </a:lnTo>
                      <a:close/>
                      <a:moveTo>
                        <a:pt x="355" y="236"/>
                      </a:moveTo>
                      <a:lnTo>
                        <a:pt x="335" y="257"/>
                      </a:lnTo>
                      <a:lnTo>
                        <a:pt x="314" y="236"/>
                      </a:lnTo>
                      <a:lnTo>
                        <a:pt x="335" y="215"/>
                      </a:lnTo>
                      <a:lnTo>
                        <a:pt x="355" y="236"/>
                      </a:lnTo>
                      <a:close/>
                      <a:moveTo>
                        <a:pt x="311" y="234"/>
                      </a:moveTo>
                      <a:lnTo>
                        <a:pt x="292" y="214"/>
                      </a:lnTo>
                      <a:lnTo>
                        <a:pt x="311" y="193"/>
                      </a:lnTo>
                      <a:lnTo>
                        <a:pt x="332" y="214"/>
                      </a:lnTo>
                      <a:lnTo>
                        <a:pt x="311" y="234"/>
                      </a:lnTo>
                      <a:close/>
                      <a:moveTo>
                        <a:pt x="310" y="236"/>
                      </a:moveTo>
                      <a:lnTo>
                        <a:pt x="289" y="257"/>
                      </a:lnTo>
                      <a:lnTo>
                        <a:pt x="268" y="236"/>
                      </a:lnTo>
                      <a:lnTo>
                        <a:pt x="289" y="215"/>
                      </a:lnTo>
                      <a:lnTo>
                        <a:pt x="310" y="236"/>
                      </a:lnTo>
                      <a:close/>
                      <a:moveTo>
                        <a:pt x="266" y="234"/>
                      </a:moveTo>
                      <a:lnTo>
                        <a:pt x="245" y="214"/>
                      </a:lnTo>
                      <a:lnTo>
                        <a:pt x="266" y="193"/>
                      </a:lnTo>
                      <a:lnTo>
                        <a:pt x="287" y="214"/>
                      </a:lnTo>
                      <a:lnTo>
                        <a:pt x="266" y="234"/>
                      </a:lnTo>
                      <a:close/>
                      <a:moveTo>
                        <a:pt x="264" y="236"/>
                      </a:moveTo>
                      <a:lnTo>
                        <a:pt x="244" y="257"/>
                      </a:lnTo>
                      <a:lnTo>
                        <a:pt x="223" y="236"/>
                      </a:lnTo>
                      <a:lnTo>
                        <a:pt x="244" y="215"/>
                      </a:lnTo>
                      <a:lnTo>
                        <a:pt x="264" y="236"/>
                      </a:lnTo>
                      <a:close/>
                      <a:moveTo>
                        <a:pt x="220" y="234"/>
                      </a:moveTo>
                      <a:lnTo>
                        <a:pt x="201" y="214"/>
                      </a:lnTo>
                      <a:lnTo>
                        <a:pt x="220" y="193"/>
                      </a:lnTo>
                      <a:lnTo>
                        <a:pt x="241" y="214"/>
                      </a:lnTo>
                      <a:lnTo>
                        <a:pt x="220" y="234"/>
                      </a:lnTo>
                      <a:close/>
                      <a:moveTo>
                        <a:pt x="219" y="236"/>
                      </a:moveTo>
                      <a:lnTo>
                        <a:pt x="198" y="257"/>
                      </a:lnTo>
                      <a:lnTo>
                        <a:pt x="177" y="236"/>
                      </a:lnTo>
                      <a:lnTo>
                        <a:pt x="198" y="215"/>
                      </a:lnTo>
                      <a:lnTo>
                        <a:pt x="219" y="236"/>
                      </a:lnTo>
                      <a:close/>
                      <a:moveTo>
                        <a:pt x="175" y="234"/>
                      </a:moveTo>
                      <a:lnTo>
                        <a:pt x="154" y="214"/>
                      </a:lnTo>
                      <a:lnTo>
                        <a:pt x="175" y="193"/>
                      </a:lnTo>
                      <a:lnTo>
                        <a:pt x="195" y="214"/>
                      </a:lnTo>
                      <a:lnTo>
                        <a:pt x="175" y="234"/>
                      </a:lnTo>
                      <a:close/>
                      <a:moveTo>
                        <a:pt x="173" y="236"/>
                      </a:moveTo>
                      <a:lnTo>
                        <a:pt x="152" y="257"/>
                      </a:lnTo>
                      <a:lnTo>
                        <a:pt x="132" y="236"/>
                      </a:lnTo>
                      <a:lnTo>
                        <a:pt x="152" y="215"/>
                      </a:lnTo>
                      <a:lnTo>
                        <a:pt x="173" y="236"/>
                      </a:lnTo>
                      <a:close/>
                      <a:moveTo>
                        <a:pt x="129" y="234"/>
                      </a:moveTo>
                      <a:lnTo>
                        <a:pt x="108" y="214"/>
                      </a:lnTo>
                      <a:lnTo>
                        <a:pt x="129" y="193"/>
                      </a:lnTo>
                      <a:lnTo>
                        <a:pt x="150" y="214"/>
                      </a:lnTo>
                      <a:lnTo>
                        <a:pt x="129" y="234"/>
                      </a:lnTo>
                      <a:close/>
                      <a:moveTo>
                        <a:pt x="150" y="259"/>
                      </a:moveTo>
                      <a:lnTo>
                        <a:pt x="129" y="280"/>
                      </a:lnTo>
                      <a:lnTo>
                        <a:pt x="108" y="259"/>
                      </a:lnTo>
                      <a:lnTo>
                        <a:pt x="129" y="239"/>
                      </a:lnTo>
                      <a:lnTo>
                        <a:pt x="150" y="259"/>
                      </a:lnTo>
                      <a:close/>
                      <a:moveTo>
                        <a:pt x="150" y="305"/>
                      </a:moveTo>
                      <a:lnTo>
                        <a:pt x="129" y="326"/>
                      </a:lnTo>
                      <a:lnTo>
                        <a:pt x="108" y="305"/>
                      </a:lnTo>
                      <a:lnTo>
                        <a:pt x="129" y="284"/>
                      </a:lnTo>
                      <a:lnTo>
                        <a:pt x="150" y="305"/>
                      </a:lnTo>
                      <a:close/>
                      <a:moveTo>
                        <a:pt x="152" y="306"/>
                      </a:moveTo>
                      <a:lnTo>
                        <a:pt x="173" y="327"/>
                      </a:lnTo>
                      <a:lnTo>
                        <a:pt x="152" y="348"/>
                      </a:lnTo>
                      <a:lnTo>
                        <a:pt x="132" y="327"/>
                      </a:lnTo>
                      <a:lnTo>
                        <a:pt x="152" y="306"/>
                      </a:lnTo>
                      <a:close/>
                      <a:moveTo>
                        <a:pt x="154" y="305"/>
                      </a:moveTo>
                      <a:lnTo>
                        <a:pt x="175" y="284"/>
                      </a:lnTo>
                      <a:lnTo>
                        <a:pt x="195" y="305"/>
                      </a:lnTo>
                      <a:lnTo>
                        <a:pt x="175" y="326"/>
                      </a:lnTo>
                      <a:lnTo>
                        <a:pt x="154" y="305"/>
                      </a:lnTo>
                      <a:close/>
                      <a:moveTo>
                        <a:pt x="198" y="306"/>
                      </a:moveTo>
                      <a:lnTo>
                        <a:pt x="219" y="327"/>
                      </a:lnTo>
                      <a:lnTo>
                        <a:pt x="198" y="348"/>
                      </a:lnTo>
                      <a:lnTo>
                        <a:pt x="177" y="327"/>
                      </a:lnTo>
                      <a:lnTo>
                        <a:pt x="198" y="306"/>
                      </a:lnTo>
                      <a:close/>
                      <a:moveTo>
                        <a:pt x="201" y="305"/>
                      </a:moveTo>
                      <a:lnTo>
                        <a:pt x="220" y="284"/>
                      </a:lnTo>
                      <a:lnTo>
                        <a:pt x="241" y="305"/>
                      </a:lnTo>
                      <a:lnTo>
                        <a:pt x="220" y="326"/>
                      </a:lnTo>
                      <a:lnTo>
                        <a:pt x="201" y="305"/>
                      </a:lnTo>
                      <a:close/>
                      <a:moveTo>
                        <a:pt x="244" y="306"/>
                      </a:moveTo>
                      <a:lnTo>
                        <a:pt x="264" y="327"/>
                      </a:lnTo>
                      <a:lnTo>
                        <a:pt x="244" y="348"/>
                      </a:lnTo>
                      <a:lnTo>
                        <a:pt x="223" y="327"/>
                      </a:lnTo>
                      <a:lnTo>
                        <a:pt x="244" y="306"/>
                      </a:lnTo>
                      <a:close/>
                      <a:moveTo>
                        <a:pt x="245" y="305"/>
                      </a:moveTo>
                      <a:lnTo>
                        <a:pt x="266" y="284"/>
                      </a:lnTo>
                      <a:lnTo>
                        <a:pt x="287" y="305"/>
                      </a:lnTo>
                      <a:lnTo>
                        <a:pt x="266" y="326"/>
                      </a:lnTo>
                      <a:lnTo>
                        <a:pt x="245" y="305"/>
                      </a:lnTo>
                      <a:close/>
                      <a:moveTo>
                        <a:pt x="289" y="306"/>
                      </a:moveTo>
                      <a:lnTo>
                        <a:pt x="310" y="327"/>
                      </a:lnTo>
                      <a:lnTo>
                        <a:pt x="289" y="348"/>
                      </a:lnTo>
                      <a:lnTo>
                        <a:pt x="268" y="327"/>
                      </a:lnTo>
                      <a:lnTo>
                        <a:pt x="289" y="306"/>
                      </a:lnTo>
                      <a:close/>
                      <a:moveTo>
                        <a:pt x="292" y="305"/>
                      </a:moveTo>
                      <a:lnTo>
                        <a:pt x="311" y="284"/>
                      </a:lnTo>
                      <a:lnTo>
                        <a:pt x="332" y="305"/>
                      </a:lnTo>
                      <a:lnTo>
                        <a:pt x="311" y="326"/>
                      </a:lnTo>
                      <a:lnTo>
                        <a:pt x="292" y="305"/>
                      </a:lnTo>
                      <a:close/>
                      <a:moveTo>
                        <a:pt x="335" y="306"/>
                      </a:moveTo>
                      <a:lnTo>
                        <a:pt x="355" y="327"/>
                      </a:lnTo>
                      <a:lnTo>
                        <a:pt x="335" y="348"/>
                      </a:lnTo>
                      <a:lnTo>
                        <a:pt x="314" y="327"/>
                      </a:lnTo>
                      <a:lnTo>
                        <a:pt x="335" y="306"/>
                      </a:lnTo>
                      <a:close/>
                      <a:moveTo>
                        <a:pt x="336" y="305"/>
                      </a:moveTo>
                      <a:lnTo>
                        <a:pt x="357" y="284"/>
                      </a:lnTo>
                      <a:lnTo>
                        <a:pt x="378" y="305"/>
                      </a:lnTo>
                      <a:lnTo>
                        <a:pt x="357" y="326"/>
                      </a:lnTo>
                      <a:lnTo>
                        <a:pt x="336" y="305"/>
                      </a:lnTo>
                      <a:close/>
                      <a:moveTo>
                        <a:pt x="380" y="306"/>
                      </a:moveTo>
                      <a:lnTo>
                        <a:pt x="401" y="327"/>
                      </a:lnTo>
                      <a:lnTo>
                        <a:pt x="380" y="348"/>
                      </a:lnTo>
                      <a:lnTo>
                        <a:pt x="360" y="327"/>
                      </a:lnTo>
                      <a:lnTo>
                        <a:pt x="380" y="306"/>
                      </a:lnTo>
                      <a:close/>
                      <a:moveTo>
                        <a:pt x="360" y="283"/>
                      </a:moveTo>
                      <a:lnTo>
                        <a:pt x="380" y="262"/>
                      </a:lnTo>
                      <a:lnTo>
                        <a:pt x="401" y="283"/>
                      </a:lnTo>
                      <a:lnTo>
                        <a:pt x="380" y="302"/>
                      </a:lnTo>
                      <a:lnTo>
                        <a:pt x="360" y="283"/>
                      </a:lnTo>
                      <a:close/>
                      <a:moveTo>
                        <a:pt x="360" y="236"/>
                      </a:moveTo>
                      <a:lnTo>
                        <a:pt x="380" y="215"/>
                      </a:lnTo>
                      <a:lnTo>
                        <a:pt x="401" y="236"/>
                      </a:lnTo>
                      <a:lnTo>
                        <a:pt x="380" y="257"/>
                      </a:lnTo>
                      <a:lnTo>
                        <a:pt x="360" y="236"/>
                      </a:lnTo>
                      <a:close/>
                      <a:moveTo>
                        <a:pt x="360" y="190"/>
                      </a:moveTo>
                      <a:lnTo>
                        <a:pt x="380" y="171"/>
                      </a:lnTo>
                      <a:lnTo>
                        <a:pt x="401" y="190"/>
                      </a:lnTo>
                      <a:lnTo>
                        <a:pt x="380" y="211"/>
                      </a:lnTo>
                      <a:lnTo>
                        <a:pt x="360" y="190"/>
                      </a:lnTo>
                      <a:close/>
                      <a:moveTo>
                        <a:pt x="357" y="189"/>
                      </a:moveTo>
                      <a:lnTo>
                        <a:pt x="336" y="168"/>
                      </a:lnTo>
                      <a:lnTo>
                        <a:pt x="357" y="147"/>
                      </a:lnTo>
                      <a:lnTo>
                        <a:pt x="378" y="168"/>
                      </a:lnTo>
                      <a:lnTo>
                        <a:pt x="357" y="189"/>
                      </a:lnTo>
                      <a:close/>
                      <a:moveTo>
                        <a:pt x="355" y="190"/>
                      </a:moveTo>
                      <a:lnTo>
                        <a:pt x="335" y="211"/>
                      </a:lnTo>
                      <a:lnTo>
                        <a:pt x="314" y="190"/>
                      </a:lnTo>
                      <a:lnTo>
                        <a:pt x="335" y="171"/>
                      </a:lnTo>
                      <a:lnTo>
                        <a:pt x="355" y="190"/>
                      </a:lnTo>
                      <a:close/>
                      <a:moveTo>
                        <a:pt x="311" y="189"/>
                      </a:moveTo>
                      <a:lnTo>
                        <a:pt x="292" y="168"/>
                      </a:lnTo>
                      <a:lnTo>
                        <a:pt x="311" y="147"/>
                      </a:lnTo>
                      <a:lnTo>
                        <a:pt x="332" y="168"/>
                      </a:lnTo>
                      <a:lnTo>
                        <a:pt x="311" y="189"/>
                      </a:lnTo>
                      <a:close/>
                      <a:moveTo>
                        <a:pt x="310" y="190"/>
                      </a:moveTo>
                      <a:lnTo>
                        <a:pt x="289" y="211"/>
                      </a:lnTo>
                      <a:lnTo>
                        <a:pt x="268" y="190"/>
                      </a:lnTo>
                      <a:lnTo>
                        <a:pt x="289" y="171"/>
                      </a:lnTo>
                      <a:lnTo>
                        <a:pt x="310" y="190"/>
                      </a:lnTo>
                      <a:close/>
                      <a:moveTo>
                        <a:pt x="266" y="189"/>
                      </a:moveTo>
                      <a:lnTo>
                        <a:pt x="245" y="168"/>
                      </a:lnTo>
                      <a:lnTo>
                        <a:pt x="266" y="147"/>
                      </a:lnTo>
                      <a:lnTo>
                        <a:pt x="287" y="168"/>
                      </a:lnTo>
                      <a:lnTo>
                        <a:pt x="266" y="189"/>
                      </a:lnTo>
                      <a:close/>
                      <a:moveTo>
                        <a:pt x="264" y="190"/>
                      </a:moveTo>
                      <a:lnTo>
                        <a:pt x="244" y="211"/>
                      </a:lnTo>
                      <a:lnTo>
                        <a:pt x="223" y="190"/>
                      </a:lnTo>
                      <a:lnTo>
                        <a:pt x="244" y="171"/>
                      </a:lnTo>
                      <a:lnTo>
                        <a:pt x="264" y="190"/>
                      </a:lnTo>
                      <a:close/>
                      <a:moveTo>
                        <a:pt x="220" y="189"/>
                      </a:moveTo>
                      <a:lnTo>
                        <a:pt x="201" y="168"/>
                      </a:lnTo>
                      <a:lnTo>
                        <a:pt x="220" y="147"/>
                      </a:lnTo>
                      <a:lnTo>
                        <a:pt x="241" y="168"/>
                      </a:lnTo>
                      <a:lnTo>
                        <a:pt x="220" y="189"/>
                      </a:lnTo>
                      <a:close/>
                      <a:moveTo>
                        <a:pt x="219" y="190"/>
                      </a:moveTo>
                      <a:lnTo>
                        <a:pt x="198" y="211"/>
                      </a:lnTo>
                      <a:lnTo>
                        <a:pt x="177" y="190"/>
                      </a:lnTo>
                      <a:lnTo>
                        <a:pt x="198" y="171"/>
                      </a:lnTo>
                      <a:lnTo>
                        <a:pt x="219" y="190"/>
                      </a:lnTo>
                      <a:close/>
                      <a:moveTo>
                        <a:pt x="175" y="189"/>
                      </a:moveTo>
                      <a:lnTo>
                        <a:pt x="154" y="168"/>
                      </a:lnTo>
                      <a:lnTo>
                        <a:pt x="175" y="147"/>
                      </a:lnTo>
                      <a:lnTo>
                        <a:pt x="195" y="168"/>
                      </a:lnTo>
                      <a:lnTo>
                        <a:pt x="175" y="189"/>
                      </a:lnTo>
                      <a:close/>
                      <a:moveTo>
                        <a:pt x="173" y="190"/>
                      </a:moveTo>
                      <a:lnTo>
                        <a:pt x="152" y="211"/>
                      </a:lnTo>
                      <a:lnTo>
                        <a:pt x="132" y="190"/>
                      </a:lnTo>
                      <a:lnTo>
                        <a:pt x="152" y="171"/>
                      </a:lnTo>
                      <a:lnTo>
                        <a:pt x="173" y="190"/>
                      </a:lnTo>
                      <a:close/>
                      <a:moveTo>
                        <a:pt x="129" y="189"/>
                      </a:moveTo>
                      <a:lnTo>
                        <a:pt x="108" y="168"/>
                      </a:lnTo>
                      <a:lnTo>
                        <a:pt x="129" y="147"/>
                      </a:lnTo>
                      <a:lnTo>
                        <a:pt x="150" y="168"/>
                      </a:lnTo>
                      <a:lnTo>
                        <a:pt x="129" y="189"/>
                      </a:lnTo>
                      <a:close/>
                      <a:moveTo>
                        <a:pt x="126" y="190"/>
                      </a:moveTo>
                      <a:lnTo>
                        <a:pt x="107" y="211"/>
                      </a:lnTo>
                      <a:lnTo>
                        <a:pt x="86" y="190"/>
                      </a:lnTo>
                      <a:lnTo>
                        <a:pt x="107" y="171"/>
                      </a:lnTo>
                      <a:lnTo>
                        <a:pt x="126" y="190"/>
                      </a:lnTo>
                      <a:close/>
                      <a:moveTo>
                        <a:pt x="126" y="236"/>
                      </a:moveTo>
                      <a:lnTo>
                        <a:pt x="107" y="257"/>
                      </a:lnTo>
                      <a:lnTo>
                        <a:pt x="86" y="236"/>
                      </a:lnTo>
                      <a:lnTo>
                        <a:pt x="107" y="215"/>
                      </a:lnTo>
                      <a:lnTo>
                        <a:pt x="126" y="236"/>
                      </a:lnTo>
                      <a:close/>
                      <a:moveTo>
                        <a:pt x="126" y="283"/>
                      </a:moveTo>
                      <a:lnTo>
                        <a:pt x="107" y="302"/>
                      </a:lnTo>
                      <a:lnTo>
                        <a:pt x="86" y="283"/>
                      </a:lnTo>
                      <a:lnTo>
                        <a:pt x="107" y="262"/>
                      </a:lnTo>
                      <a:lnTo>
                        <a:pt x="126" y="283"/>
                      </a:lnTo>
                      <a:close/>
                      <a:moveTo>
                        <a:pt x="126" y="327"/>
                      </a:moveTo>
                      <a:lnTo>
                        <a:pt x="107" y="348"/>
                      </a:lnTo>
                      <a:lnTo>
                        <a:pt x="86" y="327"/>
                      </a:lnTo>
                      <a:lnTo>
                        <a:pt x="107" y="306"/>
                      </a:lnTo>
                      <a:lnTo>
                        <a:pt x="126" y="327"/>
                      </a:lnTo>
                      <a:close/>
                      <a:moveTo>
                        <a:pt x="126" y="374"/>
                      </a:moveTo>
                      <a:lnTo>
                        <a:pt x="107" y="393"/>
                      </a:lnTo>
                      <a:lnTo>
                        <a:pt x="86" y="374"/>
                      </a:lnTo>
                      <a:lnTo>
                        <a:pt x="107" y="353"/>
                      </a:lnTo>
                      <a:lnTo>
                        <a:pt x="126" y="374"/>
                      </a:lnTo>
                      <a:close/>
                      <a:moveTo>
                        <a:pt x="108" y="350"/>
                      </a:moveTo>
                      <a:lnTo>
                        <a:pt x="129" y="330"/>
                      </a:lnTo>
                      <a:lnTo>
                        <a:pt x="150" y="350"/>
                      </a:lnTo>
                      <a:lnTo>
                        <a:pt x="129" y="371"/>
                      </a:lnTo>
                      <a:lnTo>
                        <a:pt x="108" y="350"/>
                      </a:lnTo>
                      <a:close/>
                      <a:moveTo>
                        <a:pt x="152" y="353"/>
                      </a:moveTo>
                      <a:lnTo>
                        <a:pt x="173" y="374"/>
                      </a:lnTo>
                      <a:lnTo>
                        <a:pt x="152" y="393"/>
                      </a:lnTo>
                      <a:lnTo>
                        <a:pt x="132" y="374"/>
                      </a:lnTo>
                      <a:lnTo>
                        <a:pt x="152" y="353"/>
                      </a:lnTo>
                      <a:close/>
                      <a:moveTo>
                        <a:pt x="154" y="350"/>
                      </a:moveTo>
                      <a:lnTo>
                        <a:pt x="175" y="330"/>
                      </a:lnTo>
                      <a:lnTo>
                        <a:pt x="195" y="350"/>
                      </a:lnTo>
                      <a:lnTo>
                        <a:pt x="175" y="371"/>
                      </a:lnTo>
                      <a:lnTo>
                        <a:pt x="154" y="350"/>
                      </a:lnTo>
                      <a:close/>
                      <a:moveTo>
                        <a:pt x="198" y="353"/>
                      </a:moveTo>
                      <a:lnTo>
                        <a:pt x="219" y="374"/>
                      </a:lnTo>
                      <a:lnTo>
                        <a:pt x="198" y="393"/>
                      </a:lnTo>
                      <a:lnTo>
                        <a:pt x="177" y="374"/>
                      </a:lnTo>
                      <a:lnTo>
                        <a:pt x="198" y="353"/>
                      </a:lnTo>
                      <a:close/>
                      <a:moveTo>
                        <a:pt x="201" y="350"/>
                      </a:moveTo>
                      <a:lnTo>
                        <a:pt x="220" y="330"/>
                      </a:lnTo>
                      <a:lnTo>
                        <a:pt x="241" y="350"/>
                      </a:lnTo>
                      <a:lnTo>
                        <a:pt x="220" y="371"/>
                      </a:lnTo>
                      <a:lnTo>
                        <a:pt x="201" y="350"/>
                      </a:lnTo>
                      <a:close/>
                      <a:moveTo>
                        <a:pt x="244" y="353"/>
                      </a:moveTo>
                      <a:lnTo>
                        <a:pt x="264" y="374"/>
                      </a:lnTo>
                      <a:lnTo>
                        <a:pt x="244" y="393"/>
                      </a:lnTo>
                      <a:lnTo>
                        <a:pt x="223" y="374"/>
                      </a:lnTo>
                      <a:lnTo>
                        <a:pt x="244" y="353"/>
                      </a:lnTo>
                      <a:close/>
                      <a:moveTo>
                        <a:pt x="245" y="350"/>
                      </a:moveTo>
                      <a:lnTo>
                        <a:pt x="266" y="330"/>
                      </a:lnTo>
                      <a:lnTo>
                        <a:pt x="287" y="350"/>
                      </a:lnTo>
                      <a:lnTo>
                        <a:pt x="266" y="371"/>
                      </a:lnTo>
                      <a:lnTo>
                        <a:pt x="245" y="350"/>
                      </a:lnTo>
                      <a:close/>
                      <a:moveTo>
                        <a:pt x="289" y="353"/>
                      </a:moveTo>
                      <a:lnTo>
                        <a:pt x="310" y="374"/>
                      </a:lnTo>
                      <a:lnTo>
                        <a:pt x="289" y="393"/>
                      </a:lnTo>
                      <a:lnTo>
                        <a:pt x="268" y="374"/>
                      </a:lnTo>
                      <a:lnTo>
                        <a:pt x="289" y="353"/>
                      </a:lnTo>
                      <a:close/>
                      <a:moveTo>
                        <a:pt x="292" y="350"/>
                      </a:moveTo>
                      <a:lnTo>
                        <a:pt x="311" y="330"/>
                      </a:lnTo>
                      <a:lnTo>
                        <a:pt x="332" y="350"/>
                      </a:lnTo>
                      <a:lnTo>
                        <a:pt x="311" y="371"/>
                      </a:lnTo>
                      <a:lnTo>
                        <a:pt x="292" y="350"/>
                      </a:lnTo>
                      <a:close/>
                      <a:moveTo>
                        <a:pt x="335" y="353"/>
                      </a:moveTo>
                      <a:lnTo>
                        <a:pt x="355" y="374"/>
                      </a:lnTo>
                      <a:lnTo>
                        <a:pt x="335" y="393"/>
                      </a:lnTo>
                      <a:lnTo>
                        <a:pt x="314" y="374"/>
                      </a:lnTo>
                      <a:lnTo>
                        <a:pt x="335" y="353"/>
                      </a:lnTo>
                      <a:close/>
                      <a:moveTo>
                        <a:pt x="336" y="350"/>
                      </a:moveTo>
                      <a:lnTo>
                        <a:pt x="357" y="330"/>
                      </a:lnTo>
                      <a:lnTo>
                        <a:pt x="378" y="350"/>
                      </a:lnTo>
                      <a:lnTo>
                        <a:pt x="357" y="371"/>
                      </a:lnTo>
                      <a:lnTo>
                        <a:pt x="336" y="350"/>
                      </a:lnTo>
                      <a:close/>
                      <a:moveTo>
                        <a:pt x="380" y="353"/>
                      </a:moveTo>
                      <a:lnTo>
                        <a:pt x="401" y="374"/>
                      </a:lnTo>
                      <a:lnTo>
                        <a:pt x="380" y="393"/>
                      </a:lnTo>
                      <a:lnTo>
                        <a:pt x="360" y="374"/>
                      </a:lnTo>
                      <a:lnTo>
                        <a:pt x="380" y="353"/>
                      </a:lnTo>
                      <a:close/>
                      <a:moveTo>
                        <a:pt x="383" y="350"/>
                      </a:moveTo>
                      <a:lnTo>
                        <a:pt x="404" y="330"/>
                      </a:lnTo>
                      <a:lnTo>
                        <a:pt x="423" y="350"/>
                      </a:lnTo>
                      <a:lnTo>
                        <a:pt x="404" y="371"/>
                      </a:lnTo>
                      <a:lnTo>
                        <a:pt x="383" y="350"/>
                      </a:lnTo>
                      <a:close/>
                      <a:moveTo>
                        <a:pt x="383" y="305"/>
                      </a:moveTo>
                      <a:lnTo>
                        <a:pt x="404" y="284"/>
                      </a:lnTo>
                      <a:lnTo>
                        <a:pt x="423" y="305"/>
                      </a:lnTo>
                      <a:lnTo>
                        <a:pt x="404" y="326"/>
                      </a:lnTo>
                      <a:lnTo>
                        <a:pt x="383" y="305"/>
                      </a:lnTo>
                      <a:close/>
                      <a:moveTo>
                        <a:pt x="383" y="259"/>
                      </a:moveTo>
                      <a:lnTo>
                        <a:pt x="404" y="239"/>
                      </a:lnTo>
                      <a:lnTo>
                        <a:pt x="423" y="259"/>
                      </a:lnTo>
                      <a:lnTo>
                        <a:pt x="404" y="280"/>
                      </a:lnTo>
                      <a:lnTo>
                        <a:pt x="383" y="259"/>
                      </a:lnTo>
                      <a:close/>
                      <a:moveTo>
                        <a:pt x="383" y="214"/>
                      </a:moveTo>
                      <a:lnTo>
                        <a:pt x="404" y="193"/>
                      </a:lnTo>
                      <a:lnTo>
                        <a:pt x="423" y="214"/>
                      </a:lnTo>
                      <a:lnTo>
                        <a:pt x="404" y="234"/>
                      </a:lnTo>
                      <a:lnTo>
                        <a:pt x="383" y="214"/>
                      </a:lnTo>
                      <a:close/>
                      <a:moveTo>
                        <a:pt x="383" y="168"/>
                      </a:moveTo>
                      <a:lnTo>
                        <a:pt x="404" y="147"/>
                      </a:lnTo>
                      <a:lnTo>
                        <a:pt x="423" y="168"/>
                      </a:lnTo>
                      <a:lnTo>
                        <a:pt x="404" y="189"/>
                      </a:lnTo>
                      <a:lnTo>
                        <a:pt x="383" y="168"/>
                      </a:lnTo>
                      <a:close/>
                      <a:moveTo>
                        <a:pt x="383" y="122"/>
                      </a:moveTo>
                      <a:lnTo>
                        <a:pt x="404" y="102"/>
                      </a:lnTo>
                      <a:lnTo>
                        <a:pt x="423" y="122"/>
                      </a:lnTo>
                      <a:lnTo>
                        <a:pt x="404" y="143"/>
                      </a:lnTo>
                      <a:lnTo>
                        <a:pt x="383" y="122"/>
                      </a:lnTo>
                      <a:close/>
                      <a:moveTo>
                        <a:pt x="401" y="146"/>
                      </a:moveTo>
                      <a:lnTo>
                        <a:pt x="380" y="165"/>
                      </a:lnTo>
                      <a:lnTo>
                        <a:pt x="360" y="146"/>
                      </a:lnTo>
                      <a:lnTo>
                        <a:pt x="380" y="125"/>
                      </a:lnTo>
                      <a:lnTo>
                        <a:pt x="401" y="146"/>
                      </a:lnTo>
                      <a:close/>
                      <a:moveTo>
                        <a:pt x="357" y="143"/>
                      </a:moveTo>
                      <a:lnTo>
                        <a:pt x="336" y="122"/>
                      </a:lnTo>
                      <a:lnTo>
                        <a:pt x="357" y="102"/>
                      </a:lnTo>
                      <a:lnTo>
                        <a:pt x="378" y="122"/>
                      </a:lnTo>
                      <a:lnTo>
                        <a:pt x="357" y="143"/>
                      </a:lnTo>
                      <a:close/>
                      <a:moveTo>
                        <a:pt x="355" y="146"/>
                      </a:moveTo>
                      <a:lnTo>
                        <a:pt x="335" y="165"/>
                      </a:lnTo>
                      <a:lnTo>
                        <a:pt x="314" y="146"/>
                      </a:lnTo>
                      <a:lnTo>
                        <a:pt x="335" y="125"/>
                      </a:lnTo>
                      <a:lnTo>
                        <a:pt x="355" y="146"/>
                      </a:lnTo>
                      <a:close/>
                      <a:moveTo>
                        <a:pt x="311" y="143"/>
                      </a:moveTo>
                      <a:lnTo>
                        <a:pt x="292" y="122"/>
                      </a:lnTo>
                      <a:lnTo>
                        <a:pt x="311" y="102"/>
                      </a:lnTo>
                      <a:lnTo>
                        <a:pt x="332" y="122"/>
                      </a:lnTo>
                      <a:lnTo>
                        <a:pt x="311" y="143"/>
                      </a:lnTo>
                      <a:close/>
                      <a:moveTo>
                        <a:pt x="310" y="146"/>
                      </a:moveTo>
                      <a:lnTo>
                        <a:pt x="289" y="165"/>
                      </a:lnTo>
                      <a:lnTo>
                        <a:pt x="268" y="146"/>
                      </a:lnTo>
                      <a:lnTo>
                        <a:pt x="289" y="125"/>
                      </a:lnTo>
                      <a:lnTo>
                        <a:pt x="310" y="146"/>
                      </a:lnTo>
                      <a:close/>
                      <a:moveTo>
                        <a:pt x="266" y="143"/>
                      </a:moveTo>
                      <a:lnTo>
                        <a:pt x="245" y="122"/>
                      </a:lnTo>
                      <a:lnTo>
                        <a:pt x="266" y="102"/>
                      </a:lnTo>
                      <a:lnTo>
                        <a:pt x="287" y="122"/>
                      </a:lnTo>
                      <a:lnTo>
                        <a:pt x="266" y="143"/>
                      </a:lnTo>
                      <a:close/>
                      <a:moveTo>
                        <a:pt x="264" y="146"/>
                      </a:moveTo>
                      <a:lnTo>
                        <a:pt x="244" y="165"/>
                      </a:lnTo>
                      <a:lnTo>
                        <a:pt x="223" y="146"/>
                      </a:lnTo>
                      <a:lnTo>
                        <a:pt x="244" y="125"/>
                      </a:lnTo>
                      <a:lnTo>
                        <a:pt x="264" y="146"/>
                      </a:lnTo>
                      <a:close/>
                      <a:moveTo>
                        <a:pt x="220" y="143"/>
                      </a:moveTo>
                      <a:lnTo>
                        <a:pt x="201" y="122"/>
                      </a:lnTo>
                      <a:lnTo>
                        <a:pt x="220" y="102"/>
                      </a:lnTo>
                      <a:lnTo>
                        <a:pt x="241" y="122"/>
                      </a:lnTo>
                      <a:lnTo>
                        <a:pt x="220" y="143"/>
                      </a:lnTo>
                      <a:close/>
                      <a:moveTo>
                        <a:pt x="219" y="146"/>
                      </a:moveTo>
                      <a:lnTo>
                        <a:pt x="198" y="165"/>
                      </a:lnTo>
                      <a:lnTo>
                        <a:pt x="177" y="146"/>
                      </a:lnTo>
                      <a:lnTo>
                        <a:pt x="198" y="125"/>
                      </a:lnTo>
                      <a:lnTo>
                        <a:pt x="219" y="146"/>
                      </a:lnTo>
                      <a:close/>
                      <a:moveTo>
                        <a:pt x="175" y="143"/>
                      </a:moveTo>
                      <a:lnTo>
                        <a:pt x="154" y="122"/>
                      </a:lnTo>
                      <a:lnTo>
                        <a:pt x="175" y="102"/>
                      </a:lnTo>
                      <a:lnTo>
                        <a:pt x="195" y="122"/>
                      </a:lnTo>
                      <a:lnTo>
                        <a:pt x="175" y="143"/>
                      </a:lnTo>
                      <a:close/>
                      <a:moveTo>
                        <a:pt x="173" y="146"/>
                      </a:moveTo>
                      <a:lnTo>
                        <a:pt x="152" y="165"/>
                      </a:lnTo>
                      <a:lnTo>
                        <a:pt x="132" y="146"/>
                      </a:lnTo>
                      <a:lnTo>
                        <a:pt x="152" y="125"/>
                      </a:lnTo>
                      <a:lnTo>
                        <a:pt x="173" y="146"/>
                      </a:lnTo>
                      <a:close/>
                      <a:moveTo>
                        <a:pt x="129" y="143"/>
                      </a:moveTo>
                      <a:lnTo>
                        <a:pt x="108" y="122"/>
                      </a:lnTo>
                      <a:lnTo>
                        <a:pt x="129" y="102"/>
                      </a:lnTo>
                      <a:lnTo>
                        <a:pt x="150" y="122"/>
                      </a:lnTo>
                      <a:lnTo>
                        <a:pt x="129" y="143"/>
                      </a:lnTo>
                      <a:close/>
                      <a:moveTo>
                        <a:pt x="126" y="146"/>
                      </a:moveTo>
                      <a:lnTo>
                        <a:pt x="107" y="165"/>
                      </a:lnTo>
                      <a:lnTo>
                        <a:pt x="86" y="146"/>
                      </a:lnTo>
                      <a:lnTo>
                        <a:pt x="107" y="125"/>
                      </a:lnTo>
                      <a:lnTo>
                        <a:pt x="126" y="146"/>
                      </a:lnTo>
                      <a:close/>
                      <a:moveTo>
                        <a:pt x="83" y="143"/>
                      </a:moveTo>
                      <a:lnTo>
                        <a:pt x="63" y="122"/>
                      </a:lnTo>
                      <a:lnTo>
                        <a:pt x="83" y="102"/>
                      </a:lnTo>
                      <a:lnTo>
                        <a:pt x="104" y="122"/>
                      </a:lnTo>
                      <a:lnTo>
                        <a:pt x="83" y="143"/>
                      </a:lnTo>
                      <a:close/>
                      <a:moveTo>
                        <a:pt x="104" y="168"/>
                      </a:moveTo>
                      <a:lnTo>
                        <a:pt x="83" y="189"/>
                      </a:lnTo>
                      <a:lnTo>
                        <a:pt x="63" y="168"/>
                      </a:lnTo>
                      <a:lnTo>
                        <a:pt x="83" y="147"/>
                      </a:lnTo>
                      <a:lnTo>
                        <a:pt x="104" y="168"/>
                      </a:lnTo>
                      <a:close/>
                      <a:moveTo>
                        <a:pt x="104" y="214"/>
                      </a:moveTo>
                      <a:lnTo>
                        <a:pt x="83" y="234"/>
                      </a:lnTo>
                      <a:lnTo>
                        <a:pt x="63" y="214"/>
                      </a:lnTo>
                      <a:lnTo>
                        <a:pt x="83" y="193"/>
                      </a:lnTo>
                      <a:lnTo>
                        <a:pt x="104" y="214"/>
                      </a:lnTo>
                      <a:close/>
                      <a:moveTo>
                        <a:pt x="104" y="259"/>
                      </a:moveTo>
                      <a:lnTo>
                        <a:pt x="83" y="280"/>
                      </a:lnTo>
                      <a:lnTo>
                        <a:pt x="63" y="259"/>
                      </a:lnTo>
                      <a:lnTo>
                        <a:pt x="83" y="239"/>
                      </a:lnTo>
                      <a:lnTo>
                        <a:pt x="104" y="259"/>
                      </a:lnTo>
                      <a:close/>
                      <a:moveTo>
                        <a:pt x="104" y="305"/>
                      </a:moveTo>
                      <a:lnTo>
                        <a:pt x="83" y="326"/>
                      </a:lnTo>
                      <a:lnTo>
                        <a:pt x="63" y="305"/>
                      </a:lnTo>
                      <a:lnTo>
                        <a:pt x="83" y="284"/>
                      </a:lnTo>
                      <a:lnTo>
                        <a:pt x="104" y="305"/>
                      </a:lnTo>
                      <a:close/>
                      <a:moveTo>
                        <a:pt x="104" y="350"/>
                      </a:moveTo>
                      <a:lnTo>
                        <a:pt x="83" y="371"/>
                      </a:lnTo>
                      <a:lnTo>
                        <a:pt x="63" y="350"/>
                      </a:lnTo>
                      <a:lnTo>
                        <a:pt x="83" y="330"/>
                      </a:lnTo>
                      <a:lnTo>
                        <a:pt x="104" y="350"/>
                      </a:lnTo>
                      <a:close/>
                      <a:moveTo>
                        <a:pt x="104" y="396"/>
                      </a:moveTo>
                      <a:lnTo>
                        <a:pt x="83" y="417"/>
                      </a:lnTo>
                      <a:lnTo>
                        <a:pt x="63" y="396"/>
                      </a:lnTo>
                      <a:lnTo>
                        <a:pt x="83" y="375"/>
                      </a:lnTo>
                      <a:lnTo>
                        <a:pt x="104" y="396"/>
                      </a:lnTo>
                      <a:close/>
                      <a:moveTo>
                        <a:pt x="107" y="399"/>
                      </a:moveTo>
                      <a:lnTo>
                        <a:pt x="126" y="418"/>
                      </a:lnTo>
                      <a:lnTo>
                        <a:pt x="107" y="439"/>
                      </a:lnTo>
                      <a:lnTo>
                        <a:pt x="86" y="418"/>
                      </a:lnTo>
                      <a:lnTo>
                        <a:pt x="107" y="399"/>
                      </a:lnTo>
                      <a:close/>
                      <a:moveTo>
                        <a:pt x="108" y="396"/>
                      </a:moveTo>
                      <a:lnTo>
                        <a:pt x="129" y="375"/>
                      </a:lnTo>
                      <a:lnTo>
                        <a:pt x="150" y="396"/>
                      </a:lnTo>
                      <a:lnTo>
                        <a:pt x="129" y="417"/>
                      </a:lnTo>
                      <a:lnTo>
                        <a:pt x="108" y="396"/>
                      </a:lnTo>
                      <a:close/>
                      <a:moveTo>
                        <a:pt x="152" y="399"/>
                      </a:moveTo>
                      <a:lnTo>
                        <a:pt x="173" y="418"/>
                      </a:lnTo>
                      <a:lnTo>
                        <a:pt x="152" y="439"/>
                      </a:lnTo>
                      <a:lnTo>
                        <a:pt x="132" y="418"/>
                      </a:lnTo>
                      <a:lnTo>
                        <a:pt x="152" y="399"/>
                      </a:lnTo>
                      <a:close/>
                      <a:moveTo>
                        <a:pt x="154" y="396"/>
                      </a:moveTo>
                      <a:lnTo>
                        <a:pt x="175" y="375"/>
                      </a:lnTo>
                      <a:lnTo>
                        <a:pt x="195" y="396"/>
                      </a:lnTo>
                      <a:lnTo>
                        <a:pt x="175" y="417"/>
                      </a:lnTo>
                      <a:lnTo>
                        <a:pt x="154" y="396"/>
                      </a:lnTo>
                      <a:close/>
                      <a:moveTo>
                        <a:pt x="198" y="399"/>
                      </a:moveTo>
                      <a:lnTo>
                        <a:pt x="219" y="418"/>
                      </a:lnTo>
                      <a:lnTo>
                        <a:pt x="198" y="439"/>
                      </a:lnTo>
                      <a:lnTo>
                        <a:pt x="177" y="418"/>
                      </a:lnTo>
                      <a:lnTo>
                        <a:pt x="198" y="399"/>
                      </a:lnTo>
                      <a:close/>
                      <a:moveTo>
                        <a:pt x="201" y="396"/>
                      </a:moveTo>
                      <a:lnTo>
                        <a:pt x="220" y="375"/>
                      </a:lnTo>
                      <a:lnTo>
                        <a:pt x="241" y="396"/>
                      </a:lnTo>
                      <a:lnTo>
                        <a:pt x="220" y="417"/>
                      </a:lnTo>
                      <a:lnTo>
                        <a:pt x="201" y="396"/>
                      </a:lnTo>
                      <a:close/>
                      <a:moveTo>
                        <a:pt x="244" y="399"/>
                      </a:moveTo>
                      <a:lnTo>
                        <a:pt x="264" y="418"/>
                      </a:lnTo>
                      <a:lnTo>
                        <a:pt x="244" y="439"/>
                      </a:lnTo>
                      <a:lnTo>
                        <a:pt x="223" y="418"/>
                      </a:lnTo>
                      <a:lnTo>
                        <a:pt x="244" y="399"/>
                      </a:lnTo>
                      <a:close/>
                      <a:moveTo>
                        <a:pt x="245" y="396"/>
                      </a:moveTo>
                      <a:lnTo>
                        <a:pt x="266" y="375"/>
                      </a:lnTo>
                      <a:lnTo>
                        <a:pt x="287" y="396"/>
                      </a:lnTo>
                      <a:lnTo>
                        <a:pt x="266" y="417"/>
                      </a:lnTo>
                      <a:lnTo>
                        <a:pt x="245" y="396"/>
                      </a:lnTo>
                      <a:close/>
                      <a:moveTo>
                        <a:pt x="289" y="399"/>
                      </a:moveTo>
                      <a:lnTo>
                        <a:pt x="310" y="418"/>
                      </a:lnTo>
                      <a:lnTo>
                        <a:pt x="289" y="439"/>
                      </a:lnTo>
                      <a:lnTo>
                        <a:pt x="268" y="418"/>
                      </a:lnTo>
                      <a:lnTo>
                        <a:pt x="289" y="399"/>
                      </a:lnTo>
                      <a:close/>
                      <a:moveTo>
                        <a:pt x="292" y="396"/>
                      </a:moveTo>
                      <a:lnTo>
                        <a:pt x="311" y="375"/>
                      </a:lnTo>
                      <a:lnTo>
                        <a:pt x="332" y="396"/>
                      </a:lnTo>
                      <a:lnTo>
                        <a:pt x="311" y="417"/>
                      </a:lnTo>
                      <a:lnTo>
                        <a:pt x="292" y="396"/>
                      </a:lnTo>
                      <a:close/>
                      <a:moveTo>
                        <a:pt x="335" y="399"/>
                      </a:moveTo>
                      <a:lnTo>
                        <a:pt x="355" y="418"/>
                      </a:lnTo>
                      <a:lnTo>
                        <a:pt x="335" y="439"/>
                      </a:lnTo>
                      <a:lnTo>
                        <a:pt x="314" y="418"/>
                      </a:lnTo>
                      <a:lnTo>
                        <a:pt x="335" y="399"/>
                      </a:lnTo>
                      <a:close/>
                      <a:moveTo>
                        <a:pt x="336" y="396"/>
                      </a:moveTo>
                      <a:lnTo>
                        <a:pt x="357" y="375"/>
                      </a:lnTo>
                      <a:lnTo>
                        <a:pt x="378" y="396"/>
                      </a:lnTo>
                      <a:lnTo>
                        <a:pt x="357" y="417"/>
                      </a:lnTo>
                      <a:lnTo>
                        <a:pt x="336" y="396"/>
                      </a:lnTo>
                      <a:close/>
                      <a:moveTo>
                        <a:pt x="380" y="399"/>
                      </a:moveTo>
                      <a:lnTo>
                        <a:pt x="401" y="418"/>
                      </a:lnTo>
                      <a:lnTo>
                        <a:pt x="380" y="439"/>
                      </a:lnTo>
                      <a:lnTo>
                        <a:pt x="360" y="418"/>
                      </a:lnTo>
                      <a:lnTo>
                        <a:pt x="380" y="399"/>
                      </a:lnTo>
                      <a:close/>
                      <a:moveTo>
                        <a:pt x="383" y="396"/>
                      </a:moveTo>
                      <a:lnTo>
                        <a:pt x="404" y="375"/>
                      </a:lnTo>
                      <a:lnTo>
                        <a:pt x="423" y="396"/>
                      </a:lnTo>
                      <a:lnTo>
                        <a:pt x="404" y="417"/>
                      </a:lnTo>
                      <a:lnTo>
                        <a:pt x="383" y="396"/>
                      </a:lnTo>
                      <a:close/>
                      <a:moveTo>
                        <a:pt x="405" y="374"/>
                      </a:moveTo>
                      <a:lnTo>
                        <a:pt x="426" y="353"/>
                      </a:lnTo>
                      <a:lnTo>
                        <a:pt x="447" y="374"/>
                      </a:lnTo>
                      <a:lnTo>
                        <a:pt x="426" y="393"/>
                      </a:lnTo>
                      <a:lnTo>
                        <a:pt x="405" y="374"/>
                      </a:lnTo>
                      <a:close/>
                      <a:moveTo>
                        <a:pt x="405" y="327"/>
                      </a:moveTo>
                      <a:lnTo>
                        <a:pt x="426" y="306"/>
                      </a:lnTo>
                      <a:lnTo>
                        <a:pt x="447" y="327"/>
                      </a:lnTo>
                      <a:lnTo>
                        <a:pt x="426" y="348"/>
                      </a:lnTo>
                      <a:lnTo>
                        <a:pt x="405" y="327"/>
                      </a:lnTo>
                      <a:close/>
                      <a:moveTo>
                        <a:pt x="405" y="283"/>
                      </a:moveTo>
                      <a:lnTo>
                        <a:pt x="426" y="262"/>
                      </a:lnTo>
                      <a:lnTo>
                        <a:pt x="447" y="283"/>
                      </a:lnTo>
                      <a:lnTo>
                        <a:pt x="426" y="302"/>
                      </a:lnTo>
                      <a:lnTo>
                        <a:pt x="405" y="283"/>
                      </a:lnTo>
                      <a:close/>
                      <a:moveTo>
                        <a:pt x="405" y="236"/>
                      </a:moveTo>
                      <a:lnTo>
                        <a:pt x="426" y="215"/>
                      </a:lnTo>
                      <a:lnTo>
                        <a:pt x="447" y="236"/>
                      </a:lnTo>
                      <a:lnTo>
                        <a:pt x="426" y="257"/>
                      </a:lnTo>
                      <a:lnTo>
                        <a:pt x="405" y="236"/>
                      </a:lnTo>
                      <a:close/>
                      <a:moveTo>
                        <a:pt x="405" y="190"/>
                      </a:moveTo>
                      <a:lnTo>
                        <a:pt x="426" y="171"/>
                      </a:lnTo>
                      <a:lnTo>
                        <a:pt x="447" y="190"/>
                      </a:lnTo>
                      <a:lnTo>
                        <a:pt x="426" y="211"/>
                      </a:lnTo>
                      <a:lnTo>
                        <a:pt x="405" y="190"/>
                      </a:lnTo>
                      <a:close/>
                      <a:moveTo>
                        <a:pt x="405" y="146"/>
                      </a:moveTo>
                      <a:lnTo>
                        <a:pt x="426" y="125"/>
                      </a:lnTo>
                      <a:lnTo>
                        <a:pt x="447" y="146"/>
                      </a:lnTo>
                      <a:lnTo>
                        <a:pt x="426" y="165"/>
                      </a:lnTo>
                      <a:lnTo>
                        <a:pt x="405" y="146"/>
                      </a:lnTo>
                      <a:close/>
                      <a:moveTo>
                        <a:pt x="405" y="99"/>
                      </a:moveTo>
                      <a:lnTo>
                        <a:pt x="426" y="80"/>
                      </a:lnTo>
                      <a:lnTo>
                        <a:pt x="447" y="99"/>
                      </a:lnTo>
                      <a:lnTo>
                        <a:pt x="426" y="120"/>
                      </a:lnTo>
                      <a:lnTo>
                        <a:pt x="405" y="99"/>
                      </a:lnTo>
                      <a:close/>
                      <a:moveTo>
                        <a:pt x="404" y="98"/>
                      </a:moveTo>
                      <a:lnTo>
                        <a:pt x="383" y="77"/>
                      </a:lnTo>
                      <a:lnTo>
                        <a:pt x="404" y="56"/>
                      </a:lnTo>
                      <a:lnTo>
                        <a:pt x="423" y="77"/>
                      </a:lnTo>
                      <a:lnTo>
                        <a:pt x="404" y="98"/>
                      </a:lnTo>
                      <a:close/>
                      <a:moveTo>
                        <a:pt x="401" y="99"/>
                      </a:moveTo>
                      <a:lnTo>
                        <a:pt x="380" y="120"/>
                      </a:lnTo>
                      <a:lnTo>
                        <a:pt x="360" y="99"/>
                      </a:lnTo>
                      <a:lnTo>
                        <a:pt x="380" y="80"/>
                      </a:lnTo>
                      <a:lnTo>
                        <a:pt x="401" y="99"/>
                      </a:lnTo>
                      <a:close/>
                      <a:moveTo>
                        <a:pt x="357" y="98"/>
                      </a:moveTo>
                      <a:lnTo>
                        <a:pt x="336" y="77"/>
                      </a:lnTo>
                      <a:lnTo>
                        <a:pt x="357" y="56"/>
                      </a:lnTo>
                      <a:lnTo>
                        <a:pt x="378" y="77"/>
                      </a:lnTo>
                      <a:lnTo>
                        <a:pt x="357" y="98"/>
                      </a:lnTo>
                      <a:close/>
                      <a:moveTo>
                        <a:pt x="355" y="99"/>
                      </a:moveTo>
                      <a:lnTo>
                        <a:pt x="335" y="120"/>
                      </a:lnTo>
                      <a:lnTo>
                        <a:pt x="314" y="99"/>
                      </a:lnTo>
                      <a:lnTo>
                        <a:pt x="335" y="80"/>
                      </a:lnTo>
                      <a:lnTo>
                        <a:pt x="355" y="99"/>
                      </a:lnTo>
                      <a:close/>
                      <a:moveTo>
                        <a:pt x="311" y="98"/>
                      </a:moveTo>
                      <a:lnTo>
                        <a:pt x="292" y="77"/>
                      </a:lnTo>
                      <a:lnTo>
                        <a:pt x="311" y="56"/>
                      </a:lnTo>
                      <a:lnTo>
                        <a:pt x="332" y="77"/>
                      </a:lnTo>
                      <a:lnTo>
                        <a:pt x="311" y="98"/>
                      </a:lnTo>
                      <a:close/>
                      <a:moveTo>
                        <a:pt x="310" y="99"/>
                      </a:moveTo>
                      <a:lnTo>
                        <a:pt x="289" y="120"/>
                      </a:lnTo>
                      <a:lnTo>
                        <a:pt x="268" y="99"/>
                      </a:lnTo>
                      <a:lnTo>
                        <a:pt x="289" y="80"/>
                      </a:lnTo>
                      <a:lnTo>
                        <a:pt x="310" y="99"/>
                      </a:lnTo>
                      <a:close/>
                      <a:moveTo>
                        <a:pt x="266" y="98"/>
                      </a:moveTo>
                      <a:lnTo>
                        <a:pt x="245" y="77"/>
                      </a:lnTo>
                      <a:lnTo>
                        <a:pt x="266" y="56"/>
                      </a:lnTo>
                      <a:lnTo>
                        <a:pt x="287" y="77"/>
                      </a:lnTo>
                      <a:lnTo>
                        <a:pt x="266" y="98"/>
                      </a:lnTo>
                      <a:close/>
                      <a:moveTo>
                        <a:pt x="264" y="99"/>
                      </a:moveTo>
                      <a:lnTo>
                        <a:pt x="244" y="120"/>
                      </a:lnTo>
                      <a:lnTo>
                        <a:pt x="223" y="99"/>
                      </a:lnTo>
                      <a:lnTo>
                        <a:pt x="244" y="80"/>
                      </a:lnTo>
                      <a:lnTo>
                        <a:pt x="264" y="99"/>
                      </a:lnTo>
                      <a:close/>
                      <a:moveTo>
                        <a:pt x="220" y="98"/>
                      </a:moveTo>
                      <a:lnTo>
                        <a:pt x="201" y="77"/>
                      </a:lnTo>
                      <a:lnTo>
                        <a:pt x="220" y="56"/>
                      </a:lnTo>
                      <a:lnTo>
                        <a:pt x="241" y="77"/>
                      </a:lnTo>
                      <a:lnTo>
                        <a:pt x="220" y="98"/>
                      </a:lnTo>
                      <a:close/>
                      <a:moveTo>
                        <a:pt x="219" y="99"/>
                      </a:moveTo>
                      <a:lnTo>
                        <a:pt x="198" y="120"/>
                      </a:lnTo>
                      <a:lnTo>
                        <a:pt x="177" y="99"/>
                      </a:lnTo>
                      <a:lnTo>
                        <a:pt x="198" y="80"/>
                      </a:lnTo>
                      <a:lnTo>
                        <a:pt x="219" y="99"/>
                      </a:lnTo>
                      <a:close/>
                      <a:moveTo>
                        <a:pt x="175" y="98"/>
                      </a:moveTo>
                      <a:lnTo>
                        <a:pt x="154" y="77"/>
                      </a:lnTo>
                      <a:lnTo>
                        <a:pt x="175" y="56"/>
                      </a:lnTo>
                      <a:lnTo>
                        <a:pt x="195" y="77"/>
                      </a:lnTo>
                      <a:lnTo>
                        <a:pt x="175" y="98"/>
                      </a:lnTo>
                      <a:close/>
                      <a:moveTo>
                        <a:pt x="173" y="99"/>
                      </a:moveTo>
                      <a:lnTo>
                        <a:pt x="152" y="120"/>
                      </a:lnTo>
                      <a:lnTo>
                        <a:pt x="132" y="99"/>
                      </a:lnTo>
                      <a:lnTo>
                        <a:pt x="152" y="80"/>
                      </a:lnTo>
                      <a:lnTo>
                        <a:pt x="173" y="99"/>
                      </a:lnTo>
                      <a:close/>
                      <a:moveTo>
                        <a:pt x="129" y="98"/>
                      </a:moveTo>
                      <a:lnTo>
                        <a:pt x="108" y="77"/>
                      </a:lnTo>
                      <a:lnTo>
                        <a:pt x="129" y="56"/>
                      </a:lnTo>
                      <a:lnTo>
                        <a:pt x="150" y="77"/>
                      </a:lnTo>
                      <a:lnTo>
                        <a:pt x="129" y="98"/>
                      </a:lnTo>
                      <a:close/>
                      <a:moveTo>
                        <a:pt x="126" y="99"/>
                      </a:moveTo>
                      <a:lnTo>
                        <a:pt x="107" y="120"/>
                      </a:lnTo>
                      <a:lnTo>
                        <a:pt x="86" y="99"/>
                      </a:lnTo>
                      <a:lnTo>
                        <a:pt x="107" y="80"/>
                      </a:lnTo>
                      <a:lnTo>
                        <a:pt x="126" y="99"/>
                      </a:lnTo>
                      <a:close/>
                      <a:moveTo>
                        <a:pt x="83" y="98"/>
                      </a:moveTo>
                      <a:lnTo>
                        <a:pt x="63" y="77"/>
                      </a:lnTo>
                      <a:lnTo>
                        <a:pt x="83" y="56"/>
                      </a:lnTo>
                      <a:lnTo>
                        <a:pt x="104" y="77"/>
                      </a:lnTo>
                      <a:lnTo>
                        <a:pt x="83" y="98"/>
                      </a:lnTo>
                      <a:close/>
                      <a:moveTo>
                        <a:pt x="82" y="99"/>
                      </a:moveTo>
                      <a:lnTo>
                        <a:pt x="61" y="120"/>
                      </a:lnTo>
                      <a:lnTo>
                        <a:pt x="40" y="99"/>
                      </a:lnTo>
                      <a:lnTo>
                        <a:pt x="61" y="80"/>
                      </a:lnTo>
                      <a:lnTo>
                        <a:pt x="82" y="99"/>
                      </a:lnTo>
                      <a:close/>
                      <a:moveTo>
                        <a:pt x="82" y="146"/>
                      </a:moveTo>
                      <a:lnTo>
                        <a:pt x="61" y="165"/>
                      </a:lnTo>
                      <a:lnTo>
                        <a:pt x="40" y="146"/>
                      </a:lnTo>
                      <a:lnTo>
                        <a:pt x="61" y="125"/>
                      </a:lnTo>
                      <a:lnTo>
                        <a:pt x="82" y="146"/>
                      </a:lnTo>
                      <a:close/>
                      <a:moveTo>
                        <a:pt x="82" y="190"/>
                      </a:moveTo>
                      <a:lnTo>
                        <a:pt x="61" y="211"/>
                      </a:lnTo>
                      <a:lnTo>
                        <a:pt x="40" y="190"/>
                      </a:lnTo>
                      <a:lnTo>
                        <a:pt x="61" y="171"/>
                      </a:lnTo>
                      <a:lnTo>
                        <a:pt x="82" y="190"/>
                      </a:lnTo>
                      <a:close/>
                      <a:moveTo>
                        <a:pt x="82" y="236"/>
                      </a:moveTo>
                      <a:lnTo>
                        <a:pt x="61" y="257"/>
                      </a:lnTo>
                      <a:lnTo>
                        <a:pt x="40" y="236"/>
                      </a:lnTo>
                      <a:lnTo>
                        <a:pt x="61" y="215"/>
                      </a:lnTo>
                      <a:lnTo>
                        <a:pt x="82" y="236"/>
                      </a:lnTo>
                      <a:close/>
                      <a:moveTo>
                        <a:pt x="82" y="283"/>
                      </a:moveTo>
                      <a:lnTo>
                        <a:pt x="61" y="302"/>
                      </a:lnTo>
                      <a:lnTo>
                        <a:pt x="40" y="283"/>
                      </a:lnTo>
                      <a:lnTo>
                        <a:pt x="61" y="262"/>
                      </a:lnTo>
                      <a:lnTo>
                        <a:pt x="82" y="283"/>
                      </a:lnTo>
                      <a:close/>
                      <a:moveTo>
                        <a:pt x="82" y="327"/>
                      </a:moveTo>
                      <a:lnTo>
                        <a:pt x="61" y="348"/>
                      </a:lnTo>
                      <a:lnTo>
                        <a:pt x="40" y="327"/>
                      </a:lnTo>
                      <a:lnTo>
                        <a:pt x="61" y="306"/>
                      </a:lnTo>
                      <a:lnTo>
                        <a:pt x="82" y="327"/>
                      </a:lnTo>
                      <a:close/>
                      <a:moveTo>
                        <a:pt x="82" y="374"/>
                      </a:moveTo>
                      <a:lnTo>
                        <a:pt x="61" y="393"/>
                      </a:lnTo>
                      <a:lnTo>
                        <a:pt x="40" y="374"/>
                      </a:lnTo>
                      <a:lnTo>
                        <a:pt x="61" y="353"/>
                      </a:lnTo>
                      <a:lnTo>
                        <a:pt x="82" y="374"/>
                      </a:lnTo>
                      <a:close/>
                      <a:moveTo>
                        <a:pt x="82" y="418"/>
                      </a:moveTo>
                      <a:lnTo>
                        <a:pt x="61" y="439"/>
                      </a:lnTo>
                      <a:lnTo>
                        <a:pt x="40" y="418"/>
                      </a:lnTo>
                      <a:lnTo>
                        <a:pt x="61" y="399"/>
                      </a:lnTo>
                      <a:lnTo>
                        <a:pt x="82" y="418"/>
                      </a:lnTo>
                      <a:close/>
                      <a:moveTo>
                        <a:pt x="83" y="421"/>
                      </a:moveTo>
                      <a:lnTo>
                        <a:pt x="104" y="442"/>
                      </a:lnTo>
                      <a:lnTo>
                        <a:pt x="83" y="462"/>
                      </a:lnTo>
                      <a:lnTo>
                        <a:pt x="63" y="442"/>
                      </a:lnTo>
                      <a:lnTo>
                        <a:pt x="83" y="421"/>
                      </a:lnTo>
                      <a:close/>
                      <a:moveTo>
                        <a:pt x="107" y="444"/>
                      </a:moveTo>
                      <a:lnTo>
                        <a:pt x="126" y="465"/>
                      </a:lnTo>
                      <a:lnTo>
                        <a:pt x="107" y="486"/>
                      </a:lnTo>
                      <a:lnTo>
                        <a:pt x="86" y="465"/>
                      </a:lnTo>
                      <a:lnTo>
                        <a:pt x="107" y="444"/>
                      </a:lnTo>
                      <a:close/>
                      <a:moveTo>
                        <a:pt x="108" y="442"/>
                      </a:moveTo>
                      <a:lnTo>
                        <a:pt x="129" y="421"/>
                      </a:lnTo>
                      <a:lnTo>
                        <a:pt x="150" y="442"/>
                      </a:lnTo>
                      <a:lnTo>
                        <a:pt x="129" y="462"/>
                      </a:lnTo>
                      <a:lnTo>
                        <a:pt x="108" y="442"/>
                      </a:lnTo>
                      <a:close/>
                      <a:moveTo>
                        <a:pt x="152" y="444"/>
                      </a:moveTo>
                      <a:lnTo>
                        <a:pt x="173" y="465"/>
                      </a:lnTo>
                      <a:lnTo>
                        <a:pt x="152" y="486"/>
                      </a:lnTo>
                      <a:lnTo>
                        <a:pt x="132" y="465"/>
                      </a:lnTo>
                      <a:lnTo>
                        <a:pt x="152" y="444"/>
                      </a:lnTo>
                      <a:close/>
                      <a:moveTo>
                        <a:pt x="154" y="442"/>
                      </a:moveTo>
                      <a:lnTo>
                        <a:pt x="175" y="421"/>
                      </a:lnTo>
                      <a:lnTo>
                        <a:pt x="195" y="442"/>
                      </a:lnTo>
                      <a:lnTo>
                        <a:pt x="175" y="462"/>
                      </a:lnTo>
                      <a:lnTo>
                        <a:pt x="154" y="442"/>
                      </a:lnTo>
                      <a:close/>
                      <a:moveTo>
                        <a:pt x="198" y="444"/>
                      </a:moveTo>
                      <a:lnTo>
                        <a:pt x="219" y="465"/>
                      </a:lnTo>
                      <a:lnTo>
                        <a:pt x="198" y="486"/>
                      </a:lnTo>
                      <a:lnTo>
                        <a:pt x="177" y="465"/>
                      </a:lnTo>
                      <a:lnTo>
                        <a:pt x="198" y="444"/>
                      </a:lnTo>
                      <a:close/>
                      <a:moveTo>
                        <a:pt x="201" y="442"/>
                      </a:moveTo>
                      <a:lnTo>
                        <a:pt x="220" y="421"/>
                      </a:lnTo>
                      <a:lnTo>
                        <a:pt x="241" y="442"/>
                      </a:lnTo>
                      <a:lnTo>
                        <a:pt x="220" y="462"/>
                      </a:lnTo>
                      <a:lnTo>
                        <a:pt x="201" y="442"/>
                      </a:lnTo>
                      <a:close/>
                      <a:moveTo>
                        <a:pt x="244" y="444"/>
                      </a:moveTo>
                      <a:lnTo>
                        <a:pt x="264" y="465"/>
                      </a:lnTo>
                      <a:lnTo>
                        <a:pt x="244" y="486"/>
                      </a:lnTo>
                      <a:lnTo>
                        <a:pt x="223" y="465"/>
                      </a:lnTo>
                      <a:lnTo>
                        <a:pt x="244" y="444"/>
                      </a:lnTo>
                      <a:close/>
                      <a:moveTo>
                        <a:pt x="245" y="442"/>
                      </a:moveTo>
                      <a:lnTo>
                        <a:pt x="266" y="421"/>
                      </a:lnTo>
                      <a:lnTo>
                        <a:pt x="287" y="442"/>
                      </a:lnTo>
                      <a:lnTo>
                        <a:pt x="266" y="462"/>
                      </a:lnTo>
                      <a:lnTo>
                        <a:pt x="245" y="442"/>
                      </a:lnTo>
                      <a:close/>
                      <a:moveTo>
                        <a:pt x="289" y="444"/>
                      </a:moveTo>
                      <a:lnTo>
                        <a:pt x="310" y="465"/>
                      </a:lnTo>
                      <a:lnTo>
                        <a:pt x="289" y="486"/>
                      </a:lnTo>
                      <a:lnTo>
                        <a:pt x="268" y="465"/>
                      </a:lnTo>
                      <a:lnTo>
                        <a:pt x="289" y="444"/>
                      </a:lnTo>
                      <a:close/>
                      <a:moveTo>
                        <a:pt x="292" y="442"/>
                      </a:moveTo>
                      <a:lnTo>
                        <a:pt x="311" y="421"/>
                      </a:lnTo>
                      <a:lnTo>
                        <a:pt x="332" y="442"/>
                      </a:lnTo>
                      <a:lnTo>
                        <a:pt x="311" y="462"/>
                      </a:lnTo>
                      <a:lnTo>
                        <a:pt x="292" y="442"/>
                      </a:lnTo>
                      <a:close/>
                      <a:moveTo>
                        <a:pt x="335" y="444"/>
                      </a:moveTo>
                      <a:lnTo>
                        <a:pt x="355" y="465"/>
                      </a:lnTo>
                      <a:lnTo>
                        <a:pt x="335" y="486"/>
                      </a:lnTo>
                      <a:lnTo>
                        <a:pt x="314" y="465"/>
                      </a:lnTo>
                      <a:lnTo>
                        <a:pt x="335" y="444"/>
                      </a:lnTo>
                      <a:close/>
                      <a:moveTo>
                        <a:pt x="336" y="442"/>
                      </a:moveTo>
                      <a:lnTo>
                        <a:pt x="357" y="421"/>
                      </a:lnTo>
                      <a:lnTo>
                        <a:pt x="378" y="442"/>
                      </a:lnTo>
                      <a:lnTo>
                        <a:pt x="357" y="462"/>
                      </a:lnTo>
                      <a:lnTo>
                        <a:pt x="336" y="442"/>
                      </a:lnTo>
                      <a:close/>
                      <a:moveTo>
                        <a:pt x="380" y="444"/>
                      </a:moveTo>
                      <a:lnTo>
                        <a:pt x="401" y="465"/>
                      </a:lnTo>
                      <a:lnTo>
                        <a:pt x="380" y="486"/>
                      </a:lnTo>
                      <a:lnTo>
                        <a:pt x="360" y="465"/>
                      </a:lnTo>
                      <a:lnTo>
                        <a:pt x="380" y="444"/>
                      </a:lnTo>
                      <a:close/>
                      <a:moveTo>
                        <a:pt x="383" y="442"/>
                      </a:moveTo>
                      <a:lnTo>
                        <a:pt x="404" y="421"/>
                      </a:lnTo>
                      <a:lnTo>
                        <a:pt x="423" y="442"/>
                      </a:lnTo>
                      <a:lnTo>
                        <a:pt x="404" y="462"/>
                      </a:lnTo>
                      <a:lnTo>
                        <a:pt x="383" y="442"/>
                      </a:lnTo>
                      <a:close/>
                      <a:moveTo>
                        <a:pt x="426" y="439"/>
                      </a:moveTo>
                      <a:lnTo>
                        <a:pt x="405" y="418"/>
                      </a:lnTo>
                      <a:lnTo>
                        <a:pt x="426" y="399"/>
                      </a:lnTo>
                      <a:lnTo>
                        <a:pt x="447" y="418"/>
                      </a:lnTo>
                      <a:lnTo>
                        <a:pt x="426" y="439"/>
                      </a:lnTo>
                      <a:close/>
                      <a:moveTo>
                        <a:pt x="469" y="396"/>
                      </a:moveTo>
                      <a:lnTo>
                        <a:pt x="448" y="417"/>
                      </a:lnTo>
                      <a:lnTo>
                        <a:pt x="429" y="396"/>
                      </a:lnTo>
                      <a:lnTo>
                        <a:pt x="448" y="375"/>
                      </a:lnTo>
                      <a:lnTo>
                        <a:pt x="469" y="396"/>
                      </a:lnTo>
                      <a:close/>
                      <a:moveTo>
                        <a:pt x="469" y="350"/>
                      </a:moveTo>
                      <a:lnTo>
                        <a:pt x="448" y="371"/>
                      </a:lnTo>
                      <a:lnTo>
                        <a:pt x="429" y="350"/>
                      </a:lnTo>
                      <a:lnTo>
                        <a:pt x="448" y="330"/>
                      </a:lnTo>
                      <a:lnTo>
                        <a:pt x="469" y="350"/>
                      </a:lnTo>
                      <a:close/>
                      <a:moveTo>
                        <a:pt x="469" y="305"/>
                      </a:moveTo>
                      <a:lnTo>
                        <a:pt x="448" y="326"/>
                      </a:lnTo>
                      <a:lnTo>
                        <a:pt x="429" y="305"/>
                      </a:lnTo>
                      <a:lnTo>
                        <a:pt x="448" y="284"/>
                      </a:lnTo>
                      <a:lnTo>
                        <a:pt x="469" y="305"/>
                      </a:lnTo>
                      <a:close/>
                      <a:moveTo>
                        <a:pt x="469" y="259"/>
                      </a:moveTo>
                      <a:lnTo>
                        <a:pt x="448" y="280"/>
                      </a:lnTo>
                      <a:lnTo>
                        <a:pt x="429" y="259"/>
                      </a:lnTo>
                      <a:lnTo>
                        <a:pt x="448" y="239"/>
                      </a:lnTo>
                      <a:lnTo>
                        <a:pt x="469" y="259"/>
                      </a:lnTo>
                      <a:close/>
                      <a:moveTo>
                        <a:pt x="469" y="214"/>
                      </a:moveTo>
                      <a:lnTo>
                        <a:pt x="448" y="234"/>
                      </a:lnTo>
                      <a:lnTo>
                        <a:pt x="429" y="214"/>
                      </a:lnTo>
                      <a:lnTo>
                        <a:pt x="448" y="193"/>
                      </a:lnTo>
                      <a:lnTo>
                        <a:pt x="469" y="214"/>
                      </a:lnTo>
                      <a:close/>
                      <a:moveTo>
                        <a:pt x="469" y="168"/>
                      </a:moveTo>
                      <a:lnTo>
                        <a:pt x="448" y="189"/>
                      </a:lnTo>
                      <a:lnTo>
                        <a:pt x="429" y="168"/>
                      </a:lnTo>
                      <a:lnTo>
                        <a:pt x="448" y="147"/>
                      </a:lnTo>
                      <a:lnTo>
                        <a:pt x="469" y="168"/>
                      </a:lnTo>
                      <a:close/>
                      <a:moveTo>
                        <a:pt x="469" y="122"/>
                      </a:moveTo>
                      <a:lnTo>
                        <a:pt x="448" y="143"/>
                      </a:lnTo>
                      <a:lnTo>
                        <a:pt x="429" y="122"/>
                      </a:lnTo>
                      <a:lnTo>
                        <a:pt x="448" y="102"/>
                      </a:lnTo>
                      <a:lnTo>
                        <a:pt x="469" y="122"/>
                      </a:lnTo>
                      <a:close/>
                      <a:moveTo>
                        <a:pt x="469" y="77"/>
                      </a:moveTo>
                      <a:lnTo>
                        <a:pt x="448" y="98"/>
                      </a:lnTo>
                      <a:lnTo>
                        <a:pt x="429" y="77"/>
                      </a:lnTo>
                      <a:lnTo>
                        <a:pt x="448" y="56"/>
                      </a:lnTo>
                      <a:lnTo>
                        <a:pt x="469" y="77"/>
                      </a:lnTo>
                      <a:close/>
                      <a:moveTo>
                        <a:pt x="448" y="11"/>
                      </a:moveTo>
                      <a:lnTo>
                        <a:pt x="469" y="31"/>
                      </a:lnTo>
                      <a:lnTo>
                        <a:pt x="448" y="52"/>
                      </a:lnTo>
                      <a:lnTo>
                        <a:pt x="429" y="31"/>
                      </a:lnTo>
                      <a:lnTo>
                        <a:pt x="448" y="11"/>
                      </a:lnTo>
                      <a:close/>
                      <a:moveTo>
                        <a:pt x="447" y="55"/>
                      </a:moveTo>
                      <a:lnTo>
                        <a:pt x="426" y="74"/>
                      </a:lnTo>
                      <a:lnTo>
                        <a:pt x="405" y="55"/>
                      </a:lnTo>
                      <a:lnTo>
                        <a:pt x="426" y="34"/>
                      </a:lnTo>
                      <a:lnTo>
                        <a:pt x="447" y="55"/>
                      </a:lnTo>
                      <a:close/>
                      <a:moveTo>
                        <a:pt x="404" y="11"/>
                      </a:moveTo>
                      <a:lnTo>
                        <a:pt x="423" y="31"/>
                      </a:lnTo>
                      <a:lnTo>
                        <a:pt x="404" y="52"/>
                      </a:lnTo>
                      <a:lnTo>
                        <a:pt x="383" y="31"/>
                      </a:lnTo>
                      <a:lnTo>
                        <a:pt x="404" y="11"/>
                      </a:lnTo>
                      <a:close/>
                      <a:moveTo>
                        <a:pt x="401" y="55"/>
                      </a:moveTo>
                      <a:lnTo>
                        <a:pt x="380" y="74"/>
                      </a:lnTo>
                      <a:lnTo>
                        <a:pt x="360" y="55"/>
                      </a:lnTo>
                      <a:lnTo>
                        <a:pt x="380" y="34"/>
                      </a:lnTo>
                      <a:lnTo>
                        <a:pt x="401" y="55"/>
                      </a:lnTo>
                      <a:close/>
                      <a:moveTo>
                        <a:pt x="357" y="11"/>
                      </a:moveTo>
                      <a:lnTo>
                        <a:pt x="378" y="31"/>
                      </a:lnTo>
                      <a:lnTo>
                        <a:pt x="357" y="52"/>
                      </a:lnTo>
                      <a:lnTo>
                        <a:pt x="336" y="31"/>
                      </a:lnTo>
                      <a:lnTo>
                        <a:pt x="357" y="11"/>
                      </a:lnTo>
                      <a:close/>
                      <a:moveTo>
                        <a:pt x="355" y="55"/>
                      </a:moveTo>
                      <a:lnTo>
                        <a:pt x="335" y="74"/>
                      </a:lnTo>
                      <a:lnTo>
                        <a:pt x="314" y="55"/>
                      </a:lnTo>
                      <a:lnTo>
                        <a:pt x="335" y="34"/>
                      </a:lnTo>
                      <a:lnTo>
                        <a:pt x="355" y="55"/>
                      </a:lnTo>
                      <a:close/>
                      <a:moveTo>
                        <a:pt x="311" y="11"/>
                      </a:moveTo>
                      <a:lnTo>
                        <a:pt x="332" y="31"/>
                      </a:lnTo>
                      <a:lnTo>
                        <a:pt x="311" y="52"/>
                      </a:lnTo>
                      <a:lnTo>
                        <a:pt x="292" y="31"/>
                      </a:lnTo>
                      <a:lnTo>
                        <a:pt x="311" y="11"/>
                      </a:lnTo>
                      <a:close/>
                      <a:moveTo>
                        <a:pt x="310" y="55"/>
                      </a:moveTo>
                      <a:lnTo>
                        <a:pt x="289" y="74"/>
                      </a:lnTo>
                      <a:lnTo>
                        <a:pt x="268" y="55"/>
                      </a:lnTo>
                      <a:lnTo>
                        <a:pt x="289" y="34"/>
                      </a:lnTo>
                      <a:lnTo>
                        <a:pt x="310" y="55"/>
                      </a:lnTo>
                      <a:close/>
                      <a:moveTo>
                        <a:pt x="266" y="11"/>
                      </a:moveTo>
                      <a:lnTo>
                        <a:pt x="287" y="31"/>
                      </a:lnTo>
                      <a:lnTo>
                        <a:pt x="266" y="52"/>
                      </a:lnTo>
                      <a:lnTo>
                        <a:pt x="245" y="31"/>
                      </a:lnTo>
                      <a:lnTo>
                        <a:pt x="266" y="11"/>
                      </a:lnTo>
                      <a:close/>
                      <a:moveTo>
                        <a:pt x="264" y="55"/>
                      </a:moveTo>
                      <a:lnTo>
                        <a:pt x="244" y="74"/>
                      </a:lnTo>
                      <a:lnTo>
                        <a:pt x="223" y="55"/>
                      </a:lnTo>
                      <a:lnTo>
                        <a:pt x="244" y="34"/>
                      </a:lnTo>
                      <a:lnTo>
                        <a:pt x="264" y="55"/>
                      </a:lnTo>
                      <a:close/>
                      <a:moveTo>
                        <a:pt x="220" y="11"/>
                      </a:moveTo>
                      <a:lnTo>
                        <a:pt x="241" y="31"/>
                      </a:lnTo>
                      <a:lnTo>
                        <a:pt x="220" y="52"/>
                      </a:lnTo>
                      <a:lnTo>
                        <a:pt x="201" y="31"/>
                      </a:lnTo>
                      <a:lnTo>
                        <a:pt x="220" y="11"/>
                      </a:lnTo>
                      <a:close/>
                      <a:moveTo>
                        <a:pt x="219" y="55"/>
                      </a:moveTo>
                      <a:lnTo>
                        <a:pt x="198" y="74"/>
                      </a:lnTo>
                      <a:lnTo>
                        <a:pt x="177" y="55"/>
                      </a:lnTo>
                      <a:lnTo>
                        <a:pt x="198" y="34"/>
                      </a:lnTo>
                      <a:lnTo>
                        <a:pt x="219" y="55"/>
                      </a:lnTo>
                      <a:close/>
                      <a:moveTo>
                        <a:pt x="175" y="11"/>
                      </a:moveTo>
                      <a:lnTo>
                        <a:pt x="195" y="31"/>
                      </a:lnTo>
                      <a:lnTo>
                        <a:pt x="175" y="52"/>
                      </a:lnTo>
                      <a:lnTo>
                        <a:pt x="154" y="31"/>
                      </a:lnTo>
                      <a:lnTo>
                        <a:pt x="175" y="11"/>
                      </a:lnTo>
                      <a:close/>
                      <a:moveTo>
                        <a:pt x="173" y="55"/>
                      </a:moveTo>
                      <a:lnTo>
                        <a:pt x="152" y="74"/>
                      </a:lnTo>
                      <a:lnTo>
                        <a:pt x="132" y="55"/>
                      </a:lnTo>
                      <a:lnTo>
                        <a:pt x="152" y="34"/>
                      </a:lnTo>
                      <a:lnTo>
                        <a:pt x="173" y="55"/>
                      </a:lnTo>
                      <a:close/>
                      <a:moveTo>
                        <a:pt x="129" y="11"/>
                      </a:moveTo>
                      <a:lnTo>
                        <a:pt x="150" y="31"/>
                      </a:lnTo>
                      <a:lnTo>
                        <a:pt x="129" y="52"/>
                      </a:lnTo>
                      <a:lnTo>
                        <a:pt x="108" y="31"/>
                      </a:lnTo>
                      <a:lnTo>
                        <a:pt x="129" y="11"/>
                      </a:lnTo>
                      <a:close/>
                      <a:moveTo>
                        <a:pt x="126" y="55"/>
                      </a:moveTo>
                      <a:lnTo>
                        <a:pt x="107" y="74"/>
                      </a:lnTo>
                      <a:lnTo>
                        <a:pt x="86" y="55"/>
                      </a:lnTo>
                      <a:lnTo>
                        <a:pt x="107" y="34"/>
                      </a:lnTo>
                      <a:lnTo>
                        <a:pt x="126" y="55"/>
                      </a:lnTo>
                      <a:close/>
                      <a:moveTo>
                        <a:pt x="83" y="11"/>
                      </a:moveTo>
                      <a:lnTo>
                        <a:pt x="104" y="31"/>
                      </a:lnTo>
                      <a:lnTo>
                        <a:pt x="83" y="52"/>
                      </a:lnTo>
                      <a:lnTo>
                        <a:pt x="63" y="31"/>
                      </a:lnTo>
                      <a:lnTo>
                        <a:pt x="83" y="11"/>
                      </a:lnTo>
                      <a:close/>
                      <a:moveTo>
                        <a:pt x="82" y="55"/>
                      </a:moveTo>
                      <a:lnTo>
                        <a:pt x="61" y="74"/>
                      </a:lnTo>
                      <a:lnTo>
                        <a:pt x="40" y="55"/>
                      </a:lnTo>
                      <a:lnTo>
                        <a:pt x="61" y="34"/>
                      </a:lnTo>
                      <a:lnTo>
                        <a:pt x="82" y="55"/>
                      </a:lnTo>
                      <a:close/>
                      <a:moveTo>
                        <a:pt x="17" y="31"/>
                      </a:moveTo>
                      <a:lnTo>
                        <a:pt x="38" y="11"/>
                      </a:lnTo>
                      <a:lnTo>
                        <a:pt x="59" y="31"/>
                      </a:lnTo>
                      <a:lnTo>
                        <a:pt x="38" y="52"/>
                      </a:lnTo>
                      <a:lnTo>
                        <a:pt x="17" y="31"/>
                      </a:lnTo>
                      <a:close/>
                      <a:moveTo>
                        <a:pt x="17" y="77"/>
                      </a:moveTo>
                      <a:lnTo>
                        <a:pt x="38" y="56"/>
                      </a:lnTo>
                      <a:lnTo>
                        <a:pt x="59" y="77"/>
                      </a:lnTo>
                      <a:lnTo>
                        <a:pt x="38" y="98"/>
                      </a:lnTo>
                      <a:lnTo>
                        <a:pt x="17" y="77"/>
                      </a:lnTo>
                      <a:close/>
                      <a:moveTo>
                        <a:pt x="17" y="122"/>
                      </a:moveTo>
                      <a:lnTo>
                        <a:pt x="38" y="102"/>
                      </a:lnTo>
                      <a:lnTo>
                        <a:pt x="59" y="122"/>
                      </a:lnTo>
                      <a:lnTo>
                        <a:pt x="38" y="143"/>
                      </a:lnTo>
                      <a:lnTo>
                        <a:pt x="17" y="122"/>
                      </a:lnTo>
                      <a:close/>
                      <a:moveTo>
                        <a:pt x="17" y="168"/>
                      </a:moveTo>
                      <a:lnTo>
                        <a:pt x="38" y="147"/>
                      </a:lnTo>
                      <a:lnTo>
                        <a:pt x="59" y="168"/>
                      </a:lnTo>
                      <a:lnTo>
                        <a:pt x="38" y="189"/>
                      </a:lnTo>
                      <a:lnTo>
                        <a:pt x="17" y="168"/>
                      </a:lnTo>
                      <a:close/>
                      <a:moveTo>
                        <a:pt x="17" y="214"/>
                      </a:moveTo>
                      <a:lnTo>
                        <a:pt x="38" y="193"/>
                      </a:lnTo>
                      <a:lnTo>
                        <a:pt x="59" y="214"/>
                      </a:lnTo>
                      <a:lnTo>
                        <a:pt x="38" y="234"/>
                      </a:lnTo>
                      <a:lnTo>
                        <a:pt x="17" y="214"/>
                      </a:lnTo>
                      <a:close/>
                      <a:moveTo>
                        <a:pt x="17" y="259"/>
                      </a:moveTo>
                      <a:lnTo>
                        <a:pt x="38" y="239"/>
                      </a:lnTo>
                      <a:lnTo>
                        <a:pt x="59" y="259"/>
                      </a:lnTo>
                      <a:lnTo>
                        <a:pt x="38" y="280"/>
                      </a:lnTo>
                      <a:lnTo>
                        <a:pt x="17" y="259"/>
                      </a:lnTo>
                      <a:close/>
                      <a:moveTo>
                        <a:pt x="17" y="305"/>
                      </a:moveTo>
                      <a:lnTo>
                        <a:pt x="38" y="284"/>
                      </a:lnTo>
                      <a:lnTo>
                        <a:pt x="59" y="305"/>
                      </a:lnTo>
                      <a:lnTo>
                        <a:pt x="38" y="326"/>
                      </a:lnTo>
                      <a:lnTo>
                        <a:pt x="17" y="305"/>
                      </a:lnTo>
                      <a:close/>
                      <a:moveTo>
                        <a:pt x="17" y="350"/>
                      </a:moveTo>
                      <a:lnTo>
                        <a:pt x="38" y="330"/>
                      </a:lnTo>
                      <a:lnTo>
                        <a:pt x="59" y="350"/>
                      </a:lnTo>
                      <a:lnTo>
                        <a:pt x="38" y="371"/>
                      </a:lnTo>
                      <a:lnTo>
                        <a:pt x="17" y="350"/>
                      </a:lnTo>
                      <a:close/>
                      <a:moveTo>
                        <a:pt x="17" y="396"/>
                      </a:moveTo>
                      <a:lnTo>
                        <a:pt x="38" y="375"/>
                      </a:lnTo>
                      <a:lnTo>
                        <a:pt x="59" y="396"/>
                      </a:lnTo>
                      <a:lnTo>
                        <a:pt x="38" y="417"/>
                      </a:lnTo>
                      <a:lnTo>
                        <a:pt x="17" y="396"/>
                      </a:lnTo>
                      <a:close/>
                      <a:moveTo>
                        <a:pt x="17" y="442"/>
                      </a:moveTo>
                      <a:lnTo>
                        <a:pt x="38" y="421"/>
                      </a:lnTo>
                      <a:lnTo>
                        <a:pt x="59" y="442"/>
                      </a:lnTo>
                      <a:lnTo>
                        <a:pt x="38" y="462"/>
                      </a:lnTo>
                      <a:lnTo>
                        <a:pt x="17" y="442"/>
                      </a:lnTo>
                      <a:close/>
                      <a:moveTo>
                        <a:pt x="40" y="465"/>
                      </a:moveTo>
                      <a:lnTo>
                        <a:pt x="61" y="444"/>
                      </a:lnTo>
                      <a:lnTo>
                        <a:pt x="82" y="465"/>
                      </a:lnTo>
                      <a:lnTo>
                        <a:pt x="61" y="486"/>
                      </a:lnTo>
                      <a:lnTo>
                        <a:pt x="40" y="465"/>
                      </a:lnTo>
                      <a:close/>
                      <a:moveTo>
                        <a:pt x="61" y="530"/>
                      </a:moveTo>
                      <a:lnTo>
                        <a:pt x="40" y="511"/>
                      </a:lnTo>
                      <a:lnTo>
                        <a:pt x="61" y="490"/>
                      </a:lnTo>
                      <a:lnTo>
                        <a:pt x="82" y="511"/>
                      </a:lnTo>
                      <a:lnTo>
                        <a:pt x="61" y="530"/>
                      </a:lnTo>
                      <a:close/>
                      <a:moveTo>
                        <a:pt x="63" y="487"/>
                      </a:moveTo>
                      <a:lnTo>
                        <a:pt x="83" y="467"/>
                      </a:lnTo>
                      <a:lnTo>
                        <a:pt x="104" y="487"/>
                      </a:lnTo>
                      <a:lnTo>
                        <a:pt x="83" y="508"/>
                      </a:lnTo>
                      <a:lnTo>
                        <a:pt x="63" y="487"/>
                      </a:lnTo>
                      <a:close/>
                      <a:moveTo>
                        <a:pt x="107" y="530"/>
                      </a:moveTo>
                      <a:lnTo>
                        <a:pt x="86" y="511"/>
                      </a:lnTo>
                      <a:lnTo>
                        <a:pt x="107" y="490"/>
                      </a:lnTo>
                      <a:lnTo>
                        <a:pt x="126" y="511"/>
                      </a:lnTo>
                      <a:lnTo>
                        <a:pt x="107" y="530"/>
                      </a:lnTo>
                      <a:close/>
                      <a:moveTo>
                        <a:pt x="108" y="487"/>
                      </a:moveTo>
                      <a:lnTo>
                        <a:pt x="129" y="467"/>
                      </a:lnTo>
                      <a:lnTo>
                        <a:pt x="150" y="487"/>
                      </a:lnTo>
                      <a:lnTo>
                        <a:pt x="129" y="508"/>
                      </a:lnTo>
                      <a:lnTo>
                        <a:pt x="108" y="487"/>
                      </a:lnTo>
                      <a:close/>
                      <a:moveTo>
                        <a:pt x="152" y="530"/>
                      </a:moveTo>
                      <a:lnTo>
                        <a:pt x="132" y="511"/>
                      </a:lnTo>
                      <a:lnTo>
                        <a:pt x="152" y="490"/>
                      </a:lnTo>
                      <a:lnTo>
                        <a:pt x="173" y="511"/>
                      </a:lnTo>
                      <a:lnTo>
                        <a:pt x="152" y="530"/>
                      </a:lnTo>
                      <a:close/>
                      <a:moveTo>
                        <a:pt x="154" y="487"/>
                      </a:moveTo>
                      <a:lnTo>
                        <a:pt x="175" y="467"/>
                      </a:lnTo>
                      <a:lnTo>
                        <a:pt x="195" y="487"/>
                      </a:lnTo>
                      <a:lnTo>
                        <a:pt x="175" y="508"/>
                      </a:lnTo>
                      <a:lnTo>
                        <a:pt x="154" y="487"/>
                      </a:lnTo>
                      <a:close/>
                      <a:moveTo>
                        <a:pt x="198" y="530"/>
                      </a:moveTo>
                      <a:lnTo>
                        <a:pt x="177" y="511"/>
                      </a:lnTo>
                      <a:lnTo>
                        <a:pt x="198" y="490"/>
                      </a:lnTo>
                      <a:lnTo>
                        <a:pt x="219" y="511"/>
                      </a:lnTo>
                      <a:lnTo>
                        <a:pt x="198" y="530"/>
                      </a:lnTo>
                      <a:close/>
                      <a:moveTo>
                        <a:pt x="201" y="487"/>
                      </a:moveTo>
                      <a:lnTo>
                        <a:pt x="220" y="467"/>
                      </a:lnTo>
                      <a:lnTo>
                        <a:pt x="241" y="487"/>
                      </a:lnTo>
                      <a:lnTo>
                        <a:pt x="220" y="508"/>
                      </a:lnTo>
                      <a:lnTo>
                        <a:pt x="201" y="487"/>
                      </a:lnTo>
                      <a:close/>
                      <a:moveTo>
                        <a:pt x="244" y="530"/>
                      </a:moveTo>
                      <a:lnTo>
                        <a:pt x="223" y="511"/>
                      </a:lnTo>
                      <a:lnTo>
                        <a:pt x="244" y="490"/>
                      </a:lnTo>
                      <a:lnTo>
                        <a:pt x="264" y="511"/>
                      </a:lnTo>
                      <a:lnTo>
                        <a:pt x="244" y="530"/>
                      </a:lnTo>
                      <a:close/>
                      <a:moveTo>
                        <a:pt x="245" y="487"/>
                      </a:moveTo>
                      <a:lnTo>
                        <a:pt x="266" y="467"/>
                      </a:lnTo>
                      <a:lnTo>
                        <a:pt x="287" y="487"/>
                      </a:lnTo>
                      <a:lnTo>
                        <a:pt x="266" y="508"/>
                      </a:lnTo>
                      <a:lnTo>
                        <a:pt x="245" y="487"/>
                      </a:lnTo>
                      <a:close/>
                      <a:moveTo>
                        <a:pt x="289" y="530"/>
                      </a:moveTo>
                      <a:lnTo>
                        <a:pt x="268" y="511"/>
                      </a:lnTo>
                      <a:lnTo>
                        <a:pt x="289" y="490"/>
                      </a:lnTo>
                      <a:lnTo>
                        <a:pt x="310" y="511"/>
                      </a:lnTo>
                      <a:lnTo>
                        <a:pt x="289" y="530"/>
                      </a:lnTo>
                      <a:close/>
                      <a:moveTo>
                        <a:pt x="292" y="487"/>
                      </a:moveTo>
                      <a:lnTo>
                        <a:pt x="311" y="467"/>
                      </a:lnTo>
                      <a:lnTo>
                        <a:pt x="332" y="487"/>
                      </a:lnTo>
                      <a:lnTo>
                        <a:pt x="311" y="508"/>
                      </a:lnTo>
                      <a:lnTo>
                        <a:pt x="292" y="487"/>
                      </a:lnTo>
                      <a:close/>
                      <a:moveTo>
                        <a:pt x="335" y="530"/>
                      </a:moveTo>
                      <a:lnTo>
                        <a:pt x="314" y="511"/>
                      </a:lnTo>
                      <a:lnTo>
                        <a:pt x="335" y="490"/>
                      </a:lnTo>
                      <a:lnTo>
                        <a:pt x="355" y="511"/>
                      </a:lnTo>
                      <a:lnTo>
                        <a:pt x="335" y="530"/>
                      </a:lnTo>
                      <a:close/>
                      <a:moveTo>
                        <a:pt x="336" y="487"/>
                      </a:moveTo>
                      <a:lnTo>
                        <a:pt x="357" y="467"/>
                      </a:lnTo>
                      <a:lnTo>
                        <a:pt x="378" y="487"/>
                      </a:lnTo>
                      <a:lnTo>
                        <a:pt x="357" y="508"/>
                      </a:lnTo>
                      <a:lnTo>
                        <a:pt x="336" y="487"/>
                      </a:lnTo>
                      <a:close/>
                      <a:moveTo>
                        <a:pt x="380" y="530"/>
                      </a:moveTo>
                      <a:lnTo>
                        <a:pt x="360" y="511"/>
                      </a:lnTo>
                      <a:lnTo>
                        <a:pt x="380" y="490"/>
                      </a:lnTo>
                      <a:lnTo>
                        <a:pt x="401" y="511"/>
                      </a:lnTo>
                      <a:lnTo>
                        <a:pt x="380" y="530"/>
                      </a:lnTo>
                      <a:close/>
                      <a:moveTo>
                        <a:pt x="383" y="487"/>
                      </a:moveTo>
                      <a:lnTo>
                        <a:pt x="404" y="467"/>
                      </a:lnTo>
                      <a:lnTo>
                        <a:pt x="423" y="487"/>
                      </a:lnTo>
                      <a:lnTo>
                        <a:pt x="404" y="508"/>
                      </a:lnTo>
                      <a:lnTo>
                        <a:pt x="383" y="487"/>
                      </a:lnTo>
                      <a:close/>
                      <a:moveTo>
                        <a:pt x="426" y="530"/>
                      </a:moveTo>
                      <a:lnTo>
                        <a:pt x="405" y="511"/>
                      </a:lnTo>
                      <a:lnTo>
                        <a:pt x="426" y="490"/>
                      </a:lnTo>
                      <a:lnTo>
                        <a:pt x="447" y="511"/>
                      </a:lnTo>
                      <a:lnTo>
                        <a:pt x="426" y="53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8" name="Freeform 14"/>
                <p:cNvSpPr>
                  <a:spLocks/>
                </p:cNvSpPr>
                <p:nvPr/>
              </p:nvSpPr>
              <p:spPr bwMode="auto">
                <a:xfrm>
                  <a:off x="8067675" y="5065713"/>
                  <a:ext cx="4763" cy="4763"/>
                </a:xfrm>
                <a:custGeom>
                  <a:avLst/>
                  <a:gdLst>
                    <a:gd name="T0" fmla="*/ 3 w 3"/>
                    <a:gd name="T1" fmla="*/ 3 h 3"/>
                    <a:gd name="T2" fmla="*/ 3 w 3"/>
                    <a:gd name="T3" fmla="*/ 0 h 3"/>
                    <a:gd name="T4" fmla="*/ 0 w 3"/>
                    <a:gd name="T5" fmla="*/ 0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9" name="Freeform 15"/>
                <p:cNvSpPr>
                  <a:spLocks/>
                </p:cNvSpPr>
                <p:nvPr/>
              </p:nvSpPr>
              <p:spPr bwMode="auto">
                <a:xfrm>
                  <a:off x="7945438" y="5076826"/>
                  <a:ext cx="31750" cy="131763"/>
                </a:xfrm>
                <a:custGeom>
                  <a:avLst/>
                  <a:gdLst>
                    <a:gd name="T0" fmla="*/ 4 w 14"/>
                    <a:gd name="T1" fmla="*/ 54 h 59"/>
                    <a:gd name="T2" fmla="*/ 14 w 14"/>
                    <a:gd name="T3" fmla="*/ 59 h 59"/>
                    <a:gd name="T4" fmla="*/ 14 w 14"/>
                    <a:gd name="T5" fmla="*/ 4 h 59"/>
                    <a:gd name="T6" fmla="*/ 0 w 14"/>
                    <a:gd name="T7" fmla="*/ 0 h 59"/>
                    <a:gd name="T8" fmla="*/ 0 w 14"/>
                    <a:gd name="T9" fmla="*/ 52 h 59"/>
                    <a:gd name="T10" fmla="*/ 4 w 14"/>
                    <a:gd name="T11" fmla="*/ 54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59">
                      <a:moveTo>
                        <a:pt x="4" y="54"/>
                      </a:moveTo>
                      <a:cubicBezTo>
                        <a:pt x="8" y="55"/>
                        <a:pt x="11" y="57"/>
                        <a:pt x="14" y="59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0" y="3"/>
                        <a:pt x="5" y="2"/>
                        <a:pt x="0" y="0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" y="52"/>
                        <a:pt x="2" y="53"/>
                        <a:pt x="4" y="54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0" name="Freeform 16"/>
                <p:cNvSpPr>
                  <a:spLocks/>
                </p:cNvSpPr>
                <p:nvPr/>
              </p:nvSpPr>
              <p:spPr bwMode="auto">
                <a:xfrm>
                  <a:off x="7627938" y="5392738"/>
                  <a:ext cx="50800" cy="144463"/>
                </a:xfrm>
                <a:custGeom>
                  <a:avLst/>
                  <a:gdLst>
                    <a:gd name="T0" fmla="*/ 0 w 23"/>
                    <a:gd name="T1" fmla="*/ 0 h 65"/>
                    <a:gd name="T2" fmla="*/ 0 w 23"/>
                    <a:gd name="T3" fmla="*/ 56 h 65"/>
                    <a:gd name="T4" fmla="*/ 9 w 23"/>
                    <a:gd name="T5" fmla="*/ 61 h 65"/>
                    <a:gd name="T6" fmla="*/ 23 w 23"/>
                    <a:gd name="T7" fmla="*/ 65 h 65"/>
                    <a:gd name="T8" fmla="*/ 23 w 23"/>
                    <a:gd name="T9" fmla="*/ 13 h 65"/>
                    <a:gd name="T10" fmla="*/ 0 w 23"/>
                    <a:gd name="T1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65">
                      <a:moveTo>
                        <a:pt x="0" y="0"/>
                      </a:move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2" y="58"/>
                        <a:pt x="5" y="60"/>
                        <a:pt x="9" y="61"/>
                      </a:cubicBezTo>
                      <a:cubicBezTo>
                        <a:pt x="13" y="62"/>
                        <a:pt x="18" y="64"/>
                        <a:pt x="23" y="65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15" y="10"/>
                        <a:pt x="8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1" name="Freeform 17"/>
                <p:cNvSpPr>
                  <a:spLocks/>
                </p:cNvSpPr>
                <p:nvPr/>
              </p:nvSpPr>
              <p:spPr bwMode="auto">
                <a:xfrm>
                  <a:off x="7621588" y="5103813"/>
                  <a:ext cx="57150" cy="222250"/>
                </a:xfrm>
                <a:custGeom>
                  <a:avLst/>
                  <a:gdLst>
                    <a:gd name="T0" fmla="*/ 17 w 26"/>
                    <a:gd name="T1" fmla="*/ 8 h 100"/>
                    <a:gd name="T2" fmla="*/ 5 w 26"/>
                    <a:gd name="T3" fmla="*/ 27 h 100"/>
                    <a:gd name="T4" fmla="*/ 0 w 26"/>
                    <a:gd name="T5" fmla="*/ 51 h 100"/>
                    <a:gd name="T6" fmla="*/ 3 w 26"/>
                    <a:gd name="T7" fmla="*/ 69 h 100"/>
                    <a:gd name="T8" fmla="*/ 12 w 26"/>
                    <a:gd name="T9" fmla="*/ 86 h 100"/>
                    <a:gd name="T10" fmla="*/ 26 w 26"/>
                    <a:gd name="T11" fmla="*/ 100 h 100"/>
                    <a:gd name="T12" fmla="*/ 26 w 26"/>
                    <a:gd name="T13" fmla="*/ 0 h 100"/>
                    <a:gd name="T14" fmla="*/ 17 w 26"/>
                    <a:gd name="T15" fmla="*/ 8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100">
                      <a:moveTo>
                        <a:pt x="17" y="8"/>
                      </a:moveTo>
                      <a:cubicBezTo>
                        <a:pt x="11" y="14"/>
                        <a:pt x="7" y="20"/>
                        <a:pt x="5" y="27"/>
                      </a:cubicBezTo>
                      <a:cubicBezTo>
                        <a:pt x="2" y="34"/>
                        <a:pt x="0" y="42"/>
                        <a:pt x="0" y="51"/>
                      </a:cubicBezTo>
                      <a:cubicBezTo>
                        <a:pt x="0" y="57"/>
                        <a:pt x="1" y="63"/>
                        <a:pt x="3" y="69"/>
                      </a:cubicBezTo>
                      <a:cubicBezTo>
                        <a:pt x="5" y="75"/>
                        <a:pt x="8" y="81"/>
                        <a:pt x="12" y="86"/>
                      </a:cubicBezTo>
                      <a:cubicBezTo>
                        <a:pt x="15" y="91"/>
                        <a:pt x="20" y="96"/>
                        <a:pt x="26" y="10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2" y="3"/>
                        <a:pt x="19" y="5"/>
                        <a:pt x="17" y="8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2" name="Freeform 18"/>
                <p:cNvSpPr>
                  <a:spLocks/>
                </p:cNvSpPr>
                <p:nvPr/>
              </p:nvSpPr>
              <p:spPr bwMode="auto">
                <a:xfrm>
                  <a:off x="7859713" y="5194301"/>
                  <a:ext cx="73025" cy="360363"/>
                </a:xfrm>
                <a:custGeom>
                  <a:avLst/>
                  <a:gdLst>
                    <a:gd name="T0" fmla="*/ 28 w 33"/>
                    <a:gd name="T1" fmla="*/ 14 h 162"/>
                    <a:gd name="T2" fmla="*/ 1 w 33"/>
                    <a:gd name="T3" fmla="*/ 0 h 162"/>
                    <a:gd name="T4" fmla="*/ 0 w 33"/>
                    <a:gd name="T5" fmla="*/ 0 h 162"/>
                    <a:gd name="T6" fmla="*/ 0 w 33"/>
                    <a:gd name="T7" fmla="*/ 162 h 162"/>
                    <a:gd name="T8" fmla="*/ 5 w 33"/>
                    <a:gd name="T9" fmla="*/ 162 h 162"/>
                    <a:gd name="T10" fmla="*/ 5 w 33"/>
                    <a:gd name="T11" fmla="*/ 127 h 162"/>
                    <a:gd name="T12" fmla="*/ 31 w 33"/>
                    <a:gd name="T13" fmla="*/ 116 h 162"/>
                    <a:gd name="T14" fmla="*/ 33 w 33"/>
                    <a:gd name="T15" fmla="*/ 114 h 162"/>
                    <a:gd name="T16" fmla="*/ 33 w 33"/>
                    <a:gd name="T17" fmla="*/ 18 h 162"/>
                    <a:gd name="T18" fmla="*/ 28 w 33"/>
                    <a:gd name="T19" fmla="*/ 1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162">
                      <a:moveTo>
                        <a:pt x="28" y="14"/>
                      </a:moveTo>
                      <a:cubicBezTo>
                        <a:pt x="21" y="9"/>
                        <a:pt x="12" y="5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5" y="162"/>
                        <a:pt x="5" y="162"/>
                        <a:pt x="5" y="162"/>
                      </a:cubicBezTo>
                      <a:cubicBezTo>
                        <a:pt x="5" y="127"/>
                        <a:pt x="5" y="127"/>
                        <a:pt x="5" y="127"/>
                      </a:cubicBezTo>
                      <a:cubicBezTo>
                        <a:pt x="15" y="125"/>
                        <a:pt x="24" y="121"/>
                        <a:pt x="31" y="116"/>
                      </a:cubicBezTo>
                      <a:cubicBezTo>
                        <a:pt x="32" y="115"/>
                        <a:pt x="33" y="115"/>
                        <a:pt x="33" y="114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2" y="17"/>
                        <a:pt x="30" y="15"/>
                        <a:pt x="28" y="14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" name="Freeform 19"/>
                <p:cNvSpPr>
                  <a:spLocks/>
                </p:cNvSpPr>
                <p:nvPr/>
              </p:nvSpPr>
              <p:spPr bwMode="auto">
                <a:xfrm>
                  <a:off x="7859713" y="4948238"/>
                  <a:ext cx="73025" cy="184150"/>
                </a:xfrm>
                <a:custGeom>
                  <a:avLst/>
                  <a:gdLst>
                    <a:gd name="T0" fmla="*/ 9 w 33"/>
                    <a:gd name="T1" fmla="*/ 76 h 83"/>
                    <a:gd name="T2" fmla="*/ 24 w 33"/>
                    <a:gd name="T3" fmla="*/ 80 h 83"/>
                    <a:gd name="T4" fmla="*/ 33 w 33"/>
                    <a:gd name="T5" fmla="*/ 83 h 83"/>
                    <a:gd name="T6" fmla="*/ 33 w 33"/>
                    <a:gd name="T7" fmla="*/ 32 h 83"/>
                    <a:gd name="T8" fmla="*/ 29 w 33"/>
                    <a:gd name="T9" fmla="*/ 31 h 83"/>
                    <a:gd name="T10" fmla="*/ 5 w 33"/>
                    <a:gd name="T11" fmla="*/ 29 h 83"/>
                    <a:gd name="T12" fmla="*/ 5 w 33"/>
                    <a:gd name="T13" fmla="*/ 0 h 83"/>
                    <a:gd name="T14" fmla="*/ 0 w 33"/>
                    <a:gd name="T15" fmla="*/ 0 h 83"/>
                    <a:gd name="T16" fmla="*/ 0 w 33"/>
                    <a:gd name="T17" fmla="*/ 75 h 83"/>
                    <a:gd name="T18" fmla="*/ 9 w 33"/>
                    <a:gd name="T19" fmla="*/ 76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83">
                      <a:moveTo>
                        <a:pt x="9" y="76"/>
                      </a:moveTo>
                      <a:cubicBezTo>
                        <a:pt x="15" y="77"/>
                        <a:pt x="20" y="78"/>
                        <a:pt x="24" y="80"/>
                      </a:cubicBezTo>
                      <a:cubicBezTo>
                        <a:pt x="27" y="81"/>
                        <a:pt x="30" y="82"/>
                        <a:pt x="33" y="83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1" y="32"/>
                        <a:pt x="29" y="31"/>
                      </a:cubicBezTo>
                      <a:cubicBezTo>
                        <a:pt x="22" y="30"/>
                        <a:pt x="14" y="29"/>
                        <a:pt x="5" y="29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3" y="75"/>
                        <a:pt x="6" y="76"/>
                        <a:pt x="9" y="76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4" name="Freeform 20"/>
                <p:cNvSpPr>
                  <a:spLocks/>
                </p:cNvSpPr>
                <p:nvPr/>
              </p:nvSpPr>
              <p:spPr bwMode="auto">
                <a:xfrm>
                  <a:off x="7775575" y="5008563"/>
                  <a:ext cx="73025" cy="606425"/>
                </a:xfrm>
                <a:custGeom>
                  <a:avLst/>
                  <a:gdLst>
                    <a:gd name="T0" fmla="*/ 19 w 33"/>
                    <a:gd name="T1" fmla="*/ 104 h 273"/>
                    <a:gd name="T2" fmla="*/ 11 w 33"/>
                    <a:gd name="T3" fmla="*/ 98 h 273"/>
                    <a:gd name="T4" fmla="*/ 8 w 33"/>
                    <a:gd name="T5" fmla="*/ 93 h 273"/>
                    <a:gd name="T6" fmla="*/ 8 w 33"/>
                    <a:gd name="T7" fmla="*/ 88 h 273"/>
                    <a:gd name="T8" fmla="*/ 9 w 33"/>
                    <a:gd name="T9" fmla="*/ 83 h 273"/>
                    <a:gd name="T10" fmla="*/ 12 w 33"/>
                    <a:gd name="T11" fmla="*/ 78 h 273"/>
                    <a:gd name="T12" fmla="*/ 18 w 33"/>
                    <a:gd name="T13" fmla="*/ 75 h 273"/>
                    <a:gd name="T14" fmla="*/ 26 w 33"/>
                    <a:gd name="T15" fmla="*/ 74 h 273"/>
                    <a:gd name="T16" fmla="*/ 33 w 33"/>
                    <a:gd name="T17" fmla="*/ 74 h 273"/>
                    <a:gd name="T18" fmla="*/ 33 w 33"/>
                    <a:gd name="T19" fmla="*/ 0 h 273"/>
                    <a:gd name="T20" fmla="*/ 2 w 33"/>
                    <a:gd name="T21" fmla="*/ 0 h 273"/>
                    <a:gd name="T22" fmla="*/ 2 w 33"/>
                    <a:gd name="T23" fmla="*/ 30 h 273"/>
                    <a:gd name="T24" fmla="*/ 0 w 33"/>
                    <a:gd name="T25" fmla="*/ 30 h 273"/>
                    <a:gd name="T26" fmla="*/ 0 w 33"/>
                    <a:gd name="T27" fmla="*/ 160 h 273"/>
                    <a:gd name="T28" fmla="*/ 8 w 33"/>
                    <a:gd name="T29" fmla="*/ 164 h 273"/>
                    <a:gd name="T30" fmla="*/ 18 w 33"/>
                    <a:gd name="T31" fmla="*/ 170 h 273"/>
                    <a:gd name="T32" fmla="*/ 22 w 33"/>
                    <a:gd name="T33" fmla="*/ 175 h 273"/>
                    <a:gd name="T34" fmla="*/ 23 w 33"/>
                    <a:gd name="T35" fmla="*/ 181 h 273"/>
                    <a:gd name="T36" fmla="*/ 22 w 33"/>
                    <a:gd name="T37" fmla="*/ 186 h 273"/>
                    <a:gd name="T38" fmla="*/ 19 w 33"/>
                    <a:gd name="T39" fmla="*/ 191 h 273"/>
                    <a:gd name="T40" fmla="*/ 14 w 33"/>
                    <a:gd name="T41" fmla="*/ 194 h 273"/>
                    <a:gd name="T42" fmla="*/ 6 w 33"/>
                    <a:gd name="T43" fmla="*/ 196 h 273"/>
                    <a:gd name="T44" fmla="*/ 0 w 33"/>
                    <a:gd name="T45" fmla="*/ 196 h 273"/>
                    <a:gd name="T46" fmla="*/ 0 w 33"/>
                    <a:gd name="T47" fmla="*/ 242 h 273"/>
                    <a:gd name="T48" fmla="*/ 2 w 33"/>
                    <a:gd name="T49" fmla="*/ 242 h 273"/>
                    <a:gd name="T50" fmla="*/ 2 w 33"/>
                    <a:gd name="T51" fmla="*/ 273 h 273"/>
                    <a:gd name="T52" fmla="*/ 33 w 33"/>
                    <a:gd name="T53" fmla="*/ 273 h 273"/>
                    <a:gd name="T54" fmla="*/ 33 w 33"/>
                    <a:gd name="T55" fmla="*/ 111 h 273"/>
                    <a:gd name="T56" fmla="*/ 19 w 33"/>
                    <a:gd name="T57" fmla="*/ 104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3" h="273">
                      <a:moveTo>
                        <a:pt x="19" y="104"/>
                      </a:moveTo>
                      <a:cubicBezTo>
                        <a:pt x="16" y="102"/>
                        <a:pt x="13" y="100"/>
                        <a:pt x="11" y="98"/>
                      </a:cubicBezTo>
                      <a:cubicBezTo>
                        <a:pt x="10" y="96"/>
                        <a:pt x="9" y="94"/>
                        <a:pt x="8" y="93"/>
                      </a:cubicBezTo>
                      <a:cubicBezTo>
                        <a:pt x="8" y="91"/>
                        <a:pt x="8" y="89"/>
                        <a:pt x="8" y="88"/>
                      </a:cubicBezTo>
                      <a:cubicBezTo>
                        <a:pt x="8" y="86"/>
                        <a:pt x="8" y="84"/>
                        <a:pt x="9" y="83"/>
                      </a:cubicBezTo>
                      <a:cubicBezTo>
                        <a:pt x="10" y="81"/>
                        <a:pt x="11" y="80"/>
                        <a:pt x="12" y="78"/>
                      </a:cubicBezTo>
                      <a:cubicBezTo>
                        <a:pt x="14" y="77"/>
                        <a:pt x="16" y="76"/>
                        <a:pt x="18" y="75"/>
                      </a:cubicBezTo>
                      <a:cubicBezTo>
                        <a:pt x="20" y="74"/>
                        <a:pt x="23" y="74"/>
                        <a:pt x="26" y="74"/>
                      </a:cubicBezTo>
                      <a:cubicBezTo>
                        <a:pt x="28" y="74"/>
                        <a:pt x="31" y="74"/>
                        <a:pt x="33" y="7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1" y="30"/>
                        <a:pt x="1" y="30"/>
                        <a:pt x="0" y="30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3" y="161"/>
                        <a:pt x="6" y="162"/>
                        <a:pt x="8" y="164"/>
                      </a:cubicBezTo>
                      <a:cubicBezTo>
                        <a:pt x="13" y="166"/>
                        <a:pt x="16" y="168"/>
                        <a:pt x="18" y="170"/>
                      </a:cubicBezTo>
                      <a:cubicBezTo>
                        <a:pt x="20" y="172"/>
                        <a:pt x="22" y="174"/>
                        <a:pt x="22" y="175"/>
                      </a:cubicBezTo>
                      <a:cubicBezTo>
                        <a:pt x="23" y="177"/>
                        <a:pt x="23" y="179"/>
                        <a:pt x="23" y="181"/>
                      </a:cubicBezTo>
                      <a:cubicBezTo>
                        <a:pt x="23" y="183"/>
                        <a:pt x="23" y="185"/>
                        <a:pt x="22" y="186"/>
                      </a:cubicBezTo>
                      <a:cubicBezTo>
                        <a:pt x="21" y="188"/>
                        <a:pt x="20" y="190"/>
                        <a:pt x="19" y="191"/>
                      </a:cubicBezTo>
                      <a:cubicBezTo>
                        <a:pt x="18" y="192"/>
                        <a:pt x="16" y="194"/>
                        <a:pt x="14" y="194"/>
                      </a:cubicBezTo>
                      <a:cubicBezTo>
                        <a:pt x="12" y="195"/>
                        <a:pt x="9" y="196"/>
                        <a:pt x="6" y="196"/>
                      </a:cubicBezTo>
                      <a:cubicBezTo>
                        <a:pt x="4" y="196"/>
                        <a:pt x="2" y="196"/>
                        <a:pt x="0" y="196"/>
                      </a:cubicBezTo>
                      <a:cubicBezTo>
                        <a:pt x="0" y="242"/>
                        <a:pt x="0" y="242"/>
                        <a:pt x="0" y="242"/>
                      </a:cubicBezTo>
                      <a:cubicBezTo>
                        <a:pt x="1" y="242"/>
                        <a:pt x="1" y="242"/>
                        <a:pt x="2" y="242"/>
                      </a:cubicBezTo>
                      <a:cubicBezTo>
                        <a:pt x="2" y="273"/>
                        <a:pt x="2" y="273"/>
                        <a:pt x="2" y="273"/>
                      </a:cubicBezTo>
                      <a:cubicBezTo>
                        <a:pt x="33" y="273"/>
                        <a:pt x="33" y="273"/>
                        <a:pt x="33" y="273"/>
                      </a:cubicBezTo>
                      <a:cubicBezTo>
                        <a:pt x="33" y="111"/>
                        <a:pt x="33" y="111"/>
                        <a:pt x="33" y="111"/>
                      </a:cubicBezTo>
                      <a:cubicBezTo>
                        <a:pt x="27" y="108"/>
                        <a:pt x="23" y="106"/>
                        <a:pt x="19" y="104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5" name="Freeform 21"/>
                <p:cNvSpPr>
                  <a:spLocks/>
                </p:cNvSpPr>
                <p:nvPr/>
              </p:nvSpPr>
              <p:spPr bwMode="auto">
                <a:xfrm>
                  <a:off x="7945438" y="5292726"/>
                  <a:ext cx="55563" cy="214313"/>
                </a:xfrm>
                <a:custGeom>
                  <a:avLst/>
                  <a:gdLst>
                    <a:gd name="T0" fmla="*/ 12 w 25"/>
                    <a:gd name="T1" fmla="*/ 12 h 97"/>
                    <a:gd name="T2" fmla="*/ 0 w 25"/>
                    <a:gd name="T3" fmla="*/ 0 h 97"/>
                    <a:gd name="T4" fmla="*/ 0 w 25"/>
                    <a:gd name="T5" fmla="*/ 97 h 97"/>
                    <a:gd name="T6" fmla="*/ 14 w 25"/>
                    <a:gd name="T7" fmla="*/ 83 h 97"/>
                    <a:gd name="T8" fmla="*/ 22 w 25"/>
                    <a:gd name="T9" fmla="*/ 65 h 97"/>
                    <a:gd name="T10" fmla="*/ 25 w 25"/>
                    <a:gd name="T11" fmla="*/ 48 h 97"/>
                    <a:gd name="T12" fmla="*/ 22 w 25"/>
                    <a:gd name="T13" fmla="*/ 29 h 97"/>
                    <a:gd name="T14" fmla="*/ 12 w 25"/>
                    <a:gd name="T15" fmla="*/ 12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97">
                      <a:moveTo>
                        <a:pt x="12" y="12"/>
                      </a:moveTo>
                      <a:cubicBezTo>
                        <a:pt x="9" y="8"/>
                        <a:pt x="5" y="4"/>
                        <a:pt x="0" y="0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5" y="92"/>
                        <a:pt x="10" y="88"/>
                        <a:pt x="14" y="83"/>
                      </a:cubicBezTo>
                      <a:cubicBezTo>
                        <a:pt x="18" y="77"/>
                        <a:pt x="21" y="71"/>
                        <a:pt x="22" y="65"/>
                      </a:cubicBezTo>
                      <a:cubicBezTo>
                        <a:pt x="24" y="59"/>
                        <a:pt x="25" y="53"/>
                        <a:pt x="25" y="48"/>
                      </a:cubicBezTo>
                      <a:cubicBezTo>
                        <a:pt x="25" y="42"/>
                        <a:pt x="24" y="35"/>
                        <a:pt x="22" y="29"/>
                      </a:cubicBezTo>
                      <a:cubicBezTo>
                        <a:pt x="20" y="23"/>
                        <a:pt x="17" y="18"/>
                        <a:pt x="12" y="12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6" name="Freeform 22"/>
                <p:cNvSpPr>
                  <a:spLocks/>
                </p:cNvSpPr>
                <p:nvPr/>
              </p:nvSpPr>
              <p:spPr bwMode="auto">
                <a:xfrm>
                  <a:off x="7689850" y="5362576"/>
                  <a:ext cx="74613" cy="122238"/>
                </a:xfrm>
                <a:custGeom>
                  <a:avLst/>
                  <a:gdLst>
                    <a:gd name="T0" fmla="*/ 7 w 33"/>
                    <a:gd name="T1" fmla="*/ 3 h 55"/>
                    <a:gd name="T2" fmla="*/ 0 w 33"/>
                    <a:gd name="T3" fmla="*/ 0 h 55"/>
                    <a:gd name="T4" fmla="*/ 0 w 33"/>
                    <a:gd name="T5" fmla="*/ 51 h 55"/>
                    <a:gd name="T6" fmla="*/ 1 w 33"/>
                    <a:gd name="T7" fmla="*/ 51 h 55"/>
                    <a:gd name="T8" fmla="*/ 18 w 33"/>
                    <a:gd name="T9" fmla="*/ 54 h 55"/>
                    <a:gd name="T10" fmla="*/ 33 w 33"/>
                    <a:gd name="T11" fmla="*/ 55 h 55"/>
                    <a:gd name="T12" fmla="*/ 33 w 33"/>
                    <a:gd name="T13" fmla="*/ 9 h 55"/>
                    <a:gd name="T14" fmla="*/ 7 w 33"/>
                    <a:gd name="T15" fmla="*/ 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55">
                      <a:moveTo>
                        <a:pt x="7" y="3"/>
                      </a:moveTo>
                      <a:cubicBezTo>
                        <a:pt x="5" y="2"/>
                        <a:pt x="2" y="1"/>
                        <a:pt x="0" y="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1" y="51"/>
                        <a:pt x="1" y="51"/>
                      </a:cubicBezTo>
                      <a:cubicBezTo>
                        <a:pt x="6" y="53"/>
                        <a:pt x="12" y="54"/>
                        <a:pt x="18" y="54"/>
                      </a:cubicBezTo>
                      <a:cubicBezTo>
                        <a:pt x="23" y="55"/>
                        <a:pt x="28" y="55"/>
                        <a:pt x="33" y="55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24" y="8"/>
                        <a:pt x="16" y="6"/>
                        <a:pt x="7" y="3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7" name="Freeform 23"/>
                <p:cNvSpPr>
                  <a:spLocks/>
                </p:cNvSpPr>
                <p:nvPr/>
              </p:nvSpPr>
              <p:spPr bwMode="auto">
                <a:xfrm>
                  <a:off x="7689850" y="5016501"/>
                  <a:ext cx="74613" cy="287338"/>
                </a:xfrm>
                <a:custGeom>
                  <a:avLst/>
                  <a:gdLst>
                    <a:gd name="T0" fmla="*/ 24 w 33"/>
                    <a:gd name="T1" fmla="*/ 126 h 129"/>
                    <a:gd name="T2" fmla="*/ 33 w 33"/>
                    <a:gd name="T3" fmla="*/ 129 h 129"/>
                    <a:gd name="T4" fmla="*/ 33 w 33"/>
                    <a:gd name="T5" fmla="*/ 0 h 129"/>
                    <a:gd name="T6" fmla="*/ 10 w 33"/>
                    <a:gd name="T7" fmla="*/ 7 h 129"/>
                    <a:gd name="T8" fmla="*/ 0 w 33"/>
                    <a:gd name="T9" fmla="*/ 13 h 129"/>
                    <a:gd name="T10" fmla="*/ 0 w 33"/>
                    <a:gd name="T11" fmla="*/ 113 h 129"/>
                    <a:gd name="T12" fmla="*/ 1 w 33"/>
                    <a:gd name="T13" fmla="*/ 113 h 129"/>
                    <a:gd name="T14" fmla="*/ 24 w 33"/>
                    <a:gd name="T15" fmla="*/ 126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" h="129">
                      <a:moveTo>
                        <a:pt x="24" y="126"/>
                      </a:moveTo>
                      <a:cubicBezTo>
                        <a:pt x="27" y="127"/>
                        <a:pt x="30" y="128"/>
                        <a:pt x="33" y="129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4" y="1"/>
                        <a:pt x="17" y="4"/>
                        <a:pt x="10" y="7"/>
                      </a:cubicBezTo>
                      <a:cubicBezTo>
                        <a:pt x="6" y="9"/>
                        <a:pt x="3" y="11"/>
                        <a:pt x="0" y="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1" y="113"/>
                        <a:pt x="1" y="113"/>
                      </a:cubicBezTo>
                      <a:cubicBezTo>
                        <a:pt x="7" y="118"/>
                        <a:pt x="15" y="122"/>
                        <a:pt x="24" y="126"/>
                      </a:cubicBez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8" name="Freeform 24"/>
                <p:cNvSpPr>
                  <a:spLocks/>
                </p:cNvSpPr>
                <p:nvPr/>
              </p:nvSpPr>
              <p:spPr bwMode="auto">
                <a:xfrm>
                  <a:off x="7259638" y="4800601"/>
                  <a:ext cx="857250" cy="53975"/>
                </a:xfrm>
                <a:custGeom>
                  <a:avLst/>
                  <a:gdLst>
                    <a:gd name="T0" fmla="*/ 362 w 386"/>
                    <a:gd name="T1" fmla="*/ 0 h 24"/>
                    <a:gd name="T2" fmla="*/ 359 w 386"/>
                    <a:gd name="T3" fmla="*/ 0 h 24"/>
                    <a:gd name="T4" fmla="*/ 26 w 386"/>
                    <a:gd name="T5" fmla="*/ 0 h 24"/>
                    <a:gd name="T6" fmla="*/ 24 w 386"/>
                    <a:gd name="T7" fmla="*/ 0 h 24"/>
                    <a:gd name="T8" fmla="*/ 0 w 386"/>
                    <a:gd name="T9" fmla="*/ 24 h 24"/>
                    <a:gd name="T10" fmla="*/ 24 w 386"/>
                    <a:gd name="T11" fmla="*/ 24 h 24"/>
                    <a:gd name="T12" fmla="*/ 48 w 386"/>
                    <a:gd name="T13" fmla="*/ 24 h 24"/>
                    <a:gd name="T14" fmla="*/ 338 w 386"/>
                    <a:gd name="T15" fmla="*/ 24 h 24"/>
                    <a:gd name="T16" fmla="*/ 362 w 386"/>
                    <a:gd name="T17" fmla="*/ 24 h 24"/>
                    <a:gd name="T18" fmla="*/ 386 w 386"/>
                    <a:gd name="T19" fmla="*/ 24 h 24"/>
                    <a:gd name="T20" fmla="*/ 362 w 386"/>
                    <a:gd name="T2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86" h="24">
                      <a:moveTo>
                        <a:pt x="362" y="0"/>
                      </a:moveTo>
                      <a:cubicBezTo>
                        <a:pt x="361" y="0"/>
                        <a:pt x="360" y="0"/>
                        <a:pt x="359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338" y="24"/>
                        <a:pt x="338" y="24"/>
                        <a:pt x="338" y="24"/>
                      </a:cubicBezTo>
                      <a:cubicBezTo>
                        <a:pt x="362" y="24"/>
                        <a:pt x="362" y="24"/>
                        <a:pt x="362" y="24"/>
                      </a:cubicBezTo>
                      <a:cubicBezTo>
                        <a:pt x="386" y="24"/>
                        <a:pt x="386" y="24"/>
                        <a:pt x="386" y="24"/>
                      </a:cubicBezTo>
                      <a:cubicBezTo>
                        <a:pt x="386" y="11"/>
                        <a:pt x="375" y="0"/>
                        <a:pt x="362" y="0"/>
                      </a:cubicBezTo>
                      <a:close/>
                    </a:path>
                  </a:pathLst>
                </a:custGeom>
                <a:solidFill>
                  <a:srgbClr val="823B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9" name="Rectangle 25"/>
                <p:cNvSpPr>
                  <a:spLocks noChangeArrowheads="1"/>
                </p:cNvSpPr>
                <p:nvPr/>
              </p:nvSpPr>
              <p:spPr bwMode="auto">
                <a:xfrm>
                  <a:off x="7286625" y="5037138"/>
                  <a:ext cx="803275" cy="26988"/>
                </a:xfrm>
                <a:prstGeom prst="rect">
                  <a:avLst/>
                </a:prstGeom>
                <a:solidFill>
                  <a:srgbClr val="823B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0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9638" y="4854576"/>
                  <a:ext cx="857250" cy="184150"/>
                </a:xfrm>
                <a:prstGeom prst="rect">
                  <a:avLst/>
                </a:prstGeom>
                <a:solidFill>
                  <a:srgbClr val="4423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1" name="Freeform 27"/>
                <p:cNvSpPr>
                  <a:spLocks/>
                </p:cNvSpPr>
                <p:nvPr/>
              </p:nvSpPr>
              <p:spPr bwMode="auto">
                <a:xfrm>
                  <a:off x="7345363" y="5767388"/>
                  <a:ext cx="676275" cy="147638"/>
                </a:xfrm>
                <a:custGeom>
                  <a:avLst/>
                  <a:gdLst>
                    <a:gd name="T0" fmla="*/ 0 w 426"/>
                    <a:gd name="T1" fmla="*/ 53 h 93"/>
                    <a:gd name="T2" fmla="*/ 41 w 426"/>
                    <a:gd name="T3" fmla="*/ 14 h 93"/>
                    <a:gd name="T4" fmla="*/ 70 w 426"/>
                    <a:gd name="T5" fmla="*/ 44 h 93"/>
                    <a:gd name="T6" fmla="*/ 97 w 426"/>
                    <a:gd name="T7" fmla="*/ 44 h 93"/>
                    <a:gd name="T8" fmla="*/ 140 w 426"/>
                    <a:gd name="T9" fmla="*/ 0 h 93"/>
                    <a:gd name="T10" fmla="*/ 174 w 426"/>
                    <a:gd name="T11" fmla="*/ 0 h 93"/>
                    <a:gd name="T12" fmla="*/ 216 w 426"/>
                    <a:gd name="T13" fmla="*/ 0 h 93"/>
                    <a:gd name="T14" fmla="*/ 254 w 426"/>
                    <a:gd name="T15" fmla="*/ 38 h 93"/>
                    <a:gd name="T16" fmla="*/ 280 w 426"/>
                    <a:gd name="T17" fmla="*/ 11 h 93"/>
                    <a:gd name="T18" fmla="*/ 335 w 426"/>
                    <a:gd name="T19" fmla="*/ 11 h 93"/>
                    <a:gd name="T20" fmla="*/ 399 w 426"/>
                    <a:gd name="T21" fmla="*/ 11 h 93"/>
                    <a:gd name="T22" fmla="*/ 426 w 426"/>
                    <a:gd name="T23" fmla="*/ 38 h 93"/>
                    <a:gd name="T24" fmla="*/ 426 w 426"/>
                    <a:gd name="T25" fmla="*/ 93 h 93"/>
                    <a:gd name="T26" fmla="*/ 0 w 426"/>
                    <a:gd name="T27" fmla="*/ 93 h 93"/>
                    <a:gd name="T28" fmla="*/ 0 w 426"/>
                    <a:gd name="T29" fmla="*/ 5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6" h="93">
                      <a:moveTo>
                        <a:pt x="0" y="53"/>
                      </a:moveTo>
                      <a:lnTo>
                        <a:pt x="41" y="14"/>
                      </a:lnTo>
                      <a:lnTo>
                        <a:pt x="70" y="44"/>
                      </a:lnTo>
                      <a:lnTo>
                        <a:pt x="97" y="44"/>
                      </a:lnTo>
                      <a:lnTo>
                        <a:pt x="140" y="0"/>
                      </a:lnTo>
                      <a:lnTo>
                        <a:pt x="174" y="0"/>
                      </a:lnTo>
                      <a:lnTo>
                        <a:pt x="216" y="0"/>
                      </a:lnTo>
                      <a:lnTo>
                        <a:pt x="254" y="38"/>
                      </a:lnTo>
                      <a:lnTo>
                        <a:pt x="280" y="11"/>
                      </a:lnTo>
                      <a:lnTo>
                        <a:pt x="335" y="11"/>
                      </a:lnTo>
                      <a:lnTo>
                        <a:pt x="399" y="11"/>
                      </a:lnTo>
                      <a:lnTo>
                        <a:pt x="426" y="38"/>
                      </a:lnTo>
                      <a:lnTo>
                        <a:pt x="426" y="93"/>
                      </a:lnTo>
                      <a:lnTo>
                        <a:pt x="0" y="9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B2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10485437" y="4564062"/>
              <a:ext cx="1649413" cy="668338"/>
              <a:chOff x="10561637" y="4564062"/>
              <a:chExt cx="1649413" cy="668338"/>
            </a:xfrm>
          </p:grpSpPr>
          <p:sp>
            <p:nvSpPr>
              <p:cNvPr id="586" name="Freeform 3614"/>
              <p:cNvSpPr>
                <a:spLocks/>
              </p:cNvSpPr>
              <p:nvPr/>
            </p:nvSpPr>
            <p:spPr bwMode="auto">
              <a:xfrm flipH="1">
                <a:off x="10561637" y="4564062"/>
                <a:ext cx="1649413" cy="668338"/>
              </a:xfrm>
              <a:custGeom>
                <a:avLst/>
                <a:gdLst>
                  <a:gd name="T0" fmla="*/ 431 w 602"/>
                  <a:gd name="T1" fmla="*/ 421 h 421"/>
                  <a:gd name="T2" fmla="*/ 517 w 602"/>
                  <a:gd name="T3" fmla="*/ 317 h 421"/>
                  <a:gd name="T4" fmla="*/ 602 w 602"/>
                  <a:gd name="T5" fmla="*/ 211 h 421"/>
                  <a:gd name="T6" fmla="*/ 517 w 602"/>
                  <a:gd name="T7" fmla="*/ 106 h 421"/>
                  <a:gd name="T8" fmla="*/ 431 w 602"/>
                  <a:gd name="T9" fmla="*/ 0 h 421"/>
                  <a:gd name="T10" fmla="*/ 431 w 602"/>
                  <a:gd name="T11" fmla="*/ 0 h 421"/>
                  <a:gd name="T12" fmla="*/ 0 w 602"/>
                  <a:gd name="T13" fmla="*/ 0 h 421"/>
                  <a:gd name="T14" fmla="*/ 0 w 602"/>
                  <a:gd name="T15" fmla="*/ 421 h 421"/>
                  <a:gd name="T16" fmla="*/ 431 w 602"/>
                  <a:gd name="T17" fmla="*/ 421 h 421"/>
                  <a:gd name="T18" fmla="*/ 431 w 602"/>
                  <a:gd name="T19" fmla="*/ 42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2" h="421">
                    <a:moveTo>
                      <a:pt x="431" y="421"/>
                    </a:moveTo>
                    <a:lnTo>
                      <a:pt x="517" y="317"/>
                    </a:lnTo>
                    <a:lnTo>
                      <a:pt x="602" y="211"/>
                    </a:lnTo>
                    <a:lnTo>
                      <a:pt x="517" y="106"/>
                    </a:lnTo>
                    <a:lnTo>
                      <a:pt x="431" y="0"/>
                    </a:lnTo>
                    <a:lnTo>
                      <a:pt x="431" y="0"/>
                    </a:lnTo>
                    <a:lnTo>
                      <a:pt x="0" y="0"/>
                    </a:lnTo>
                    <a:lnTo>
                      <a:pt x="0" y="421"/>
                    </a:lnTo>
                    <a:lnTo>
                      <a:pt x="431" y="421"/>
                    </a:lnTo>
                    <a:lnTo>
                      <a:pt x="431" y="42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Rectangle 3620"/>
              <p:cNvSpPr>
                <a:spLocks noChangeArrowheads="1"/>
              </p:cNvSpPr>
              <p:nvPr/>
            </p:nvSpPr>
            <p:spPr bwMode="auto">
              <a:xfrm>
                <a:off x="10991850" y="4621232"/>
                <a:ext cx="105921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defTabSz="914400"/>
                <a:r>
                  <a:rPr lang="en-US" altLang="en-US" sz="900" spc="-10" dirty="0" smtClean="0">
                    <a:solidFill>
                      <a:schemeClr val="bg1"/>
                    </a:solidFill>
                    <a:latin typeface="Segoe UI" panose="020B0502040204020203" pitchFamily="34" charset="0"/>
                  </a:rPr>
                  <a:t>It takes </a:t>
                </a:r>
                <a:r>
                  <a:rPr lang="en-US" altLang="en-US" sz="900" spc="-10" dirty="0">
                    <a:solidFill>
                      <a:schemeClr val="bg1"/>
                    </a:solidFill>
                    <a:latin typeface="Segoe UI" panose="020B0502040204020203" pitchFamily="34" charset="0"/>
                  </a:rPr>
                  <a:t>on </a:t>
                </a:r>
                <a:r>
                  <a:rPr lang="en-US" altLang="en-US" sz="900" spc="-10" dirty="0" smtClean="0">
                    <a:solidFill>
                      <a:schemeClr val="bg1"/>
                    </a:solidFill>
                    <a:latin typeface="Segoe UI" panose="020B0502040204020203" pitchFamily="34" charset="0"/>
                  </a:rPr>
                  <a:t>average </a:t>
                </a:r>
                <a:r>
                  <a:rPr lang="en-US" altLang="en-US" sz="900" b="1" spc="50" dirty="0" smtClean="0">
                    <a:solidFill>
                      <a:schemeClr val="bg1"/>
                    </a:solidFill>
                    <a:latin typeface="Segoe UI" panose="020B0502040204020203" pitchFamily="34" charset="0"/>
                  </a:rPr>
                  <a:t>200 minutes</a:t>
                </a:r>
                <a:r>
                  <a:rPr lang="en-US" altLang="en-US" sz="900" spc="-10" dirty="0" smtClean="0">
                    <a:solidFill>
                      <a:schemeClr val="bg1"/>
                    </a:solidFill>
                    <a:latin typeface="Segoe UI" panose="020B0502040204020203" pitchFamily="34" charset="0"/>
                  </a:rPr>
                  <a:t> </a:t>
                </a:r>
                <a:r>
                  <a:rPr lang="en-US" altLang="en-US" sz="900" spc="-10" dirty="0">
                    <a:solidFill>
                      <a:schemeClr val="bg1"/>
                    </a:solidFill>
                    <a:latin typeface="Segoe UI" panose="020B0502040204020203" pitchFamily="34" charset="0"/>
                  </a:rPr>
                  <a:t>to diagnose and repair a production issue</a:t>
                </a: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3824287" y="4405312"/>
            <a:ext cx="1965775" cy="941348"/>
            <a:chOff x="3824287" y="4405312"/>
            <a:chExt cx="1965775" cy="941348"/>
          </a:xfrm>
        </p:grpSpPr>
        <p:sp>
          <p:nvSpPr>
            <p:cNvPr id="422" name="Rectangle 3290"/>
            <p:cNvSpPr>
              <a:spLocks noChangeArrowheads="1"/>
            </p:cNvSpPr>
            <p:nvPr/>
          </p:nvSpPr>
          <p:spPr bwMode="auto">
            <a:xfrm>
              <a:off x="4922837" y="4792662"/>
              <a:ext cx="8672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IT decision</a:t>
              </a:r>
              <a:b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makers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 is still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unfamiliar with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the term DevOps</a:t>
              </a:r>
              <a:endParaRPr lang="en-US" altLang="en-US" dirty="0" smtClean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824287" y="4405312"/>
              <a:ext cx="1022350" cy="692150"/>
              <a:chOff x="3824287" y="4405312"/>
              <a:chExt cx="1022350" cy="692150"/>
            </a:xfrm>
          </p:grpSpPr>
          <p:sp>
            <p:nvSpPr>
              <p:cNvPr id="423" name="Freeform 3296"/>
              <p:cNvSpPr>
                <a:spLocks/>
              </p:cNvSpPr>
              <p:nvPr/>
            </p:nvSpPr>
            <p:spPr bwMode="auto">
              <a:xfrm>
                <a:off x="3824287" y="4405312"/>
                <a:ext cx="719138" cy="457200"/>
              </a:xfrm>
              <a:custGeom>
                <a:avLst/>
                <a:gdLst>
                  <a:gd name="T0" fmla="*/ 288 w 348"/>
                  <a:gd name="T1" fmla="*/ 221 h 221"/>
                  <a:gd name="T2" fmla="*/ 61 w 348"/>
                  <a:gd name="T3" fmla="*/ 221 h 221"/>
                  <a:gd name="T4" fmla="*/ 0 w 348"/>
                  <a:gd name="T5" fmla="*/ 161 h 221"/>
                  <a:gd name="T6" fmla="*/ 0 w 348"/>
                  <a:gd name="T7" fmla="*/ 111 h 221"/>
                  <a:gd name="T8" fmla="*/ 61 w 348"/>
                  <a:gd name="T9" fmla="*/ 51 h 221"/>
                  <a:gd name="T10" fmla="*/ 93 w 348"/>
                  <a:gd name="T11" fmla="*/ 51 h 221"/>
                  <a:gd name="T12" fmla="*/ 93 w 348"/>
                  <a:gd name="T13" fmla="*/ 0 h 221"/>
                  <a:gd name="T14" fmla="*/ 137 w 348"/>
                  <a:gd name="T15" fmla="*/ 51 h 221"/>
                  <a:gd name="T16" fmla="*/ 288 w 348"/>
                  <a:gd name="T17" fmla="*/ 51 h 221"/>
                  <a:gd name="T18" fmla="*/ 348 w 348"/>
                  <a:gd name="T19" fmla="*/ 111 h 221"/>
                  <a:gd name="T20" fmla="*/ 348 w 348"/>
                  <a:gd name="T21" fmla="*/ 161 h 221"/>
                  <a:gd name="T22" fmla="*/ 288 w 348"/>
                  <a:gd name="T2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8" h="221">
                    <a:moveTo>
                      <a:pt x="288" y="221"/>
                    </a:moveTo>
                    <a:cubicBezTo>
                      <a:pt x="61" y="221"/>
                      <a:pt x="61" y="221"/>
                      <a:pt x="61" y="221"/>
                    </a:cubicBezTo>
                    <a:cubicBezTo>
                      <a:pt x="28" y="221"/>
                      <a:pt x="0" y="195"/>
                      <a:pt x="0" y="16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77"/>
                      <a:pt x="28" y="51"/>
                      <a:pt x="61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37" y="51"/>
                      <a:pt x="137" y="51"/>
                      <a:pt x="137" y="51"/>
                    </a:cubicBezTo>
                    <a:cubicBezTo>
                      <a:pt x="288" y="51"/>
                      <a:pt x="288" y="51"/>
                      <a:pt x="288" y="51"/>
                    </a:cubicBezTo>
                    <a:cubicBezTo>
                      <a:pt x="321" y="51"/>
                      <a:pt x="348" y="77"/>
                      <a:pt x="348" y="111"/>
                    </a:cubicBezTo>
                    <a:cubicBezTo>
                      <a:pt x="348" y="161"/>
                      <a:pt x="348" y="161"/>
                      <a:pt x="348" y="161"/>
                    </a:cubicBezTo>
                    <a:cubicBezTo>
                      <a:pt x="348" y="195"/>
                      <a:pt x="321" y="221"/>
                      <a:pt x="288" y="221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3297"/>
              <p:cNvSpPr>
                <a:spLocks/>
              </p:cNvSpPr>
              <p:nvPr/>
            </p:nvSpPr>
            <p:spPr bwMode="auto">
              <a:xfrm>
                <a:off x="4344987" y="4440237"/>
                <a:ext cx="501650" cy="657225"/>
              </a:xfrm>
              <a:custGeom>
                <a:avLst/>
                <a:gdLst>
                  <a:gd name="T0" fmla="*/ 243 w 243"/>
                  <a:gd name="T1" fmla="*/ 121 h 318"/>
                  <a:gd name="T2" fmla="*/ 122 w 243"/>
                  <a:gd name="T3" fmla="*/ 0 h 318"/>
                  <a:gd name="T4" fmla="*/ 0 w 243"/>
                  <a:gd name="T5" fmla="*/ 121 h 318"/>
                  <a:gd name="T6" fmla="*/ 122 w 243"/>
                  <a:gd name="T7" fmla="*/ 241 h 318"/>
                  <a:gd name="T8" fmla="*/ 168 w 243"/>
                  <a:gd name="T9" fmla="*/ 232 h 318"/>
                  <a:gd name="T10" fmla="*/ 243 w 243"/>
                  <a:gd name="T11" fmla="*/ 318 h 318"/>
                  <a:gd name="T12" fmla="*/ 243 w 243"/>
                  <a:gd name="T13" fmla="*/ 121 h 318"/>
                  <a:gd name="T14" fmla="*/ 243 w 243"/>
                  <a:gd name="T15" fmla="*/ 12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18">
                    <a:moveTo>
                      <a:pt x="243" y="121"/>
                    </a:moveTo>
                    <a:cubicBezTo>
                      <a:pt x="243" y="54"/>
                      <a:pt x="188" y="0"/>
                      <a:pt x="122" y="0"/>
                    </a:cubicBezTo>
                    <a:cubicBezTo>
                      <a:pt x="54" y="0"/>
                      <a:pt x="0" y="54"/>
                      <a:pt x="0" y="121"/>
                    </a:cubicBezTo>
                    <a:cubicBezTo>
                      <a:pt x="0" y="187"/>
                      <a:pt x="54" y="241"/>
                      <a:pt x="122" y="241"/>
                    </a:cubicBezTo>
                    <a:cubicBezTo>
                      <a:pt x="138" y="241"/>
                      <a:pt x="153" y="238"/>
                      <a:pt x="168" y="232"/>
                    </a:cubicBezTo>
                    <a:cubicBezTo>
                      <a:pt x="243" y="318"/>
                      <a:pt x="243" y="318"/>
                      <a:pt x="243" y="318"/>
                    </a:cubicBezTo>
                    <a:cubicBezTo>
                      <a:pt x="243" y="121"/>
                      <a:pt x="243" y="121"/>
                      <a:pt x="243" y="121"/>
                    </a:cubicBezTo>
                    <a:cubicBezTo>
                      <a:pt x="243" y="121"/>
                      <a:pt x="243" y="121"/>
                      <a:pt x="243" y="121"/>
                    </a:cubicBez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Rectangle 3300"/>
              <p:cNvSpPr>
                <a:spLocks noChangeArrowheads="1"/>
              </p:cNvSpPr>
              <p:nvPr/>
            </p:nvSpPr>
            <p:spPr bwMode="auto">
              <a:xfrm>
                <a:off x="4488092" y="4511955"/>
                <a:ext cx="1490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2200" dirty="0" smtClean="0">
                    <a:solidFill>
                      <a:srgbClr val="FFFFFF"/>
                    </a:solidFill>
                    <a:latin typeface="Segoe UI Semilight" panose="020B0402040204020203" pitchFamily="34" charset="0"/>
                  </a:rPr>
                  <a:t>6</a:t>
                </a:r>
                <a:endParaRPr lang="en-US" altLang="en-US" dirty="0" smtClean="0">
                  <a:solidFill>
                    <a:srgbClr val="505050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330" name="Rectangle 3299"/>
              <p:cNvSpPr>
                <a:spLocks noChangeArrowheads="1"/>
              </p:cNvSpPr>
              <p:nvPr/>
            </p:nvSpPr>
            <p:spPr bwMode="auto">
              <a:xfrm>
                <a:off x="3845239" y="4511955"/>
                <a:ext cx="4632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2200" dirty="0" smtClean="0">
                    <a:solidFill>
                      <a:srgbClr val="FFFFFF"/>
                    </a:solidFill>
                    <a:latin typeface="Segoe UI Light" panose="020B0502040204020203" pitchFamily="34" charset="0"/>
                  </a:rPr>
                  <a:t> 1 in</a:t>
                </a:r>
                <a:endParaRPr lang="en-US" altLang="en-US" dirty="0" smtClean="0">
                  <a:solidFill>
                    <a:srgbClr val="505050"/>
                  </a:solidFill>
                  <a:latin typeface="Segoe UI" panose="020B0502040204020203" pitchFamily="34" charset="0"/>
                </a:endParaRPr>
              </a:p>
            </p:txBody>
          </p:sp>
        </p:grpSp>
      </p:grpSp>
      <p:pic>
        <p:nvPicPr>
          <p:cNvPr id="579" name="Picture 5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266" y="1820862"/>
            <a:ext cx="1114420" cy="604521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6980237" y="1058862"/>
            <a:ext cx="2663031" cy="608745"/>
            <a:chOff x="6600092" y="1058862"/>
            <a:chExt cx="2663031" cy="608745"/>
          </a:xfrm>
        </p:grpSpPr>
        <p:grpSp>
          <p:nvGrpSpPr>
            <p:cNvPr id="7" name="Group 6"/>
            <p:cNvGrpSpPr/>
            <p:nvPr/>
          </p:nvGrpSpPr>
          <p:grpSpPr>
            <a:xfrm>
              <a:off x="6600092" y="1058862"/>
              <a:ext cx="608745" cy="608745"/>
              <a:chOff x="7777955" y="466725"/>
              <a:chExt cx="608745" cy="608745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7777955" y="466725"/>
                <a:ext cx="608745" cy="60874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algn="ctr" defTabSz="932406"/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7840660" y="586431"/>
                <a:ext cx="483334" cy="369332"/>
                <a:chOff x="7858948" y="601662"/>
                <a:chExt cx="483334" cy="369332"/>
              </a:xfrm>
            </p:grpSpPr>
            <p:sp>
              <p:nvSpPr>
                <p:cNvPr id="321" name="Rectangle 3458"/>
                <p:cNvSpPr>
                  <a:spLocks noChangeArrowheads="1"/>
                </p:cNvSpPr>
                <p:nvPr/>
              </p:nvSpPr>
              <p:spPr bwMode="auto">
                <a:xfrm>
                  <a:off x="7858948" y="601662"/>
                  <a:ext cx="32220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2400" dirty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4</a:t>
                  </a:r>
                  <a:r>
                    <a:rPr lang="en-US" altLang="en-US" sz="240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0</a:t>
                  </a:r>
                  <a:endParaRPr lang="en-US" altLang="en-US" sz="2400" dirty="0" smtClean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322" name="Rectangle 3459"/>
                <p:cNvSpPr>
                  <a:spLocks noChangeArrowheads="1"/>
                </p:cNvSpPr>
                <p:nvPr/>
              </p:nvSpPr>
              <p:spPr bwMode="auto">
                <a:xfrm>
                  <a:off x="8181982" y="609917"/>
                  <a:ext cx="16030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160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%</a:t>
                  </a:r>
                  <a:endParaRPr lang="en-US" altLang="en-US" sz="1600" dirty="0" smtClean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</p:grpSp>
        </p:grpSp>
        <p:sp>
          <p:nvSpPr>
            <p:cNvPr id="323" name="Rectangle 3460"/>
            <p:cNvSpPr>
              <a:spLocks noChangeArrowheads="1"/>
            </p:cNvSpPr>
            <p:nvPr/>
          </p:nvSpPr>
          <p:spPr bwMode="auto">
            <a:xfrm>
              <a:off x="7285037" y="1135062"/>
              <a:ext cx="1978086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… of </a:t>
              </a:r>
              <a:r>
                <a:rPr lang="en-US" altLang="en-US" sz="900" dirty="0">
                  <a:solidFill>
                    <a:schemeClr val="bg1"/>
                  </a:solidFill>
                  <a:latin typeface="Segoe UI" panose="020B0502040204020203" pitchFamily="34" charset="0"/>
                </a:rPr>
                <a:t>implementations end up </a:t>
              </a:r>
              <a:r>
                <a:rPr lang="en-US" altLang="en-US" sz="900" b="1" dirty="0">
                  <a:solidFill>
                    <a:schemeClr val="bg1"/>
                  </a:solidFill>
                  <a:latin typeface="Segoe UI" panose="020B0502040204020203" pitchFamily="34" charset="0"/>
                </a:rPr>
                <a:t>getting reworked</a:t>
              </a:r>
              <a:r>
                <a:rPr lang="en-US" altLang="en-US" sz="900" dirty="0">
                  <a:solidFill>
                    <a:schemeClr val="bg1"/>
                  </a:solidFill>
                  <a:latin typeface="Segoe UI" panose="020B0502040204020203" pitchFamily="34" charset="0"/>
                </a:rPr>
                <a:t>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because they </a:t>
              </a:r>
              <a:r>
                <a:rPr lang="en-US" altLang="en-US" sz="900" dirty="0">
                  <a:solidFill>
                    <a:schemeClr val="bg1"/>
                  </a:solidFill>
                  <a:latin typeface="Segoe UI" panose="020B0502040204020203" pitchFamily="34" charset="0"/>
                </a:rPr>
                <a:t>don’t meet the users’ original </a:t>
              </a:r>
              <a:r>
                <a:rPr lang="en-US" altLang="en-US" sz="900" dirty="0" smtClean="0">
                  <a:solidFill>
                    <a:schemeClr val="bg1"/>
                  </a:solidFill>
                  <a:latin typeface="Segoe UI" panose="020B0502040204020203" pitchFamily="34" charset="0"/>
                </a:rPr>
                <a:t>requirements</a:t>
              </a:r>
              <a:endParaRPr lang="en-US" altLang="en-US" sz="900" dirty="0">
                <a:solidFill>
                  <a:schemeClr val="bg1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313237" y="1668462"/>
            <a:ext cx="2913063" cy="608745"/>
            <a:chOff x="4084637" y="1423316"/>
            <a:chExt cx="2913063" cy="608745"/>
          </a:xfrm>
        </p:grpSpPr>
        <p:sp>
          <p:nvSpPr>
            <p:cNvPr id="590" name="Rectangle 3696"/>
            <p:cNvSpPr>
              <a:spLocks noChangeArrowheads="1"/>
            </p:cNvSpPr>
            <p:nvPr/>
          </p:nvSpPr>
          <p:spPr bwMode="auto">
            <a:xfrm>
              <a:off x="4768850" y="1478388"/>
              <a:ext cx="2228850" cy="493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>
                <a:lnSpc>
                  <a:spcPct val="120000"/>
                </a:lnSpc>
              </a:pP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… of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development budgets for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software, IT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staff and external professional services 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will 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be consumed by </a:t>
              </a:r>
              <a:r>
                <a:rPr lang="en-US" altLang="en-US" sz="900" b="1" dirty="0">
                  <a:solidFill>
                    <a:srgbClr val="FFFFFF"/>
                  </a:solidFill>
                  <a:latin typeface="Segoe UI" panose="020B0502040204020203" pitchFamily="34" charset="0"/>
                </a:rPr>
                <a:t>poor requirements</a:t>
              </a:r>
            </a:p>
          </p:txBody>
        </p:sp>
        <p:grpSp>
          <p:nvGrpSpPr>
            <p:cNvPr id="688" name="Group 687"/>
            <p:cNvGrpSpPr/>
            <p:nvPr/>
          </p:nvGrpSpPr>
          <p:grpSpPr>
            <a:xfrm>
              <a:off x="4084637" y="1423316"/>
              <a:ext cx="608745" cy="608745"/>
              <a:chOff x="7777955" y="466725"/>
              <a:chExt cx="608745" cy="608745"/>
            </a:xfrm>
          </p:grpSpPr>
          <p:sp>
            <p:nvSpPr>
              <p:cNvPr id="689" name="Oval 688"/>
              <p:cNvSpPr/>
              <p:nvPr/>
            </p:nvSpPr>
            <p:spPr bwMode="auto">
              <a:xfrm>
                <a:off x="7777955" y="466725"/>
                <a:ext cx="608745" cy="608745"/>
              </a:xfrm>
              <a:prstGeom prst="ellipse">
                <a:avLst/>
              </a:prstGeom>
              <a:solidFill>
                <a:srgbClr val="00205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algn="ctr" defTabSz="932406"/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690" name="Group 689"/>
              <p:cNvGrpSpPr/>
              <p:nvPr/>
            </p:nvGrpSpPr>
            <p:grpSpPr>
              <a:xfrm>
                <a:off x="7885590" y="586431"/>
                <a:ext cx="438404" cy="369332"/>
                <a:chOff x="7903878" y="601662"/>
                <a:chExt cx="438404" cy="369332"/>
              </a:xfrm>
            </p:grpSpPr>
            <p:sp>
              <p:nvSpPr>
                <p:cNvPr id="691" name="Rectangle 3458"/>
                <p:cNvSpPr>
                  <a:spLocks noChangeArrowheads="1"/>
                </p:cNvSpPr>
                <p:nvPr/>
              </p:nvSpPr>
              <p:spPr bwMode="auto">
                <a:xfrm>
                  <a:off x="7903878" y="601662"/>
                  <a:ext cx="27251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240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4</a:t>
                  </a:r>
                  <a:r>
                    <a:rPr lang="en-US" altLang="en-US" sz="2400" dirty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1</a:t>
                  </a:r>
                  <a:endParaRPr lang="en-US" altLang="en-US" sz="2400" dirty="0" smtClean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692" name="Rectangle 3459"/>
                <p:cNvSpPr>
                  <a:spLocks noChangeArrowheads="1"/>
                </p:cNvSpPr>
                <p:nvPr/>
              </p:nvSpPr>
              <p:spPr bwMode="auto">
                <a:xfrm>
                  <a:off x="8181982" y="609917"/>
                  <a:ext cx="16030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/>
                  <a:r>
                    <a:rPr lang="en-US" altLang="en-US" sz="1600" dirty="0" smtClean="0">
                      <a:solidFill>
                        <a:schemeClr val="bg1"/>
                      </a:solidFill>
                      <a:latin typeface="Segoe UI Light" panose="020B0502040204020203" pitchFamily="34" charset="0"/>
                    </a:rPr>
                    <a:t>%</a:t>
                  </a:r>
                  <a:endParaRPr lang="en-US" altLang="en-US" sz="1600" dirty="0" smtClean="0">
                    <a:solidFill>
                      <a:schemeClr val="bg1"/>
                    </a:solidFill>
                    <a:latin typeface="Segoe UI" panose="020B0502040204020203" pitchFamily="34" charset="0"/>
                  </a:endParaRP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consequences of inefficiency</a:t>
            </a:r>
            <a:endParaRPr lang="en-US" dirty="0">
              <a:latin typeface="+mj-lt"/>
            </a:endParaRPr>
          </a:p>
        </p:txBody>
      </p:sp>
      <p:sp>
        <p:nvSpPr>
          <p:cNvPr id="128" name="Freeform 3342"/>
          <p:cNvSpPr>
            <a:spLocks/>
          </p:cNvSpPr>
          <p:nvPr/>
        </p:nvSpPr>
        <p:spPr bwMode="auto">
          <a:xfrm>
            <a:off x="5737225" y="2789237"/>
            <a:ext cx="3175" cy="1587"/>
          </a:xfrm>
          <a:custGeom>
            <a:avLst/>
            <a:gdLst>
              <a:gd name="T0" fmla="*/ 0 w 2"/>
              <a:gd name="T1" fmla="*/ 0 h 1"/>
              <a:gd name="T2" fmla="*/ 2 w 2"/>
              <a:gd name="T3" fmla="*/ 0 h 1"/>
              <a:gd name="T4" fmla="*/ 2 w 2"/>
              <a:gd name="T5" fmla="*/ 1 h 1"/>
              <a:gd name="T6" fmla="*/ 0 w 2"/>
              <a:gd name="T7" fmla="*/ 1 h 1"/>
              <a:gd name="T8" fmla="*/ 0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2" y="0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60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881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939214" y="730250"/>
            <a:ext cx="3387723" cy="1243012"/>
            <a:chOff x="8939214" y="730250"/>
            <a:chExt cx="3387723" cy="1243012"/>
          </a:xfrm>
        </p:grpSpPr>
        <p:grpSp>
          <p:nvGrpSpPr>
            <p:cNvPr id="14" name="Group 13"/>
            <p:cNvGrpSpPr/>
            <p:nvPr/>
          </p:nvGrpSpPr>
          <p:grpSpPr>
            <a:xfrm>
              <a:off x="9928226" y="730250"/>
              <a:ext cx="2398711" cy="1243012"/>
              <a:chOff x="9928226" y="730250"/>
              <a:chExt cx="2398711" cy="1243012"/>
            </a:xfrm>
          </p:grpSpPr>
          <p:sp>
            <p:nvSpPr>
              <p:cNvPr id="159" name="Freeform 3374"/>
              <p:cNvSpPr>
                <a:spLocks/>
              </p:cNvSpPr>
              <p:nvPr/>
            </p:nvSpPr>
            <p:spPr bwMode="auto">
              <a:xfrm>
                <a:off x="10482264" y="1819275"/>
                <a:ext cx="65088" cy="33337"/>
              </a:xfrm>
              <a:custGeom>
                <a:avLst/>
                <a:gdLst>
                  <a:gd name="T0" fmla="*/ 16 w 32"/>
                  <a:gd name="T1" fmla="*/ 0 h 16"/>
                  <a:gd name="T2" fmla="*/ 0 w 32"/>
                  <a:gd name="T3" fmla="*/ 16 h 16"/>
                  <a:gd name="T4" fmla="*/ 32 w 32"/>
                  <a:gd name="T5" fmla="*/ 16 h 16"/>
                  <a:gd name="T6" fmla="*/ 16 w 3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16" y="0"/>
                    </a:moveTo>
                    <a:cubicBezTo>
                      <a:pt x="6" y="0"/>
                      <a:pt x="0" y="8"/>
                      <a:pt x="0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8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B40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3375"/>
              <p:cNvSpPr>
                <a:spLocks/>
              </p:cNvSpPr>
              <p:nvPr/>
            </p:nvSpPr>
            <p:spPr bwMode="auto">
              <a:xfrm>
                <a:off x="10596564" y="1819275"/>
                <a:ext cx="66675" cy="33337"/>
              </a:xfrm>
              <a:custGeom>
                <a:avLst/>
                <a:gdLst>
                  <a:gd name="T0" fmla="*/ 16 w 32"/>
                  <a:gd name="T1" fmla="*/ 0 h 16"/>
                  <a:gd name="T2" fmla="*/ 32 w 32"/>
                  <a:gd name="T3" fmla="*/ 16 h 16"/>
                  <a:gd name="T4" fmla="*/ 0 w 32"/>
                  <a:gd name="T5" fmla="*/ 16 h 16"/>
                  <a:gd name="T6" fmla="*/ 16 w 3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16" y="0"/>
                    </a:moveTo>
                    <a:cubicBezTo>
                      <a:pt x="26" y="0"/>
                      <a:pt x="32" y="8"/>
                      <a:pt x="32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8" y="0"/>
                      <a:pt x="16" y="0"/>
                    </a:cubicBezTo>
                    <a:close/>
                  </a:path>
                </a:pathLst>
              </a:custGeom>
              <a:solidFill>
                <a:srgbClr val="B40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3376"/>
              <p:cNvSpPr>
                <a:spLocks/>
              </p:cNvSpPr>
              <p:nvPr/>
            </p:nvSpPr>
            <p:spPr bwMode="auto">
              <a:xfrm>
                <a:off x="10334626" y="893762"/>
                <a:ext cx="465138" cy="1050925"/>
              </a:xfrm>
              <a:custGeom>
                <a:avLst/>
                <a:gdLst>
                  <a:gd name="T0" fmla="*/ 177 w 225"/>
                  <a:gd name="T1" fmla="*/ 92 h 508"/>
                  <a:gd name="T2" fmla="*/ 177 w 225"/>
                  <a:gd name="T3" fmla="*/ 92 h 508"/>
                  <a:gd name="T4" fmla="*/ 177 w 225"/>
                  <a:gd name="T5" fmla="*/ 92 h 508"/>
                  <a:gd name="T6" fmla="*/ 128 w 225"/>
                  <a:gd name="T7" fmla="*/ 88 h 508"/>
                  <a:gd name="T8" fmla="*/ 128 w 225"/>
                  <a:gd name="T9" fmla="*/ 80 h 508"/>
                  <a:gd name="T10" fmla="*/ 139 w 225"/>
                  <a:gd name="T11" fmla="*/ 68 h 508"/>
                  <a:gd name="T12" fmla="*/ 139 w 225"/>
                  <a:gd name="T13" fmla="*/ 57 h 508"/>
                  <a:gd name="T14" fmla="*/ 143 w 225"/>
                  <a:gd name="T15" fmla="*/ 52 h 508"/>
                  <a:gd name="T16" fmla="*/ 143 w 225"/>
                  <a:gd name="T17" fmla="*/ 43 h 508"/>
                  <a:gd name="T18" fmla="*/ 141 w 225"/>
                  <a:gd name="T19" fmla="*/ 38 h 508"/>
                  <a:gd name="T20" fmla="*/ 146 w 225"/>
                  <a:gd name="T21" fmla="*/ 25 h 508"/>
                  <a:gd name="T22" fmla="*/ 127 w 225"/>
                  <a:gd name="T23" fmla="*/ 7 h 508"/>
                  <a:gd name="T24" fmla="*/ 127 w 225"/>
                  <a:gd name="T25" fmla="*/ 7 h 508"/>
                  <a:gd name="T26" fmla="*/ 107 w 225"/>
                  <a:gd name="T27" fmla="*/ 0 h 508"/>
                  <a:gd name="T28" fmla="*/ 79 w 225"/>
                  <a:gd name="T29" fmla="*/ 23 h 508"/>
                  <a:gd name="T30" fmla="*/ 84 w 225"/>
                  <a:gd name="T31" fmla="*/ 38 h 508"/>
                  <a:gd name="T32" fmla="*/ 81 w 225"/>
                  <a:gd name="T33" fmla="*/ 43 h 508"/>
                  <a:gd name="T34" fmla="*/ 81 w 225"/>
                  <a:gd name="T35" fmla="*/ 52 h 508"/>
                  <a:gd name="T36" fmla="*/ 85 w 225"/>
                  <a:gd name="T37" fmla="*/ 57 h 508"/>
                  <a:gd name="T38" fmla="*/ 85 w 225"/>
                  <a:gd name="T39" fmla="*/ 68 h 508"/>
                  <a:gd name="T40" fmla="*/ 97 w 225"/>
                  <a:gd name="T41" fmla="*/ 80 h 508"/>
                  <a:gd name="T42" fmla="*/ 97 w 225"/>
                  <a:gd name="T43" fmla="*/ 88 h 508"/>
                  <a:gd name="T44" fmla="*/ 48 w 225"/>
                  <a:gd name="T45" fmla="*/ 92 h 508"/>
                  <a:gd name="T46" fmla="*/ 48 w 225"/>
                  <a:gd name="T47" fmla="*/ 93 h 508"/>
                  <a:gd name="T48" fmla="*/ 0 w 225"/>
                  <a:gd name="T49" fmla="*/ 267 h 508"/>
                  <a:gd name="T50" fmla="*/ 4 w 225"/>
                  <a:gd name="T51" fmla="*/ 267 h 508"/>
                  <a:gd name="T52" fmla="*/ 4 w 225"/>
                  <a:gd name="T53" fmla="*/ 279 h 508"/>
                  <a:gd name="T54" fmla="*/ 14 w 225"/>
                  <a:gd name="T55" fmla="*/ 289 h 508"/>
                  <a:gd name="T56" fmla="*/ 25 w 225"/>
                  <a:gd name="T57" fmla="*/ 279 h 508"/>
                  <a:gd name="T58" fmla="*/ 25 w 225"/>
                  <a:gd name="T59" fmla="*/ 267 h 508"/>
                  <a:gd name="T60" fmla="*/ 28 w 225"/>
                  <a:gd name="T61" fmla="*/ 267 h 508"/>
                  <a:gd name="T62" fmla="*/ 48 w 225"/>
                  <a:gd name="T63" fmla="*/ 170 h 508"/>
                  <a:gd name="T64" fmla="*/ 48 w 225"/>
                  <a:gd name="T65" fmla="*/ 308 h 508"/>
                  <a:gd name="T66" fmla="*/ 65 w 225"/>
                  <a:gd name="T67" fmla="*/ 308 h 508"/>
                  <a:gd name="T68" fmla="*/ 71 w 225"/>
                  <a:gd name="T69" fmla="*/ 493 h 508"/>
                  <a:gd name="T70" fmla="*/ 77 w 225"/>
                  <a:gd name="T71" fmla="*/ 493 h 508"/>
                  <a:gd name="T72" fmla="*/ 69 w 225"/>
                  <a:gd name="T73" fmla="*/ 508 h 508"/>
                  <a:gd name="T74" fmla="*/ 108 w 225"/>
                  <a:gd name="T75" fmla="*/ 508 h 508"/>
                  <a:gd name="T76" fmla="*/ 99 w 225"/>
                  <a:gd name="T77" fmla="*/ 493 h 508"/>
                  <a:gd name="T78" fmla="*/ 105 w 225"/>
                  <a:gd name="T79" fmla="*/ 493 h 508"/>
                  <a:gd name="T80" fmla="*/ 112 w 225"/>
                  <a:gd name="T81" fmla="*/ 308 h 508"/>
                  <a:gd name="T82" fmla="*/ 113 w 225"/>
                  <a:gd name="T83" fmla="*/ 308 h 508"/>
                  <a:gd name="T84" fmla="*/ 120 w 225"/>
                  <a:gd name="T85" fmla="*/ 493 h 508"/>
                  <a:gd name="T86" fmla="*/ 126 w 225"/>
                  <a:gd name="T87" fmla="*/ 493 h 508"/>
                  <a:gd name="T88" fmla="*/ 117 w 225"/>
                  <a:gd name="T89" fmla="*/ 508 h 508"/>
                  <a:gd name="T90" fmla="*/ 156 w 225"/>
                  <a:gd name="T91" fmla="*/ 508 h 508"/>
                  <a:gd name="T92" fmla="*/ 148 w 225"/>
                  <a:gd name="T93" fmla="*/ 493 h 508"/>
                  <a:gd name="T94" fmla="*/ 154 w 225"/>
                  <a:gd name="T95" fmla="*/ 493 h 508"/>
                  <a:gd name="T96" fmla="*/ 160 w 225"/>
                  <a:gd name="T97" fmla="*/ 308 h 508"/>
                  <a:gd name="T98" fmla="*/ 177 w 225"/>
                  <a:gd name="T99" fmla="*/ 308 h 508"/>
                  <a:gd name="T100" fmla="*/ 177 w 225"/>
                  <a:gd name="T101" fmla="*/ 167 h 508"/>
                  <a:gd name="T102" fmla="*/ 198 w 225"/>
                  <a:gd name="T103" fmla="*/ 267 h 508"/>
                  <a:gd name="T104" fmla="*/ 201 w 225"/>
                  <a:gd name="T105" fmla="*/ 267 h 508"/>
                  <a:gd name="T106" fmla="*/ 201 w 225"/>
                  <a:gd name="T107" fmla="*/ 279 h 508"/>
                  <a:gd name="T108" fmla="*/ 211 w 225"/>
                  <a:gd name="T109" fmla="*/ 289 h 508"/>
                  <a:gd name="T110" fmla="*/ 222 w 225"/>
                  <a:gd name="T111" fmla="*/ 279 h 508"/>
                  <a:gd name="T112" fmla="*/ 222 w 225"/>
                  <a:gd name="T113" fmla="*/ 267 h 508"/>
                  <a:gd name="T114" fmla="*/ 225 w 225"/>
                  <a:gd name="T115" fmla="*/ 267 h 508"/>
                  <a:gd name="T116" fmla="*/ 177 w 225"/>
                  <a:gd name="T117" fmla="*/ 9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5" h="508">
                    <a:moveTo>
                      <a:pt x="177" y="92"/>
                    </a:move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8" y="80"/>
                      <a:pt x="128" y="80"/>
                      <a:pt x="128" y="80"/>
                    </a:cubicBezTo>
                    <a:cubicBezTo>
                      <a:pt x="134" y="79"/>
                      <a:pt x="139" y="74"/>
                      <a:pt x="139" y="68"/>
                    </a:cubicBezTo>
                    <a:cubicBezTo>
                      <a:pt x="139" y="57"/>
                      <a:pt x="139" y="57"/>
                      <a:pt x="139" y="57"/>
                    </a:cubicBezTo>
                    <a:cubicBezTo>
                      <a:pt x="141" y="57"/>
                      <a:pt x="143" y="55"/>
                      <a:pt x="143" y="52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3" y="41"/>
                      <a:pt x="142" y="39"/>
                      <a:pt x="141" y="38"/>
                    </a:cubicBezTo>
                    <a:cubicBezTo>
                      <a:pt x="144" y="36"/>
                      <a:pt x="146" y="31"/>
                      <a:pt x="146" y="25"/>
                    </a:cubicBezTo>
                    <a:cubicBezTo>
                      <a:pt x="146" y="15"/>
                      <a:pt x="138" y="7"/>
                      <a:pt x="127" y="7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2" y="3"/>
                      <a:pt x="115" y="0"/>
                      <a:pt x="107" y="0"/>
                    </a:cubicBezTo>
                    <a:cubicBezTo>
                      <a:pt x="91" y="0"/>
                      <a:pt x="79" y="10"/>
                      <a:pt x="79" y="23"/>
                    </a:cubicBezTo>
                    <a:cubicBezTo>
                      <a:pt x="79" y="29"/>
                      <a:pt x="81" y="35"/>
                      <a:pt x="84" y="38"/>
                    </a:cubicBezTo>
                    <a:cubicBezTo>
                      <a:pt x="83" y="38"/>
                      <a:pt x="81" y="40"/>
                      <a:pt x="81" y="43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5"/>
                      <a:pt x="83" y="57"/>
                      <a:pt x="85" y="57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75"/>
                      <a:pt x="90" y="80"/>
                      <a:pt x="97" y="80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3"/>
                      <a:pt x="48" y="93"/>
                      <a:pt x="48" y="93"/>
                    </a:cubicBezTo>
                    <a:cubicBezTo>
                      <a:pt x="22" y="149"/>
                      <a:pt x="6" y="205"/>
                      <a:pt x="0" y="267"/>
                    </a:cubicBezTo>
                    <a:cubicBezTo>
                      <a:pt x="4" y="267"/>
                      <a:pt x="4" y="267"/>
                      <a:pt x="4" y="267"/>
                    </a:cubicBezTo>
                    <a:cubicBezTo>
                      <a:pt x="4" y="279"/>
                      <a:pt x="4" y="279"/>
                      <a:pt x="4" y="279"/>
                    </a:cubicBezTo>
                    <a:cubicBezTo>
                      <a:pt x="4" y="285"/>
                      <a:pt x="9" y="289"/>
                      <a:pt x="14" y="289"/>
                    </a:cubicBezTo>
                    <a:cubicBezTo>
                      <a:pt x="20" y="289"/>
                      <a:pt x="25" y="285"/>
                      <a:pt x="25" y="279"/>
                    </a:cubicBezTo>
                    <a:cubicBezTo>
                      <a:pt x="25" y="267"/>
                      <a:pt x="25" y="267"/>
                      <a:pt x="25" y="267"/>
                    </a:cubicBezTo>
                    <a:cubicBezTo>
                      <a:pt x="28" y="267"/>
                      <a:pt x="28" y="267"/>
                      <a:pt x="28" y="267"/>
                    </a:cubicBezTo>
                    <a:cubicBezTo>
                      <a:pt x="31" y="233"/>
                      <a:pt x="39" y="202"/>
                      <a:pt x="48" y="170"/>
                    </a:cubicBezTo>
                    <a:cubicBezTo>
                      <a:pt x="48" y="308"/>
                      <a:pt x="48" y="308"/>
                      <a:pt x="48" y="308"/>
                    </a:cubicBezTo>
                    <a:cubicBezTo>
                      <a:pt x="65" y="308"/>
                      <a:pt x="65" y="308"/>
                      <a:pt x="65" y="308"/>
                    </a:cubicBezTo>
                    <a:cubicBezTo>
                      <a:pt x="71" y="493"/>
                      <a:pt x="71" y="493"/>
                      <a:pt x="71" y="493"/>
                    </a:cubicBezTo>
                    <a:cubicBezTo>
                      <a:pt x="77" y="493"/>
                      <a:pt x="77" y="493"/>
                      <a:pt x="77" y="493"/>
                    </a:cubicBezTo>
                    <a:cubicBezTo>
                      <a:pt x="71" y="495"/>
                      <a:pt x="69" y="502"/>
                      <a:pt x="69" y="508"/>
                    </a:cubicBezTo>
                    <a:cubicBezTo>
                      <a:pt x="108" y="508"/>
                      <a:pt x="108" y="508"/>
                      <a:pt x="108" y="508"/>
                    </a:cubicBezTo>
                    <a:cubicBezTo>
                      <a:pt x="108" y="502"/>
                      <a:pt x="105" y="495"/>
                      <a:pt x="99" y="493"/>
                    </a:cubicBezTo>
                    <a:cubicBezTo>
                      <a:pt x="105" y="493"/>
                      <a:pt x="105" y="493"/>
                      <a:pt x="105" y="493"/>
                    </a:cubicBezTo>
                    <a:cubicBezTo>
                      <a:pt x="112" y="308"/>
                      <a:pt x="112" y="308"/>
                      <a:pt x="112" y="308"/>
                    </a:cubicBezTo>
                    <a:cubicBezTo>
                      <a:pt x="113" y="308"/>
                      <a:pt x="113" y="308"/>
                      <a:pt x="113" y="308"/>
                    </a:cubicBezTo>
                    <a:cubicBezTo>
                      <a:pt x="120" y="493"/>
                      <a:pt x="120" y="493"/>
                      <a:pt x="120" y="493"/>
                    </a:cubicBezTo>
                    <a:cubicBezTo>
                      <a:pt x="126" y="493"/>
                      <a:pt x="126" y="493"/>
                      <a:pt x="126" y="493"/>
                    </a:cubicBezTo>
                    <a:cubicBezTo>
                      <a:pt x="120" y="495"/>
                      <a:pt x="117" y="502"/>
                      <a:pt x="117" y="508"/>
                    </a:cubicBezTo>
                    <a:cubicBezTo>
                      <a:pt x="156" y="508"/>
                      <a:pt x="156" y="508"/>
                      <a:pt x="156" y="508"/>
                    </a:cubicBezTo>
                    <a:cubicBezTo>
                      <a:pt x="156" y="502"/>
                      <a:pt x="154" y="495"/>
                      <a:pt x="148" y="493"/>
                    </a:cubicBezTo>
                    <a:cubicBezTo>
                      <a:pt x="154" y="493"/>
                      <a:pt x="154" y="493"/>
                      <a:pt x="154" y="493"/>
                    </a:cubicBezTo>
                    <a:cubicBezTo>
                      <a:pt x="160" y="308"/>
                      <a:pt x="160" y="308"/>
                      <a:pt x="160" y="308"/>
                    </a:cubicBezTo>
                    <a:cubicBezTo>
                      <a:pt x="177" y="308"/>
                      <a:pt x="177" y="308"/>
                      <a:pt x="177" y="308"/>
                    </a:cubicBezTo>
                    <a:cubicBezTo>
                      <a:pt x="177" y="167"/>
                      <a:pt x="177" y="167"/>
                      <a:pt x="177" y="167"/>
                    </a:cubicBezTo>
                    <a:cubicBezTo>
                      <a:pt x="187" y="200"/>
                      <a:pt x="195" y="232"/>
                      <a:pt x="198" y="267"/>
                    </a:cubicBezTo>
                    <a:cubicBezTo>
                      <a:pt x="201" y="267"/>
                      <a:pt x="201" y="267"/>
                      <a:pt x="201" y="267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85"/>
                      <a:pt x="206" y="289"/>
                      <a:pt x="211" y="289"/>
                    </a:cubicBezTo>
                    <a:cubicBezTo>
                      <a:pt x="217" y="289"/>
                      <a:pt x="222" y="285"/>
                      <a:pt x="222" y="279"/>
                    </a:cubicBezTo>
                    <a:cubicBezTo>
                      <a:pt x="222" y="267"/>
                      <a:pt x="222" y="267"/>
                      <a:pt x="222" y="267"/>
                    </a:cubicBezTo>
                    <a:cubicBezTo>
                      <a:pt x="225" y="267"/>
                      <a:pt x="225" y="267"/>
                      <a:pt x="225" y="267"/>
                    </a:cubicBezTo>
                    <a:cubicBezTo>
                      <a:pt x="220" y="205"/>
                      <a:pt x="203" y="148"/>
                      <a:pt x="177" y="92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3377"/>
              <p:cNvSpPr>
                <a:spLocks/>
              </p:cNvSpPr>
              <p:nvPr/>
            </p:nvSpPr>
            <p:spPr bwMode="auto">
              <a:xfrm>
                <a:off x="10199689" y="949325"/>
                <a:ext cx="333375" cy="995362"/>
              </a:xfrm>
              <a:custGeom>
                <a:avLst/>
                <a:gdLst>
                  <a:gd name="T0" fmla="*/ 133 w 161"/>
                  <a:gd name="T1" fmla="*/ 97 h 481"/>
                  <a:gd name="T2" fmla="*/ 95 w 161"/>
                  <a:gd name="T3" fmla="*/ 93 h 481"/>
                  <a:gd name="T4" fmla="*/ 93 w 161"/>
                  <a:gd name="T5" fmla="*/ 89 h 481"/>
                  <a:gd name="T6" fmla="*/ 121 w 161"/>
                  <a:gd name="T7" fmla="*/ 76 h 481"/>
                  <a:gd name="T8" fmla="*/ 109 w 161"/>
                  <a:gd name="T9" fmla="*/ 71 h 481"/>
                  <a:gd name="T10" fmla="*/ 114 w 161"/>
                  <a:gd name="T11" fmla="*/ 56 h 481"/>
                  <a:gd name="T12" fmla="*/ 114 w 161"/>
                  <a:gd name="T13" fmla="*/ 55 h 481"/>
                  <a:gd name="T14" fmla="*/ 99 w 161"/>
                  <a:gd name="T15" fmla="*/ 14 h 481"/>
                  <a:gd name="T16" fmla="*/ 47 w 161"/>
                  <a:gd name="T17" fmla="*/ 36 h 481"/>
                  <a:gd name="T18" fmla="*/ 51 w 161"/>
                  <a:gd name="T19" fmla="*/ 55 h 481"/>
                  <a:gd name="T20" fmla="*/ 48 w 161"/>
                  <a:gd name="T21" fmla="*/ 71 h 481"/>
                  <a:gd name="T22" fmla="*/ 56 w 161"/>
                  <a:gd name="T23" fmla="*/ 89 h 481"/>
                  <a:gd name="T24" fmla="*/ 70 w 161"/>
                  <a:gd name="T25" fmla="*/ 93 h 481"/>
                  <a:gd name="T26" fmla="*/ 29 w 161"/>
                  <a:gd name="T27" fmla="*/ 97 h 481"/>
                  <a:gd name="T28" fmla="*/ 29 w 161"/>
                  <a:gd name="T29" fmla="*/ 97 h 481"/>
                  <a:gd name="T30" fmla="*/ 3 w 161"/>
                  <a:gd name="T31" fmla="*/ 221 h 481"/>
                  <a:gd name="T32" fmla="*/ 10 w 161"/>
                  <a:gd name="T33" fmla="*/ 237 h 481"/>
                  <a:gd name="T34" fmla="*/ 18 w 161"/>
                  <a:gd name="T35" fmla="*/ 221 h 481"/>
                  <a:gd name="T36" fmla="*/ 32 w 161"/>
                  <a:gd name="T37" fmla="*/ 149 h 481"/>
                  <a:gd name="T38" fmla="*/ 38 w 161"/>
                  <a:gd name="T39" fmla="*/ 364 h 481"/>
                  <a:gd name="T40" fmla="*/ 55 w 161"/>
                  <a:gd name="T41" fmla="*/ 474 h 481"/>
                  <a:gd name="T42" fmla="*/ 55 w 161"/>
                  <a:gd name="T43" fmla="*/ 481 h 481"/>
                  <a:gd name="T44" fmla="*/ 80 w 161"/>
                  <a:gd name="T45" fmla="*/ 481 h 481"/>
                  <a:gd name="T46" fmla="*/ 80 w 161"/>
                  <a:gd name="T47" fmla="*/ 364 h 481"/>
                  <a:gd name="T48" fmla="*/ 89 w 161"/>
                  <a:gd name="T49" fmla="*/ 474 h 481"/>
                  <a:gd name="T50" fmla="*/ 89 w 161"/>
                  <a:gd name="T51" fmla="*/ 481 h 481"/>
                  <a:gd name="T52" fmla="*/ 112 w 161"/>
                  <a:gd name="T53" fmla="*/ 481 h 481"/>
                  <a:gd name="T54" fmla="*/ 112 w 161"/>
                  <a:gd name="T55" fmla="*/ 364 h 481"/>
                  <a:gd name="T56" fmla="*/ 124 w 161"/>
                  <a:gd name="T57" fmla="*/ 253 h 481"/>
                  <a:gd name="T58" fmla="*/ 141 w 161"/>
                  <a:gd name="T59" fmla="*/ 221 h 481"/>
                  <a:gd name="T60" fmla="*/ 144 w 161"/>
                  <a:gd name="T61" fmla="*/ 230 h 481"/>
                  <a:gd name="T62" fmla="*/ 159 w 161"/>
                  <a:gd name="T63" fmla="*/ 230 h 481"/>
                  <a:gd name="T64" fmla="*/ 161 w 161"/>
                  <a:gd name="T65" fmla="*/ 22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1" h="481">
                    <a:moveTo>
                      <a:pt x="133" y="97"/>
                    </a:moveTo>
                    <a:cubicBezTo>
                      <a:pt x="133" y="97"/>
                      <a:pt x="133" y="97"/>
                      <a:pt x="133" y="97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2" y="93"/>
                      <a:pt x="92" y="93"/>
                      <a:pt x="92" y="93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7" y="89"/>
                      <a:pt x="101" y="89"/>
                      <a:pt x="108" y="89"/>
                    </a:cubicBezTo>
                    <a:cubicBezTo>
                      <a:pt x="119" y="87"/>
                      <a:pt x="121" y="80"/>
                      <a:pt x="121" y="76"/>
                    </a:cubicBezTo>
                    <a:cubicBezTo>
                      <a:pt x="121" y="72"/>
                      <a:pt x="118" y="65"/>
                      <a:pt x="117" y="71"/>
                    </a:cubicBezTo>
                    <a:cubicBezTo>
                      <a:pt x="115" y="76"/>
                      <a:pt x="110" y="75"/>
                      <a:pt x="109" y="71"/>
                    </a:cubicBezTo>
                    <a:cubicBezTo>
                      <a:pt x="108" y="69"/>
                      <a:pt x="110" y="63"/>
                      <a:pt x="112" y="60"/>
                    </a:cubicBezTo>
                    <a:cubicBezTo>
                      <a:pt x="112" y="58"/>
                      <a:pt x="113" y="57"/>
                      <a:pt x="114" y="56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5" y="51"/>
                      <a:pt x="116" y="47"/>
                      <a:pt x="116" y="42"/>
                    </a:cubicBezTo>
                    <a:cubicBezTo>
                      <a:pt x="116" y="29"/>
                      <a:pt x="109" y="18"/>
                      <a:pt x="99" y="14"/>
                    </a:cubicBezTo>
                    <a:cubicBezTo>
                      <a:pt x="94" y="6"/>
                      <a:pt x="85" y="0"/>
                      <a:pt x="76" y="0"/>
                    </a:cubicBezTo>
                    <a:cubicBezTo>
                      <a:pt x="60" y="0"/>
                      <a:pt x="47" y="16"/>
                      <a:pt x="47" y="36"/>
                    </a:cubicBezTo>
                    <a:cubicBezTo>
                      <a:pt x="47" y="44"/>
                      <a:pt x="48" y="49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7" y="67"/>
                      <a:pt x="55" y="71"/>
                    </a:cubicBezTo>
                    <a:cubicBezTo>
                      <a:pt x="54" y="75"/>
                      <a:pt x="50" y="76"/>
                      <a:pt x="48" y="71"/>
                    </a:cubicBezTo>
                    <a:cubicBezTo>
                      <a:pt x="46" y="65"/>
                      <a:pt x="43" y="72"/>
                      <a:pt x="44" y="76"/>
                    </a:cubicBezTo>
                    <a:cubicBezTo>
                      <a:pt x="44" y="80"/>
                      <a:pt x="46" y="87"/>
                      <a:pt x="56" y="89"/>
                    </a:cubicBezTo>
                    <a:cubicBezTo>
                      <a:pt x="62" y="89"/>
                      <a:pt x="66" y="89"/>
                      <a:pt x="70" y="8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10" y="138"/>
                      <a:pt x="4" y="177"/>
                      <a:pt x="0" y="221"/>
                    </a:cubicBezTo>
                    <a:cubicBezTo>
                      <a:pt x="3" y="221"/>
                      <a:pt x="3" y="221"/>
                      <a:pt x="3" y="221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3" y="234"/>
                      <a:pt x="6" y="237"/>
                      <a:pt x="10" y="237"/>
                    </a:cubicBezTo>
                    <a:cubicBezTo>
                      <a:pt x="14" y="237"/>
                      <a:pt x="18" y="234"/>
                      <a:pt x="18" y="230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20" y="221"/>
                      <a:pt x="20" y="221"/>
                      <a:pt x="20" y="221"/>
                    </a:cubicBezTo>
                    <a:cubicBezTo>
                      <a:pt x="23" y="196"/>
                      <a:pt x="26" y="173"/>
                      <a:pt x="32" y="149"/>
                    </a:cubicBezTo>
                    <a:cubicBezTo>
                      <a:pt x="38" y="253"/>
                      <a:pt x="38" y="253"/>
                      <a:pt x="38" y="253"/>
                    </a:cubicBezTo>
                    <a:cubicBezTo>
                      <a:pt x="38" y="364"/>
                      <a:pt x="38" y="364"/>
                      <a:pt x="38" y="364"/>
                    </a:cubicBezTo>
                    <a:cubicBezTo>
                      <a:pt x="52" y="364"/>
                      <a:pt x="52" y="364"/>
                      <a:pt x="52" y="364"/>
                    </a:cubicBezTo>
                    <a:cubicBezTo>
                      <a:pt x="55" y="474"/>
                      <a:pt x="55" y="474"/>
                      <a:pt x="55" y="474"/>
                    </a:cubicBezTo>
                    <a:cubicBezTo>
                      <a:pt x="53" y="476"/>
                      <a:pt x="52" y="479"/>
                      <a:pt x="52" y="481"/>
                    </a:cubicBezTo>
                    <a:cubicBezTo>
                      <a:pt x="55" y="481"/>
                      <a:pt x="55" y="481"/>
                      <a:pt x="55" y="481"/>
                    </a:cubicBezTo>
                    <a:cubicBezTo>
                      <a:pt x="77" y="481"/>
                      <a:pt x="77" y="481"/>
                      <a:pt x="77" y="481"/>
                    </a:cubicBezTo>
                    <a:cubicBezTo>
                      <a:pt x="80" y="481"/>
                      <a:pt x="80" y="481"/>
                      <a:pt x="80" y="481"/>
                    </a:cubicBezTo>
                    <a:cubicBezTo>
                      <a:pt x="80" y="479"/>
                      <a:pt x="79" y="476"/>
                      <a:pt x="77" y="474"/>
                    </a:cubicBezTo>
                    <a:cubicBezTo>
                      <a:pt x="80" y="364"/>
                      <a:pt x="80" y="364"/>
                      <a:pt x="80" y="364"/>
                    </a:cubicBezTo>
                    <a:cubicBezTo>
                      <a:pt x="86" y="364"/>
                      <a:pt x="86" y="364"/>
                      <a:pt x="86" y="364"/>
                    </a:cubicBezTo>
                    <a:cubicBezTo>
                      <a:pt x="89" y="474"/>
                      <a:pt x="89" y="474"/>
                      <a:pt x="89" y="474"/>
                    </a:cubicBezTo>
                    <a:cubicBezTo>
                      <a:pt x="87" y="476"/>
                      <a:pt x="86" y="479"/>
                      <a:pt x="86" y="481"/>
                    </a:cubicBezTo>
                    <a:cubicBezTo>
                      <a:pt x="89" y="481"/>
                      <a:pt x="89" y="481"/>
                      <a:pt x="89" y="481"/>
                    </a:cubicBezTo>
                    <a:cubicBezTo>
                      <a:pt x="109" y="481"/>
                      <a:pt x="109" y="481"/>
                      <a:pt x="109" y="481"/>
                    </a:cubicBezTo>
                    <a:cubicBezTo>
                      <a:pt x="112" y="481"/>
                      <a:pt x="112" y="481"/>
                      <a:pt x="112" y="481"/>
                    </a:cubicBezTo>
                    <a:cubicBezTo>
                      <a:pt x="112" y="479"/>
                      <a:pt x="111" y="476"/>
                      <a:pt x="109" y="474"/>
                    </a:cubicBezTo>
                    <a:cubicBezTo>
                      <a:pt x="112" y="364"/>
                      <a:pt x="112" y="364"/>
                      <a:pt x="112" y="364"/>
                    </a:cubicBezTo>
                    <a:cubicBezTo>
                      <a:pt x="124" y="364"/>
                      <a:pt x="124" y="364"/>
                      <a:pt x="124" y="364"/>
                    </a:cubicBezTo>
                    <a:cubicBezTo>
                      <a:pt x="124" y="253"/>
                      <a:pt x="124" y="253"/>
                      <a:pt x="124" y="253"/>
                    </a:cubicBezTo>
                    <a:cubicBezTo>
                      <a:pt x="130" y="149"/>
                      <a:pt x="130" y="149"/>
                      <a:pt x="130" y="149"/>
                    </a:cubicBezTo>
                    <a:cubicBezTo>
                      <a:pt x="136" y="173"/>
                      <a:pt x="138" y="196"/>
                      <a:pt x="141" y="221"/>
                    </a:cubicBezTo>
                    <a:cubicBezTo>
                      <a:pt x="144" y="221"/>
                      <a:pt x="144" y="221"/>
                      <a:pt x="144" y="221"/>
                    </a:cubicBezTo>
                    <a:cubicBezTo>
                      <a:pt x="144" y="230"/>
                      <a:pt x="144" y="230"/>
                      <a:pt x="144" y="230"/>
                    </a:cubicBezTo>
                    <a:cubicBezTo>
                      <a:pt x="144" y="234"/>
                      <a:pt x="147" y="237"/>
                      <a:pt x="151" y="237"/>
                    </a:cubicBezTo>
                    <a:cubicBezTo>
                      <a:pt x="155" y="237"/>
                      <a:pt x="159" y="234"/>
                      <a:pt x="159" y="230"/>
                    </a:cubicBezTo>
                    <a:cubicBezTo>
                      <a:pt x="159" y="221"/>
                      <a:pt x="159" y="221"/>
                      <a:pt x="159" y="221"/>
                    </a:cubicBezTo>
                    <a:cubicBezTo>
                      <a:pt x="161" y="221"/>
                      <a:pt x="161" y="221"/>
                      <a:pt x="161" y="221"/>
                    </a:cubicBezTo>
                    <a:cubicBezTo>
                      <a:pt x="157" y="177"/>
                      <a:pt x="151" y="138"/>
                      <a:pt x="133" y="97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3378"/>
              <p:cNvSpPr>
                <a:spLocks/>
              </p:cNvSpPr>
              <p:nvPr/>
            </p:nvSpPr>
            <p:spPr bwMode="auto">
              <a:xfrm>
                <a:off x="10710864" y="933450"/>
                <a:ext cx="463550" cy="1011237"/>
              </a:xfrm>
              <a:custGeom>
                <a:avLst/>
                <a:gdLst>
                  <a:gd name="T0" fmla="*/ 176 w 224"/>
                  <a:gd name="T1" fmla="*/ 92 h 489"/>
                  <a:gd name="T2" fmla="*/ 176 w 224"/>
                  <a:gd name="T3" fmla="*/ 92 h 489"/>
                  <a:gd name="T4" fmla="*/ 176 w 224"/>
                  <a:gd name="T5" fmla="*/ 92 h 489"/>
                  <a:gd name="T6" fmla="*/ 128 w 224"/>
                  <a:gd name="T7" fmla="*/ 88 h 489"/>
                  <a:gd name="T8" fmla="*/ 128 w 224"/>
                  <a:gd name="T9" fmla="*/ 88 h 489"/>
                  <a:gd name="T10" fmla="*/ 128 w 224"/>
                  <a:gd name="T11" fmla="*/ 88 h 489"/>
                  <a:gd name="T12" fmla="*/ 128 w 224"/>
                  <a:gd name="T13" fmla="*/ 88 h 489"/>
                  <a:gd name="T14" fmla="*/ 128 w 224"/>
                  <a:gd name="T15" fmla="*/ 81 h 489"/>
                  <a:gd name="T16" fmla="*/ 138 w 224"/>
                  <a:gd name="T17" fmla="*/ 67 h 489"/>
                  <a:gd name="T18" fmla="*/ 138 w 224"/>
                  <a:gd name="T19" fmla="*/ 57 h 489"/>
                  <a:gd name="T20" fmla="*/ 142 w 224"/>
                  <a:gd name="T21" fmla="*/ 53 h 489"/>
                  <a:gd name="T22" fmla="*/ 142 w 224"/>
                  <a:gd name="T23" fmla="*/ 42 h 489"/>
                  <a:gd name="T24" fmla="*/ 140 w 224"/>
                  <a:gd name="T25" fmla="*/ 39 h 489"/>
                  <a:gd name="T26" fmla="*/ 145 w 224"/>
                  <a:gd name="T27" fmla="*/ 25 h 489"/>
                  <a:gd name="T28" fmla="*/ 128 w 224"/>
                  <a:gd name="T29" fmla="*/ 7 h 489"/>
                  <a:gd name="T30" fmla="*/ 127 w 224"/>
                  <a:gd name="T31" fmla="*/ 7 h 489"/>
                  <a:gd name="T32" fmla="*/ 107 w 224"/>
                  <a:gd name="T33" fmla="*/ 0 h 489"/>
                  <a:gd name="T34" fmla="*/ 78 w 224"/>
                  <a:gd name="T35" fmla="*/ 24 h 489"/>
                  <a:gd name="T36" fmla="*/ 84 w 224"/>
                  <a:gd name="T37" fmla="*/ 38 h 489"/>
                  <a:gd name="T38" fmla="*/ 80 w 224"/>
                  <a:gd name="T39" fmla="*/ 42 h 489"/>
                  <a:gd name="T40" fmla="*/ 80 w 224"/>
                  <a:gd name="T41" fmla="*/ 53 h 489"/>
                  <a:gd name="T42" fmla="*/ 85 w 224"/>
                  <a:gd name="T43" fmla="*/ 57 h 489"/>
                  <a:gd name="T44" fmla="*/ 85 w 224"/>
                  <a:gd name="T45" fmla="*/ 67 h 489"/>
                  <a:gd name="T46" fmla="*/ 96 w 224"/>
                  <a:gd name="T47" fmla="*/ 81 h 489"/>
                  <a:gd name="T48" fmla="*/ 96 w 224"/>
                  <a:gd name="T49" fmla="*/ 88 h 489"/>
                  <a:gd name="T50" fmla="*/ 48 w 224"/>
                  <a:gd name="T51" fmla="*/ 92 h 489"/>
                  <a:gd name="T52" fmla="*/ 48 w 224"/>
                  <a:gd name="T53" fmla="*/ 94 h 489"/>
                  <a:gd name="T54" fmla="*/ 0 w 224"/>
                  <a:gd name="T55" fmla="*/ 267 h 489"/>
                  <a:gd name="T56" fmla="*/ 4 w 224"/>
                  <a:gd name="T57" fmla="*/ 267 h 489"/>
                  <a:gd name="T58" fmla="*/ 4 w 224"/>
                  <a:gd name="T59" fmla="*/ 279 h 489"/>
                  <a:gd name="T60" fmla="*/ 14 w 224"/>
                  <a:gd name="T61" fmla="*/ 290 h 489"/>
                  <a:gd name="T62" fmla="*/ 24 w 224"/>
                  <a:gd name="T63" fmla="*/ 279 h 489"/>
                  <a:gd name="T64" fmla="*/ 24 w 224"/>
                  <a:gd name="T65" fmla="*/ 267 h 489"/>
                  <a:gd name="T66" fmla="*/ 28 w 224"/>
                  <a:gd name="T67" fmla="*/ 267 h 489"/>
                  <a:gd name="T68" fmla="*/ 48 w 224"/>
                  <a:gd name="T69" fmla="*/ 170 h 489"/>
                  <a:gd name="T70" fmla="*/ 48 w 224"/>
                  <a:gd name="T71" fmla="*/ 308 h 489"/>
                  <a:gd name="T72" fmla="*/ 64 w 224"/>
                  <a:gd name="T73" fmla="*/ 308 h 489"/>
                  <a:gd name="T74" fmla="*/ 71 w 224"/>
                  <a:gd name="T75" fmla="*/ 474 h 489"/>
                  <a:gd name="T76" fmla="*/ 76 w 224"/>
                  <a:gd name="T77" fmla="*/ 474 h 489"/>
                  <a:gd name="T78" fmla="*/ 68 w 224"/>
                  <a:gd name="T79" fmla="*/ 489 h 489"/>
                  <a:gd name="T80" fmla="*/ 107 w 224"/>
                  <a:gd name="T81" fmla="*/ 489 h 489"/>
                  <a:gd name="T82" fmla="*/ 99 w 224"/>
                  <a:gd name="T83" fmla="*/ 474 h 489"/>
                  <a:gd name="T84" fmla="*/ 104 w 224"/>
                  <a:gd name="T85" fmla="*/ 474 h 489"/>
                  <a:gd name="T86" fmla="*/ 111 w 224"/>
                  <a:gd name="T87" fmla="*/ 308 h 489"/>
                  <a:gd name="T88" fmla="*/ 113 w 224"/>
                  <a:gd name="T89" fmla="*/ 308 h 489"/>
                  <a:gd name="T90" fmla="*/ 119 w 224"/>
                  <a:gd name="T91" fmla="*/ 474 h 489"/>
                  <a:gd name="T92" fmla="*/ 125 w 224"/>
                  <a:gd name="T93" fmla="*/ 474 h 489"/>
                  <a:gd name="T94" fmla="*/ 116 w 224"/>
                  <a:gd name="T95" fmla="*/ 489 h 489"/>
                  <a:gd name="T96" fmla="*/ 156 w 224"/>
                  <a:gd name="T97" fmla="*/ 489 h 489"/>
                  <a:gd name="T98" fmla="*/ 147 w 224"/>
                  <a:gd name="T99" fmla="*/ 474 h 489"/>
                  <a:gd name="T100" fmla="*/ 153 w 224"/>
                  <a:gd name="T101" fmla="*/ 474 h 489"/>
                  <a:gd name="T102" fmla="*/ 159 w 224"/>
                  <a:gd name="T103" fmla="*/ 308 h 489"/>
                  <a:gd name="T104" fmla="*/ 176 w 224"/>
                  <a:gd name="T105" fmla="*/ 308 h 489"/>
                  <a:gd name="T106" fmla="*/ 176 w 224"/>
                  <a:gd name="T107" fmla="*/ 167 h 489"/>
                  <a:gd name="T108" fmla="*/ 197 w 224"/>
                  <a:gd name="T109" fmla="*/ 267 h 489"/>
                  <a:gd name="T110" fmla="*/ 201 w 224"/>
                  <a:gd name="T111" fmla="*/ 267 h 489"/>
                  <a:gd name="T112" fmla="*/ 201 w 224"/>
                  <a:gd name="T113" fmla="*/ 279 h 489"/>
                  <a:gd name="T114" fmla="*/ 210 w 224"/>
                  <a:gd name="T115" fmla="*/ 290 h 489"/>
                  <a:gd name="T116" fmla="*/ 221 w 224"/>
                  <a:gd name="T117" fmla="*/ 279 h 489"/>
                  <a:gd name="T118" fmla="*/ 221 w 224"/>
                  <a:gd name="T119" fmla="*/ 267 h 489"/>
                  <a:gd name="T120" fmla="*/ 224 w 224"/>
                  <a:gd name="T121" fmla="*/ 267 h 489"/>
                  <a:gd name="T122" fmla="*/ 176 w 224"/>
                  <a:gd name="T123" fmla="*/ 92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4" h="489">
                    <a:moveTo>
                      <a:pt x="176" y="92"/>
                    </a:moveTo>
                    <a:cubicBezTo>
                      <a:pt x="176" y="92"/>
                      <a:pt x="176" y="92"/>
                      <a:pt x="176" y="92"/>
                    </a:cubicBezTo>
                    <a:cubicBezTo>
                      <a:pt x="176" y="92"/>
                      <a:pt x="176" y="92"/>
                      <a:pt x="176" y="92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8" y="81"/>
                      <a:pt x="128" y="81"/>
                      <a:pt x="128" y="81"/>
                    </a:cubicBezTo>
                    <a:cubicBezTo>
                      <a:pt x="134" y="80"/>
                      <a:pt x="138" y="74"/>
                      <a:pt x="138" y="67"/>
                    </a:cubicBezTo>
                    <a:cubicBezTo>
                      <a:pt x="138" y="57"/>
                      <a:pt x="138" y="57"/>
                      <a:pt x="138" y="57"/>
                    </a:cubicBezTo>
                    <a:cubicBezTo>
                      <a:pt x="141" y="57"/>
                      <a:pt x="142" y="54"/>
                      <a:pt x="142" y="53"/>
                    </a:cubicBezTo>
                    <a:cubicBezTo>
                      <a:pt x="142" y="42"/>
                      <a:pt x="142" y="42"/>
                      <a:pt x="142" y="42"/>
                    </a:cubicBezTo>
                    <a:cubicBezTo>
                      <a:pt x="142" y="40"/>
                      <a:pt x="142" y="39"/>
                      <a:pt x="140" y="39"/>
                    </a:cubicBezTo>
                    <a:cubicBezTo>
                      <a:pt x="143" y="35"/>
                      <a:pt x="145" y="30"/>
                      <a:pt x="145" y="25"/>
                    </a:cubicBezTo>
                    <a:cubicBezTo>
                      <a:pt x="145" y="15"/>
                      <a:pt x="138" y="7"/>
                      <a:pt x="128" y="7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2" y="2"/>
                      <a:pt x="115" y="0"/>
                      <a:pt x="107" y="0"/>
                    </a:cubicBezTo>
                    <a:cubicBezTo>
                      <a:pt x="91" y="0"/>
                      <a:pt x="78" y="11"/>
                      <a:pt x="78" y="24"/>
                    </a:cubicBezTo>
                    <a:cubicBezTo>
                      <a:pt x="78" y="29"/>
                      <a:pt x="80" y="34"/>
                      <a:pt x="84" y="38"/>
                    </a:cubicBezTo>
                    <a:cubicBezTo>
                      <a:pt x="82" y="39"/>
                      <a:pt x="80" y="40"/>
                      <a:pt x="80" y="42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0" y="54"/>
                      <a:pt x="82" y="57"/>
                      <a:pt x="85" y="57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5" y="74"/>
                      <a:pt x="89" y="80"/>
                      <a:pt x="96" y="81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22" y="150"/>
                      <a:pt x="6" y="206"/>
                      <a:pt x="0" y="267"/>
                    </a:cubicBezTo>
                    <a:cubicBezTo>
                      <a:pt x="4" y="267"/>
                      <a:pt x="4" y="267"/>
                      <a:pt x="4" y="267"/>
                    </a:cubicBezTo>
                    <a:cubicBezTo>
                      <a:pt x="4" y="279"/>
                      <a:pt x="4" y="279"/>
                      <a:pt x="4" y="279"/>
                    </a:cubicBezTo>
                    <a:cubicBezTo>
                      <a:pt x="4" y="285"/>
                      <a:pt x="8" y="290"/>
                      <a:pt x="14" y="290"/>
                    </a:cubicBezTo>
                    <a:cubicBezTo>
                      <a:pt x="20" y="290"/>
                      <a:pt x="24" y="285"/>
                      <a:pt x="24" y="279"/>
                    </a:cubicBezTo>
                    <a:cubicBezTo>
                      <a:pt x="24" y="267"/>
                      <a:pt x="24" y="267"/>
                      <a:pt x="24" y="267"/>
                    </a:cubicBezTo>
                    <a:cubicBezTo>
                      <a:pt x="28" y="267"/>
                      <a:pt x="28" y="267"/>
                      <a:pt x="28" y="267"/>
                    </a:cubicBezTo>
                    <a:cubicBezTo>
                      <a:pt x="32" y="234"/>
                      <a:pt x="38" y="201"/>
                      <a:pt x="48" y="170"/>
                    </a:cubicBezTo>
                    <a:cubicBezTo>
                      <a:pt x="48" y="308"/>
                      <a:pt x="48" y="308"/>
                      <a:pt x="48" y="308"/>
                    </a:cubicBezTo>
                    <a:cubicBezTo>
                      <a:pt x="64" y="308"/>
                      <a:pt x="64" y="308"/>
                      <a:pt x="64" y="308"/>
                    </a:cubicBezTo>
                    <a:cubicBezTo>
                      <a:pt x="71" y="474"/>
                      <a:pt x="71" y="474"/>
                      <a:pt x="71" y="474"/>
                    </a:cubicBezTo>
                    <a:cubicBezTo>
                      <a:pt x="76" y="474"/>
                      <a:pt x="76" y="474"/>
                      <a:pt x="76" y="474"/>
                    </a:cubicBezTo>
                    <a:cubicBezTo>
                      <a:pt x="72" y="476"/>
                      <a:pt x="68" y="483"/>
                      <a:pt x="68" y="489"/>
                    </a:cubicBezTo>
                    <a:cubicBezTo>
                      <a:pt x="107" y="489"/>
                      <a:pt x="107" y="489"/>
                      <a:pt x="107" y="489"/>
                    </a:cubicBezTo>
                    <a:cubicBezTo>
                      <a:pt x="107" y="483"/>
                      <a:pt x="104" y="476"/>
                      <a:pt x="99" y="474"/>
                    </a:cubicBezTo>
                    <a:cubicBezTo>
                      <a:pt x="104" y="474"/>
                      <a:pt x="104" y="474"/>
                      <a:pt x="104" y="474"/>
                    </a:cubicBezTo>
                    <a:cubicBezTo>
                      <a:pt x="111" y="308"/>
                      <a:pt x="111" y="308"/>
                      <a:pt x="111" y="308"/>
                    </a:cubicBezTo>
                    <a:cubicBezTo>
                      <a:pt x="113" y="308"/>
                      <a:pt x="113" y="308"/>
                      <a:pt x="113" y="308"/>
                    </a:cubicBezTo>
                    <a:cubicBezTo>
                      <a:pt x="119" y="474"/>
                      <a:pt x="119" y="474"/>
                      <a:pt x="119" y="474"/>
                    </a:cubicBezTo>
                    <a:cubicBezTo>
                      <a:pt x="125" y="474"/>
                      <a:pt x="125" y="474"/>
                      <a:pt x="125" y="474"/>
                    </a:cubicBezTo>
                    <a:cubicBezTo>
                      <a:pt x="120" y="476"/>
                      <a:pt x="116" y="483"/>
                      <a:pt x="116" y="489"/>
                    </a:cubicBezTo>
                    <a:cubicBezTo>
                      <a:pt x="156" y="489"/>
                      <a:pt x="156" y="489"/>
                      <a:pt x="156" y="489"/>
                    </a:cubicBezTo>
                    <a:cubicBezTo>
                      <a:pt x="156" y="483"/>
                      <a:pt x="153" y="476"/>
                      <a:pt x="147" y="474"/>
                    </a:cubicBezTo>
                    <a:cubicBezTo>
                      <a:pt x="153" y="474"/>
                      <a:pt x="153" y="474"/>
                      <a:pt x="153" y="474"/>
                    </a:cubicBezTo>
                    <a:cubicBezTo>
                      <a:pt x="159" y="308"/>
                      <a:pt x="159" y="308"/>
                      <a:pt x="159" y="308"/>
                    </a:cubicBezTo>
                    <a:cubicBezTo>
                      <a:pt x="176" y="308"/>
                      <a:pt x="176" y="308"/>
                      <a:pt x="176" y="308"/>
                    </a:cubicBezTo>
                    <a:cubicBezTo>
                      <a:pt x="176" y="167"/>
                      <a:pt x="176" y="167"/>
                      <a:pt x="176" y="167"/>
                    </a:cubicBezTo>
                    <a:cubicBezTo>
                      <a:pt x="186" y="199"/>
                      <a:pt x="194" y="233"/>
                      <a:pt x="197" y="267"/>
                    </a:cubicBezTo>
                    <a:cubicBezTo>
                      <a:pt x="201" y="267"/>
                      <a:pt x="201" y="267"/>
                      <a:pt x="201" y="267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1" y="285"/>
                      <a:pt x="205" y="290"/>
                      <a:pt x="210" y="290"/>
                    </a:cubicBezTo>
                    <a:cubicBezTo>
                      <a:pt x="216" y="290"/>
                      <a:pt x="221" y="285"/>
                      <a:pt x="221" y="279"/>
                    </a:cubicBezTo>
                    <a:cubicBezTo>
                      <a:pt x="221" y="267"/>
                      <a:pt x="221" y="267"/>
                      <a:pt x="221" y="267"/>
                    </a:cubicBezTo>
                    <a:cubicBezTo>
                      <a:pt x="224" y="267"/>
                      <a:pt x="224" y="267"/>
                      <a:pt x="224" y="267"/>
                    </a:cubicBezTo>
                    <a:cubicBezTo>
                      <a:pt x="219" y="205"/>
                      <a:pt x="203" y="149"/>
                      <a:pt x="176" y="92"/>
                    </a:cubicBezTo>
                    <a:close/>
                  </a:path>
                </a:pathLst>
              </a:cu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3379"/>
              <p:cNvSpPr>
                <a:spLocks/>
              </p:cNvSpPr>
              <p:nvPr/>
            </p:nvSpPr>
            <p:spPr bwMode="auto">
              <a:xfrm>
                <a:off x="10129839" y="730250"/>
                <a:ext cx="153988" cy="130175"/>
              </a:xfrm>
              <a:custGeom>
                <a:avLst/>
                <a:gdLst>
                  <a:gd name="T0" fmla="*/ 7 w 74"/>
                  <a:gd name="T1" fmla="*/ 57 h 63"/>
                  <a:gd name="T2" fmla="*/ 7 w 74"/>
                  <a:gd name="T3" fmla="*/ 54 h 63"/>
                  <a:gd name="T4" fmla="*/ 7 w 74"/>
                  <a:gd name="T5" fmla="*/ 54 h 63"/>
                  <a:gd name="T6" fmla="*/ 7 w 74"/>
                  <a:gd name="T7" fmla="*/ 52 h 63"/>
                  <a:gd name="T8" fmla="*/ 7 w 74"/>
                  <a:gd name="T9" fmla="*/ 51 h 63"/>
                  <a:gd name="T10" fmla="*/ 7 w 74"/>
                  <a:gd name="T11" fmla="*/ 49 h 63"/>
                  <a:gd name="T12" fmla="*/ 7 w 74"/>
                  <a:gd name="T13" fmla="*/ 49 h 63"/>
                  <a:gd name="T14" fmla="*/ 8 w 74"/>
                  <a:gd name="T15" fmla="*/ 47 h 63"/>
                  <a:gd name="T16" fmla="*/ 8 w 74"/>
                  <a:gd name="T17" fmla="*/ 47 h 63"/>
                  <a:gd name="T18" fmla="*/ 9 w 74"/>
                  <a:gd name="T19" fmla="*/ 45 h 63"/>
                  <a:gd name="T20" fmla="*/ 9 w 74"/>
                  <a:gd name="T21" fmla="*/ 45 h 63"/>
                  <a:gd name="T22" fmla="*/ 11 w 74"/>
                  <a:gd name="T23" fmla="*/ 41 h 63"/>
                  <a:gd name="T24" fmla="*/ 31 w 74"/>
                  <a:gd name="T25" fmla="*/ 44 h 63"/>
                  <a:gd name="T26" fmla="*/ 48 w 74"/>
                  <a:gd name="T27" fmla="*/ 41 h 63"/>
                  <a:gd name="T28" fmla="*/ 59 w 74"/>
                  <a:gd name="T29" fmla="*/ 44 h 63"/>
                  <a:gd name="T30" fmla="*/ 63 w 74"/>
                  <a:gd name="T31" fmla="*/ 43 h 63"/>
                  <a:gd name="T32" fmla="*/ 63 w 74"/>
                  <a:gd name="T33" fmla="*/ 43 h 63"/>
                  <a:gd name="T34" fmla="*/ 63 w 74"/>
                  <a:gd name="T35" fmla="*/ 43 h 63"/>
                  <a:gd name="T36" fmla="*/ 64 w 74"/>
                  <a:gd name="T37" fmla="*/ 44 h 63"/>
                  <a:gd name="T38" fmla="*/ 64 w 74"/>
                  <a:gd name="T39" fmla="*/ 45 h 63"/>
                  <a:gd name="T40" fmla="*/ 65 w 74"/>
                  <a:gd name="T41" fmla="*/ 46 h 63"/>
                  <a:gd name="T42" fmla="*/ 65 w 74"/>
                  <a:gd name="T43" fmla="*/ 46 h 63"/>
                  <a:gd name="T44" fmla="*/ 65 w 74"/>
                  <a:gd name="T45" fmla="*/ 49 h 63"/>
                  <a:gd name="T46" fmla="*/ 66 w 74"/>
                  <a:gd name="T47" fmla="*/ 49 h 63"/>
                  <a:gd name="T48" fmla="*/ 66 w 74"/>
                  <a:gd name="T49" fmla="*/ 50 h 63"/>
                  <a:gd name="T50" fmla="*/ 66 w 74"/>
                  <a:gd name="T51" fmla="*/ 51 h 63"/>
                  <a:gd name="T52" fmla="*/ 66 w 74"/>
                  <a:gd name="T53" fmla="*/ 52 h 63"/>
                  <a:gd name="T54" fmla="*/ 66 w 74"/>
                  <a:gd name="T55" fmla="*/ 54 h 63"/>
                  <a:gd name="T56" fmla="*/ 66 w 74"/>
                  <a:gd name="T57" fmla="*/ 54 h 63"/>
                  <a:gd name="T58" fmla="*/ 66 w 74"/>
                  <a:gd name="T59" fmla="*/ 57 h 63"/>
                  <a:gd name="T60" fmla="*/ 66 w 74"/>
                  <a:gd name="T61" fmla="*/ 63 h 63"/>
                  <a:gd name="T62" fmla="*/ 68 w 74"/>
                  <a:gd name="T63" fmla="*/ 63 h 63"/>
                  <a:gd name="T64" fmla="*/ 74 w 74"/>
                  <a:gd name="T65" fmla="*/ 41 h 63"/>
                  <a:gd name="T66" fmla="*/ 54 w 74"/>
                  <a:gd name="T67" fmla="*/ 10 h 63"/>
                  <a:gd name="T68" fmla="*/ 54 w 74"/>
                  <a:gd name="T69" fmla="*/ 10 h 63"/>
                  <a:gd name="T70" fmla="*/ 31 w 74"/>
                  <a:gd name="T71" fmla="*/ 0 h 63"/>
                  <a:gd name="T72" fmla="*/ 0 w 74"/>
                  <a:gd name="T73" fmla="*/ 39 h 63"/>
                  <a:gd name="T74" fmla="*/ 6 w 74"/>
                  <a:gd name="T75" fmla="*/ 63 h 63"/>
                  <a:gd name="T76" fmla="*/ 7 w 74"/>
                  <a:gd name="T77" fmla="*/ 63 h 63"/>
                  <a:gd name="T78" fmla="*/ 7 w 74"/>
                  <a:gd name="T79" fmla="*/ 57 h 63"/>
                  <a:gd name="T80" fmla="*/ 7 w 74"/>
                  <a:gd name="T81" fmla="*/ 5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4" h="63">
                    <a:moveTo>
                      <a:pt x="7" y="57"/>
                    </a:moveTo>
                    <a:cubicBezTo>
                      <a:pt x="7" y="56"/>
                      <a:pt x="7" y="55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53"/>
                      <a:pt x="7" y="52"/>
                      <a:pt x="7" y="5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8"/>
                      <a:pt x="8" y="48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6"/>
                      <a:pt x="8" y="46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6" y="43"/>
                      <a:pt x="22" y="44"/>
                      <a:pt x="31" y="44"/>
                    </a:cubicBezTo>
                    <a:cubicBezTo>
                      <a:pt x="37" y="44"/>
                      <a:pt x="44" y="43"/>
                      <a:pt x="48" y="41"/>
                    </a:cubicBezTo>
                    <a:cubicBezTo>
                      <a:pt x="50" y="43"/>
                      <a:pt x="54" y="44"/>
                      <a:pt x="59" y="44"/>
                    </a:cubicBezTo>
                    <a:cubicBezTo>
                      <a:pt x="60" y="44"/>
                      <a:pt x="62" y="44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3"/>
                      <a:pt x="64" y="44"/>
                      <a:pt x="64" y="44"/>
                    </a:cubicBezTo>
                    <a:cubicBezTo>
                      <a:pt x="64" y="44"/>
                      <a:pt x="64" y="44"/>
                      <a:pt x="64" y="45"/>
                    </a:cubicBezTo>
                    <a:cubicBezTo>
                      <a:pt x="64" y="45"/>
                      <a:pt x="64" y="45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5" y="49"/>
                      <a:pt x="65" y="49"/>
                      <a:pt x="66" y="49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3"/>
                      <a:pt x="66" y="54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5"/>
                      <a:pt x="66" y="56"/>
                      <a:pt x="66" y="57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73" y="57"/>
                      <a:pt x="74" y="49"/>
                      <a:pt x="74" y="41"/>
                    </a:cubicBezTo>
                    <a:cubicBezTo>
                      <a:pt x="74" y="24"/>
                      <a:pt x="65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48" y="2"/>
                      <a:pt x="40" y="0"/>
                      <a:pt x="31" y="0"/>
                    </a:cubicBezTo>
                    <a:cubicBezTo>
                      <a:pt x="14" y="0"/>
                      <a:pt x="0" y="16"/>
                      <a:pt x="0" y="39"/>
                    </a:cubicBezTo>
                    <a:cubicBezTo>
                      <a:pt x="0" y="47"/>
                      <a:pt x="2" y="56"/>
                      <a:pt x="6" y="63"/>
                    </a:cubicBezTo>
                    <a:cubicBezTo>
                      <a:pt x="6" y="63"/>
                      <a:pt x="6" y="63"/>
                      <a:pt x="7" y="63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3380"/>
              <p:cNvSpPr>
                <a:spLocks/>
              </p:cNvSpPr>
              <p:nvPr/>
            </p:nvSpPr>
            <p:spPr bwMode="auto">
              <a:xfrm>
                <a:off x="10167939" y="881062"/>
                <a:ext cx="76200" cy="84137"/>
              </a:xfrm>
              <a:custGeom>
                <a:avLst/>
                <a:gdLst>
                  <a:gd name="T0" fmla="*/ 48 w 48"/>
                  <a:gd name="T1" fmla="*/ 40 h 53"/>
                  <a:gd name="T2" fmla="*/ 24 w 48"/>
                  <a:gd name="T3" fmla="*/ 53 h 53"/>
                  <a:gd name="T4" fmla="*/ 0 w 48"/>
                  <a:gd name="T5" fmla="*/ 40 h 53"/>
                  <a:gd name="T6" fmla="*/ 0 w 48"/>
                  <a:gd name="T7" fmla="*/ 0 h 53"/>
                  <a:gd name="T8" fmla="*/ 48 w 48"/>
                  <a:gd name="T9" fmla="*/ 0 h 53"/>
                  <a:gd name="T10" fmla="*/ 48 w 48"/>
                  <a:gd name="T11" fmla="*/ 40 h 53"/>
                  <a:gd name="T12" fmla="*/ 48 w 48"/>
                  <a:gd name="T13" fmla="*/ 40 h 53"/>
                  <a:gd name="T14" fmla="*/ 48 w 48"/>
                  <a:gd name="T15" fmla="*/ 4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53">
                    <a:moveTo>
                      <a:pt x="48" y="40"/>
                    </a:moveTo>
                    <a:lnTo>
                      <a:pt x="24" y="53"/>
                    </a:lnTo>
                    <a:lnTo>
                      <a:pt x="0" y="4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8" y="40"/>
                    </a:lnTo>
                    <a:close/>
                  </a:path>
                </a:pathLst>
              </a:custGeom>
              <a:solidFill>
                <a:srgbClr val="E1B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3381"/>
              <p:cNvSpPr>
                <a:spLocks/>
              </p:cNvSpPr>
              <p:nvPr/>
            </p:nvSpPr>
            <p:spPr bwMode="auto">
              <a:xfrm>
                <a:off x="10171114" y="965200"/>
                <a:ext cx="73025" cy="366712"/>
              </a:xfrm>
              <a:custGeom>
                <a:avLst/>
                <a:gdLst>
                  <a:gd name="T0" fmla="*/ 28 w 46"/>
                  <a:gd name="T1" fmla="*/ 25 h 231"/>
                  <a:gd name="T2" fmla="*/ 41 w 46"/>
                  <a:gd name="T3" fmla="*/ 13 h 231"/>
                  <a:gd name="T4" fmla="*/ 22 w 46"/>
                  <a:gd name="T5" fmla="*/ 0 h 231"/>
                  <a:gd name="T6" fmla="*/ 3 w 46"/>
                  <a:gd name="T7" fmla="*/ 13 h 231"/>
                  <a:gd name="T8" fmla="*/ 17 w 46"/>
                  <a:gd name="T9" fmla="*/ 25 h 231"/>
                  <a:gd name="T10" fmla="*/ 0 w 46"/>
                  <a:gd name="T11" fmla="*/ 213 h 231"/>
                  <a:gd name="T12" fmla="*/ 22 w 46"/>
                  <a:gd name="T13" fmla="*/ 231 h 231"/>
                  <a:gd name="T14" fmla="*/ 46 w 46"/>
                  <a:gd name="T15" fmla="*/ 213 h 231"/>
                  <a:gd name="T16" fmla="*/ 28 w 46"/>
                  <a:gd name="T17" fmla="*/ 25 h 231"/>
                  <a:gd name="T18" fmla="*/ 28 w 46"/>
                  <a:gd name="T19" fmla="*/ 25 h 231"/>
                  <a:gd name="T20" fmla="*/ 28 w 46"/>
                  <a:gd name="T21" fmla="*/ 2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31">
                    <a:moveTo>
                      <a:pt x="28" y="25"/>
                    </a:moveTo>
                    <a:lnTo>
                      <a:pt x="41" y="13"/>
                    </a:lnTo>
                    <a:lnTo>
                      <a:pt x="22" y="0"/>
                    </a:lnTo>
                    <a:lnTo>
                      <a:pt x="3" y="13"/>
                    </a:lnTo>
                    <a:lnTo>
                      <a:pt x="17" y="25"/>
                    </a:lnTo>
                    <a:lnTo>
                      <a:pt x="0" y="213"/>
                    </a:lnTo>
                    <a:lnTo>
                      <a:pt x="22" y="231"/>
                    </a:lnTo>
                    <a:lnTo>
                      <a:pt x="46" y="21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5"/>
                    </a:lnTo>
                    <a:close/>
                  </a:path>
                </a:pathLst>
              </a:custGeom>
              <a:solidFill>
                <a:srgbClr val="176C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3382"/>
              <p:cNvSpPr>
                <a:spLocks/>
              </p:cNvSpPr>
              <p:nvPr/>
            </p:nvSpPr>
            <p:spPr bwMode="auto">
              <a:xfrm>
                <a:off x="9928226" y="954087"/>
                <a:ext cx="185738" cy="434975"/>
              </a:xfrm>
              <a:custGeom>
                <a:avLst/>
                <a:gdLst>
                  <a:gd name="T0" fmla="*/ 90 w 90"/>
                  <a:gd name="T1" fmla="*/ 9 h 211"/>
                  <a:gd name="T2" fmla="*/ 58 w 90"/>
                  <a:gd name="T3" fmla="*/ 0 h 211"/>
                  <a:gd name="T4" fmla="*/ 0 w 90"/>
                  <a:gd name="T5" fmla="*/ 211 h 211"/>
                  <a:gd name="T6" fmla="*/ 33 w 90"/>
                  <a:gd name="T7" fmla="*/ 211 h 211"/>
                  <a:gd name="T8" fmla="*/ 90 w 90"/>
                  <a:gd name="T9" fmla="*/ 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11">
                    <a:moveTo>
                      <a:pt x="90" y="9"/>
                    </a:moveTo>
                    <a:cubicBezTo>
                      <a:pt x="80" y="6"/>
                      <a:pt x="69" y="3"/>
                      <a:pt x="58" y="0"/>
                    </a:cubicBezTo>
                    <a:cubicBezTo>
                      <a:pt x="27" y="69"/>
                      <a:pt x="7" y="137"/>
                      <a:pt x="0" y="211"/>
                    </a:cubicBezTo>
                    <a:cubicBezTo>
                      <a:pt x="33" y="211"/>
                      <a:pt x="33" y="211"/>
                      <a:pt x="33" y="211"/>
                    </a:cubicBezTo>
                    <a:cubicBezTo>
                      <a:pt x="41" y="140"/>
                      <a:pt x="60" y="74"/>
                      <a:pt x="90" y="9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3383"/>
              <p:cNvSpPr>
                <a:spLocks/>
              </p:cNvSpPr>
              <p:nvPr/>
            </p:nvSpPr>
            <p:spPr bwMode="auto">
              <a:xfrm>
                <a:off x="10301289" y="954087"/>
                <a:ext cx="188913" cy="434975"/>
              </a:xfrm>
              <a:custGeom>
                <a:avLst/>
                <a:gdLst>
                  <a:gd name="T0" fmla="*/ 0 w 91"/>
                  <a:gd name="T1" fmla="*/ 9 h 211"/>
                  <a:gd name="T2" fmla="*/ 32 w 91"/>
                  <a:gd name="T3" fmla="*/ 0 h 211"/>
                  <a:gd name="T4" fmla="*/ 91 w 91"/>
                  <a:gd name="T5" fmla="*/ 211 h 211"/>
                  <a:gd name="T6" fmla="*/ 57 w 91"/>
                  <a:gd name="T7" fmla="*/ 211 h 211"/>
                  <a:gd name="T8" fmla="*/ 0 w 91"/>
                  <a:gd name="T9" fmla="*/ 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11">
                    <a:moveTo>
                      <a:pt x="0" y="9"/>
                    </a:moveTo>
                    <a:cubicBezTo>
                      <a:pt x="10" y="6"/>
                      <a:pt x="21" y="3"/>
                      <a:pt x="32" y="0"/>
                    </a:cubicBezTo>
                    <a:cubicBezTo>
                      <a:pt x="63" y="69"/>
                      <a:pt x="83" y="137"/>
                      <a:pt x="91" y="211"/>
                    </a:cubicBezTo>
                    <a:cubicBezTo>
                      <a:pt x="57" y="211"/>
                      <a:pt x="57" y="211"/>
                      <a:pt x="57" y="211"/>
                    </a:cubicBezTo>
                    <a:cubicBezTo>
                      <a:pt x="49" y="140"/>
                      <a:pt x="30" y="74"/>
                      <a:pt x="0" y="9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3384"/>
              <p:cNvSpPr>
                <a:spLocks/>
              </p:cNvSpPr>
              <p:nvPr/>
            </p:nvSpPr>
            <p:spPr bwMode="auto">
              <a:xfrm>
                <a:off x="10090151" y="1493837"/>
                <a:ext cx="112713" cy="409575"/>
              </a:xfrm>
              <a:custGeom>
                <a:avLst/>
                <a:gdLst>
                  <a:gd name="T0" fmla="*/ 62 w 71"/>
                  <a:gd name="T1" fmla="*/ 258 h 258"/>
                  <a:gd name="T2" fmla="*/ 10 w 71"/>
                  <a:gd name="T3" fmla="*/ 258 h 258"/>
                  <a:gd name="T4" fmla="*/ 0 w 71"/>
                  <a:gd name="T5" fmla="*/ 0 h 258"/>
                  <a:gd name="T6" fmla="*/ 71 w 71"/>
                  <a:gd name="T7" fmla="*/ 0 h 258"/>
                  <a:gd name="T8" fmla="*/ 62 w 71"/>
                  <a:gd name="T9" fmla="*/ 258 h 258"/>
                  <a:gd name="T10" fmla="*/ 62 w 71"/>
                  <a:gd name="T11" fmla="*/ 258 h 258"/>
                  <a:gd name="T12" fmla="*/ 62 w 71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58">
                    <a:moveTo>
                      <a:pt x="62" y="258"/>
                    </a:moveTo>
                    <a:lnTo>
                      <a:pt x="10" y="258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2" y="258"/>
                    </a:lnTo>
                    <a:close/>
                  </a:path>
                </a:pathLst>
              </a:custGeom>
              <a:solidFill>
                <a:srgbClr val="00B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3385"/>
              <p:cNvSpPr>
                <a:spLocks/>
              </p:cNvSpPr>
              <p:nvPr/>
            </p:nvSpPr>
            <p:spPr bwMode="auto">
              <a:xfrm>
                <a:off x="10209214" y="1493837"/>
                <a:ext cx="115888" cy="409575"/>
              </a:xfrm>
              <a:custGeom>
                <a:avLst/>
                <a:gdLst>
                  <a:gd name="T0" fmla="*/ 63 w 73"/>
                  <a:gd name="T1" fmla="*/ 258 h 258"/>
                  <a:gd name="T2" fmla="*/ 9 w 73"/>
                  <a:gd name="T3" fmla="*/ 258 h 258"/>
                  <a:gd name="T4" fmla="*/ 0 w 73"/>
                  <a:gd name="T5" fmla="*/ 0 h 258"/>
                  <a:gd name="T6" fmla="*/ 73 w 73"/>
                  <a:gd name="T7" fmla="*/ 0 h 258"/>
                  <a:gd name="T8" fmla="*/ 63 w 73"/>
                  <a:gd name="T9" fmla="*/ 258 h 258"/>
                  <a:gd name="T10" fmla="*/ 63 w 73"/>
                  <a:gd name="T11" fmla="*/ 258 h 258"/>
                  <a:gd name="T12" fmla="*/ 63 w 73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58">
                    <a:moveTo>
                      <a:pt x="63" y="258"/>
                    </a:moveTo>
                    <a:lnTo>
                      <a:pt x="9" y="258"/>
                    </a:lnTo>
                    <a:lnTo>
                      <a:pt x="0" y="0"/>
                    </a:lnTo>
                    <a:lnTo>
                      <a:pt x="73" y="0"/>
                    </a:lnTo>
                    <a:lnTo>
                      <a:pt x="63" y="258"/>
                    </a:lnTo>
                    <a:lnTo>
                      <a:pt x="63" y="258"/>
                    </a:lnTo>
                    <a:lnTo>
                      <a:pt x="63" y="258"/>
                    </a:lnTo>
                    <a:close/>
                  </a:path>
                </a:pathLst>
              </a:custGeom>
              <a:solidFill>
                <a:srgbClr val="00B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3386"/>
              <p:cNvSpPr>
                <a:spLocks/>
              </p:cNvSpPr>
              <p:nvPr/>
            </p:nvSpPr>
            <p:spPr bwMode="auto">
              <a:xfrm>
                <a:off x="10096501" y="1892300"/>
                <a:ext cx="100013" cy="52387"/>
              </a:xfrm>
              <a:custGeom>
                <a:avLst/>
                <a:gdLst>
                  <a:gd name="T0" fmla="*/ 24 w 48"/>
                  <a:gd name="T1" fmla="*/ 0 h 25"/>
                  <a:gd name="T2" fmla="*/ 0 w 48"/>
                  <a:gd name="T3" fmla="*/ 25 h 25"/>
                  <a:gd name="T4" fmla="*/ 48 w 48"/>
                  <a:gd name="T5" fmla="*/ 25 h 25"/>
                  <a:gd name="T6" fmla="*/ 24 w 48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5">
                    <a:moveTo>
                      <a:pt x="24" y="0"/>
                    </a:moveTo>
                    <a:cubicBezTo>
                      <a:pt x="11" y="0"/>
                      <a:pt x="0" y="12"/>
                      <a:pt x="0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12"/>
                      <a:pt x="37" y="0"/>
                      <a:pt x="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3387"/>
              <p:cNvSpPr>
                <a:spLocks/>
              </p:cNvSpPr>
              <p:nvPr/>
            </p:nvSpPr>
            <p:spPr bwMode="auto">
              <a:xfrm>
                <a:off x="10218739" y="1892300"/>
                <a:ext cx="96838" cy="52387"/>
              </a:xfrm>
              <a:custGeom>
                <a:avLst/>
                <a:gdLst>
                  <a:gd name="T0" fmla="*/ 23 w 47"/>
                  <a:gd name="T1" fmla="*/ 0 h 25"/>
                  <a:gd name="T2" fmla="*/ 0 w 47"/>
                  <a:gd name="T3" fmla="*/ 25 h 25"/>
                  <a:gd name="T4" fmla="*/ 47 w 47"/>
                  <a:gd name="T5" fmla="*/ 25 h 25"/>
                  <a:gd name="T6" fmla="*/ 23 w 47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5">
                    <a:moveTo>
                      <a:pt x="23" y="0"/>
                    </a:moveTo>
                    <a:cubicBezTo>
                      <a:pt x="10" y="0"/>
                      <a:pt x="0" y="12"/>
                      <a:pt x="0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12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3388"/>
              <p:cNvSpPr>
                <a:spLocks/>
              </p:cNvSpPr>
              <p:nvPr/>
            </p:nvSpPr>
            <p:spPr bwMode="auto">
              <a:xfrm>
                <a:off x="9936164" y="1389062"/>
                <a:ext cx="50800" cy="58737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6 h 28"/>
                  <a:gd name="T4" fmla="*/ 13 w 25"/>
                  <a:gd name="T5" fmla="*/ 28 h 28"/>
                  <a:gd name="T6" fmla="*/ 25 w 25"/>
                  <a:gd name="T7" fmla="*/ 16 h 28"/>
                  <a:gd name="T8" fmla="*/ 25 w 25"/>
                  <a:gd name="T9" fmla="*/ 0 h 28"/>
                  <a:gd name="T10" fmla="*/ 0 w 25"/>
                  <a:gd name="T11" fmla="*/ 0 h 28"/>
                  <a:gd name="T12" fmla="*/ 0 w 25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6" y="28"/>
                      <a:pt x="13" y="28"/>
                    </a:cubicBezTo>
                    <a:cubicBezTo>
                      <a:pt x="20" y="28"/>
                      <a:pt x="25" y="22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1B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3389"/>
              <p:cNvSpPr>
                <a:spLocks/>
              </p:cNvSpPr>
              <p:nvPr/>
            </p:nvSpPr>
            <p:spPr bwMode="auto">
              <a:xfrm>
                <a:off x="10428289" y="1389062"/>
                <a:ext cx="50800" cy="58737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6 h 28"/>
                  <a:gd name="T4" fmla="*/ 13 w 25"/>
                  <a:gd name="T5" fmla="*/ 28 h 28"/>
                  <a:gd name="T6" fmla="*/ 25 w 25"/>
                  <a:gd name="T7" fmla="*/ 16 h 28"/>
                  <a:gd name="T8" fmla="*/ 25 w 25"/>
                  <a:gd name="T9" fmla="*/ 0 h 28"/>
                  <a:gd name="T10" fmla="*/ 0 w 25"/>
                  <a:gd name="T11" fmla="*/ 0 h 28"/>
                  <a:gd name="T12" fmla="*/ 0 w 25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2"/>
                      <a:pt x="6" y="28"/>
                      <a:pt x="13" y="28"/>
                    </a:cubicBezTo>
                    <a:cubicBezTo>
                      <a:pt x="19" y="28"/>
                      <a:pt x="25" y="22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1B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3390"/>
              <p:cNvSpPr>
                <a:spLocks/>
              </p:cNvSpPr>
              <p:nvPr/>
            </p:nvSpPr>
            <p:spPr bwMode="auto">
              <a:xfrm>
                <a:off x="10045701" y="942975"/>
                <a:ext cx="322263" cy="550862"/>
              </a:xfrm>
              <a:custGeom>
                <a:avLst/>
                <a:gdLst>
                  <a:gd name="T0" fmla="*/ 125 w 203"/>
                  <a:gd name="T1" fmla="*/ 0 h 347"/>
                  <a:gd name="T2" fmla="*/ 101 w 203"/>
                  <a:gd name="T3" fmla="*/ 198 h 347"/>
                  <a:gd name="T4" fmla="*/ 77 w 203"/>
                  <a:gd name="T5" fmla="*/ 0 h 347"/>
                  <a:gd name="T6" fmla="*/ 0 w 203"/>
                  <a:gd name="T7" fmla="*/ 7 h 347"/>
                  <a:gd name="T8" fmla="*/ 0 w 203"/>
                  <a:gd name="T9" fmla="*/ 347 h 347"/>
                  <a:gd name="T10" fmla="*/ 203 w 203"/>
                  <a:gd name="T11" fmla="*/ 347 h 347"/>
                  <a:gd name="T12" fmla="*/ 203 w 203"/>
                  <a:gd name="T13" fmla="*/ 7 h 347"/>
                  <a:gd name="T14" fmla="*/ 125 w 203"/>
                  <a:gd name="T15" fmla="*/ 0 h 347"/>
                  <a:gd name="T16" fmla="*/ 125 w 203"/>
                  <a:gd name="T17" fmla="*/ 0 h 347"/>
                  <a:gd name="T18" fmla="*/ 125 w 203"/>
                  <a:gd name="T1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347">
                    <a:moveTo>
                      <a:pt x="125" y="0"/>
                    </a:moveTo>
                    <a:lnTo>
                      <a:pt x="101" y="198"/>
                    </a:lnTo>
                    <a:lnTo>
                      <a:pt x="77" y="0"/>
                    </a:lnTo>
                    <a:lnTo>
                      <a:pt x="0" y="7"/>
                    </a:lnTo>
                    <a:lnTo>
                      <a:pt x="0" y="347"/>
                    </a:lnTo>
                    <a:lnTo>
                      <a:pt x="203" y="347"/>
                    </a:lnTo>
                    <a:lnTo>
                      <a:pt x="203" y="7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3391"/>
              <p:cNvSpPr>
                <a:spLocks/>
              </p:cNvSpPr>
              <p:nvPr/>
            </p:nvSpPr>
            <p:spPr bwMode="auto">
              <a:xfrm>
                <a:off x="10128251" y="787400"/>
                <a:ext cx="155575" cy="136525"/>
              </a:xfrm>
              <a:custGeom>
                <a:avLst/>
                <a:gdLst>
                  <a:gd name="T0" fmla="*/ 72 w 75"/>
                  <a:gd name="T1" fmla="*/ 17 h 66"/>
                  <a:gd name="T2" fmla="*/ 70 w 75"/>
                  <a:gd name="T3" fmla="*/ 16 h 66"/>
                  <a:gd name="T4" fmla="*/ 70 w 75"/>
                  <a:gd name="T5" fmla="*/ 12 h 66"/>
                  <a:gd name="T6" fmla="*/ 70 w 75"/>
                  <a:gd name="T7" fmla="*/ 10 h 66"/>
                  <a:gd name="T8" fmla="*/ 70 w 75"/>
                  <a:gd name="T9" fmla="*/ 9 h 66"/>
                  <a:gd name="T10" fmla="*/ 70 w 75"/>
                  <a:gd name="T11" fmla="*/ 8 h 66"/>
                  <a:gd name="T12" fmla="*/ 69 w 75"/>
                  <a:gd name="T13" fmla="*/ 8 h 66"/>
                  <a:gd name="T14" fmla="*/ 69 w 75"/>
                  <a:gd name="T15" fmla="*/ 7 h 66"/>
                  <a:gd name="T16" fmla="*/ 69 w 75"/>
                  <a:gd name="T17" fmla="*/ 6 h 66"/>
                  <a:gd name="T18" fmla="*/ 69 w 75"/>
                  <a:gd name="T19" fmla="*/ 6 h 66"/>
                  <a:gd name="T20" fmla="*/ 68 w 75"/>
                  <a:gd name="T21" fmla="*/ 5 h 66"/>
                  <a:gd name="T22" fmla="*/ 68 w 75"/>
                  <a:gd name="T23" fmla="*/ 5 h 66"/>
                  <a:gd name="T24" fmla="*/ 67 w 75"/>
                  <a:gd name="T25" fmla="*/ 4 h 66"/>
                  <a:gd name="T26" fmla="*/ 67 w 75"/>
                  <a:gd name="T27" fmla="*/ 4 h 66"/>
                  <a:gd name="T28" fmla="*/ 67 w 75"/>
                  <a:gd name="T29" fmla="*/ 3 h 66"/>
                  <a:gd name="T30" fmla="*/ 67 w 75"/>
                  <a:gd name="T31" fmla="*/ 3 h 66"/>
                  <a:gd name="T32" fmla="*/ 61 w 75"/>
                  <a:gd name="T33" fmla="*/ 4 h 66"/>
                  <a:gd name="T34" fmla="*/ 50 w 75"/>
                  <a:gd name="T35" fmla="*/ 1 h 66"/>
                  <a:gd name="T36" fmla="*/ 31 w 75"/>
                  <a:gd name="T37" fmla="*/ 4 h 66"/>
                  <a:gd name="T38" fmla="*/ 10 w 75"/>
                  <a:gd name="T39" fmla="*/ 0 h 66"/>
                  <a:gd name="T40" fmla="*/ 8 w 75"/>
                  <a:gd name="T41" fmla="*/ 4 h 66"/>
                  <a:gd name="T42" fmla="*/ 8 w 75"/>
                  <a:gd name="T43" fmla="*/ 4 h 66"/>
                  <a:gd name="T44" fmla="*/ 7 w 75"/>
                  <a:gd name="T45" fmla="*/ 5 h 66"/>
                  <a:gd name="T46" fmla="*/ 7 w 75"/>
                  <a:gd name="T47" fmla="*/ 5 h 66"/>
                  <a:gd name="T48" fmla="*/ 7 w 75"/>
                  <a:gd name="T49" fmla="*/ 6 h 66"/>
                  <a:gd name="T50" fmla="*/ 7 w 75"/>
                  <a:gd name="T51" fmla="*/ 6 h 66"/>
                  <a:gd name="T52" fmla="*/ 6 w 75"/>
                  <a:gd name="T53" fmla="*/ 8 h 66"/>
                  <a:gd name="T54" fmla="*/ 6 w 75"/>
                  <a:gd name="T55" fmla="*/ 8 h 66"/>
                  <a:gd name="T56" fmla="*/ 6 w 75"/>
                  <a:gd name="T57" fmla="*/ 9 h 66"/>
                  <a:gd name="T58" fmla="*/ 6 w 75"/>
                  <a:gd name="T59" fmla="*/ 10 h 66"/>
                  <a:gd name="T60" fmla="*/ 6 w 75"/>
                  <a:gd name="T61" fmla="*/ 12 h 66"/>
                  <a:gd name="T62" fmla="*/ 6 w 75"/>
                  <a:gd name="T63" fmla="*/ 16 h 66"/>
                  <a:gd name="T64" fmla="*/ 5 w 75"/>
                  <a:gd name="T65" fmla="*/ 17 h 66"/>
                  <a:gd name="T66" fmla="*/ 0 w 75"/>
                  <a:gd name="T67" fmla="*/ 21 h 66"/>
                  <a:gd name="T68" fmla="*/ 0 w 75"/>
                  <a:gd name="T69" fmla="*/ 33 h 66"/>
                  <a:gd name="T70" fmla="*/ 6 w 75"/>
                  <a:gd name="T71" fmla="*/ 39 h 66"/>
                  <a:gd name="T72" fmla="*/ 6 w 75"/>
                  <a:gd name="T73" fmla="*/ 52 h 66"/>
                  <a:gd name="T74" fmla="*/ 21 w 75"/>
                  <a:gd name="T75" fmla="*/ 66 h 66"/>
                  <a:gd name="T76" fmla="*/ 54 w 75"/>
                  <a:gd name="T77" fmla="*/ 66 h 66"/>
                  <a:gd name="T78" fmla="*/ 70 w 75"/>
                  <a:gd name="T79" fmla="*/ 52 h 66"/>
                  <a:gd name="T80" fmla="*/ 70 w 75"/>
                  <a:gd name="T81" fmla="*/ 39 h 66"/>
                  <a:gd name="T82" fmla="*/ 75 w 75"/>
                  <a:gd name="T83" fmla="*/ 33 h 66"/>
                  <a:gd name="T84" fmla="*/ 75 w 75"/>
                  <a:gd name="T85" fmla="*/ 21 h 66"/>
                  <a:gd name="T86" fmla="*/ 72 w 75"/>
                  <a:gd name="T8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5" h="66">
                    <a:moveTo>
                      <a:pt x="72" y="17"/>
                    </a:moveTo>
                    <a:cubicBezTo>
                      <a:pt x="71" y="17"/>
                      <a:pt x="71" y="16"/>
                      <a:pt x="70" y="16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1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9"/>
                    </a:cubicBezTo>
                    <a:cubicBezTo>
                      <a:pt x="70" y="9"/>
                      <a:pt x="70" y="9"/>
                      <a:pt x="70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9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5" y="3"/>
                      <a:pt x="63" y="4"/>
                      <a:pt x="61" y="4"/>
                    </a:cubicBezTo>
                    <a:cubicBezTo>
                      <a:pt x="57" y="4"/>
                      <a:pt x="52" y="2"/>
                      <a:pt x="50" y="1"/>
                    </a:cubicBezTo>
                    <a:cubicBezTo>
                      <a:pt x="46" y="2"/>
                      <a:pt x="38" y="4"/>
                      <a:pt x="31" y="4"/>
                    </a:cubicBezTo>
                    <a:cubicBezTo>
                      <a:pt x="22" y="4"/>
                      <a:pt x="15" y="2"/>
                      <a:pt x="10" y="0"/>
                    </a:cubicBezTo>
                    <a:cubicBezTo>
                      <a:pt x="9" y="2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5" y="16"/>
                      <a:pt x="5" y="17"/>
                    </a:cubicBezTo>
                    <a:cubicBezTo>
                      <a:pt x="2" y="17"/>
                      <a:pt x="0" y="18"/>
                      <a:pt x="0" y="2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3" y="39"/>
                      <a:pt x="6" y="3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60"/>
                      <a:pt x="12" y="66"/>
                      <a:pt x="21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62" y="66"/>
                      <a:pt x="70" y="60"/>
                      <a:pt x="70" y="52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3" y="39"/>
                      <a:pt x="75" y="36"/>
                      <a:pt x="75" y="33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19"/>
                      <a:pt x="74" y="17"/>
                      <a:pt x="72" y="17"/>
                    </a:cubicBezTo>
                    <a:close/>
                  </a:path>
                </a:pathLst>
              </a:custGeom>
              <a:solidFill>
                <a:srgbClr val="E1B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3392"/>
              <p:cNvSpPr>
                <a:spLocks/>
              </p:cNvSpPr>
              <p:nvPr/>
            </p:nvSpPr>
            <p:spPr bwMode="auto">
              <a:xfrm>
                <a:off x="10883901" y="1347787"/>
                <a:ext cx="38100" cy="41275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11 h 20"/>
                  <a:gd name="T4" fmla="*/ 10 w 18"/>
                  <a:gd name="T5" fmla="*/ 20 h 20"/>
                  <a:gd name="T6" fmla="*/ 18 w 18"/>
                  <a:gd name="T7" fmla="*/ 11 h 20"/>
                  <a:gd name="T8" fmla="*/ 18 w 18"/>
                  <a:gd name="T9" fmla="*/ 0 h 20"/>
                  <a:gd name="T10" fmla="*/ 0 w 18"/>
                  <a:gd name="T11" fmla="*/ 0 h 20"/>
                  <a:gd name="T12" fmla="*/ 0 w 1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18" y="16"/>
                      <a:pt x="18" y="1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3393"/>
              <p:cNvSpPr>
                <a:spLocks/>
              </p:cNvSpPr>
              <p:nvPr/>
            </p:nvSpPr>
            <p:spPr bwMode="auto">
              <a:xfrm>
                <a:off x="10644189" y="798512"/>
                <a:ext cx="174625" cy="223837"/>
              </a:xfrm>
              <a:custGeom>
                <a:avLst/>
                <a:gdLst>
                  <a:gd name="T0" fmla="*/ 84 w 84"/>
                  <a:gd name="T1" fmla="*/ 51 h 108"/>
                  <a:gd name="T2" fmla="*/ 62 w 84"/>
                  <a:gd name="T3" fmla="*/ 16 h 108"/>
                  <a:gd name="T4" fmla="*/ 35 w 84"/>
                  <a:gd name="T5" fmla="*/ 0 h 108"/>
                  <a:gd name="T6" fmla="*/ 0 w 84"/>
                  <a:gd name="T7" fmla="*/ 44 h 108"/>
                  <a:gd name="T8" fmla="*/ 3 w 84"/>
                  <a:gd name="T9" fmla="*/ 103 h 108"/>
                  <a:gd name="T10" fmla="*/ 35 w 84"/>
                  <a:gd name="T11" fmla="*/ 108 h 108"/>
                  <a:gd name="T12" fmla="*/ 36 w 84"/>
                  <a:gd name="T13" fmla="*/ 108 h 108"/>
                  <a:gd name="T14" fmla="*/ 38 w 84"/>
                  <a:gd name="T15" fmla="*/ 108 h 108"/>
                  <a:gd name="T16" fmla="*/ 38 w 84"/>
                  <a:gd name="T17" fmla="*/ 108 h 108"/>
                  <a:gd name="T18" fmla="*/ 42 w 84"/>
                  <a:gd name="T19" fmla="*/ 108 h 108"/>
                  <a:gd name="T20" fmla="*/ 43 w 84"/>
                  <a:gd name="T21" fmla="*/ 108 h 108"/>
                  <a:gd name="T22" fmla="*/ 44 w 84"/>
                  <a:gd name="T23" fmla="*/ 108 h 108"/>
                  <a:gd name="T24" fmla="*/ 47 w 84"/>
                  <a:gd name="T25" fmla="*/ 108 h 108"/>
                  <a:gd name="T26" fmla="*/ 47 w 84"/>
                  <a:gd name="T27" fmla="*/ 108 h 108"/>
                  <a:gd name="T28" fmla="*/ 48 w 84"/>
                  <a:gd name="T29" fmla="*/ 108 h 108"/>
                  <a:gd name="T30" fmla="*/ 49 w 84"/>
                  <a:gd name="T31" fmla="*/ 108 h 108"/>
                  <a:gd name="T32" fmla="*/ 80 w 84"/>
                  <a:gd name="T33" fmla="*/ 103 h 108"/>
                  <a:gd name="T34" fmla="*/ 84 w 84"/>
                  <a:gd name="T35" fmla="*/ 5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08">
                    <a:moveTo>
                      <a:pt x="84" y="51"/>
                    </a:moveTo>
                    <a:cubicBezTo>
                      <a:pt x="84" y="34"/>
                      <a:pt x="75" y="21"/>
                      <a:pt x="62" y="16"/>
                    </a:cubicBezTo>
                    <a:cubicBezTo>
                      <a:pt x="56" y="6"/>
                      <a:pt x="47" y="0"/>
                      <a:pt x="35" y="0"/>
                    </a:cubicBezTo>
                    <a:cubicBezTo>
                      <a:pt x="16" y="0"/>
                      <a:pt x="0" y="20"/>
                      <a:pt x="0" y="44"/>
                    </a:cubicBezTo>
                    <a:cubicBezTo>
                      <a:pt x="0" y="48"/>
                      <a:pt x="2" y="79"/>
                      <a:pt x="3" y="103"/>
                    </a:cubicBezTo>
                    <a:cubicBezTo>
                      <a:pt x="13" y="106"/>
                      <a:pt x="24" y="108"/>
                      <a:pt x="35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7" y="108"/>
                      <a:pt x="38" y="108"/>
                      <a:pt x="38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39" y="108"/>
                      <a:pt x="41" y="108"/>
                      <a:pt x="42" y="108"/>
                    </a:cubicBezTo>
                    <a:cubicBezTo>
                      <a:pt x="42" y="108"/>
                      <a:pt x="42" y="108"/>
                      <a:pt x="43" y="108"/>
                    </a:cubicBezTo>
                    <a:cubicBezTo>
                      <a:pt x="43" y="108"/>
                      <a:pt x="43" y="108"/>
                      <a:pt x="44" y="108"/>
                    </a:cubicBezTo>
                    <a:cubicBezTo>
                      <a:pt x="45" y="108"/>
                      <a:pt x="46" y="108"/>
                      <a:pt x="47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7" y="108"/>
                      <a:pt x="48" y="108"/>
                      <a:pt x="48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61" y="108"/>
                      <a:pt x="71" y="106"/>
                      <a:pt x="80" y="103"/>
                    </a:cubicBezTo>
                    <a:cubicBezTo>
                      <a:pt x="81" y="81"/>
                      <a:pt x="84" y="54"/>
                      <a:pt x="84" y="5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3394"/>
              <p:cNvSpPr>
                <a:spLocks/>
              </p:cNvSpPr>
              <p:nvPr/>
            </p:nvSpPr>
            <p:spPr bwMode="auto">
              <a:xfrm>
                <a:off x="10696576" y="1050925"/>
                <a:ext cx="68263" cy="338137"/>
              </a:xfrm>
              <a:custGeom>
                <a:avLst/>
                <a:gdLst>
                  <a:gd name="T0" fmla="*/ 26 w 43"/>
                  <a:gd name="T1" fmla="*/ 22 h 213"/>
                  <a:gd name="T2" fmla="*/ 39 w 43"/>
                  <a:gd name="T3" fmla="*/ 12 h 213"/>
                  <a:gd name="T4" fmla="*/ 21 w 43"/>
                  <a:gd name="T5" fmla="*/ 0 h 213"/>
                  <a:gd name="T6" fmla="*/ 4 w 43"/>
                  <a:gd name="T7" fmla="*/ 12 h 213"/>
                  <a:gd name="T8" fmla="*/ 16 w 43"/>
                  <a:gd name="T9" fmla="*/ 22 h 213"/>
                  <a:gd name="T10" fmla="*/ 0 w 43"/>
                  <a:gd name="T11" fmla="*/ 197 h 213"/>
                  <a:gd name="T12" fmla="*/ 21 w 43"/>
                  <a:gd name="T13" fmla="*/ 213 h 213"/>
                  <a:gd name="T14" fmla="*/ 43 w 43"/>
                  <a:gd name="T15" fmla="*/ 197 h 213"/>
                  <a:gd name="T16" fmla="*/ 26 w 43"/>
                  <a:gd name="T17" fmla="*/ 22 h 213"/>
                  <a:gd name="T18" fmla="*/ 26 w 43"/>
                  <a:gd name="T19" fmla="*/ 22 h 213"/>
                  <a:gd name="T20" fmla="*/ 26 w 43"/>
                  <a:gd name="T21" fmla="*/ 2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13">
                    <a:moveTo>
                      <a:pt x="26" y="22"/>
                    </a:moveTo>
                    <a:lnTo>
                      <a:pt x="39" y="12"/>
                    </a:lnTo>
                    <a:lnTo>
                      <a:pt x="21" y="0"/>
                    </a:lnTo>
                    <a:lnTo>
                      <a:pt x="4" y="12"/>
                    </a:lnTo>
                    <a:lnTo>
                      <a:pt x="16" y="22"/>
                    </a:lnTo>
                    <a:lnTo>
                      <a:pt x="0" y="197"/>
                    </a:lnTo>
                    <a:lnTo>
                      <a:pt x="21" y="213"/>
                    </a:lnTo>
                    <a:lnTo>
                      <a:pt x="43" y="197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3395"/>
              <p:cNvSpPr>
                <a:spLocks/>
              </p:cNvSpPr>
              <p:nvPr/>
            </p:nvSpPr>
            <p:spPr bwMode="auto">
              <a:xfrm>
                <a:off x="10812464" y="1038225"/>
                <a:ext cx="117475" cy="309562"/>
              </a:xfrm>
              <a:custGeom>
                <a:avLst/>
                <a:gdLst>
                  <a:gd name="T0" fmla="*/ 0 w 57"/>
                  <a:gd name="T1" fmla="*/ 7 h 150"/>
                  <a:gd name="T2" fmla="*/ 23 w 57"/>
                  <a:gd name="T3" fmla="*/ 0 h 150"/>
                  <a:gd name="T4" fmla="*/ 57 w 57"/>
                  <a:gd name="T5" fmla="*/ 150 h 150"/>
                  <a:gd name="T6" fmla="*/ 33 w 57"/>
                  <a:gd name="T7" fmla="*/ 150 h 150"/>
                  <a:gd name="T8" fmla="*/ 0 w 57"/>
                  <a:gd name="T9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50">
                    <a:moveTo>
                      <a:pt x="0" y="7"/>
                    </a:moveTo>
                    <a:cubicBezTo>
                      <a:pt x="7" y="5"/>
                      <a:pt x="14" y="3"/>
                      <a:pt x="23" y="0"/>
                    </a:cubicBezTo>
                    <a:cubicBezTo>
                      <a:pt x="45" y="49"/>
                      <a:pt x="52" y="97"/>
                      <a:pt x="57" y="150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27" y="100"/>
                      <a:pt x="21" y="54"/>
                      <a:pt x="0" y="7"/>
                    </a:cubicBez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3396"/>
              <p:cNvSpPr>
                <a:spLocks/>
              </p:cNvSpPr>
              <p:nvPr/>
            </p:nvSpPr>
            <p:spPr bwMode="auto">
              <a:xfrm>
                <a:off x="10621964" y="1487487"/>
                <a:ext cx="114300" cy="423862"/>
              </a:xfrm>
              <a:custGeom>
                <a:avLst/>
                <a:gdLst>
                  <a:gd name="T0" fmla="*/ 55 w 72"/>
                  <a:gd name="T1" fmla="*/ 267 h 267"/>
                  <a:gd name="T2" fmla="*/ 8 w 72"/>
                  <a:gd name="T3" fmla="*/ 267 h 267"/>
                  <a:gd name="T4" fmla="*/ 0 w 72"/>
                  <a:gd name="T5" fmla="*/ 0 h 267"/>
                  <a:gd name="T6" fmla="*/ 72 w 72"/>
                  <a:gd name="T7" fmla="*/ 0 h 267"/>
                  <a:gd name="T8" fmla="*/ 55 w 72"/>
                  <a:gd name="T9" fmla="*/ 267 h 267"/>
                  <a:gd name="T10" fmla="*/ 55 w 72"/>
                  <a:gd name="T11" fmla="*/ 267 h 267"/>
                  <a:gd name="T12" fmla="*/ 55 w 72"/>
                  <a:gd name="T1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67">
                    <a:moveTo>
                      <a:pt x="55" y="267"/>
                    </a:moveTo>
                    <a:lnTo>
                      <a:pt x="8" y="267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55" y="267"/>
                    </a:lnTo>
                    <a:lnTo>
                      <a:pt x="55" y="267"/>
                    </a:lnTo>
                    <a:lnTo>
                      <a:pt x="55" y="26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3397"/>
              <p:cNvSpPr>
                <a:spLocks/>
              </p:cNvSpPr>
              <p:nvPr/>
            </p:nvSpPr>
            <p:spPr bwMode="auto">
              <a:xfrm>
                <a:off x="10723564" y="1487487"/>
                <a:ext cx="112713" cy="423862"/>
              </a:xfrm>
              <a:custGeom>
                <a:avLst/>
                <a:gdLst>
                  <a:gd name="T0" fmla="*/ 17 w 71"/>
                  <a:gd name="T1" fmla="*/ 267 h 267"/>
                  <a:gd name="T2" fmla="*/ 64 w 71"/>
                  <a:gd name="T3" fmla="*/ 267 h 267"/>
                  <a:gd name="T4" fmla="*/ 71 w 71"/>
                  <a:gd name="T5" fmla="*/ 0 h 267"/>
                  <a:gd name="T6" fmla="*/ 0 w 71"/>
                  <a:gd name="T7" fmla="*/ 0 h 267"/>
                  <a:gd name="T8" fmla="*/ 17 w 71"/>
                  <a:gd name="T9" fmla="*/ 267 h 267"/>
                  <a:gd name="T10" fmla="*/ 17 w 71"/>
                  <a:gd name="T11" fmla="*/ 267 h 267"/>
                  <a:gd name="T12" fmla="*/ 17 w 71"/>
                  <a:gd name="T1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67">
                    <a:moveTo>
                      <a:pt x="17" y="267"/>
                    </a:moveTo>
                    <a:lnTo>
                      <a:pt x="64" y="267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17" y="267"/>
                    </a:lnTo>
                    <a:lnTo>
                      <a:pt x="17" y="267"/>
                    </a:lnTo>
                    <a:lnTo>
                      <a:pt x="17" y="26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3398"/>
              <p:cNvSpPr>
                <a:spLocks/>
              </p:cNvSpPr>
              <p:nvPr/>
            </p:nvSpPr>
            <p:spPr bwMode="auto">
              <a:xfrm>
                <a:off x="10528301" y="1038225"/>
                <a:ext cx="122238" cy="309562"/>
              </a:xfrm>
              <a:custGeom>
                <a:avLst/>
                <a:gdLst>
                  <a:gd name="T0" fmla="*/ 59 w 59"/>
                  <a:gd name="T1" fmla="*/ 7 h 150"/>
                  <a:gd name="T2" fmla="*/ 35 w 59"/>
                  <a:gd name="T3" fmla="*/ 0 h 150"/>
                  <a:gd name="T4" fmla="*/ 0 w 59"/>
                  <a:gd name="T5" fmla="*/ 150 h 150"/>
                  <a:gd name="T6" fmla="*/ 24 w 59"/>
                  <a:gd name="T7" fmla="*/ 150 h 150"/>
                  <a:gd name="T8" fmla="*/ 59 w 59"/>
                  <a:gd name="T9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50">
                    <a:moveTo>
                      <a:pt x="59" y="7"/>
                    </a:moveTo>
                    <a:cubicBezTo>
                      <a:pt x="51" y="5"/>
                      <a:pt x="43" y="3"/>
                      <a:pt x="35" y="0"/>
                    </a:cubicBezTo>
                    <a:cubicBezTo>
                      <a:pt x="12" y="49"/>
                      <a:pt x="5" y="97"/>
                      <a:pt x="0" y="150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30" y="100"/>
                      <a:pt x="37" y="54"/>
                      <a:pt x="59" y="7"/>
                    </a:cubicBez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3399"/>
              <p:cNvSpPr>
                <a:spLocks/>
              </p:cNvSpPr>
              <p:nvPr/>
            </p:nvSpPr>
            <p:spPr bwMode="auto">
              <a:xfrm>
                <a:off x="10533064" y="1347787"/>
                <a:ext cx="38100" cy="41275"/>
              </a:xfrm>
              <a:custGeom>
                <a:avLst/>
                <a:gdLst>
                  <a:gd name="T0" fmla="*/ 18 w 18"/>
                  <a:gd name="T1" fmla="*/ 0 h 20"/>
                  <a:gd name="T2" fmla="*/ 18 w 18"/>
                  <a:gd name="T3" fmla="*/ 11 h 20"/>
                  <a:gd name="T4" fmla="*/ 10 w 18"/>
                  <a:gd name="T5" fmla="*/ 20 h 20"/>
                  <a:gd name="T6" fmla="*/ 0 w 18"/>
                  <a:gd name="T7" fmla="*/ 11 h 20"/>
                  <a:gd name="T8" fmla="*/ 0 w 18"/>
                  <a:gd name="T9" fmla="*/ 0 h 20"/>
                  <a:gd name="T10" fmla="*/ 18 w 18"/>
                  <a:gd name="T11" fmla="*/ 0 h 20"/>
                  <a:gd name="T12" fmla="*/ 18 w 18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0">
                    <a:moveTo>
                      <a:pt x="1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6"/>
                      <a:pt x="14" y="20"/>
                      <a:pt x="10" y="20"/>
                    </a:cubicBezTo>
                    <a:cubicBezTo>
                      <a:pt x="5" y="20"/>
                      <a:pt x="0" y="16"/>
                      <a:pt x="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3400"/>
              <p:cNvSpPr>
                <a:spLocks/>
              </p:cNvSpPr>
              <p:nvPr/>
            </p:nvSpPr>
            <p:spPr bwMode="auto">
              <a:xfrm>
                <a:off x="10602914" y="1030287"/>
                <a:ext cx="257175" cy="457200"/>
              </a:xfrm>
              <a:custGeom>
                <a:avLst/>
                <a:gdLst>
                  <a:gd name="T0" fmla="*/ 103 w 162"/>
                  <a:gd name="T1" fmla="*/ 0 h 288"/>
                  <a:gd name="T2" fmla="*/ 80 w 162"/>
                  <a:gd name="T3" fmla="*/ 182 h 288"/>
                  <a:gd name="T4" fmla="*/ 56 w 162"/>
                  <a:gd name="T5" fmla="*/ 0 h 288"/>
                  <a:gd name="T6" fmla="*/ 0 w 162"/>
                  <a:gd name="T7" fmla="*/ 6 h 288"/>
                  <a:gd name="T8" fmla="*/ 12 w 162"/>
                  <a:gd name="T9" fmla="*/ 288 h 288"/>
                  <a:gd name="T10" fmla="*/ 149 w 162"/>
                  <a:gd name="T11" fmla="*/ 288 h 288"/>
                  <a:gd name="T12" fmla="*/ 162 w 162"/>
                  <a:gd name="T13" fmla="*/ 6 h 288"/>
                  <a:gd name="T14" fmla="*/ 103 w 162"/>
                  <a:gd name="T15" fmla="*/ 0 h 288"/>
                  <a:gd name="T16" fmla="*/ 103 w 162"/>
                  <a:gd name="T17" fmla="*/ 0 h 288"/>
                  <a:gd name="T18" fmla="*/ 103 w 162"/>
                  <a:gd name="T1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288">
                    <a:moveTo>
                      <a:pt x="103" y="0"/>
                    </a:moveTo>
                    <a:lnTo>
                      <a:pt x="80" y="182"/>
                    </a:lnTo>
                    <a:lnTo>
                      <a:pt x="56" y="0"/>
                    </a:lnTo>
                    <a:lnTo>
                      <a:pt x="0" y="6"/>
                    </a:lnTo>
                    <a:lnTo>
                      <a:pt x="12" y="288"/>
                    </a:lnTo>
                    <a:lnTo>
                      <a:pt x="149" y="288"/>
                    </a:lnTo>
                    <a:lnTo>
                      <a:pt x="162" y="6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3401"/>
              <p:cNvSpPr>
                <a:spLocks/>
              </p:cNvSpPr>
              <p:nvPr/>
            </p:nvSpPr>
            <p:spPr bwMode="auto">
              <a:xfrm>
                <a:off x="10656889" y="874712"/>
                <a:ext cx="142875" cy="176212"/>
              </a:xfrm>
              <a:custGeom>
                <a:avLst/>
                <a:gdLst>
                  <a:gd name="T0" fmla="*/ 66 w 69"/>
                  <a:gd name="T1" fmla="*/ 15 h 85"/>
                  <a:gd name="T2" fmla="*/ 64 w 69"/>
                  <a:gd name="T3" fmla="*/ 15 h 85"/>
                  <a:gd name="T4" fmla="*/ 64 w 69"/>
                  <a:gd name="T5" fmla="*/ 10 h 85"/>
                  <a:gd name="T6" fmla="*/ 64 w 69"/>
                  <a:gd name="T7" fmla="*/ 9 h 85"/>
                  <a:gd name="T8" fmla="*/ 64 w 69"/>
                  <a:gd name="T9" fmla="*/ 9 h 85"/>
                  <a:gd name="T10" fmla="*/ 64 w 69"/>
                  <a:gd name="T11" fmla="*/ 8 h 85"/>
                  <a:gd name="T12" fmla="*/ 64 w 69"/>
                  <a:gd name="T13" fmla="*/ 8 h 85"/>
                  <a:gd name="T14" fmla="*/ 64 w 69"/>
                  <a:gd name="T15" fmla="*/ 7 h 85"/>
                  <a:gd name="T16" fmla="*/ 64 w 69"/>
                  <a:gd name="T17" fmla="*/ 6 h 85"/>
                  <a:gd name="T18" fmla="*/ 64 w 69"/>
                  <a:gd name="T19" fmla="*/ 6 h 85"/>
                  <a:gd name="T20" fmla="*/ 63 w 69"/>
                  <a:gd name="T21" fmla="*/ 4 h 85"/>
                  <a:gd name="T22" fmla="*/ 63 w 69"/>
                  <a:gd name="T23" fmla="*/ 4 h 85"/>
                  <a:gd name="T24" fmla="*/ 62 w 69"/>
                  <a:gd name="T25" fmla="*/ 3 h 85"/>
                  <a:gd name="T26" fmla="*/ 62 w 69"/>
                  <a:gd name="T27" fmla="*/ 3 h 85"/>
                  <a:gd name="T28" fmla="*/ 62 w 69"/>
                  <a:gd name="T29" fmla="*/ 2 h 85"/>
                  <a:gd name="T30" fmla="*/ 62 w 69"/>
                  <a:gd name="T31" fmla="*/ 2 h 85"/>
                  <a:gd name="T32" fmla="*/ 56 w 69"/>
                  <a:gd name="T33" fmla="*/ 3 h 85"/>
                  <a:gd name="T34" fmla="*/ 46 w 69"/>
                  <a:gd name="T35" fmla="*/ 0 h 85"/>
                  <a:gd name="T36" fmla="*/ 29 w 69"/>
                  <a:gd name="T37" fmla="*/ 3 h 85"/>
                  <a:gd name="T38" fmla="*/ 10 w 69"/>
                  <a:gd name="T39" fmla="*/ 0 h 85"/>
                  <a:gd name="T40" fmla="*/ 7 w 69"/>
                  <a:gd name="T41" fmla="*/ 3 h 85"/>
                  <a:gd name="T42" fmla="*/ 7 w 69"/>
                  <a:gd name="T43" fmla="*/ 3 h 85"/>
                  <a:gd name="T44" fmla="*/ 6 w 69"/>
                  <a:gd name="T45" fmla="*/ 5 h 85"/>
                  <a:gd name="T46" fmla="*/ 6 w 69"/>
                  <a:gd name="T47" fmla="*/ 5 h 85"/>
                  <a:gd name="T48" fmla="*/ 6 w 69"/>
                  <a:gd name="T49" fmla="*/ 6 h 85"/>
                  <a:gd name="T50" fmla="*/ 6 w 69"/>
                  <a:gd name="T51" fmla="*/ 6 h 85"/>
                  <a:gd name="T52" fmla="*/ 5 w 69"/>
                  <a:gd name="T53" fmla="*/ 8 h 85"/>
                  <a:gd name="T54" fmla="*/ 5 w 69"/>
                  <a:gd name="T55" fmla="*/ 8 h 85"/>
                  <a:gd name="T56" fmla="*/ 5 w 69"/>
                  <a:gd name="T57" fmla="*/ 9 h 85"/>
                  <a:gd name="T58" fmla="*/ 5 w 69"/>
                  <a:gd name="T59" fmla="*/ 9 h 85"/>
                  <a:gd name="T60" fmla="*/ 5 w 69"/>
                  <a:gd name="T61" fmla="*/ 10 h 85"/>
                  <a:gd name="T62" fmla="*/ 5 w 69"/>
                  <a:gd name="T63" fmla="*/ 15 h 85"/>
                  <a:gd name="T64" fmla="*/ 4 w 69"/>
                  <a:gd name="T65" fmla="*/ 15 h 85"/>
                  <a:gd name="T66" fmla="*/ 0 w 69"/>
                  <a:gd name="T67" fmla="*/ 20 h 85"/>
                  <a:gd name="T68" fmla="*/ 0 w 69"/>
                  <a:gd name="T69" fmla="*/ 31 h 85"/>
                  <a:gd name="T70" fmla="*/ 5 w 69"/>
                  <a:gd name="T71" fmla="*/ 36 h 85"/>
                  <a:gd name="T72" fmla="*/ 10 w 69"/>
                  <a:gd name="T73" fmla="*/ 48 h 85"/>
                  <a:gd name="T74" fmla="*/ 20 w 69"/>
                  <a:gd name="T75" fmla="*/ 62 h 85"/>
                  <a:gd name="T76" fmla="*/ 22 w 69"/>
                  <a:gd name="T77" fmla="*/ 75 h 85"/>
                  <a:gd name="T78" fmla="*/ 35 w 69"/>
                  <a:gd name="T79" fmla="*/ 85 h 85"/>
                  <a:gd name="T80" fmla="*/ 48 w 69"/>
                  <a:gd name="T81" fmla="*/ 75 h 85"/>
                  <a:gd name="T82" fmla="*/ 50 w 69"/>
                  <a:gd name="T83" fmla="*/ 62 h 85"/>
                  <a:gd name="T84" fmla="*/ 59 w 69"/>
                  <a:gd name="T85" fmla="*/ 48 h 85"/>
                  <a:gd name="T86" fmla="*/ 64 w 69"/>
                  <a:gd name="T87" fmla="*/ 36 h 85"/>
                  <a:gd name="T88" fmla="*/ 69 w 69"/>
                  <a:gd name="T89" fmla="*/ 31 h 85"/>
                  <a:gd name="T90" fmla="*/ 69 w 69"/>
                  <a:gd name="T91" fmla="*/ 20 h 85"/>
                  <a:gd name="T92" fmla="*/ 66 w 69"/>
                  <a:gd name="T93" fmla="*/ 1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9" h="85">
                    <a:moveTo>
                      <a:pt x="66" y="15"/>
                    </a:moveTo>
                    <a:cubicBezTo>
                      <a:pt x="66" y="15"/>
                      <a:pt x="65" y="15"/>
                      <a:pt x="64" y="15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4" y="9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3" y="5"/>
                      <a:pt x="63" y="5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2" y="3"/>
                      <a:pt x="48" y="2"/>
                      <a:pt x="46" y="0"/>
                    </a:cubicBezTo>
                    <a:cubicBezTo>
                      <a:pt x="43" y="2"/>
                      <a:pt x="36" y="3"/>
                      <a:pt x="29" y="3"/>
                    </a:cubicBezTo>
                    <a:cubicBezTo>
                      <a:pt x="21" y="3"/>
                      <a:pt x="14" y="2"/>
                      <a:pt x="10" y="0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7"/>
                      <a:pt x="0" y="2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3" y="36"/>
                      <a:pt x="5" y="36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2" y="55"/>
                      <a:pt x="16" y="60"/>
                      <a:pt x="20" y="62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5" y="60"/>
                      <a:pt x="56" y="55"/>
                      <a:pt x="59" y="48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8" y="36"/>
                      <a:pt x="69" y="34"/>
                      <a:pt x="69" y="3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18"/>
                      <a:pt x="68" y="16"/>
                      <a:pt x="66" y="15"/>
                    </a:cubicBezTo>
                    <a:close/>
                  </a:path>
                </a:pathLst>
              </a:custGeom>
              <a:solidFill>
                <a:srgbClr val="E1BC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3403"/>
              <p:cNvSpPr>
                <a:spLocks/>
              </p:cNvSpPr>
              <p:nvPr/>
            </p:nvSpPr>
            <p:spPr bwMode="auto">
              <a:xfrm>
                <a:off x="10047289" y="1223962"/>
                <a:ext cx="881062" cy="749300"/>
              </a:xfrm>
              <a:custGeom>
                <a:avLst/>
                <a:gdLst>
                  <a:gd name="T0" fmla="*/ 0 w 552"/>
                  <a:gd name="T1" fmla="*/ 472 h 472"/>
                  <a:gd name="T2" fmla="*/ 552 w 552"/>
                  <a:gd name="T3" fmla="*/ 472 h 472"/>
                  <a:gd name="T4" fmla="*/ 552 w 552"/>
                  <a:gd name="T5" fmla="*/ 0 h 472"/>
                  <a:gd name="T6" fmla="*/ 364 w 552"/>
                  <a:gd name="T7" fmla="*/ 46 h 472"/>
                  <a:gd name="T8" fmla="*/ 178 w 552"/>
                  <a:gd name="T9" fmla="*/ 158 h 472"/>
                  <a:gd name="T10" fmla="*/ 0 w 552"/>
                  <a:gd name="T11" fmla="*/ 150 h 472"/>
                  <a:gd name="T12" fmla="*/ 0 w 552"/>
                  <a:gd name="T13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472">
                    <a:moveTo>
                      <a:pt x="0" y="472"/>
                    </a:moveTo>
                    <a:lnTo>
                      <a:pt x="552" y="472"/>
                    </a:lnTo>
                    <a:lnTo>
                      <a:pt x="552" y="0"/>
                    </a:lnTo>
                    <a:lnTo>
                      <a:pt x="364" y="46"/>
                    </a:lnTo>
                    <a:lnTo>
                      <a:pt x="178" y="158"/>
                    </a:lnTo>
                    <a:lnTo>
                      <a:pt x="0" y="150"/>
                    </a:lnTo>
                    <a:lnTo>
                      <a:pt x="0" y="472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lvl="0" algn="r" defTabSz="914400"/>
                <a:r>
                  <a:rPr lang="en-US" altLang="en-US" sz="900" b="1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IT drives business</a:t>
                </a:r>
              </a:p>
              <a:p>
                <a:pPr lvl="0" algn="r" defTabSz="914400"/>
                <a:r>
                  <a:rPr lang="en-US" altLang="en-US" sz="900" b="1" spc="2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s</a:t>
                </a:r>
                <a:r>
                  <a:rPr lang="en-US" altLang="en-US" sz="900" b="1" spc="2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uccess!</a:t>
                </a:r>
                <a:endParaRPr lang="en-US" altLang="en-US" spc="20" dirty="0">
                  <a:solidFill>
                    <a:srgbClr val="505050"/>
                  </a:solidFill>
                  <a:latin typeface="Segoe UI" panose="020B0502040204020203" pitchFamily="34" charset="0"/>
                </a:endParaRPr>
              </a:p>
            </p:txBody>
          </p:sp>
          <p:sp>
            <p:nvSpPr>
              <p:cNvPr id="190" name="Rectangle 3408"/>
              <p:cNvSpPr>
                <a:spLocks noChangeArrowheads="1"/>
              </p:cNvSpPr>
              <p:nvPr/>
            </p:nvSpPr>
            <p:spPr bwMode="auto">
              <a:xfrm>
                <a:off x="11081560" y="1142265"/>
                <a:ext cx="124537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20000"/>
                  </a:lnSpc>
                </a:pPr>
                <a:r>
                  <a:rPr lang="en-US" altLang="en-US" sz="900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High </a:t>
                </a:r>
                <a:r>
                  <a:rPr lang="en-US" altLang="en-US" sz="900" b="1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IT performance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 correlates with strong business </a:t>
                </a: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performance,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/>
                </a:r>
                <a:b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</a:br>
                <a:r>
                  <a:rPr lang="en-US" altLang="en-US" sz="900" spc="-3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helps boost productivity,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/>
                </a:r>
                <a:b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</a:br>
                <a:r>
                  <a:rPr lang="en-US" altLang="en-US" sz="900" spc="-2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market share and profit.</a:t>
                </a:r>
                <a:endParaRPr lang="en-US" altLang="en-US" spc="-20" dirty="0" smtClean="0">
                  <a:solidFill>
                    <a:srgbClr val="FFFFFF"/>
                  </a:solidFill>
                  <a:latin typeface="Segoe UI" panose="020B0502040204020203" pitchFamily="34" charset="0"/>
                </a:endParaRPr>
              </a:p>
            </p:txBody>
          </p:sp>
        </p:grpSp>
        <p:sp>
          <p:nvSpPr>
            <p:cNvPr id="187" name="Freeform 3402"/>
            <p:cNvSpPr>
              <a:spLocks/>
            </p:cNvSpPr>
            <p:nvPr/>
          </p:nvSpPr>
          <p:spPr bwMode="auto">
            <a:xfrm>
              <a:off x="8939214" y="1462087"/>
              <a:ext cx="1112838" cy="511175"/>
            </a:xfrm>
            <a:custGeom>
              <a:avLst/>
              <a:gdLst>
                <a:gd name="T0" fmla="*/ 0 w 701"/>
                <a:gd name="T1" fmla="*/ 322 h 322"/>
                <a:gd name="T2" fmla="*/ 701 w 701"/>
                <a:gd name="T3" fmla="*/ 322 h 322"/>
                <a:gd name="T4" fmla="*/ 701 w 701"/>
                <a:gd name="T5" fmla="*/ 0 h 322"/>
                <a:gd name="T6" fmla="*/ 560 w 701"/>
                <a:gd name="T7" fmla="*/ 82 h 322"/>
                <a:gd name="T8" fmla="*/ 419 w 701"/>
                <a:gd name="T9" fmla="*/ 123 h 322"/>
                <a:gd name="T10" fmla="*/ 280 w 701"/>
                <a:gd name="T11" fmla="*/ 259 h 322"/>
                <a:gd name="T12" fmla="*/ 140 w 701"/>
                <a:gd name="T13" fmla="*/ 236 h 322"/>
                <a:gd name="T14" fmla="*/ 0 w 701"/>
                <a:gd name="T15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1" h="322">
                  <a:moveTo>
                    <a:pt x="0" y="322"/>
                  </a:moveTo>
                  <a:lnTo>
                    <a:pt x="701" y="322"/>
                  </a:lnTo>
                  <a:lnTo>
                    <a:pt x="701" y="0"/>
                  </a:lnTo>
                  <a:lnTo>
                    <a:pt x="560" y="82"/>
                  </a:lnTo>
                  <a:lnTo>
                    <a:pt x="419" y="123"/>
                  </a:lnTo>
                  <a:lnTo>
                    <a:pt x="280" y="259"/>
                  </a:lnTo>
                  <a:lnTo>
                    <a:pt x="140" y="236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408847" y="5326062"/>
            <a:ext cx="3618780" cy="1250950"/>
            <a:chOff x="4408847" y="5326062"/>
            <a:chExt cx="3618780" cy="1250950"/>
          </a:xfrm>
        </p:grpSpPr>
        <p:sp>
          <p:nvSpPr>
            <p:cNvPr id="434" name="Rectangle 3725"/>
            <p:cNvSpPr>
              <a:spLocks noChangeArrowheads="1"/>
            </p:cNvSpPr>
            <p:nvPr/>
          </p:nvSpPr>
          <p:spPr bwMode="auto">
            <a:xfrm>
              <a:off x="4408847" y="6143794"/>
              <a:ext cx="120545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/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Responding to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ongoing needs for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efficiency and growth</a:t>
              </a:r>
              <a:endParaRPr lang="en-US" altLang="en-US" b="1" dirty="0" smtClean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35" name="Rectangle 3731"/>
            <p:cNvSpPr>
              <a:spLocks noChangeArrowheads="1"/>
            </p:cNvSpPr>
            <p:nvPr/>
          </p:nvSpPr>
          <p:spPr bwMode="auto">
            <a:xfrm>
              <a:off x="6751637" y="6282293"/>
              <a:ext cx="12759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Always keeping all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systems</a:t>
              </a:r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 </a:t>
              </a: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safe and secure</a:t>
              </a:r>
              <a:endParaRPr lang="en-US" altLang="en-US" b="1" dirty="0" smtClean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83670" y="5326062"/>
              <a:ext cx="1901367" cy="1250950"/>
              <a:chOff x="5383670" y="5326062"/>
              <a:chExt cx="1901367" cy="1250950"/>
            </a:xfrm>
          </p:grpSpPr>
          <p:sp>
            <p:nvSpPr>
              <p:cNvPr id="676" name="Freeform 12"/>
              <p:cNvSpPr>
                <a:spLocks/>
              </p:cNvSpPr>
              <p:nvPr/>
            </p:nvSpPr>
            <p:spPr bwMode="auto">
              <a:xfrm>
                <a:off x="6179717" y="5650388"/>
                <a:ext cx="121723" cy="129526"/>
              </a:xfrm>
              <a:custGeom>
                <a:avLst/>
                <a:gdLst>
                  <a:gd name="T0" fmla="*/ 56 w 56"/>
                  <a:gd name="T1" fmla="*/ 45 h 59"/>
                  <a:gd name="T2" fmla="*/ 28 w 56"/>
                  <a:gd name="T3" fmla="*/ 59 h 59"/>
                  <a:gd name="T4" fmla="*/ 0 w 56"/>
                  <a:gd name="T5" fmla="*/ 45 h 59"/>
                  <a:gd name="T6" fmla="*/ 0 w 56"/>
                  <a:gd name="T7" fmla="*/ 0 h 59"/>
                  <a:gd name="T8" fmla="*/ 56 w 56"/>
                  <a:gd name="T9" fmla="*/ 0 h 59"/>
                  <a:gd name="T10" fmla="*/ 56 w 56"/>
                  <a:gd name="T11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59">
                    <a:moveTo>
                      <a:pt x="56" y="45"/>
                    </a:moveTo>
                    <a:cubicBezTo>
                      <a:pt x="56" y="45"/>
                      <a:pt x="48" y="59"/>
                      <a:pt x="28" y="59"/>
                    </a:cubicBezTo>
                    <a:cubicBezTo>
                      <a:pt x="9" y="59"/>
                      <a:pt x="0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lnTo>
                      <a:pt x="56" y="45"/>
                    </a:lnTo>
                    <a:close/>
                  </a:path>
                </a:pathLst>
              </a:custGeom>
              <a:solidFill>
                <a:srgbClr val="CEA57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10"/>
              <p:cNvSpPr>
                <a:spLocks/>
              </p:cNvSpPr>
              <p:nvPr/>
            </p:nvSpPr>
            <p:spPr bwMode="auto">
              <a:xfrm>
                <a:off x="6140811" y="5400162"/>
                <a:ext cx="237203" cy="288702"/>
              </a:xfrm>
              <a:custGeom>
                <a:avLst/>
                <a:gdLst>
                  <a:gd name="T0" fmla="*/ 98 w 109"/>
                  <a:gd name="T1" fmla="*/ 75 h 132"/>
                  <a:gd name="T2" fmla="*/ 38 w 109"/>
                  <a:gd name="T3" fmla="*/ 124 h 132"/>
                  <a:gd name="T4" fmla="*/ 10 w 109"/>
                  <a:gd name="T5" fmla="*/ 50 h 132"/>
                  <a:gd name="T6" fmla="*/ 76 w 109"/>
                  <a:gd name="T7" fmla="*/ 8 h 132"/>
                  <a:gd name="T8" fmla="*/ 98 w 109"/>
                  <a:gd name="T9" fmla="*/ 7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32">
                    <a:moveTo>
                      <a:pt x="98" y="75"/>
                    </a:moveTo>
                    <a:cubicBezTo>
                      <a:pt x="88" y="107"/>
                      <a:pt x="64" y="132"/>
                      <a:pt x="38" y="124"/>
                    </a:cubicBezTo>
                    <a:cubicBezTo>
                      <a:pt x="12" y="115"/>
                      <a:pt x="0" y="82"/>
                      <a:pt x="10" y="50"/>
                    </a:cubicBezTo>
                    <a:cubicBezTo>
                      <a:pt x="21" y="19"/>
                      <a:pt x="50" y="0"/>
                      <a:pt x="76" y="8"/>
                    </a:cubicBezTo>
                    <a:cubicBezTo>
                      <a:pt x="102" y="17"/>
                      <a:pt x="109" y="43"/>
                      <a:pt x="98" y="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11"/>
              <p:cNvSpPr>
                <a:spLocks/>
              </p:cNvSpPr>
              <p:nvPr/>
            </p:nvSpPr>
            <p:spPr bwMode="auto">
              <a:xfrm>
                <a:off x="6101689" y="5402262"/>
                <a:ext cx="237203" cy="268414"/>
              </a:xfrm>
              <a:custGeom>
                <a:avLst/>
                <a:gdLst>
                  <a:gd name="T0" fmla="*/ 93 w 109"/>
                  <a:gd name="T1" fmla="*/ 39 h 123"/>
                  <a:gd name="T2" fmla="*/ 83 w 109"/>
                  <a:gd name="T3" fmla="*/ 111 h 123"/>
                  <a:gd name="T4" fmla="*/ 16 w 109"/>
                  <a:gd name="T5" fmla="*/ 84 h 123"/>
                  <a:gd name="T6" fmla="*/ 25 w 109"/>
                  <a:gd name="T7" fmla="*/ 12 h 123"/>
                  <a:gd name="T8" fmla="*/ 93 w 109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123">
                    <a:moveTo>
                      <a:pt x="93" y="39"/>
                    </a:moveTo>
                    <a:cubicBezTo>
                      <a:pt x="109" y="66"/>
                      <a:pt x="104" y="98"/>
                      <a:pt x="83" y="111"/>
                    </a:cubicBezTo>
                    <a:cubicBezTo>
                      <a:pt x="62" y="123"/>
                      <a:pt x="32" y="111"/>
                      <a:pt x="16" y="84"/>
                    </a:cubicBezTo>
                    <a:cubicBezTo>
                      <a:pt x="0" y="57"/>
                      <a:pt x="4" y="25"/>
                      <a:pt x="25" y="12"/>
                    </a:cubicBezTo>
                    <a:cubicBezTo>
                      <a:pt x="47" y="0"/>
                      <a:pt x="77" y="12"/>
                      <a:pt x="9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5"/>
              <p:cNvSpPr>
                <a:spLocks/>
              </p:cNvSpPr>
              <p:nvPr/>
            </p:nvSpPr>
            <p:spPr bwMode="auto">
              <a:xfrm>
                <a:off x="5923787" y="5792399"/>
                <a:ext cx="599250" cy="766893"/>
              </a:xfrm>
              <a:custGeom>
                <a:avLst/>
                <a:gdLst>
                  <a:gd name="T0" fmla="*/ 384 w 384"/>
                  <a:gd name="T1" fmla="*/ 823 h 823"/>
                  <a:gd name="T2" fmla="*/ 0 w 384"/>
                  <a:gd name="T3" fmla="*/ 823 h 823"/>
                  <a:gd name="T4" fmla="*/ 55 w 384"/>
                  <a:gd name="T5" fmla="*/ 0 h 823"/>
                  <a:gd name="T6" fmla="*/ 203 w 384"/>
                  <a:gd name="T7" fmla="*/ 46 h 823"/>
                  <a:gd name="T8" fmla="*/ 331 w 384"/>
                  <a:gd name="T9" fmla="*/ 0 h 823"/>
                  <a:gd name="T10" fmla="*/ 384 w 384"/>
                  <a:gd name="T11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823">
                    <a:moveTo>
                      <a:pt x="384" y="823"/>
                    </a:moveTo>
                    <a:lnTo>
                      <a:pt x="0" y="823"/>
                    </a:lnTo>
                    <a:lnTo>
                      <a:pt x="55" y="0"/>
                    </a:lnTo>
                    <a:lnTo>
                      <a:pt x="203" y="46"/>
                    </a:lnTo>
                    <a:lnTo>
                      <a:pt x="331" y="0"/>
                    </a:lnTo>
                    <a:lnTo>
                      <a:pt x="384" y="823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19"/>
              <p:cNvSpPr>
                <a:spLocks/>
              </p:cNvSpPr>
              <p:nvPr/>
            </p:nvSpPr>
            <p:spPr bwMode="auto">
              <a:xfrm>
                <a:off x="6118856" y="5503697"/>
                <a:ext cx="241885" cy="216916"/>
              </a:xfrm>
              <a:custGeom>
                <a:avLst/>
                <a:gdLst>
                  <a:gd name="T0" fmla="*/ 106 w 111"/>
                  <a:gd name="T1" fmla="*/ 24 h 99"/>
                  <a:gd name="T2" fmla="*/ 103 w 111"/>
                  <a:gd name="T3" fmla="*/ 23 h 99"/>
                  <a:gd name="T4" fmla="*/ 103 w 111"/>
                  <a:gd name="T5" fmla="*/ 16 h 99"/>
                  <a:gd name="T6" fmla="*/ 103 w 111"/>
                  <a:gd name="T7" fmla="*/ 14 h 99"/>
                  <a:gd name="T8" fmla="*/ 103 w 111"/>
                  <a:gd name="T9" fmla="*/ 13 h 99"/>
                  <a:gd name="T10" fmla="*/ 102 w 111"/>
                  <a:gd name="T11" fmla="*/ 12 h 99"/>
                  <a:gd name="T12" fmla="*/ 102 w 111"/>
                  <a:gd name="T13" fmla="*/ 11 h 99"/>
                  <a:gd name="T14" fmla="*/ 102 w 111"/>
                  <a:gd name="T15" fmla="*/ 10 h 99"/>
                  <a:gd name="T16" fmla="*/ 102 w 111"/>
                  <a:gd name="T17" fmla="*/ 9 h 99"/>
                  <a:gd name="T18" fmla="*/ 102 w 111"/>
                  <a:gd name="T19" fmla="*/ 9 h 99"/>
                  <a:gd name="T20" fmla="*/ 101 w 111"/>
                  <a:gd name="T21" fmla="*/ 6 h 99"/>
                  <a:gd name="T22" fmla="*/ 100 w 111"/>
                  <a:gd name="T23" fmla="*/ 6 h 99"/>
                  <a:gd name="T24" fmla="*/ 100 w 111"/>
                  <a:gd name="T25" fmla="*/ 5 h 99"/>
                  <a:gd name="T26" fmla="*/ 99 w 111"/>
                  <a:gd name="T27" fmla="*/ 4 h 99"/>
                  <a:gd name="T28" fmla="*/ 99 w 111"/>
                  <a:gd name="T29" fmla="*/ 3 h 99"/>
                  <a:gd name="T30" fmla="*/ 99 w 111"/>
                  <a:gd name="T31" fmla="*/ 3 h 99"/>
                  <a:gd name="T32" fmla="*/ 90 w 111"/>
                  <a:gd name="T33" fmla="*/ 4 h 99"/>
                  <a:gd name="T34" fmla="*/ 74 w 111"/>
                  <a:gd name="T35" fmla="*/ 0 h 99"/>
                  <a:gd name="T36" fmla="*/ 45 w 111"/>
                  <a:gd name="T37" fmla="*/ 4 h 99"/>
                  <a:gd name="T38" fmla="*/ 15 w 111"/>
                  <a:gd name="T39" fmla="*/ 0 h 99"/>
                  <a:gd name="T40" fmla="*/ 11 w 111"/>
                  <a:gd name="T41" fmla="*/ 5 h 99"/>
                  <a:gd name="T42" fmla="*/ 11 w 111"/>
                  <a:gd name="T43" fmla="*/ 5 h 99"/>
                  <a:gd name="T44" fmla="*/ 10 w 111"/>
                  <a:gd name="T45" fmla="*/ 7 h 99"/>
                  <a:gd name="T46" fmla="*/ 10 w 111"/>
                  <a:gd name="T47" fmla="*/ 7 h 99"/>
                  <a:gd name="T48" fmla="*/ 9 w 111"/>
                  <a:gd name="T49" fmla="*/ 9 h 99"/>
                  <a:gd name="T50" fmla="*/ 9 w 111"/>
                  <a:gd name="T51" fmla="*/ 9 h 99"/>
                  <a:gd name="T52" fmla="*/ 9 w 111"/>
                  <a:gd name="T53" fmla="*/ 11 h 99"/>
                  <a:gd name="T54" fmla="*/ 9 w 111"/>
                  <a:gd name="T55" fmla="*/ 12 h 99"/>
                  <a:gd name="T56" fmla="*/ 8 w 111"/>
                  <a:gd name="T57" fmla="*/ 13 h 99"/>
                  <a:gd name="T58" fmla="*/ 8 w 111"/>
                  <a:gd name="T59" fmla="*/ 14 h 99"/>
                  <a:gd name="T60" fmla="*/ 8 w 111"/>
                  <a:gd name="T61" fmla="*/ 16 h 99"/>
                  <a:gd name="T62" fmla="*/ 8 w 111"/>
                  <a:gd name="T63" fmla="*/ 23 h 99"/>
                  <a:gd name="T64" fmla="*/ 7 w 111"/>
                  <a:gd name="T65" fmla="*/ 23 h 99"/>
                  <a:gd name="T66" fmla="*/ 0 w 111"/>
                  <a:gd name="T67" fmla="*/ 31 h 99"/>
                  <a:gd name="T68" fmla="*/ 0 w 111"/>
                  <a:gd name="T69" fmla="*/ 49 h 99"/>
                  <a:gd name="T70" fmla="*/ 8 w 111"/>
                  <a:gd name="T71" fmla="*/ 57 h 99"/>
                  <a:gd name="T72" fmla="*/ 34 w 111"/>
                  <a:gd name="T73" fmla="*/ 99 h 99"/>
                  <a:gd name="T74" fmla="*/ 77 w 111"/>
                  <a:gd name="T75" fmla="*/ 99 h 99"/>
                  <a:gd name="T76" fmla="*/ 103 w 111"/>
                  <a:gd name="T77" fmla="*/ 57 h 99"/>
                  <a:gd name="T78" fmla="*/ 111 w 111"/>
                  <a:gd name="T79" fmla="*/ 49 h 99"/>
                  <a:gd name="T80" fmla="*/ 111 w 111"/>
                  <a:gd name="T81" fmla="*/ 31 h 99"/>
                  <a:gd name="T82" fmla="*/ 106 w 111"/>
                  <a:gd name="T83" fmla="*/ 2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99">
                    <a:moveTo>
                      <a:pt x="106" y="24"/>
                    </a:moveTo>
                    <a:cubicBezTo>
                      <a:pt x="105" y="23"/>
                      <a:pt x="104" y="23"/>
                      <a:pt x="103" y="23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3"/>
                    </a:cubicBezTo>
                    <a:cubicBezTo>
                      <a:pt x="103" y="13"/>
                      <a:pt x="103" y="13"/>
                      <a:pt x="102" y="12"/>
                    </a:cubicBezTo>
                    <a:cubicBezTo>
                      <a:pt x="102" y="12"/>
                      <a:pt x="102" y="12"/>
                      <a:pt x="102" y="11"/>
                    </a:cubicBezTo>
                    <a:cubicBezTo>
                      <a:pt x="102" y="11"/>
                      <a:pt x="102" y="11"/>
                      <a:pt x="102" y="10"/>
                    </a:cubicBezTo>
                    <a:cubicBezTo>
                      <a:pt x="102" y="10"/>
                      <a:pt x="102" y="10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1" y="8"/>
                      <a:pt x="101" y="7"/>
                      <a:pt x="101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5"/>
                      <a:pt x="100" y="4"/>
                      <a:pt x="99" y="4"/>
                    </a:cubicBezTo>
                    <a:cubicBezTo>
                      <a:pt x="99" y="4"/>
                      <a:pt x="99" y="3"/>
                      <a:pt x="99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6" y="4"/>
                      <a:pt x="93" y="4"/>
                      <a:pt x="90" y="4"/>
                    </a:cubicBezTo>
                    <a:cubicBezTo>
                      <a:pt x="83" y="4"/>
                      <a:pt x="78" y="2"/>
                      <a:pt x="74" y="0"/>
                    </a:cubicBezTo>
                    <a:cubicBezTo>
                      <a:pt x="67" y="2"/>
                      <a:pt x="57" y="4"/>
                      <a:pt x="45" y="4"/>
                    </a:cubicBezTo>
                    <a:cubicBezTo>
                      <a:pt x="33" y="4"/>
                      <a:pt x="22" y="2"/>
                      <a:pt x="15" y="0"/>
                    </a:cubicBezTo>
                    <a:cubicBezTo>
                      <a:pt x="14" y="1"/>
                      <a:pt x="12" y="3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3" y="24"/>
                      <a:pt x="0" y="27"/>
                      <a:pt x="0" y="3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3"/>
                      <a:pt x="4" y="57"/>
                      <a:pt x="8" y="57"/>
                    </a:cubicBezTo>
                    <a:cubicBezTo>
                      <a:pt x="8" y="57"/>
                      <a:pt x="22" y="99"/>
                      <a:pt x="34" y="99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89" y="99"/>
                      <a:pt x="103" y="57"/>
                      <a:pt x="103" y="57"/>
                    </a:cubicBezTo>
                    <a:cubicBezTo>
                      <a:pt x="107" y="57"/>
                      <a:pt x="111" y="53"/>
                      <a:pt x="111" y="49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11" y="28"/>
                      <a:pt x="109" y="25"/>
                      <a:pt x="106" y="24"/>
                    </a:cubicBezTo>
                    <a:close/>
                  </a:path>
                </a:pathLst>
              </a:custGeom>
              <a:solidFill>
                <a:srgbClr val="DFBA8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27"/>
              <p:cNvSpPr>
                <a:spLocks/>
              </p:cNvSpPr>
              <p:nvPr/>
            </p:nvSpPr>
            <p:spPr bwMode="auto">
              <a:xfrm>
                <a:off x="6009618" y="5764309"/>
                <a:ext cx="452559" cy="603932"/>
              </a:xfrm>
              <a:custGeom>
                <a:avLst/>
                <a:gdLst>
                  <a:gd name="T0" fmla="*/ 203 w 290"/>
                  <a:gd name="T1" fmla="*/ 3 h 387"/>
                  <a:gd name="T2" fmla="*/ 148 w 290"/>
                  <a:gd name="T3" fmla="*/ 47 h 387"/>
                  <a:gd name="T4" fmla="*/ 92 w 290"/>
                  <a:gd name="T5" fmla="*/ 0 h 387"/>
                  <a:gd name="T6" fmla="*/ 0 w 290"/>
                  <a:gd name="T7" fmla="*/ 18 h 387"/>
                  <a:gd name="T8" fmla="*/ 35 w 290"/>
                  <a:gd name="T9" fmla="*/ 387 h 387"/>
                  <a:gd name="T10" fmla="*/ 250 w 290"/>
                  <a:gd name="T11" fmla="*/ 387 h 387"/>
                  <a:gd name="T12" fmla="*/ 290 w 290"/>
                  <a:gd name="T13" fmla="*/ 14 h 387"/>
                  <a:gd name="T14" fmla="*/ 203 w 290"/>
                  <a:gd name="T15" fmla="*/ 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0" h="387">
                    <a:moveTo>
                      <a:pt x="203" y="3"/>
                    </a:moveTo>
                    <a:lnTo>
                      <a:pt x="148" y="47"/>
                    </a:lnTo>
                    <a:lnTo>
                      <a:pt x="92" y="0"/>
                    </a:lnTo>
                    <a:lnTo>
                      <a:pt x="0" y="18"/>
                    </a:lnTo>
                    <a:lnTo>
                      <a:pt x="35" y="387"/>
                    </a:lnTo>
                    <a:lnTo>
                      <a:pt x="250" y="387"/>
                    </a:lnTo>
                    <a:lnTo>
                      <a:pt x="290" y="14"/>
                    </a:lnTo>
                    <a:lnTo>
                      <a:pt x="203" y="3"/>
                    </a:ln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383670" y="5450198"/>
                <a:ext cx="325437" cy="354012"/>
                <a:chOff x="5395100" y="5514975"/>
                <a:chExt cx="325437" cy="354012"/>
              </a:xfrm>
            </p:grpSpPr>
            <p:sp>
              <p:nvSpPr>
                <p:cNvPr id="428" name="Freeform 3763"/>
                <p:cNvSpPr>
                  <a:spLocks/>
                </p:cNvSpPr>
                <p:nvPr/>
              </p:nvSpPr>
              <p:spPr bwMode="auto">
                <a:xfrm>
                  <a:off x="5395100" y="5748337"/>
                  <a:ext cx="100013" cy="42863"/>
                </a:xfrm>
                <a:custGeom>
                  <a:avLst/>
                  <a:gdLst>
                    <a:gd name="T0" fmla="*/ 17 w 49"/>
                    <a:gd name="T1" fmla="*/ 13 h 21"/>
                    <a:gd name="T2" fmla="*/ 0 w 49"/>
                    <a:gd name="T3" fmla="*/ 5 h 21"/>
                    <a:gd name="T4" fmla="*/ 30 w 49"/>
                    <a:gd name="T5" fmla="*/ 1 h 21"/>
                    <a:gd name="T6" fmla="*/ 49 w 49"/>
                    <a:gd name="T7" fmla="*/ 21 h 21"/>
                    <a:gd name="T8" fmla="*/ 17 w 49"/>
                    <a:gd name="T9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21">
                      <a:moveTo>
                        <a:pt x="17" y="13"/>
                      </a:moveTo>
                      <a:cubicBezTo>
                        <a:pt x="9" y="13"/>
                        <a:pt x="2" y="7"/>
                        <a:pt x="0" y="5"/>
                      </a:cubicBezTo>
                      <a:cubicBezTo>
                        <a:pt x="10" y="13"/>
                        <a:pt x="16" y="2"/>
                        <a:pt x="30" y="1"/>
                      </a:cubicBezTo>
                      <a:cubicBezTo>
                        <a:pt x="48" y="0"/>
                        <a:pt x="49" y="21"/>
                        <a:pt x="49" y="21"/>
                      </a:cubicBezTo>
                      <a:cubicBezTo>
                        <a:pt x="39" y="8"/>
                        <a:pt x="26" y="12"/>
                        <a:pt x="17" y="13"/>
                      </a:cubicBez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Freeform 3764"/>
                <p:cNvSpPr>
                  <a:spLocks/>
                </p:cNvSpPr>
                <p:nvPr/>
              </p:nvSpPr>
              <p:spPr bwMode="auto">
                <a:xfrm>
                  <a:off x="5395100" y="5757862"/>
                  <a:ext cx="100013" cy="38100"/>
                </a:xfrm>
                <a:custGeom>
                  <a:avLst/>
                  <a:gdLst>
                    <a:gd name="T0" fmla="*/ 0 w 49"/>
                    <a:gd name="T1" fmla="*/ 0 h 18"/>
                    <a:gd name="T2" fmla="*/ 0 w 49"/>
                    <a:gd name="T3" fmla="*/ 0 h 18"/>
                    <a:gd name="T4" fmla="*/ 17 w 49"/>
                    <a:gd name="T5" fmla="*/ 8 h 18"/>
                    <a:gd name="T6" fmla="*/ 49 w 49"/>
                    <a:gd name="T7" fmla="*/ 16 h 18"/>
                    <a:gd name="T8" fmla="*/ 24 w 49"/>
                    <a:gd name="T9" fmla="*/ 18 h 18"/>
                    <a:gd name="T10" fmla="*/ 0 w 49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"/>
                        <a:pt x="9" y="8"/>
                        <a:pt x="17" y="8"/>
                      </a:cubicBezTo>
                      <a:cubicBezTo>
                        <a:pt x="26" y="7"/>
                        <a:pt x="39" y="3"/>
                        <a:pt x="49" y="16"/>
                      </a:cubicBezTo>
                      <a:cubicBezTo>
                        <a:pt x="38" y="13"/>
                        <a:pt x="36" y="18"/>
                        <a:pt x="24" y="18"/>
                      </a:cubicBezTo>
                      <a:cubicBezTo>
                        <a:pt x="11" y="1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Freeform 3766"/>
                <p:cNvSpPr>
                  <a:spLocks/>
                </p:cNvSpPr>
                <p:nvPr/>
              </p:nvSpPr>
              <p:spPr bwMode="auto">
                <a:xfrm>
                  <a:off x="5484000" y="5597525"/>
                  <a:ext cx="23813" cy="241300"/>
                </a:xfrm>
                <a:custGeom>
                  <a:avLst/>
                  <a:gdLst>
                    <a:gd name="T0" fmla="*/ 15 w 15"/>
                    <a:gd name="T1" fmla="*/ 152 h 152"/>
                    <a:gd name="T2" fmla="*/ 7 w 15"/>
                    <a:gd name="T3" fmla="*/ 152 h 152"/>
                    <a:gd name="T4" fmla="*/ 0 w 15"/>
                    <a:gd name="T5" fmla="*/ 0 h 152"/>
                    <a:gd name="T6" fmla="*/ 7 w 15"/>
                    <a:gd name="T7" fmla="*/ 0 h 152"/>
                    <a:gd name="T8" fmla="*/ 15 w 15"/>
                    <a:gd name="T9" fmla="*/ 15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2">
                      <a:moveTo>
                        <a:pt x="15" y="152"/>
                      </a:moveTo>
                      <a:lnTo>
                        <a:pt x="7" y="152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152"/>
                      </a:ln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Oval 3774"/>
                <p:cNvSpPr>
                  <a:spLocks noChangeArrowheads="1"/>
                </p:cNvSpPr>
                <p:nvPr/>
              </p:nvSpPr>
              <p:spPr bwMode="auto">
                <a:xfrm>
                  <a:off x="5422087" y="5565775"/>
                  <a:ext cx="134938" cy="139700"/>
                </a:xfrm>
                <a:prstGeom prst="ellipse">
                  <a:avLst/>
                </a:pr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3" name="Freeform 3767"/>
                <p:cNvSpPr>
                  <a:spLocks/>
                </p:cNvSpPr>
                <p:nvPr/>
              </p:nvSpPr>
              <p:spPr bwMode="auto">
                <a:xfrm>
                  <a:off x="5615762" y="5535612"/>
                  <a:ext cx="22225" cy="314325"/>
                </a:xfrm>
                <a:custGeom>
                  <a:avLst/>
                  <a:gdLst>
                    <a:gd name="T0" fmla="*/ 0 w 14"/>
                    <a:gd name="T1" fmla="*/ 198 h 198"/>
                    <a:gd name="T2" fmla="*/ 8 w 14"/>
                    <a:gd name="T3" fmla="*/ 198 h 198"/>
                    <a:gd name="T4" fmla="*/ 14 w 14"/>
                    <a:gd name="T5" fmla="*/ 1 h 198"/>
                    <a:gd name="T6" fmla="*/ 5 w 14"/>
                    <a:gd name="T7" fmla="*/ 0 h 198"/>
                    <a:gd name="T8" fmla="*/ 0 w 14"/>
                    <a:gd name="T9" fmla="*/ 19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8">
                      <a:moveTo>
                        <a:pt x="0" y="198"/>
                      </a:moveTo>
                      <a:lnTo>
                        <a:pt x="8" y="198"/>
                      </a:lnTo>
                      <a:lnTo>
                        <a:pt x="14" y="1"/>
                      </a:lnTo>
                      <a:lnTo>
                        <a:pt x="5" y="0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Oval 3768"/>
                <p:cNvSpPr>
                  <a:spLocks noChangeArrowheads="1"/>
                </p:cNvSpPr>
                <p:nvPr/>
              </p:nvSpPr>
              <p:spPr bwMode="auto">
                <a:xfrm>
                  <a:off x="5555437" y="5514975"/>
                  <a:ext cx="150813" cy="150812"/>
                </a:xfrm>
                <a:prstGeom prst="ellipse">
                  <a:avLst/>
                </a:pr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Freeform 3769"/>
                <p:cNvSpPr>
                  <a:spLocks/>
                </p:cNvSpPr>
                <p:nvPr/>
              </p:nvSpPr>
              <p:spPr bwMode="auto">
                <a:xfrm>
                  <a:off x="5499875" y="5710237"/>
                  <a:ext cx="90488" cy="47625"/>
                </a:xfrm>
                <a:custGeom>
                  <a:avLst/>
                  <a:gdLst>
                    <a:gd name="T0" fmla="*/ 31 w 44"/>
                    <a:gd name="T1" fmla="*/ 10 h 23"/>
                    <a:gd name="T2" fmla="*/ 44 w 44"/>
                    <a:gd name="T3" fmla="*/ 0 h 23"/>
                    <a:gd name="T4" fmla="*/ 16 w 44"/>
                    <a:gd name="T5" fmla="*/ 2 h 23"/>
                    <a:gd name="T6" fmla="*/ 2 w 44"/>
                    <a:gd name="T7" fmla="*/ 23 h 23"/>
                    <a:gd name="T8" fmla="*/ 31 w 44"/>
                    <a:gd name="T9" fmla="*/ 1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23">
                      <a:moveTo>
                        <a:pt x="31" y="10"/>
                      </a:moveTo>
                      <a:cubicBezTo>
                        <a:pt x="38" y="9"/>
                        <a:pt x="43" y="2"/>
                        <a:pt x="44" y="0"/>
                      </a:cubicBezTo>
                      <a:cubicBezTo>
                        <a:pt x="37" y="9"/>
                        <a:pt x="29" y="0"/>
                        <a:pt x="16" y="2"/>
                      </a:cubicBezTo>
                      <a:cubicBezTo>
                        <a:pt x="0" y="4"/>
                        <a:pt x="2" y="23"/>
                        <a:pt x="2" y="23"/>
                      </a:cubicBezTo>
                      <a:cubicBezTo>
                        <a:pt x="10" y="9"/>
                        <a:pt x="22" y="11"/>
                        <a:pt x="31" y="10"/>
                      </a:cubicBez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Freeform 3770"/>
                <p:cNvSpPr>
                  <a:spLocks/>
                </p:cNvSpPr>
                <p:nvPr/>
              </p:nvSpPr>
              <p:spPr bwMode="auto">
                <a:xfrm>
                  <a:off x="5504637" y="5710237"/>
                  <a:ext cx="85725" cy="47625"/>
                </a:xfrm>
                <a:custGeom>
                  <a:avLst/>
                  <a:gdLst>
                    <a:gd name="T0" fmla="*/ 42 w 42"/>
                    <a:gd name="T1" fmla="*/ 0 h 23"/>
                    <a:gd name="T2" fmla="*/ 42 w 42"/>
                    <a:gd name="T3" fmla="*/ 0 h 23"/>
                    <a:gd name="T4" fmla="*/ 28 w 42"/>
                    <a:gd name="T5" fmla="*/ 10 h 23"/>
                    <a:gd name="T6" fmla="*/ 0 w 42"/>
                    <a:gd name="T7" fmla="*/ 23 h 23"/>
                    <a:gd name="T8" fmla="*/ 24 w 42"/>
                    <a:gd name="T9" fmla="*/ 21 h 23"/>
                    <a:gd name="T10" fmla="*/ 42 w 42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23">
                      <a:moveTo>
                        <a:pt x="42" y="0"/>
                      </a:move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2"/>
                        <a:pt x="36" y="9"/>
                        <a:pt x="28" y="10"/>
                      </a:cubicBezTo>
                      <a:cubicBezTo>
                        <a:pt x="20" y="11"/>
                        <a:pt x="7" y="9"/>
                        <a:pt x="0" y="23"/>
                      </a:cubicBezTo>
                      <a:cubicBezTo>
                        <a:pt x="10" y="19"/>
                        <a:pt x="13" y="23"/>
                        <a:pt x="24" y="21"/>
                      </a:cubicBezTo>
                      <a:cubicBezTo>
                        <a:pt x="36" y="18"/>
                        <a:pt x="42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Freeform 3771"/>
                <p:cNvSpPr>
                  <a:spLocks/>
                </p:cNvSpPr>
                <p:nvPr/>
              </p:nvSpPr>
              <p:spPr bwMode="auto">
                <a:xfrm>
                  <a:off x="5628462" y="5715000"/>
                  <a:ext cx="92075" cy="41275"/>
                </a:xfrm>
                <a:custGeom>
                  <a:avLst/>
                  <a:gdLst>
                    <a:gd name="T0" fmla="*/ 30 w 45"/>
                    <a:gd name="T1" fmla="*/ 11 h 20"/>
                    <a:gd name="T2" fmla="*/ 45 w 45"/>
                    <a:gd name="T3" fmla="*/ 3 h 20"/>
                    <a:gd name="T4" fmla="*/ 17 w 45"/>
                    <a:gd name="T5" fmla="*/ 1 h 20"/>
                    <a:gd name="T6" fmla="*/ 0 w 45"/>
                    <a:gd name="T7" fmla="*/ 20 h 20"/>
                    <a:gd name="T8" fmla="*/ 30 w 45"/>
                    <a:gd name="T9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20">
                      <a:moveTo>
                        <a:pt x="30" y="11"/>
                      </a:moveTo>
                      <a:cubicBezTo>
                        <a:pt x="37" y="11"/>
                        <a:pt x="43" y="5"/>
                        <a:pt x="45" y="3"/>
                      </a:cubicBezTo>
                      <a:cubicBezTo>
                        <a:pt x="36" y="11"/>
                        <a:pt x="30" y="1"/>
                        <a:pt x="17" y="1"/>
                      </a:cubicBezTo>
                      <a:cubicBezTo>
                        <a:pt x="0" y="0"/>
                        <a:pt x="0" y="20"/>
                        <a:pt x="0" y="20"/>
                      </a:cubicBezTo>
                      <a:cubicBezTo>
                        <a:pt x="9" y="8"/>
                        <a:pt x="21" y="11"/>
                        <a:pt x="30" y="11"/>
                      </a:cubicBez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Freeform 3772"/>
                <p:cNvSpPr>
                  <a:spLocks/>
                </p:cNvSpPr>
                <p:nvPr/>
              </p:nvSpPr>
              <p:spPr bwMode="auto">
                <a:xfrm>
                  <a:off x="5628462" y="5721350"/>
                  <a:ext cx="92075" cy="39687"/>
                </a:xfrm>
                <a:custGeom>
                  <a:avLst/>
                  <a:gdLst>
                    <a:gd name="T0" fmla="*/ 45 w 45"/>
                    <a:gd name="T1" fmla="*/ 0 h 19"/>
                    <a:gd name="T2" fmla="*/ 45 w 45"/>
                    <a:gd name="T3" fmla="*/ 0 h 19"/>
                    <a:gd name="T4" fmla="*/ 30 w 45"/>
                    <a:gd name="T5" fmla="*/ 8 h 19"/>
                    <a:gd name="T6" fmla="*/ 0 w 45"/>
                    <a:gd name="T7" fmla="*/ 17 h 19"/>
                    <a:gd name="T8" fmla="*/ 24 w 45"/>
                    <a:gd name="T9" fmla="*/ 18 h 19"/>
                    <a:gd name="T10" fmla="*/ 45 w 45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1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3" y="2"/>
                        <a:pt x="37" y="8"/>
                        <a:pt x="30" y="8"/>
                      </a:cubicBezTo>
                      <a:cubicBezTo>
                        <a:pt x="21" y="8"/>
                        <a:pt x="9" y="5"/>
                        <a:pt x="0" y="17"/>
                      </a:cubicBezTo>
                      <a:cubicBezTo>
                        <a:pt x="10" y="14"/>
                        <a:pt x="12" y="19"/>
                        <a:pt x="24" y="18"/>
                      </a:cubicBezTo>
                      <a:cubicBezTo>
                        <a:pt x="36" y="17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Freeform 3773"/>
                <p:cNvSpPr>
                  <a:spLocks/>
                </p:cNvSpPr>
                <p:nvPr/>
              </p:nvSpPr>
              <p:spPr bwMode="auto">
                <a:xfrm>
                  <a:off x="5404625" y="5805487"/>
                  <a:ext cx="301625" cy="63500"/>
                </a:xfrm>
                <a:custGeom>
                  <a:avLst/>
                  <a:gdLst>
                    <a:gd name="T0" fmla="*/ 73 w 146"/>
                    <a:gd name="T1" fmla="*/ 0 h 30"/>
                    <a:gd name="T2" fmla="*/ 35 w 146"/>
                    <a:gd name="T3" fmla="*/ 14 h 30"/>
                    <a:gd name="T4" fmla="*/ 0 w 146"/>
                    <a:gd name="T5" fmla="*/ 30 h 30"/>
                    <a:gd name="T6" fmla="*/ 146 w 146"/>
                    <a:gd name="T7" fmla="*/ 30 h 30"/>
                    <a:gd name="T8" fmla="*/ 111 w 146"/>
                    <a:gd name="T9" fmla="*/ 14 h 30"/>
                    <a:gd name="T10" fmla="*/ 73 w 146"/>
                    <a:gd name="T1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6" h="30">
                      <a:moveTo>
                        <a:pt x="73" y="0"/>
                      </a:moveTo>
                      <a:cubicBezTo>
                        <a:pt x="59" y="5"/>
                        <a:pt x="47" y="9"/>
                        <a:pt x="35" y="14"/>
                      </a:cubicBezTo>
                      <a:cubicBezTo>
                        <a:pt x="22" y="19"/>
                        <a:pt x="11" y="24"/>
                        <a:pt x="0" y="30"/>
                      </a:cubicBezTo>
                      <a:cubicBezTo>
                        <a:pt x="25" y="30"/>
                        <a:pt x="122" y="30"/>
                        <a:pt x="146" y="30"/>
                      </a:cubicBezTo>
                      <a:cubicBezTo>
                        <a:pt x="134" y="24"/>
                        <a:pt x="123" y="19"/>
                        <a:pt x="111" y="14"/>
                      </a:cubicBezTo>
                      <a:cubicBezTo>
                        <a:pt x="98" y="9"/>
                        <a:pt x="86" y="5"/>
                        <a:pt x="73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0" name="Freeform 3775"/>
              <p:cNvSpPr>
                <a:spLocks/>
              </p:cNvSpPr>
              <p:nvPr/>
            </p:nvSpPr>
            <p:spPr bwMode="auto">
              <a:xfrm>
                <a:off x="5738000" y="6242050"/>
                <a:ext cx="906463" cy="334962"/>
              </a:xfrm>
              <a:custGeom>
                <a:avLst/>
                <a:gdLst>
                  <a:gd name="T0" fmla="*/ 372 w 439"/>
                  <a:gd name="T1" fmla="*/ 162 h 162"/>
                  <a:gd name="T2" fmla="*/ 67 w 439"/>
                  <a:gd name="T3" fmla="*/ 162 h 162"/>
                  <a:gd name="T4" fmla="*/ 0 w 439"/>
                  <a:gd name="T5" fmla="*/ 81 h 162"/>
                  <a:gd name="T6" fmla="*/ 0 w 439"/>
                  <a:gd name="T7" fmla="*/ 80 h 162"/>
                  <a:gd name="T8" fmla="*/ 67 w 439"/>
                  <a:gd name="T9" fmla="*/ 0 h 162"/>
                  <a:gd name="T10" fmla="*/ 372 w 439"/>
                  <a:gd name="T11" fmla="*/ 0 h 162"/>
                  <a:gd name="T12" fmla="*/ 439 w 439"/>
                  <a:gd name="T13" fmla="*/ 80 h 162"/>
                  <a:gd name="T14" fmla="*/ 439 w 439"/>
                  <a:gd name="T15" fmla="*/ 81 h 162"/>
                  <a:gd name="T16" fmla="*/ 372 w 439"/>
                  <a:gd name="T1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9" h="162">
                    <a:moveTo>
                      <a:pt x="372" y="162"/>
                    </a:moveTo>
                    <a:cubicBezTo>
                      <a:pt x="67" y="162"/>
                      <a:pt x="67" y="162"/>
                      <a:pt x="67" y="162"/>
                    </a:cubicBezTo>
                    <a:cubicBezTo>
                      <a:pt x="30" y="162"/>
                      <a:pt x="0" y="126"/>
                      <a:pt x="0" y="8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0" y="0"/>
                      <a:pt x="67" y="0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409" y="0"/>
                      <a:pt x="439" y="36"/>
                      <a:pt x="439" y="80"/>
                    </a:cubicBezTo>
                    <a:cubicBezTo>
                      <a:pt x="439" y="81"/>
                      <a:pt x="439" y="81"/>
                      <a:pt x="439" y="81"/>
                    </a:cubicBezTo>
                    <a:cubicBezTo>
                      <a:pt x="439" y="126"/>
                      <a:pt x="409" y="162"/>
                      <a:pt x="372" y="162"/>
                    </a:cubicBez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6599237" y="5326062"/>
                <a:ext cx="685800" cy="482600"/>
                <a:chOff x="6476187" y="5402262"/>
                <a:chExt cx="685800" cy="482600"/>
              </a:xfrm>
            </p:grpSpPr>
            <p:sp>
              <p:nvSpPr>
                <p:cNvPr id="433" name="Freeform 3463"/>
                <p:cNvSpPr>
                  <a:spLocks/>
                </p:cNvSpPr>
                <p:nvPr/>
              </p:nvSpPr>
              <p:spPr bwMode="auto">
                <a:xfrm>
                  <a:off x="7025462" y="5789612"/>
                  <a:ext cx="25400" cy="7937"/>
                </a:xfrm>
                <a:custGeom>
                  <a:avLst/>
                  <a:gdLst>
                    <a:gd name="T0" fmla="*/ 12 w 12"/>
                    <a:gd name="T1" fmla="*/ 1 h 4"/>
                    <a:gd name="T2" fmla="*/ 9 w 12"/>
                    <a:gd name="T3" fmla="*/ 4 h 4"/>
                    <a:gd name="T4" fmla="*/ 4 w 12"/>
                    <a:gd name="T5" fmla="*/ 4 h 4"/>
                    <a:gd name="T6" fmla="*/ 0 w 12"/>
                    <a:gd name="T7" fmla="*/ 1 h 4"/>
                    <a:gd name="T8" fmla="*/ 0 w 12"/>
                    <a:gd name="T9" fmla="*/ 1 h 4"/>
                    <a:gd name="T10" fmla="*/ 4 w 12"/>
                    <a:gd name="T11" fmla="*/ 0 h 4"/>
                    <a:gd name="T12" fmla="*/ 9 w 12"/>
                    <a:gd name="T13" fmla="*/ 0 h 4"/>
                    <a:gd name="T14" fmla="*/ 12 w 12"/>
                    <a:gd name="T1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">
                      <a:moveTo>
                        <a:pt x="12" y="1"/>
                      </a:moveTo>
                      <a:cubicBezTo>
                        <a:pt x="12" y="2"/>
                        <a:pt x="10" y="4"/>
                        <a:pt x="9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4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2" y="0"/>
                        <a:pt x="4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2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Freeform 3745"/>
                <p:cNvSpPr>
                  <a:spLocks/>
                </p:cNvSpPr>
                <p:nvPr/>
              </p:nvSpPr>
              <p:spPr bwMode="auto">
                <a:xfrm>
                  <a:off x="6476187" y="5402262"/>
                  <a:ext cx="685800" cy="454025"/>
                </a:xfrm>
                <a:custGeom>
                  <a:avLst/>
                  <a:gdLst>
                    <a:gd name="T0" fmla="*/ 279 w 332"/>
                    <a:gd name="T1" fmla="*/ 94 h 219"/>
                    <a:gd name="T2" fmla="*/ 279 w 332"/>
                    <a:gd name="T3" fmla="*/ 89 h 219"/>
                    <a:gd name="T4" fmla="*/ 186 w 332"/>
                    <a:gd name="T5" fmla="*/ 0 h 219"/>
                    <a:gd name="T6" fmla="*/ 111 w 332"/>
                    <a:gd name="T7" fmla="*/ 40 h 219"/>
                    <a:gd name="T8" fmla="*/ 84 w 332"/>
                    <a:gd name="T9" fmla="*/ 31 h 219"/>
                    <a:gd name="T10" fmla="*/ 58 w 332"/>
                    <a:gd name="T11" fmla="*/ 40 h 219"/>
                    <a:gd name="T12" fmla="*/ 31 w 332"/>
                    <a:gd name="T13" fmla="*/ 85 h 219"/>
                    <a:gd name="T14" fmla="*/ 0 w 332"/>
                    <a:gd name="T15" fmla="*/ 147 h 219"/>
                    <a:gd name="T16" fmla="*/ 62 w 332"/>
                    <a:gd name="T17" fmla="*/ 219 h 219"/>
                    <a:gd name="T18" fmla="*/ 71 w 332"/>
                    <a:gd name="T19" fmla="*/ 219 h 219"/>
                    <a:gd name="T20" fmla="*/ 80 w 332"/>
                    <a:gd name="T21" fmla="*/ 219 h 219"/>
                    <a:gd name="T22" fmla="*/ 226 w 332"/>
                    <a:gd name="T23" fmla="*/ 219 h 219"/>
                    <a:gd name="T24" fmla="*/ 230 w 332"/>
                    <a:gd name="T25" fmla="*/ 219 h 219"/>
                    <a:gd name="T26" fmla="*/ 235 w 332"/>
                    <a:gd name="T27" fmla="*/ 219 h 219"/>
                    <a:gd name="T28" fmla="*/ 244 w 332"/>
                    <a:gd name="T29" fmla="*/ 219 h 219"/>
                    <a:gd name="T30" fmla="*/ 270 w 332"/>
                    <a:gd name="T31" fmla="*/ 219 h 219"/>
                    <a:gd name="T32" fmla="*/ 332 w 332"/>
                    <a:gd name="T33" fmla="*/ 156 h 219"/>
                    <a:gd name="T34" fmla="*/ 279 w 332"/>
                    <a:gd name="T35" fmla="*/ 94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32" h="219">
                      <a:moveTo>
                        <a:pt x="279" y="94"/>
                      </a:moveTo>
                      <a:cubicBezTo>
                        <a:pt x="279" y="94"/>
                        <a:pt x="279" y="94"/>
                        <a:pt x="279" y="89"/>
                      </a:cubicBezTo>
                      <a:cubicBezTo>
                        <a:pt x="279" y="40"/>
                        <a:pt x="239" y="0"/>
                        <a:pt x="186" y="0"/>
                      </a:cubicBezTo>
                      <a:cubicBezTo>
                        <a:pt x="155" y="0"/>
                        <a:pt x="129" y="13"/>
                        <a:pt x="111" y="40"/>
                      </a:cubicBezTo>
                      <a:cubicBezTo>
                        <a:pt x="102" y="36"/>
                        <a:pt x="93" y="31"/>
                        <a:pt x="84" y="31"/>
                      </a:cubicBezTo>
                      <a:cubicBezTo>
                        <a:pt x="76" y="31"/>
                        <a:pt x="67" y="36"/>
                        <a:pt x="58" y="40"/>
                      </a:cubicBezTo>
                      <a:cubicBezTo>
                        <a:pt x="40" y="54"/>
                        <a:pt x="31" y="67"/>
                        <a:pt x="31" y="85"/>
                      </a:cubicBezTo>
                      <a:cubicBezTo>
                        <a:pt x="14" y="98"/>
                        <a:pt x="0" y="121"/>
                        <a:pt x="0" y="147"/>
                      </a:cubicBezTo>
                      <a:cubicBezTo>
                        <a:pt x="0" y="183"/>
                        <a:pt x="27" y="214"/>
                        <a:pt x="62" y="219"/>
                      </a:cubicBezTo>
                      <a:cubicBezTo>
                        <a:pt x="67" y="219"/>
                        <a:pt x="71" y="219"/>
                        <a:pt x="71" y="219"/>
                      </a:cubicBezTo>
                      <a:cubicBezTo>
                        <a:pt x="76" y="219"/>
                        <a:pt x="76" y="219"/>
                        <a:pt x="80" y="219"/>
                      </a:cubicBezTo>
                      <a:cubicBezTo>
                        <a:pt x="111" y="219"/>
                        <a:pt x="191" y="219"/>
                        <a:pt x="226" y="219"/>
                      </a:cubicBezTo>
                      <a:cubicBezTo>
                        <a:pt x="230" y="219"/>
                        <a:pt x="230" y="219"/>
                        <a:pt x="230" y="219"/>
                      </a:cubicBezTo>
                      <a:cubicBezTo>
                        <a:pt x="235" y="219"/>
                        <a:pt x="235" y="219"/>
                        <a:pt x="235" y="219"/>
                      </a:cubicBezTo>
                      <a:cubicBezTo>
                        <a:pt x="244" y="219"/>
                        <a:pt x="244" y="219"/>
                        <a:pt x="244" y="219"/>
                      </a:cubicBezTo>
                      <a:cubicBezTo>
                        <a:pt x="270" y="219"/>
                        <a:pt x="270" y="219"/>
                        <a:pt x="270" y="219"/>
                      </a:cubicBezTo>
                      <a:cubicBezTo>
                        <a:pt x="305" y="219"/>
                        <a:pt x="332" y="192"/>
                        <a:pt x="332" y="156"/>
                      </a:cubicBezTo>
                      <a:cubicBezTo>
                        <a:pt x="332" y="125"/>
                        <a:pt x="305" y="98"/>
                        <a:pt x="279" y="94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Freeform 3746"/>
                <p:cNvSpPr>
                  <a:spLocks/>
                </p:cNvSpPr>
                <p:nvPr/>
              </p:nvSpPr>
              <p:spPr bwMode="auto">
                <a:xfrm>
                  <a:off x="6780987" y="5735637"/>
                  <a:ext cx="142875" cy="17463"/>
                </a:xfrm>
                <a:custGeom>
                  <a:avLst/>
                  <a:gdLst>
                    <a:gd name="T0" fmla="*/ 0 w 90"/>
                    <a:gd name="T1" fmla="*/ 0 h 11"/>
                    <a:gd name="T2" fmla="*/ 90 w 90"/>
                    <a:gd name="T3" fmla="*/ 0 h 11"/>
                    <a:gd name="T4" fmla="*/ 90 w 90"/>
                    <a:gd name="T5" fmla="*/ 11 h 11"/>
                    <a:gd name="T6" fmla="*/ 0 w 90"/>
                    <a:gd name="T7" fmla="*/ 11 h 11"/>
                    <a:gd name="T8" fmla="*/ 0 w 90"/>
                    <a:gd name="T9" fmla="*/ 0 h 11"/>
                    <a:gd name="T10" fmla="*/ 0 w 90"/>
                    <a:gd name="T1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0" h="11">
                      <a:moveTo>
                        <a:pt x="0" y="0"/>
                      </a:moveTo>
                      <a:lnTo>
                        <a:pt x="90" y="0"/>
                      </a:lnTo>
                      <a:lnTo>
                        <a:pt x="90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Freeform 3747"/>
                <p:cNvSpPr>
                  <a:spLocks/>
                </p:cNvSpPr>
                <p:nvPr/>
              </p:nvSpPr>
              <p:spPr bwMode="auto">
                <a:xfrm>
                  <a:off x="6709550" y="5518150"/>
                  <a:ext cx="287338" cy="174625"/>
                </a:xfrm>
                <a:custGeom>
                  <a:avLst/>
                  <a:gdLst>
                    <a:gd name="T0" fmla="*/ 139 w 139"/>
                    <a:gd name="T1" fmla="*/ 79 h 84"/>
                    <a:gd name="T2" fmla="*/ 135 w 139"/>
                    <a:gd name="T3" fmla="*/ 84 h 84"/>
                    <a:gd name="T4" fmla="*/ 4 w 139"/>
                    <a:gd name="T5" fmla="*/ 84 h 84"/>
                    <a:gd name="T6" fmla="*/ 0 w 139"/>
                    <a:gd name="T7" fmla="*/ 79 h 84"/>
                    <a:gd name="T8" fmla="*/ 0 w 139"/>
                    <a:gd name="T9" fmla="*/ 4 h 84"/>
                    <a:gd name="T10" fmla="*/ 4 w 139"/>
                    <a:gd name="T11" fmla="*/ 0 h 84"/>
                    <a:gd name="T12" fmla="*/ 135 w 139"/>
                    <a:gd name="T13" fmla="*/ 0 h 84"/>
                    <a:gd name="T14" fmla="*/ 139 w 139"/>
                    <a:gd name="T15" fmla="*/ 4 h 84"/>
                    <a:gd name="T16" fmla="*/ 139 w 139"/>
                    <a:gd name="T17" fmla="*/ 79 h 84"/>
                    <a:gd name="T18" fmla="*/ 139 w 139"/>
                    <a:gd name="T19" fmla="*/ 7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9" h="84">
                      <a:moveTo>
                        <a:pt x="139" y="79"/>
                      </a:moveTo>
                      <a:cubicBezTo>
                        <a:pt x="139" y="82"/>
                        <a:pt x="137" y="84"/>
                        <a:pt x="135" y="84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1" y="84"/>
                        <a:pt x="0" y="82"/>
                        <a:pt x="0" y="79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1" y="0"/>
                        <a:pt x="4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37" y="0"/>
                        <a:pt x="139" y="1"/>
                        <a:pt x="139" y="4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Freeform 3748"/>
                <p:cNvSpPr>
                  <a:spLocks/>
                </p:cNvSpPr>
                <p:nvPr/>
              </p:nvSpPr>
              <p:spPr bwMode="auto">
                <a:xfrm>
                  <a:off x="6736537" y="5537200"/>
                  <a:ext cx="233363" cy="130175"/>
                </a:xfrm>
                <a:custGeom>
                  <a:avLst/>
                  <a:gdLst>
                    <a:gd name="T0" fmla="*/ 113 w 113"/>
                    <a:gd name="T1" fmla="*/ 60 h 63"/>
                    <a:gd name="T2" fmla="*/ 112 w 113"/>
                    <a:gd name="T3" fmla="*/ 63 h 63"/>
                    <a:gd name="T4" fmla="*/ 1 w 113"/>
                    <a:gd name="T5" fmla="*/ 63 h 63"/>
                    <a:gd name="T6" fmla="*/ 0 w 113"/>
                    <a:gd name="T7" fmla="*/ 60 h 63"/>
                    <a:gd name="T8" fmla="*/ 0 w 113"/>
                    <a:gd name="T9" fmla="*/ 1 h 63"/>
                    <a:gd name="T10" fmla="*/ 1 w 113"/>
                    <a:gd name="T11" fmla="*/ 0 h 63"/>
                    <a:gd name="T12" fmla="*/ 112 w 113"/>
                    <a:gd name="T13" fmla="*/ 0 h 63"/>
                    <a:gd name="T14" fmla="*/ 113 w 113"/>
                    <a:gd name="T15" fmla="*/ 1 h 63"/>
                    <a:gd name="T16" fmla="*/ 113 w 113"/>
                    <a:gd name="T17" fmla="*/ 60 h 63"/>
                    <a:gd name="T18" fmla="*/ 113 w 113"/>
                    <a:gd name="T19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63">
                      <a:moveTo>
                        <a:pt x="113" y="60"/>
                      </a:moveTo>
                      <a:cubicBezTo>
                        <a:pt x="113" y="61"/>
                        <a:pt x="112" y="63"/>
                        <a:pt x="112" y="63"/>
                      </a:cubicBezTo>
                      <a:cubicBezTo>
                        <a:pt x="1" y="63"/>
                        <a:pt x="1" y="63"/>
                        <a:pt x="1" y="63"/>
                      </a:cubicBezTo>
                      <a:cubicBezTo>
                        <a:pt x="0" y="63"/>
                        <a:pt x="0" y="61"/>
                        <a:pt x="0" y="6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3" y="0"/>
                        <a:pt x="113" y="1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ubicBezTo>
                        <a:pt x="113" y="60"/>
                        <a:pt x="113" y="60"/>
                        <a:pt x="113" y="60"/>
                      </a:cubicBezTo>
                      <a:close/>
                    </a:path>
                  </a:pathLst>
                </a:custGeom>
                <a:solidFill>
                  <a:srgbClr val="00BC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Freeform 3749"/>
                <p:cNvSpPr>
                  <a:spLocks/>
                </p:cNvSpPr>
                <p:nvPr/>
              </p:nvSpPr>
              <p:spPr bwMode="auto">
                <a:xfrm>
                  <a:off x="6836550" y="5688012"/>
                  <a:ext cx="33338" cy="47625"/>
                </a:xfrm>
                <a:custGeom>
                  <a:avLst/>
                  <a:gdLst>
                    <a:gd name="T0" fmla="*/ 0 w 21"/>
                    <a:gd name="T1" fmla="*/ 0 h 30"/>
                    <a:gd name="T2" fmla="*/ 21 w 21"/>
                    <a:gd name="T3" fmla="*/ 0 h 30"/>
                    <a:gd name="T4" fmla="*/ 21 w 21"/>
                    <a:gd name="T5" fmla="*/ 30 h 30"/>
                    <a:gd name="T6" fmla="*/ 0 w 21"/>
                    <a:gd name="T7" fmla="*/ 30 h 30"/>
                    <a:gd name="T8" fmla="*/ 0 w 21"/>
                    <a:gd name="T9" fmla="*/ 0 h 30"/>
                    <a:gd name="T10" fmla="*/ 0 w 21"/>
                    <a:gd name="T1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30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Freeform 3750"/>
                <p:cNvSpPr>
                  <a:spLocks/>
                </p:cNvSpPr>
                <p:nvPr/>
              </p:nvSpPr>
              <p:spPr bwMode="auto">
                <a:xfrm>
                  <a:off x="6917512" y="5619750"/>
                  <a:ext cx="103188" cy="184150"/>
                </a:xfrm>
                <a:custGeom>
                  <a:avLst/>
                  <a:gdLst>
                    <a:gd name="T0" fmla="*/ 50 w 50"/>
                    <a:gd name="T1" fmla="*/ 86 h 89"/>
                    <a:gd name="T2" fmla="*/ 47 w 50"/>
                    <a:gd name="T3" fmla="*/ 89 h 89"/>
                    <a:gd name="T4" fmla="*/ 5 w 50"/>
                    <a:gd name="T5" fmla="*/ 89 h 89"/>
                    <a:gd name="T6" fmla="*/ 0 w 50"/>
                    <a:gd name="T7" fmla="*/ 86 h 89"/>
                    <a:gd name="T8" fmla="*/ 0 w 50"/>
                    <a:gd name="T9" fmla="*/ 5 h 89"/>
                    <a:gd name="T10" fmla="*/ 5 w 50"/>
                    <a:gd name="T11" fmla="*/ 0 h 89"/>
                    <a:gd name="T12" fmla="*/ 47 w 50"/>
                    <a:gd name="T13" fmla="*/ 0 h 89"/>
                    <a:gd name="T14" fmla="*/ 50 w 50"/>
                    <a:gd name="T15" fmla="*/ 5 h 89"/>
                    <a:gd name="T16" fmla="*/ 50 w 50"/>
                    <a:gd name="T17" fmla="*/ 86 h 89"/>
                    <a:gd name="T18" fmla="*/ 50 w 50"/>
                    <a:gd name="T19" fmla="*/ 8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89">
                      <a:moveTo>
                        <a:pt x="50" y="86"/>
                      </a:moveTo>
                      <a:cubicBezTo>
                        <a:pt x="50" y="88"/>
                        <a:pt x="49" y="89"/>
                        <a:pt x="47" y="89"/>
                      </a:cubicBezTo>
                      <a:cubicBezTo>
                        <a:pt x="5" y="89"/>
                        <a:pt x="5" y="89"/>
                        <a:pt x="5" y="89"/>
                      </a:cubicBezTo>
                      <a:cubicBezTo>
                        <a:pt x="2" y="89"/>
                        <a:pt x="0" y="88"/>
                        <a:pt x="0" y="8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9" y="0"/>
                        <a:pt x="50" y="2"/>
                        <a:pt x="50" y="5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ubicBezTo>
                        <a:pt x="50" y="86"/>
                        <a:pt x="50" y="86"/>
                        <a:pt x="50" y="86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Freeform 3751"/>
                <p:cNvSpPr>
                  <a:spLocks/>
                </p:cNvSpPr>
                <p:nvPr/>
              </p:nvSpPr>
              <p:spPr bwMode="auto">
                <a:xfrm>
                  <a:off x="6558737" y="5603875"/>
                  <a:ext cx="230188" cy="160338"/>
                </a:xfrm>
                <a:custGeom>
                  <a:avLst/>
                  <a:gdLst>
                    <a:gd name="T0" fmla="*/ 0 w 145"/>
                    <a:gd name="T1" fmla="*/ 0 h 101"/>
                    <a:gd name="T2" fmla="*/ 145 w 145"/>
                    <a:gd name="T3" fmla="*/ 0 h 101"/>
                    <a:gd name="T4" fmla="*/ 145 w 145"/>
                    <a:gd name="T5" fmla="*/ 101 h 101"/>
                    <a:gd name="T6" fmla="*/ 0 w 145"/>
                    <a:gd name="T7" fmla="*/ 101 h 101"/>
                    <a:gd name="T8" fmla="*/ 0 w 145"/>
                    <a:gd name="T9" fmla="*/ 0 h 101"/>
                    <a:gd name="T10" fmla="*/ 0 w 145"/>
                    <a:gd name="T11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5" h="101">
                      <a:moveTo>
                        <a:pt x="0" y="0"/>
                      </a:moveTo>
                      <a:lnTo>
                        <a:pt x="145" y="0"/>
                      </a:lnTo>
                      <a:lnTo>
                        <a:pt x="145" y="101"/>
                      </a:ln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Freeform 3752"/>
                <p:cNvSpPr>
                  <a:spLocks/>
                </p:cNvSpPr>
                <p:nvPr/>
              </p:nvSpPr>
              <p:spPr bwMode="auto">
                <a:xfrm>
                  <a:off x="6566675" y="5618162"/>
                  <a:ext cx="217488" cy="139700"/>
                </a:xfrm>
                <a:custGeom>
                  <a:avLst/>
                  <a:gdLst>
                    <a:gd name="T0" fmla="*/ 0 w 137"/>
                    <a:gd name="T1" fmla="*/ 0 h 88"/>
                    <a:gd name="T2" fmla="*/ 137 w 137"/>
                    <a:gd name="T3" fmla="*/ 0 h 88"/>
                    <a:gd name="T4" fmla="*/ 137 w 137"/>
                    <a:gd name="T5" fmla="*/ 88 h 88"/>
                    <a:gd name="T6" fmla="*/ 0 w 137"/>
                    <a:gd name="T7" fmla="*/ 88 h 88"/>
                    <a:gd name="T8" fmla="*/ 0 w 137"/>
                    <a:gd name="T9" fmla="*/ 0 h 88"/>
                    <a:gd name="T10" fmla="*/ 0 w 137"/>
                    <a:gd name="T1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7" h="88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88"/>
                      </a:lnTo>
                      <a:lnTo>
                        <a:pt x="0" y="8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Freeform 3753"/>
                <p:cNvSpPr>
                  <a:spLocks/>
                </p:cNvSpPr>
                <p:nvPr/>
              </p:nvSpPr>
              <p:spPr bwMode="auto">
                <a:xfrm>
                  <a:off x="6520637" y="5767387"/>
                  <a:ext cx="301625" cy="11113"/>
                </a:xfrm>
                <a:custGeom>
                  <a:avLst/>
                  <a:gdLst>
                    <a:gd name="T0" fmla="*/ 0 w 146"/>
                    <a:gd name="T1" fmla="*/ 0 h 6"/>
                    <a:gd name="T2" fmla="*/ 0 w 146"/>
                    <a:gd name="T3" fmla="*/ 0 h 6"/>
                    <a:gd name="T4" fmla="*/ 6 w 146"/>
                    <a:gd name="T5" fmla="*/ 6 h 6"/>
                    <a:gd name="T6" fmla="*/ 140 w 146"/>
                    <a:gd name="T7" fmla="*/ 6 h 6"/>
                    <a:gd name="T8" fmla="*/ 146 w 146"/>
                    <a:gd name="T9" fmla="*/ 0 h 6"/>
                    <a:gd name="T10" fmla="*/ 146 w 146"/>
                    <a:gd name="T11" fmla="*/ 0 h 6"/>
                    <a:gd name="T12" fmla="*/ 0 w 146"/>
                    <a:gd name="T13" fmla="*/ 0 h 6"/>
                    <a:gd name="T14" fmla="*/ 0 w 146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6"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3" y="6"/>
                        <a:pt x="6" y="6"/>
                      </a:cubicBezTo>
                      <a:cubicBezTo>
                        <a:pt x="140" y="6"/>
                        <a:pt x="140" y="6"/>
                        <a:pt x="140" y="6"/>
                      </a:cubicBezTo>
                      <a:cubicBezTo>
                        <a:pt x="144" y="6"/>
                        <a:pt x="146" y="3"/>
                        <a:pt x="146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Freeform 3754"/>
                <p:cNvSpPr>
                  <a:spLocks/>
                </p:cNvSpPr>
                <p:nvPr/>
              </p:nvSpPr>
              <p:spPr bwMode="auto">
                <a:xfrm>
                  <a:off x="6653987" y="5710237"/>
                  <a:ext cx="271463" cy="174625"/>
                </a:xfrm>
                <a:custGeom>
                  <a:avLst/>
                  <a:gdLst>
                    <a:gd name="T0" fmla="*/ 132 w 132"/>
                    <a:gd name="T1" fmla="*/ 75 h 84"/>
                    <a:gd name="T2" fmla="*/ 122 w 132"/>
                    <a:gd name="T3" fmla="*/ 26 h 84"/>
                    <a:gd name="T4" fmla="*/ 122 w 132"/>
                    <a:gd name="T5" fmla="*/ 5 h 84"/>
                    <a:gd name="T6" fmla="*/ 117 w 132"/>
                    <a:gd name="T7" fmla="*/ 0 h 84"/>
                    <a:gd name="T8" fmla="*/ 84 w 132"/>
                    <a:gd name="T9" fmla="*/ 0 h 84"/>
                    <a:gd name="T10" fmla="*/ 66 w 132"/>
                    <a:gd name="T11" fmla="*/ 0 h 84"/>
                    <a:gd name="T12" fmla="*/ 6 w 132"/>
                    <a:gd name="T13" fmla="*/ 0 h 84"/>
                    <a:gd name="T14" fmla="*/ 0 w 132"/>
                    <a:gd name="T15" fmla="*/ 5 h 84"/>
                    <a:gd name="T16" fmla="*/ 0 w 132"/>
                    <a:gd name="T17" fmla="*/ 79 h 84"/>
                    <a:gd name="T18" fmla="*/ 6 w 132"/>
                    <a:gd name="T19" fmla="*/ 84 h 84"/>
                    <a:gd name="T20" fmla="*/ 117 w 132"/>
                    <a:gd name="T21" fmla="*/ 84 h 84"/>
                    <a:gd name="T22" fmla="*/ 122 w 132"/>
                    <a:gd name="T23" fmla="*/ 79 h 84"/>
                    <a:gd name="T24" fmla="*/ 122 w 132"/>
                    <a:gd name="T25" fmla="*/ 78 h 84"/>
                    <a:gd name="T26" fmla="*/ 130 w 132"/>
                    <a:gd name="T27" fmla="*/ 78 h 84"/>
                    <a:gd name="T28" fmla="*/ 132 w 132"/>
                    <a:gd name="T29" fmla="*/ 76 h 84"/>
                    <a:gd name="T30" fmla="*/ 132 w 132"/>
                    <a:gd name="T31" fmla="*/ 7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2" h="84">
                      <a:moveTo>
                        <a:pt x="132" y="75"/>
                      </a:moveTo>
                      <a:cubicBezTo>
                        <a:pt x="122" y="26"/>
                        <a:pt x="122" y="26"/>
                        <a:pt x="122" y="26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2" y="2"/>
                        <a:pt x="120" y="0"/>
                        <a:pt x="117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2"/>
                        <a:pt x="2" y="84"/>
                        <a:pt x="6" y="84"/>
                      </a:cubicBezTo>
                      <a:cubicBezTo>
                        <a:pt x="117" y="84"/>
                        <a:pt x="117" y="84"/>
                        <a:pt x="117" y="84"/>
                      </a:cubicBezTo>
                      <a:cubicBezTo>
                        <a:pt x="120" y="84"/>
                        <a:pt x="122" y="82"/>
                        <a:pt x="122" y="79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2" y="78"/>
                        <a:pt x="132" y="77"/>
                        <a:pt x="132" y="76"/>
                      </a:cubicBezTo>
                      <a:cubicBezTo>
                        <a:pt x="132" y="76"/>
                        <a:pt x="132" y="75"/>
                        <a:pt x="132" y="75"/>
                      </a:cubicBezTo>
                      <a:close/>
                    </a:path>
                  </a:pathLst>
                </a:cu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Freeform 3755"/>
                <p:cNvSpPr>
                  <a:spLocks/>
                </p:cNvSpPr>
                <p:nvPr/>
              </p:nvSpPr>
              <p:spPr bwMode="auto">
                <a:xfrm>
                  <a:off x="6669862" y="5727700"/>
                  <a:ext cx="219075" cy="141288"/>
                </a:xfrm>
                <a:custGeom>
                  <a:avLst/>
                  <a:gdLst>
                    <a:gd name="T0" fmla="*/ 0 w 138"/>
                    <a:gd name="T1" fmla="*/ 0 h 89"/>
                    <a:gd name="T2" fmla="*/ 138 w 138"/>
                    <a:gd name="T3" fmla="*/ 0 h 89"/>
                    <a:gd name="T4" fmla="*/ 138 w 138"/>
                    <a:gd name="T5" fmla="*/ 89 h 89"/>
                    <a:gd name="T6" fmla="*/ 0 w 138"/>
                    <a:gd name="T7" fmla="*/ 89 h 89"/>
                    <a:gd name="T8" fmla="*/ 0 w 138"/>
                    <a:gd name="T9" fmla="*/ 0 h 89"/>
                    <a:gd name="T10" fmla="*/ 0 w 138"/>
                    <a:gd name="T1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89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89"/>
                      </a:lnTo>
                      <a:lnTo>
                        <a:pt x="0" y="8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Freeform 3777"/>
                <p:cNvSpPr>
                  <a:spLocks/>
                </p:cNvSpPr>
                <p:nvPr/>
              </p:nvSpPr>
              <p:spPr bwMode="auto">
                <a:xfrm>
                  <a:off x="6928625" y="5645150"/>
                  <a:ext cx="82550" cy="131762"/>
                </a:xfrm>
                <a:custGeom>
                  <a:avLst/>
                  <a:gdLst>
                    <a:gd name="T0" fmla="*/ 0 w 52"/>
                    <a:gd name="T1" fmla="*/ 0 h 83"/>
                    <a:gd name="T2" fmla="*/ 52 w 52"/>
                    <a:gd name="T3" fmla="*/ 0 h 83"/>
                    <a:gd name="T4" fmla="*/ 52 w 52"/>
                    <a:gd name="T5" fmla="*/ 83 h 83"/>
                    <a:gd name="T6" fmla="*/ 0 w 52"/>
                    <a:gd name="T7" fmla="*/ 83 h 83"/>
                    <a:gd name="T8" fmla="*/ 0 w 52"/>
                    <a:gd name="T9" fmla="*/ 0 h 83"/>
                    <a:gd name="T10" fmla="*/ 0 w 52"/>
                    <a:gd name="T1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83">
                      <a:moveTo>
                        <a:pt x="0" y="0"/>
                      </a:moveTo>
                      <a:lnTo>
                        <a:pt x="52" y="0"/>
                      </a:lnTo>
                      <a:lnTo>
                        <a:pt x="52" y="83"/>
                      </a:ln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6108699" y="5893739"/>
                <a:ext cx="237203" cy="273096"/>
                <a:chOff x="6123537" y="5918802"/>
                <a:chExt cx="237203" cy="273096"/>
              </a:xfrm>
            </p:grpSpPr>
            <p:sp>
              <p:nvSpPr>
                <p:cNvPr id="682" name="Rectangle 29"/>
                <p:cNvSpPr>
                  <a:spLocks noChangeArrowheads="1"/>
                </p:cNvSpPr>
                <p:nvPr/>
              </p:nvSpPr>
              <p:spPr bwMode="auto">
                <a:xfrm>
                  <a:off x="6189080" y="6004633"/>
                  <a:ext cx="21848" cy="1045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Freeform 30"/>
                <p:cNvSpPr>
                  <a:spLocks/>
                </p:cNvSpPr>
                <p:nvPr/>
              </p:nvSpPr>
              <p:spPr bwMode="auto">
                <a:xfrm>
                  <a:off x="6224973" y="6004633"/>
                  <a:ext cx="84270" cy="104557"/>
                </a:xfrm>
                <a:custGeom>
                  <a:avLst/>
                  <a:gdLst>
                    <a:gd name="T0" fmla="*/ 54 w 54"/>
                    <a:gd name="T1" fmla="*/ 11 h 67"/>
                    <a:gd name="T2" fmla="*/ 34 w 54"/>
                    <a:gd name="T3" fmla="*/ 11 h 67"/>
                    <a:gd name="T4" fmla="*/ 34 w 54"/>
                    <a:gd name="T5" fmla="*/ 67 h 67"/>
                    <a:gd name="T6" fmla="*/ 20 w 54"/>
                    <a:gd name="T7" fmla="*/ 67 h 67"/>
                    <a:gd name="T8" fmla="*/ 20 w 54"/>
                    <a:gd name="T9" fmla="*/ 11 h 67"/>
                    <a:gd name="T10" fmla="*/ 0 w 54"/>
                    <a:gd name="T11" fmla="*/ 11 h 67"/>
                    <a:gd name="T12" fmla="*/ 0 w 54"/>
                    <a:gd name="T13" fmla="*/ 0 h 67"/>
                    <a:gd name="T14" fmla="*/ 54 w 54"/>
                    <a:gd name="T15" fmla="*/ 0 h 67"/>
                    <a:gd name="T16" fmla="*/ 54 w 54"/>
                    <a:gd name="T17" fmla="*/ 11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4" h="67">
                      <a:moveTo>
                        <a:pt x="54" y="11"/>
                      </a:moveTo>
                      <a:lnTo>
                        <a:pt x="34" y="11"/>
                      </a:lnTo>
                      <a:lnTo>
                        <a:pt x="34" y="67"/>
                      </a:lnTo>
                      <a:lnTo>
                        <a:pt x="20" y="67"/>
                      </a:lnTo>
                      <a:lnTo>
                        <a:pt x="20" y="11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54" y="0"/>
                      </a:lnTo>
                      <a:lnTo>
                        <a:pt x="5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Freeform 31"/>
                <p:cNvSpPr>
                  <a:spLocks noEditPoints="1"/>
                </p:cNvSpPr>
                <p:nvPr/>
              </p:nvSpPr>
              <p:spPr bwMode="auto">
                <a:xfrm>
                  <a:off x="6123537" y="5918802"/>
                  <a:ext cx="237203" cy="273096"/>
                </a:xfrm>
                <a:custGeom>
                  <a:avLst/>
                  <a:gdLst>
                    <a:gd name="T0" fmla="*/ 75 w 152"/>
                    <a:gd name="T1" fmla="*/ 0 h 175"/>
                    <a:gd name="T2" fmla="*/ 0 w 152"/>
                    <a:gd name="T3" fmla="*/ 44 h 175"/>
                    <a:gd name="T4" fmla="*/ 0 w 152"/>
                    <a:gd name="T5" fmla="*/ 132 h 175"/>
                    <a:gd name="T6" fmla="*/ 77 w 152"/>
                    <a:gd name="T7" fmla="*/ 175 h 175"/>
                    <a:gd name="T8" fmla="*/ 152 w 152"/>
                    <a:gd name="T9" fmla="*/ 132 h 175"/>
                    <a:gd name="T10" fmla="*/ 152 w 152"/>
                    <a:gd name="T11" fmla="*/ 44 h 175"/>
                    <a:gd name="T12" fmla="*/ 75 w 152"/>
                    <a:gd name="T13" fmla="*/ 0 h 175"/>
                    <a:gd name="T14" fmla="*/ 141 w 152"/>
                    <a:gd name="T15" fmla="*/ 125 h 175"/>
                    <a:gd name="T16" fmla="*/ 77 w 152"/>
                    <a:gd name="T17" fmla="*/ 163 h 175"/>
                    <a:gd name="T18" fmla="*/ 11 w 152"/>
                    <a:gd name="T19" fmla="*/ 125 h 175"/>
                    <a:gd name="T20" fmla="*/ 11 w 152"/>
                    <a:gd name="T21" fmla="*/ 51 h 175"/>
                    <a:gd name="T22" fmla="*/ 75 w 152"/>
                    <a:gd name="T23" fmla="*/ 13 h 175"/>
                    <a:gd name="T24" fmla="*/ 141 w 152"/>
                    <a:gd name="T25" fmla="*/ 51 h 175"/>
                    <a:gd name="T26" fmla="*/ 141 w 152"/>
                    <a:gd name="T27" fmla="*/ 12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2" h="175">
                      <a:moveTo>
                        <a:pt x="75" y="0"/>
                      </a:moveTo>
                      <a:lnTo>
                        <a:pt x="0" y="44"/>
                      </a:lnTo>
                      <a:lnTo>
                        <a:pt x="0" y="132"/>
                      </a:lnTo>
                      <a:lnTo>
                        <a:pt x="77" y="175"/>
                      </a:lnTo>
                      <a:lnTo>
                        <a:pt x="152" y="132"/>
                      </a:lnTo>
                      <a:lnTo>
                        <a:pt x="152" y="44"/>
                      </a:lnTo>
                      <a:lnTo>
                        <a:pt x="75" y="0"/>
                      </a:lnTo>
                      <a:close/>
                      <a:moveTo>
                        <a:pt x="141" y="125"/>
                      </a:moveTo>
                      <a:lnTo>
                        <a:pt x="77" y="163"/>
                      </a:lnTo>
                      <a:lnTo>
                        <a:pt x="11" y="125"/>
                      </a:lnTo>
                      <a:lnTo>
                        <a:pt x="11" y="51"/>
                      </a:lnTo>
                      <a:lnTo>
                        <a:pt x="75" y="13"/>
                      </a:lnTo>
                      <a:lnTo>
                        <a:pt x="141" y="51"/>
                      </a:lnTo>
                      <a:lnTo>
                        <a:pt x="141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2" name="Freeform 3462"/>
              <p:cNvSpPr>
                <a:spLocks/>
              </p:cNvSpPr>
              <p:nvPr/>
            </p:nvSpPr>
            <p:spPr bwMode="auto">
              <a:xfrm>
                <a:off x="6074550" y="5575299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3743"/>
              <p:cNvSpPr>
                <a:spLocks/>
              </p:cNvSpPr>
              <p:nvPr/>
            </p:nvSpPr>
            <p:spPr bwMode="auto">
              <a:xfrm>
                <a:off x="6131700" y="5702300"/>
                <a:ext cx="112713" cy="122238"/>
              </a:xfrm>
              <a:custGeom>
                <a:avLst/>
                <a:gdLst>
                  <a:gd name="T0" fmla="*/ 71 w 71"/>
                  <a:gd name="T1" fmla="*/ 59 h 77"/>
                  <a:gd name="T2" fmla="*/ 71 w 71"/>
                  <a:gd name="T3" fmla="*/ 59 h 77"/>
                  <a:gd name="T4" fmla="*/ 36 w 71"/>
                  <a:gd name="T5" fmla="*/ 77 h 77"/>
                  <a:gd name="T6" fmla="*/ 0 w 71"/>
                  <a:gd name="T7" fmla="*/ 59 h 77"/>
                  <a:gd name="T8" fmla="*/ 0 w 71"/>
                  <a:gd name="T9" fmla="*/ 0 h 77"/>
                  <a:gd name="T10" fmla="*/ 71 w 71"/>
                  <a:gd name="T11" fmla="*/ 0 h 77"/>
                  <a:gd name="T12" fmla="*/ 71 w 71"/>
                  <a:gd name="T13" fmla="*/ 5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77">
                    <a:moveTo>
                      <a:pt x="71" y="59"/>
                    </a:moveTo>
                    <a:lnTo>
                      <a:pt x="71" y="59"/>
                    </a:lnTo>
                    <a:lnTo>
                      <a:pt x="36" y="77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71" y="0"/>
                    </a:lnTo>
                    <a:lnTo>
                      <a:pt x="71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3756"/>
              <p:cNvSpPr>
                <a:spLocks/>
              </p:cNvSpPr>
              <p:nvPr/>
            </p:nvSpPr>
            <p:spPr bwMode="auto">
              <a:xfrm>
                <a:off x="5615762" y="5903912"/>
                <a:ext cx="28575" cy="79375"/>
              </a:xfrm>
              <a:custGeom>
                <a:avLst/>
                <a:gdLst>
                  <a:gd name="T0" fmla="*/ 12 w 18"/>
                  <a:gd name="T1" fmla="*/ 0 h 50"/>
                  <a:gd name="T2" fmla="*/ 0 w 18"/>
                  <a:gd name="T3" fmla="*/ 49 h 50"/>
                  <a:gd name="T4" fmla="*/ 6 w 18"/>
                  <a:gd name="T5" fmla="*/ 50 h 50"/>
                  <a:gd name="T6" fmla="*/ 18 w 18"/>
                  <a:gd name="T7" fmla="*/ 1 h 50"/>
                  <a:gd name="T8" fmla="*/ 12 w 18"/>
                  <a:gd name="T9" fmla="*/ 0 h 50"/>
                  <a:gd name="T10" fmla="*/ 12 w 18"/>
                  <a:gd name="T11" fmla="*/ 0 h 50"/>
                  <a:gd name="T12" fmla="*/ 12 w 18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0">
                    <a:moveTo>
                      <a:pt x="12" y="0"/>
                    </a:moveTo>
                    <a:lnTo>
                      <a:pt x="0" y="49"/>
                    </a:lnTo>
                    <a:lnTo>
                      <a:pt x="6" y="50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3758"/>
              <p:cNvSpPr>
                <a:spLocks/>
              </p:cNvSpPr>
              <p:nvPr/>
            </p:nvSpPr>
            <p:spPr bwMode="auto">
              <a:xfrm>
                <a:off x="6731775" y="5903912"/>
                <a:ext cx="25400" cy="79375"/>
              </a:xfrm>
              <a:custGeom>
                <a:avLst/>
                <a:gdLst>
                  <a:gd name="T0" fmla="*/ 7 w 16"/>
                  <a:gd name="T1" fmla="*/ 0 h 50"/>
                  <a:gd name="T2" fmla="*/ 16 w 16"/>
                  <a:gd name="T3" fmla="*/ 49 h 50"/>
                  <a:gd name="T4" fmla="*/ 9 w 16"/>
                  <a:gd name="T5" fmla="*/ 50 h 50"/>
                  <a:gd name="T6" fmla="*/ 0 w 16"/>
                  <a:gd name="T7" fmla="*/ 1 h 50"/>
                  <a:gd name="T8" fmla="*/ 7 w 16"/>
                  <a:gd name="T9" fmla="*/ 0 h 50"/>
                  <a:gd name="T10" fmla="*/ 7 w 16"/>
                  <a:gd name="T11" fmla="*/ 0 h 50"/>
                  <a:gd name="T12" fmla="*/ 7 w 16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0">
                    <a:moveTo>
                      <a:pt x="7" y="0"/>
                    </a:moveTo>
                    <a:lnTo>
                      <a:pt x="16" y="49"/>
                    </a:lnTo>
                    <a:lnTo>
                      <a:pt x="9" y="50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6445427" y="5784418"/>
                <a:ext cx="545913" cy="192088"/>
                <a:chOff x="6446837" y="5783262"/>
                <a:chExt cx="545913" cy="192088"/>
              </a:xfrm>
            </p:grpSpPr>
            <p:sp>
              <p:nvSpPr>
                <p:cNvPr id="459" name="Freeform 3759"/>
                <p:cNvSpPr>
                  <a:spLocks/>
                </p:cNvSpPr>
                <p:nvPr/>
              </p:nvSpPr>
              <p:spPr bwMode="auto">
                <a:xfrm>
                  <a:off x="6446837" y="5783262"/>
                  <a:ext cx="370358" cy="192088"/>
                </a:xfrm>
                <a:custGeom>
                  <a:avLst/>
                  <a:gdLst>
                    <a:gd name="T0" fmla="*/ 94 w 234"/>
                    <a:gd name="T1" fmla="*/ 61 h 121"/>
                    <a:gd name="T2" fmla="*/ 223 w 234"/>
                    <a:gd name="T3" fmla="*/ 34 h 121"/>
                    <a:gd name="T4" fmla="*/ 234 w 234"/>
                    <a:gd name="T5" fmla="*/ 90 h 121"/>
                    <a:gd name="T6" fmla="*/ 80 w 234"/>
                    <a:gd name="T7" fmla="*/ 121 h 121"/>
                    <a:gd name="T8" fmla="*/ 80 w 234"/>
                    <a:gd name="T9" fmla="*/ 121 h 121"/>
                    <a:gd name="T10" fmla="*/ 80 w 234"/>
                    <a:gd name="T11" fmla="*/ 121 h 121"/>
                    <a:gd name="T12" fmla="*/ 0 w 234"/>
                    <a:gd name="T13" fmla="*/ 63 h 121"/>
                    <a:gd name="T14" fmla="*/ 10 w 234"/>
                    <a:gd name="T15" fmla="*/ 0 h 121"/>
                    <a:gd name="T16" fmla="*/ 94 w 234"/>
                    <a:gd name="T17" fmla="*/ 61 h 121"/>
                    <a:gd name="T18" fmla="*/ 94 w 234"/>
                    <a:gd name="T19" fmla="*/ 61 h 121"/>
                    <a:gd name="T20" fmla="*/ 94 w 234"/>
                    <a:gd name="T21" fmla="*/ 6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4" h="121">
                      <a:moveTo>
                        <a:pt x="94" y="61"/>
                      </a:moveTo>
                      <a:lnTo>
                        <a:pt x="223" y="34"/>
                      </a:lnTo>
                      <a:lnTo>
                        <a:pt x="234" y="90"/>
                      </a:lnTo>
                      <a:lnTo>
                        <a:pt x="80" y="121"/>
                      </a:lnTo>
                      <a:lnTo>
                        <a:pt x="80" y="121"/>
                      </a:lnTo>
                      <a:lnTo>
                        <a:pt x="80" y="121"/>
                      </a:lnTo>
                      <a:lnTo>
                        <a:pt x="0" y="63"/>
                      </a:lnTo>
                      <a:lnTo>
                        <a:pt x="10" y="0"/>
                      </a:lnTo>
                      <a:lnTo>
                        <a:pt x="94" y="61"/>
                      </a:lnTo>
                      <a:lnTo>
                        <a:pt x="94" y="61"/>
                      </a:lnTo>
                      <a:lnTo>
                        <a:pt x="94" y="61"/>
                      </a:lnTo>
                      <a:close/>
                    </a:path>
                  </a:pathLst>
                </a:custGeom>
                <a:solidFill>
                  <a:srgbClr val="0072C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Freeform 3760"/>
                <p:cNvSpPr>
                  <a:spLocks/>
                </p:cNvSpPr>
                <p:nvPr/>
              </p:nvSpPr>
              <p:spPr bwMode="auto">
                <a:xfrm>
                  <a:off x="6807012" y="5830886"/>
                  <a:ext cx="185738" cy="82550"/>
                </a:xfrm>
                <a:custGeom>
                  <a:avLst/>
                  <a:gdLst>
                    <a:gd name="T0" fmla="*/ 0 w 90"/>
                    <a:gd name="T1" fmla="*/ 11 h 40"/>
                    <a:gd name="T2" fmla="*/ 19 w 90"/>
                    <a:gd name="T3" fmla="*/ 4 h 40"/>
                    <a:gd name="T4" fmla="*/ 27 w 90"/>
                    <a:gd name="T5" fmla="*/ 6 h 40"/>
                    <a:gd name="T6" fmla="*/ 47 w 90"/>
                    <a:gd name="T7" fmla="*/ 1 h 40"/>
                    <a:gd name="T8" fmla="*/ 60 w 90"/>
                    <a:gd name="T9" fmla="*/ 9 h 40"/>
                    <a:gd name="T10" fmla="*/ 60 w 90"/>
                    <a:gd name="T11" fmla="*/ 10 h 40"/>
                    <a:gd name="T12" fmla="*/ 50 w 90"/>
                    <a:gd name="T13" fmla="*/ 12 h 40"/>
                    <a:gd name="T14" fmla="*/ 39 w 90"/>
                    <a:gd name="T15" fmla="*/ 14 h 40"/>
                    <a:gd name="T16" fmla="*/ 53 w 90"/>
                    <a:gd name="T17" fmla="*/ 20 h 40"/>
                    <a:gd name="T18" fmla="*/ 77 w 90"/>
                    <a:gd name="T19" fmla="*/ 3 h 40"/>
                    <a:gd name="T20" fmla="*/ 90 w 90"/>
                    <a:gd name="T21" fmla="*/ 5 h 40"/>
                    <a:gd name="T22" fmla="*/ 90 w 90"/>
                    <a:gd name="T23" fmla="*/ 5 h 40"/>
                    <a:gd name="T24" fmla="*/ 83 w 90"/>
                    <a:gd name="T25" fmla="*/ 11 h 40"/>
                    <a:gd name="T26" fmla="*/ 75 w 90"/>
                    <a:gd name="T27" fmla="*/ 16 h 40"/>
                    <a:gd name="T28" fmla="*/ 43 w 90"/>
                    <a:gd name="T29" fmla="*/ 40 h 40"/>
                    <a:gd name="T30" fmla="*/ 43 w 90"/>
                    <a:gd name="T31" fmla="*/ 40 h 40"/>
                    <a:gd name="T32" fmla="*/ 43 w 90"/>
                    <a:gd name="T33" fmla="*/ 40 h 40"/>
                    <a:gd name="T34" fmla="*/ 38 w 90"/>
                    <a:gd name="T35" fmla="*/ 39 h 40"/>
                    <a:gd name="T36" fmla="*/ 30 w 90"/>
                    <a:gd name="T37" fmla="*/ 38 h 40"/>
                    <a:gd name="T38" fmla="*/ 30 w 90"/>
                    <a:gd name="T39" fmla="*/ 38 h 40"/>
                    <a:gd name="T40" fmla="*/ 14 w 90"/>
                    <a:gd name="T41" fmla="*/ 35 h 40"/>
                    <a:gd name="T42" fmla="*/ 5 w 90"/>
                    <a:gd name="T43" fmla="*/ 37 h 40"/>
                    <a:gd name="T44" fmla="*/ 0 w 90"/>
                    <a:gd name="T45" fmla="*/ 11 h 40"/>
                    <a:gd name="T46" fmla="*/ 0 w 90"/>
                    <a:gd name="T47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40">
                      <a:moveTo>
                        <a:pt x="0" y="11"/>
                      </a:moveTo>
                      <a:cubicBezTo>
                        <a:pt x="0" y="11"/>
                        <a:pt x="14" y="4"/>
                        <a:pt x="19" y="4"/>
                      </a:cubicBezTo>
                      <a:cubicBezTo>
                        <a:pt x="22" y="4"/>
                        <a:pt x="25" y="5"/>
                        <a:pt x="27" y="6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53" y="0"/>
                        <a:pt x="59" y="3"/>
                        <a:pt x="60" y="9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53" y="20"/>
                        <a:pt x="53" y="20"/>
                        <a:pt x="53" y="20"/>
                      </a:cubicBezTo>
                      <a:cubicBezTo>
                        <a:pt x="77" y="3"/>
                        <a:pt x="77" y="3"/>
                        <a:pt x="77" y="3"/>
                      </a:cubicBezTo>
                      <a:cubicBezTo>
                        <a:pt x="81" y="0"/>
                        <a:pt x="87" y="0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83" y="11"/>
                        <a:pt x="83" y="11"/>
                        <a:pt x="83" y="11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43" y="40"/>
                        <a:pt x="43" y="40"/>
                        <a:pt x="43" y="40"/>
                      </a:cubicBezTo>
                      <a:cubicBezTo>
                        <a:pt x="43" y="40"/>
                        <a:pt x="43" y="40"/>
                        <a:pt x="43" y="40"/>
                      </a:cubicBezTo>
                      <a:cubicBezTo>
                        <a:pt x="43" y="40"/>
                        <a:pt x="43" y="40"/>
                        <a:pt x="43" y="40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rgbClr val="CEA5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475714" y="5791993"/>
                <a:ext cx="552450" cy="192088"/>
                <a:chOff x="5513387" y="5783262"/>
                <a:chExt cx="552450" cy="192088"/>
              </a:xfrm>
            </p:grpSpPr>
            <p:sp>
              <p:nvSpPr>
                <p:cNvPr id="457" name="Freeform 3757"/>
                <p:cNvSpPr>
                  <a:spLocks/>
                </p:cNvSpPr>
                <p:nvPr/>
              </p:nvSpPr>
              <p:spPr bwMode="auto">
                <a:xfrm>
                  <a:off x="5692774" y="5783262"/>
                  <a:ext cx="373063" cy="192088"/>
                </a:xfrm>
                <a:custGeom>
                  <a:avLst/>
                  <a:gdLst>
                    <a:gd name="T0" fmla="*/ 142 w 235"/>
                    <a:gd name="T1" fmla="*/ 61 h 121"/>
                    <a:gd name="T2" fmla="*/ 11 w 235"/>
                    <a:gd name="T3" fmla="*/ 34 h 121"/>
                    <a:gd name="T4" fmla="*/ 0 w 235"/>
                    <a:gd name="T5" fmla="*/ 90 h 121"/>
                    <a:gd name="T6" fmla="*/ 155 w 235"/>
                    <a:gd name="T7" fmla="*/ 121 h 121"/>
                    <a:gd name="T8" fmla="*/ 155 w 235"/>
                    <a:gd name="T9" fmla="*/ 121 h 121"/>
                    <a:gd name="T10" fmla="*/ 155 w 235"/>
                    <a:gd name="T11" fmla="*/ 121 h 121"/>
                    <a:gd name="T12" fmla="*/ 235 w 235"/>
                    <a:gd name="T13" fmla="*/ 63 h 121"/>
                    <a:gd name="T14" fmla="*/ 224 w 235"/>
                    <a:gd name="T15" fmla="*/ 0 h 121"/>
                    <a:gd name="T16" fmla="*/ 142 w 235"/>
                    <a:gd name="T17" fmla="*/ 61 h 121"/>
                    <a:gd name="T18" fmla="*/ 142 w 235"/>
                    <a:gd name="T19" fmla="*/ 61 h 121"/>
                    <a:gd name="T20" fmla="*/ 142 w 235"/>
                    <a:gd name="T21" fmla="*/ 6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5" h="121">
                      <a:moveTo>
                        <a:pt x="142" y="61"/>
                      </a:moveTo>
                      <a:lnTo>
                        <a:pt x="11" y="34"/>
                      </a:lnTo>
                      <a:lnTo>
                        <a:pt x="0" y="90"/>
                      </a:lnTo>
                      <a:lnTo>
                        <a:pt x="155" y="121"/>
                      </a:lnTo>
                      <a:lnTo>
                        <a:pt x="155" y="121"/>
                      </a:lnTo>
                      <a:lnTo>
                        <a:pt x="155" y="121"/>
                      </a:lnTo>
                      <a:lnTo>
                        <a:pt x="235" y="63"/>
                      </a:lnTo>
                      <a:lnTo>
                        <a:pt x="224" y="0"/>
                      </a:lnTo>
                      <a:lnTo>
                        <a:pt x="142" y="61"/>
                      </a:lnTo>
                      <a:lnTo>
                        <a:pt x="142" y="61"/>
                      </a:lnTo>
                      <a:lnTo>
                        <a:pt x="142" y="61"/>
                      </a:lnTo>
                      <a:close/>
                    </a:path>
                  </a:pathLst>
                </a:custGeom>
                <a:solidFill>
                  <a:srgbClr val="0072C6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Freeform 3761"/>
                <p:cNvSpPr>
                  <a:spLocks/>
                </p:cNvSpPr>
                <p:nvPr/>
              </p:nvSpPr>
              <p:spPr bwMode="auto">
                <a:xfrm>
                  <a:off x="5513387" y="5829299"/>
                  <a:ext cx="185738" cy="82550"/>
                </a:xfrm>
                <a:custGeom>
                  <a:avLst/>
                  <a:gdLst>
                    <a:gd name="T0" fmla="*/ 90 w 90"/>
                    <a:gd name="T1" fmla="*/ 11 h 40"/>
                    <a:gd name="T2" fmla="*/ 71 w 90"/>
                    <a:gd name="T3" fmla="*/ 4 h 40"/>
                    <a:gd name="T4" fmla="*/ 63 w 90"/>
                    <a:gd name="T5" fmla="*/ 6 h 40"/>
                    <a:gd name="T6" fmla="*/ 43 w 90"/>
                    <a:gd name="T7" fmla="*/ 1 h 40"/>
                    <a:gd name="T8" fmla="*/ 30 w 90"/>
                    <a:gd name="T9" fmla="*/ 9 h 40"/>
                    <a:gd name="T10" fmla="*/ 30 w 90"/>
                    <a:gd name="T11" fmla="*/ 10 h 40"/>
                    <a:gd name="T12" fmla="*/ 40 w 90"/>
                    <a:gd name="T13" fmla="*/ 12 h 40"/>
                    <a:gd name="T14" fmla="*/ 51 w 90"/>
                    <a:gd name="T15" fmla="*/ 14 h 40"/>
                    <a:gd name="T16" fmla="*/ 37 w 90"/>
                    <a:gd name="T17" fmla="*/ 20 h 40"/>
                    <a:gd name="T18" fmla="*/ 13 w 90"/>
                    <a:gd name="T19" fmla="*/ 3 h 40"/>
                    <a:gd name="T20" fmla="*/ 0 w 90"/>
                    <a:gd name="T21" fmla="*/ 5 h 40"/>
                    <a:gd name="T22" fmla="*/ 0 w 90"/>
                    <a:gd name="T23" fmla="*/ 5 h 40"/>
                    <a:gd name="T24" fmla="*/ 7 w 90"/>
                    <a:gd name="T25" fmla="*/ 11 h 40"/>
                    <a:gd name="T26" fmla="*/ 15 w 90"/>
                    <a:gd name="T27" fmla="*/ 16 h 40"/>
                    <a:gd name="T28" fmla="*/ 47 w 90"/>
                    <a:gd name="T29" fmla="*/ 40 h 40"/>
                    <a:gd name="T30" fmla="*/ 47 w 90"/>
                    <a:gd name="T31" fmla="*/ 40 h 40"/>
                    <a:gd name="T32" fmla="*/ 47 w 90"/>
                    <a:gd name="T33" fmla="*/ 40 h 40"/>
                    <a:gd name="T34" fmla="*/ 52 w 90"/>
                    <a:gd name="T35" fmla="*/ 39 h 40"/>
                    <a:gd name="T36" fmla="*/ 60 w 90"/>
                    <a:gd name="T37" fmla="*/ 38 h 40"/>
                    <a:gd name="T38" fmla="*/ 60 w 90"/>
                    <a:gd name="T39" fmla="*/ 38 h 40"/>
                    <a:gd name="T40" fmla="*/ 76 w 90"/>
                    <a:gd name="T41" fmla="*/ 35 h 40"/>
                    <a:gd name="T42" fmla="*/ 85 w 90"/>
                    <a:gd name="T43" fmla="*/ 37 h 40"/>
                    <a:gd name="T44" fmla="*/ 90 w 90"/>
                    <a:gd name="T45" fmla="*/ 11 h 40"/>
                    <a:gd name="T46" fmla="*/ 90 w 90"/>
                    <a:gd name="T47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40">
                      <a:moveTo>
                        <a:pt x="90" y="11"/>
                      </a:moveTo>
                      <a:cubicBezTo>
                        <a:pt x="90" y="11"/>
                        <a:pt x="76" y="4"/>
                        <a:pt x="71" y="4"/>
                      </a:cubicBezTo>
                      <a:cubicBezTo>
                        <a:pt x="68" y="4"/>
                        <a:pt x="65" y="5"/>
                        <a:pt x="63" y="6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37" y="0"/>
                        <a:pt x="31" y="3"/>
                        <a:pt x="30" y="9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9" y="0"/>
                        <a:pt x="3" y="0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60" y="38"/>
                        <a:pt x="60" y="38"/>
                        <a:pt x="60" y="38"/>
                      </a:cubicBezTo>
                      <a:cubicBezTo>
                        <a:pt x="60" y="38"/>
                        <a:pt x="60" y="38"/>
                        <a:pt x="60" y="38"/>
                      </a:cubicBezTo>
                      <a:cubicBezTo>
                        <a:pt x="76" y="35"/>
                        <a:pt x="76" y="35"/>
                        <a:pt x="76" y="35"/>
                      </a:cubicBezTo>
                      <a:cubicBezTo>
                        <a:pt x="85" y="37"/>
                        <a:pt x="85" y="37"/>
                        <a:pt x="85" y="37"/>
                      </a:cubicBezTo>
                      <a:cubicBezTo>
                        <a:pt x="90" y="11"/>
                        <a:pt x="90" y="11"/>
                        <a:pt x="90" y="11"/>
                      </a:cubicBezTo>
                      <a:cubicBezTo>
                        <a:pt x="90" y="11"/>
                        <a:pt x="90" y="11"/>
                        <a:pt x="90" y="11"/>
                      </a:cubicBezTo>
                      <a:close/>
                    </a:path>
                  </a:pathLst>
                </a:custGeom>
                <a:solidFill>
                  <a:srgbClr val="CEA5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1" name="Rectangle 3776"/>
              <p:cNvSpPr>
                <a:spLocks noChangeArrowheads="1"/>
              </p:cNvSpPr>
              <p:nvPr/>
            </p:nvSpPr>
            <p:spPr bwMode="auto">
              <a:xfrm>
                <a:off x="5906686" y="6320450"/>
                <a:ext cx="61395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lang="en-US" altLang="en-US" sz="1000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dual goals</a:t>
                </a:r>
                <a:endParaRPr lang="en-US" altLang="en-US" dirty="0" smtClean="0">
                  <a:solidFill>
                    <a:srgbClr val="505050"/>
                  </a:solidFill>
                  <a:latin typeface="Segoe UI" panose="020B0502040204020203" pitchFamily="34" charset="0"/>
                </a:endParaRPr>
              </a:p>
            </p:txBody>
          </p:sp>
        </p:grpSp>
      </p:grpSp>
      <p:pic>
        <p:nvPicPr>
          <p:cNvPr id="526" name="Picture 5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5037" y="3125079"/>
            <a:ext cx="1989008" cy="1057983"/>
          </a:xfrm>
          <a:prstGeom prst="rect">
            <a:avLst/>
          </a:prstGeom>
        </p:spPr>
      </p:pic>
      <p:pic>
        <p:nvPicPr>
          <p:cNvPr id="687" name="Picture 6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421" y="3114919"/>
            <a:ext cx="1576485" cy="85517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177087" y="1923733"/>
            <a:ext cx="1708150" cy="1152648"/>
            <a:chOff x="7177087" y="1923733"/>
            <a:chExt cx="1708150" cy="1152648"/>
          </a:xfrm>
        </p:grpSpPr>
        <p:grpSp>
          <p:nvGrpSpPr>
            <p:cNvPr id="66" name="Group 65"/>
            <p:cNvGrpSpPr/>
            <p:nvPr/>
          </p:nvGrpSpPr>
          <p:grpSpPr>
            <a:xfrm>
              <a:off x="7177087" y="1923733"/>
              <a:ext cx="1708150" cy="1152648"/>
              <a:chOff x="7177087" y="1923733"/>
              <a:chExt cx="1708150" cy="11526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286624" y="1923733"/>
                <a:ext cx="1571626" cy="1152648"/>
                <a:chOff x="7286624" y="1923733"/>
                <a:chExt cx="1571626" cy="1152648"/>
              </a:xfrm>
            </p:grpSpPr>
            <p:sp>
              <p:nvSpPr>
                <p:cNvPr id="197" name="Freeform 3448"/>
                <p:cNvSpPr>
                  <a:spLocks/>
                </p:cNvSpPr>
                <p:nvPr/>
              </p:nvSpPr>
              <p:spPr bwMode="auto">
                <a:xfrm>
                  <a:off x="7599362" y="1923733"/>
                  <a:ext cx="481013" cy="179387"/>
                </a:xfrm>
                <a:custGeom>
                  <a:avLst/>
                  <a:gdLst>
                    <a:gd name="T0" fmla="*/ 246 w 303"/>
                    <a:gd name="T1" fmla="*/ 85 h 113"/>
                    <a:gd name="T2" fmla="*/ 0 w 303"/>
                    <a:gd name="T3" fmla="*/ 85 h 113"/>
                    <a:gd name="T4" fmla="*/ 0 w 303"/>
                    <a:gd name="T5" fmla="*/ 29 h 113"/>
                    <a:gd name="T6" fmla="*/ 246 w 303"/>
                    <a:gd name="T7" fmla="*/ 29 h 113"/>
                    <a:gd name="T8" fmla="*/ 246 w 303"/>
                    <a:gd name="T9" fmla="*/ 0 h 113"/>
                    <a:gd name="T10" fmla="*/ 303 w 303"/>
                    <a:gd name="T11" fmla="*/ 56 h 113"/>
                    <a:gd name="T12" fmla="*/ 246 w 303"/>
                    <a:gd name="T13" fmla="*/ 113 h 113"/>
                    <a:gd name="T14" fmla="*/ 246 w 303"/>
                    <a:gd name="T15" fmla="*/ 85 h 113"/>
                    <a:gd name="T16" fmla="*/ 246 w 303"/>
                    <a:gd name="T17" fmla="*/ 85 h 113"/>
                    <a:gd name="T18" fmla="*/ 246 w 303"/>
                    <a:gd name="T19" fmla="*/ 85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3" h="113">
                      <a:moveTo>
                        <a:pt x="246" y="85"/>
                      </a:moveTo>
                      <a:lnTo>
                        <a:pt x="0" y="85"/>
                      </a:lnTo>
                      <a:lnTo>
                        <a:pt x="0" y="29"/>
                      </a:lnTo>
                      <a:lnTo>
                        <a:pt x="246" y="29"/>
                      </a:lnTo>
                      <a:lnTo>
                        <a:pt x="246" y="0"/>
                      </a:lnTo>
                      <a:lnTo>
                        <a:pt x="303" y="56"/>
                      </a:lnTo>
                      <a:lnTo>
                        <a:pt x="246" y="113"/>
                      </a:lnTo>
                      <a:lnTo>
                        <a:pt x="246" y="85"/>
                      </a:lnTo>
                      <a:lnTo>
                        <a:pt x="246" y="85"/>
                      </a:lnTo>
                      <a:lnTo>
                        <a:pt x="246" y="85"/>
                      </a:lnTo>
                      <a:close/>
                    </a:path>
                  </a:pathLst>
                </a:custGeom>
                <a:solidFill>
                  <a:srgbClr val="176C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Rectangle 3449"/>
                <p:cNvSpPr>
                  <a:spLocks noChangeArrowheads="1"/>
                </p:cNvSpPr>
                <p:nvPr/>
              </p:nvSpPr>
              <p:spPr bwMode="auto">
                <a:xfrm>
                  <a:off x="7286624" y="2577783"/>
                  <a:ext cx="1571626" cy="498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286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743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200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657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914400">
                    <a:lnSpc>
                      <a:spcPct val="120000"/>
                    </a:lnSpc>
                  </a:pPr>
                  <a:r>
                    <a:rPr lang="en-US" altLang="en-US" sz="900" dirty="0" smtClean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… for </a:t>
                  </a:r>
                  <a:r>
                    <a:rPr lang="en-US" altLang="en-US" sz="90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companies </a:t>
                  </a:r>
                  <a:r>
                    <a:rPr lang="en-US" altLang="en-US" sz="900" dirty="0" smtClean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that </a:t>
                  </a:r>
                  <a:r>
                    <a:rPr lang="en-US" altLang="en-US" sz="90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try</a:t>
                  </a:r>
                  <a:r>
                    <a:rPr lang="en-US" altLang="en-US" sz="900" spc="-4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 </a:t>
                  </a:r>
                  <a:r>
                    <a:rPr lang="en-US" altLang="en-US" sz="900" spc="-40" dirty="0" smtClean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to </a:t>
                  </a:r>
                  <a:r>
                    <a:rPr lang="en-US" altLang="en-US" sz="900" spc="-4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adapt their existing</a:t>
                  </a:r>
                  <a:r>
                    <a:rPr lang="en-US" altLang="en-US" sz="90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 </a:t>
                  </a:r>
                  <a:r>
                    <a:rPr lang="en-US" altLang="en-US" sz="900" spc="-4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tools </a:t>
                  </a:r>
                  <a:r>
                    <a:rPr lang="en-US" altLang="en-US" sz="900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for </a:t>
                  </a:r>
                  <a:r>
                    <a:rPr lang="en-US" altLang="en-US" sz="900" b="1" dirty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DevOps </a:t>
                  </a:r>
                  <a:r>
                    <a:rPr lang="en-US" altLang="en-US" sz="900" b="1" dirty="0" smtClean="0">
                      <a:solidFill>
                        <a:srgbClr val="FFFFFF"/>
                      </a:solidFill>
                      <a:latin typeface="Segoe UI" panose="020B0502040204020203" pitchFamily="34" charset="0"/>
                    </a:rPr>
                    <a:t>practices</a:t>
                  </a:r>
                  <a:endParaRPr lang="en-US" altLang="en-US" b="1" dirty="0" smtClean="0">
                    <a:solidFill>
                      <a:srgbClr val="FFFFFF"/>
                    </a:solidFill>
                    <a:latin typeface="Segoe UI" panose="020B0502040204020203" pitchFamily="34" charset="0"/>
                  </a:endParaRPr>
                </a:p>
              </p:txBody>
            </p:sp>
            <p:sp>
              <p:nvSpPr>
                <p:cNvPr id="199" name="Freeform 3455"/>
                <p:cNvSpPr>
                  <a:spLocks/>
                </p:cNvSpPr>
                <p:nvPr/>
              </p:nvSpPr>
              <p:spPr bwMode="auto">
                <a:xfrm>
                  <a:off x="7413624" y="2090421"/>
                  <a:ext cx="760413" cy="242887"/>
                </a:xfrm>
                <a:custGeom>
                  <a:avLst/>
                  <a:gdLst>
                    <a:gd name="T0" fmla="*/ 406 w 479"/>
                    <a:gd name="T1" fmla="*/ 114 h 153"/>
                    <a:gd name="T2" fmla="*/ 0 w 479"/>
                    <a:gd name="T3" fmla="*/ 114 h 153"/>
                    <a:gd name="T4" fmla="*/ 0 w 479"/>
                    <a:gd name="T5" fmla="*/ 38 h 153"/>
                    <a:gd name="T6" fmla="*/ 406 w 479"/>
                    <a:gd name="T7" fmla="*/ 38 h 153"/>
                    <a:gd name="T8" fmla="*/ 406 w 479"/>
                    <a:gd name="T9" fmla="*/ 0 h 153"/>
                    <a:gd name="T10" fmla="*/ 479 w 479"/>
                    <a:gd name="T11" fmla="*/ 77 h 153"/>
                    <a:gd name="T12" fmla="*/ 406 w 479"/>
                    <a:gd name="T13" fmla="*/ 153 h 153"/>
                    <a:gd name="T14" fmla="*/ 406 w 479"/>
                    <a:gd name="T15" fmla="*/ 114 h 153"/>
                    <a:gd name="T16" fmla="*/ 406 w 479"/>
                    <a:gd name="T17" fmla="*/ 114 h 153"/>
                    <a:gd name="T18" fmla="*/ 406 w 479"/>
                    <a:gd name="T19" fmla="*/ 114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9" h="153">
                      <a:moveTo>
                        <a:pt x="406" y="114"/>
                      </a:moveTo>
                      <a:lnTo>
                        <a:pt x="0" y="114"/>
                      </a:lnTo>
                      <a:lnTo>
                        <a:pt x="0" y="38"/>
                      </a:lnTo>
                      <a:lnTo>
                        <a:pt x="406" y="38"/>
                      </a:lnTo>
                      <a:lnTo>
                        <a:pt x="406" y="0"/>
                      </a:lnTo>
                      <a:lnTo>
                        <a:pt x="479" y="77"/>
                      </a:lnTo>
                      <a:lnTo>
                        <a:pt x="406" y="153"/>
                      </a:lnTo>
                      <a:lnTo>
                        <a:pt x="406" y="114"/>
                      </a:lnTo>
                      <a:lnTo>
                        <a:pt x="406" y="114"/>
                      </a:lnTo>
                      <a:lnTo>
                        <a:pt x="406" y="114"/>
                      </a:lnTo>
                      <a:close/>
                    </a:path>
                  </a:pathLst>
                </a:cu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Freeform 3456"/>
                <p:cNvSpPr>
                  <a:spLocks/>
                </p:cNvSpPr>
                <p:nvPr/>
              </p:nvSpPr>
              <p:spPr bwMode="auto">
                <a:xfrm>
                  <a:off x="7327899" y="1985646"/>
                  <a:ext cx="630238" cy="234950"/>
                </a:xfrm>
                <a:custGeom>
                  <a:avLst/>
                  <a:gdLst>
                    <a:gd name="T0" fmla="*/ 323 w 397"/>
                    <a:gd name="T1" fmla="*/ 111 h 148"/>
                    <a:gd name="T2" fmla="*/ 0 w 397"/>
                    <a:gd name="T3" fmla="*/ 112 h 148"/>
                    <a:gd name="T4" fmla="*/ 0 w 397"/>
                    <a:gd name="T5" fmla="*/ 38 h 148"/>
                    <a:gd name="T6" fmla="*/ 323 w 397"/>
                    <a:gd name="T7" fmla="*/ 36 h 148"/>
                    <a:gd name="T8" fmla="*/ 323 w 397"/>
                    <a:gd name="T9" fmla="*/ 0 h 148"/>
                    <a:gd name="T10" fmla="*/ 397 w 397"/>
                    <a:gd name="T11" fmla="*/ 73 h 148"/>
                    <a:gd name="T12" fmla="*/ 323 w 397"/>
                    <a:gd name="T13" fmla="*/ 148 h 148"/>
                    <a:gd name="T14" fmla="*/ 323 w 397"/>
                    <a:gd name="T15" fmla="*/ 111 h 148"/>
                    <a:gd name="T16" fmla="*/ 323 w 397"/>
                    <a:gd name="T17" fmla="*/ 111 h 148"/>
                    <a:gd name="T18" fmla="*/ 323 w 397"/>
                    <a:gd name="T19" fmla="*/ 11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97" h="148">
                      <a:moveTo>
                        <a:pt x="323" y="111"/>
                      </a:moveTo>
                      <a:lnTo>
                        <a:pt x="0" y="112"/>
                      </a:lnTo>
                      <a:lnTo>
                        <a:pt x="0" y="38"/>
                      </a:lnTo>
                      <a:lnTo>
                        <a:pt x="323" y="36"/>
                      </a:lnTo>
                      <a:lnTo>
                        <a:pt x="323" y="0"/>
                      </a:lnTo>
                      <a:lnTo>
                        <a:pt x="397" y="73"/>
                      </a:lnTo>
                      <a:lnTo>
                        <a:pt x="323" y="148"/>
                      </a:lnTo>
                      <a:lnTo>
                        <a:pt x="323" y="111"/>
                      </a:lnTo>
                      <a:lnTo>
                        <a:pt x="323" y="111"/>
                      </a:lnTo>
                      <a:lnTo>
                        <a:pt x="323" y="111"/>
                      </a:lnTo>
                      <a:close/>
                    </a:path>
                  </a:pathLst>
                </a:custGeom>
                <a:solidFill>
                  <a:srgbClr val="7FB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881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50505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01" name="Freeform 3457"/>
              <p:cNvSpPr>
                <a:spLocks/>
              </p:cNvSpPr>
              <p:nvPr/>
            </p:nvSpPr>
            <p:spPr bwMode="auto">
              <a:xfrm>
                <a:off x="7177087" y="2076133"/>
                <a:ext cx="1708150" cy="561975"/>
              </a:xfrm>
              <a:custGeom>
                <a:avLst/>
                <a:gdLst>
                  <a:gd name="T0" fmla="*/ 897 w 1076"/>
                  <a:gd name="T1" fmla="*/ 354 h 354"/>
                  <a:gd name="T2" fmla="*/ 1076 w 1076"/>
                  <a:gd name="T3" fmla="*/ 176 h 354"/>
                  <a:gd name="T4" fmla="*/ 901 w 1076"/>
                  <a:gd name="T5" fmla="*/ 0 h 354"/>
                  <a:gd name="T6" fmla="*/ 897 w 1076"/>
                  <a:gd name="T7" fmla="*/ 0 h 354"/>
                  <a:gd name="T8" fmla="*/ 897 w 1076"/>
                  <a:gd name="T9" fmla="*/ 84 h 354"/>
                  <a:gd name="T10" fmla="*/ 0 w 1076"/>
                  <a:gd name="T11" fmla="*/ 84 h 354"/>
                  <a:gd name="T12" fmla="*/ 0 w 1076"/>
                  <a:gd name="T13" fmla="*/ 266 h 354"/>
                  <a:gd name="T14" fmla="*/ 897 w 1076"/>
                  <a:gd name="T15" fmla="*/ 266 h 354"/>
                  <a:gd name="T16" fmla="*/ 897 w 1076"/>
                  <a:gd name="T1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6" h="354">
                    <a:moveTo>
                      <a:pt x="897" y="354"/>
                    </a:moveTo>
                    <a:lnTo>
                      <a:pt x="1076" y="176"/>
                    </a:lnTo>
                    <a:lnTo>
                      <a:pt x="901" y="0"/>
                    </a:lnTo>
                    <a:lnTo>
                      <a:pt x="897" y="0"/>
                    </a:lnTo>
                    <a:lnTo>
                      <a:pt x="897" y="84"/>
                    </a:lnTo>
                    <a:lnTo>
                      <a:pt x="0" y="84"/>
                    </a:lnTo>
                    <a:lnTo>
                      <a:pt x="0" y="266"/>
                    </a:lnTo>
                    <a:lnTo>
                      <a:pt x="897" y="266"/>
                    </a:lnTo>
                    <a:lnTo>
                      <a:pt x="897" y="354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1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2" name="Rectangle 3458"/>
            <p:cNvSpPr>
              <a:spLocks noChangeArrowheads="1"/>
            </p:cNvSpPr>
            <p:nvPr/>
          </p:nvSpPr>
          <p:spPr bwMode="auto">
            <a:xfrm>
              <a:off x="7254876" y="2206308"/>
              <a:ext cx="237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dirty="0" smtClean="0">
                  <a:solidFill>
                    <a:srgbClr val="FFFFFF"/>
                  </a:solidFill>
                  <a:latin typeface="Segoe UI Light" panose="020B0502040204020203" pitchFamily="34" charset="0"/>
                </a:rPr>
                <a:t>80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3" name="Rectangle 3459"/>
            <p:cNvSpPr>
              <a:spLocks noChangeArrowheads="1"/>
            </p:cNvSpPr>
            <p:nvPr/>
          </p:nvSpPr>
          <p:spPr bwMode="auto">
            <a:xfrm>
              <a:off x="7513636" y="2214563"/>
              <a:ext cx="1410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400" dirty="0" smtClean="0">
                  <a:solidFill>
                    <a:srgbClr val="FFFFFF"/>
                  </a:solidFill>
                  <a:latin typeface="Segoe UI Light" panose="020B0502040204020203" pitchFamily="34" charset="0"/>
                </a:rPr>
                <a:t>%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4" name="Rectangle 3460"/>
            <p:cNvSpPr>
              <a:spLocks noChangeArrowheads="1"/>
            </p:cNvSpPr>
            <p:nvPr/>
          </p:nvSpPr>
          <p:spPr bwMode="auto">
            <a:xfrm>
              <a:off x="7704044" y="2285142"/>
              <a:ext cx="665247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f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ailure rate …</a:t>
              </a:r>
              <a:endParaRPr lang="en-US" altLang="en-US" sz="900" dirty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96343" y="3648680"/>
            <a:ext cx="1739676" cy="1592263"/>
            <a:chOff x="7124923" y="3878262"/>
            <a:chExt cx="1739676" cy="1592263"/>
          </a:xfrm>
        </p:grpSpPr>
        <p:sp>
          <p:nvSpPr>
            <p:cNvPr id="473" name="Freeform 3527"/>
            <p:cNvSpPr>
              <a:spLocks/>
            </p:cNvSpPr>
            <p:nvPr/>
          </p:nvSpPr>
          <p:spPr bwMode="auto">
            <a:xfrm>
              <a:off x="7569199" y="3878262"/>
              <a:ext cx="901700" cy="595312"/>
            </a:xfrm>
            <a:custGeom>
              <a:avLst/>
              <a:gdLst>
                <a:gd name="T0" fmla="*/ 368 w 437"/>
                <a:gd name="T1" fmla="*/ 126 h 288"/>
                <a:gd name="T2" fmla="*/ 368 w 437"/>
                <a:gd name="T3" fmla="*/ 122 h 288"/>
                <a:gd name="T4" fmla="*/ 247 w 437"/>
                <a:gd name="T5" fmla="*/ 0 h 288"/>
                <a:gd name="T6" fmla="*/ 147 w 437"/>
                <a:gd name="T7" fmla="*/ 56 h 288"/>
                <a:gd name="T8" fmla="*/ 114 w 437"/>
                <a:gd name="T9" fmla="*/ 47 h 288"/>
                <a:gd name="T10" fmla="*/ 75 w 437"/>
                <a:gd name="T11" fmla="*/ 58 h 288"/>
                <a:gd name="T12" fmla="*/ 44 w 437"/>
                <a:gd name="T13" fmla="*/ 113 h 288"/>
                <a:gd name="T14" fmla="*/ 0 w 437"/>
                <a:gd name="T15" fmla="*/ 193 h 288"/>
                <a:gd name="T16" fmla="*/ 86 w 437"/>
                <a:gd name="T17" fmla="*/ 288 h 288"/>
                <a:gd name="T18" fmla="*/ 95 w 437"/>
                <a:gd name="T19" fmla="*/ 288 h 288"/>
                <a:gd name="T20" fmla="*/ 106 w 437"/>
                <a:gd name="T21" fmla="*/ 288 h 288"/>
                <a:gd name="T22" fmla="*/ 302 w 437"/>
                <a:gd name="T23" fmla="*/ 288 h 288"/>
                <a:gd name="T24" fmla="*/ 306 w 437"/>
                <a:gd name="T25" fmla="*/ 288 h 288"/>
                <a:gd name="T26" fmla="*/ 311 w 437"/>
                <a:gd name="T27" fmla="*/ 288 h 288"/>
                <a:gd name="T28" fmla="*/ 324 w 437"/>
                <a:gd name="T29" fmla="*/ 288 h 288"/>
                <a:gd name="T30" fmla="*/ 357 w 437"/>
                <a:gd name="T31" fmla="*/ 288 h 288"/>
                <a:gd name="T32" fmla="*/ 437 w 437"/>
                <a:gd name="T33" fmla="*/ 208 h 288"/>
                <a:gd name="T34" fmla="*/ 368 w 437"/>
                <a:gd name="T3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7" h="288">
                  <a:moveTo>
                    <a:pt x="368" y="126"/>
                  </a:moveTo>
                  <a:cubicBezTo>
                    <a:pt x="368" y="122"/>
                    <a:pt x="368" y="122"/>
                    <a:pt x="368" y="122"/>
                  </a:cubicBezTo>
                  <a:cubicBezTo>
                    <a:pt x="368" y="56"/>
                    <a:pt x="313" y="0"/>
                    <a:pt x="247" y="0"/>
                  </a:cubicBezTo>
                  <a:cubicBezTo>
                    <a:pt x="205" y="0"/>
                    <a:pt x="167" y="23"/>
                    <a:pt x="147" y="56"/>
                  </a:cubicBezTo>
                  <a:cubicBezTo>
                    <a:pt x="136" y="49"/>
                    <a:pt x="125" y="47"/>
                    <a:pt x="114" y="47"/>
                  </a:cubicBezTo>
                  <a:cubicBezTo>
                    <a:pt x="99" y="47"/>
                    <a:pt x="86" y="49"/>
                    <a:pt x="75" y="58"/>
                  </a:cubicBezTo>
                  <a:cubicBezTo>
                    <a:pt x="57" y="69"/>
                    <a:pt x="44" y="91"/>
                    <a:pt x="44" y="113"/>
                  </a:cubicBezTo>
                  <a:cubicBezTo>
                    <a:pt x="17" y="131"/>
                    <a:pt x="0" y="162"/>
                    <a:pt x="0" y="193"/>
                  </a:cubicBezTo>
                  <a:cubicBezTo>
                    <a:pt x="0" y="243"/>
                    <a:pt x="37" y="283"/>
                    <a:pt x="86" y="288"/>
                  </a:cubicBezTo>
                  <a:cubicBezTo>
                    <a:pt x="88" y="288"/>
                    <a:pt x="92" y="288"/>
                    <a:pt x="95" y="288"/>
                  </a:cubicBezTo>
                  <a:cubicBezTo>
                    <a:pt x="99" y="288"/>
                    <a:pt x="101" y="288"/>
                    <a:pt x="106" y="288"/>
                  </a:cubicBezTo>
                  <a:cubicBezTo>
                    <a:pt x="150" y="288"/>
                    <a:pt x="253" y="288"/>
                    <a:pt x="302" y="288"/>
                  </a:cubicBezTo>
                  <a:cubicBezTo>
                    <a:pt x="302" y="288"/>
                    <a:pt x="304" y="288"/>
                    <a:pt x="306" y="288"/>
                  </a:cubicBezTo>
                  <a:cubicBezTo>
                    <a:pt x="311" y="288"/>
                    <a:pt x="311" y="288"/>
                    <a:pt x="311" y="288"/>
                  </a:cubicBezTo>
                  <a:cubicBezTo>
                    <a:pt x="313" y="288"/>
                    <a:pt x="320" y="288"/>
                    <a:pt x="324" y="288"/>
                  </a:cubicBezTo>
                  <a:cubicBezTo>
                    <a:pt x="357" y="288"/>
                    <a:pt x="357" y="288"/>
                    <a:pt x="357" y="288"/>
                  </a:cubicBezTo>
                  <a:cubicBezTo>
                    <a:pt x="401" y="288"/>
                    <a:pt x="437" y="252"/>
                    <a:pt x="437" y="208"/>
                  </a:cubicBezTo>
                  <a:cubicBezTo>
                    <a:pt x="437" y="166"/>
                    <a:pt x="406" y="133"/>
                    <a:pt x="368" y="126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Rectangle 3528"/>
            <p:cNvSpPr>
              <a:spLocks noChangeArrowheads="1"/>
            </p:cNvSpPr>
            <p:nvPr/>
          </p:nvSpPr>
          <p:spPr bwMode="auto">
            <a:xfrm>
              <a:off x="8061324" y="4216400"/>
              <a:ext cx="32380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200" b="1" dirty="0" smtClean="0">
                  <a:solidFill>
                    <a:srgbClr val="FFFFFF"/>
                  </a:solidFill>
                  <a:latin typeface="Segoe UI Semibold" panose="020B0702040204020203" pitchFamily="34" charset="0"/>
                </a:rPr>
                <a:t>CIOs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75" name="Rectangle 3529"/>
            <p:cNvSpPr>
              <a:spLocks noChangeArrowheads="1"/>
            </p:cNvSpPr>
            <p:nvPr/>
          </p:nvSpPr>
          <p:spPr bwMode="auto">
            <a:xfrm>
              <a:off x="7732349" y="4001313"/>
              <a:ext cx="234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dirty="0" smtClean="0">
                  <a:solidFill>
                    <a:srgbClr val="FFFFFF"/>
                  </a:solidFill>
                  <a:latin typeface="Segoe UI Light" panose="020B0502040204020203" pitchFamily="34" charset="0"/>
                </a:rPr>
                <a:t>70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76" name="Rectangle 3530"/>
            <p:cNvSpPr>
              <a:spLocks noChangeArrowheads="1"/>
            </p:cNvSpPr>
            <p:nvPr/>
          </p:nvSpPr>
          <p:spPr bwMode="auto">
            <a:xfrm>
              <a:off x="8005503" y="3950999"/>
              <a:ext cx="19075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900" dirty="0" smtClean="0">
                  <a:solidFill>
                    <a:srgbClr val="FFFFFF"/>
                  </a:solidFill>
                  <a:latin typeface="Segoe UI Light" panose="020B0502040204020203" pitchFamily="34" charset="0"/>
                </a:rPr>
                <a:t>%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77" name="Rectangle 3531"/>
            <p:cNvSpPr>
              <a:spLocks noChangeArrowheads="1"/>
            </p:cNvSpPr>
            <p:nvPr/>
          </p:nvSpPr>
          <p:spPr bwMode="auto">
            <a:xfrm>
              <a:off x="7124923" y="4981575"/>
              <a:ext cx="5110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/>
              <a:r>
                <a:rPr lang="en-US" altLang="en-US" sz="900" dirty="0">
                  <a:solidFill>
                    <a:srgbClr val="FFFFFF"/>
                  </a:solidFill>
                  <a:latin typeface="Segoe UI" panose="020B0502040204020203" pitchFamily="34" charset="0"/>
                </a:rPr>
                <a:t>t</a:t>
              </a:r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o </a:t>
              </a: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reduce</a:t>
              </a:r>
              <a:b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IT costs</a:t>
              </a:r>
              <a:endParaRPr lang="en-US" altLang="en-US" b="1" dirty="0" smtClean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78" name="Rectangle 3535"/>
            <p:cNvSpPr>
              <a:spLocks noChangeArrowheads="1"/>
            </p:cNvSpPr>
            <p:nvPr/>
          </p:nvSpPr>
          <p:spPr bwMode="auto">
            <a:xfrm>
              <a:off x="7186238" y="4548187"/>
              <a:ext cx="45096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914400"/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Would</a:t>
              </a:r>
              <a:b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increase</a:t>
              </a:r>
              <a:b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risk</a:t>
              </a:r>
              <a:endParaRPr lang="en-US" altLang="en-US" b="1" dirty="0" smtClean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79" name="Freeform 3608"/>
            <p:cNvSpPr>
              <a:spLocks/>
            </p:cNvSpPr>
            <p:nvPr/>
          </p:nvSpPr>
          <p:spPr bwMode="auto">
            <a:xfrm>
              <a:off x="7640637" y="4298950"/>
              <a:ext cx="238125" cy="539750"/>
            </a:xfrm>
            <a:custGeom>
              <a:avLst/>
              <a:gdLst>
                <a:gd name="T0" fmla="*/ 112 w 150"/>
                <a:gd name="T1" fmla="*/ 75 h 340"/>
                <a:gd name="T2" fmla="*/ 112 w 150"/>
                <a:gd name="T3" fmla="*/ 340 h 340"/>
                <a:gd name="T4" fmla="*/ 38 w 150"/>
                <a:gd name="T5" fmla="*/ 340 h 340"/>
                <a:gd name="T6" fmla="*/ 38 w 150"/>
                <a:gd name="T7" fmla="*/ 75 h 340"/>
                <a:gd name="T8" fmla="*/ 0 w 150"/>
                <a:gd name="T9" fmla="*/ 75 h 340"/>
                <a:gd name="T10" fmla="*/ 74 w 150"/>
                <a:gd name="T11" fmla="*/ 0 h 340"/>
                <a:gd name="T12" fmla="*/ 150 w 150"/>
                <a:gd name="T13" fmla="*/ 75 h 340"/>
                <a:gd name="T14" fmla="*/ 112 w 150"/>
                <a:gd name="T15" fmla="*/ 75 h 340"/>
                <a:gd name="T16" fmla="*/ 112 w 150"/>
                <a:gd name="T17" fmla="*/ 75 h 340"/>
                <a:gd name="T18" fmla="*/ 112 w 150"/>
                <a:gd name="T19" fmla="*/ 7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40">
                  <a:moveTo>
                    <a:pt x="112" y="75"/>
                  </a:moveTo>
                  <a:lnTo>
                    <a:pt x="112" y="340"/>
                  </a:lnTo>
                  <a:lnTo>
                    <a:pt x="38" y="340"/>
                  </a:lnTo>
                  <a:lnTo>
                    <a:pt x="38" y="75"/>
                  </a:lnTo>
                  <a:lnTo>
                    <a:pt x="0" y="75"/>
                  </a:lnTo>
                  <a:lnTo>
                    <a:pt x="74" y="0"/>
                  </a:lnTo>
                  <a:lnTo>
                    <a:pt x="150" y="75"/>
                  </a:lnTo>
                  <a:lnTo>
                    <a:pt x="112" y="75"/>
                  </a:lnTo>
                  <a:lnTo>
                    <a:pt x="112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Freeform 3609"/>
            <p:cNvSpPr>
              <a:spLocks/>
            </p:cNvSpPr>
            <p:nvPr/>
          </p:nvSpPr>
          <p:spPr bwMode="auto">
            <a:xfrm>
              <a:off x="7640637" y="4838700"/>
              <a:ext cx="238125" cy="631825"/>
            </a:xfrm>
            <a:custGeom>
              <a:avLst/>
              <a:gdLst>
                <a:gd name="T0" fmla="*/ 112 w 150"/>
                <a:gd name="T1" fmla="*/ 324 h 398"/>
                <a:gd name="T2" fmla="*/ 112 w 150"/>
                <a:gd name="T3" fmla="*/ 0 h 398"/>
                <a:gd name="T4" fmla="*/ 38 w 150"/>
                <a:gd name="T5" fmla="*/ 0 h 398"/>
                <a:gd name="T6" fmla="*/ 38 w 150"/>
                <a:gd name="T7" fmla="*/ 324 h 398"/>
                <a:gd name="T8" fmla="*/ 0 w 150"/>
                <a:gd name="T9" fmla="*/ 324 h 398"/>
                <a:gd name="T10" fmla="*/ 74 w 150"/>
                <a:gd name="T11" fmla="*/ 398 h 398"/>
                <a:gd name="T12" fmla="*/ 150 w 150"/>
                <a:gd name="T13" fmla="*/ 324 h 398"/>
                <a:gd name="T14" fmla="*/ 112 w 150"/>
                <a:gd name="T15" fmla="*/ 324 h 398"/>
                <a:gd name="T16" fmla="*/ 112 w 150"/>
                <a:gd name="T17" fmla="*/ 324 h 398"/>
                <a:gd name="T18" fmla="*/ 112 w 150"/>
                <a:gd name="T19" fmla="*/ 32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398">
                  <a:moveTo>
                    <a:pt x="112" y="324"/>
                  </a:moveTo>
                  <a:lnTo>
                    <a:pt x="112" y="0"/>
                  </a:lnTo>
                  <a:lnTo>
                    <a:pt x="38" y="0"/>
                  </a:lnTo>
                  <a:lnTo>
                    <a:pt x="38" y="324"/>
                  </a:lnTo>
                  <a:lnTo>
                    <a:pt x="0" y="324"/>
                  </a:lnTo>
                  <a:lnTo>
                    <a:pt x="74" y="398"/>
                  </a:lnTo>
                  <a:lnTo>
                    <a:pt x="150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close/>
                </a:path>
              </a:pathLst>
            </a:custGeom>
            <a:solidFill>
              <a:srgbClr val="176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Rectangle 3610"/>
            <p:cNvSpPr>
              <a:spLocks noChangeArrowheads="1"/>
            </p:cNvSpPr>
            <p:nvPr/>
          </p:nvSpPr>
          <p:spPr bwMode="auto">
            <a:xfrm>
              <a:off x="7891461" y="4981575"/>
              <a:ext cx="8319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and </a:t>
              </a: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accelerate</a:t>
              </a:r>
              <a:b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</a:br>
              <a:r>
                <a:rPr lang="en-US" altLang="en-US" sz="900" b="1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business agility</a:t>
              </a:r>
              <a:endParaRPr lang="en-US" altLang="en-US" sz="900" b="1" dirty="0">
                <a:solidFill>
                  <a:srgbClr val="FFFFFF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82" name="Freeform 3613"/>
            <p:cNvSpPr>
              <a:spLocks/>
            </p:cNvSpPr>
            <p:nvPr/>
          </p:nvSpPr>
          <p:spPr bwMode="auto">
            <a:xfrm>
              <a:off x="7897811" y="4783138"/>
              <a:ext cx="966788" cy="238125"/>
            </a:xfrm>
            <a:custGeom>
              <a:avLst/>
              <a:gdLst>
                <a:gd name="T0" fmla="*/ 535 w 609"/>
                <a:gd name="T1" fmla="*/ 38 h 150"/>
                <a:gd name="T2" fmla="*/ 0 w 609"/>
                <a:gd name="T3" fmla="*/ 38 h 150"/>
                <a:gd name="T4" fmla="*/ 0 w 609"/>
                <a:gd name="T5" fmla="*/ 112 h 150"/>
                <a:gd name="T6" fmla="*/ 535 w 609"/>
                <a:gd name="T7" fmla="*/ 112 h 150"/>
                <a:gd name="T8" fmla="*/ 535 w 609"/>
                <a:gd name="T9" fmla="*/ 150 h 150"/>
                <a:gd name="T10" fmla="*/ 609 w 609"/>
                <a:gd name="T11" fmla="*/ 76 h 150"/>
                <a:gd name="T12" fmla="*/ 535 w 609"/>
                <a:gd name="T13" fmla="*/ 0 h 150"/>
                <a:gd name="T14" fmla="*/ 535 w 609"/>
                <a:gd name="T15" fmla="*/ 38 h 150"/>
                <a:gd name="T16" fmla="*/ 535 w 609"/>
                <a:gd name="T17" fmla="*/ 38 h 150"/>
                <a:gd name="T18" fmla="*/ 535 w 609"/>
                <a:gd name="T19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9" h="150">
                  <a:moveTo>
                    <a:pt x="535" y="38"/>
                  </a:moveTo>
                  <a:lnTo>
                    <a:pt x="0" y="38"/>
                  </a:lnTo>
                  <a:lnTo>
                    <a:pt x="0" y="112"/>
                  </a:lnTo>
                  <a:lnTo>
                    <a:pt x="535" y="112"/>
                  </a:lnTo>
                  <a:lnTo>
                    <a:pt x="535" y="150"/>
                  </a:lnTo>
                  <a:lnTo>
                    <a:pt x="609" y="76"/>
                  </a:lnTo>
                  <a:lnTo>
                    <a:pt x="535" y="0"/>
                  </a:lnTo>
                  <a:lnTo>
                    <a:pt x="535" y="38"/>
                  </a:lnTo>
                  <a:lnTo>
                    <a:pt x="535" y="38"/>
                  </a:lnTo>
                  <a:lnTo>
                    <a:pt x="535" y="38"/>
                  </a:lnTo>
                  <a:close/>
                </a:path>
              </a:pathLst>
            </a:custGeom>
            <a:solidFill>
              <a:srgbClr val="176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8810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Rectangle 3778"/>
            <p:cNvSpPr>
              <a:spLocks noChangeArrowheads="1"/>
            </p:cNvSpPr>
            <p:nvPr/>
          </p:nvSpPr>
          <p:spPr bwMode="auto">
            <a:xfrm>
              <a:off x="7918449" y="4256088"/>
              <a:ext cx="6732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o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84" name="Rectangle 3779"/>
            <p:cNvSpPr>
              <a:spLocks noChangeArrowheads="1"/>
            </p:cNvSpPr>
            <p:nvPr/>
          </p:nvSpPr>
          <p:spPr bwMode="auto">
            <a:xfrm>
              <a:off x="7983537" y="4256088"/>
              <a:ext cx="36870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900" dirty="0" smtClean="0">
                  <a:solidFill>
                    <a:srgbClr val="FFFFFF"/>
                  </a:solidFill>
                  <a:latin typeface="Segoe UI" panose="020B0502040204020203" pitchFamily="34" charset="0"/>
                </a:rPr>
                <a:t>f</a:t>
              </a:r>
              <a:endParaRPr lang="en-US" altLang="en-US" dirty="0" smtClean="0">
                <a:solidFill>
                  <a:srgbClr val="505050"/>
                </a:solidFill>
                <a:latin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75627" y="6011862"/>
            <a:ext cx="2464290" cy="794165"/>
            <a:chOff x="9575627" y="6011862"/>
            <a:chExt cx="2464290" cy="794165"/>
          </a:xfrm>
        </p:grpSpPr>
        <p:grpSp>
          <p:nvGrpSpPr>
            <p:cNvPr id="670" name="Group 669"/>
            <p:cNvGrpSpPr/>
            <p:nvPr/>
          </p:nvGrpSpPr>
          <p:grpSpPr>
            <a:xfrm>
              <a:off x="10180637" y="6011862"/>
              <a:ext cx="1859280" cy="775597"/>
              <a:chOff x="10339187" y="5938601"/>
              <a:chExt cx="1859280" cy="775597"/>
            </a:xfrm>
          </p:grpSpPr>
          <p:sp>
            <p:nvSpPr>
              <p:cNvPr id="671" name="Rectangle 3696"/>
              <p:cNvSpPr>
                <a:spLocks noChangeArrowheads="1"/>
              </p:cNvSpPr>
              <p:nvPr/>
            </p:nvSpPr>
            <p:spPr bwMode="auto">
              <a:xfrm>
                <a:off x="10339187" y="5938601"/>
                <a:ext cx="1717441" cy="775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40000"/>
                  </a:lnSpc>
                </a:pP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A bug caught 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in </a:t>
                </a: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production ends 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up </a:t>
                </a: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costing</a:t>
                </a:r>
              </a:p>
              <a:p>
                <a:pPr defTabSz="914400">
                  <a:lnSpc>
                    <a:spcPct val="20000"/>
                  </a:lnSpc>
                </a:pPr>
                <a:endParaRPr lang="en-US" altLang="en-US" sz="900" dirty="0" smtClean="0">
                  <a:solidFill>
                    <a:srgbClr val="002050"/>
                  </a:solidFill>
                  <a:latin typeface="Segoe UI" panose="020B0502040204020203" pitchFamily="34" charset="0"/>
                </a:endParaRPr>
              </a:p>
              <a:p>
                <a:pPr defTabSz="914400">
                  <a:lnSpc>
                    <a:spcPct val="130000"/>
                  </a:lnSpc>
                </a:pP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than 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if </a:t>
                </a:r>
                <a:r>
                  <a:rPr lang="en-US" altLang="en-US" sz="90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the same bug was </a:t>
                </a:r>
                <a:r>
                  <a:rPr lang="en-US" altLang="en-US" sz="900" spc="-20" dirty="0" smtClean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found </a:t>
                </a:r>
                <a:r>
                  <a:rPr lang="en-US" altLang="en-US" sz="900" spc="-2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earlier in the development </a:t>
                </a:r>
                <a:r>
                  <a:rPr lang="en-US" altLang="en-US" sz="900" dirty="0">
                    <a:solidFill>
                      <a:srgbClr val="FFFFFF"/>
                    </a:solidFill>
                    <a:latin typeface="Segoe UI" panose="020B0502040204020203" pitchFamily="34" charset="0"/>
                  </a:rPr>
                  <a:t>cycle</a:t>
                </a:r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10816018" y="6031366"/>
                <a:ext cx="1382449" cy="400110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r>
                  <a:rPr lang="en-US" altLang="en-US" sz="2000" spc="10" dirty="0" smtClean="0">
                    <a:solidFill>
                      <a:srgbClr val="FF0000"/>
                    </a:solidFill>
                    <a:latin typeface="Segoe UI" panose="020B0502040204020203" pitchFamily="34" charset="0"/>
                  </a:rPr>
                  <a:t>100x more</a:t>
                </a:r>
                <a:endParaRPr lang="en-US" sz="2000" spc="1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575627" y="6351101"/>
              <a:ext cx="516962" cy="454926"/>
              <a:chOff x="8623127" y="6376501"/>
              <a:chExt cx="516962" cy="454926"/>
            </a:xfrm>
          </p:grpSpPr>
          <p:sp>
            <p:nvSpPr>
              <p:cNvPr id="13" name="Isosceles Triangle 12"/>
              <p:cNvSpPr/>
              <p:nvPr/>
            </p:nvSpPr>
            <p:spPr bwMode="auto">
              <a:xfrm>
                <a:off x="8649970" y="6400800"/>
                <a:ext cx="471424" cy="406400"/>
              </a:xfrm>
              <a:prstGeom prst="triangle">
                <a:avLst/>
              </a:prstGeom>
              <a:solidFill>
                <a:schemeClr val="tx1">
                  <a:lumMod val="5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algn="ctr" defTabSz="932406"/>
                <a:endParaRPr lang="en-US" sz="8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420" name="Picture 41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977" b="89986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3127" y="6376501"/>
                <a:ext cx="516962" cy="454926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2842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6" grpId="0" animBg="1"/>
      <p:bldP spid="192" grpId="0" animBg="1"/>
      <p:bldP spid="1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548390"/>
          </a:xfrm>
        </p:spPr>
        <p:txBody>
          <a:bodyPr/>
          <a:lstStyle/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3200" spc="-70" dirty="0" smtClean="0">
                <a:solidFill>
                  <a:srgbClr val="47D8FF"/>
                </a:solidFill>
              </a:rPr>
              <a:t>How we used to work</a:t>
            </a: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We </a:t>
            </a:r>
            <a:r>
              <a:rPr lang="en-US" sz="2400" kern="0" dirty="0">
                <a:solidFill>
                  <a:schemeClr val="bg1"/>
                </a:solidFill>
              </a:rPr>
              <a:t>did ask for feedback after each </a:t>
            </a:r>
            <a:r>
              <a:rPr lang="en-US" sz="2400" kern="0" dirty="0" smtClean="0">
                <a:solidFill>
                  <a:schemeClr val="bg1"/>
                </a:solidFill>
              </a:rPr>
              <a:t>milestone – but we could not really react to it</a:t>
            </a:r>
            <a:endParaRPr lang="en-US" sz="1000" kern="0" dirty="0">
              <a:solidFill>
                <a:schemeClr val="bg1"/>
              </a:solidFill>
            </a:endParaRP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For </a:t>
            </a:r>
            <a:r>
              <a:rPr lang="en-US" sz="2400" kern="0" dirty="0">
                <a:solidFill>
                  <a:schemeClr val="bg1"/>
                </a:solidFill>
              </a:rPr>
              <a:t>the most part, we would tell everybody “</a:t>
            </a:r>
            <a:r>
              <a:rPr lang="en-US" sz="2400" kern="0" dirty="0" smtClean="0">
                <a:solidFill>
                  <a:schemeClr val="bg1"/>
                </a:solidFill>
              </a:rPr>
              <a:t>sorry” - and </a:t>
            </a:r>
            <a:r>
              <a:rPr lang="en-US" sz="2400" kern="0" dirty="0">
                <a:solidFill>
                  <a:schemeClr val="bg1"/>
                </a:solidFill>
              </a:rPr>
              <a:t>push things to the next release</a:t>
            </a:r>
          </a:p>
          <a:p>
            <a:pPr mar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spc="-10" dirty="0">
                <a:solidFill>
                  <a:schemeClr val="bg1"/>
                </a:solidFill>
              </a:rPr>
              <a:t>We did find and fix </a:t>
            </a:r>
            <a:r>
              <a:rPr lang="en-US" sz="2400" kern="0" spc="-10" dirty="0" smtClean="0">
                <a:solidFill>
                  <a:schemeClr val="bg1"/>
                </a:solidFill>
              </a:rPr>
              <a:t>bugs – </a:t>
            </a:r>
            <a:r>
              <a:rPr lang="en-US" sz="2400" kern="0" spc="-10" dirty="0">
                <a:solidFill>
                  <a:schemeClr val="bg1"/>
                </a:solidFill>
              </a:rPr>
              <a:t>without really knowing if we built the right </a:t>
            </a:r>
            <a:r>
              <a:rPr lang="en-US" sz="2400" kern="0" spc="-10" dirty="0" smtClean="0">
                <a:solidFill>
                  <a:schemeClr val="bg1"/>
                </a:solidFill>
              </a:rPr>
              <a:t>thing in the first place</a:t>
            </a:r>
            <a:endParaRPr lang="en-US" sz="2400" kern="0" dirty="0" smtClean="0">
              <a:solidFill>
                <a:schemeClr val="bg1"/>
              </a:solidFill>
            </a:endParaRP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We had closed silos of information across different organizations, hurting collaboration</a:t>
            </a:r>
            <a:endParaRPr lang="en-US" sz="1000" kern="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Our own journey</a:t>
            </a:r>
            <a:endParaRPr lang="en-US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837" y="4308885"/>
            <a:ext cx="2119521" cy="443536"/>
          </a:xfrm>
          <a:prstGeom prst="roundRect">
            <a:avLst>
              <a:gd name="adj" fmla="val 50000"/>
            </a:avLst>
          </a:prstGeom>
          <a:solidFill>
            <a:srgbClr val="834F91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r>
              <a:rPr lang="en-US" kern="0" dirty="0" smtClean="0">
                <a:solidFill>
                  <a:srgbClr val="FFFFFF"/>
                </a:solidFill>
                <a:latin typeface="Segoe UI Light"/>
                <a:cs typeface="Arial" pitchFamily="34" charset="0"/>
              </a:rPr>
              <a:t>Planning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86113" y="4308885"/>
            <a:ext cx="1947473" cy="445986"/>
          </a:xfrm>
          <a:prstGeom prst="roundRect">
            <a:avLst>
              <a:gd name="adj" fmla="val 0"/>
            </a:avLst>
          </a:prstGeom>
          <a:solidFill>
            <a:srgbClr val="AC298F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r>
              <a:rPr lang="en-US" kern="0" dirty="0" smtClean="0">
                <a:solidFill>
                  <a:srgbClr val="FFFFFF"/>
                </a:solidFill>
                <a:latin typeface="Segoe UI Light"/>
                <a:cs typeface="Arial" pitchFamily="34" charset="0"/>
              </a:rPr>
              <a:t>Code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59101" y="4308885"/>
            <a:ext cx="2555130" cy="445986"/>
          </a:xfrm>
          <a:prstGeom prst="roundRect">
            <a:avLst>
              <a:gd name="adj" fmla="val 0"/>
            </a:avLst>
          </a:prstGeom>
          <a:solidFill>
            <a:srgbClr val="00BCF2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Arial" pitchFamily="34" charset="0"/>
              </a:rPr>
              <a:t>Test &amp; Stabilize</a:t>
            </a:r>
          </a:p>
        </p:txBody>
      </p:sp>
      <p:sp>
        <p:nvSpPr>
          <p:cNvPr id="30" name="Isosceles Triangle 29"/>
          <p:cNvSpPr/>
          <p:nvPr/>
        </p:nvSpPr>
        <p:spPr>
          <a:xfrm flipV="1">
            <a:off x="6336378" y="4711093"/>
            <a:ext cx="224048" cy="267827"/>
          </a:xfrm>
          <a:prstGeom prst="triangle">
            <a:avLst/>
          </a:prstGeom>
          <a:solidFill>
            <a:srgbClr val="00BCF2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64" kern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535006" y="4308885"/>
            <a:ext cx="1952213" cy="445986"/>
          </a:xfrm>
          <a:prstGeom prst="roundRect">
            <a:avLst>
              <a:gd name="adj" fmla="val 0"/>
            </a:avLst>
          </a:prstGeom>
          <a:solidFill>
            <a:srgbClr val="AC298F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r>
              <a:rPr lang="en-US" kern="0" dirty="0" smtClean="0">
                <a:solidFill>
                  <a:srgbClr val="FFFFFF"/>
                </a:solidFill>
                <a:latin typeface="Segoe UI Light"/>
                <a:cs typeface="Arial" pitchFamily="34" charset="0"/>
              </a:rPr>
              <a:t>Code</a:t>
            </a:r>
          </a:p>
        </p:txBody>
      </p:sp>
      <p:sp>
        <p:nvSpPr>
          <p:cNvPr id="32" name="Isosceles Triangle 31"/>
          <p:cNvSpPr/>
          <p:nvPr/>
        </p:nvSpPr>
        <p:spPr>
          <a:xfrm flipV="1">
            <a:off x="10425138" y="4711093"/>
            <a:ext cx="224048" cy="267827"/>
          </a:xfrm>
          <a:prstGeom prst="triangle">
            <a:avLst/>
          </a:prstGeom>
          <a:solidFill>
            <a:srgbClr val="00BCF2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64" kern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470120" y="4308885"/>
            <a:ext cx="3005917" cy="443536"/>
          </a:xfrm>
          <a:prstGeom prst="roundRect">
            <a:avLst>
              <a:gd name="adj" fmla="val 0"/>
            </a:avLst>
          </a:prstGeom>
          <a:gradFill>
            <a:gsLst>
              <a:gs pos="9000">
                <a:srgbClr val="505050"/>
              </a:gs>
              <a:gs pos="40000">
                <a:srgbClr val="10C0F3"/>
              </a:gs>
            </a:gsLst>
            <a:lin ang="10800000" scaled="1"/>
          </a:gra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126">
              <a:defRPr/>
            </a:pPr>
            <a:r>
              <a:rPr lang="en-US" kern="0" dirty="0" smtClean="0">
                <a:solidFill>
                  <a:srgbClr val="FFFFFF"/>
                </a:solidFill>
                <a:latin typeface="Segoe UI Light"/>
                <a:cs typeface="Arial" pitchFamily="34" charset="0"/>
              </a:rPr>
              <a:t>    Test &amp; Stabilize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6213" y="4835828"/>
            <a:ext cx="11039078" cy="1557034"/>
            <a:chOff x="526213" y="4835828"/>
            <a:chExt cx="11039078" cy="1557034"/>
          </a:xfrm>
        </p:grpSpPr>
        <p:grpSp>
          <p:nvGrpSpPr>
            <p:cNvPr id="21" name="Group 20"/>
            <p:cNvGrpSpPr/>
            <p:nvPr/>
          </p:nvGrpSpPr>
          <p:grpSpPr>
            <a:xfrm>
              <a:off x="6092238" y="4835828"/>
              <a:ext cx="1352240" cy="1200329"/>
              <a:chOff x="6110798" y="4789712"/>
              <a:chExt cx="1352240" cy="120032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660489" y="5077223"/>
                <a:ext cx="8025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sz="1600" b="1" kern="0" dirty="0" smtClean="0">
                    <a:solidFill>
                      <a:srgbClr val="FFFFFF"/>
                    </a:solidFill>
                    <a:cs typeface="Arial" pitchFamily="34" charset="0"/>
                  </a:rPr>
                  <a:t>Beta</a:t>
                </a:r>
                <a:endParaRPr lang="en-US" sz="1600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110798" y="4789712"/>
                <a:ext cx="5985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6"/>
                <a:r>
                  <a:rPr lang="en-US" sz="7200" dirty="0" smtClean="0">
                    <a:solidFill>
                      <a:srgbClr val="00BCF2"/>
                    </a:solidFill>
                    <a:cs typeface="Arial" pitchFamily="34" charset="0"/>
                  </a:rPr>
                  <a:t>?</a:t>
                </a:r>
                <a:endParaRPr lang="en-US" sz="7200" dirty="0">
                  <a:solidFill>
                    <a:srgbClr val="00BCF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192925" y="4835828"/>
              <a:ext cx="1372366" cy="1200329"/>
              <a:chOff x="10211485" y="4830352"/>
              <a:chExt cx="1372366" cy="12003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774894" y="5107703"/>
                <a:ext cx="8089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sz="1600" b="1" kern="0" dirty="0" smtClean="0">
                    <a:solidFill>
                      <a:srgbClr val="FFFFFF"/>
                    </a:solidFill>
                    <a:cs typeface="Arial" pitchFamily="34" charset="0"/>
                  </a:rPr>
                  <a:t>RTM</a:t>
                </a:r>
                <a:endParaRPr lang="en-US" sz="1600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211485" y="4830352"/>
                <a:ext cx="59854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126"/>
                <a:r>
                  <a:rPr lang="en-US" sz="7200" dirty="0" smtClean="0">
                    <a:solidFill>
                      <a:srgbClr val="00BCF2"/>
                    </a:solidFill>
                    <a:cs typeface="Arial" pitchFamily="34" charset="0"/>
                  </a:rPr>
                  <a:t>?</a:t>
                </a:r>
                <a:endParaRPr lang="en-US" sz="7200" dirty="0">
                  <a:solidFill>
                    <a:srgbClr val="00BCF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26213" y="5920534"/>
              <a:ext cx="10243943" cy="472328"/>
              <a:chOff x="526213" y="5920534"/>
              <a:chExt cx="10243943" cy="47232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526213" y="6151618"/>
                <a:ext cx="10243943" cy="10160"/>
              </a:xfrm>
              <a:prstGeom prst="straightConnector1">
                <a:avLst/>
              </a:prstGeom>
              <a:noFill/>
              <a:ln w="88900" cap="flat" cmpd="sng" algn="ctr">
                <a:solidFill>
                  <a:srgbClr val="00BCF2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35" name="Text Placeholder 5"/>
              <p:cNvSpPr txBox="1">
                <a:spLocks/>
              </p:cNvSpPr>
              <p:nvPr/>
            </p:nvSpPr>
            <p:spPr>
              <a:xfrm>
                <a:off x="4976674" y="5920534"/>
                <a:ext cx="1343020" cy="472328"/>
              </a:xfrm>
              <a:prstGeom prst="rect">
                <a:avLst/>
              </a:prstGeom>
              <a:solidFill>
                <a:srgbClr val="505050"/>
              </a:solidFill>
            </p:spPr>
            <p:txBody>
              <a:bodyPr anchor="ctr"/>
              <a:lstStyle>
                <a:lvl1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4000" kern="1200" spc="0" baseline="0">
                    <a:gradFill>
                      <a:gsLst>
                        <a:gs pos="1250">
                          <a:schemeClr val="tx1"/>
                        </a:gs>
                        <a:gs pos="99000">
                          <a:schemeClr val="tx1"/>
                        </a:gs>
                      </a:gsLst>
                      <a:lin ang="5400000" scaled="0"/>
                    </a:gradFill>
                    <a:latin typeface="+mj-lt"/>
                    <a:ea typeface="+mn-ea"/>
                    <a:cs typeface="+mn-cs"/>
                  </a:defRPr>
                </a:lvl1pPr>
                <a:lvl2pPr marL="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Tx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2286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20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4572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685800" marR="0" indent="0" algn="l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 sz="1800" kern="1200" spc="0" baseline="0">
                    <a:gradFill>
                      <a:gsLst>
                        <a:gs pos="1250">
                          <a:schemeClr val="tx1"/>
                        </a:gs>
                        <a:gs pos="100000">
                          <a:schemeClr val="tx1"/>
                        </a:gs>
                      </a:gsLst>
                      <a:lin ang="54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65040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31412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97783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964155" indent="-233186" algn="l" defTabSz="93274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32742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90000"/>
                  <a:buFont typeface="Arial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-50" normalizeH="0" noProof="0" dirty="0" smtClean="0">
                    <a:ln>
                      <a:noFill/>
                    </a:ln>
                    <a:solidFill>
                      <a:srgbClr val="00BCF2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rPr>
                  <a:t>2.5 years!</a:t>
                </a:r>
                <a:endParaRPr kumimoji="0" lang="en-US" sz="2400" b="0" i="0" u="none" strike="noStrike" kern="1200" cap="none" spc="-50" normalizeH="0" noProof="0" dirty="0">
                  <a:ln>
                    <a:noFill/>
                  </a:ln>
                  <a:solidFill>
                    <a:srgbClr val="00BCF2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3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946149" y="3894078"/>
            <a:ext cx="2387397" cy="2387397"/>
          </a:xfrm>
          <a:prstGeom prst="rect">
            <a:avLst/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1488" y="3927938"/>
            <a:ext cx="2505921" cy="63402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Planning Chat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9229" y="5489345"/>
            <a:ext cx="2505921" cy="81868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Every 3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sprints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89445" y="3894102"/>
            <a:ext cx="2387397" cy="2387397"/>
          </a:xfrm>
          <a:prstGeom prst="rect">
            <a:avLst/>
          </a:prstGeom>
          <a:solidFill>
            <a:srgbClr val="752E8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784" y="3927962"/>
            <a:ext cx="2505921" cy="63402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Sprint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525" y="5489345"/>
            <a:ext cx="2505921" cy="81868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3 week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sprints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502878" y="3894101"/>
            <a:ext cx="2387397" cy="2387397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8217" y="3927961"/>
            <a:ext cx="2505921" cy="63402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Season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5958" y="5489345"/>
            <a:ext cx="2505921" cy="81868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6 month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season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076526" y="3911034"/>
            <a:ext cx="2387397" cy="2387397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91865" y="3944894"/>
            <a:ext cx="2505921" cy="63402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Vision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59606" y="5489345"/>
            <a:ext cx="2505921" cy="81868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18 month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vision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548390"/>
          </a:xfrm>
        </p:spPr>
        <p:txBody>
          <a:bodyPr/>
          <a:lstStyle/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3200" spc="-70" dirty="0" smtClean="0">
                <a:solidFill>
                  <a:srgbClr val="47D8FF"/>
                </a:solidFill>
              </a:rPr>
              <a:t>How we work now</a:t>
            </a:r>
            <a:endParaRPr lang="en-US" sz="3200" spc="-70" dirty="0">
              <a:solidFill>
                <a:srgbClr val="47D8FF"/>
              </a:solidFill>
            </a:endParaRP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We ship </a:t>
            </a:r>
            <a:r>
              <a:rPr lang="en-US" sz="2400" kern="0" dirty="0">
                <a:solidFill>
                  <a:schemeClr val="bg1"/>
                </a:solidFill>
              </a:rPr>
              <a:t>frequently with minimum </a:t>
            </a:r>
            <a:r>
              <a:rPr lang="en-US" sz="2400" kern="0" dirty="0" smtClean="0">
                <a:solidFill>
                  <a:schemeClr val="bg1"/>
                </a:solidFill>
              </a:rPr>
              <a:t>friction</a:t>
            </a: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Build&gt;Deploy&gt;Test reliably, </a:t>
            </a:r>
            <a:r>
              <a:rPr lang="en-US" sz="2400" kern="0" dirty="0">
                <a:solidFill>
                  <a:schemeClr val="bg1"/>
                </a:solidFill>
              </a:rPr>
              <a:t>hundreds of times a </a:t>
            </a:r>
            <a:r>
              <a:rPr lang="en-US" sz="2400" kern="0" dirty="0" smtClean="0">
                <a:solidFill>
                  <a:schemeClr val="bg1"/>
                </a:solidFill>
              </a:rPr>
              <a:t>day</a:t>
            </a: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We continue </a:t>
            </a:r>
            <a:r>
              <a:rPr lang="en-US" sz="2400" kern="0" dirty="0">
                <a:solidFill>
                  <a:schemeClr val="bg1"/>
                </a:solidFill>
              </a:rPr>
              <a:t>to meet a rigorous on-premises quality </a:t>
            </a:r>
            <a:r>
              <a:rPr lang="en-US" sz="2400" kern="0" dirty="0" smtClean="0">
                <a:solidFill>
                  <a:schemeClr val="bg1"/>
                </a:solidFill>
              </a:rPr>
              <a:t>bar</a:t>
            </a:r>
          </a:p>
          <a:p>
            <a:pPr marL="0" lvl="0" indent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kern="0" dirty="0" smtClean="0">
                <a:solidFill>
                  <a:schemeClr val="bg1"/>
                </a:solidFill>
              </a:rPr>
              <a:t>We build </a:t>
            </a:r>
            <a:r>
              <a:rPr lang="en-US" sz="2400" kern="0" dirty="0">
                <a:solidFill>
                  <a:schemeClr val="bg1"/>
                </a:solidFill>
              </a:rPr>
              <a:t>confidence through staging, exposure control &amp; rich </a:t>
            </a:r>
            <a:r>
              <a:rPr lang="en-US" sz="2400" kern="0" dirty="0" smtClean="0">
                <a:solidFill>
                  <a:schemeClr val="bg1"/>
                </a:solidFill>
              </a:rPr>
              <a:t>telemetry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Where we are today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500" y="6067366"/>
            <a:ext cx="621665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505050"/>
              </a:solidFill>
            </a:endParaRPr>
          </a:p>
          <a:p>
            <a:pPr lvl="0" defTabSz="91355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rgbClr val="FFFFFF"/>
                </a:solidFill>
              </a:rPr>
              <a:t>Visit</a:t>
            </a:r>
            <a:r>
              <a:rPr lang="en-US" kern="0" dirty="0">
                <a:solidFill>
                  <a:srgbClr val="505050"/>
                </a:solidFill>
              </a:rPr>
              <a:t> </a:t>
            </a:r>
            <a:r>
              <a:rPr lang="en-US" kern="0" dirty="0">
                <a:solidFill>
                  <a:srgbClr val="505050"/>
                </a:solidFill>
                <a:hlinkClick r:id="rId3"/>
              </a:rPr>
              <a:t>http://stories.visualstudio.com</a:t>
            </a:r>
            <a:r>
              <a:rPr lang="en-US" kern="0" dirty="0">
                <a:solidFill>
                  <a:srgbClr val="505050"/>
                </a:solidFill>
              </a:rPr>
              <a:t> </a:t>
            </a:r>
            <a:r>
              <a:rPr lang="en-US" kern="0" dirty="0">
                <a:solidFill>
                  <a:srgbClr val="FFFFFF"/>
                </a:solidFill>
              </a:rPr>
              <a:t>to get the full story!</a:t>
            </a:r>
          </a:p>
        </p:txBody>
      </p:sp>
      <p:pic>
        <p:nvPicPr>
          <p:cNvPr id="27" name="Picture 26" descr="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9" b="21356"/>
          <a:stretch/>
        </p:blipFill>
        <p:spPr>
          <a:xfrm>
            <a:off x="1758696" y="4283117"/>
            <a:ext cx="1018371" cy="1999150"/>
          </a:xfrm>
          <a:prstGeom prst="rect">
            <a:avLst/>
          </a:prstGeom>
        </p:spPr>
      </p:pic>
      <p:pic>
        <p:nvPicPr>
          <p:cNvPr id="32" name="Picture 31" descr="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9" b="21356"/>
          <a:stretch/>
        </p:blipFill>
        <p:spPr>
          <a:xfrm>
            <a:off x="4315629" y="4283117"/>
            <a:ext cx="1018371" cy="1999150"/>
          </a:xfrm>
          <a:prstGeom prst="rect">
            <a:avLst/>
          </a:prstGeom>
        </p:spPr>
      </p:pic>
      <p:pic>
        <p:nvPicPr>
          <p:cNvPr id="33" name="Picture 32" descr="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1" b="22944"/>
          <a:stretch/>
        </p:blipFill>
        <p:spPr>
          <a:xfrm>
            <a:off x="6784170" y="4473787"/>
            <a:ext cx="1106763" cy="1808480"/>
          </a:xfrm>
          <a:prstGeom prst="rect">
            <a:avLst/>
          </a:prstGeom>
        </p:spPr>
      </p:pic>
      <p:pic>
        <p:nvPicPr>
          <p:cNvPr id="34" name="Picture 33" descr="1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9" b="23069"/>
          <a:stretch/>
        </p:blipFill>
        <p:spPr>
          <a:xfrm>
            <a:off x="8685784" y="4606206"/>
            <a:ext cx="1779016" cy="16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00" y="2709936"/>
            <a:ext cx="1717500" cy="1552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92" y="2730500"/>
            <a:ext cx="1772163" cy="1609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08" y="1405778"/>
            <a:ext cx="4449971" cy="44501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54" y="3677327"/>
            <a:ext cx="248694" cy="2046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39997" y="1603566"/>
            <a:ext cx="82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 pitchFamily="34" charset="0"/>
              </a:rPr>
              <a:t>Plan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7487" y="1341956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26278" y="1509855"/>
            <a:ext cx="237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rgbClr val="BFBFBF"/>
                </a:solidFill>
                <a:latin typeface="+mj-lt"/>
                <a:cs typeface="Arial" pitchFamily="34" charset="0"/>
              </a:rPr>
              <a:t>Monitor </a:t>
            </a:r>
            <a:r>
              <a:rPr lang="en-US" sz="2400" kern="0" dirty="0">
                <a:solidFill>
                  <a:srgbClr val="BFBFBF"/>
                </a:solidFill>
                <a:latin typeface="+mj-lt"/>
                <a:cs typeface="Arial" pitchFamily="34" charset="0"/>
              </a:rPr>
              <a:t>+</a:t>
            </a:r>
            <a:r>
              <a:rPr lang="en-US" sz="2400" kern="0" dirty="0" smtClean="0">
                <a:solidFill>
                  <a:srgbClr val="BFBFBF"/>
                </a:solidFill>
                <a:latin typeface="+mj-lt"/>
                <a:cs typeface="Arial" pitchFamily="34" charset="0"/>
              </a:rPr>
              <a:t> Learn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9971" y="5518255"/>
            <a:ext cx="121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rgbClr val="BFBFBF"/>
                </a:solidFill>
                <a:latin typeface="+mj-lt"/>
                <a:cs typeface="Arial" pitchFamily="34" charset="0"/>
              </a:rPr>
              <a:t>Release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92334" y="5579810"/>
            <a:ext cx="214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Arial" pitchFamily="34" charset="0"/>
              </a:rPr>
              <a:t>Develop + Test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97780" y="5318200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336" y="3418925"/>
            <a:ext cx="2091058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6790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Development</a:t>
            </a:r>
            <a:endParaRPr lang="en-US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23685" y="3418925"/>
            <a:ext cx="172709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6790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Production</a:t>
            </a:r>
            <a:endParaRPr lang="en-US" sz="28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6" name="Title 18"/>
          <p:cNvSpPr txBox="1">
            <a:spLocks/>
          </p:cNvSpPr>
          <p:nvPr/>
        </p:nvSpPr>
        <p:spPr>
          <a:xfrm>
            <a:off x="274320" y="296897"/>
            <a:ext cx="1188956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DevOps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14054" y="1248245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96936" y="5250615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Freeform 8"/>
          <p:cNvSpPr>
            <a:spLocks/>
          </p:cNvSpPr>
          <p:nvPr/>
        </p:nvSpPr>
        <p:spPr bwMode="auto">
          <a:xfrm>
            <a:off x="3763989" y="1325427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  <a:gd name="T12" fmla="*/ 80 w 2679"/>
              <a:gd name="T13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lnTo>
                  <a:pt x="80" y="2678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>
            <a:off x="3763989" y="3630477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  <a:gd name="T12" fmla="*/ 2679 w 2679"/>
              <a:gd name="T13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lnTo>
                  <a:pt x="2679" y="2679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3"/>
          <p:cNvSpPr>
            <a:spLocks/>
          </p:cNvSpPr>
          <p:nvPr/>
        </p:nvSpPr>
        <p:spPr bwMode="auto">
          <a:xfrm>
            <a:off x="6069039" y="1325427"/>
            <a:ext cx="2305050" cy="2305050"/>
          </a:xfrm>
          <a:custGeom>
            <a:avLst/>
            <a:gdLst>
              <a:gd name="T0" fmla="*/ 2678 w 2678"/>
              <a:gd name="T1" fmla="*/ 2678 h 2678"/>
              <a:gd name="T2" fmla="*/ 2678 w 2678"/>
              <a:gd name="T3" fmla="*/ 2678 h 2678"/>
              <a:gd name="T4" fmla="*/ 2598 w 2678"/>
              <a:gd name="T5" fmla="*/ 2678 h 2678"/>
              <a:gd name="T6" fmla="*/ 0 w 2678"/>
              <a:gd name="T7" fmla="*/ 80 h 2678"/>
              <a:gd name="T8" fmla="*/ 0 w 2678"/>
              <a:gd name="T9" fmla="*/ 0 h 2678"/>
              <a:gd name="T10" fmla="*/ 2678 w 2678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2678">
                <a:moveTo>
                  <a:pt x="2678" y="2678"/>
                </a:moveTo>
                <a:lnTo>
                  <a:pt x="2678" y="2678"/>
                </a:lnTo>
                <a:lnTo>
                  <a:pt x="2598" y="2678"/>
                </a:lnTo>
                <a:cubicBezTo>
                  <a:pt x="2598" y="1245"/>
                  <a:pt x="1432" y="80"/>
                  <a:pt x="0" y="80"/>
                </a:cubicBezTo>
                <a:lnTo>
                  <a:pt x="0" y="0"/>
                </a:lnTo>
                <a:cubicBezTo>
                  <a:pt x="1477" y="0"/>
                  <a:pt x="2678" y="1201"/>
                  <a:pt x="2678" y="2678"/>
                </a:cubicBezTo>
                <a:close/>
              </a:path>
            </a:pathLst>
          </a:custGeom>
          <a:solidFill>
            <a:srgbClr val="F693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3763989" y="1325427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close/>
              </a:path>
            </a:pathLst>
          </a:custGeom>
          <a:solidFill>
            <a:srgbClr val="C02D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>
            <a:off x="3763989" y="3630477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close/>
              </a:path>
            </a:pathLst>
          </a:custGeom>
          <a:solidFill>
            <a:srgbClr val="C9242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1"/>
          <p:cNvSpPr>
            <a:spLocks/>
          </p:cNvSpPr>
          <p:nvPr/>
        </p:nvSpPr>
        <p:spPr bwMode="auto">
          <a:xfrm>
            <a:off x="6069039" y="3630477"/>
            <a:ext cx="2305050" cy="2306638"/>
          </a:xfrm>
          <a:custGeom>
            <a:avLst/>
            <a:gdLst>
              <a:gd name="T0" fmla="*/ 0 w 2678"/>
              <a:gd name="T1" fmla="*/ 2679 h 2679"/>
              <a:gd name="T2" fmla="*/ 0 w 2678"/>
              <a:gd name="T3" fmla="*/ 2679 h 2679"/>
              <a:gd name="T4" fmla="*/ 0 w 2678"/>
              <a:gd name="T5" fmla="*/ 2599 h 2679"/>
              <a:gd name="T6" fmla="*/ 2598 w 2678"/>
              <a:gd name="T7" fmla="*/ 0 h 2679"/>
              <a:gd name="T8" fmla="*/ 2678 w 2678"/>
              <a:gd name="T9" fmla="*/ 0 h 2679"/>
              <a:gd name="T10" fmla="*/ 0 w 2678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2679">
                <a:moveTo>
                  <a:pt x="0" y="2679"/>
                </a:moveTo>
                <a:lnTo>
                  <a:pt x="0" y="2679"/>
                </a:lnTo>
                <a:lnTo>
                  <a:pt x="0" y="2599"/>
                </a:lnTo>
                <a:cubicBezTo>
                  <a:pt x="1432" y="2599"/>
                  <a:pt x="2598" y="1433"/>
                  <a:pt x="2598" y="0"/>
                </a:cubicBezTo>
                <a:lnTo>
                  <a:pt x="2678" y="0"/>
                </a:lnTo>
                <a:cubicBezTo>
                  <a:pt x="2678" y="1477"/>
                  <a:pt x="1477" y="2679"/>
                  <a:pt x="0" y="2679"/>
                </a:cubicBezTo>
                <a:close/>
              </a:path>
            </a:pathLst>
          </a:custGeom>
          <a:solidFill>
            <a:srgbClr val="3D85C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4"/>
          <p:cNvSpPr>
            <a:spLocks/>
          </p:cNvSpPr>
          <p:nvPr/>
        </p:nvSpPr>
        <p:spPr bwMode="auto">
          <a:xfrm>
            <a:off x="6069039" y="1325427"/>
            <a:ext cx="2305050" cy="2305050"/>
          </a:xfrm>
          <a:custGeom>
            <a:avLst/>
            <a:gdLst>
              <a:gd name="T0" fmla="*/ 2678 w 2678"/>
              <a:gd name="T1" fmla="*/ 2678 h 2678"/>
              <a:gd name="T2" fmla="*/ 2678 w 2678"/>
              <a:gd name="T3" fmla="*/ 2678 h 2678"/>
              <a:gd name="T4" fmla="*/ 2598 w 2678"/>
              <a:gd name="T5" fmla="*/ 2678 h 2678"/>
              <a:gd name="T6" fmla="*/ 0 w 2678"/>
              <a:gd name="T7" fmla="*/ 80 h 2678"/>
              <a:gd name="T8" fmla="*/ 0 w 2678"/>
              <a:gd name="T9" fmla="*/ 0 h 2678"/>
              <a:gd name="T10" fmla="*/ 2678 w 2678"/>
              <a:gd name="T11" fmla="*/ 2678 h 2678"/>
              <a:gd name="T12" fmla="*/ 2678 w 2678"/>
              <a:gd name="T13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8" h="2678">
                <a:moveTo>
                  <a:pt x="2678" y="2678"/>
                </a:moveTo>
                <a:lnTo>
                  <a:pt x="2678" y="2678"/>
                </a:lnTo>
                <a:lnTo>
                  <a:pt x="2598" y="2678"/>
                </a:lnTo>
                <a:cubicBezTo>
                  <a:pt x="2598" y="1245"/>
                  <a:pt x="1432" y="80"/>
                  <a:pt x="0" y="80"/>
                </a:cubicBezTo>
                <a:lnTo>
                  <a:pt x="0" y="0"/>
                </a:lnTo>
                <a:cubicBezTo>
                  <a:pt x="1477" y="0"/>
                  <a:pt x="2678" y="1201"/>
                  <a:pt x="2678" y="2678"/>
                </a:cubicBezTo>
                <a:lnTo>
                  <a:pt x="2678" y="2678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65 0.00023 L 4.76385E-6 0.00023 " pathEditMode="relative" rAng="0" ptsTypes="AA">
                                      <p:cBhvr>
                                        <p:cTn id="63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557 0.00023 L -1.87388E-6 0.00023 " pathEditMode="relative" rAng="0" ptsTypes="AA">
                                      <p:cBhvr>
                                        <p:cTn id="68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65 0.00023 L 4.76385E-6 0.00023 " pathEditMode="relative" rAng="0" ptsTypes="AA">
                                      <p:cBhvr>
                                        <p:cTn id="73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5" grpId="0"/>
      <p:bldP spid="37" grpId="0"/>
      <p:bldP spid="38" grpId="0"/>
      <p:bldP spid="31" grpId="0"/>
      <p:bldP spid="36" grpId="0"/>
      <p:bldP spid="48" grpId="0" animBg="1"/>
      <p:bldP spid="43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 flipV="1">
            <a:off x="3172107" y="3547178"/>
            <a:ext cx="7072292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 rot="16200000">
            <a:off x="2768859" y="3359410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08" y="1393078"/>
            <a:ext cx="4449971" cy="4450143"/>
          </a:xfrm>
          <a:prstGeom prst="rect">
            <a:avLst/>
          </a:prstGeom>
        </p:spPr>
      </p:pic>
      <p:sp>
        <p:nvSpPr>
          <p:cNvPr id="105" name="Freeform 7"/>
          <p:cNvSpPr>
            <a:spLocks/>
          </p:cNvSpPr>
          <p:nvPr/>
        </p:nvSpPr>
        <p:spPr bwMode="auto">
          <a:xfrm>
            <a:off x="10126689" y="1312727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close/>
              </a:path>
            </a:pathLst>
          </a:custGeom>
          <a:solidFill>
            <a:srgbClr val="C02D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113"/>
          <p:cNvSpPr/>
          <p:nvPr/>
        </p:nvSpPr>
        <p:spPr bwMode="auto">
          <a:xfrm flipV="1">
            <a:off x="6280149" y="3536950"/>
            <a:ext cx="1181101" cy="82550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6" name="Title 18"/>
          <p:cNvSpPr txBox="1">
            <a:spLocks/>
          </p:cNvSpPr>
          <p:nvPr/>
        </p:nvSpPr>
        <p:spPr>
          <a:xfrm>
            <a:off x="274320" y="296897"/>
            <a:ext cx="1188956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289142" y="1112335"/>
            <a:ext cx="479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spc="2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It starts with an idea – and a plan how to turn this idea </a:t>
            </a:r>
            <a:r>
              <a:rPr lang="en-US" sz="2400" kern="0" spc="1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into reality …</a:t>
            </a:r>
            <a:endParaRPr lang="en-US" sz="2400" kern="0" dirty="0" smtClean="0">
              <a:solidFill>
                <a:schemeClr val="tx1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74048" y="2388505"/>
            <a:ext cx="1284019" cy="1361071"/>
            <a:chOff x="5474048" y="2388505"/>
            <a:chExt cx="1284019" cy="1361071"/>
          </a:xfrm>
        </p:grpSpPr>
        <p:sp>
          <p:nvSpPr>
            <p:cNvPr id="98" name="TextBox 97"/>
            <p:cNvSpPr txBox="1"/>
            <p:nvPr/>
          </p:nvSpPr>
          <p:spPr>
            <a:xfrm>
              <a:off x="5474048" y="2388505"/>
              <a:ext cx="1284019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Manage work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904603" y="2842133"/>
              <a:ext cx="365757" cy="907443"/>
              <a:chOff x="6204826" y="2842133"/>
              <a:chExt cx="365757" cy="907443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flipV="1">
                <a:off x="6387704" y="2842133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 bwMode="auto">
              <a:xfrm>
                <a:off x="6204826" y="3383819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03" name="TextBox 102"/>
          <p:cNvSpPr txBox="1"/>
          <p:nvPr/>
        </p:nvSpPr>
        <p:spPr>
          <a:xfrm>
            <a:off x="548640" y="3364364"/>
            <a:ext cx="21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Develop + Test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9989882" y="3392681"/>
            <a:ext cx="366520" cy="366520"/>
          </a:xfrm>
          <a:prstGeom prst="ellipse">
            <a:avLst/>
          </a:prstGeom>
          <a:solidFill>
            <a:srgbClr val="C02DA2"/>
          </a:solidFill>
          <a:ln w="76200">
            <a:solidFill>
              <a:srgbClr val="C02DA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rPr>
              <a:t>1</a:t>
            </a:r>
            <a:endParaRPr lang="en-US" sz="2400" dirty="0" smtClean="0">
              <a:solidFill>
                <a:schemeClr val="bg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8" name="Title 18"/>
          <p:cNvSpPr txBox="1">
            <a:spLocks/>
          </p:cNvSpPr>
          <p:nvPr/>
        </p:nvSpPr>
        <p:spPr>
          <a:xfrm>
            <a:off x="1189496" y="366939"/>
            <a:ext cx="11020884" cy="917575"/>
          </a:xfrm>
          <a:prstGeom prst="rect">
            <a:avLst/>
          </a:prstGeom>
          <a:ln>
            <a:noFill/>
          </a:ln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Plan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7" name="Rectangle 106"/>
          <p:cNvSpPr/>
          <p:nvPr/>
        </p:nvSpPr>
        <p:spPr bwMode="auto">
          <a:xfrm flipV="1">
            <a:off x="9296400" y="3547176"/>
            <a:ext cx="666478" cy="72323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04001" y="1746454"/>
            <a:ext cx="1374458" cy="2003122"/>
            <a:chOff x="8404001" y="1746454"/>
            <a:chExt cx="1374458" cy="2003122"/>
          </a:xfrm>
        </p:grpSpPr>
        <p:grpSp>
          <p:nvGrpSpPr>
            <p:cNvPr id="58" name="Group 57"/>
            <p:cNvGrpSpPr/>
            <p:nvPr/>
          </p:nvGrpSpPr>
          <p:grpSpPr>
            <a:xfrm>
              <a:off x="8787237" y="2153291"/>
              <a:ext cx="636563" cy="654393"/>
              <a:chOff x="-3389313" y="1476375"/>
              <a:chExt cx="1530350" cy="1573213"/>
            </a:xfrm>
          </p:grpSpPr>
          <p:sp>
            <p:nvSpPr>
              <p:cNvPr id="59" name="Freeform 21"/>
              <p:cNvSpPr>
                <a:spLocks/>
              </p:cNvSpPr>
              <p:nvPr/>
            </p:nvSpPr>
            <p:spPr bwMode="auto">
              <a:xfrm>
                <a:off x="-3389313" y="2774950"/>
                <a:ext cx="1428750" cy="185738"/>
              </a:xfrm>
              <a:custGeom>
                <a:avLst/>
                <a:gdLst>
                  <a:gd name="T0" fmla="*/ 784 w 900"/>
                  <a:gd name="T1" fmla="*/ 117 h 117"/>
                  <a:gd name="T2" fmla="*/ 0 w 900"/>
                  <a:gd name="T3" fmla="*/ 117 h 117"/>
                  <a:gd name="T4" fmla="*/ 118 w 900"/>
                  <a:gd name="T5" fmla="*/ 0 h 117"/>
                  <a:gd name="T6" fmla="*/ 900 w 900"/>
                  <a:gd name="T7" fmla="*/ 0 h 117"/>
                  <a:gd name="T8" fmla="*/ 784 w 900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117">
                    <a:moveTo>
                      <a:pt x="784" y="117"/>
                    </a:moveTo>
                    <a:lnTo>
                      <a:pt x="0" y="117"/>
                    </a:lnTo>
                    <a:lnTo>
                      <a:pt x="118" y="0"/>
                    </a:lnTo>
                    <a:lnTo>
                      <a:pt x="900" y="0"/>
                    </a:lnTo>
                    <a:lnTo>
                      <a:pt x="784" y="11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2"/>
              <p:cNvSpPr>
                <a:spLocks/>
              </p:cNvSpPr>
              <p:nvPr/>
            </p:nvSpPr>
            <p:spPr bwMode="auto">
              <a:xfrm>
                <a:off x="-3389313" y="2774950"/>
                <a:ext cx="1428750" cy="185738"/>
              </a:xfrm>
              <a:custGeom>
                <a:avLst/>
                <a:gdLst>
                  <a:gd name="T0" fmla="*/ 784 w 900"/>
                  <a:gd name="T1" fmla="*/ 117 h 117"/>
                  <a:gd name="T2" fmla="*/ 0 w 900"/>
                  <a:gd name="T3" fmla="*/ 117 h 117"/>
                  <a:gd name="T4" fmla="*/ 118 w 900"/>
                  <a:gd name="T5" fmla="*/ 0 h 117"/>
                  <a:gd name="T6" fmla="*/ 900 w 900"/>
                  <a:gd name="T7" fmla="*/ 0 h 117"/>
                  <a:gd name="T8" fmla="*/ 784 w 900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117">
                    <a:moveTo>
                      <a:pt x="784" y="117"/>
                    </a:moveTo>
                    <a:lnTo>
                      <a:pt x="0" y="117"/>
                    </a:lnTo>
                    <a:lnTo>
                      <a:pt x="118" y="0"/>
                    </a:lnTo>
                    <a:lnTo>
                      <a:pt x="900" y="0"/>
                    </a:lnTo>
                    <a:lnTo>
                      <a:pt x="784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3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1484313"/>
              </a:xfrm>
              <a:custGeom>
                <a:avLst/>
                <a:gdLst>
                  <a:gd name="T0" fmla="*/ 116 w 116"/>
                  <a:gd name="T1" fmla="*/ 818 h 935"/>
                  <a:gd name="T2" fmla="*/ 0 w 116"/>
                  <a:gd name="T3" fmla="*/ 935 h 935"/>
                  <a:gd name="T4" fmla="*/ 0 w 116"/>
                  <a:gd name="T5" fmla="*/ 118 h 935"/>
                  <a:gd name="T6" fmla="*/ 116 w 116"/>
                  <a:gd name="T7" fmla="*/ 0 h 935"/>
                  <a:gd name="T8" fmla="*/ 116 w 116"/>
                  <a:gd name="T9" fmla="*/ 818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5">
                    <a:moveTo>
                      <a:pt x="116" y="818"/>
                    </a:moveTo>
                    <a:lnTo>
                      <a:pt x="0" y="935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81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4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1484313"/>
              </a:xfrm>
              <a:custGeom>
                <a:avLst/>
                <a:gdLst>
                  <a:gd name="T0" fmla="*/ 116 w 116"/>
                  <a:gd name="T1" fmla="*/ 818 h 935"/>
                  <a:gd name="T2" fmla="*/ 0 w 116"/>
                  <a:gd name="T3" fmla="*/ 935 h 935"/>
                  <a:gd name="T4" fmla="*/ 0 w 116"/>
                  <a:gd name="T5" fmla="*/ 118 h 935"/>
                  <a:gd name="T6" fmla="*/ 116 w 116"/>
                  <a:gd name="T7" fmla="*/ 0 h 935"/>
                  <a:gd name="T8" fmla="*/ 116 w 116"/>
                  <a:gd name="T9" fmla="*/ 818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5">
                    <a:moveTo>
                      <a:pt x="116" y="818"/>
                    </a:moveTo>
                    <a:lnTo>
                      <a:pt x="0" y="935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8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493713"/>
              </a:xfrm>
              <a:custGeom>
                <a:avLst/>
                <a:gdLst>
                  <a:gd name="T0" fmla="*/ 116 w 116"/>
                  <a:gd name="T1" fmla="*/ 193 h 311"/>
                  <a:gd name="T2" fmla="*/ 0 w 116"/>
                  <a:gd name="T3" fmla="*/ 311 h 311"/>
                  <a:gd name="T4" fmla="*/ 0 w 116"/>
                  <a:gd name="T5" fmla="*/ 118 h 311"/>
                  <a:gd name="T6" fmla="*/ 116 w 116"/>
                  <a:gd name="T7" fmla="*/ 0 h 311"/>
                  <a:gd name="T8" fmla="*/ 116 w 116"/>
                  <a:gd name="T9" fmla="*/ 19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11">
                    <a:moveTo>
                      <a:pt x="116" y="193"/>
                    </a:moveTo>
                    <a:lnTo>
                      <a:pt x="0" y="311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193"/>
                    </a:ln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493713"/>
              </a:xfrm>
              <a:custGeom>
                <a:avLst/>
                <a:gdLst>
                  <a:gd name="T0" fmla="*/ 116 w 116"/>
                  <a:gd name="T1" fmla="*/ 193 h 311"/>
                  <a:gd name="T2" fmla="*/ 0 w 116"/>
                  <a:gd name="T3" fmla="*/ 311 h 311"/>
                  <a:gd name="T4" fmla="*/ 0 w 116"/>
                  <a:gd name="T5" fmla="*/ 118 h 311"/>
                  <a:gd name="T6" fmla="*/ 116 w 116"/>
                  <a:gd name="T7" fmla="*/ 0 h 311"/>
                  <a:gd name="T8" fmla="*/ 116 w 116"/>
                  <a:gd name="T9" fmla="*/ 19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11">
                    <a:moveTo>
                      <a:pt x="116" y="193"/>
                    </a:moveTo>
                    <a:lnTo>
                      <a:pt x="0" y="311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27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12985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28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129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9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306388"/>
              </a:xfrm>
              <a:prstGeom prst="rect">
                <a:avLst/>
              </a:pr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30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-3228975" y="2774950"/>
                <a:ext cx="1247775" cy="157163"/>
              </a:xfrm>
              <a:custGeom>
                <a:avLst/>
                <a:gdLst>
                  <a:gd name="T0" fmla="*/ 786 w 786"/>
                  <a:gd name="T1" fmla="*/ 0 h 99"/>
                  <a:gd name="T2" fmla="*/ 17 w 786"/>
                  <a:gd name="T3" fmla="*/ 0 h 99"/>
                  <a:gd name="T4" fmla="*/ 0 w 786"/>
                  <a:gd name="T5" fmla="*/ 17 h 99"/>
                  <a:gd name="T6" fmla="*/ 10 w 786"/>
                  <a:gd name="T7" fmla="*/ 99 h 99"/>
                  <a:gd name="T8" fmla="*/ 786 w 786"/>
                  <a:gd name="T9" fmla="*/ 10 h 99"/>
                  <a:gd name="T10" fmla="*/ 786 w 786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6" h="99">
                    <a:moveTo>
                      <a:pt x="786" y="0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10" y="99"/>
                    </a:lnTo>
                    <a:lnTo>
                      <a:pt x="786" y="10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auto">
              <a:xfrm>
                <a:off x="-3228975" y="2774950"/>
                <a:ext cx="1247775" cy="157163"/>
              </a:xfrm>
              <a:custGeom>
                <a:avLst/>
                <a:gdLst>
                  <a:gd name="T0" fmla="*/ 786 w 786"/>
                  <a:gd name="T1" fmla="*/ 0 h 99"/>
                  <a:gd name="T2" fmla="*/ 17 w 786"/>
                  <a:gd name="T3" fmla="*/ 0 h 99"/>
                  <a:gd name="T4" fmla="*/ 0 w 786"/>
                  <a:gd name="T5" fmla="*/ 17 h 99"/>
                  <a:gd name="T6" fmla="*/ 10 w 786"/>
                  <a:gd name="T7" fmla="*/ 99 h 99"/>
                  <a:gd name="T8" fmla="*/ 786 w 786"/>
                  <a:gd name="T9" fmla="*/ 10 h 99"/>
                  <a:gd name="T10" fmla="*/ 786 w 786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6" h="99">
                    <a:moveTo>
                      <a:pt x="786" y="0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10" y="99"/>
                    </a:lnTo>
                    <a:lnTo>
                      <a:pt x="786" y="10"/>
                    </a:lnTo>
                    <a:lnTo>
                      <a:pt x="7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-3330575" y="1782763"/>
                <a:ext cx="128588" cy="1019175"/>
              </a:xfrm>
              <a:custGeom>
                <a:avLst/>
                <a:gdLst>
                  <a:gd name="T0" fmla="*/ 81 w 81"/>
                  <a:gd name="T1" fmla="*/ 0 h 642"/>
                  <a:gd name="T2" fmla="*/ 0 w 81"/>
                  <a:gd name="T3" fmla="*/ 83 h 642"/>
                  <a:gd name="T4" fmla="*/ 2 w 81"/>
                  <a:gd name="T5" fmla="*/ 104 h 642"/>
                  <a:gd name="T6" fmla="*/ 64 w 81"/>
                  <a:gd name="T7" fmla="*/ 642 h 642"/>
                  <a:gd name="T8" fmla="*/ 81 w 81"/>
                  <a:gd name="T9" fmla="*/ 625 h 642"/>
                  <a:gd name="T10" fmla="*/ 81 w 81"/>
                  <a:gd name="T1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42">
                    <a:moveTo>
                      <a:pt x="81" y="0"/>
                    </a:moveTo>
                    <a:lnTo>
                      <a:pt x="0" y="83"/>
                    </a:lnTo>
                    <a:lnTo>
                      <a:pt x="2" y="104"/>
                    </a:lnTo>
                    <a:lnTo>
                      <a:pt x="64" y="642"/>
                    </a:lnTo>
                    <a:lnTo>
                      <a:pt x="81" y="62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4"/>
              <p:cNvSpPr>
                <a:spLocks/>
              </p:cNvSpPr>
              <p:nvPr/>
            </p:nvSpPr>
            <p:spPr bwMode="auto">
              <a:xfrm>
                <a:off x="-3330575" y="1782763"/>
                <a:ext cx="128588" cy="1019175"/>
              </a:xfrm>
              <a:custGeom>
                <a:avLst/>
                <a:gdLst>
                  <a:gd name="T0" fmla="*/ 81 w 81"/>
                  <a:gd name="T1" fmla="*/ 0 h 642"/>
                  <a:gd name="T2" fmla="*/ 0 w 81"/>
                  <a:gd name="T3" fmla="*/ 83 h 642"/>
                  <a:gd name="T4" fmla="*/ 2 w 81"/>
                  <a:gd name="T5" fmla="*/ 104 h 642"/>
                  <a:gd name="T6" fmla="*/ 64 w 81"/>
                  <a:gd name="T7" fmla="*/ 642 h 642"/>
                  <a:gd name="T8" fmla="*/ 81 w 81"/>
                  <a:gd name="T9" fmla="*/ 625 h 642"/>
                  <a:gd name="T10" fmla="*/ 81 w 81"/>
                  <a:gd name="T1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42">
                    <a:moveTo>
                      <a:pt x="81" y="0"/>
                    </a:moveTo>
                    <a:lnTo>
                      <a:pt x="0" y="83"/>
                    </a:lnTo>
                    <a:lnTo>
                      <a:pt x="2" y="104"/>
                    </a:lnTo>
                    <a:lnTo>
                      <a:pt x="64" y="642"/>
                    </a:lnTo>
                    <a:lnTo>
                      <a:pt x="81" y="625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5"/>
              <p:cNvSpPr>
                <a:spLocks/>
              </p:cNvSpPr>
              <p:nvPr/>
            </p:nvSpPr>
            <p:spPr bwMode="auto">
              <a:xfrm>
                <a:off x="-3362325" y="1622425"/>
                <a:ext cx="160338" cy="292100"/>
              </a:xfrm>
              <a:custGeom>
                <a:avLst/>
                <a:gdLst>
                  <a:gd name="T0" fmla="*/ 101 w 101"/>
                  <a:gd name="T1" fmla="*/ 0 h 184"/>
                  <a:gd name="T2" fmla="*/ 0 w 101"/>
                  <a:gd name="T3" fmla="*/ 13 h 184"/>
                  <a:gd name="T4" fmla="*/ 20 w 101"/>
                  <a:gd name="T5" fmla="*/ 184 h 184"/>
                  <a:gd name="T6" fmla="*/ 101 w 101"/>
                  <a:gd name="T7" fmla="*/ 101 h 184"/>
                  <a:gd name="T8" fmla="*/ 101 w 101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4">
                    <a:moveTo>
                      <a:pt x="101" y="0"/>
                    </a:moveTo>
                    <a:lnTo>
                      <a:pt x="0" y="13"/>
                    </a:lnTo>
                    <a:lnTo>
                      <a:pt x="20" y="184"/>
                    </a:lnTo>
                    <a:lnTo>
                      <a:pt x="101" y="10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A71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6"/>
              <p:cNvSpPr>
                <a:spLocks/>
              </p:cNvSpPr>
              <p:nvPr/>
            </p:nvSpPr>
            <p:spPr bwMode="auto">
              <a:xfrm>
                <a:off x="-3362325" y="1622425"/>
                <a:ext cx="160338" cy="292100"/>
              </a:xfrm>
              <a:custGeom>
                <a:avLst/>
                <a:gdLst>
                  <a:gd name="T0" fmla="*/ 101 w 101"/>
                  <a:gd name="T1" fmla="*/ 0 h 184"/>
                  <a:gd name="T2" fmla="*/ 0 w 101"/>
                  <a:gd name="T3" fmla="*/ 13 h 184"/>
                  <a:gd name="T4" fmla="*/ 20 w 101"/>
                  <a:gd name="T5" fmla="*/ 184 h 184"/>
                  <a:gd name="T6" fmla="*/ 101 w 101"/>
                  <a:gd name="T7" fmla="*/ 101 h 184"/>
                  <a:gd name="T8" fmla="*/ 101 w 101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4">
                    <a:moveTo>
                      <a:pt x="101" y="0"/>
                    </a:moveTo>
                    <a:lnTo>
                      <a:pt x="0" y="13"/>
                    </a:lnTo>
                    <a:lnTo>
                      <a:pt x="20" y="184"/>
                    </a:lnTo>
                    <a:lnTo>
                      <a:pt x="101" y="101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7"/>
              <p:cNvSpPr>
                <a:spLocks/>
              </p:cNvSpPr>
              <p:nvPr/>
            </p:nvSpPr>
            <p:spPr bwMode="auto">
              <a:xfrm>
                <a:off x="-3201988" y="1622425"/>
                <a:ext cx="1220788" cy="1152525"/>
              </a:xfrm>
              <a:custGeom>
                <a:avLst/>
                <a:gdLst>
                  <a:gd name="T0" fmla="*/ 0 w 769"/>
                  <a:gd name="T1" fmla="*/ 0 h 726"/>
                  <a:gd name="T2" fmla="*/ 0 w 769"/>
                  <a:gd name="T3" fmla="*/ 0 h 726"/>
                  <a:gd name="T4" fmla="*/ 0 w 769"/>
                  <a:gd name="T5" fmla="*/ 726 h 726"/>
                  <a:gd name="T6" fmla="*/ 769 w 769"/>
                  <a:gd name="T7" fmla="*/ 726 h 726"/>
                  <a:gd name="T8" fmla="*/ 699 w 769"/>
                  <a:gd name="T9" fmla="*/ 115 h 726"/>
                  <a:gd name="T10" fmla="*/ 699 w 769"/>
                  <a:gd name="T11" fmla="*/ 115 h 726"/>
                  <a:gd name="T12" fmla="*/ 697 w 769"/>
                  <a:gd name="T13" fmla="*/ 101 h 726"/>
                  <a:gd name="T14" fmla="*/ 0 w 769"/>
                  <a:gd name="T15" fmla="*/ 101 h 726"/>
                  <a:gd name="T16" fmla="*/ 0 w 769"/>
                  <a:gd name="T17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9" h="726">
                    <a:moveTo>
                      <a:pt x="0" y="0"/>
                    </a:moveTo>
                    <a:lnTo>
                      <a:pt x="0" y="0"/>
                    </a:lnTo>
                    <a:lnTo>
                      <a:pt x="0" y="726"/>
                    </a:lnTo>
                    <a:lnTo>
                      <a:pt x="769" y="726"/>
                    </a:lnTo>
                    <a:lnTo>
                      <a:pt x="699" y="115"/>
                    </a:lnTo>
                    <a:lnTo>
                      <a:pt x="699" y="115"/>
                    </a:lnTo>
                    <a:lnTo>
                      <a:pt x="697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-3201988" y="1622425"/>
                <a:ext cx="1220788" cy="1152525"/>
              </a:xfrm>
              <a:custGeom>
                <a:avLst/>
                <a:gdLst>
                  <a:gd name="T0" fmla="*/ 0 w 769"/>
                  <a:gd name="T1" fmla="*/ 0 h 726"/>
                  <a:gd name="T2" fmla="*/ 0 w 769"/>
                  <a:gd name="T3" fmla="*/ 0 h 726"/>
                  <a:gd name="T4" fmla="*/ 0 w 769"/>
                  <a:gd name="T5" fmla="*/ 726 h 726"/>
                  <a:gd name="T6" fmla="*/ 769 w 769"/>
                  <a:gd name="T7" fmla="*/ 726 h 726"/>
                  <a:gd name="T8" fmla="*/ 699 w 769"/>
                  <a:gd name="T9" fmla="*/ 115 h 726"/>
                  <a:gd name="T10" fmla="*/ 699 w 769"/>
                  <a:gd name="T11" fmla="*/ 115 h 726"/>
                  <a:gd name="T12" fmla="*/ 697 w 769"/>
                  <a:gd name="T13" fmla="*/ 101 h 726"/>
                  <a:gd name="T14" fmla="*/ 0 w 769"/>
                  <a:gd name="T15" fmla="*/ 101 h 726"/>
                  <a:gd name="T16" fmla="*/ 0 w 769"/>
                  <a:gd name="T17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9" h="726">
                    <a:moveTo>
                      <a:pt x="0" y="0"/>
                    </a:moveTo>
                    <a:lnTo>
                      <a:pt x="0" y="0"/>
                    </a:lnTo>
                    <a:lnTo>
                      <a:pt x="0" y="726"/>
                    </a:lnTo>
                    <a:lnTo>
                      <a:pt x="769" y="726"/>
                    </a:lnTo>
                    <a:lnTo>
                      <a:pt x="699" y="115"/>
                    </a:lnTo>
                    <a:lnTo>
                      <a:pt x="699" y="115"/>
                    </a:lnTo>
                    <a:lnTo>
                      <a:pt x="697" y="101"/>
                    </a:lnTo>
                    <a:lnTo>
                      <a:pt x="0" y="10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9"/>
              <p:cNvSpPr>
                <a:spLocks/>
              </p:cNvSpPr>
              <p:nvPr/>
            </p:nvSpPr>
            <p:spPr bwMode="auto">
              <a:xfrm>
                <a:off x="-3201988" y="1500188"/>
                <a:ext cx="1106488" cy="282575"/>
              </a:xfrm>
              <a:custGeom>
                <a:avLst/>
                <a:gdLst>
                  <a:gd name="T0" fmla="*/ 677 w 697"/>
                  <a:gd name="T1" fmla="*/ 0 h 178"/>
                  <a:gd name="T2" fmla="*/ 0 w 697"/>
                  <a:gd name="T3" fmla="*/ 77 h 178"/>
                  <a:gd name="T4" fmla="*/ 0 w 697"/>
                  <a:gd name="T5" fmla="*/ 178 h 178"/>
                  <a:gd name="T6" fmla="*/ 697 w 697"/>
                  <a:gd name="T7" fmla="*/ 178 h 178"/>
                  <a:gd name="T8" fmla="*/ 677 w 697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78">
                    <a:moveTo>
                      <a:pt x="677" y="0"/>
                    </a:moveTo>
                    <a:lnTo>
                      <a:pt x="0" y="77"/>
                    </a:lnTo>
                    <a:lnTo>
                      <a:pt x="0" y="178"/>
                    </a:lnTo>
                    <a:lnTo>
                      <a:pt x="697" y="178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D3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40"/>
              <p:cNvSpPr>
                <a:spLocks/>
              </p:cNvSpPr>
              <p:nvPr/>
            </p:nvSpPr>
            <p:spPr bwMode="auto">
              <a:xfrm>
                <a:off x="-3201988" y="1500188"/>
                <a:ext cx="1106488" cy="282575"/>
              </a:xfrm>
              <a:custGeom>
                <a:avLst/>
                <a:gdLst>
                  <a:gd name="T0" fmla="*/ 677 w 697"/>
                  <a:gd name="T1" fmla="*/ 0 h 178"/>
                  <a:gd name="T2" fmla="*/ 0 w 697"/>
                  <a:gd name="T3" fmla="*/ 77 h 178"/>
                  <a:gd name="T4" fmla="*/ 0 w 697"/>
                  <a:gd name="T5" fmla="*/ 178 h 178"/>
                  <a:gd name="T6" fmla="*/ 697 w 697"/>
                  <a:gd name="T7" fmla="*/ 178 h 178"/>
                  <a:gd name="T8" fmla="*/ 677 w 697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78">
                    <a:moveTo>
                      <a:pt x="677" y="0"/>
                    </a:moveTo>
                    <a:lnTo>
                      <a:pt x="0" y="77"/>
                    </a:lnTo>
                    <a:lnTo>
                      <a:pt x="0" y="178"/>
                    </a:lnTo>
                    <a:lnTo>
                      <a:pt x="697" y="178"/>
                    </a:lnTo>
                    <a:lnTo>
                      <a:pt x="6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-3205163" y="1922463"/>
                <a:ext cx="1346200" cy="1127125"/>
              </a:xfrm>
              <a:custGeom>
                <a:avLst/>
                <a:gdLst>
                  <a:gd name="T0" fmla="*/ 848 w 848"/>
                  <a:gd name="T1" fmla="*/ 621 h 710"/>
                  <a:gd name="T2" fmla="*/ 70 w 848"/>
                  <a:gd name="T3" fmla="*/ 710 h 710"/>
                  <a:gd name="T4" fmla="*/ 0 w 848"/>
                  <a:gd name="T5" fmla="*/ 90 h 710"/>
                  <a:gd name="T6" fmla="*/ 777 w 848"/>
                  <a:gd name="T7" fmla="*/ 0 h 710"/>
                  <a:gd name="T8" fmla="*/ 848 w 848"/>
                  <a:gd name="T9" fmla="*/ 621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710">
                    <a:moveTo>
                      <a:pt x="848" y="621"/>
                    </a:moveTo>
                    <a:lnTo>
                      <a:pt x="70" y="710"/>
                    </a:lnTo>
                    <a:lnTo>
                      <a:pt x="0" y="90"/>
                    </a:lnTo>
                    <a:lnTo>
                      <a:pt x="777" y="0"/>
                    </a:lnTo>
                    <a:lnTo>
                      <a:pt x="848" y="6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-3240088" y="1619250"/>
                <a:ext cx="1268413" cy="446088"/>
              </a:xfrm>
              <a:custGeom>
                <a:avLst/>
                <a:gdLst>
                  <a:gd name="T0" fmla="*/ 799 w 799"/>
                  <a:gd name="T1" fmla="*/ 191 h 281"/>
                  <a:gd name="T2" fmla="*/ 22 w 799"/>
                  <a:gd name="T3" fmla="*/ 281 h 281"/>
                  <a:gd name="T4" fmla="*/ 0 w 799"/>
                  <a:gd name="T5" fmla="*/ 89 h 281"/>
                  <a:gd name="T6" fmla="*/ 778 w 799"/>
                  <a:gd name="T7" fmla="*/ 0 h 281"/>
                  <a:gd name="T8" fmla="*/ 799 w 799"/>
                  <a:gd name="T9" fmla="*/ 19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281">
                    <a:moveTo>
                      <a:pt x="799" y="191"/>
                    </a:moveTo>
                    <a:lnTo>
                      <a:pt x="22" y="281"/>
                    </a:lnTo>
                    <a:lnTo>
                      <a:pt x="0" y="89"/>
                    </a:lnTo>
                    <a:lnTo>
                      <a:pt x="778" y="0"/>
                    </a:lnTo>
                    <a:lnTo>
                      <a:pt x="799" y="191"/>
                    </a:ln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3"/>
              <p:cNvSpPr>
                <a:spLocks/>
              </p:cNvSpPr>
              <p:nvPr/>
            </p:nvSpPr>
            <p:spPr bwMode="auto">
              <a:xfrm>
                <a:off x="-3051175" y="2179638"/>
                <a:ext cx="234950" cy="211138"/>
              </a:xfrm>
              <a:custGeom>
                <a:avLst/>
                <a:gdLst>
                  <a:gd name="T0" fmla="*/ 106 w 106"/>
                  <a:gd name="T1" fmla="*/ 84 h 95"/>
                  <a:gd name="T2" fmla="*/ 87 w 106"/>
                  <a:gd name="T3" fmla="*/ 86 h 95"/>
                  <a:gd name="T4" fmla="*/ 81 w 106"/>
                  <a:gd name="T5" fmla="*/ 36 h 95"/>
                  <a:gd name="T6" fmla="*/ 80 w 106"/>
                  <a:gd name="T7" fmla="*/ 17 h 95"/>
                  <a:gd name="T8" fmla="*/ 80 w 106"/>
                  <a:gd name="T9" fmla="*/ 18 h 95"/>
                  <a:gd name="T10" fmla="*/ 78 w 106"/>
                  <a:gd name="T11" fmla="*/ 29 h 95"/>
                  <a:gd name="T12" fmla="*/ 65 w 106"/>
                  <a:gd name="T13" fmla="*/ 89 h 95"/>
                  <a:gd name="T14" fmla="*/ 49 w 106"/>
                  <a:gd name="T15" fmla="*/ 90 h 95"/>
                  <a:gd name="T16" fmla="*/ 23 w 106"/>
                  <a:gd name="T17" fmla="*/ 36 h 95"/>
                  <a:gd name="T18" fmla="*/ 19 w 106"/>
                  <a:gd name="T19" fmla="*/ 24 h 95"/>
                  <a:gd name="T20" fmla="*/ 18 w 106"/>
                  <a:gd name="T21" fmla="*/ 25 h 95"/>
                  <a:gd name="T22" fmla="*/ 22 w 106"/>
                  <a:gd name="T23" fmla="*/ 46 h 95"/>
                  <a:gd name="T24" fmla="*/ 27 w 106"/>
                  <a:gd name="T25" fmla="*/ 93 h 95"/>
                  <a:gd name="T26" fmla="*/ 10 w 106"/>
                  <a:gd name="T27" fmla="*/ 95 h 95"/>
                  <a:gd name="T28" fmla="*/ 0 w 106"/>
                  <a:gd name="T29" fmla="*/ 11 h 95"/>
                  <a:gd name="T30" fmla="*/ 28 w 106"/>
                  <a:gd name="T31" fmla="*/ 7 h 95"/>
                  <a:gd name="T32" fmla="*/ 51 w 106"/>
                  <a:gd name="T33" fmla="*/ 55 h 95"/>
                  <a:gd name="T34" fmla="*/ 55 w 106"/>
                  <a:gd name="T35" fmla="*/ 67 h 95"/>
                  <a:gd name="T36" fmla="*/ 56 w 106"/>
                  <a:gd name="T37" fmla="*/ 67 h 95"/>
                  <a:gd name="T38" fmla="*/ 58 w 106"/>
                  <a:gd name="T39" fmla="*/ 55 h 95"/>
                  <a:gd name="T40" fmla="*/ 69 w 106"/>
                  <a:gd name="T41" fmla="*/ 3 h 95"/>
                  <a:gd name="T42" fmla="*/ 96 w 106"/>
                  <a:gd name="T43" fmla="*/ 0 h 95"/>
                  <a:gd name="T44" fmla="*/ 106 w 106"/>
                  <a:gd name="T45" fmla="*/ 8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95">
                    <a:moveTo>
                      <a:pt x="106" y="84"/>
                    </a:moveTo>
                    <a:cubicBezTo>
                      <a:pt x="87" y="86"/>
                      <a:pt x="87" y="86"/>
                      <a:pt x="87" y="8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0"/>
                      <a:pt x="80" y="24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23"/>
                      <a:pt x="79" y="27"/>
                      <a:pt x="78" y="2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4"/>
                      <a:pt x="21" y="31"/>
                      <a:pt x="19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33"/>
                      <a:pt x="21" y="40"/>
                      <a:pt x="22" y="46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3" y="59"/>
                      <a:pt x="54" y="63"/>
                      <a:pt x="55" y="67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6" y="62"/>
                      <a:pt x="57" y="58"/>
                      <a:pt x="58" y="55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44"/>
              <p:cNvSpPr>
                <a:spLocks noEditPoints="1"/>
              </p:cNvSpPr>
              <p:nvPr/>
            </p:nvSpPr>
            <p:spPr bwMode="auto">
              <a:xfrm>
                <a:off x="-2795588" y="2214563"/>
                <a:ext cx="150813" cy="144463"/>
              </a:xfrm>
              <a:custGeom>
                <a:avLst/>
                <a:gdLst>
                  <a:gd name="T0" fmla="*/ 37 w 68"/>
                  <a:gd name="T1" fmla="*/ 64 h 65"/>
                  <a:gd name="T2" fmla="*/ 13 w 68"/>
                  <a:gd name="T3" fmla="*/ 58 h 65"/>
                  <a:gd name="T4" fmla="*/ 1 w 68"/>
                  <a:gd name="T5" fmla="*/ 36 h 65"/>
                  <a:gd name="T6" fmla="*/ 8 w 68"/>
                  <a:gd name="T7" fmla="*/ 12 h 65"/>
                  <a:gd name="T8" fmla="*/ 31 w 68"/>
                  <a:gd name="T9" fmla="*/ 1 h 65"/>
                  <a:gd name="T10" fmla="*/ 55 w 68"/>
                  <a:gd name="T11" fmla="*/ 7 h 65"/>
                  <a:gd name="T12" fmla="*/ 66 w 68"/>
                  <a:gd name="T13" fmla="*/ 28 h 65"/>
                  <a:gd name="T14" fmla="*/ 60 w 68"/>
                  <a:gd name="T15" fmla="*/ 53 h 65"/>
                  <a:gd name="T16" fmla="*/ 37 w 68"/>
                  <a:gd name="T17" fmla="*/ 64 h 65"/>
                  <a:gd name="T18" fmla="*/ 32 w 68"/>
                  <a:gd name="T19" fmla="*/ 15 h 65"/>
                  <a:gd name="T20" fmla="*/ 22 w 68"/>
                  <a:gd name="T21" fmla="*/ 21 h 65"/>
                  <a:gd name="T22" fmla="*/ 20 w 68"/>
                  <a:gd name="T23" fmla="*/ 34 h 65"/>
                  <a:gd name="T24" fmla="*/ 36 w 68"/>
                  <a:gd name="T25" fmla="*/ 50 h 65"/>
                  <a:gd name="T26" fmla="*/ 47 w 68"/>
                  <a:gd name="T27" fmla="*/ 30 h 65"/>
                  <a:gd name="T28" fmla="*/ 32 w 68"/>
                  <a:gd name="T29" fmla="*/ 1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5">
                    <a:moveTo>
                      <a:pt x="37" y="64"/>
                    </a:moveTo>
                    <a:cubicBezTo>
                      <a:pt x="27" y="65"/>
                      <a:pt x="19" y="63"/>
                      <a:pt x="13" y="58"/>
                    </a:cubicBezTo>
                    <a:cubicBezTo>
                      <a:pt x="6" y="53"/>
                      <a:pt x="2" y="46"/>
                      <a:pt x="1" y="36"/>
                    </a:cubicBezTo>
                    <a:cubicBezTo>
                      <a:pt x="0" y="27"/>
                      <a:pt x="2" y="18"/>
                      <a:pt x="8" y="12"/>
                    </a:cubicBezTo>
                    <a:cubicBezTo>
                      <a:pt x="13" y="6"/>
                      <a:pt x="21" y="2"/>
                      <a:pt x="31" y="1"/>
                    </a:cubicBezTo>
                    <a:cubicBezTo>
                      <a:pt x="41" y="0"/>
                      <a:pt x="49" y="2"/>
                      <a:pt x="55" y="7"/>
                    </a:cubicBezTo>
                    <a:cubicBezTo>
                      <a:pt x="62" y="12"/>
                      <a:pt x="65" y="19"/>
                      <a:pt x="66" y="28"/>
                    </a:cubicBezTo>
                    <a:cubicBezTo>
                      <a:pt x="68" y="38"/>
                      <a:pt x="66" y="46"/>
                      <a:pt x="60" y="53"/>
                    </a:cubicBezTo>
                    <a:cubicBezTo>
                      <a:pt x="55" y="59"/>
                      <a:pt x="47" y="63"/>
                      <a:pt x="37" y="64"/>
                    </a:cubicBezTo>
                    <a:close/>
                    <a:moveTo>
                      <a:pt x="32" y="15"/>
                    </a:moveTo>
                    <a:cubicBezTo>
                      <a:pt x="28" y="16"/>
                      <a:pt x="24" y="18"/>
                      <a:pt x="22" y="21"/>
                    </a:cubicBezTo>
                    <a:cubicBezTo>
                      <a:pt x="20" y="24"/>
                      <a:pt x="20" y="29"/>
                      <a:pt x="20" y="34"/>
                    </a:cubicBezTo>
                    <a:cubicBezTo>
                      <a:pt x="21" y="46"/>
                      <a:pt x="27" y="51"/>
                      <a:pt x="36" y="50"/>
                    </a:cubicBezTo>
                    <a:cubicBezTo>
                      <a:pt x="45" y="49"/>
                      <a:pt x="49" y="42"/>
                      <a:pt x="47" y="30"/>
                    </a:cubicBezTo>
                    <a:cubicBezTo>
                      <a:pt x="46" y="19"/>
                      <a:pt x="41" y="14"/>
                      <a:pt x="32" y="15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45"/>
              <p:cNvSpPr>
                <a:spLocks/>
              </p:cNvSpPr>
              <p:nvPr/>
            </p:nvSpPr>
            <p:spPr bwMode="auto">
              <a:xfrm>
                <a:off x="-2628900" y="2192338"/>
                <a:ext cx="144463" cy="150813"/>
              </a:xfrm>
              <a:custGeom>
                <a:avLst/>
                <a:gdLst>
                  <a:gd name="T0" fmla="*/ 65 w 65"/>
                  <a:gd name="T1" fmla="*/ 61 h 68"/>
                  <a:gd name="T2" fmla="*/ 47 w 65"/>
                  <a:gd name="T3" fmla="*/ 63 h 68"/>
                  <a:gd name="T4" fmla="*/ 43 w 65"/>
                  <a:gd name="T5" fmla="*/ 29 h 68"/>
                  <a:gd name="T6" fmla="*/ 31 w 65"/>
                  <a:gd name="T7" fmla="*/ 17 h 68"/>
                  <a:gd name="T8" fmla="*/ 24 w 65"/>
                  <a:gd name="T9" fmla="*/ 21 h 68"/>
                  <a:gd name="T10" fmla="*/ 22 w 65"/>
                  <a:gd name="T11" fmla="*/ 31 h 68"/>
                  <a:gd name="T12" fmla="*/ 26 w 65"/>
                  <a:gd name="T13" fmla="*/ 65 h 68"/>
                  <a:gd name="T14" fmla="*/ 7 w 65"/>
                  <a:gd name="T15" fmla="*/ 68 h 68"/>
                  <a:gd name="T16" fmla="*/ 0 w 65"/>
                  <a:gd name="T17" fmla="*/ 7 h 68"/>
                  <a:gd name="T18" fmla="*/ 19 w 65"/>
                  <a:gd name="T19" fmla="*/ 5 h 68"/>
                  <a:gd name="T20" fmla="*/ 20 w 65"/>
                  <a:gd name="T21" fmla="*/ 15 h 68"/>
                  <a:gd name="T22" fmla="*/ 20 w 65"/>
                  <a:gd name="T23" fmla="*/ 15 h 68"/>
                  <a:gd name="T24" fmla="*/ 38 w 65"/>
                  <a:gd name="T25" fmla="*/ 1 h 68"/>
                  <a:gd name="T26" fmla="*/ 61 w 65"/>
                  <a:gd name="T27" fmla="*/ 24 h 68"/>
                  <a:gd name="T28" fmla="*/ 65 w 65"/>
                  <a:gd name="T29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68">
                    <a:moveTo>
                      <a:pt x="65" y="61"/>
                    </a:moveTo>
                    <a:cubicBezTo>
                      <a:pt x="47" y="63"/>
                      <a:pt x="47" y="63"/>
                      <a:pt x="47" y="63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2" y="20"/>
                      <a:pt x="38" y="16"/>
                      <a:pt x="31" y="17"/>
                    </a:cubicBezTo>
                    <a:cubicBezTo>
                      <a:pt x="28" y="17"/>
                      <a:pt x="26" y="19"/>
                      <a:pt x="24" y="21"/>
                    </a:cubicBezTo>
                    <a:cubicBezTo>
                      <a:pt x="22" y="24"/>
                      <a:pt x="21" y="27"/>
                      <a:pt x="22" y="31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4" y="7"/>
                      <a:pt x="30" y="2"/>
                      <a:pt x="38" y="1"/>
                    </a:cubicBezTo>
                    <a:cubicBezTo>
                      <a:pt x="51" y="0"/>
                      <a:pt x="59" y="7"/>
                      <a:pt x="61" y="24"/>
                    </a:cubicBezTo>
                    <a:lnTo>
                      <a:pt x="65" y="6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6"/>
              <p:cNvSpPr>
                <a:spLocks noEditPoints="1"/>
              </p:cNvSpPr>
              <p:nvPr/>
            </p:nvSpPr>
            <p:spPr bwMode="auto">
              <a:xfrm>
                <a:off x="-2468563" y="2109788"/>
                <a:ext cx="147638" cy="214313"/>
              </a:xfrm>
              <a:custGeom>
                <a:avLst/>
                <a:gdLst>
                  <a:gd name="T0" fmla="*/ 67 w 67"/>
                  <a:gd name="T1" fmla="*/ 89 h 96"/>
                  <a:gd name="T2" fmla="*/ 48 w 67"/>
                  <a:gd name="T3" fmla="*/ 92 h 96"/>
                  <a:gd name="T4" fmla="*/ 47 w 67"/>
                  <a:gd name="T5" fmla="*/ 83 h 96"/>
                  <a:gd name="T6" fmla="*/ 47 w 67"/>
                  <a:gd name="T7" fmla="*/ 83 h 96"/>
                  <a:gd name="T8" fmla="*/ 30 w 67"/>
                  <a:gd name="T9" fmla="*/ 95 h 96"/>
                  <a:gd name="T10" fmla="*/ 11 w 67"/>
                  <a:gd name="T11" fmla="*/ 89 h 96"/>
                  <a:gd name="T12" fmla="*/ 1 w 67"/>
                  <a:gd name="T13" fmla="*/ 68 h 96"/>
                  <a:gd name="T14" fmla="*/ 6 w 67"/>
                  <a:gd name="T15" fmla="*/ 43 h 96"/>
                  <a:gd name="T16" fmla="*/ 25 w 67"/>
                  <a:gd name="T17" fmla="*/ 32 h 96"/>
                  <a:gd name="T18" fmla="*/ 42 w 67"/>
                  <a:gd name="T19" fmla="*/ 38 h 96"/>
                  <a:gd name="T20" fmla="*/ 42 w 67"/>
                  <a:gd name="T21" fmla="*/ 38 h 96"/>
                  <a:gd name="T22" fmla="*/ 38 w 67"/>
                  <a:gd name="T23" fmla="*/ 2 h 96"/>
                  <a:gd name="T24" fmla="*/ 57 w 67"/>
                  <a:gd name="T25" fmla="*/ 0 h 96"/>
                  <a:gd name="T26" fmla="*/ 67 w 67"/>
                  <a:gd name="T27" fmla="*/ 89 h 96"/>
                  <a:gd name="T28" fmla="*/ 45 w 67"/>
                  <a:gd name="T29" fmla="*/ 62 h 96"/>
                  <a:gd name="T30" fmla="*/ 45 w 67"/>
                  <a:gd name="T31" fmla="*/ 58 h 96"/>
                  <a:gd name="T32" fmla="*/ 40 w 67"/>
                  <a:gd name="T33" fmla="*/ 48 h 96"/>
                  <a:gd name="T34" fmla="*/ 31 w 67"/>
                  <a:gd name="T35" fmla="*/ 45 h 96"/>
                  <a:gd name="T36" fmla="*/ 22 w 67"/>
                  <a:gd name="T37" fmla="*/ 51 h 96"/>
                  <a:gd name="T38" fmla="*/ 20 w 67"/>
                  <a:gd name="T39" fmla="*/ 65 h 96"/>
                  <a:gd name="T40" fmla="*/ 25 w 67"/>
                  <a:gd name="T41" fmla="*/ 77 h 96"/>
                  <a:gd name="T42" fmla="*/ 34 w 67"/>
                  <a:gd name="T43" fmla="*/ 80 h 96"/>
                  <a:gd name="T44" fmla="*/ 43 w 67"/>
                  <a:gd name="T45" fmla="*/ 75 h 96"/>
                  <a:gd name="T46" fmla="*/ 45 w 67"/>
                  <a:gd name="T47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96">
                    <a:moveTo>
                      <a:pt x="67" y="89"/>
                    </a:move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4" y="90"/>
                      <a:pt x="38" y="94"/>
                      <a:pt x="30" y="95"/>
                    </a:cubicBezTo>
                    <a:cubicBezTo>
                      <a:pt x="22" y="96"/>
                      <a:pt x="16" y="94"/>
                      <a:pt x="11" y="89"/>
                    </a:cubicBezTo>
                    <a:cubicBezTo>
                      <a:pt x="5" y="84"/>
                      <a:pt x="2" y="77"/>
                      <a:pt x="1" y="68"/>
                    </a:cubicBezTo>
                    <a:cubicBezTo>
                      <a:pt x="0" y="58"/>
                      <a:pt x="2" y="50"/>
                      <a:pt x="6" y="43"/>
                    </a:cubicBezTo>
                    <a:cubicBezTo>
                      <a:pt x="10" y="36"/>
                      <a:pt x="17" y="33"/>
                      <a:pt x="25" y="32"/>
                    </a:cubicBezTo>
                    <a:cubicBezTo>
                      <a:pt x="33" y="31"/>
                      <a:pt x="38" y="33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57" y="0"/>
                      <a:pt x="57" y="0"/>
                      <a:pt x="57" y="0"/>
                    </a:cubicBezTo>
                    <a:lnTo>
                      <a:pt x="67" y="89"/>
                    </a:lnTo>
                    <a:close/>
                    <a:moveTo>
                      <a:pt x="45" y="62"/>
                    </a:move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4"/>
                      <a:pt x="43" y="51"/>
                      <a:pt x="40" y="48"/>
                    </a:cubicBezTo>
                    <a:cubicBezTo>
                      <a:pt x="38" y="46"/>
                      <a:pt x="35" y="45"/>
                      <a:pt x="31" y="45"/>
                    </a:cubicBezTo>
                    <a:cubicBezTo>
                      <a:pt x="27" y="46"/>
                      <a:pt x="24" y="48"/>
                      <a:pt x="22" y="51"/>
                    </a:cubicBezTo>
                    <a:cubicBezTo>
                      <a:pt x="20" y="55"/>
                      <a:pt x="19" y="59"/>
                      <a:pt x="20" y="65"/>
                    </a:cubicBezTo>
                    <a:cubicBezTo>
                      <a:pt x="21" y="70"/>
                      <a:pt x="22" y="74"/>
                      <a:pt x="25" y="77"/>
                    </a:cubicBezTo>
                    <a:cubicBezTo>
                      <a:pt x="27" y="80"/>
                      <a:pt x="30" y="81"/>
                      <a:pt x="34" y="80"/>
                    </a:cubicBezTo>
                    <a:cubicBezTo>
                      <a:pt x="38" y="80"/>
                      <a:pt x="41" y="78"/>
                      <a:pt x="43" y="75"/>
                    </a:cubicBezTo>
                    <a:cubicBezTo>
                      <a:pt x="45" y="71"/>
                      <a:pt x="46" y="67"/>
                      <a:pt x="45" y="62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7"/>
              <p:cNvSpPr>
                <a:spLocks noEditPoints="1"/>
              </p:cNvSpPr>
              <p:nvPr/>
            </p:nvSpPr>
            <p:spPr bwMode="auto">
              <a:xfrm>
                <a:off x="-2303463" y="2157413"/>
                <a:ext cx="130175" cy="147638"/>
              </a:xfrm>
              <a:custGeom>
                <a:avLst/>
                <a:gdLst>
                  <a:gd name="T0" fmla="*/ 58 w 58"/>
                  <a:gd name="T1" fmla="*/ 61 h 67"/>
                  <a:gd name="T2" fmla="*/ 40 w 58"/>
                  <a:gd name="T3" fmla="*/ 63 h 67"/>
                  <a:gd name="T4" fmla="*/ 39 w 58"/>
                  <a:gd name="T5" fmla="*/ 54 h 67"/>
                  <a:gd name="T6" fmla="*/ 39 w 58"/>
                  <a:gd name="T7" fmla="*/ 54 h 67"/>
                  <a:gd name="T8" fmla="*/ 22 w 58"/>
                  <a:gd name="T9" fmla="*/ 66 h 67"/>
                  <a:gd name="T10" fmla="*/ 8 w 58"/>
                  <a:gd name="T11" fmla="*/ 63 h 67"/>
                  <a:gd name="T12" fmla="*/ 1 w 58"/>
                  <a:gd name="T13" fmla="*/ 50 h 67"/>
                  <a:gd name="T14" fmla="*/ 20 w 58"/>
                  <a:gd name="T15" fmla="*/ 28 h 67"/>
                  <a:gd name="T16" fmla="*/ 36 w 58"/>
                  <a:gd name="T17" fmla="*/ 24 h 67"/>
                  <a:gd name="T18" fmla="*/ 24 w 58"/>
                  <a:gd name="T19" fmla="*/ 15 h 67"/>
                  <a:gd name="T20" fmla="*/ 4 w 58"/>
                  <a:gd name="T21" fmla="*/ 24 h 67"/>
                  <a:gd name="T22" fmla="*/ 3 w 58"/>
                  <a:gd name="T23" fmla="*/ 10 h 67"/>
                  <a:gd name="T24" fmla="*/ 13 w 58"/>
                  <a:gd name="T25" fmla="*/ 5 h 67"/>
                  <a:gd name="T26" fmla="*/ 25 w 58"/>
                  <a:gd name="T27" fmla="*/ 2 h 67"/>
                  <a:gd name="T28" fmla="*/ 54 w 58"/>
                  <a:gd name="T29" fmla="*/ 25 h 67"/>
                  <a:gd name="T30" fmla="*/ 58 w 58"/>
                  <a:gd name="T31" fmla="*/ 61 h 67"/>
                  <a:gd name="T32" fmla="*/ 37 w 58"/>
                  <a:gd name="T33" fmla="*/ 38 h 67"/>
                  <a:gd name="T34" fmla="*/ 37 w 58"/>
                  <a:gd name="T35" fmla="*/ 34 h 67"/>
                  <a:gd name="T36" fmla="*/ 26 w 58"/>
                  <a:gd name="T37" fmla="*/ 37 h 67"/>
                  <a:gd name="T38" fmla="*/ 18 w 58"/>
                  <a:gd name="T39" fmla="*/ 46 h 67"/>
                  <a:gd name="T40" fmla="*/ 21 w 58"/>
                  <a:gd name="T41" fmla="*/ 51 h 67"/>
                  <a:gd name="T42" fmla="*/ 27 w 58"/>
                  <a:gd name="T43" fmla="*/ 52 h 67"/>
                  <a:gd name="T44" fmla="*/ 35 w 58"/>
                  <a:gd name="T45" fmla="*/ 48 h 67"/>
                  <a:gd name="T46" fmla="*/ 37 w 58"/>
                  <a:gd name="T47" fmla="*/ 3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67">
                    <a:moveTo>
                      <a:pt x="58" y="61"/>
                    </a:moveTo>
                    <a:cubicBezTo>
                      <a:pt x="40" y="63"/>
                      <a:pt x="40" y="63"/>
                      <a:pt x="40" y="6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6" y="61"/>
                      <a:pt x="30" y="65"/>
                      <a:pt x="22" y="66"/>
                    </a:cubicBezTo>
                    <a:cubicBezTo>
                      <a:pt x="16" y="67"/>
                      <a:pt x="12" y="66"/>
                      <a:pt x="8" y="63"/>
                    </a:cubicBezTo>
                    <a:cubicBezTo>
                      <a:pt x="4" y="60"/>
                      <a:pt x="2" y="56"/>
                      <a:pt x="1" y="50"/>
                    </a:cubicBezTo>
                    <a:cubicBezTo>
                      <a:pt x="0" y="39"/>
                      <a:pt x="6" y="31"/>
                      <a:pt x="20" y="28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5" y="17"/>
                      <a:pt x="31" y="14"/>
                      <a:pt x="24" y="15"/>
                    </a:cubicBezTo>
                    <a:cubicBezTo>
                      <a:pt x="17" y="16"/>
                      <a:pt x="10" y="19"/>
                      <a:pt x="4" y="2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8"/>
                      <a:pt x="8" y="6"/>
                      <a:pt x="13" y="5"/>
                    </a:cubicBezTo>
                    <a:cubicBezTo>
                      <a:pt x="17" y="3"/>
                      <a:pt x="21" y="2"/>
                      <a:pt x="25" y="2"/>
                    </a:cubicBezTo>
                    <a:cubicBezTo>
                      <a:pt x="42" y="0"/>
                      <a:pt x="52" y="8"/>
                      <a:pt x="54" y="25"/>
                    </a:cubicBezTo>
                    <a:lnTo>
                      <a:pt x="58" y="61"/>
                    </a:lnTo>
                    <a:close/>
                    <a:moveTo>
                      <a:pt x="37" y="38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0" y="38"/>
                      <a:pt x="18" y="41"/>
                      <a:pt x="18" y="46"/>
                    </a:cubicBezTo>
                    <a:cubicBezTo>
                      <a:pt x="18" y="48"/>
                      <a:pt x="19" y="50"/>
                      <a:pt x="21" y="51"/>
                    </a:cubicBezTo>
                    <a:cubicBezTo>
                      <a:pt x="23" y="52"/>
                      <a:pt x="25" y="53"/>
                      <a:pt x="27" y="52"/>
                    </a:cubicBezTo>
                    <a:cubicBezTo>
                      <a:pt x="31" y="52"/>
                      <a:pt x="33" y="51"/>
                      <a:pt x="35" y="48"/>
                    </a:cubicBezTo>
                    <a:cubicBezTo>
                      <a:pt x="37" y="45"/>
                      <a:pt x="38" y="42"/>
                      <a:pt x="37" y="38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48"/>
              <p:cNvSpPr>
                <a:spLocks/>
              </p:cNvSpPr>
              <p:nvPr/>
            </p:nvSpPr>
            <p:spPr bwMode="auto">
              <a:xfrm>
                <a:off x="-2173288" y="2138363"/>
                <a:ext cx="144463" cy="211138"/>
              </a:xfrm>
              <a:custGeom>
                <a:avLst/>
                <a:gdLst>
                  <a:gd name="T0" fmla="*/ 65 w 65"/>
                  <a:gd name="T1" fmla="*/ 0 h 95"/>
                  <a:gd name="T2" fmla="*/ 48 w 65"/>
                  <a:gd name="T3" fmla="*/ 68 h 95"/>
                  <a:gd name="T4" fmla="*/ 24 w 65"/>
                  <a:gd name="T5" fmla="*/ 95 h 95"/>
                  <a:gd name="T6" fmla="*/ 13 w 65"/>
                  <a:gd name="T7" fmla="*/ 94 h 95"/>
                  <a:gd name="T8" fmla="*/ 11 w 65"/>
                  <a:gd name="T9" fmla="*/ 80 h 95"/>
                  <a:gd name="T10" fmla="*/ 19 w 65"/>
                  <a:gd name="T11" fmla="*/ 81 h 95"/>
                  <a:gd name="T12" fmla="*/ 29 w 65"/>
                  <a:gd name="T13" fmla="*/ 73 h 95"/>
                  <a:gd name="T14" fmla="*/ 31 w 65"/>
                  <a:gd name="T15" fmla="*/ 65 h 95"/>
                  <a:gd name="T16" fmla="*/ 0 w 65"/>
                  <a:gd name="T17" fmla="*/ 8 h 95"/>
                  <a:gd name="T18" fmla="*/ 20 w 65"/>
                  <a:gd name="T19" fmla="*/ 5 h 95"/>
                  <a:gd name="T20" fmla="*/ 36 w 65"/>
                  <a:gd name="T21" fmla="*/ 41 h 95"/>
                  <a:gd name="T22" fmla="*/ 38 w 65"/>
                  <a:gd name="T23" fmla="*/ 49 h 95"/>
                  <a:gd name="T24" fmla="*/ 38 w 65"/>
                  <a:gd name="T25" fmla="*/ 49 h 95"/>
                  <a:gd name="T26" fmla="*/ 39 w 65"/>
                  <a:gd name="T27" fmla="*/ 40 h 95"/>
                  <a:gd name="T28" fmla="*/ 47 w 65"/>
                  <a:gd name="T29" fmla="*/ 2 h 95"/>
                  <a:gd name="T30" fmla="*/ 65 w 65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95">
                    <a:moveTo>
                      <a:pt x="65" y="0"/>
                    </a:moveTo>
                    <a:cubicBezTo>
                      <a:pt x="48" y="68"/>
                      <a:pt x="48" y="68"/>
                      <a:pt x="48" y="68"/>
                    </a:cubicBezTo>
                    <a:cubicBezTo>
                      <a:pt x="44" y="85"/>
                      <a:pt x="36" y="93"/>
                      <a:pt x="24" y="95"/>
                    </a:cubicBezTo>
                    <a:cubicBezTo>
                      <a:pt x="20" y="95"/>
                      <a:pt x="16" y="95"/>
                      <a:pt x="13" y="94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1"/>
                      <a:pt x="16" y="81"/>
                      <a:pt x="19" y="81"/>
                    </a:cubicBezTo>
                    <a:cubicBezTo>
                      <a:pt x="24" y="80"/>
                      <a:pt x="27" y="78"/>
                      <a:pt x="29" y="73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3"/>
                      <a:pt x="37" y="46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6"/>
                      <a:pt x="39" y="44"/>
                      <a:pt x="39" y="40"/>
                    </a:cubicBezTo>
                    <a:cubicBezTo>
                      <a:pt x="47" y="2"/>
                      <a:pt x="47" y="2"/>
                      <a:pt x="47" y="2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9"/>
              <p:cNvSpPr>
                <a:spLocks/>
              </p:cNvSpPr>
              <p:nvPr/>
            </p:nvSpPr>
            <p:spPr bwMode="auto">
              <a:xfrm>
                <a:off x="-3022600" y="2559050"/>
                <a:ext cx="142875" cy="298450"/>
              </a:xfrm>
              <a:custGeom>
                <a:avLst/>
                <a:gdLst>
                  <a:gd name="T0" fmla="*/ 62 w 64"/>
                  <a:gd name="T1" fmla="*/ 76 h 134"/>
                  <a:gd name="T2" fmla="*/ 54 w 64"/>
                  <a:gd name="T3" fmla="*/ 116 h 134"/>
                  <a:gd name="T4" fmla="*/ 22 w 64"/>
                  <a:gd name="T5" fmla="*/ 134 h 134"/>
                  <a:gd name="T6" fmla="*/ 3 w 64"/>
                  <a:gd name="T7" fmla="*/ 132 h 134"/>
                  <a:gd name="T8" fmla="*/ 0 w 64"/>
                  <a:gd name="T9" fmla="*/ 106 h 134"/>
                  <a:gd name="T10" fmla="*/ 17 w 64"/>
                  <a:gd name="T11" fmla="*/ 109 h 134"/>
                  <a:gd name="T12" fmla="*/ 33 w 64"/>
                  <a:gd name="T13" fmla="*/ 78 h 134"/>
                  <a:gd name="T14" fmla="*/ 25 w 64"/>
                  <a:gd name="T15" fmla="*/ 4 h 134"/>
                  <a:gd name="T16" fmla="*/ 53 w 64"/>
                  <a:gd name="T17" fmla="*/ 0 h 134"/>
                  <a:gd name="T18" fmla="*/ 62 w 64"/>
                  <a:gd name="T19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134">
                    <a:moveTo>
                      <a:pt x="62" y="76"/>
                    </a:moveTo>
                    <a:cubicBezTo>
                      <a:pt x="64" y="93"/>
                      <a:pt x="61" y="107"/>
                      <a:pt x="54" y="116"/>
                    </a:cubicBezTo>
                    <a:cubicBezTo>
                      <a:pt x="48" y="126"/>
                      <a:pt x="37" y="132"/>
                      <a:pt x="22" y="134"/>
                    </a:cubicBezTo>
                    <a:cubicBezTo>
                      <a:pt x="15" y="134"/>
                      <a:pt x="9" y="134"/>
                      <a:pt x="3" y="13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5" y="109"/>
                      <a:pt x="11" y="110"/>
                      <a:pt x="17" y="109"/>
                    </a:cubicBezTo>
                    <a:cubicBezTo>
                      <a:pt x="30" y="108"/>
                      <a:pt x="35" y="98"/>
                      <a:pt x="33" y="7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62" y="7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0"/>
              <p:cNvSpPr>
                <a:spLocks/>
              </p:cNvSpPr>
              <p:nvPr/>
            </p:nvSpPr>
            <p:spPr bwMode="auto">
              <a:xfrm>
                <a:off x="-2855913" y="2527300"/>
                <a:ext cx="257175" cy="307975"/>
              </a:xfrm>
              <a:custGeom>
                <a:avLst/>
                <a:gdLst>
                  <a:gd name="T0" fmla="*/ 112 w 116"/>
                  <a:gd name="T1" fmla="*/ 71 h 138"/>
                  <a:gd name="T2" fmla="*/ 66 w 116"/>
                  <a:gd name="T3" fmla="*/ 134 h 138"/>
                  <a:gd name="T4" fmla="*/ 8 w 116"/>
                  <a:gd name="T5" fmla="*/ 85 h 138"/>
                  <a:gd name="T6" fmla="*/ 0 w 116"/>
                  <a:gd name="T7" fmla="*/ 12 h 138"/>
                  <a:gd name="T8" fmla="*/ 28 w 116"/>
                  <a:gd name="T9" fmla="*/ 9 h 138"/>
                  <a:gd name="T10" fmla="*/ 36 w 116"/>
                  <a:gd name="T11" fmla="*/ 82 h 138"/>
                  <a:gd name="T12" fmla="*/ 64 w 116"/>
                  <a:gd name="T13" fmla="*/ 109 h 138"/>
                  <a:gd name="T14" fmla="*/ 84 w 116"/>
                  <a:gd name="T15" fmla="*/ 77 h 138"/>
                  <a:gd name="T16" fmla="*/ 75 w 116"/>
                  <a:gd name="T17" fmla="*/ 3 h 138"/>
                  <a:gd name="T18" fmla="*/ 104 w 116"/>
                  <a:gd name="T19" fmla="*/ 0 h 138"/>
                  <a:gd name="T20" fmla="*/ 112 w 116"/>
                  <a:gd name="T21" fmla="*/ 7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138">
                    <a:moveTo>
                      <a:pt x="112" y="71"/>
                    </a:moveTo>
                    <a:cubicBezTo>
                      <a:pt x="116" y="109"/>
                      <a:pt x="101" y="130"/>
                      <a:pt x="66" y="134"/>
                    </a:cubicBezTo>
                    <a:cubicBezTo>
                      <a:pt x="31" y="138"/>
                      <a:pt x="12" y="122"/>
                      <a:pt x="8" y="8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9" y="102"/>
                      <a:pt x="48" y="111"/>
                      <a:pt x="64" y="109"/>
                    </a:cubicBezTo>
                    <a:cubicBezTo>
                      <a:pt x="79" y="108"/>
                      <a:pt x="86" y="97"/>
                      <a:pt x="84" y="77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104" y="0"/>
                      <a:pt x="104" y="0"/>
                      <a:pt x="104" y="0"/>
                    </a:cubicBezTo>
                    <a:lnTo>
                      <a:pt x="112" y="7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1"/>
              <p:cNvSpPr>
                <a:spLocks/>
              </p:cNvSpPr>
              <p:nvPr/>
            </p:nvSpPr>
            <p:spPr bwMode="auto">
              <a:xfrm>
                <a:off x="-2573338" y="2492375"/>
                <a:ext cx="284163" cy="309563"/>
              </a:xfrm>
              <a:custGeom>
                <a:avLst/>
                <a:gdLst>
                  <a:gd name="T0" fmla="*/ 128 w 128"/>
                  <a:gd name="T1" fmla="*/ 126 h 139"/>
                  <a:gd name="T2" fmla="*/ 99 w 128"/>
                  <a:gd name="T3" fmla="*/ 129 h 139"/>
                  <a:gd name="T4" fmla="*/ 38 w 128"/>
                  <a:gd name="T5" fmla="*/ 56 h 139"/>
                  <a:gd name="T6" fmla="*/ 30 w 128"/>
                  <a:gd name="T7" fmla="*/ 47 h 139"/>
                  <a:gd name="T8" fmla="*/ 30 w 128"/>
                  <a:gd name="T9" fmla="*/ 47 h 139"/>
                  <a:gd name="T10" fmla="*/ 33 w 128"/>
                  <a:gd name="T11" fmla="*/ 67 h 139"/>
                  <a:gd name="T12" fmla="*/ 41 w 128"/>
                  <a:gd name="T13" fmla="*/ 136 h 139"/>
                  <a:gd name="T14" fmla="*/ 14 w 128"/>
                  <a:gd name="T15" fmla="*/ 139 h 139"/>
                  <a:gd name="T16" fmla="*/ 0 w 128"/>
                  <a:gd name="T17" fmla="*/ 13 h 139"/>
                  <a:gd name="T18" fmla="*/ 30 w 128"/>
                  <a:gd name="T19" fmla="*/ 10 h 139"/>
                  <a:gd name="T20" fmla="*/ 89 w 128"/>
                  <a:gd name="T21" fmla="*/ 81 h 139"/>
                  <a:gd name="T22" fmla="*/ 97 w 128"/>
                  <a:gd name="T23" fmla="*/ 90 h 139"/>
                  <a:gd name="T24" fmla="*/ 97 w 128"/>
                  <a:gd name="T25" fmla="*/ 90 h 139"/>
                  <a:gd name="T26" fmla="*/ 94 w 128"/>
                  <a:gd name="T27" fmla="*/ 73 h 139"/>
                  <a:gd name="T28" fmla="*/ 86 w 128"/>
                  <a:gd name="T29" fmla="*/ 3 h 139"/>
                  <a:gd name="T30" fmla="*/ 113 w 128"/>
                  <a:gd name="T31" fmla="*/ 0 h 139"/>
                  <a:gd name="T32" fmla="*/ 128 w 128"/>
                  <a:gd name="T3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39">
                    <a:moveTo>
                      <a:pt x="128" y="126"/>
                    </a:moveTo>
                    <a:cubicBezTo>
                      <a:pt x="99" y="129"/>
                      <a:pt x="99" y="129"/>
                      <a:pt x="99" y="129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4" y="52"/>
                      <a:pt x="32" y="49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1"/>
                      <a:pt x="32" y="58"/>
                      <a:pt x="33" y="67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2" y="84"/>
                      <a:pt x="94" y="87"/>
                      <a:pt x="97" y="90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6" y="87"/>
                      <a:pt x="95" y="82"/>
                      <a:pt x="94" y="7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113" y="0"/>
                      <a:pt x="113" y="0"/>
                      <a:pt x="113" y="0"/>
                    </a:cubicBezTo>
                    <a:lnTo>
                      <a:pt x="128" y="12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2"/>
              <p:cNvSpPr>
                <a:spLocks/>
              </p:cNvSpPr>
              <p:nvPr/>
            </p:nvSpPr>
            <p:spPr bwMode="auto">
              <a:xfrm>
                <a:off x="-2154238" y="2454275"/>
                <a:ext cx="149225" cy="293688"/>
              </a:xfrm>
              <a:custGeom>
                <a:avLst/>
                <a:gdLst>
                  <a:gd name="T0" fmla="*/ 52 w 67"/>
                  <a:gd name="T1" fmla="*/ 0 h 132"/>
                  <a:gd name="T2" fmla="*/ 67 w 67"/>
                  <a:gd name="T3" fmla="*/ 128 h 132"/>
                  <a:gd name="T4" fmla="*/ 39 w 67"/>
                  <a:gd name="T5" fmla="*/ 132 h 132"/>
                  <a:gd name="T6" fmla="*/ 28 w 67"/>
                  <a:gd name="T7" fmla="*/ 34 h 132"/>
                  <a:gd name="T8" fmla="*/ 23 w 67"/>
                  <a:gd name="T9" fmla="*/ 39 h 132"/>
                  <a:gd name="T10" fmla="*/ 17 w 67"/>
                  <a:gd name="T11" fmla="*/ 43 h 132"/>
                  <a:gd name="T12" fmla="*/ 10 w 67"/>
                  <a:gd name="T13" fmla="*/ 46 h 132"/>
                  <a:gd name="T14" fmla="*/ 2 w 67"/>
                  <a:gd name="T15" fmla="*/ 48 h 132"/>
                  <a:gd name="T16" fmla="*/ 0 w 67"/>
                  <a:gd name="T17" fmla="*/ 25 h 132"/>
                  <a:gd name="T18" fmla="*/ 19 w 67"/>
                  <a:gd name="T19" fmla="*/ 14 h 132"/>
                  <a:gd name="T20" fmla="*/ 35 w 67"/>
                  <a:gd name="T21" fmla="*/ 2 h 132"/>
                  <a:gd name="T22" fmla="*/ 52 w 67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132">
                    <a:moveTo>
                      <a:pt x="52" y="0"/>
                    </a:moveTo>
                    <a:cubicBezTo>
                      <a:pt x="67" y="128"/>
                      <a:pt x="67" y="128"/>
                      <a:pt x="67" y="128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6" y="36"/>
                      <a:pt x="25" y="37"/>
                      <a:pt x="23" y="39"/>
                    </a:cubicBezTo>
                    <a:cubicBezTo>
                      <a:pt x="21" y="40"/>
                      <a:pt x="19" y="41"/>
                      <a:pt x="17" y="43"/>
                    </a:cubicBezTo>
                    <a:cubicBezTo>
                      <a:pt x="14" y="44"/>
                      <a:pt x="12" y="45"/>
                      <a:pt x="10" y="46"/>
                    </a:cubicBezTo>
                    <a:cubicBezTo>
                      <a:pt x="7" y="47"/>
                      <a:pt x="5" y="48"/>
                      <a:pt x="2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2"/>
                      <a:pt x="13" y="18"/>
                      <a:pt x="19" y="14"/>
                    </a:cubicBezTo>
                    <a:cubicBezTo>
                      <a:pt x="25" y="10"/>
                      <a:pt x="30" y="6"/>
                      <a:pt x="35" y="2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22640" y="2966466"/>
              <a:ext cx="365757" cy="783110"/>
              <a:chOff x="9195251" y="2966466"/>
              <a:chExt cx="365757" cy="78311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9378129" y="2966466"/>
                <a:ext cx="0" cy="438945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 bwMode="auto">
              <a:xfrm>
                <a:off x="9195251" y="3383819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404001" y="1746454"/>
              <a:ext cx="1374458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Project starts</a:t>
              </a:r>
            </a:p>
          </p:txBody>
        </p:sp>
      </p:grpSp>
      <p:sp>
        <p:nvSpPr>
          <p:cNvPr id="113" name="Rectangle 112"/>
          <p:cNvSpPr/>
          <p:nvPr/>
        </p:nvSpPr>
        <p:spPr bwMode="auto">
          <a:xfrm flipV="1">
            <a:off x="7802034" y="3547177"/>
            <a:ext cx="1117328" cy="76555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 flipV="1">
            <a:off x="4648196" y="3536950"/>
            <a:ext cx="1276353" cy="82549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25730" y="3400300"/>
            <a:ext cx="399157" cy="1456288"/>
            <a:chOff x="7425730" y="3400300"/>
            <a:chExt cx="399157" cy="1456288"/>
          </a:xfrm>
        </p:grpSpPr>
        <p:sp>
          <p:nvSpPr>
            <p:cNvPr id="95" name="TextBox 94"/>
            <p:cNvSpPr txBox="1"/>
            <p:nvPr/>
          </p:nvSpPr>
          <p:spPr>
            <a:xfrm>
              <a:off x="7425730" y="4532588"/>
              <a:ext cx="399157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Plan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442430" y="3400300"/>
              <a:ext cx="365757" cy="1034281"/>
              <a:chOff x="7700039" y="3400300"/>
              <a:chExt cx="365757" cy="1034281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7882917" y="3738831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/>
              <p:cNvSpPr/>
              <p:nvPr/>
            </p:nvSpPr>
            <p:spPr bwMode="auto">
              <a:xfrm>
                <a:off x="7700039" y="3400300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 bwMode="auto">
          <a:xfrm flipV="1">
            <a:off x="3232150" y="3547175"/>
            <a:ext cx="1085850" cy="78674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9825" y="3383819"/>
            <a:ext cx="1490857" cy="1506173"/>
            <a:chOff x="3601287" y="3383819"/>
            <a:chExt cx="1490857" cy="1506173"/>
          </a:xfrm>
        </p:grpSpPr>
        <p:sp>
          <p:nvSpPr>
            <p:cNvPr id="101" name="TextBox 100"/>
            <p:cNvSpPr txBox="1"/>
            <p:nvPr/>
          </p:nvSpPr>
          <p:spPr>
            <a:xfrm>
              <a:off x="3601287" y="4565992"/>
              <a:ext cx="1490857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cs typeface="Arial" pitchFamily="34" charset="0"/>
                </a:rPr>
                <a:t>Track progress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63837" y="3383819"/>
              <a:ext cx="365757" cy="1050762"/>
              <a:chOff x="4709613" y="3383819"/>
              <a:chExt cx="365757" cy="1050762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>
                <a:off x="4892491" y="3738831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 bwMode="auto">
              <a:xfrm>
                <a:off x="4709613" y="3383819"/>
                <a:ext cx="365757" cy="365757"/>
              </a:xfrm>
              <a:prstGeom prst="ellipse">
                <a:avLst/>
              </a:prstGeom>
              <a:solidFill>
                <a:srgbClr val="505050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06" name="Isosceles Triangle 105"/>
          <p:cNvSpPr/>
          <p:nvPr/>
        </p:nvSpPr>
        <p:spPr bwMode="auto">
          <a:xfrm rot="16200000">
            <a:off x="2768858" y="3359408"/>
            <a:ext cx="510159" cy="439792"/>
          </a:xfrm>
          <a:prstGeom prst="triangle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2" descr="DevOpsGraphic_v6-0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03200"/>
            <a:ext cx="1529733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4" grpId="0" animBg="1"/>
      <p:bldP spid="103" grpId="0"/>
      <p:bldP spid="122" grpId="0" animBg="1"/>
      <p:bldP spid="107" grpId="0" animBg="1"/>
      <p:bldP spid="113" grpId="0" animBg="1"/>
      <p:bldP spid="115" grpId="0" animBg="1"/>
      <p:bldP spid="116" grpId="0" animBg="1"/>
      <p:bldP spid="106" grpId="0" animBg="1"/>
    </p:bldLst>
  </p:timing>
</p:sld>
</file>

<file path=ppt/theme/theme1.xml><?xml version="1.0" encoding="utf-8"?>
<a:theme xmlns:a="http://schemas.openxmlformats.org/drawingml/2006/main" name="5-30629_Build_Template_WHIT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lIns="91440" tIns="91440" rIns="34294" bIns="34294" anchor="b" anchorCtr="0"/>
      <a:lstStyle>
        <a:defPPr defTabSz="932406">
          <a:defRPr sz="8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_2015_Template.potx" id="{989475B9-DB6C-4EAF-8622-952BB3581377}" vid="{3DC98DF2-15D7-439F-8B72-0561DF431F48}"/>
    </a:ext>
  </a:extLst>
</a:theme>
</file>

<file path=ppt/theme/theme2.xml><?xml version="1.0" encoding="utf-8"?>
<a:theme xmlns:a="http://schemas.openxmlformats.org/drawingml/2006/main" name="5-30629_Build_Template_DARK BLU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_2015_Template.potx" id="{989475B9-DB6C-4EAF-8622-952BB3581377}" vid="{74387833-FC5C-4245-A3BF-5305B54D3E1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Moscone Center</TermName>
          <TermId xmlns="http://schemas.microsoft.com/office/infopath/2007/PartnerControls">d4f36a2e-dd0d-4424-990f-7c93b4e9f063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</TermName>
          <TermId xmlns="http://schemas.microsoft.com/office/infopath/2007/PartnerControls">58542b36-5bf5-46a6-a53f-a41fb7a73785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San Francisco</TermName>
          <TermId xmlns="http://schemas.microsoft.com/office/infopath/2007/PartnerControls">84dfcb53-432b-499d-8965-93d483d36b4a</TermId>
        </TermInfo>
      </Terms>
    </pfbfa50075a04958bd8757dc155d3e08>
    <Presentation_x0020_Date xmlns="12a172fe-0250-434a-85cf-03b10810c5e5">2015-05-04T00:00:00-05:00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2015-05-04T02:00:00-05:00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Brian Harry</External_x0020_Speaker>
    <Session_x0020_Code xmlns="12a172fe-0250-434a-85cf-03b10810c5e5">FND2702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2015-05-08T02:00:00-05:00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 2015</TermName>
          <TermId xmlns="http://schemas.microsoft.com/office/infopath/2007/PartnerControls">54419920-0a06-43b0-b2df-79127b266d93</TermId>
        </TermInfo>
      </Terms>
    </TaxKeywordTaxHTField>
    <TaxCatchAll xmlns="230e9df3-be65-4c73-a93b-d1236ebd677e">
      <Value>173</Value>
      <Value>172</Value>
      <Value>171</Value>
      <Value>170</Value>
    </TaxCatchAll>
    <eb9cf3a3af7b473faa5c9c98148a90a4 xmlns="12a172fe-0250-434a-85cf-03b10810c5e5">
      <Terms xmlns="http://schemas.microsoft.com/office/infopath/2007/PartnerControls"/>
    </eb9cf3a3af7b473faa5c9c98148a90a4>
    <SharingHintHash xmlns="12a172fe-0250-434a-85cf-03b10810c5e5">-103767253</SharingHintHash>
    <SharedWithUsers xmlns="12a172fe-0250-434a-85cf-03b10810c5e5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5" ma:contentTypeDescription="Create a new document." ma:contentTypeScope="" ma:versionID="9f49739d1da212619d044bf1bfa27251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d1ec06fbcf9feb71c233288b468d8e39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38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www.w3.org/XML/1998/namespace"/>
    <ds:schemaRef ds:uri="http://purl.org/dc/elements/1.1/"/>
    <ds:schemaRef ds:uri="12a172fe-0250-434a-85cf-03b10810c5e5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230e9df3-be65-4c73-a93b-d1236ebd677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E0065C-627B-42FD-A7AD-D2ABAFAC7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Build 2015 Template</Template>
  <TotalTime>4924</TotalTime>
  <Words>1228</Words>
  <Application>Microsoft Office PowerPoint</Application>
  <PresentationFormat>Custom</PresentationFormat>
  <Paragraphs>282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Arial</vt:lpstr>
      <vt:lpstr>Avenir LT Pro 45 Book</vt:lpstr>
      <vt:lpstr>Calibri</vt:lpstr>
      <vt:lpstr>Consolas</vt:lpstr>
      <vt:lpstr>Segoe Pro</vt:lpstr>
      <vt:lpstr>Segoe Pro Display Light</vt:lpstr>
      <vt:lpstr>Segoe Pro Light</vt:lpstr>
      <vt:lpstr>Segoe UI</vt:lpstr>
      <vt:lpstr>Segoe UI Light</vt:lpstr>
      <vt:lpstr>Segoe UI Semibold</vt:lpstr>
      <vt:lpstr>Segoe UI Semilight</vt:lpstr>
      <vt:lpstr>Wingdings</vt:lpstr>
      <vt:lpstr>5-30629_Build_Template_WHITE</vt:lpstr>
      <vt:lpstr>5-30629_Build_Template_DARK BLUE</vt:lpstr>
      <vt:lpstr>PowerPoint Presentation</vt:lpstr>
      <vt:lpstr>DevOps as a strategy for business agility</vt:lpstr>
      <vt:lpstr>It’s tough out there …</vt:lpstr>
      <vt:lpstr>Software delivery challenges</vt:lpstr>
      <vt:lpstr>The consequences of inefficiency</vt:lpstr>
      <vt:lpstr>Our own journey</vt:lpstr>
      <vt:lpstr>Where we are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 Studio Application Insights</vt:lpstr>
      <vt:lpstr>PowerPoint Presentation</vt:lpstr>
      <vt:lpstr>Our solution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DevOps as a strategy for business agility</dc:title>
  <dc:subject>Build 2015</dc:subject>
  <dc:creator>Michael Köster</dc:creator>
  <cp:keywords>Ignite 2015</cp:keywords>
  <dc:description>Template: Mitchell Derrey, Silver Fox Productions
Formatting: 
Audience Type:</dc:description>
  <cp:lastModifiedBy>Shows</cp:lastModifiedBy>
  <cp:revision>494</cp:revision>
  <dcterms:created xsi:type="dcterms:W3CDTF">2015-04-08T09:37:53Z</dcterms:created>
  <dcterms:modified xsi:type="dcterms:W3CDTF">2015-05-04T22:41:39Z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173;#Moscone Center|d4f36a2e-dd0d-4424-990f-7c93b4e9f063</vt:lpwstr>
  </property>
  <property fmtid="{D5CDD505-2E9C-101B-9397-08002B2CF9AE}" pid="7" name="Track">
    <vt:lpwstr/>
  </property>
  <property fmtid="{D5CDD505-2E9C-101B-9397-08002B2CF9AE}" pid="8" name="Event Location">
    <vt:lpwstr>172;#San Francisco|84dfcb53-432b-499d-8965-93d483d36b4a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Audience1">
    <vt:lpwstr/>
  </property>
  <property fmtid="{D5CDD505-2E9C-101B-9397-08002B2CF9AE}" pid="12" name="TaxKeyword">
    <vt:lpwstr>170;#Build 2015|54419920-0a06-43b0-b2df-79127b266d93</vt:lpwstr>
  </property>
  <property fmtid="{D5CDD505-2E9C-101B-9397-08002B2CF9AE}" pid="13" name="Event Name">
    <vt:lpwstr>171;#BUILD|58542b36-5bf5-46a6-a53f-a41fb7a73785</vt:lpwstr>
  </property>
</Properties>
</file>