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4229" r:id="rId1"/>
    <p:sldMasterId id="2147484346" r:id="rId2"/>
  </p:sldMasterIdLst>
  <p:notesMasterIdLst>
    <p:notesMasterId r:id="rId20"/>
  </p:notesMasterIdLst>
  <p:handoutMasterIdLst>
    <p:handoutMasterId r:id="rId21"/>
  </p:handoutMasterIdLst>
  <p:sldIdLst>
    <p:sldId id="1521" r:id="rId3"/>
    <p:sldId id="1533" r:id="rId4"/>
    <p:sldId id="1565" r:id="rId5"/>
    <p:sldId id="1554" r:id="rId6"/>
    <p:sldId id="1555" r:id="rId7"/>
    <p:sldId id="1556" r:id="rId8"/>
    <p:sldId id="1557" r:id="rId9"/>
    <p:sldId id="1559" r:id="rId10"/>
    <p:sldId id="1560" r:id="rId11"/>
    <p:sldId id="1561" r:id="rId12"/>
    <p:sldId id="1558" r:id="rId13"/>
    <p:sldId id="1562" r:id="rId14"/>
    <p:sldId id="1564" r:id="rId15"/>
    <p:sldId id="1563" r:id="rId16"/>
    <p:sldId id="1566" r:id="rId17"/>
    <p:sldId id="1567" r:id="rId18"/>
    <p:sldId id="1568" r:id="rId19"/>
  </p:sldIdLst>
  <p:sldSz cx="12436475" cy="6994525"/>
  <p:notesSz cx="7010400" cy="9296400"/>
  <p:defaultTextStyle>
    <a:defPPr>
      <a:defRPr lang="en-US"/>
    </a:defPPr>
    <a:lvl1pPr marL="0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66371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32742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99113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65484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331856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98226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64597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730969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icrosoft Ignite Breakout Template" id="{A073DAE3-B461-442F-A3D3-6642BD875E45}">
          <p14:sldIdLst>
            <p14:sldId id="1521"/>
            <p14:sldId id="1533"/>
            <p14:sldId id="1565"/>
            <p14:sldId id="1554"/>
            <p14:sldId id="1555"/>
            <p14:sldId id="1556"/>
            <p14:sldId id="1557"/>
            <p14:sldId id="1559"/>
            <p14:sldId id="1560"/>
            <p14:sldId id="1561"/>
            <p14:sldId id="1558"/>
            <p14:sldId id="1562"/>
            <p14:sldId id="1564"/>
            <p14:sldId id="1563"/>
          </p14:sldIdLst>
        </p14:section>
        <p14:section name="Compulsory Slides" id="{F6B29FD8-C735-4346-9A78-4FFF5E98E3A6}">
          <p14:sldIdLst>
            <p14:sldId id="1566"/>
            <p14:sldId id="1567"/>
            <p14:sldId id="156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021">
          <p15:clr>
            <a:srgbClr val="A4A3A4"/>
          </p15:clr>
        </p15:guide>
        <p15:guide id="2" pos="391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Author" initials="A" lastIdx="0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5050"/>
    <a:srgbClr val="FD7808"/>
    <a:srgbClr val="3F3F3F"/>
    <a:srgbClr val="15AEEF"/>
    <a:srgbClr val="FEAC0B"/>
    <a:srgbClr val="D34305"/>
    <a:srgbClr val="FD780C"/>
    <a:srgbClr val="FEC914"/>
    <a:srgbClr val="ED5F19"/>
    <a:srgbClr val="C744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69" autoAdjust="0"/>
    <p:restoredTop sz="63927" autoAdjust="0"/>
  </p:normalViewPr>
  <p:slideViewPr>
    <p:cSldViewPr snapToGrid="0">
      <p:cViewPr varScale="1">
        <p:scale>
          <a:sx n="50" d="100"/>
          <a:sy n="50" d="100"/>
        </p:scale>
        <p:origin x="888" y="34"/>
      </p:cViewPr>
      <p:guideLst>
        <p:guide orient="horz" pos="2021"/>
        <p:guide pos="3917"/>
      </p:guideLst>
    </p:cSldViewPr>
  </p:slideViewPr>
  <p:outlineViewPr>
    <p:cViewPr>
      <p:scale>
        <a:sx n="33" d="100"/>
        <a:sy n="33" d="100"/>
      </p:scale>
      <p:origin x="0" y="-766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howGuides="1">
      <p:cViewPr varScale="1">
        <p:scale>
          <a:sx n="83" d="100"/>
          <a:sy n="83" d="100"/>
        </p:scale>
        <p:origin x="2994" y="96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>
          <a:xfrm>
            <a:off x="0" y="-117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r>
              <a:rPr lang="en-US" dirty="0" smtClean="0">
                <a:latin typeface="Segoe UI" pitchFamily="34" charset="0"/>
              </a:rPr>
              <a:t>Microsoft Ignite 2015</a:t>
            </a:r>
            <a:endParaRPr lang="en-US" dirty="0">
              <a:latin typeface="Segoe UI" pitchFamily="34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C8D045D-9A66-44E7-900A-FC6D0BD4E54A}" type="datetime8">
              <a:rPr lang="en-US" smtClean="0">
                <a:latin typeface="Segoe UI" pitchFamily="34" charset="0"/>
              </a:rPr>
              <a:t>11/20/2015 11:24 AM</a:t>
            </a:fld>
            <a:endParaRPr lang="en-US" dirty="0">
              <a:latin typeface="Segoe UI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2"/>
          </p:nvPr>
        </p:nvSpPr>
        <p:spPr>
          <a:xfrm>
            <a:off x="0" y="8829966"/>
            <a:ext cx="5923788" cy="337975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pPr marL="406034" defTabSz="931467" eaLnBrk="0" hangingPunct="0"/>
            <a:r>
              <a:rPr lang="en-US" sz="4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"/>
          </p:nvPr>
        </p:nvSpPr>
        <p:spPr>
          <a:xfrm>
            <a:off x="5912103" y="8829967"/>
            <a:ext cx="1096674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EC9E9D6-92A0-482B-A603-C9BA7FFB8190}" type="slidenum">
              <a:rPr lang="en-US" smtClean="0">
                <a:latin typeface="Segoe UI" pitchFamily="34" charset="0"/>
              </a:rPr>
              <a:t>‹#›</a:t>
            </a:fld>
            <a:endParaRPr lang="en-US" dirty="0">
              <a:latin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59563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ader Placeholder 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>
                <a:latin typeface="Segoe UI" pitchFamily="34" charset="0"/>
              </a:defRPr>
            </a:lvl1pPr>
          </a:lstStyle>
          <a:p>
            <a:r>
              <a:rPr lang="en-US" dirty="0" smtClean="0"/>
              <a:t>Microsoft Ignite 2015</a:t>
            </a:r>
          </a:p>
        </p:txBody>
      </p:sp>
      <p:sp>
        <p:nvSpPr>
          <p:cNvPr id="9" name="Slide Image Placeholder 8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4"/>
          </p:nvPr>
        </p:nvSpPr>
        <p:spPr>
          <a:xfrm>
            <a:off x="0" y="8831580"/>
            <a:ext cx="6052312" cy="361897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marL="582359" indent="0" algn="l">
              <a:defRPr sz="1200"/>
            </a:lvl1pPr>
          </a:lstStyle>
          <a:p>
            <a:pPr defTabSz="931467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38EEC551-8CDA-4EB6-89BB-2A86C9F091C8}" type="datetime8">
              <a:rPr lang="en-US" smtClean="0"/>
              <a:t>11/20/2015 11:24 AM</a:t>
            </a:fld>
            <a:endParaRPr lang="en-US" dirty="0"/>
          </a:p>
        </p:txBody>
      </p:sp>
      <p:sp>
        <p:nvSpPr>
          <p:cNvPr id="12" name="Notes Placeholder 11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5"/>
          </p:nvPr>
        </p:nvSpPr>
        <p:spPr>
          <a:xfrm>
            <a:off x="6040627" y="8829967"/>
            <a:ext cx="96815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B4008EB6-D09E-4580-8CD6-DDB14511944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64826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32742" rtl="0" eaLnBrk="1" latinLnBrk="0" hangingPunct="1">
      <a:lnSpc>
        <a:spcPct val="90000"/>
      </a:lnSpc>
      <a:spcAft>
        <a:spcPts val="340"/>
      </a:spcAft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1pPr>
    <a:lvl2pPr marL="217262" indent="-107956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2pPr>
    <a:lvl3pPr marL="334664" indent="-117403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3pPr>
    <a:lvl4pPr marL="492551" indent="-149789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4pPr>
    <a:lvl5pPr marL="627496" indent="-117403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5pPr>
    <a:lvl6pPr marL="2331856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98226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64597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30969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31467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11:24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4446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31467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11:24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701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31467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11:24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0897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31467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11:24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55322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31467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11:24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18597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Microsoft Ignite 2015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kumimoji="0" lang="en-US" sz="400" b="0" i="0" u="none" strike="noStrike" kern="1200" cap="none" spc="0" normalizeH="0" baseline="0" noProof="0" dirty="0" smtClean="0">
              <a:ln>
                <a:noFill/>
              </a:ln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8EEC551-8CDA-4EB6-89BB-2A86C9F091C8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11/20/2015 11:24 AM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68648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31467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11:24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6232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31467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11:24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41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31467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11:24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0316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31467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11:24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994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31467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11:24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15053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31467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11:24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8591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31467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11:24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5879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31467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11:24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910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-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04750_Speaker TemplateART_v01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253" y="-103138"/>
            <a:ext cx="12506186" cy="716967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804879" y="3307134"/>
            <a:ext cx="4333238" cy="78483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r" defTabSz="1165834" rtl="0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en-US" sz="5000" b="0" kern="1200" cap="none" spc="-125" baseline="0" noProof="0" dirty="0" smtClean="0">
                <a:ln w="3175">
                  <a:noFill/>
                </a:ln>
                <a:gradFill>
                  <a:gsLst>
                    <a:gs pos="84066">
                      <a:srgbClr val="000000"/>
                    </a:gs>
                    <a:gs pos="57576">
                      <a:srgbClr val="000000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rPr>
              <a:t>Spark the future.</a:t>
            </a:r>
            <a:endParaRPr lang="en-US" sz="5000" b="0" kern="1200" cap="none" spc="-125" baseline="0" dirty="0">
              <a:ln w="3175">
                <a:noFill/>
              </a:ln>
              <a:gradFill>
                <a:gsLst>
                  <a:gs pos="84066">
                    <a:srgbClr val="000000"/>
                  </a:gs>
                  <a:gs pos="57576">
                    <a:srgbClr val="000000"/>
                  </a:gs>
                </a:gsLst>
                <a:lin ang="5400000" scaled="0"/>
              </a:gradFill>
              <a:effectLst/>
              <a:latin typeface="+mj-lt"/>
              <a:ea typeface="+mn-ea"/>
              <a:cs typeface="Segoe UI" pitchFamily="34" charset="0"/>
            </a:endParaRPr>
          </a:p>
        </p:txBody>
      </p:sp>
      <p:pic>
        <p:nvPicPr>
          <p:cNvPr id="8" name="Picture 7" descr="Identlockup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439"/>
          <a:stretch/>
        </p:blipFill>
        <p:spPr>
          <a:xfrm>
            <a:off x="2166317" y="4145334"/>
            <a:ext cx="2971800" cy="1210236"/>
          </a:xfrm>
          <a:prstGeom prst="rect">
            <a:avLst/>
          </a:prstGeom>
        </p:spPr>
      </p:pic>
      <p:pic>
        <p:nvPicPr>
          <p:cNvPr id="6" name="Picture 5" descr="MSFT_logo_rgb_C-Wht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33129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104750_Speaker TemplateART_v01-06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162" y="-108846"/>
            <a:ext cx="12538862" cy="71884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573" y="184895"/>
            <a:ext cx="11922630" cy="1027956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Slide for developer code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9" y="1221158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26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560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498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1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8" name="Picture 7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96245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4750_Speaker TemplateART_v01-03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193" y="-103138"/>
            <a:ext cx="12538862" cy="7188403"/>
          </a:xfrm>
          <a:prstGeom prst="rect">
            <a:avLst/>
          </a:prstGeom>
        </p:spPr>
      </p:pic>
      <p:sp>
        <p:nvSpPr>
          <p:cNvPr id="11" name="Text Box 3"/>
          <p:cNvSpPr txBox="1">
            <a:spLocks noChangeArrowheads="1"/>
          </p:cNvSpPr>
          <p:nvPr userDrawn="1"/>
        </p:nvSpPr>
        <p:spPr bwMode="white">
          <a:xfrm>
            <a:off x="6434261" y="5404475"/>
            <a:ext cx="5404225" cy="132516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248717" tIns="198973" rIns="248717" bIns="198973" numCol="1" anchor="t" anchorCtr="0" compatLnSpc="1">
            <a:prstTxWarp prst="textNoShape">
              <a:avLst/>
            </a:prstTxWarp>
            <a:spAutoFit/>
          </a:bodyPr>
          <a:lstStyle/>
          <a:p>
            <a:pPr algn="r" defTabSz="1267812" eaLnBrk="0" hangingPunct="0"/>
            <a:r>
              <a:rPr lang="en-US" sz="1000" kern="1200" dirty="0">
                <a:solidFill>
                  <a:schemeClr val="bg1"/>
                </a:solidFill>
                <a:cs typeface="Segoe UI" pitchFamily="34" charset="0"/>
              </a:rPr>
              <a:t>© </a:t>
            </a:r>
            <a:r>
              <a:rPr lang="en-US" sz="1000" kern="1200" dirty="0" smtClean="0">
                <a:solidFill>
                  <a:schemeClr val="bg1"/>
                </a:solidFill>
                <a:cs typeface="Segoe UI" pitchFamily="34" charset="0"/>
              </a:rPr>
              <a:t>2015 </a:t>
            </a:r>
            <a:r>
              <a:rPr lang="en-US" sz="1000" kern="1200" dirty="0">
                <a:solidFill>
                  <a:schemeClr val="bg1"/>
                </a:solidFill>
                <a:cs typeface="Segoe UI" pitchFamily="34" charset="0"/>
              </a:rPr>
              <a:t>Microsoft Corporation. All rights reserved</a:t>
            </a:r>
            <a:r>
              <a:rPr lang="en-US" sz="1000" kern="1200" dirty="0" smtClean="0">
                <a:solidFill>
                  <a:schemeClr val="bg1"/>
                </a:solidFill>
                <a:cs typeface="Segoe UI" pitchFamily="34" charset="0"/>
              </a:rPr>
              <a:t>.</a:t>
            </a:r>
          </a:p>
          <a:p>
            <a:pPr algn="r" defTabSz="1267914" eaLnBrk="0" hangingPunct="0"/>
            <a:r>
              <a:rPr lang="en-US" sz="1000" kern="1200" dirty="0" smtClean="0">
                <a:solidFill>
                  <a:schemeClr val="bg1"/>
                </a:solidFill>
                <a:cs typeface="Segoe UI" pitchFamily="34" charset="0"/>
              </a:rPr>
              <a:t>Microsoft, Windows and other product names are or may be registered trademarks and/or trademarks in the U.S. and/or other countries.</a:t>
            </a:r>
          </a:p>
          <a:p>
            <a:pPr algn="r" defTabSz="1267914" eaLnBrk="0" hangingPunct="0"/>
            <a:r>
              <a:rPr lang="en-US" sz="1000" kern="1200" dirty="0" smtClean="0">
                <a:solidFill>
                  <a:schemeClr val="bg1"/>
                </a:solidFill>
                <a:cs typeface="Segoe UI" pitchFamily="34" charset="0"/>
              </a:rPr>
              <a:t>MICROSOFT MAKES NO WARRANTIES, EXPRESS, IMPLIED OR STATUTORY, </a:t>
            </a:r>
            <a:br>
              <a:rPr lang="en-US" sz="1000" kern="1200" dirty="0" smtClean="0">
                <a:solidFill>
                  <a:schemeClr val="bg1"/>
                </a:solidFill>
                <a:cs typeface="Segoe UI" pitchFamily="34" charset="0"/>
              </a:rPr>
            </a:br>
            <a:r>
              <a:rPr lang="en-US" sz="1000" kern="1200" dirty="0" smtClean="0">
                <a:solidFill>
                  <a:schemeClr val="bg1"/>
                </a:solidFill>
                <a:cs typeface="Segoe UI" pitchFamily="34" charset="0"/>
              </a:rPr>
              <a:t>AS TO THE INFORMATION IN THIS PRESENTATION.</a:t>
            </a:r>
          </a:p>
          <a:p>
            <a:pPr algn="r" defTabSz="1267812" eaLnBrk="0" hangingPunct="0"/>
            <a:r>
              <a:rPr lang="en-US" sz="1000" kern="1200" dirty="0" smtClean="0">
                <a:gradFill>
                  <a:gsLst>
                    <a:gs pos="12389">
                      <a:srgbClr val="FFFFFF"/>
                    </a:gs>
                    <a:gs pos="54000">
                      <a:srgbClr val="FFFFFF"/>
                    </a:gs>
                  </a:gsLst>
                  <a:lin ang="5400000" scaled="0"/>
                </a:gradFill>
                <a:cs typeface="Segoe UI" pitchFamily="34" charset="0"/>
              </a:rPr>
              <a:t> </a:t>
            </a:r>
            <a:endParaRPr lang="en-US" sz="1000" kern="1200" dirty="0">
              <a:gradFill>
                <a:gsLst>
                  <a:gs pos="12389">
                    <a:srgbClr val="FFFFFF"/>
                  </a:gs>
                  <a:gs pos="54000">
                    <a:srgbClr val="FFFFFF"/>
                  </a:gs>
                </a:gsLst>
                <a:lin ang="5400000" scaled="0"/>
              </a:gradFill>
              <a:cs typeface="Segoe UI" pitchFamily="34" charset="0"/>
            </a:endParaRPr>
          </a:p>
        </p:txBody>
      </p:sp>
      <p:pic>
        <p:nvPicPr>
          <p:cNvPr id="8" name="Picture 7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3406"/>
            <a:ext cx="6199627" cy="2280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39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emo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" y="1090"/>
            <a:ext cx="12430199" cy="6991987"/>
          </a:xfrm>
          <a:prstGeom prst="rect">
            <a:avLst/>
          </a:prstGeom>
        </p:spPr>
      </p:pic>
      <p:pic>
        <p:nvPicPr>
          <p:cNvPr id="9" name="Picture 8" descr="104750_Speaker TemplateART_v01-06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640"/>
          <a:stretch/>
        </p:blipFill>
        <p:spPr>
          <a:xfrm>
            <a:off x="-51193" y="6202957"/>
            <a:ext cx="12538862" cy="888507"/>
          </a:xfrm>
          <a:prstGeom prst="rect">
            <a:avLst/>
          </a:prstGeom>
        </p:spPr>
      </p:pic>
      <p:sp>
        <p:nvSpPr>
          <p:cNvPr id="12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57597" y="1439924"/>
            <a:ext cx="11259044" cy="1865632"/>
          </a:xfrm>
          <a:ln>
            <a:solidFill>
              <a:srgbClr val="FFFFFF"/>
            </a:solidFill>
          </a:ln>
        </p:spPr>
        <p:txBody>
          <a:bodyPr anchor="ctr" anchorCtr="0">
            <a:noAutofit/>
          </a:bodyPr>
          <a:lstStyle>
            <a:lvl1pPr marL="0" indent="0">
              <a:buNone/>
              <a:defRPr sz="5400"/>
            </a:lvl1pPr>
            <a:lvl2pPr marL="621792" indent="0">
              <a:buNone/>
              <a:defRPr/>
            </a:lvl2pPr>
          </a:lstStyle>
          <a:p>
            <a:pPr lvl="0"/>
            <a:r>
              <a:rPr lang="en-US" dirty="0" smtClean="0"/>
              <a:t>Heading text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457597" y="3454454"/>
            <a:ext cx="11259044" cy="2516981"/>
          </a:xfrm>
          <a:ln>
            <a:solidFill>
              <a:srgbClr val="FFFFFF"/>
            </a:solidFill>
          </a:ln>
        </p:spPr>
        <p:txBody>
          <a:bodyPr>
            <a:noAutofit/>
          </a:bodyPr>
          <a:lstStyle>
            <a:lvl1pPr marL="0" indent="0">
              <a:buNone/>
              <a:defRPr sz="3200"/>
            </a:lvl1pPr>
            <a:lvl2pPr marL="621792" indent="0">
              <a:buNone/>
              <a:defRPr/>
            </a:lvl2pPr>
          </a:lstStyle>
          <a:p>
            <a:pPr lvl="0"/>
            <a:r>
              <a:rPr lang="en-US" dirty="0" smtClean="0"/>
              <a:t>Body copy text</a:t>
            </a:r>
          </a:p>
        </p:txBody>
      </p:sp>
      <p:pic>
        <p:nvPicPr>
          <p:cNvPr id="8" name="Picture 7" descr="MSFT_logo_rgb_C-Wht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645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-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04750_Speaker TemplateART_v01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253" y="-103138"/>
            <a:ext cx="12506186" cy="716967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804879" y="3307134"/>
            <a:ext cx="4333238" cy="78483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r" defTabSz="1165834">
              <a:lnSpc>
                <a:spcPct val="90000"/>
              </a:lnSpc>
              <a:spcBef>
                <a:spcPct val="0"/>
              </a:spcBef>
            </a:pPr>
            <a:r>
              <a:rPr lang="en-US" sz="5000" spc="-125" dirty="0" smtClean="0">
                <a:ln w="3175">
                  <a:noFill/>
                </a:ln>
                <a:gradFill>
                  <a:gsLst>
                    <a:gs pos="84066">
                      <a:srgbClr val="000000"/>
                    </a:gs>
                    <a:gs pos="57576">
                      <a:srgbClr val="000000"/>
                    </a:gs>
                  </a:gsLst>
                  <a:lin ang="5400000" scaled="0"/>
                </a:gradFill>
                <a:latin typeface="Segoe UI Light"/>
                <a:cs typeface="Segoe UI" pitchFamily="34" charset="0"/>
              </a:rPr>
              <a:t>Spark the future.</a:t>
            </a:r>
            <a:endParaRPr lang="en-US" sz="5000" spc="-125" dirty="0">
              <a:ln w="3175">
                <a:noFill/>
              </a:ln>
              <a:gradFill>
                <a:gsLst>
                  <a:gs pos="84066">
                    <a:srgbClr val="000000"/>
                  </a:gs>
                  <a:gs pos="57576">
                    <a:srgbClr val="000000"/>
                  </a:gs>
                </a:gsLst>
                <a:lin ang="5400000" scaled="0"/>
              </a:gradFill>
              <a:latin typeface="Segoe UI Light"/>
              <a:cs typeface="Segoe UI" pitchFamily="34" charset="0"/>
            </a:endParaRPr>
          </a:p>
        </p:txBody>
      </p:sp>
      <p:pic>
        <p:nvPicPr>
          <p:cNvPr id="8" name="Picture 7" descr="Identlockup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439"/>
          <a:stretch/>
        </p:blipFill>
        <p:spPr>
          <a:xfrm>
            <a:off x="2166317" y="4145334"/>
            <a:ext cx="2971800" cy="1210236"/>
          </a:xfrm>
          <a:prstGeom prst="rect">
            <a:avLst/>
          </a:prstGeom>
        </p:spPr>
      </p:pic>
      <p:pic>
        <p:nvPicPr>
          <p:cNvPr id="6" name="Picture 5" descr="MSFT_logo_rgb_C-Wht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82727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04750_Speaker TemplateART_v01-0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711" y="-95510"/>
            <a:ext cx="12506186" cy="7169670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458397" y="5006660"/>
            <a:ext cx="8304022" cy="877161"/>
          </a:xfrm>
          <a:solidFill>
            <a:srgbClr val="ED5F19"/>
          </a:solidFill>
        </p:spPr>
        <p:txBody>
          <a:bodyPr anchor="ctr" anchorCtr="0">
            <a:normAutofit/>
          </a:bodyPr>
          <a:lstStyle>
            <a:lvl1pPr algn="l"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Speaker name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8398" y="2504975"/>
            <a:ext cx="10167128" cy="2501685"/>
          </a:xfrm>
          <a:solidFill>
            <a:srgbClr val="C74405"/>
          </a:solidFill>
          <a:ln>
            <a:noFill/>
          </a:ln>
        </p:spPr>
        <p:txBody>
          <a:bodyPr anchor="t" anchorCtr="0">
            <a:normAutofit/>
          </a:bodyPr>
          <a:lstStyle>
            <a:lvl1pPr marL="0" indent="0">
              <a:lnSpc>
                <a:spcPct val="90000"/>
              </a:lnSpc>
              <a:buNone/>
              <a:defRPr sz="7300">
                <a:solidFill>
                  <a:schemeClr val="bg1"/>
                </a:solidFill>
              </a:defRPr>
            </a:lvl1pPr>
            <a:lvl2pPr marL="621792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43584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86537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8716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108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73075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35254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97433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Session title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8762419" y="5006660"/>
            <a:ext cx="1863107" cy="877161"/>
          </a:xfrm>
          <a:solidFill>
            <a:srgbClr val="FEC914"/>
          </a:solidFill>
        </p:spPr>
        <p:txBody>
          <a:bodyPr anchor="ctr" anchorCtr="0">
            <a:normAutofit/>
          </a:bodyPr>
          <a:lstStyle>
            <a:lvl1pPr marL="0" indent="0">
              <a:buNone/>
              <a:defRPr sz="4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ABC101</a:t>
            </a:r>
            <a:endParaRPr lang="en-US" dirty="0"/>
          </a:p>
        </p:txBody>
      </p:sp>
      <p:pic>
        <p:nvPicPr>
          <p:cNvPr id="7" name="Picture 6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9005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m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104750_Speaker TemplateART_v01-0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711" y="-103138"/>
            <a:ext cx="12506186" cy="7169670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01613" y="2125663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199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 smtClean="0"/>
              <a:t>Video title</a:t>
            </a:r>
            <a:endParaRPr lang="en-US" dirty="0"/>
          </a:p>
        </p:txBody>
      </p:sp>
      <p:pic>
        <p:nvPicPr>
          <p:cNvPr id="5" name="Picture 4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2947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em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04750_Speaker TemplateART_v01-0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711" y="-103138"/>
            <a:ext cx="12506186" cy="7169670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01613" y="2125663"/>
            <a:ext cx="10056812" cy="1200187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199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 smtClean="0"/>
              <a:t>Section title</a:t>
            </a:r>
            <a:endParaRPr lang="en-US" dirty="0"/>
          </a:p>
        </p:txBody>
      </p:sp>
      <p:pic>
        <p:nvPicPr>
          <p:cNvPr id="7" name="Picture 6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2457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emo slide">
    <p:bg>
      <p:bgPr>
        <a:solidFill>
          <a:srgbClr val="D3430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4750_Speaker TemplateART_v01-04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100" y="-119013"/>
            <a:ext cx="12538862" cy="7188403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01613" y="2125663"/>
            <a:ext cx="10056812" cy="1200187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199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 smtClean="0"/>
              <a:t>Section title</a:t>
            </a:r>
            <a:endParaRPr lang="en-US" dirty="0"/>
          </a:p>
        </p:txBody>
      </p:sp>
      <p:pic>
        <p:nvPicPr>
          <p:cNvPr id="5" name="Picture 4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9246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emo slide">
    <p:bg>
      <p:bgPr>
        <a:solidFill>
          <a:srgbClr val="FEAC0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4750_Speaker TemplateART_v01-05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418" y="-112814"/>
            <a:ext cx="12538862" cy="7188403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01613" y="2125663"/>
            <a:ext cx="10056812" cy="1200187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199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 smtClean="0"/>
              <a:t>Section title</a:t>
            </a:r>
            <a:endParaRPr lang="en-US" dirty="0"/>
          </a:p>
        </p:txBody>
      </p:sp>
      <p:pic>
        <p:nvPicPr>
          <p:cNvPr id="5" name="Picture 4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4016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emo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4750_Speaker TemplateART_v01-06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131" y="-104877"/>
            <a:ext cx="12538862" cy="7188403"/>
          </a:xfrm>
          <a:prstGeom prst="rect">
            <a:avLst/>
          </a:prstGeom>
        </p:spPr>
      </p:pic>
      <p:sp>
        <p:nvSpPr>
          <p:cNvPr id="12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57597" y="1439924"/>
            <a:ext cx="11259044" cy="1865632"/>
          </a:xfrm>
          <a:ln>
            <a:solidFill>
              <a:srgbClr val="FFFFFF"/>
            </a:solidFill>
          </a:ln>
        </p:spPr>
        <p:txBody>
          <a:bodyPr anchor="ctr" anchorCtr="0">
            <a:noAutofit/>
          </a:bodyPr>
          <a:lstStyle>
            <a:lvl1pPr marL="0" indent="0">
              <a:buNone/>
              <a:defRPr sz="5400"/>
            </a:lvl1pPr>
            <a:lvl2pPr marL="621792" indent="0">
              <a:buNone/>
              <a:defRPr/>
            </a:lvl2pPr>
          </a:lstStyle>
          <a:p>
            <a:pPr lvl="0"/>
            <a:r>
              <a:rPr lang="en-US" dirty="0" smtClean="0"/>
              <a:t>Heading text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457597" y="3454454"/>
            <a:ext cx="11259044" cy="2516981"/>
          </a:xfrm>
          <a:ln>
            <a:solidFill>
              <a:srgbClr val="FFFFFF"/>
            </a:solidFill>
          </a:ln>
        </p:spPr>
        <p:txBody>
          <a:bodyPr>
            <a:noAutofit/>
          </a:bodyPr>
          <a:lstStyle>
            <a:lvl1pPr marL="0" indent="0">
              <a:buNone/>
              <a:defRPr sz="3200"/>
            </a:lvl1pPr>
            <a:lvl2pPr marL="621792" indent="0">
              <a:buNone/>
              <a:defRPr/>
            </a:lvl2pPr>
          </a:lstStyle>
          <a:p>
            <a:pPr lvl="0"/>
            <a:r>
              <a:rPr lang="en-US" dirty="0" smtClean="0"/>
              <a:t>Body copy text</a:t>
            </a:r>
          </a:p>
        </p:txBody>
      </p:sp>
      <p:pic>
        <p:nvPicPr>
          <p:cNvPr id="6" name="Picture 5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2463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04750_Speaker TemplateART_v01-0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711" y="-95510"/>
            <a:ext cx="12506186" cy="7169670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458397" y="5006660"/>
            <a:ext cx="8304022" cy="877161"/>
          </a:xfrm>
          <a:solidFill>
            <a:srgbClr val="ED5F19"/>
          </a:solidFill>
        </p:spPr>
        <p:txBody>
          <a:bodyPr anchor="ctr" anchorCtr="0">
            <a:normAutofit/>
          </a:bodyPr>
          <a:lstStyle>
            <a:lvl1pPr algn="l"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Speaker name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8398" y="2504975"/>
            <a:ext cx="10167128" cy="2501685"/>
          </a:xfrm>
          <a:solidFill>
            <a:srgbClr val="C74405"/>
          </a:solidFill>
          <a:ln>
            <a:noFill/>
          </a:ln>
        </p:spPr>
        <p:txBody>
          <a:bodyPr anchor="t" anchorCtr="0">
            <a:normAutofit/>
          </a:bodyPr>
          <a:lstStyle>
            <a:lvl1pPr marL="0" indent="0">
              <a:lnSpc>
                <a:spcPct val="90000"/>
              </a:lnSpc>
              <a:buNone/>
              <a:defRPr sz="7300">
                <a:solidFill>
                  <a:schemeClr val="bg1"/>
                </a:solidFill>
              </a:defRPr>
            </a:lvl1pPr>
            <a:lvl2pPr marL="621792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43584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86537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8716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108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73075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35254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97433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Session title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8762419" y="5006660"/>
            <a:ext cx="1863107" cy="877161"/>
          </a:xfrm>
          <a:solidFill>
            <a:srgbClr val="FEC914"/>
          </a:solidFill>
        </p:spPr>
        <p:txBody>
          <a:bodyPr anchor="ctr" anchorCtr="0">
            <a:normAutofit/>
          </a:bodyPr>
          <a:lstStyle>
            <a:lvl1pPr marL="0" indent="0">
              <a:buNone/>
              <a:defRPr sz="4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ABC101</a:t>
            </a:r>
            <a:endParaRPr lang="en-US" dirty="0"/>
          </a:p>
        </p:txBody>
      </p:sp>
      <p:pic>
        <p:nvPicPr>
          <p:cNvPr id="7" name="Picture 6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6025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04750_Speaker TemplateART_v01-02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" t="23835" r="42830" b="15258"/>
          <a:stretch/>
        </p:blipFill>
        <p:spPr>
          <a:xfrm>
            <a:off x="-69712" y="-87572"/>
            <a:ext cx="12506187" cy="71696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1241426"/>
            <a:ext cx="5486399" cy="2012859"/>
          </a:xfrm>
        </p:spPr>
        <p:txBody>
          <a:bodyPr>
            <a:spAutoFit/>
          </a:bodyPr>
          <a:lstStyle>
            <a:lvl1pPr>
              <a:defRPr sz="6599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 smtClean="0"/>
              <a:t>50/50 photo layout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5" y="1"/>
            <a:ext cx="6216650" cy="6992587"/>
          </a:xfrm>
          <a:blipFill>
            <a:blip r:embed="rId3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68814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104750_Speaker TemplateART_v01-06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162" y="-108846"/>
            <a:ext cx="12538862" cy="71884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573" y="184895"/>
            <a:ext cx="11922630" cy="1027956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Slide for developer code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9" y="1221158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26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560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498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1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8" name="Picture 7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22886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4750_Speaker TemplateART_v01-03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193" y="-103138"/>
            <a:ext cx="12538862" cy="7188403"/>
          </a:xfrm>
          <a:prstGeom prst="rect">
            <a:avLst/>
          </a:prstGeom>
        </p:spPr>
      </p:pic>
      <p:sp>
        <p:nvSpPr>
          <p:cNvPr id="11" name="Text Box 3"/>
          <p:cNvSpPr txBox="1">
            <a:spLocks noChangeArrowheads="1"/>
          </p:cNvSpPr>
          <p:nvPr userDrawn="1"/>
        </p:nvSpPr>
        <p:spPr bwMode="white">
          <a:xfrm>
            <a:off x="6434261" y="5404475"/>
            <a:ext cx="5404225" cy="132516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248717" tIns="198973" rIns="248717" bIns="198973" numCol="1" anchor="t" anchorCtr="0" compatLnSpc="1">
            <a:prstTxWarp prst="textNoShape">
              <a:avLst/>
            </a:prstTxWarp>
            <a:spAutoFit/>
          </a:bodyPr>
          <a:lstStyle/>
          <a:p>
            <a:pPr algn="r" defTabSz="1267812" eaLnBrk="0" hangingPunct="0"/>
            <a:r>
              <a:rPr lang="en-US" sz="1000" dirty="0">
                <a:solidFill>
                  <a:srgbClr val="FFFFFF"/>
                </a:solidFill>
                <a:latin typeface="Segoe UI"/>
                <a:cs typeface="Segoe UI" pitchFamily="34" charset="0"/>
              </a:rPr>
              <a:t>© </a:t>
            </a:r>
            <a:r>
              <a:rPr lang="en-US" sz="1000" dirty="0" smtClean="0">
                <a:solidFill>
                  <a:srgbClr val="FFFFFF"/>
                </a:solidFill>
                <a:latin typeface="Segoe UI"/>
                <a:cs typeface="Segoe UI" pitchFamily="34" charset="0"/>
              </a:rPr>
              <a:t>2015 </a:t>
            </a:r>
            <a:r>
              <a:rPr lang="en-US" sz="1000" dirty="0">
                <a:solidFill>
                  <a:srgbClr val="FFFFFF"/>
                </a:solidFill>
                <a:latin typeface="Segoe UI"/>
                <a:cs typeface="Segoe UI" pitchFamily="34" charset="0"/>
              </a:rPr>
              <a:t>Microsoft Corporation. All rights reserved</a:t>
            </a:r>
            <a:r>
              <a:rPr lang="en-US" sz="1000" dirty="0" smtClean="0">
                <a:solidFill>
                  <a:srgbClr val="FFFFFF"/>
                </a:solidFill>
                <a:latin typeface="Segoe UI"/>
                <a:cs typeface="Segoe UI" pitchFamily="34" charset="0"/>
              </a:rPr>
              <a:t>.</a:t>
            </a:r>
          </a:p>
          <a:p>
            <a:pPr algn="r" defTabSz="1267914" eaLnBrk="0" hangingPunct="0"/>
            <a:r>
              <a:rPr lang="en-US" sz="1000" dirty="0" smtClean="0">
                <a:solidFill>
                  <a:srgbClr val="FFFFFF"/>
                </a:solidFill>
                <a:latin typeface="Segoe UI"/>
                <a:cs typeface="Segoe UI" pitchFamily="34" charset="0"/>
              </a:rPr>
              <a:t>Microsoft, Windows and other product names are or may be registered trademarks and/or trademarks in the U.S. and/or other countries.</a:t>
            </a:r>
          </a:p>
          <a:p>
            <a:pPr algn="r" defTabSz="1267914" eaLnBrk="0" hangingPunct="0"/>
            <a:r>
              <a:rPr lang="en-US" sz="1000" dirty="0" smtClean="0">
                <a:solidFill>
                  <a:srgbClr val="FFFFFF"/>
                </a:solidFill>
                <a:latin typeface="Segoe UI"/>
                <a:cs typeface="Segoe UI" pitchFamily="34" charset="0"/>
              </a:rPr>
              <a:t>MICROSOFT MAKES NO WARRANTIES, EXPRESS, IMPLIED OR STATUTORY, </a:t>
            </a:r>
            <a:br>
              <a:rPr lang="en-US" sz="1000" dirty="0" smtClean="0">
                <a:solidFill>
                  <a:srgbClr val="FFFFFF"/>
                </a:solidFill>
                <a:latin typeface="Segoe UI"/>
                <a:cs typeface="Segoe UI" pitchFamily="34" charset="0"/>
              </a:rPr>
            </a:br>
            <a:r>
              <a:rPr lang="en-US" sz="1000" dirty="0" smtClean="0">
                <a:solidFill>
                  <a:srgbClr val="FFFFFF"/>
                </a:solidFill>
                <a:latin typeface="Segoe UI"/>
                <a:cs typeface="Segoe UI" pitchFamily="34" charset="0"/>
              </a:rPr>
              <a:t>AS TO THE INFORMATION IN THIS PRESENTATION.</a:t>
            </a:r>
          </a:p>
          <a:p>
            <a:pPr algn="r" defTabSz="1267812" eaLnBrk="0" hangingPunct="0"/>
            <a:r>
              <a:rPr lang="en-US" sz="1000" dirty="0" smtClean="0">
                <a:gradFill>
                  <a:gsLst>
                    <a:gs pos="12389">
                      <a:srgbClr val="FFFFFF"/>
                    </a:gs>
                    <a:gs pos="54000">
                      <a:srgbClr val="FFFFFF"/>
                    </a:gs>
                  </a:gsLst>
                  <a:lin ang="5400000" scaled="0"/>
                </a:gradFill>
                <a:latin typeface="Segoe UI"/>
                <a:cs typeface="Segoe UI" pitchFamily="34" charset="0"/>
              </a:rPr>
              <a:t> </a:t>
            </a:r>
            <a:endParaRPr lang="en-US" sz="1000" dirty="0">
              <a:gradFill>
                <a:gsLst>
                  <a:gs pos="12389">
                    <a:srgbClr val="FFFFFF"/>
                  </a:gs>
                  <a:gs pos="54000">
                    <a:srgbClr val="FFFFFF"/>
                  </a:gs>
                </a:gsLst>
                <a:lin ang="5400000" scaled="0"/>
              </a:gradFill>
              <a:latin typeface="Segoe UI"/>
              <a:cs typeface="Segoe UI" pitchFamily="34" charset="0"/>
            </a:endParaRPr>
          </a:p>
        </p:txBody>
      </p:sp>
      <p:pic>
        <p:nvPicPr>
          <p:cNvPr id="8" name="Picture 7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3406"/>
            <a:ext cx="6199627" cy="2280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2057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emo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" y="1090"/>
            <a:ext cx="12430199" cy="6991987"/>
          </a:xfrm>
          <a:prstGeom prst="rect">
            <a:avLst/>
          </a:prstGeom>
        </p:spPr>
      </p:pic>
      <p:pic>
        <p:nvPicPr>
          <p:cNvPr id="9" name="Picture 8" descr="104750_Speaker TemplateART_v01-06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640"/>
          <a:stretch/>
        </p:blipFill>
        <p:spPr>
          <a:xfrm>
            <a:off x="-51193" y="6202957"/>
            <a:ext cx="12538862" cy="888507"/>
          </a:xfrm>
          <a:prstGeom prst="rect">
            <a:avLst/>
          </a:prstGeom>
        </p:spPr>
      </p:pic>
      <p:sp>
        <p:nvSpPr>
          <p:cNvPr id="12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57597" y="1439924"/>
            <a:ext cx="11259044" cy="1865632"/>
          </a:xfrm>
          <a:ln>
            <a:solidFill>
              <a:srgbClr val="FFFFFF"/>
            </a:solidFill>
          </a:ln>
        </p:spPr>
        <p:txBody>
          <a:bodyPr anchor="ctr" anchorCtr="0">
            <a:noAutofit/>
          </a:bodyPr>
          <a:lstStyle>
            <a:lvl1pPr marL="0" indent="0">
              <a:buNone/>
              <a:defRPr sz="5400"/>
            </a:lvl1pPr>
            <a:lvl2pPr marL="621792" indent="0">
              <a:buNone/>
              <a:defRPr/>
            </a:lvl2pPr>
          </a:lstStyle>
          <a:p>
            <a:pPr lvl="0"/>
            <a:r>
              <a:rPr lang="en-US" dirty="0" smtClean="0"/>
              <a:t>Heading text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457597" y="3454454"/>
            <a:ext cx="11259044" cy="2516981"/>
          </a:xfrm>
          <a:ln>
            <a:solidFill>
              <a:srgbClr val="FFFFFF"/>
            </a:solidFill>
          </a:ln>
        </p:spPr>
        <p:txBody>
          <a:bodyPr>
            <a:noAutofit/>
          </a:bodyPr>
          <a:lstStyle>
            <a:lvl1pPr marL="0" indent="0">
              <a:buNone/>
              <a:defRPr sz="3200"/>
            </a:lvl1pPr>
            <a:lvl2pPr marL="621792" indent="0">
              <a:buNone/>
              <a:defRPr/>
            </a:lvl2pPr>
          </a:lstStyle>
          <a:p>
            <a:pPr lvl="0"/>
            <a:r>
              <a:rPr lang="en-US" dirty="0" smtClean="0"/>
              <a:t>Body copy text</a:t>
            </a:r>
          </a:p>
        </p:txBody>
      </p:sp>
      <p:pic>
        <p:nvPicPr>
          <p:cNvPr id="8" name="Picture 7" descr="MSFT_logo_rgb_C-Wht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8400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104750_Speaker TemplateART_v01-0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711" y="-103138"/>
            <a:ext cx="12506186" cy="7169670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01613" y="2125663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199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 smtClean="0"/>
              <a:t>Video title</a:t>
            </a:r>
            <a:endParaRPr lang="en-US" dirty="0"/>
          </a:p>
        </p:txBody>
      </p:sp>
      <p:pic>
        <p:nvPicPr>
          <p:cNvPr id="5" name="Picture 4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3047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04750_Speaker TemplateART_v01-0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711" y="-103138"/>
            <a:ext cx="12506186" cy="7169670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01613" y="2125663"/>
            <a:ext cx="10056812" cy="1200187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199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 smtClean="0"/>
              <a:t>Section title</a:t>
            </a:r>
            <a:endParaRPr lang="en-US" dirty="0"/>
          </a:p>
        </p:txBody>
      </p:sp>
      <p:pic>
        <p:nvPicPr>
          <p:cNvPr id="7" name="Picture 6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6497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em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04750_Speaker TemplateART_v01-0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711" y="-103138"/>
            <a:ext cx="12506186" cy="7169670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01613" y="2125663"/>
            <a:ext cx="10056812" cy="1200187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199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 smtClean="0"/>
              <a:t>Demo title</a:t>
            </a:r>
            <a:endParaRPr lang="en-US" dirty="0"/>
          </a:p>
        </p:txBody>
      </p:sp>
      <p:pic>
        <p:nvPicPr>
          <p:cNvPr id="7" name="Picture 6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  <p:sp>
        <p:nvSpPr>
          <p:cNvPr id="6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67726" y="4881266"/>
            <a:ext cx="10058401" cy="738664"/>
          </a:xfrm>
          <a:noFill/>
        </p:spPr>
        <p:txBody>
          <a:bodyPr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 smtClean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20297040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slide Dark">
    <p:bg>
      <p:bgPr>
        <a:solidFill>
          <a:srgbClr val="D3430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4750_Speaker TemplateART_v01-04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100" y="-119013"/>
            <a:ext cx="12538862" cy="7188403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01613" y="2125663"/>
            <a:ext cx="10056812" cy="1200187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199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 smtClean="0"/>
              <a:t>Section title</a:t>
            </a:r>
            <a:endParaRPr lang="en-US" dirty="0"/>
          </a:p>
        </p:txBody>
      </p:sp>
      <p:pic>
        <p:nvPicPr>
          <p:cNvPr id="5" name="Picture 4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3251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ection slide light">
    <p:bg>
      <p:bgPr>
        <a:solidFill>
          <a:srgbClr val="FEAC0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4750_Speaker TemplateART_v01-05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418" y="-112814"/>
            <a:ext cx="12538862" cy="7188403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01613" y="2125663"/>
            <a:ext cx="10056812" cy="1200187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199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 smtClean="0"/>
              <a:t>Section title</a:t>
            </a:r>
            <a:endParaRPr lang="en-US" dirty="0"/>
          </a:p>
        </p:txBody>
      </p:sp>
      <p:pic>
        <p:nvPicPr>
          <p:cNvPr id="5" name="Picture 4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7244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4750_Speaker TemplateART_v01-06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131" y="-104877"/>
            <a:ext cx="12538862" cy="7188403"/>
          </a:xfrm>
          <a:prstGeom prst="rect">
            <a:avLst/>
          </a:prstGeom>
        </p:spPr>
      </p:pic>
      <p:sp>
        <p:nvSpPr>
          <p:cNvPr id="12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57597" y="1439924"/>
            <a:ext cx="11259044" cy="1865632"/>
          </a:xfrm>
          <a:ln>
            <a:solidFill>
              <a:srgbClr val="FFFFFF"/>
            </a:solidFill>
          </a:ln>
        </p:spPr>
        <p:txBody>
          <a:bodyPr anchor="ctr" anchorCtr="0">
            <a:noAutofit/>
          </a:bodyPr>
          <a:lstStyle>
            <a:lvl1pPr marL="0" indent="0">
              <a:buNone/>
              <a:defRPr sz="5400"/>
            </a:lvl1pPr>
            <a:lvl2pPr marL="621792" indent="0">
              <a:buNone/>
              <a:defRPr/>
            </a:lvl2pPr>
          </a:lstStyle>
          <a:p>
            <a:pPr lvl="0"/>
            <a:r>
              <a:rPr lang="en-US" dirty="0" smtClean="0"/>
              <a:t>Heading text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457597" y="3454454"/>
            <a:ext cx="11259044" cy="2516981"/>
          </a:xfrm>
          <a:ln>
            <a:solidFill>
              <a:srgbClr val="FFFFFF"/>
            </a:solidFill>
          </a:ln>
        </p:spPr>
        <p:txBody>
          <a:bodyPr>
            <a:noAutofit/>
          </a:bodyPr>
          <a:lstStyle>
            <a:lvl1pPr marL="0" indent="0">
              <a:buNone/>
              <a:defRPr sz="3200"/>
            </a:lvl1pPr>
            <a:lvl2pPr marL="621792" indent="0">
              <a:buNone/>
              <a:defRPr/>
            </a:lvl2pPr>
          </a:lstStyle>
          <a:p>
            <a:pPr lvl="0"/>
            <a:r>
              <a:rPr lang="en-US" dirty="0" smtClean="0"/>
              <a:t>Body copy text</a:t>
            </a:r>
          </a:p>
        </p:txBody>
      </p:sp>
      <p:pic>
        <p:nvPicPr>
          <p:cNvPr id="6" name="Picture 5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3557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04750_Speaker TemplateART_v01-02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" t="23835" r="42830" b="15258"/>
          <a:stretch/>
        </p:blipFill>
        <p:spPr>
          <a:xfrm>
            <a:off x="-69712" y="-87572"/>
            <a:ext cx="12506187" cy="71696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1241426"/>
            <a:ext cx="5486399" cy="2012859"/>
          </a:xfrm>
        </p:spPr>
        <p:txBody>
          <a:bodyPr>
            <a:spAutoFit/>
          </a:bodyPr>
          <a:lstStyle>
            <a:lvl1pPr>
              <a:defRPr sz="6599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 smtClean="0"/>
              <a:t>50/50 photo layout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5" y="1"/>
            <a:ext cx="6216650" cy="6992587"/>
          </a:xfrm>
          <a:blipFill>
            <a:blip r:embed="rId3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97455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5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2"/>
            <a:ext cx="11887198" cy="2092881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 rot="5400000">
            <a:off x="9393899" y="3050513"/>
            <a:ext cx="6995160" cy="894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4276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334" r:id="rId1"/>
    <p:sldLayoutId id="2147484249" r:id="rId2"/>
    <p:sldLayoutId id="2147484338" r:id="rId3"/>
    <p:sldLayoutId id="2147484341" r:id="rId4"/>
    <p:sldLayoutId id="2147484358" r:id="rId5"/>
    <p:sldLayoutId id="2147484339" r:id="rId6"/>
    <p:sldLayoutId id="2147484342" r:id="rId7"/>
    <p:sldLayoutId id="2147484340" r:id="rId8"/>
    <p:sldLayoutId id="2147484254" r:id="rId9"/>
    <p:sldLayoutId id="2147484260" r:id="rId10"/>
    <p:sldLayoutId id="2147484261" r:id="rId11"/>
    <p:sldLayoutId id="2147484343" r:id="rId12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defTabSz="932667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42873" marR="0" indent="-342873" algn="l" defTabSz="9326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4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84154" marR="0" indent="-241281" algn="l" defTabSz="9326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800036" marR="0" indent="-228582" algn="l" defTabSz="9326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28618" marR="0" indent="-228582" algn="l" defTabSz="9326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57199" marR="0" indent="-228582" algn="l" defTabSz="9326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4834" indent="-233167" algn="l" defTabSz="93266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170" indent="-233167" algn="l" defTabSz="93266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503" indent="-233167" algn="l" defTabSz="93266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3838" indent="-233167" algn="l" defTabSz="93266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34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667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001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334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670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002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336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670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 userDrawn="1">
          <p15:clr>
            <a:srgbClr val="5ACBF0"/>
          </p15:clr>
        </p15:guide>
        <p15:guide id="2" pos="173" userDrawn="1">
          <p15:clr>
            <a:srgbClr val="5ACBF0"/>
          </p15:clr>
        </p15:guide>
        <p15:guide id="3" pos="749" userDrawn="1">
          <p15:clr>
            <a:srgbClr val="5ACBF0"/>
          </p15:clr>
        </p15:guide>
        <p15:guide id="4" pos="1325" userDrawn="1">
          <p15:clr>
            <a:srgbClr val="5ACBF0"/>
          </p15:clr>
        </p15:guide>
        <p15:guide id="5" pos="1901" userDrawn="1">
          <p15:clr>
            <a:srgbClr val="5ACBF0"/>
          </p15:clr>
        </p15:guide>
        <p15:guide id="6" pos="2477" userDrawn="1">
          <p15:clr>
            <a:srgbClr val="5ACBF0"/>
          </p15:clr>
        </p15:guide>
        <p15:guide id="7" pos="3053" userDrawn="1">
          <p15:clr>
            <a:srgbClr val="5ACBF0"/>
          </p15:clr>
        </p15:guide>
        <p15:guide id="8" pos="3629" userDrawn="1">
          <p15:clr>
            <a:srgbClr val="5ACBF0"/>
          </p15:clr>
        </p15:guide>
        <p15:guide id="9" pos="4205" userDrawn="1">
          <p15:clr>
            <a:srgbClr val="5ACBF0"/>
          </p15:clr>
        </p15:guide>
        <p15:guide id="10" pos="4781" userDrawn="1">
          <p15:clr>
            <a:srgbClr val="5ACBF0"/>
          </p15:clr>
        </p15:guide>
        <p15:guide id="11" pos="5357" userDrawn="1">
          <p15:clr>
            <a:srgbClr val="5ACBF0"/>
          </p15:clr>
        </p15:guide>
        <p15:guide id="12" pos="5933" userDrawn="1">
          <p15:clr>
            <a:srgbClr val="5ACBF0"/>
          </p15:clr>
        </p15:guide>
        <p15:guide id="13" pos="6509" userDrawn="1">
          <p15:clr>
            <a:srgbClr val="5ACBF0"/>
          </p15:clr>
        </p15:guide>
        <p15:guide id="14" pos="7085" userDrawn="1">
          <p15:clr>
            <a:srgbClr val="5ACBF0"/>
          </p15:clr>
        </p15:guide>
        <p15:guide id="15" pos="7661" userDrawn="1">
          <p15:clr>
            <a:srgbClr val="5ACBF0"/>
          </p15:clr>
        </p15:guide>
        <p15:guide id="16" pos="288" userDrawn="1">
          <p15:clr>
            <a:srgbClr val="C35EA4"/>
          </p15:clr>
        </p15:guide>
        <p15:guide id="17" pos="7546" userDrawn="1">
          <p15:clr>
            <a:srgbClr val="C35EA4"/>
          </p15:clr>
        </p15:guide>
        <p15:guide id="18" orient="horz" pos="763" userDrawn="1">
          <p15:clr>
            <a:srgbClr val="5ACBF0"/>
          </p15:clr>
        </p15:guide>
        <p15:guide id="19" orient="horz" pos="1339" userDrawn="1">
          <p15:clr>
            <a:srgbClr val="5ACBF0"/>
          </p15:clr>
        </p15:guide>
        <p15:guide id="20" orient="horz" pos="1915" userDrawn="1">
          <p15:clr>
            <a:srgbClr val="5ACBF0"/>
          </p15:clr>
        </p15:guide>
        <p15:guide id="21" orient="horz" pos="2491" userDrawn="1">
          <p15:clr>
            <a:srgbClr val="5ACBF0"/>
          </p15:clr>
        </p15:guide>
        <p15:guide id="22" orient="horz" pos="3067" userDrawn="1">
          <p15:clr>
            <a:srgbClr val="5ACBF0"/>
          </p15:clr>
        </p15:guide>
        <p15:guide id="23" orient="horz" pos="3643" userDrawn="1">
          <p15:clr>
            <a:srgbClr val="5ACBF0"/>
          </p15:clr>
        </p15:guide>
        <p15:guide id="24" orient="horz" pos="4219" userDrawn="1">
          <p15:clr>
            <a:srgbClr val="5ACBF0"/>
          </p15:clr>
        </p15:guide>
        <p15:guide id="25" orient="horz" pos="302" userDrawn="1">
          <p15:clr>
            <a:srgbClr val="C35EA4"/>
          </p15:clr>
        </p15:guide>
        <p15:guide id="26" orient="horz" pos="4104" userDrawn="1">
          <p15:clr>
            <a:srgbClr val="C35E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5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2"/>
            <a:ext cx="11887198" cy="2092881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 rot="5400000">
            <a:off x="9393899" y="3050513"/>
            <a:ext cx="6995160" cy="894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37401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347" r:id="rId1"/>
    <p:sldLayoutId id="2147484348" r:id="rId2"/>
    <p:sldLayoutId id="2147484349" r:id="rId3"/>
    <p:sldLayoutId id="2147484350" r:id="rId4"/>
    <p:sldLayoutId id="2147484351" r:id="rId5"/>
    <p:sldLayoutId id="2147484352" r:id="rId6"/>
    <p:sldLayoutId id="2147484353" r:id="rId7"/>
    <p:sldLayoutId id="2147484354" r:id="rId8"/>
    <p:sldLayoutId id="2147484355" r:id="rId9"/>
    <p:sldLayoutId id="2147484356" r:id="rId10"/>
    <p:sldLayoutId id="2147484357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defTabSz="932667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42873" marR="0" indent="-342873" algn="l" defTabSz="9326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4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84154" marR="0" indent="-241281" algn="l" defTabSz="9326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800036" marR="0" indent="-228582" algn="l" defTabSz="9326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28618" marR="0" indent="-228582" algn="l" defTabSz="9326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57199" marR="0" indent="-228582" algn="l" defTabSz="9326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4834" indent="-233167" algn="l" defTabSz="93266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170" indent="-233167" algn="l" defTabSz="93266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503" indent="-233167" algn="l" defTabSz="93266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3838" indent="-233167" algn="l" defTabSz="93266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34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667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001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334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670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002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336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670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 userDrawn="1">
          <p15:clr>
            <a:srgbClr val="5ACBF0"/>
          </p15:clr>
        </p15:guide>
        <p15:guide id="2" pos="173" userDrawn="1">
          <p15:clr>
            <a:srgbClr val="5ACBF0"/>
          </p15:clr>
        </p15:guide>
        <p15:guide id="3" pos="749" userDrawn="1">
          <p15:clr>
            <a:srgbClr val="5ACBF0"/>
          </p15:clr>
        </p15:guide>
        <p15:guide id="4" pos="1325" userDrawn="1">
          <p15:clr>
            <a:srgbClr val="5ACBF0"/>
          </p15:clr>
        </p15:guide>
        <p15:guide id="5" pos="1901" userDrawn="1">
          <p15:clr>
            <a:srgbClr val="5ACBF0"/>
          </p15:clr>
        </p15:guide>
        <p15:guide id="6" pos="2477" userDrawn="1">
          <p15:clr>
            <a:srgbClr val="5ACBF0"/>
          </p15:clr>
        </p15:guide>
        <p15:guide id="7" pos="3053" userDrawn="1">
          <p15:clr>
            <a:srgbClr val="5ACBF0"/>
          </p15:clr>
        </p15:guide>
        <p15:guide id="8" pos="3629" userDrawn="1">
          <p15:clr>
            <a:srgbClr val="5ACBF0"/>
          </p15:clr>
        </p15:guide>
        <p15:guide id="9" pos="4205" userDrawn="1">
          <p15:clr>
            <a:srgbClr val="5ACBF0"/>
          </p15:clr>
        </p15:guide>
        <p15:guide id="10" pos="4781" userDrawn="1">
          <p15:clr>
            <a:srgbClr val="5ACBF0"/>
          </p15:clr>
        </p15:guide>
        <p15:guide id="11" pos="5357" userDrawn="1">
          <p15:clr>
            <a:srgbClr val="5ACBF0"/>
          </p15:clr>
        </p15:guide>
        <p15:guide id="12" pos="5933" userDrawn="1">
          <p15:clr>
            <a:srgbClr val="5ACBF0"/>
          </p15:clr>
        </p15:guide>
        <p15:guide id="13" pos="6509" userDrawn="1">
          <p15:clr>
            <a:srgbClr val="5ACBF0"/>
          </p15:clr>
        </p15:guide>
        <p15:guide id="14" pos="7085" userDrawn="1">
          <p15:clr>
            <a:srgbClr val="5ACBF0"/>
          </p15:clr>
        </p15:guide>
        <p15:guide id="15" pos="7661" userDrawn="1">
          <p15:clr>
            <a:srgbClr val="5ACBF0"/>
          </p15:clr>
        </p15:guide>
        <p15:guide id="16" pos="288" userDrawn="1">
          <p15:clr>
            <a:srgbClr val="C35EA4"/>
          </p15:clr>
        </p15:guide>
        <p15:guide id="17" pos="7546" userDrawn="1">
          <p15:clr>
            <a:srgbClr val="C35EA4"/>
          </p15:clr>
        </p15:guide>
        <p15:guide id="18" orient="horz" pos="763" userDrawn="1">
          <p15:clr>
            <a:srgbClr val="5ACBF0"/>
          </p15:clr>
        </p15:guide>
        <p15:guide id="19" orient="horz" pos="1339" userDrawn="1">
          <p15:clr>
            <a:srgbClr val="5ACBF0"/>
          </p15:clr>
        </p15:guide>
        <p15:guide id="20" orient="horz" pos="1915" userDrawn="1">
          <p15:clr>
            <a:srgbClr val="5ACBF0"/>
          </p15:clr>
        </p15:guide>
        <p15:guide id="21" orient="horz" pos="2491" userDrawn="1">
          <p15:clr>
            <a:srgbClr val="5ACBF0"/>
          </p15:clr>
        </p15:guide>
        <p15:guide id="22" orient="horz" pos="3067" userDrawn="1">
          <p15:clr>
            <a:srgbClr val="5ACBF0"/>
          </p15:clr>
        </p15:guide>
        <p15:guide id="23" orient="horz" pos="3643" userDrawn="1">
          <p15:clr>
            <a:srgbClr val="5ACBF0"/>
          </p15:clr>
        </p15:guide>
        <p15:guide id="24" orient="horz" pos="4219" userDrawn="1">
          <p15:clr>
            <a:srgbClr val="5ACBF0"/>
          </p15:clr>
        </p15:guide>
        <p15:guide id="25" orient="horz" pos="302" userDrawn="1">
          <p15:clr>
            <a:srgbClr val="C35EA4"/>
          </p15:clr>
        </p15:guide>
        <p15:guide id="26" orient="horz" pos="4104" userDrawn="1">
          <p15:clr>
            <a:srgbClr val="C35E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xamarin/plugins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XLabs/Xamarin-Forms-Labs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etup.com/SydneyMobileDotNetDevelopers/" TargetMode="External"/><Relationship Id="rId7" Type="http://schemas.openxmlformats.org/officeDocument/2006/relationships/hyperlink" Target="http://www.whiteclarkegroup.com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meetup.com/fsharpsydney/" TargetMode="External"/><Relationship Id="rId5" Type="http://schemas.openxmlformats.org/officeDocument/2006/relationships/hyperlink" Target="http://www.meetup.com/Melbourne-Xamarin-Meetup/" TargetMode="External"/><Relationship Id="rId4" Type="http://schemas.openxmlformats.org/officeDocument/2006/relationships/hyperlink" Target="http://www.meetup.com/Queensland-based-MonoTouch-and-Mono-for-Android/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327952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1613" y="257226"/>
            <a:ext cx="10056812" cy="1015663"/>
          </a:xfrm>
        </p:spPr>
        <p:txBody>
          <a:bodyPr/>
          <a:lstStyle/>
          <a:p>
            <a:r>
              <a:rPr lang="en-US" sz="6000" dirty="0" smtClean="0"/>
              <a:t>Problem: Copy to clipboard</a:t>
            </a:r>
            <a:endParaRPr lang="en-US" sz="6000" dirty="0"/>
          </a:p>
        </p:txBody>
      </p:sp>
      <p:sp>
        <p:nvSpPr>
          <p:cNvPr id="2" name="TextBox 1"/>
          <p:cNvSpPr txBox="1"/>
          <p:nvPr/>
        </p:nvSpPr>
        <p:spPr>
          <a:xfrm>
            <a:off x="601613" y="1406772"/>
            <a:ext cx="10488418" cy="1203406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40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Option 2: Portable class library (PCL)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AU" sz="2000" dirty="0" smtClean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601613" y="2610178"/>
            <a:ext cx="11887199" cy="641714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>
            <a:lvl1pPr marL="0" marR="0" indent="0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None/>
              <a:tabLst/>
              <a:defRPr sz="3300" kern="1200" spc="0" baseline="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ea typeface="+mn-ea"/>
                <a:cs typeface="Consolas" panose="020B0609020204030204" pitchFamily="49" charset="0"/>
              </a:defRPr>
            </a:lvl1pPr>
            <a:lvl2pPr marL="346526" marR="0" indent="0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None/>
              <a:tabLst/>
              <a:defRPr sz="2400" kern="1200" spc="0" baseline="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ea typeface="+mn-ea"/>
                <a:cs typeface="Consolas" panose="020B0609020204030204" pitchFamily="49" charset="0"/>
              </a:defRPr>
            </a:lvl2pPr>
            <a:lvl3pPr marL="584560" marR="0" indent="0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None/>
              <a:tabLst/>
              <a:defRPr sz="2000" kern="1200" spc="0" baseline="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ea typeface="+mn-ea"/>
                <a:cs typeface="Consolas" panose="020B0609020204030204" pitchFamily="49" charset="0"/>
              </a:defRPr>
            </a:lvl3pPr>
            <a:lvl4pPr marL="814498" marR="0" indent="0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None/>
              <a:tabLst/>
              <a:defRPr sz="1800" kern="1200" spc="0" baseline="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ea typeface="+mn-ea"/>
                <a:cs typeface="Consolas" panose="020B0609020204030204" pitchFamily="49" charset="0"/>
              </a:defRPr>
            </a:lvl4pPr>
            <a:lvl5pPr marL="1050913" marR="0" indent="0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None/>
              <a:tabLst/>
              <a:defRPr sz="1800" kern="1200" spc="0" baseline="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ea typeface="+mn-ea"/>
                <a:cs typeface="Consolas" panose="020B0609020204030204" pitchFamily="49" charset="0"/>
              </a:defRPr>
            </a:lvl5pPr>
            <a:lvl6pPr marL="2564834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170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503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3838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FFFFFF"/>
              </a:buClr>
              <a:buSzPct val="90000"/>
              <a:buFont typeface="Wingdings" panose="05000000000000000000" pitchFamily="2" charset="2"/>
              <a:buNone/>
              <a:tabLst/>
              <a:defRPr/>
            </a:pPr>
            <a:r>
              <a:rPr kumimoji="0" lang="en-AU" sz="3300" b="0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uLnTx/>
                <a:uFillTx/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public void CopyToClipboard(string textToCopy)</a:t>
            </a:r>
            <a:endParaRPr kumimoji="0" lang="en-US" sz="3300" b="0" i="0" u="none" strike="noStrike" kern="1200" cap="none" spc="0" normalizeH="0" baseline="0" noProof="0" dirty="0">
              <a:ln>
                <a:noFill/>
              </a:ln>
              <a:gradFill>
                <a:gsLst>
                  <a:gs pos="1250">
                    <a:srgbClr val="000000"/>
                  </a:gs>
                  <a:gs pos="100000">
                    <a:srgbClr val="000000"/>
                  </a:gs>
                </a:gsLst>
                <a:lin ang="5400000" scaled="0"/>
              </a:gradFill>
              <a:effectLst/>
              <a:uLnTx/>
              <a:uFillTx/>
              <a:latin typeface="Consolas" panose="020B0609020204030204" pitchFamily="49" charset="0"/>
              <a:ea typeface="+mn-ea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5497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1613" y="296863"/>
            <a:ext cx="10056812" cy="1015663"/>
          </a:xfrm>
        </p:spPr>
        <p:txBody>
          <a:bodyPr/>
          <a:lstStyle/>
          <a:p>
            <a:r>
              <a:rPr lang="en-US" sz="6000" dirty="0" smtClean="0"/>
              <a:t>Check for components</a:t>
            </a:r>
            <a:endParaRPr lang="en-US" sz="6000" dirty="0"/>
          </a:p>
        </p:txBody>
      </p:sp>
      <p:sp>
        <p:nvSpPr>
          <p:cNvPr id="2" name="TextBox 1"/>
          <p:cNvSpPr txBox="1"/>
          <p:nvPr/>
        </p:nvSpPr>
        <p:spPr>
          <a:xfrm>
            <a:off x="601613" y="1406772"/>
            <a:ext cx="10488418" cy="2665345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40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Has someone else already done what you’re trying to do?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40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hlinkClick r:id="rId3"/>
              </a:rPr>
              <a:t>https://</a:t>
            </a:r>
            <a:r>
              <a:rPr lang="en-AU" sz="40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hlinkClick r:id="rId3"/>
              </a:rPr>
              <a:t>github.com/xamarin/plugins</a:t>
            </a:r>
            <a:endParaRPr lang="en-AU" sz="4000" dirty="0" smtClean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AU" sz="4000" dirty="0" smtClean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004461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1613" y="2125663"/>
            <a:ext cx="10056812" cy="2178802"/>
          </a:xfrm>
        </p:spPr>
        <p:txBody>
          <a:bodyPr/>
          <a:lstStyle/>
          <a:p>
            <a:r>
              <a:rPr lang="en-US" dirty="0" smtClean="0"/>
              <a:t>Platform UI </a:t>
            </a:r>
            <a:r>
              <a:rPr lang="en-US" dirty="0" err="1" smtClean="0"/>
              <a:t>customisations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393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1613" y="296863"/>
            <a:ext cx="10056812" cy="1015663"/>
          </a:xfrm>
        </p:spPr>
        <p:txBody>
          <a:bodyPr/>
          <a:lstStyle/>
          <a:p>
            <a:r>
              <a:rPr lang="en-US" sz="6000" dirty="0" smtClean="0"/>
              <a:t>Check for existing code</a:t>
            </a:r>
            <a:endParaRPr lang="en-US" sz="6000" dirty="0"/>
          </a:p>
        </p:txBody>
      </p:sp>
      <p:sp>
        <p:nvSpPr>
          <p:cNvPr id="2" name="TextBox 1"/>
          <p:cNvSpPr txBox="1"/>
          <p:nvPr/>
        </p:nvSpPr>
        <p:spPr>
          <a:xfrm>
            <a:off x="601613" y="1406772"/>
            <a:ext cx="10488418" cy="2665345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40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Has someone else already done what you’re trying to do?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AU" sz="4000" dirty="0" smtClean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36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hlinkClick r:id="rId3"/>
              </a:rPr>
              <a:t>https://</a:t>
            </a:r>
            <a:r>
              <a:rPr lang="en-AU" sz="36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hlinkClick r:id="rId3"/>
              </a:rPr>
              <a:t>github.com/XLabs/Xamarin-Forms-Labs</a:t>
            </a:r>
            <a:r>
              <a:rPr lang="en-AU" sz="40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38132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32065"/>
            <a:ext cx="10056812" cy="1181734"/>
          </a:xfrm>
        </p:spPr>
        <p:txBody>
          <a:bodyPr/>
          <a:lstStyle/>
          <a:p>
            <a:r>
              <a:rPr lang="en-US" dirty="0" smtClean="0"/>
              <a:t>Find out more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95300" y="1446710"/>
            <a:ext cx="9641477" cy="4785926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Sydney Mobile </a:t>
            </a:r>
            <a:r>
              <a:rPr lang="en-AU" dirty="0" err="1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.Net</a:t>
            </a:r>
            <a:r>
              <a:rPr lang="en-AU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 (Xamarin) Developers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	</a:t>
            </a:r>
            <a:r>
              <a:rPr lang="en-AU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hlinkClick r:id="rId3"/>
              </a:rPr>
              <a:t>http</a:t>
            </a:r>
            <a:r>
              <a:rPr lang="en-AU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hlinkClick r:id="rId3"/>
              </a:rPr>
              <a:t>://www.meetup.com/SydneyMobileDotNetDevelopers</a:t>
            </a:r>
            <a:r>
              <a:rPr lang="en-AU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hlinkClick r:id="rId3"/>
              </a:rPr>
              <a:t>/</a:t>
            </a:r>
            <a:endParaRPr lang="en-AU" dirty="0" smtClean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	December 8</a:t>
            </a:r>
            <a:r>
              <a:rPr lang="en-AU" baseline="300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th</a:t>
            </a:r>
            <a:r>
              <a:rPr lang="en-AU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: Xamarin 2015 Roundup – win a Xamarin licence!!!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AU" dirty="0" smtClean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Queensland C# Mobile Developers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	</a:t>
            </a:r>
            <a:r>
              <a:rPr lang="en-AU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hlinkClick r:id="rId4"/>
              </a:rPr>
              <a:t>http</a:t>
            </a:r>
            <a:r>
              <a:rPr lang="en-AU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hlinkClick r:id="rId4"/>
              </a:rPr>
              <a:t>://www.meetup.com/Queensland-based-MonoTouch-and-Mono-for-Android</a:t>
            </a:r>
            <a:r>
              <a:rPr lang="en-AU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hlinkClick r:id="rId4"/>
              </a:rPr>
              <a:t>/</a:t>
            </a:r>
            <a:r>
              <a:rPr lang="en-AU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 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	</a:t>
            </a:r>
            <a:r>
              <a:rPr lang="en-AU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November 24</a:t>
            </a:r>
            <a:r>
              <a:rPr lang="en-AU" baseline="300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th</a:t>
            </a:r>
            <a:r>
              <a:rPr lang="en-AU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 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AU" dirty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Melbourne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	</a:t>
            </a:r>
            <a:r>
              <a:rPr lang="en-AU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hlinkClick r:id="rId5"/>
              </a:rPr>
              <a:t>http</a:t>
            </a:r>
            <a:r>
              <a:rPr lang="en-AU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hlinkClick r:id="rId5"/>
              </a:rPr>
              <a:t>://www.meetup.com/Melbourne-Xamarin-Meetup</a:t>
            </a:r>
            <a:r>
              <a:rPr lang="en-AU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hlinkClick r:id="rId5"/>
              </a:rPr>
              <a:t>/</a:t>
            </a:r>
            <a:r>
              <a:rPr lang="en-AU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 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AU" dirty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F# Sydney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	</a:t>
            </a:r>
            <a:r>
              <a:rPr lang="en-AU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hlinkClick r:id="rId6"/>
              </a:rPr>
              <a:t>http://www.meetup.com/fsharpsydney</a:t>
            </a:r>
            <a:r>
              <a:rPr lang="en-AU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hlinkClick r:id="rId6"/>
              </a:rPr>
              <a:t>/</a:t>
            </a:r>
            <a:r>
              <a:rPr lang="en-AU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 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	</a:t>
            </a:r>
            <a:r>
              <a:rPr lang="en-AU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December 1</a:t>
            </a:r>
            <a:r>
              <a:rPr lang="en-AU" baseline="300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st</a:t>
            </a:r>
            <a:r>
              <a:rPr lang="en-AU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222377" y="4127863"/>
            <a:ext cx="3214098" cy="2009781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Alec Tucker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hlinkClick r:id="rId7"/>
              </a:rPr>
              <a:t>www.whiteclarkegroup.com</a:t>
            </a:r>
            <a:endParaRPr lang="en-AU" dirty="0" smtClean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AU" dirty="0" smtClean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14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@</a:t>
            </a:r>
            <a:r>
              <a:rPr lang="en-AU" sz="1400" dirty="0" err="1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alecdtucker</a:t>
            </a:r>
            <a:endParaRPr lang="en-AU" sz="1400" dirty="0" smtClean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14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blog.alectucker.com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14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linkedin.com/in/</a:t>
            </a:r>
            <a:r>
              <a:rPr lang="en-AU" sz="1400" dirty="0" err="1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alectucker</a:t>
            </a:r>
            <a:endParaRPr lang="en-AU" sz="1400" dirty="0" smtClean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171046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57597" y="2295710"/>
            <a:ext cx="11259044" cy="1865632"/>
          </a:xfrm>
          <a:ln>
            <a:noFill/>
          </a:ln>
        </p:spPr>
        <p:txBody>
          <a:bodyPr/>
          <a:lstStyle/>
          <a:p>
            <a:r>
              <a:rPr lang="en-AU" dirty="0" smtClean="0"/>
              <a:t>Complete your session evaluation on </a:t>
            </a:r>
            <a:r>
              <a:rPr lang="en-AU" b="1" dirty="0" smtClean="0">
                <a:solidFill>
                  <a:schemeClr val="accent6"/>
                </a:solidFill>
              </a:rPr>
              <a:t>My Ignite </a:t>
            </a:r>
            <a:r>
              <a:rPr lang="en-AU" dirty="0" smtClean="0"/>
              <a:t>for your chance to win one of many daily prizes.  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86817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73525" y="1090390"/>
            <a:ext cx="11693557" cy="1268171"/>
          </a:xfrm>
          <a:prstGeom prst="rect">
            <a:avLst/>
          </a:prstGeom>
        </p:spPr>
        <p:txBody>
          <a:bodyPr lIns="124358" tIns="62179" rIns="124358" bIns="62179"/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Segoe Pro Light"/>
                <a:ea typeface="+mj-ea"/>
                <a:cs typeface="Segoe Pro Light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Light"/>
                <a:ea typeface="+mj-ea"/>
              </a:rPr>
              <a:t>Continue your Ignite learning path</a:t>
            </a:r>
            <a:endParaRPr kumimoji="0" lang="en-NZ" sz="5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UI Light"/>
              <a:ea typeface="+mj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3525" y="2106219"/>
            <a:ext cx="11937709" cy="4864592"/>
          </a:xfrm>
          <a:prstGeom prst="rect">
            <a:avLst/>
          </a:prstGeom>
          <a:noFill/>
        </p:spPr>
        <p:txBody>
          <a:bodyPr wrap="square" lIns="248717" tIns="198973" rIns="248717" bIns="198973" rtlCol="0">
            <a:spAutoFit/>
          </a:bodyPr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Light"/>
                <a:ea typeface="+mn-ea"/>
                <a:cs typeface="Segoe Pro Light"/>
              </a:rPr>
              <a:t>Visit Microsoft Virtual Academy for free online training visit </a:t>
            </a:r>
            <a:b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Light"/>
                <a:ea typeface="+mn-ea"/>
                <a:cs typeface="Segoe Pro Light"/>
              </a:rPr>
            </a:br>
            <a:r>
              <a:rPr kumimoji="0" lang="en-A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D7808"/>
                </a:solidFill>
                <a:effectLst/>
                <a:uLnTx/>
                <a:uFillTx/>
                <a:latin typeface="Segoe UI Light"/>
                <a:ea typeface="+mn-ea"/>
                <a:cs typeface="Segoe Pro Light"/>
              </a:rPr>
              <a:t>https://</a:t>
            </a:r>
            <a:r>
              <a:rPr kumimoji="0" lang="en-A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D7808"/>
                </a:solidFill>
                <a:effectLst/>
                <a:uLnTx/>
                <a:uFillTx/>
                <a:latin typeface="Segoe UI Light"/>
                <a:ea typeface="+mn-ea"/>
                <a:cs typeface="Segoe Pro Light"/>
              </a:rPr>
              <a:t>www.microsoftvirtualacademy.com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FD7808"/>
              </a:solidFill>
              <a:effectLst/>
              <a:uLnTx/>
              <a:uFillTx/>
              <a:latin typeface="Segoe UI Light"/>
              <a:ea typeface="+mn-ea"/>
              <a:cs typeface="Segoe Pro Light"/>
            </a:endParaRPr>
          </a:p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Light"/>
                <a:ea typeface="+mn-ea"/>
                <a:cs typeface="Segoe Pro Light"/>
              </a:rPr>
              <a:t>Visit Channel 9 to access a wide range of Microsoft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Light"/>
                <a:ea typeface="+mn-ea"/>
                <a:cs typeface="Segoe Pro Light"/>
              </a:rPr>
              <a:t/>
            </a:r>
            <a:b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Light"/>
                <a:ea typeface="+mn-ea"/>
                <a:cs typeface="Segoe Pro Light"/>
              </a:rPr>
            </a:b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Light"/>
                <a:ea typeface="+mn-ea"/>
                <a:cs typeface="Segoe Pro Light"/>
              </a:rPr>
              <a:t>training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Light"/>
                <a:ea typeface="+mn-ea"/>
                <a:cs typeface="Segoe Pro Light"/>
              </a:rPr>
              <a:t>and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Light"/>
                <a:ea typeface="+mn-ea"/>
                <a:cs typeface="Segoe Pro Light"/>
              </a:rPr>
              <a:t>event recordings </a:t>
            </a:r>
            <a:r>
              <a:rPr kumimoji="0" lang="en-AU" sz="2800" b="1" i="0" u="none" strike="noStrike" kern="1200" cap="none" spc="0" normalizeH="0" baseline="0" noProof="0" dirty="0">
                <a:ln>
                  <a:noFill/>
                </a:ln>
                <a:solidFill>
                  <a:srgbClr val="FD7808"/>
                </a:solidFill>
                <a:effectLst/>
                <a:uLnTx/>
                <a:uFillTx/>
                <a:latin typeface="Segoe UI Light"/>
                <a:ea typeface="+mn-ea"/>
                <a:cs typeface="Segoe Pro Light"/>
              </a:rPr>
              <a:t>https://channel9.msdn.com</a:t>
            </a:r>
            <a:r>
              <a:rPr kumimoji="0" lang="en-A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D7808"/>
                </a:solidFill>
                <a:effectLst/>
                <a:uLnTx/>
                <a:uFillTx/>
                <a:latin typeface="Segoe UI Light"/>
                <a:ea typeface="+mn-ea"/>
                <a:cs typeface="Segoe Pro Light"/>
              </a:rPr>
              <a:t>/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FD7808"/>
              </a:solidFill>
              <a:effectLst/>
              <a:uLnTx/>
              <a:uFillTx/>
              <a:latin typeface="Segoe UI Light"/>
              <a:ea typeface="+mn-ea"/>
              <a:cs typeface="Segoe Pro Light"/>
            </a:endParaRPr>
          </a:p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Light"/>
                <a:ea typeface="+mn-ea"/>
                <a:cs typeface="Segoe Pro Light"/>
              </a:rPr>
              <a:t>Head to the TechNet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Light"/>
                <a:ea typeface="+mn-ea"/>
                <a:cs typeface="Segoe Pro Light"/>
              </a:rPr>
              <a:t>Eval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Light"/>
                <a:ea typeface="+mn-ea"/>
                <a:cs typeface="Segoe Pro Light"/>
              </a:rPr>
              <a:t> Centre to download trials of the latest </a:t>
            </a:r>
            <a:b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Light"/>
                <a:ea typeface="+mn-ea"/>
                <a:cs typeface="Segoe Pro Light"/>
              </a:rPr>
            </a:b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Light"/>
                <a:ea typeface="+mn-ea"/>
                <a:cs typeface="Segoe Pro Light"/>
              </a:rPr>
              <a:t>Microsoft products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D7808"/>
                </a:solidFill>
                <a:effectLst/>
                <a:uLnTx/>
                <a:uFillTx/>
                <a:latin typeface="Segoe UI Light"/>
                <a:ea typeface="+mn-ea"/>
                <a:cs typeface="Segoe Pro Light"/>
              </a:rPr>
              <a:t>http://Microsoft.com/en-us/evalcenter/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FD7808"/>
              </a:solidFill>
              <a:effectLst/>
              <a:uLnTx/>
              <a:uFillTx/>
              <a:latin typeface="Segoe UI Light"/>
              <a:ea typeface="+mn-ea"/>
              <a:cs typeface="Segoe Pro Light"/>
            </a:endParaRPr>
          </a:p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UI Light"/>
              <a:ea typeface="+mn-ea"/>
              <a:cs typeface="Segoe Pro Light"/>
            </a:endParaRPr>
          </a:p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Pro Light"/>
              <a:ea typeface="+mn-ea"/>
              <a:cs typeface="Segoe Pro Light"/>
            </a:endParaRPr>
          </a:p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Z" sz="1600" b="0" i="0" u="none" strike="noStrike" kern="1200" cap="none" spc="0" normalizeH="0" baseline="0" noProof="0" dirty="0">
              <a:ln>
                <a:noFill/>
              </a:ln>
              <a:gradFill>
                <a:gsLst>
                  <a:gs pos="2917">
                    <a:srgbClr val="000000"/>
                  </a:gs>
                  <a:gs pos="30000">
                    <a:srgbClr val="000000"/>
                  </a:gs>
                </a:gsLst>
                <a:lin ang="5400000" scaled="0"/>
              </a:gradFill>
              <a:effectLst/>
              <a:uLnTx/>
              <a:uFillTx/>
              <a:latin typeface="Segoe Pro Light"/>
              <a:ea typeface="+mn-ea"/>
              <a:cs typeface="Segoe Pro Light"/>
            </a:endParaRPr>
          </a:p>
        </p:txBody>
      </p:sp>
    </p:spTree>
    <p:extLst>
      <p:ext uri="{BB962C8B-B14F-4D97-AF65-F5344CB8AC3E}">
        <p14:creationId xmlns:p14="http://schemas.microsoft.com/office/powerpoint/2010/main" val="3837706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7872467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Alec Tucker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Power Up Your Cross Platform Mobile Code with Platform Specific Features using </a:t>
            </a:r>
            <a:r>
              <a:rPr lang="en-US" sz="4800" dirty="0" err="1" smtClean="0"/>
              <a:t>Xamarin</a:t>
            </a:r>
            <a:endParaRPr lang="en-US" sz="4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MOB331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920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36728" y="1455330"/>
            <a:ext cx="5717300" cy="1181862"/>
          </a:xfrm>
        </p:spPr>
        <p:txBody>
          <a:bodyPr/>
          <a:lstStyle/>
          <a:p>
            <a:r>
              <a:rPr lang="en-US" dirty="0" smtClean="0"/>
              <a:t>Alec Tucker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36728" y="2715904"/>
            <a:ext cx="10211257" cy="1606594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24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Head of Mobile Product Development, APAC for The White Clarke Group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Microsoft MVP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Xamarin MVP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Sydney </a:t>
            </a:r>
            <a:r>
              <a:rPr lang="en-AU" dirty="0" err="1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Mobile.Net</a:t>
            </a:r>
            <a:r>
              <a:rPr lang="en-AU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 (Xamarin) Developers Group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4401210"/>
            <a:ext cx="2352273" cy="157302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6976" y="4795870"/>
            <a:ext cx="1066334" cy="99645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766976" y="5792322"/>
            <a:ext cx="341860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800" dirty="0" smtClean="0">
                <a:solidFill>
                  <a:srgbClr val="404040"/>
                </a:solidFill>
                <a:latin typeface="Calibri" panose="020F0502020204030204" pitchFamily="34" charset="0"/>
              </a:rPr>
              <a:t>Atlanta</a:t>
            </a:r>
            <a:r>
              <a:rPr lang="en-AU" sz="800" dirty="0">
                <a:solidFill>
                  <a:srgbClr val="404040"/>
                </a:solidFill>
                <a:latin typeface="Calibri" panose="020F0502020204030204" pitchFamily="34" charset="0"/>
              </a:rPr>
              <a:t>   |  </a:t>
            </a:r>
            <a:r>
              <a:rPr lang="en-AU" sz="800" dirty="0" smtClean="0">
                <a:solidFill>
                  <a:srgbClr val="404040"/>
                </a:solidFill>
                <a:latin typeface="Calibri" panose="020F0502020204030204" pitchFamily="34" charset="0"/>
              </a:rPr>
              <a:t>Beijing</a:t>
            </a:r>
            <a:r>
              <a:rPr lang="en-AU" sz="800" dirty="0">
                <a:solidFill>
                  <a:srgbClr val="404040"/>
                </a:solidFill>
                <a:latin typeface="Calibri" panose="020F0502020204030204" pitchFamily="34" charset="0"/>
              </a:rPr>
              <a:t>  |  </a:t>
            </a:r>
            <a:r>
              <a:rPr lang="en-AU" sz="800" dirty="0" smtClean="0">
                <a:solidFill>
                  <a:srgbClr val="404040"/>
                </a:solidFill>
                <a:latin typeface="Calibri" panose="020F0502020204030204" pitchFamily="34" charset="0"/>
              </a:rPr>
              <a:t>London</a:t>
            </a:r>
            <a:r>
              <a:rPr lang="en-AU" sz="800" dirty="0">
                <a:solidFill>
                  <a:srgbClr val="404040"/>
                </a:solidFill>
                <a:latin typeface="Calibri" panose="020F0502020204030204" pitchFamily="34" charset="0"/>
              </a:rPr>
              <a:t>  |  </a:t>
            </a:r>
            <a:r>
              <a:rPr lang="en-AU" sz="800" dirty="0" smtClean="0">
                <a:solidFill>
                  <a:srgbClr val="404040"/>
                </a:solidFill>
                <a:latin typeface="Calibri" panose="020F0502020204030204" pitchFamily="34" charset="0"/>
              </a:rPr>
              <a:t>Munich</a:t>
            </a:r>
            <a:r>
              <a:rPr lang="en-AU" sz="800" dirty="0">
                <a:solidFill>
                  <a:srgbClr val="404040"/>
                </a:solidFill>
                <a:latin typeface="Calibri" panose="020F0502020204030204" pitchFamily="34" charset="0"/>
              </a:rPr>
              <a:t>  |  Sydney  |  Toronto  |  Vienna </a:t>
            </a:r>
            <a:endParaRPr lang="en-AU" sz="800" dirty="0">
              <a:solidFill>
                <a:srgbClr val="262626"/>
              </a:solidFill>
              <a:latin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647709" y="5007718"/>
            <a:ext cx="2537874" cy="794064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AU" sz="18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latin typeface="Calibri Light" panose="020F0302020204030204" pitchFamily="34" charset="0"/>
              </a:rPr>
              <a:t>LEADERS IN FINANCE</a:t>
            </a:r>
          </a:p>
          <a:p>
            <a:pPr>
              <a:lnSpc>
                <a:spcPct val="90000"/>
              </a:lnSpc>
            </a:pPr>
            <a:r>
              <a:rPr lang="en-AU" sz="18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latin typeface="Calibri Light" panose="020F0302020204030204" pitchFamily="34" charset="0"/>
              </a:rPr>
              <a:t>TECHNOLOGY SYSTEMS</a:t>
            </a:r>
          </a:p>
        </p:txBody>
      </p:sp>
    </p:spTree>
    <p:extLst>
      <p:ext uri="{BB962C8B-B14F-4D97-AF65-F5344CB8AC3E}">
        <p14:creationId xmlns:p14="http://schemas.microsoft.com/office/powerpoint/2010/main" val="2726100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ounded Rectangle 33"/>
          <p:cNvSpPr/>
          <p:nvPr/>
        </p:nvSpPr>
        <p:spPr bwMode="auto">
          <a:xfrm>
            <a:off x="683288" y="1617785"/>
            <a:ext cx="9566031" cy="4129872"/>
          </a:xfrm>
          <a:prstGeom prst="roundRect">
            <a:avLst/>
          </a:prstGeom>
          <a:solidFill>
            <a:schemeClr val="tx1">
              <a:lumMod val="95000"/>
              <a:lumOff val="5000"/>
              <a:alpha val="44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algn="ctr" defTabSz="932398" fontAlgn="base">
              <a:spcBef>
                <a:spcPct val="0"/>
              </a:spcBef>
              <a:spcAft>
                <a:spcPct val="0"/>
              </a:spcAft>
            </a:pPr>
            <a:endParaRPr lang="en-AU" sz="2000" dirty="0">
              <a:gradFill>
                <a:gsLst>
                  <a:gs pos="16814">
                    <a:srgbClr val="FFFFFF"/>
                  </a:gs>
                  <a:gs pos="46000">
                    <a:srgbClr val="FFFFFF"/>
                  </a:gs>
                </a:gsLst>
                <a:lin ang="5400000" scaled="0"/>
              </a:gra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14039" y="893287"/>
            <a:ext cx="4444649" cy="692497"/>
          </a:xfrm>
        </p:spPr>
        <p:txBody>
          <a:bodyPr/>
          <a:lstStyle/>
          <a:p>
            <a:pPr algn="ctr"/>
            <a:r>
              <a:rPr lang="en-AU" sz="3600" dirty="0" smtClean="0"/>
              <a:t>Traditional</a:t>
            </a:r>
            <a:endParaRPr lang="en-AU" sz="5400" dirty="0"/>
          </a:p>
        </p:txBody>
      </p:sp>
      <p:pic>
        <p:nvPicPr>
          <p:cNvPr id="5" name="Picture 4" descr="uniqu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680" y="2353390"/>
            <a:ext cx="4372443" cy="3037541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5314820" y="920370"/>
            <a:ext cx="4572000" cy="674749"/>
          </a:xfrm>
          <a:prstGeom prst="rect">
            <a:avLst/>
          </a:prstGeom>
        </p:spPr>
        <p:txBody>
          <a:bodyPr vert="horz" wrap="square" lIns="107563" tIns="67227" rIns="107563" bIns="67227" rtlCol="0" anchor="t">
            <a:noAutofit/>
          </a:bodyPr>
          <a:lstStyle>
            <a:lvl1pPr algn="l" defTabSz="68575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b="0" kern="1200" cap="none" spc="-75" baseline="0" dirty="0" smtClean="0">
                <a:ln w="3175">
                  <a:noFill/>
                </a:ln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ctr"/>
            <a:r>
              <a:rPr lang="en-AU" sz="3600" dirty="0" err="1" smtClean="0"/>
              <a:t>Xamarin.Forms</a:t>
            </a:r>
            <a:r>
              <a:rPr lang="en-AU" sz="3600" dirty="0" smtClean="0"/>
              <a:t> 2.0</a:t>
            </a:r>
            <a:endParaRPr lang="en-AU" sz="2800" dirty="0"/>
          </a:p>
        </p:txBody>
      </p:sp>
      <p:pic>
        <p:nvPicPr>
          <p:cNvPr id="7" name="Picture 6" descr="uniqu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4820" y="2343817"/>
            <a:ext cx="4574124" cy="304711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314820" y="3018566"/>
            <a:ext cx="4574124" cy="616775"/>
          </a:xfrm>
          <a:prstGeom prst="rect">
            <a:avLst/>
          </a:prstGeom>
          <a:solidFill>
            <a:srgbClr val="216B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+mj-lt"/>
                <a:cs typeface="Helvetica Light"/>
              </a:rPr>
              <a:t>Shared UI Code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47903" y="4703961"/>
            <a:ext cx="1372812" cy="627864"/>
          </a:xfrm>
          <a:prstGeom prst="rect">
            <a:avLst/>
          </a:prstGeom>
          <a:solidFill>
            <a:schemeClr val="bg2">
              <a:lumMod val="25000"/>
              <a:lumOff val="75000"/>
            </a:schemeClr>
          </a:solidFill>
        </p:spPr>
        <p:txBody>
          <a:bodyPr wrap="non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24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Models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032630" y="3858629"/>
            <a:ext cx="2022028" cy="627864"/>
          </a:xfrm>
          <a:prstGeom prst="rect">
            <a:avLst/>
          </a:prstGeom>
          <a:solidFill>
            <a:schemeClr val="bg2">
              <a:lumMod val="25000"/>
              <a:lumOff val="75000"/>
            </a:schemeClr>
          </a:solidFill>
        </p:spPr>
        <p:txBody>
          <a:bodyPr wrap="non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2400" dirty="0" err="1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ViewModels</a:t>
            </a:r>
            <a:endParaRPr lang="en-AU" sz="2400" dirty="0" smtClean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49921" y="4695216"/>
            <a:ext cx="1468479" cy="627864"/>
          </a:xfrm>
          <a:prstGeom prst="rect">
            <a:avLst/>
          </a:prstGeom>
          <a:solidFill>
            <a:schemeClr val="bg2">
              <a:lumMod val="25000"/>
              <a:lumOff val="75000"/>
            </a:schemeClr>
          </a:solidFill>
        </p:spPr>
        <p:txBody>
          <a:bodyPr wrap="non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24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Services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00563" y="2937916"/>
            <a:ext cx="1008397" cy="544765"/>
          </a:xfrm>
          <a:prstGeom prst="rect">
            <a:avLst/>
          </a:prstGeom>
          <a:solidFill>
            <a:schemeClr val="bg2">
              <a:lumMod val="25000"/>
              <a:lumOff val="75000"/>
            </a:schemeClr>
          </a:solidFill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18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Views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548069" y="2937916"/>
            <a:ext cx="1008397" cy="544765"/>
          </a:xfrm>
          <a:prstGeom prst="rect">
            <a:avLst/>
          </a:prstGeom>
          <a:solidFill>
            <a:schemeClr val="bg2">
              <a:lumMod val="25000"/>
              <a:lumOff val="75000"/>
            </a:schemeClr>
          </a:solidFill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18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Views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995575" y="2937916"/>
            <a:ext cx="1008397" cy="544765"/>
          </a:xfrm>
          <a:prstGeom prst="rect">
            <a:avLst/>
          </a:prstGeom>
          <a:solidFill>
            <a:schemeClr val="bg2">
              <a:lumMod val="25000"/>
              <a:lumOff val="75000"/>
            </a:schemeClr>
          </a:solidFill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18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Views</a:t>
            </a:r>
          </a:p>
        </p:txBody>
      </p:sp>
      <p:cxnSp>
        <p:nvCxnSpPr>
          <p:cNvPr id="15" name="Straight Arrow Connector 14"/>
          <p:cNvCxnSpPr>
            <a:stCxn id="10" idx="1"/>
            <a:endCxn id="9" idx="0"/>
          </p:cNvCxnSpPr>
          <p:nvPr/>
        </p:nvCxnSpPr>
        <p:spPr>
          <a:xfrm flipH="1">
            <a:off x="1634309" y="4172561"/>
            <a:ext cx="398321" cy="53140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1" idx="0"/>
            <a:endCxn id="10" idx="3"/>
          </p:cNvCxnSpPr>
          <p:nvPr/>
        </p:nvCxnSpPr>
        <p:spPr>
          <a:xfrm flipH="1" flipV="1">
            <a:off x="4054658" y="4172561"/>
            <a:ext cx="429503" cy="52265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0" idx="0"/>
            <a:endCxn id="12" idx="2"/>
          </p:cNvCxnSpPr>
          <p:nvPr/>
        </p:nvCxnSpPr>
        <p:spPr>
          <a:xfrm flipH="1" flipV="1">
            <a:off x="1604762" y="3482681"/>
            <a:ext cx="1438882" cy="37594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0" idx="0"/>
            <a:endCxn id="13" idx="2"/>
          </p:cNvCxnSpPr>
          <p:nvPr/>
        </p:nvCxnSpPr>
        <p:spPr>
          <a:xfrm flipV="1">
            <a:off x="3043644" y="3482681"/>
            <a:ext cx="8624" cy="37594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0" idx="0"/>
            <a:endCxn id="14" idx="2"/>
          </p:cNvCxnSpPr>
          <p:nvPr/>
        </p:nvCxnSpPr>
        <p:spPr>
          <a:xfrm flipV="1">
            <a:off x="3043644" y="3482681"/>
            <a:ext cx="1456130" cy="37594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612430" y="3867374"/>
            <a:ext cx="2022028" cy="627864"/>
          </a:xfrm>
          <a:prstGeom prst="rect">
            <a:avLst/>
          </a:prstGeom>
          <a:solidFill>
            <a:schemeClr val="bg2">
              <a:lumMod val="25000"/>
              <a:lumOff val="75000"/>
            </a:schemeClr>
          </a:solidFill>
        </p:spPr>
        <p:txBody>
          <a:bodyPr wrap="non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2400" dirty="0" err="1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ViewModels</a:t>
            </a:r>
            <a:endParaRPr lang="en-AU" sz="2400" dirty="0" smtClean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485230" y="4703961"/>
            <a:ext cx="1372812" cy="627864"/>
          </a:xfrm>
          <a:prstGeom prst="rect">
            <a:avLst/>
          </a:prstGeom>
          <a:solidFill>
            <a:schemeClr val="bg2">
              <a:lumMod val="25000"/>
              <a:lumOff val="75000"/>
            </a:schemeClr>
          </a:solidFill>
        </p:spPr>
        <p:txBody>
          <a:bodyPr wrap="non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24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Models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287248" y="4695216"/>
            <a:ext cx="1468479" cy="627864"/>
          </a:xfrm>
          <a:prstGeom prst="rect">
            <a:avLst/>
          </a:prstGeom>
          <a:solidFill>
            <a:schemeClr val="bg2">
              <a:lumMod val="25000"/>
              <a:lumOff val="75000"/>
            </a:schemeClr>
          </a:solidFill>
        </p:spPr>
        <p:txBody>
          <a:bodyPr wrap="non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24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Services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467480" y="3054570"/>
            <a:ext cx="4321268" cy="517065"/>
          </a:xfrm>
          <a:prstGeom prst="rect">
            <a:avLst/>
          </a:prstGeom>
          <a:solidFill>
            <a:schemeClr val="bg2">
              <a:lumMod val="25000"/>
              <a:lumOff val="75000"/>
            </a:schemeClr>
          </a:solidFill>
        </p:spPr>
        <p:txBody>
          <a:bodyPr wrap="square" lIns="182880" tIns="146304" rIns="182880" bIns="146304" rtlCol="0">
            <a:sp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AU" sz="16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Views</a:t>
            </a:r>
            <a:endParaRPr lang="en-AU" sz="1800" dirty="0" smtClean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</p:txBody>
      </p:sp>
      <p:cxnSp>
        <p:nvCxnSpPr>
          <p:cNvPr id="24" name="Straight Arrow Connector 23"/>
          <p:cNvCxnSpPr>
            <a:stCxn id="20" idx="3"/>
            <a:endCxn id="22" idx="0"/>
          </p:cNvCxnSpPr>
          <p:nvPr/>
        </p:nvCxnSpPr>
        <p:spPr>
          <a:xfrm>
            <a:off x="8634458" y="4181306"/>
            <a:ext cx="387030" cy="51391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20" idx="1"/>
            <a:endCxn id="21" idx="0"/>
          </p:cNvCxnSpPr>
          <p:nvPr/>
        </p:nvCxnSpPr>
        <p:spPr>
          <a:xfrm flipH="1">
            <a:off x="6171636" y="4181306"/>
            <a:ext cx="440794" cy="52265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20" idx="0"/>
            <a:endCxn id="23" idx="2"/>
          </p:cNvCxnSpPr>
          <p:nvPr/>
        </p:nvCxnSpPr>
        <p:spPr>
          <a:xfrm flipV="1">
            <a:off x="7623444" y="3571635"/>
            <a:ext cx="4670" cy="29573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558251" y="2032411"/>
            <a:ext cx="1054180" cy="600164"/>
          </a:xfrm>
          <a:prstGeom prst="rect">
            <a:avLst/>
          </a:prstGeom>
          <a:solidFill>
            <a:schemeClr val="bg2">
              <a:lumMod val="25000"/>
              <a:lumOff val="75000"/>
            </a:schemeClr>
          </a:solidFill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11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Custom Renderers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93479" y="1956081"/>
            <a:ext cx="1112601" cy="600164"/>
          </a:xfrm>
          <a:prstGeom prst="rect">
            <a:avLst/>
          </a:prstGeom>
          <a:solidFill>
            <a:schemeClr val="bg2">
              <a:lumMod val="25000"/>
              <a:lumOff val="75000"/>
            </a:schemeClr>
          </a:solidFill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11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Custom Renderers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584148" y="2032411"/>
            <a:ext cx="1053631" cy="600164"/>
          </a:xfrm>
          <a:prstGeom prst="rect">
            <a:avLst/>
          </a:prstGeom>
          <a:solidFill>
            <a:schemeClr val="bg2">
              <a:lumMod val="25000"/>
              <a:lumOff val="75000"/>
            </a:schemeClr>
          </a:solidFill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11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Custom Renderers</a:t>
            </a:r>
          </a:p>
        </p:txBody>
      </p:sp>
      <p:cxnSp>
        <p:nvCxnSpPr>
          <p:cNvPr id="30" name="Straight Arrow Connector 29"/>
          <p:cNvCxnSpPr>
            <a:stCxn id="23" idx="0"/>
            <a:endCxn id="27" idx="2"/>
          </p:cNvCxnSpPr>
          <p:nvPr/>
        </p:nvCxnSpPr>
        <p:spPr>
          <a:xfrm flipH="1" flipV="1">
            <a:off x="6085341" y="2632575"/>
            <a:ext cx="1542773" cy="42199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23" idx="0"/>
          </p:cNvCxnSpPr>
          <p:nvPr/>
        </p:nvCxnSpPr>
        <p:spPr>
          <a:xfrm flipH="1" flipV="1">
            <a:off x="7623444" y="2472601"/>
            <a:ext cx="4670" cy="58196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3" idx="0"/>
            <a:endCxn id="29" idx="2"/>
          </p:cNvCxnSpPr>
          <p:nvPr/>
        </p:nvCxnSpPr>
        <p:spPr>
          <a:xfrm flipV="1">
            <a:off x="7628114" y="2632575"/>
            <a:ext cx="1482850" cy="42199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4820" y="5390931"/>
            <a:ext cx="4572000" cy="16418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390909" y="1413163"/>
            <a:ext cx="1806659" cy="1298817"/>
          </a:xfrm>
          <a:prstGeom prst="rect">
            <a:avLst/>
          </a:prstGeom>
          <a:solidFill>
            <a:srgbClr val="FF8C00"/>
          </a:solidFill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24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Now with UWP support!</a:t>
            </a:r>
          </a:p>
        </p:txBody>
      </p:sp>
    </p:spTree>
    <p:extLst>
      <p:ext uri="{BB962C8B-B14F-4D97-AF65-F5344CB8AC3E}">
        <p14:creationId xmlns:p14="http://schemas.microsoft.com/office/powerpoint/2010/main" val="4093381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4" grpId="0"/>
      <p:bldP spid="6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0" grpId="0" animBg="1"/>
      <p:bldP spid="21" grpId="0" animBg="1"/>
      <p:bldP spid="22" grpId="0" animBg="1"/>
      <p:bldP spid="23" grpId="0" animBg="1"/>
      <p:bldP spid="27" grpId="0" animBg="1"/>
      <p:bldP spid="28" grpId="0" animBg="1"/>
      <p:bldP spid="29" grpId="0" animBg="1"/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1613" y="296863"/>
            <a:ext cx="10056812" cy="1200187"/>
          </a:xfrm>
        </p:spPr>
        <p:txBody>
          <a:bodyPr/>
          <a:lstStyle/>
          <a:p>
            <a:r>
              <a:rPr lang="en-US" dirty="0" err="1" smtClean="0"/>
              <a:t>Xamarin.Forms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01613" y="1384563"/>
            <a:ext cx="7721772" cy="4798237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24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So </a:t>
            </a:r>
            <a:r>
              <a:rPr lang="en-AU" sz="2400" dirty="0" err="1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Xamarin.Forms</a:t>
            </a:r>
            <a:r>
              <a:rPr lang="en-AU" sz="24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 is great, right?</a:t>
            </a:r>
            <a:endParaRPr lang="en-AU" sz="4000" dirty="0" smtClean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20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Right!</a:t>
            </a:r>
            <a:endParaRPr lang="en-AU" sz="2000" dirty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24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And it solves all our problems?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2000" dirty="0" err="1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Er</a:t>
            </a:r>
            <a:r>
              <a:rPr lang="en-AU" sz="20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, no…</a:t>
            </a:r>
            <a:endParaRPr lang="en-AU" sz="2000" dirty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24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Oh. But it supports native UI controls, right?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20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Of course</a:t>
            </a:r>
            <a:endParaRPr lang="en-AU" sz="2000" dirty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24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And it supports ALL native UI controls?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20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Um, no…</a:t>
            </a:r>
            <a:endParaRPr lang="en-AU" sz="2000" dirty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24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Oh. It does abstract some API interaction for us, right?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20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Definitely</a:t>
            </a:r>
            <a:endParaRPr lang="en-AU" sz="2000" dirty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24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Does it abstract ALL API interactions?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20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Nope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091854" y="1908714"/>
            <a:ext cx="4196861" cy="2366802"/>
          </a:xfrm>
          <a:prstGeom prst="rect">
            <a:avLst/>
          </a:prstGeom>
          <a:solidFill>
            <a:srgbClr val="FF8C00"/>
          </a:solidFill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24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Traditional Xamarin </a:t>
            </a:r>
            <a:r>
              <a:rPr lang="en-AU" sz="2400" i="1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can</a:t>
            </a:r>
            <a:r>
              <a:rPr lang="en-AU" sz="24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 handle all these things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2400" dirty="0" err="1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Xamarin.Forms</a:t>
            </a:r>
            <a:r>
              <a:rPr lang="en-AU" sz="24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 provides mechanisms we can use to support them all from a </a:t>
            </a:r>
            <a:r>
              <a:rPr lang="en-AU" sz="2400" dirty="0" err="1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Xamarin.Forms</a:t>
            </a:r>
            <a:r>
              <a:rPr lang="en-AU" sz="24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 app</a:t>
            </a:r>
          </a:p>
        </p:txBody>
      </p:sp>
    </p:spTree>
    <p:extLst>
      <p:ext uri="{BB962C8B-B14F-4D97-AF65-F5344CB8AC3E}">
        <p14:creationId xmlns:p14="http://schemas.microsoft.com/office/powerpoint/2010/main" val="1114165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1613" y="296863"/>
            <a:ext cx="10056812" cy="1200187"/>
          </a:xfrm>
        </p:spPr>
        <p:txBody>
          <a:bodyPr/>
          <a:lstStyle/>
          <a:p>
            <a:r>
              <a:rPr lang="en-US" dirty="0" smtClean="0"/>
              <a:t>Code sharing strategies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01613" y="1406772"/>
            <a:ext cx="7721772" cy="3373231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40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Linked files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AU" sz="4000" dirty="0" smtClean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40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Shared projects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AU" sz="4000" dirty="0" smtClean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40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Portable class libraries</a:t>
            </a:r>
          </a:p>
        </p:txBody>
      </p:sp>
    </p:spTree>
    <p:extLst>
      <p:ext uri="{BB962C8B-B14F-4D97-AF65-F5344CB8AC3E}">
        <p14:creationId xmlns:p14="http://schemas.microsoft.com/office/powerpoint/2010/main" val="374458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1613" y="442523"/>
            <a:ext cx="10056812" cy="946413"/>
          </a:xfrm>
        </p:spPr>
        <p:txBody>
          <a:bodyPr/>
          <a:lstStyle/>
          <a:p>
            <a:r>
              <a:rPr lang="en-US" sz="5400" dirty="0" smtClean="0"/>
              <a:t>Platform customization options</a:t>
            </a:r>
            <a:endParaRPr lang="en-US" sz="5400" dirty="0"/>
          </a:p>
        </p:txBody>
      </p:sp>
      <p:sp>
        <p:nvSpPr>
          <p:cNvPr id="2" name="TextBox 1"/>
          <p:cNvSpPr txBox="1"/>
          <p:nvPr/>
        </p:nvSpPr>
        <p:spPr>
          <a:xfrm>
            <a:off x="601613" y="1406772"/>
            <a:ext cx="10488418" cy="3105466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3600" dirty="0" err="1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Device.OS</a:t>
            </a:r>
            <a:r>
              <a:rPr lang="en-AU" sz="36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, </a:t>
            </a:r>
            <a:r>
              <a:rPr lang="en-AU" sz="3600" dirty="0" err="1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Device.Idiom</a:t>
            </a:r>
            <a:r>
              <a:rPr lang="en-AU" sz="36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, </a:t>
            </a:r>
            <a:r>
              <a:rPr lang="en-AU" sz="3600" dirty="0" err="1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Device.OnPlatform</a:t>
            </a:r>
            <a:endParaRPr lang="en-AU" sz="3600" dirty="0" smtClean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AU" sz="3600" dirty="0" smtClean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3600" dirty="0" err="1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DependencyService</a:t>
            </a:r>
            <a:endParaRPr lang="en-AU" sz="3600" dirty="0" smtClean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AU" sz="3600" dirty="0" smtClean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36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Custom Renderers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39713" y="2209800"/>
            <a:ext cx="1861087" cy="2175980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dirty="0" err="1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TargetPlatform</a:t>
            </a:r>
            <a:endParaRPr lang="en-AU" dirty="0" smtClean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 </a:t>
            </a:r>
            <a:r>
              <a:rPr lang="en-AU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   .Android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    .iOS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    .Other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    .Windows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    .</a:t>
            </a:r>
            <a:r>
              <a:rPr lang="en-AU" dirty="0" err="1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WinPhone</a:t>
            </a:r>
            <a:endParaRPr lang="en-AU" dirty="0" smtClean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43250" y="2218817"/>
            <a:ext cx="2012474" cy="1849737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dirty="0" err="1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TargetIdiom</a:t>
            </a:r>
            <a:endParaRPr lang="en-AU" dirty="0" smtClean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 </a:t>
            </a:r>
            <a:r>
              <a:rPr lang="en-AU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   .Desktop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    .Phone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    .Tablet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    .Unsupported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291291" y="2065145"/>
            <a:ext cx="4012958" cy="3988784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spAutoFit/>
          </a:bodyPr>
          <a:lstStyle/>
          <a:p>
            <a:r>
              <a:rPr lang="en-AU" dirty="0" err="1"/>
              <a:t>Device.OnPlatform</a:t>
            </a:r>
            <a:r>
              <a:rPr lang="en-AU" dirty="0" smtClean="0"/>
              <a:t>( () =&gt;{</a:t>
            </a:r>
            <a:endParaRPr lang="en-AU" dirty="0"/>
          </a:p>
          <a:p>
            <a:r>
              <a:rPr lang="en-AU" dirty="0"/>
              <a:t>    </a:t>
            </a:r>
            <a:r>
              <a:rPr lang="en-AU" dirty="0" smtClean="0"/>
              <a:t>    // </a:t>
            </a:r>
            <a:r>
              <a:rPr lang="en-AU" dirty="0"/>
              <a:t>This code runs on iOS</a:t>
            </a:r>
          </a:p>
          <a:p>
            <a:r>
              <a:rPr lang="en-AU" dirty="0" smtClean="0"/>
              <a:t>        platform </a:t>
            </a:r>
            <a:r>
              <a:rPr lang="en-AU" dirty="0"/>
              <a:t>= "iOS";</a:t>
            </a:r>
          </a:p>
          <a:p>
            <a:r>
              <a:rPr lang="en-AU" dirty="0" smtClean="0"/>
              <a:t>    }, () =&gt; {</a:t>
            </a:r>
            <a:endParaRPr lang="en-AU" dirty="0"/>
          </a:p>
          <a:p>
            <a:r>
              <a:rPr lang="en-AU" dirty="0" smtClean="0"/>
              <a:t>        // </a:t>
            </a:r>
            <a:r>
              <a:rPr lang="en-AU" dirty="0"/>
              <a:t>This code runs on Android</a:t>
            </a:r>
          </a:p>
          <a:p>
            <a:r>
              <a:rPr lang="en-AU" dirty="0" smtClean="0"/>
              <a:t>        platform </a:t>
            </a:r>
            <a:r>
              <a:rPr lang="en-AU" dirty="0"/>
              <a:t>= "Android";</a:t>
            </a:r>
          </a:p>
          <a:p>
            <a:r>
              <a:rPr lang="en-AU" dirty="0" smtClean="0"/>
              <a:t>    }, () =&gt; {</a:t>
            </a:r>
            <a:endParaRPr lang="en-AU" dirty="0"/>
          </a:p>
          <a:p>
            <a:r>
              <a:rPr lang="en-AU" dirty="0" smtClean="0"/>
              <a:t>        // </a:t>
            </a:r>
            <a:r>
              <a:rPr lang="en-AU" dirty="0"/>
              <a:t>This code runs on </a:t>
            </a:r>
            <a:r>
              <a:rPr lang="en-AU" dirty="0" err="1"/>
              <a:t>WinPhone</a:t>
            </a:r>
            <a:endParaRPr lang="en-AU" dirty="0"/>
          </a:p>
          <a:p>
            <a:r>
              <a:rPr lang="en-AU" dirty="0" smtClean="0"/>
              <a:t>        platform </a:t>
            </a:r>
            <a:r>
              <a:rPr lang="en-AU" dirty="0"/>
              <a:t>= "</a:t>
            </a:r>
            <a:r>
              <a:rPr lang="en-AU" dirty="0" err="1"/>
              <a:t>WinPhone</a:t>
            </a:r>
            <a:r>
              <a:rPr lang="en-AU" dirty="0"/>
              <a:t>";</a:t>
            </a:r>
          </a:p>
          <a:p>
            <a:r>
              <a:rPr lang="en-AU" dirty="0" smtClean="0"/>
              <a:t>    }, () =&gt; {</a:t>
            </a:r>
            <a:endParaRPr lang="en-AU" dirty="0"/>
          </a:p>
          <a:p>
            <a:r>
              <a:rPr lang="en-AU" dirty="0" smtClean="0"/>
              <a:t>        platform </a:t>
            </a:r>
            <a:r>
              <a:rPr lang="en-AU" dirty="0"/>
              <a:t>= "Default";</a:t>
            </a:r>
          </a:p>
          <a:p>
            <a:r>
              <a:rPr lang="en-AU" dirty="0" smtClean="0"/>
              <a:t>    }</a:t>
            </a:r>
            <a:endParaRPr lang="en-AU" dirty="0"/>
          </a:p>
          <a:p>
            <a:r>
              <a:rPr lang="en-AU" sz="2400" dirty="0" smtClean="0"/>
              <a:t>);</a:t>
            </a:r>
            <a:endParaRPr lang="en-AU" sz="2400" dirty="0" smtClean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51" y="4862299"/>
            <a:ext cx="6696898" cy="517065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1600" dirty="0"/>
              <a:t>platform = </a:t>
            </a:r>
            <a:r>
              <a:rPr lang="en-AU" sz="1600" dirty="0" err="1"/>
              <a:t>Device.OnPlatform</a:t>
            </a:r>
            <a:r>
              <a:rPr lang="en-AU" sz="1600" dirty="0"/>
              <a:t>&lt;string&gt;("iOS", "Android", "</a:t>
            </a:r>
            <a:r>
              <a:rPr lang="en-AU" sz="1600" dirty="0" err="1"/>
              <a:t>WinPhone</a:t>
            </a:r>
            <a:r>
              <a:rPr lang="en-AU" sz="1600" dirty="0" smtClean="0"/>
              <a:t>");</a:t>
            </a:r>
            <a:endParaRPr lang="en-AU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606123" y="3258410"/>
            <a:ext cx="9602629" cy="871008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dirty="0"/>
              <a:t>[assembly: </a:t>
            </a:r>
            <a:r>
              <a:rPr lang="en-AU" dirty="0" err="1"/>
              <a:t>Xamarin.Forms.Dependency</a:t>
            </a:r>
            <a:r>
              <a:rPr lang="en-AU" dirty="0"/>
              <a:t>(</a:t>
            </a:r>
            <a:r>
              <a:rPr lang="en-AU" dirty="0" err="1"/>
              <a:t>typeof</a:t>
            </a:r>
            <a:r>
              <a:rPr lang="en-AU" dirty="0"/>
              <a:t>(Ignite6.ViewModels.BookDetailViewModel))]</a:t>
            </a:r>
            <a:endParaRPr lang="en-AU" dirty="0" smtClean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dirty="0" err="1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var</a:t>
            </a:r>
            <a:r>
              <a:rPr lang="en-AU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 </a:t>
            </a:r>
            <a:r>
              <a:rPr lang="en-AU" dirty="0" err="1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vm</a:t>
            </a:r>
            <a:r>
              <a:rPr lang="en-AU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 = </a:t>
            </a:r>
            <a:r>
              <a:rPr lang="en-AU" dirty="0" err="1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DependencyService.Get</a:t>
            </a:r>
            <a:r>
              <a:rPr lang="en-AU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&lt;</a:t>
            </a:r>
            <a:r>
              <a:rPr lang="en-AU" dirty="0" err="1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BookDetailViewModel</a:t>
            </a:r>
            <a:r>
              <a:rPr lang="en-AU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&gt;();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014650" y="3971760"/>
            <a:ext cx="2863604" cy="1197251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dirty="0" err="1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DependencyFetchTarget</a:t>
            </a:r>
            <a:endParaRPr lang="en-AU" dirty="0" smtClean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 </a:t>
            </a:r>
            <a:r>
              <a:rPr lang="en-AU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   .</a:t>
            </a:r>
            <a:r>
              <a:rPr lang="en-AU" dirty="0" err="1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GlobalInstance</a:t>
            </a:r>
            <a:endParaRPr lang="en-AU" dirty="0" smtClean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    .</a:t>
            </a:r>
            <a:r>
              <a:rPr lang="en-AU" dirty="0" err="1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NewInstance</a:t>
            </a:r>
            <a:endParaRPr lang="en-AU" dirty="0" smtClean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365695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1613" y="391109"/>
            <a:ext cx="10056812" cy="1015663"/>
          </a:xfrm>
        </p:spPr>
        <p:txBody>
          <a:bodyPr/>
          <a:lstStyle/>
          <a:p>
            <a:r>
              <a:rPr lang="en-US" sz="6000" dirty="0" smtClean="0"/>
              <a:t>Problem: Copy to clipboard</a:t>
            </a:r>
            <a:endParaRPr lang="en-US" sz="6000" dirty="0"/>
          </a:p>
        </p:txBody>
      </p:sp>
      <p:sp>
        <p:nvSpPr>
          <p:cNvPr id="2" name="TextBox 1"/>
          <p:cNvSpPr txBox="1"/>
          <p:nvPr/>
        </p:nvSpPr>
        <p:spPr>
          <a:xfrm>
            <a:off x="601613" y="1406772"/>
            <a:ext cx="10488418" cy="4050340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40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iOS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2000" dirty="0" err="1"/>
              <a:t>UIKit.UIPasteboard.General.String</a:t>
            </a:r>
            <a:r>
              <a:rPr lang="en-AU" sz="2000" dirty="0"/>
              <a:t> = </a:t>
            </a:r>
            <a:r>
              <a:rPr lang="en-AU" sz="2000" dirty="0" smtClean="0"/>
              <a:t>“Text to copy”;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40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Android</a:t>
            </a:r>
          </a:p>
          <a:p>
            <a:r>
              <a:rPr lang="en-AU" sz="2000" dirty="0"/>
              <a:t> </a:t>
            </a:r>
            <a:r>
              <a:rPr lang="en-AU" sz="2000" dirty="0" err="1" smtClean="0"/>
              <a:t>Android.Content.ClipboardManager</a:t>
            </a:r>
            <a:r>
              <a:rPr lang="en-AU" sz="2000" dirty="0" smtClean="0"/>
              <a:t> </a:t>
            </a:r>
            <a:r>
              <a:rPr lang="en-AU" sz="2000" dirty="0" err="1"/>
              <a:t>clipboardManager</a:t>
            </a:r>
            <a:r>
              <a:rPr lang="en-AU" sz="2000" dirty="0"/>
              <a:t> </a:t>
            </a:r>
            <a:r>
              <a:rPr lang="en-AU" sz="2000" dirty="0" smtClean="0"/>
              <a:t>=</a:t>
            </a:r>
          </a:p>
          <a:p>
            <a:r>
              <a:rPr lang="en-AU" sz="2000" dirty="0" smtClean="0"/>
              <a:t>    (</a:t>
            </a:r>
            <a:r>
              <a:rPr lang="en-AU" sz="2000" dirty="0" err="1"/>
              <a:t>Android.Content.ClipboardManager</a:t>
            </a:r>
            <a:r>
              <a:rPr lang="en-AU" sz="2000" dirty="0"/>
              <a:t>)</a:t>
            </a:r>
            <a:r>
              <a:rPr lang="en-AU" sz="2000" dirty="0" err="1"/>
              <a:t>Forms.Context.GetSystemService</a:t>
            </a:r>
            <a:r>
              <a:rPr lang="en-AU" sz="2000" dirty="0" smtClean="0"/>
              <a:t>(</a:t>
            </a:r>
          </a:p>
          <a:p>
            <a:r>
              <a:rPr lang="en-AU" sz="2000" dirty="0" smtClean="0"/>
              <a:t>        </a:t>
            </a:r>
            <a:r>
              <a:rPr lang="en-AU" sz="2000" dirty="0" err="1" smtClean="0"/>
              <a:t>Android.Content.Context.ClipboardService</a:t>
            </a:r>
            <a:r>
              <a:rPr lang="en-AU" sz="2000" dirty="0"/>
              <a:t>);</a:t>
            </a:r>
          </a:p>
          <a:p>
            <a:r>
              <a:rPr lang="en-AU" sz="2000" dirty="0" err="1" smtClean="0"/>
              <a:t>clipboardManager.Text</a:t>
            </a:r>
            <a:r>
              <a:rPr lang="en-AU" sz="2000" dirty="0" smtClean="0"/>
              <a:t> </a:t>
            </a:r>
            <a:r>
              <a:rPr lang="en-AU" sz="2000" dirty="0"/>
              <a:t>= </a:t>
            </a:r>
            <a:r>
              <a:rPr lang="en-AU" sz="2000" dirty="0" smtClean="0"/>
              <a:t>“Text to copy";</a:t>
            </a:r>
            <a:endParaRPr lang="en-AU" sz="2000" dirty="0" smtClean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40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Windows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2000" dirty="0" err="1"/>
              <a:t>System.Windows.Clipboard.SetText</a:t>
            </a:r>
            <a:r>
              <a:rPr lang="en-AU" sz="2000" dirty="0" smtClean="0"/>
              <a:t>(“Text to copy”);</a:t>
            </a:r>
            <a:endParaRPr lang="en-AU" sz="2000" dirty="0" smtClean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742220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1613" y="391109"/>
            <a:ext cx="10056812" cy="1015663"/>
          </a:xfrm>
        </p:spPr>
        <p:txBody>
          <a:bodyPr/>
          <a:lstStyle/>
          <a:p>
            <a:r>
              <a:rPr lang="en-US" sz="6000" dirty="0" smtClean="0"/>
              <a:t>Problem: Copy to clipboard</a:t>
            </a:r>
            <a:endParaRPr lang="en-US" sz="6000" dirty="0"/>
          </a:p>
        </p:txBody>
      </p:sp>
      <p:sp>
        <p:nvSpPr>
          <p:cNvPr id="2" name="TextBox 1"/>
          <p:cNvSpPr txBox="1"/>
          <p:nvPr/>
        </p:nvSpPr>
        <p:spPr>
          <a:xfrm>
            <a:off x="601613" y="1406772"/>
            <a:ext cx="10488418" cy="1911292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40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Option 1: Shared project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20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Use </a:t>
            </a:r>
            <a:r>
              <a:rPr lang="en-AU" sz="2000" dirty="0" err="1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Device.OS</a:t>
            </a:r>
            <a:r>
              <a:rPr lang="en-AU" sz="20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 / </a:t>
            </a:r>
            <a:r>
              <a:rPr lang="en-AU" sz="2000" dirty="0" err="1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Device.OnPlatform</a:t>
            </a:r>
            <a:endParaRPr lang="en-AU" sz="2000" dirty="0" smtClean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20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Use pre-compiler directives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AU" sz="2000" dirty="0" smtClean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742556" y="1739590"/>
            <a:ext cx="3496336" cy="1702004"/>
          </a:xfrm>
          <a:prstGeom prst="rect">
            <a:avLst/>
          </a:prstGeom>
          <a:solidFill>
            <a:srgbClr val="FF8C05"/>
          </a:solidFill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24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Pro Tip: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24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“</a:t>
            </a:r>
            <a:r>
              <a:rPr lang="en-AU" sz="2400" dirty="0" err="1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Redth’s</a:t>
            </a:r>
            <a:r>
              <a:rPr lang="en-AU" sz="24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 </a:t>
            </a:r>
            <a:r>
              <a:rPr lang="en-AU" sz="2400" dirty="0" err="1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Addins</a:t>
            </a:r>
            <a:r>
              <a:rPr lang="en-AU" sz="24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” for Xamarin Studio to obliterate output paths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9000" y="3650882"/>
            <a:ext cx="6049892" cy="2140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929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5-30610_Microsoft_Ignite_Keynote_Template">
  <a:themeElements>
    <a:clrScheme name="Custom 10">
      <a:dk1>
        <a:srgbClr val="000000"/>
      </a:dk1>
      <a:lt1>
        <a:srgbClr val="FFFFFF"/>
      </a:lt1>
      <a:dk2>
        <a:srgbClr val="505050"/>
      </a:dk2>
      <a:lt2>
        <a:srgbClr val="47D8FF"/>
      </a:lt2>
      <a:accent1>
        <a:srgbClr val="0078D7"/>
      </a:accent1>
      <a:accent2>
        <a:srgbClr val="5C2D91"/>
      </a:accent2>
      <a:accent3>
        <a:srgbClr val="B4009E"/>
      </a:accent3>
      <a:accent4>
        <a:srgbClr val="00BCF2"/>
      </a:accent4>
      <a:accent5>
        <a:srgbClr val="BAD80A"/>
      </a:accent5>
      <a:accent6>
        <a:srgbClr val="FF8C00"/>
      </a:accent6>
      <a:hlink>
        <a:srgbClr val="FFFFFF"/>
      </a:hlink>
      <a:folHlink>
        <a:srgbClr val="47D8FF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noFill/>
          <a:headEnd type="none" w="med" len="med"/>
          <a:tailEnd type="none" w="med" len="med"/>
        </a:ln>
      </a:spPr>
      <a:bodyPr vert="horz" wrap="square" lIns="0" tIns="46637" rIns="0" bIns="46637" numCol="1" rtlCol="0" anchor="ctr" anchorCtr="0" compatLnSpc="1">
        <a:prstTxWarp prst="textNoShape">
          <a:avLst/>
        </a:prstTxWarp>
      </a:bodyPr>
      <a:lstStyle>
        <a:defPPr algn="ctr" defTabSz="932398" fontAlgn="base">
          <a:spcBef>
            <a:spcPct val="0"/>
          </a:spcBef>
          <a:spcAft>
            <a:spcPct val="0"/>
          </a:spcAft>
          <a:defRPr sz="2000" dirty="0">
            <a:gradFill>
              <a:gsLst>
                <a:gs pos="16814">
                  <a:srgbClr val="FFFFFF"/>
                </a:gs>
                <a:gs pos="46000">
                  <a:srgbClr val="FFFFFF"/>
                </a:gs>
              </a:gsLst>
              <a:lin ang="5400000" scaled="0"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Ignite_2015_Breakout_Template_v02.potx" id="{DA6A3121-A306-4E81-BF43-CBCE095D8B76}" vid="{C3266B5A-74AF-44F8-8FA8-F258E4A695D4}"/>
    </a:ext>
  </a:extLst>
</a:theme>
</file>

<file path=ppt/theme/theme2.xml><?xml version="1.0" encoding="utf-8"?>
<a:theme xmlns:a="http://schemas.openxmlformats.org/drawingml/2006/main" name="1_5-30610_Microsoft_Ignite_Keynote_Template">
  <a:themeElements>
    <a:clrScheme name="Ignite - Breakout - Gray Back">
      <a:dk1>
        <a:srgbClr val="000000"/>
      </a:dk1>
      <a:lt1>
        <a:srgbClr val="FFFFFF"/>
      </a:lt1>
      <a:dk2>
        <a:srgbClr val="505050"/>
      </a:dk2>
      <a:lt2>
        <a:srgbClr val="47D8FF"/>
      </a:lt2>
      <a:accent1>
        <a:srgbClr val="0078D7"/>
      </a:accent1>
      <a:accent2>
        <a:srgbClr val="5C2D91"/>
      </a:accent2>
      <a:accent3>
        <a:srgbClr val="B4009E"/>
      </a:accent3>
      <a:accent4>
        <a:srgbClr val="00BCF2"/>
      </a:accent4>
      <a:accent5>
        <a:srgbClr val="BAD80A"/>
      </a:accent5>
      <a:accent6>
        <a:srgbClr val="FF8C00"/>
      </a:accent6>
      <a:hlink>
        <a:srgbClr val="47D8FF"/>
      </a:hlink>
      <a:folHlink>
        <a:srgbClr val="47D8FF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noFill/>
          <a:headEnd type="none" w="med" len="med"/>
          <a:tailEnd type="none" w="med" len="med"/>
        </a:ln>
      </a:spPr>
      <a:bodyPr vert="horz" wrap="square" lIns="0" tIns="46637" rIns="0" bIns="46637" numCol="1" rtlCol="0" anchor="ctr" anchorCtr="0" compatLnSpc="1">
        <a:prstTxWarp prst="textNoShape">
          <a:avLst/>
        </a:prstTxWarp>
      </a:bodyPr>
      <a:lstStyle>
        <a:defPPr algn="ctr" defTabSz="932398" fontAlgn="base">
          <a:spcBef>
            <a:spcPct val="0"/>
          </a:spcBef>
          <a:spcAft>
            <a:spcPct val="0"/>
          </a:spcAft>
          <a:defRPr sz="2000" dirty="0">
            <a:gradFill>
              <a:gsLst>
                <a:gs pos="16814">
                  <a:srgbClr val="FFFFFF"/>
                </a:gs>
                <a:gs pos="46000">
                  <a:srgbClr val="FFFFFF"/>
                </a:gs>
              </a:gsLst>
              <a:lin ang="5400000" scaled="0"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Ignite_2015_Breakout_Template_v02.potx" id="{DA6A3121-A306-4E81-BF43-CBCE095D8B76}" vid="{C3266B5A-74AF-44F8-8FA8-F258E4A695D4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ignitenz-2015-speakertemplate</Template>
  <TotalTime>0</TotalTime>
  <Words>948</Words>
  <Application>Microsoft Office PowerPoint</Application>
  <PresentationFormat>Custom</PresentationFormat>
  <Paragraphs>195</Paragraphs>
  <Slides>17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9" baseType="lpstr">
      <vt:lpstr>Arial</vt:lpstr>
      <vt:lpstr>Calibri</vt:lpstr>
      <vt:lpstr>Calibri Light</vt:lpstr>
      <vt:lpstr>Consolas</vt:lpstr>
      <vt:lpstr>Helvetica Light</vt:lpstr>
      <vt:lpstr>Segoe Pro Light</vt:lpstr>
      <vt:lpstr>Segoe UI</vt:lpstr>
      <vt:lpstr>Segoe UI Light</vt:lpstr>
      <vt:lpstr>Times New Roman</vt:lpstr>
      <vt:lpstr>Wingdings</vt:lpstr>
      <vt:lpstr>5-30610_Microsoft_Ignite_Keynote_Template</vt:lpstr>
      <vt:lpstr>1_5-30610_Microsoft_Ignite_Keynote_Template</vt:lpstr>
      <vt:lpstr>PowerPoint Presentation</vt:lpstr>
      <vt:lpstr>Alec Tucker</vt:lpstr>
      <vt:lpstr>Alec Tucker</vt:lpstr>
      <vt:lpstr>Traditional</vt:lpstr>
      <vt:lpstr>Xamarin.Forms</vt:lpstr>
      <vt:lpstr>Code sharing strategies</vt:lpstr>
      <vt:lpstr>Platform customization options</vt:lpstr>
      <vt:lpstr>Problem: Copy to clipboard</vt:lpstr>
      <vt:lpstr>Problem: Copy to clipboard</vt:lpstr>
      <vt:lpstr>Problem: Copy to clipboard</vt:lpstr>
      <vt:lpstr>Check for components</vt:lpstr>
      <vt:lpstr>Platform UI customisations</vt:lpstr>
      <vt:lpstr>Check for existing code</vt:lpstr>
      <vt:lpstr>Find out more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2015-07-14T22:12:59Z</dcterms:created>
  <dcterms:modified xsi:type="dcterms:W3CDTF">2015-11-20T00:24:36Z</dcterms:modified>
</cp:coreProperties>
</file>