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4229" r:id="rId1"/>
    <p:sldMasterId id="2147484346" r:id="rId2"/>
  </p:sldMasterIdLst>
  <p:notesMasterIdLst>
    <p:notesMasterId r:id="rId63"/>
  </p:notesMasterIdLst>
  <p:handoutMasterIdLst>
    <p:handoutMasterId r:id="rId64"/>
  </p:handoutMasterIdLst>
  <p:sldIdLst>
    <p:sldId id="1521" r:id="rId3"/>
    <p:sldId id="1533" r:id="rId4"/>
    <p:sldId id="1550" r:id="rId5"/>
    <p:sldId id="1555" r:id="rId6"/>
    <p:sldId id="1551" r:id="rId7"/>
    <p:sldId id="1574" r:id="rId8"/>
    <p:sldId id="1596" r:id="rId9"/>
    <p:sldId id="1600" r:id="rId10"/>
    <p:sldId id="1576" r:id="rId11"/>
    <p:sldId id="1606" r:id="rId12"/>
    <p:sldId id="1556" r:id="rId13"/>
    <p:sldId id="1634" r:id="rId14"/>
    <p:sldId id="1577" r:id="rId15"/>
    <p:sldId id="1597" r:id="rId16"/>
    <p:sldId id="1579" r:id="rId17"/>
    <p:sldId id="1599" r:id="rId18"/>
    <p:sldId id="1580" r:id="rId19"/>
    <p:sldId id="1581" r:id="rId20"/>
    <p:sldId id="1605" r:id="rId21"/>
    <p:sldId id="1601" r:id="rId22"/>
    <p:sldId id="1602" r:id="rId23"/>
    <p:sldId id="1603" r:id="rId24"/>
    <p:sldId id="1604" r:id="rId25"/>
    <p:sldId id="1557" r:id="rId26"/>
    <p:sldId id="1584" r:id="rId27"/>
    <p:sldId id="1553" r:id="rId28"/>
    <p:sldId id="1559" r:id="rId29"/>
    <p:sldId id="1560" r:id="rId30"/>
    <p:sldId id="1633" r:id="rId31"/>
    <p:sldId id="1613" r:id="rId32"/>
    <p:sldId id="1612" r:id="rId33"/>
    <p:sldId id="1614" r:id="rId34"/>
    <p:sldId id="1616" r:id="rId35"/>
    <p:sldId id="1562" r:id="rId36"/>
    <p:sldId id="1563" r:id="rId37"/>
    <p:sldId id="1564" r:id="rId38"/>
    <p:sldId id="1627" r:id="rId39"/>
    <p:sldId id="1618" r:id="rId40"/>
    <p:sldId id="1566" r:id="rId41"/>
    <p:sldId id="1567" r:id="rId42"/>
    <p:sldId id="1568" r:id="rId43"/>
    <p:sldId id="1619" r:id="rId44"/>
    <p:sldId id="1620" r:id="rId45"/>
    <p:sldId id="1570" r:id="rId46"/>
    <p:sldId id="1571" r:id="rId47"/>
    <p:sldId id="1621" r:id="rId48"/>
    <p:sldId id="1623" r:id="rId49"/>
    <p:sldId id="1572" r:id="rId50"/>
    <p:sldId id="1573" r:id="rId51"/>
    <p:sldId id="1625" r:id="rId52"/>
    <p:sldId id="1628" r:id="rId53"/>
    <p:sldId id="1629" r:id="rId54"/>
    <p:sldId id="1630" r:id="rId55"/>
    <p:sldId id="1631" r:id="rId56"/>
    <p:sldId id="1632" r:id="rId57"/>
    <p:sldId id="1635" r:id="rId58"/>
    <p:sldId id="1547" r:id="rId59"/>
    <p:sldId id="1595" r:id="rId60"/>
    <p:sldId id="1592" r:id="rId61"/>
    <p:sldId id="1636" r:id="rId62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ighting the Right Rights" id="{A073DAE3-B461-442F-A3D3-6642BD875E45}">
          <p14:sldIdLst>
            <p14:sldId id="1521"/>
            <p14:sldId id="1533"/>
            <p14:sldId id="1550"/>
            <p14:sldId id="1555"/>
            <p14:sldId id="1551"/>
            <p14:sldId id="1574"/>
            <p14:sldId id="1596"/>
            <p14:sldId id="1600"/>
            <p14:sldId id="1576"/>
            <p14:sldId id="1606"/>
            <p14:sldId id="1556"/>
            <p14:sldId id="1634"/>
            <p14:sldId id="1577"/>
            <p14:sldId id="1597"/>
            <p14:sldId id="1579"/>
            <p14:sldId id="1599"/>
            <p14:sldId id="1580"/>
            <p14:sldId id="1581"/>
            <p14:sldId id="1605"/>
            <p14:sldId id="1601"/>
            <p14:sldId id="1602"/>
            <p14:sldId id="1603"/>
            <p14:sldId id="1604"/>
            <p14:sldId id="1557"/>
            <p14:sldId id="1584"/>
            <p14:sldId id="1553"/>
            <p14:sldId id="1559"/>
            <p14:sldId id="1560"/>
            <p14:sldId id="1633"/>
            <p14:sldId id="1613"/>
            <p14:sldId id="1612"/>
            <p14:sldId id="1614"/>
            <p14:sldId id="1616"/>
            <p14:sldId id="1562"/>
            <p14:sldId id="1563"/>
            <p14:sldId id="1564"/>
            <p14:sldId id="1627"/>
            <p14:sldId id="1618"/>
            <p14:sldId id="1566"/>
            <p14:sldId id="1567"/>
            <p14:sldId id="1568"/>
            <p14:sldId id="1619"/>
            <p14:sldId id="1620"/>
            <p14:sldId id="1570"/>
            <p14:sldId id="1571"/>
            <p14:sldId id="1621"/>
            <p14:sldId id="1623"/>
            <p14:sldId id="1572"/>
            <p14:sldId id="1573"/>
            <p14:sldId id="1625"/>
            <p14:sldId id="1628"/>
            <p14:sldId id="1629"/>
            <p14:sldId id="1630"/>
            <p14:sldId id="1631"/>
            <p14:sldId id="1632"/>
            <p14:sldId id="1635"/>
            <p14:sldId id="1547"/>
            <p14:sldId id="1595"/>
            <p14:sldId id="1592"/>
            <p14:sldId id="16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021">
          <p15:clr>
            <a:srgbClr val="A4A3A4"/>
          </p15:clr>
        </p15:guide>
        <p15:guide id="2" pos="39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7808"/>
    <a:srgbClr val="FD780C"/>
    <a:srgbClr val="505050"/>
    <a:srgbClr val="3F3F3F"/>
    <a:srgbClr val="15AEEF"/>
    <a:srgbClr val="FEAC0B"/>
    <a:srgbClr val="D34305"/>
    <a:srgbClr val="FEC914"/>
    <a:srgbClr val="ED5F19"/>
    <a:srgbClr val="C744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54757" autoAdjust="0"/>
  </p:normalViewPr>
  <p:slideViewPr>
    <p:cSldViewPr snapToGrid="0">
      <p:cViewPr varScale="1">
        <p:scale>
          <a:sx n="42" d="100"/>
          <a:sy n="42" d="100"/>
        </p:scale>
        <p:origin x="1296" y="43"/>
      </p:cViewPr>
      <p:guideLst>
        <p:guide orient="horz" pos="2021"/>
        <p:guide pos="3917"/>
      </p:guideLst>
    </p:cSldViewPr>
  </p:slideViewPr>
  <p:outlineViewPr>
    <p:cViewPr>
      <p:scale>
        <a:sx n="33" d="100"/>
        <a:sy n="33" d="100"/>
      </p:scale>
      <p:origin x="0" y="-133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299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notesMaster" Target="notesMasters/notesMaster1.xml"/><Relationship Id="rId68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handoutMaster" Target="handoutMasters/handoutMaster1.xml"/><Relationship Id="rId69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>
                <a:latin typeface="Segoe UI" pitchFamily="34" charset="0"/>
              </a:rPr>
              <a:t>Microsoft Ignite 2015</a:t>
            </a:r>
            <a:endParaRPr lang="en-US" dirty="0">
              <a:latin typeface="Segoe UI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D045D-9A66-44E7-900A-FC6D0BD4E54A}" type="datetime8">
              <a:rPr lang="en-US" smtClean="0">
                <a:latin typeface="Segoe UI" pitchFamily="34" charset="0"/>
              </a:rPr>
              <a:t>11/20/2015 11:58 AM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 smtClean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 smtClean="0"/>
              <a:t>Microsoft Ignite 2015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 dirty="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Microsoft Ignite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5432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1340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0680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7928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208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6430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6780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222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2834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2959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386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5773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4792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0294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3516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5261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2011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9360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4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089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8540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89147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973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06288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59200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54213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8154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930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8973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9619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04334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14740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86413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2709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57789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82935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6185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14305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72076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00383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96658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56433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68898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84530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594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72265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22146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78503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71163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6218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78760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19478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  <a:latin typeface="Calibri"/>
              </a:rPr>
              <a:t>Microsoft Ignite 2015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>
                <a:solidFill>
                  <a:prstClr val="black"/>
                </a:solidFill>
                <a:latin typeface="Calibri"/>
              </a:rPr>
              <a:pPr/>
              <a:t>11/20/2015 11:58 AM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57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74052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  <a:latin typeface="Calibri"/>
              </a:rPr>
              <a:t>Microsoft Ignite 2015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>
                <a:solidFill>
                  <a:prstClr val="black"/>
                </a:solidFill>
                <a:latin typeface="Calibri"/>
              </a:rPr>
              <a:pPr/>
              <a:t>11/20/2015 11:58 AM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58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232972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8002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415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7270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382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Microsoft Ignite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smtClean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  <a:endParaRPr lang="en-US" sz="400" dirty="0" smtClean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11/20/2015 11:58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138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-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4750_Speaker TemplateART_v0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53" y="-103138"/>
            <a:ext cx="12506186" cy="716967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804879" y="3307134"/>
            <a:ext cx="4333238" cy="78483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r" defTabSz="1165834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5000" b="0" kern="1200" cap="none" spc="-125" baseline="0" noProof="0" dirty="0" smtClean="0">
                <a:ln w="3175">
                  <a:noFill/>
                </a:ln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rPr>
              <a:t>Spark the future.</a:t>
            </a:r>
            <a:endParaRPr lang="en-US" sz="5000" b="0" kern="1200" cap="none" spc="-125" baseline="0" dirty="0">
              <a:ln w="3175">
                <a:noFill/>
              </a:ln>
              <a:gradFill>
                <a:gsLst>
                  <a:gs pos="84066">
                    <a:srgbClr val="000000"/>
                  </a:gs>
                  <a:gs pos="57576">
                    <a:srgbClr val="000000"/>
                  </a:gs>
                </a:gsLst>
                <a:lin ang="5400000" scaled="0"/>
              </a:gradFill>
              <a:effectLst/>
              <a:latin typeface="+mj-lt"/>
              <a:ea typeface="+mn-ea"/>
              <a:cs typeface="Segoe UI" pitchFamily="34" charset="0"/>
            </a:endParaRPr>
          </a:p>
        </p:txBody>
      </p:sp>
      <p:pic>
        <p:nvPicPr>
          <p:cNvPr id="8" name="Picture 7" descr="Identlockup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39"/>
          <a:stretch/>
        </p:blipFill>
        <p:spPr>
          <a:xfrm>
            <a:off x="2166317" y="4145334"/>
            <a:ext cx="2971800" cy="1210236"/>
          </a:xfrm>
          <a:prstGeom prst="rect">
            <a:avLst/>
          </a:prstGeom>
        </p:spPr>
      </p:pic>
      <p:pic>
        <p:nvPicPr>
          <p:cNvPr id="6" name="Picture 5" descr="MSFT_logo_rgb_C-Wh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3312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04750_Speaker TemplateART_v01-0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162" y="-108846"/>
            <a:ext cx="12538862" cy="71884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573" y="184895"/>
            <a:ext cx="11922630" cy="102795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Slide for developer code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9" y="1221158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26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560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498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1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624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193" y="-103138"/>
            <a:ext cx="12538862" cy="7188403"/>
          </a:xfrm>
          <a:prstGeom prst="rect">
            <a:avLst/>
          </a:prstGeom>
        </p:spPr>
      </p:pic>
      <p:sp>
        <p:nvSpPr>
          <p:cNvPr id="11" name="Text Box 3"/>
          <p:cNvSpPr txBox="1">
            <a:spLocks noChangeArrowheads="1"/>
          </p:cNvSpPr>
          <p:nvPr userDrawn="1"/>
        </p:nvSpPr>
        <p:spPr bwMode="white">
          <a:xfrm>
            <a:off x="6434261" y="5404475"/>
            <a:ext cx="5404225" cy="13251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248717" tIns="198973" rIns="248717" bIns="198973" numCol="1" anchor="t" anchorCtr="0" compatLnSpc="1">
            <a:prstTxWarp prst="textNoShape">
              <a:avLst/>
            </a:prstTxWarp>
            <a:spAutoFit/>
          </a:bodyPr>
          <a:lstStyle/>
          <a:p>
            <a:pPr algn="r" defTabSz="1267812" eaLnBrk="0" hangingPunct="0"/>
            <a:r>
              <a:rPr lang="en-US" sz="1000" kern="1200" dirty="0">
                <a:solidFill>
                  <a:schemeClr val="bg1"/>
                </a:solidFill>
                <a:cs typeface="Segoe UI" pitchFamily="34" charset="0"/>
              </a:rPr>
              <a:t>© </a:t>
            </a:r>
            <a: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  <a:t>2015 </a:t>
            </a:r>
            <a:r>
              <a:rPr lang="en-US" sz="1000" kern="1200" dirty="0">
                <a:solidFill>
                  <a:schemeClr val="bg1"/>
                </a:solidFill>
                <a:cs typeface="Segoe UI" pitchFamily="34" charset="0"/>
              </a:rPr>
              <a:t>Microsoft Corporation. All rights reserved</a:t>
            </a:r>
            <a: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  <a:t>.</a:t>
            </a:r>
          </a:p>
          <a:p>
            <a:pPr algn="r" defTabSz="1267914" eaLnBrk="0" hangingPunct="0"/>
            <a: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  <a:t>Microsoft, Windows and other product names are or may be registered trademarks and/or trademarks in the U.S. and/or other countries.</a:t>
            </a:r>
          </a:p>
          <a:p>
            <a:pPr algn="r" defTabSz="1267914" eaLnBrk="0" hangingPunct="0"/>
            <a: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  <a:t>MICROSOFT MAKES NO WARRANTIES, EXPRESS, IMPLIED OR STATUTORY, </a:t>
            </a:r>
            <a:b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</a:br>
            <a:r>
              <a:rPr lang="en-US" sz="1000" kern="1200" dirty="0" smtClean="0">
                <a:solidFill>
                  <a:schemeClr val="bg1"/>
                </a:solidFill>
                <a:cs typeface="Segoe UI" pitchFamily="34" charset="0"/>
              </a:rPr>
              <a:t>AS TO THE INFORMATION IN THIS PRESENTATION.</a:t>
            </a:r>
          </a:p>
          <a:p>
            <a:pPr algn="r" defTabSz="1267812" eaLnBrk="0" hangingPunct="0"/>
            <a:r>
              <a:rPr lang="en-US" sz="1000" kern="1200" dirty="0" smtClean="0">
                <a:gradFill>
                  <a:gsLst>
                    <a:gs pos="12389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cs typeface="Segoe UI" pitchFamily="34" charset="0"/>
              </a:rPr>
              <a:t> </a:t>
            </a:r>
            <a:endParaRPr lang="en-US" sz="1000" kern="1200" dirty="0">
              <a:gradFill>
                <a:gsLst>
                  <a:gs pos="12389">
                    <a:srgbClr val="FFFFFF"/>
                  </a:gs>
                  <a:gs pos="54000">
                    <a:srgbClr val="FFFFFF"/>
                  </a:gs>
                </a:gsLst>
                <a:lin ang="5400000" scaled="0"/>
              </a:gradFill>
              <a:cs typeface="Segoe UI" pitchFamily="34" charset="0"/>
            </a:endParaRPr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406"/>
            <a:ext cx="6199627" cy="228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39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emo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" y="1090"/>
            <a:ext cx="12430199" cy="6991987"/>
          </a:xfrm>
          <a:prstGeom prst="rect">
            <a:avLst/>
          </a:prstGeom>
        </p:spPr>
      </p:pic>
      <p:pic>
        <p:nvPicPr>
          <p:cNvPr id="9" name="Picture 8" descr="104750_Speaker TemplateART_v01-06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40"/>
          <a:stretch/>
        </p:blipFill>
        <p:spPr>
          <a:xfrm>
            <a:off x="-51193" y="6202957"/>
            <a:ext cx="12538862" cy="888507"/>
          </a:xfrm>
          <a:prstGeom prst="rect">
            <a:avLst/>
          </a:prstGeom>
        </p:spPr>
      </p:pic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7597" y="1439924"/>
            <a:ext cx="11259044" cy="1865632"/>
          </a:xfrm>
          <a:ln>
            <a:solidFill>
              <a:srgbClr val="FFFFFF"/>
            </a:solidFill>
          </a:ln>
        </p:spPr>
        <p:txBody>
          <a:bodyPr anchor="ctr" anchorCtr="0">
            <a:noAutofit/>
          </a:bodyPr>
          <a:lstStyle>
            <a:lvl1pPr marL="0" indent="0">
              <a:buNone/>
              <a:defRPr sz="54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Heading text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7597" y="3454454"/>
            <a:ext cx="11259044" cy="2516981"/>
          </a:xfrm>
          <a:ln>
            <a:solidFill>
              <a:srgbClr val="FFFFFF"/>
            </a:solidFill>
          </a:ln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Body copy text</a:t>
            </a:r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64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-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4750_Speaker TemplateART_v0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53" y="-103138"/>
            <a:ext cx="12506186" cy="716967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804879" y="3307134"/>
            <a:ext cx="4333238" cy="78483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r" defTabSz="1165834">
              <a:lnSpc>
                <a:spcPct val="90000"/>
              </a:lnSpc>
              <a:spcBef>
                <a:spcPct val="0"/>
              </a:spcBef>
            </a:pPr>
            <a:r>
              <a:rPr lang="en-US" sz="5000" spc="-125" dirty="0" smtClean="0">
                <a:ln w="3175">
                  <a:noFill/>
                </a:ln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  <a:latin typeface="Segoe UI Light"/>
                <a:cs typeface="Segoe UI" pitchFamily="34" charset="0"/>
              </a:rPr>
              <a:t>Spark the future.</a:t>
            </a:r>
            <a:endParaRPr lang="en-US" sz="5000" spc="-125" dirty="0">
              <a:ln w="3175">
                <a:noFill/>
              </a:ln>
              <a:gradFill>
                <a:gsLst>
                  <a:gs pos="84066">
                    <a:srgbClr val="000000"/>
                  </a:gs>
                  <a:gs pos="57576">
                    <a:srgbClr val="000000"/>
                  </a:gs>
                </a:gsLst>
                <a:lin ang="5400000" scaled="0"/>
              </a:gradFill>
              <a:latin typeface="Segoe UI Light"/>
              <a:cs typeface="Segoe UI" pitchFamily="34" charset="0"/>
            </a:endParaRPr>
          </a:p>
        </p:txBody>
      </p:sp>
      <p:pic>
        <p:nvPicPr>
          <p:cNvPr id="8" name="Picture 7" descr="Identlockup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39"/>
          <a:stretch/>
        </p:blipFill>
        <p:spPr>
          <a:xfrm>
            <a:off x="2166317" y="4145334"/>
            <a:ext cx="2971800" cy="1210236"/>
          </a:xfrm>
          <a:prstGeom prst="rect">
            <a:avLst/>
          </a:prstGeom>
        </p:spPr>
      </p:pic>
      <p:pic>
        <p:nvPicPr>
          <p:cNvPr id="6" name="Picture 5" descr="MSFT_logo_rgb_C-Wh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8272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95510"/>
            <a:ext cx="12506186" cy="716967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58397" y="5006660"/>
            <a:ext cx="8304022" cy="877161"/>
          </a:xfrm>
          <a:solidFill>
            <a:srgbClr val="ED5F19"/>
          </a:solidFill>
        </p:spPr>
        <p:txBody>
          <a:bodyPr anchor="ctr" anchorCtr="0">
            <a:normAutofit/>
          </a:bodyPr>
          <a:lstStyle>
            <a:lvl1pPr algn="l"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8398" y="2504975"/>
            <a:ext cx="10167128" cy="2501685"/>
          </a:xfrm>
          <a:solidFill>
            <a:srgbClr val="C74405"/>
          </a:solidFill>
          <a:ln>
            <a:noFill/>
          </a:ln>
        </p:spPr>
        <p:txBody>
          <a:bodyPr anchor="t" anchorCtr="0">
            <a:normAutofit/>
          </a:bodyPr>
          <a:lstStyle>
            <a:lvl1pPr marL="0" indent="0">
              <a:lnSpc>
                <a:spcPct val="90000"/>
              </a:lnSpc>
              <a:buNone/>
              <a:defRPr sz="7300">
                <a:solidFill>
                  <a:schemeClr val="bg1"/>
                </a:solidFill>
              </a:defRPr>
            </a:lvl1pPr>
            <a:lvl2pPr marL="621792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4358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6537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8716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108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73075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35254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9743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Session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8762419" y="5006660"/>
            <a:ext cx="1863107" cy="877161"/>
          </a:xfrm>
          <a:solidFill>
            <a:srgbClr val="FEC914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ABC101</a:t>
            </a:r>
            <a:endParaRPr lang="en-US" dirty="0"/>
          </a:p>
        </p:txBody>
      </p:sp>
      <p:pic>
        <p:nvPicPr>
          <p:cNvPr id="7" name="Picture 6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9005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103138"/>
            <a:ext cx="12506186" cy="716967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Video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2947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103138"/>
            <a:ext cx="12506186" cy="716967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7" name="Picture 6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245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mo slide">
    <p:bg>
      <p:bgPr>
        <a:solidFill>
          <a:srgbClr val="D3430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100" y="-119013"/>
            <a:ext cx="12538862" cy="718840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9246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emo slide">
    <p:bg>
      <p:bgPr>
        <a:solidFill>
          <a:srgbClr val="FEAC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5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18" y="-112814"/>
            <a:ext cx="12538862" cy="718840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4016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emo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131" y="-104877"/>
            <a:ext cx="12538862" cy="7188403"/>
          </a:xfrm>
          <a:prstGeom prst="rect">
            <a:avLst/>
          </a:prstGeom>
        </p:spPr>
      </p:pic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7597" y="1439924"/>
            <a:ext cx="11259044" cy="1865632"/>
          </a:xfrm>
          <a:ln>
            <a:solidFill>
              <a:srgbClr val="FFFFFF"/>
            </a:solidFill>
          </a:ln>
        </p:spPr>
        <p:txBody>
          <a:bodyPr anchor="ctr" anchorCtr="0">
            <a:noAutofit/>
          </a:bodyPr>
          <a:lstStyle>
            <a:lvl1pPr marL="0" indent="0">
              <a:buNone/>
              <a:defRPr sz="54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Heading text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7597" y="3454454"/>
            <a:ext cx="11259044" cy="2516981"/>
          </a:xfrm>
          <a:ln>
            <a:solidFill>
              <a:srgbClr val="FFFFFF"/>
            </a:solidFill>
          </a:ln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Body copy text</a:t>
            </a:r>
          </a:p>
        </p:txBody>
      </p:sp>
      <p:pic>
        <p:nvPicPr>
          <p:cNvPr id="6" name="Picture 5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2463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95510"/>
            <a:ext cx="12506186" cy="716967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58397" y="5006660"/>
            <a:ext cx="8304022" cy="877161"/>
          </a:xfrm>
          <a:solidFill>
            <a:srgbClr val="ED5F19"/>
          </a:solidFill>
        </p:spPr>
        <p:txBody>
          <a:bodyPr anchor="ctr" anchorCtr="0">
            <a:normAutofit/>
          </a:bodyPr>
          <a:lstStyle>
            <a:lvl1pPr algn="l"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8398" y="2504975"/>
            <a:ext cx="10167128" cy="2501685"/>
          </a:xfrm>
          <a:solidFill>
            <a:srgbClr val="C74405"/>
          </a:solidFill>
          <a:ln>
            <a:noFill/>
          </a:ln>
        </p:spPr>
        <p:txBody>
          <a:bodyPr anchor="t" anchorCtr="0">
            <a:normAutofit/>
          </a:bodyPr>
          <a:lstStyle>
            <a:lvl1pPr marL="0" indent="0">
              <a:lnSpc>
                <a:spcPct val="90000"/>
              </a:lnSpc>
              <a:buNone/>
              <a:defRPr sz="7300">
                <a:solidFill>
                  <a:schemeClr val="bg1"/>
                </a:solidFill>
              </a:defRPr>
            </a:lvl1pPr>
            <a:lvl2pPr marL="621792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4358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6537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8716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108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73075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35254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9743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Session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8762419" y="5006660"/>
            <a:ext cx="1863107" cy="877161"/>
          </a:xfrm>
          <a:solidFill>
            <a:srgbClr val="FEC914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ABC101</a:t>
            </a:r>
            <a:endParaRPr lang="en-US" dirty="0"/>
          </a:p>
        </p:txBody>
      </p:sp>
      <p:pic>
        <p:nvPicPr>
          <p:cNvPr id="7" name="Picture 6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602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4750_Speaker TemplateART_v01-0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" t="23835" r="42830" b="15258"/>
          <a:stretch/>
        </p:blipFill>
        <p:spPr>
          <a:xfrm>
            <a:off x="-69712" y="-87572"/>
            <a:ext cx="12506187" cy="71696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1241426"/>
            <a:ext cx="5486399" cy="2012859"/>
          </a:xfrm>
        </p:spPr>
        <p:txBody>
          <a:bodyPr>
            <a:spAutoFit/>
          </a:bodyPr>
          <a:lstStyle>
            <a:lvl1pPr>
              <a:defRPr sz="659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 smtClean="0"/>
              <a:t>50/50 photo layout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1"/>
            <a:ext cx="6216650" cy="6992587"/>
          </a:xfrm>
          <a:blipFill>
            <a:blip r:embed="rId3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6881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04750_Speaker TemplateART_v01-0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162" y="-108846"/>
            <a:ext cx="12538862" cy="71884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573" y="184895"/>
            <a:ext cx="11922630" cy="102795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Slide for developer code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9" y="1221158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26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560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498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1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2288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193" y="-103138"/>
            <a:ext cx="12538862" cy="7188403"/>
          </a:xfrm>
          <a:prstGeom prst="rect">
            <a:avLst/>
          </a:prstGeom>
        </p:spPr>
      </p:pic>
      <p:sp>
        <p:nvSpPr>
          <p:cNvPr id="11" name="Text Box 3"/>
          <p:cNvSpPr txBox="1">
            <a:spLocks noChangeArrowheads="1"/>
          </p:cNvSpPr>
          <p:nvPr userDrawn="1"/>
        </p:nvSpPr>
        <p:spPr bwMode="white">
          <a:xfrm>
            <a:off x="6434261" y="5404475"/>
            <a:ext cx="5404225" cy="13251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248717" tIns="198973" rIns="248717" bIns="198973" numCol="1" anchor="t" anchorCtr="0" compatLnSpc="1">
            <a:prstTxWarp prst="textNoShape">
              <a:avLst/>
            </a:prstTxWarp>
            <a:spAutoFit/>
          </a:bodyPr>
          <a:lstStyle/>
          <a:p>
            <a:pPr algn="r" defTabSz="1267812" eaLnBrk="0" hangingPunct="0"/>
            <a:r>
              <a:rPr lang="en-US" sz="1000" dirty="0">
                <a:solidFill>
                  <a:srgbClr val="FFFFFF"/>
                </a:solidFill>
                <a:latin typeface="Segoe UI"/>
                <a:cs typeface="Segoe UI" pitchFamily="34" charset="0"/>
              </a:rPr>
              <a:t>© </a:t>
            </a:r>
            <a: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  <a:t>2015 </a:t>
            </a:r>
            <a:r>
              <a:rPr lang="en-US" sz="1000" dirty="0">
                <a:solidFill>
                  <a:srgbClr val="FFFFFF"/>
                </a:solidFill>
                <a:latin typeface="Segoe UI"/>
                <a:cs typeface="Segoe UI" pitchFamily="34" charset="0"/>
              </a:rPr>
              <a:t>Microsoft Corporation. All rights reserved</a:t>
            </a:r>
            <a: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  <a:t>.</a:t>
            </a:r>
          </a:p>
          <a:p>
            <a:pPr algn="r" defTabSz="1267914" eaLnBrk="0" hangingPunct="0"/>
            <a: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  <a:t>Microsoft, Windows and other product names are or may be registered trademarks and/or trademarks in the U.S. and/or other countries.</a:t>
            </a:r>
          </a:p>
          <a:p>
            <a:pPr algn="r" defTabSz="1267914" eaLnBrk="0" hangingPunct="0"/>
            <a: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  <a:t>MICROSOFT MAKES NO WARRANTIES, EXPRESS, IMPLIED OR STATUTORY, </a:t>
            </a:r>
            <a:b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</a:br>
            <a:r>
              <a:rPr lang="en-US" sz="1000" dirty="0" smtClean="0">
                <a:solidFill>
                  <a:srgbClr val="FFFFFF"/>
                </a:solidFill>
                <a:latin typeface="Segoe UI"/>
                <a:cs typeface="Segoe UI" pitchFamily="34" charset="0"/>
              </a:rPr>
              <a:t>AS TO THE INFORMATION IN THIS PRESENTATION.</a:t>
            </a:r>
          </a:p>
          <a:p>
            <a:pPr algn="r" defTabSz="1267812" eaLnBrk="0" hangingPunct="0"/>
            <a:r>
              <a:rPr lang="en-US" sz="1000" dirty="0" smtClean="0">
                <a:gradFill>
                  <a:gsLst>
                    <a:gs pos="12389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Segoe UI"/>
                <a:cs typeface="Segoe UI" pitchFamily="34" charset="0"/>
              </a:rPr>
              <a:t> </a:t>
            </a:r>
            <a:endParaRPr lang="en-US" sz="1000" dirty="0">
              <a:gradFill>
                <a:gsLst>
                  <a:gs pos="12389">
                    <a:srgbClr val="FFFFFF"/>
                  </a:gs>
                  <a:gs pos="54000">
                    <a:srgbClr val="FFFFFF"/>
                  </a:gs>
                </a:gsLst>
                <a:lin ang="5400000" scaled="0"/>
              </a:gradFill>
              <a:latin typeface="Segoe UI"/>
              <a:cs typeface="Segoe UI" pitchFamily="34" charset="0"/>
            </a:endParaRPr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406"/>
            <a:ext cx="6199627" cy="228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2057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emo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" y="1090"/>
            <a:ext cx="12430199" cy="6991987"/>
          </a:xfrm>
          <a:prstGeom prst="rect">
            <a:avLst/>
          </a:prstGeom>
        </p:spPr>
      </p:pic>
      <p:pic>
        <p:nvPicPr>
          <p:cNvPr id="9" name="Picture 8" descr="104750_Speaker TemplateART_v01-06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40"/>
          <a:stretch/>
        </p:blipFill>
        <p:spPr>
          <a:xfrm>
            <a:off x="-51193" y="6202957"/>
            <a:ext cx="12538862" cy="888507"/>
          </a:xfrm>
          <a:prstGeom prst="rect">
            <a:avLst/>
          </a:prstGeom>
        </p:spPr>
      </p:pic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7597" y="1439924"/>
            <a:ext cx="11259044" cy="1865632"/>
          </a:xfrm>
          <a:ln>
            <a:solidFill>
              <a:srgbClr val="FFFFFF"/>
            </a:solidFill>
          </a:ln>
        </p:spPr>
        <p:txBody>
          <a:bodyPr anchor="ctr" anchorCtr="0">
            <a:noAutofit/>
          </a:bodyPr>
          <a:lstStyle>
            <a:lvl1pPr marL="0" indent="0">
              <a:buNone/>
              <a:defRPr sz="54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Heading text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7597" y="3454454"/>
            <a:ext cx="11259044" cy="2516981"/>
          </a:xfrm>
          <a:ln>
            <a:solidFill>
              <a:srgbClr val="FFFFFF"/>
            </a:solidFill>
          </a:ln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Body copy text</a:t>
            </a:r>
          </a:p>
        </p:txBody>
      </p:sp>
      <p:pic>
        <p:nvPicPr>
          <p:cNvPr id="8" name="Picture 7" descr="MSFT_logo_rgb_C-Wh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8400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103138"/>
            <a:ext cx="12506186" cy="716967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Video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3047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103138"/>
            <a:ext cx="12506186" cy="716967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7" name="Picture 6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649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4750_Speaker TemplateART_v0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11" y="-103138"/>
            <a:ext cx="12506186" cy="716967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pic>
        <p:nvPicPr>
          <p:cNvPr id="7" name="Picture 6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  <p:sp>
        <p:nvSpPr>
          <p:cNvPr id="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67726" y="4881266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 smtClean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029704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slide Dark">
    <p:bg>
      <p:bgPr>
        <a:solidFill>
          <a:srgbClr val="D3430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100" y="-119013"/>
            <a:ext cx="12538862" cy="718840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325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slide light">
    <p:bg>
      <p:bgPr>
        <a:solidFill>
          <a:srgbClr val="FEAC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5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18" y="-112814"/>
            <a:ext cx="12538862" cy="718840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01613" y="2125663"/>
            <a:ext cx="10056812" cy="1200187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9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5" name="Picture 4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724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131" y="-104877"/>
            <a:ext cx="12538862" cy="7188403"/>
          </a:xfrm>
          <a:prstGeom prst="rect">
            <a:avLst/>
          </a:prstGeom>
        </p:spPr>
      </p:pic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7597" y="1439924"/>
            <a:ext cx="11259044" cy="1865632"/>
          </a:xfrm>
          <a:ln>
            <a:noFill/>
          </a:ln>
        </p:spPr>
        <p:txBody>
          <a:bodyPr anchor="ctr" anchorCtr="0">
            <a:noAutofit/>
          </a:bodyPr>
          <a:lstStyle>
            <a:lvl1pPr marL="0" indent="0">
              <a:buNone/>
              <a:defRPr sz="54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Heading text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7597" y="3454454"/>
            <a:ext cx="11259044" cy="251698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621792" indent="0">
              <a:buNone/>
              <a:defRPr/>
            </a:lvl2pPr>
          </a:lstStyle>
          <a:p>
            <a:pPr lvl="0"/>
            <a:r>
              <a:rPr lang="en-US" dirty="0" smtClean="0"/>
              <a:t>Body copy text</a:t>
            </a:r>
          </a:p>
        </p:txBody>
      </p:sp>
      <p:pic>
        <p:nvPicPr>
          <p:cNvPr id="6" name="Picture 5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84" y="6195862"/>
            <a:ext cx="2284481" cy="8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3557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4750_Speaker TemplateART_v01-0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" t="23835" r="42830" b="15258"/>
          <a:stretch/>
        </p:blipFill>
        <p:spPr>
          <a:xfrm>
            <a:off x="-69712" y="-87572"/>
            <a:ext cx="12506187" cy="71696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1241426"/>
            <a:ext cx="5486399" cy="2012859"/>
          </a:xfrm>
        </p:spPr>
        <p:txBody>
          <a:bodyPr>
            <a:spAutoFit/>
          </a:bodyPr>
          <a:lstStyle>
            <a:lvl1pPr>
              <a:defRPr sz="659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 smtClean="0"/>
              <a:t>50/50 photo layout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1"/>
            <a:ext cx="6216650" cy="6992587"/>
          </a:xfrm>
          <a:blipFill>
            <a:blip r:embed="rId3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745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5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2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 rot="5400000">
            <a:off x="9393899" y="3050513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4276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34" r:id="rId1"/>
    <p:sldLayoutId id="2147484249" r:id="rId2"/>
    <p:sldLayoutId id="2147484338" r:id="rId3"/>
    <p:sldLayoutId id="2147484341" r:id="rId4"/>
    <p:sldLayoutId id="2147484358" r:id="rId5"/>
    <p:sldLayoutId id="2147484339" r:id="rId6"/>
    <p:sldLayoutId id="2147484342" r:id="rId7"/>
    <p:sldLayoutId id="2147484340" r:id="rId8"/>
    <p:sldLayoutId id="2147484254" r:id="rId9"/>
    <p:sldLayoutId id="2147484260" r:id="rId10"/>
    <p:sldLayoutId id="2147484261" r:id="rId11"/>
    <p:sldLayoutId id="2147484343" r:id="rId12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32667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873" marR="0" indent="-342873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154" marR="0" indent="-241281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036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618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199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834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170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503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838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34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667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001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334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67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002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336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67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5ACBF0"/>
          </p15:clr>
        </p15:guide>
        <p15:guide id="2" pos="173" userDrawn="1">
          <p15:clr>
            <a:srgbClr val="5ACBF0"/>
          </p15:clr>
        </p15:guide>
        <p15:guide id="3" pos="749" userDrawn="1">
          <p15:clr>
            <a:srgbClr val="5ACBF0"/>
          </p15:clr>
        </p15:guide>
        <p15:guide id="4" pos="1325" userDrawn="1">
          <p15:clr>
            <a:srgbClr val="5ACBF0"/>
          </p15:clr>
        </p15:guide>
        <p15:guide id="5" pos="1901" userDrawn="1">
          <p15:clr>
            <a:srgbClr val="5ACBF0"/>
          </p15:clr>
        </p15:guide>
        <p15:guide id="6" pos="2477" userDrawn="1">
          <p15:clr>
            <a:srgbClr val="5ACBF0"/>
          </p15:clr>
        </p15:guide>
        <p15:guide id="7" pos="3053" userDrawn="1">
          <p15:clr>
            <a:srgbClr val="5ACBF0"/>
          </p15:clr>
        </p15:guide>
        <p15:guide id="8" pos="3629" userDrawn="1">
          <p15:clr>
            <a:srgbClr val="5ACBF0"/>
          </p15:clr>
        </p15:guide>
        <p15:guide id="9" pos="4205" userDrawn="1">
          <p15:clr>
            <a:srgbClr val="5ACBF0"/>
          </p15:clr>
        </p15:guide>
        <p15:guide id="10" pos="4781" userDrawn="1">
          <p15:clr>
            <a:srgbClr val="5ACBF0"/>
          </p15:clr>
        </p15:guide>
        <p15:guide id="11" pos="5357" userDrawn="1">
          <p15:clr>
            <a:srgbClr val="5ACBF0"/>
          </p15:clr>
        </p15:guide>
        <p15:guide id="12" pos="5933" userDrawn="1">
          <p15:clr>
            <a:srgbClr val="5ACBF0"/>
          </p15:clr>
        </p15:guide>
        <p15:guide id="13" pos="6509" userDrawn="1">
          <p15:clr>
            <a:srgbClr val="5ACBF0"/>
          </p15:clr>
        </p15:guide>
        <p15:guide id="14" pos="7085" userDrawn="1">
          <p15:clr>
            <a:srgbClr val="5ACBF0"/>
          </p15:clr>
        </p15:guide>
        <p15:guide id="15" pos="7661" userDrawn="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 userDrawn="1">
          <p15:clr>
            <a:srgbClr val="5ACBF0"/>
          </p15:clr>
        </p15:guide>
        <p15:guide id="19" orient="horz" pos="1339" userDrawn="1">
          <p15:clr>
            <a:srgbClr val="5ACBF0"/>
          </p15:clr>
        </p15:guide>
        <p15:guide id="20" orient="horz" pos="1915" userDrawn="1">
          <p15:clr>
            <a:srgbClr val="5ACBF0"/>
          </p15:clr>
        </p15:guide>
        <p15:guide id="21" orient="horz" pos="2491" userDrawn="1">
          <p15:clr>
            <a:srgbClr val="5ACBF0"/>
          </p15:clr>
        </p15:guide>
        <p15:guide id="22" orient="horz" pos="3067" userDrawn="1">
          <p15:clr>
            <a:srgbClr val="5ACBF0"/>
          </p15:clr>
        </p15:guide>
        <p15:guide id="23" orient="horz" pos="3643" userDrawn="1">
          <p15:clr>
            <a:srgbClr val="5ACBF0"/>
          </p15:clr>
        </p15:guide>
        <p15:guide id="24" orient="horz" pos="4219" userDrawn="1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5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2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 rot="5400000">
            <a:off x="9393899" y="3050513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3740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47" r:id="rId1"/>
    <p:sldLayoutId id="2147484348" r:id="rId2"/>
    <p:sldLayoutId id="2147484349" r:id="rId3"/>
    <p:sldLayoutId id="2147484350" r:id="rId4"/>
    <p:sldLayoutId id="2147484351" r:id="rId5"/>
    <p:sldLayoutId id="2147484352" r:id="rId6"/>
    <p:sldLayoutId id="2147484353" r:id="rId7"/>
    <p:sldLayoutId id="2147484354" r:id="rId8"/>
    <p:sldLayoutId id="2147484355" r:id="rId9"/>
    <p:sldLayoutId id="2147484356" r:id="rId10"/>
    <p:sldLayoutId id="2147484357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32667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873" marR="0" indent="-342873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154" marR="0" indent="-241281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036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618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199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834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170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503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838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34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667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001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334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67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002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336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67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5ACBF0"/>
          </p15:clr>
        </p15:guide>
        <p15:guide id="2" pos="173" userDrawn="1">
          <p15:clr>
            <a:srgbClr val="5ACBF0"/>
          </p15:clr>
        </p15:guide>
        <p15:guide id="3" pos="749" userDrawn="1">
          <p15:clr>
            <a:srgbClr val="5ACBF0"/>
          </p15:clr>
        </p15:guide>
        <p15:guide id="4" pos="1325" userDrawn="1">
          <p15:clr>
            <a:srgbClr val="5ACBF0"/>
          </p15:clr>
        </p15:guide>
        <p15:guide id="5" pos="1901" userDrawn="1">
          <p15:clr>
            <a:srgbClr val="5ACBF0"/>
          </p15:clr>
        </p15:guide>
        <p15:guide id="6" pos="2477" userDrawn="1">
          <p15:clr>
            <a:srgbClr val="5ACBF0"/>
          </p15:clr>
        </p15:guide>
        <p15:guide id="7" pos="3053" userDrawn="1">
          <p15:clr>
            <a:srgbClr val="5ACBF0"/>
          </p15:clr>
        </p15:guide>
        <p15:guide id="8" pos="3629" userDrawn="1">
          <p15:clr>
            <a:srgbClr val="5ACBF0"/>
          </p15:clr>
        </p15:guide>
        <p15:guide id="9" pos="4205" userDrawn="1">
          <p15:clr>
            <a:srgbClr val="5ACBF0"/>
          </p15:clr>
        </p15:guide>
        <p15:guide id="10" pos="4781" userDrawn="1">
          <p15:clr>
            <a:srgbClr val="5ACBF0"/>
          </p15:clr>
        </p15:guide>
        <p15:guide id="11" pos="5357" userDrawn="1">
          <p15:clr>
            <a:srgbClr val="5ACBF0"/>
          </p15:clr>
        </p15:guide>
        <p15:guide id="12" pos="5933" userDrawn="1">
          <p15:clr>
            <a:srgbClr val="5ACBF0"/>
          </p15:clr>
        </p15:guide>
        <p15:guide id="13" pos="6509" userDrawn="1">
          <p15:clr>
            <a:srgbClr val="5ACBF0"/>
          </p15:clr>
        </p15:guide>
        <p15:guide id="14" pos="7085" userDrawn="1">
          <p15:clr>
            <a:srgbClr val="5ACBF0"/>
          </p15:clr>
        </p15:guide>
        <p15:guide id="15" pos="7661" userDrawn="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 userDrawn="1">
          <p15:clr>
            <a:srgbClr val="5ACBF0"/>
          </p15:clr>
        </p15:guide>
        <p15:guide id="19" orient="horz" pos="1339" userDrawn="1">
          <p15:clr>
            <a:srgbClr val="5ACBF0"/>
          </p15:clr>
        </p15:guide>
        <p15:guide id="20" orient="horz" pos="1915" userDrawn="1">
          <p15:clr>
            <a:srgbClr val="5ACBF0"/>
          </p15:clr>
        </p15:guide>
        <p15:guide id="21" orient="horz" pos="2491" userDrawn="1">
          <p15:clr>
            <a:srgbClr val="5ACBF0"/>
          </p15:clr>
        </p15:guide>
        <p15:guide id="22" orient="horz" pos="3067" userDrawn="1">
          <p15:clr>
            <a:srgbClr val="5ACBF0"/>
          </p15:clr>
        </p15:guide>
        <p15:guide id="23" orient="horz" pos="3643" userDrawn="1">
          <p15:clr>
            <a:srgbClr val="5ACBF0"/>
          </p15:clr>
        </p15:guide>
        <p15:guide id="24" orient="horz" pos="4219" userDrawn="1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9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32795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5162550"/>
          </a:xfrm>
        </p:spPr>
        <p:txBody>
          <a:bodyPr/>
          <a:lstStyle/>
          <a:p>
            <a:pPr algn="ctr"/>
            <a:r>
              <a:rPr lang="en-US" dirty="0" smtClean="0"/>
              <a:t>Who actually </a:t>
            </a:r>
            <a:r>
              <a:rPr lang="en-US" b="1" dirty="0" smtClean="0"/>
              <a:t>needs</a:t>
            </a:r>
            <a:r>
              <a:rPr lang="en-US" dirty="0" smtClean="0"/>
              <a:t> to be a </a:t>
            </a:r>
          </a:p>
          <a:p>
            <a:pPr algn="ctr"/>
            <a:r>
              <a:rPr lang="en-US" dirty="0" smtClean="0"/>
              <a:t>Domain Admin anyway?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7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5162550"/>
          </a:xfrm>
        </p:spPr>
        <p:txBody>
          <a:bodyPr/>
          <a:lstStyle/>
          <a:p>
            <a:pPr algn="ctr"/>
            <a:r>
              <a:rPr lang="en-US" dirty="0" smtClean="0"/>
              <a:t>Do not use the default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91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5162550"/>
          </a:xfrm>
        </p:spPr>
        <p:txBody>
          <a:bodyPr/>
          <a:lstStyle/>
          <a:p>
            <a:pPr algn="ctr"/>
            <a:r>
              <a:rPr lang="en-US" dirty="0" smtClean="0"/>
              <a:t>Don’t use the same password…for everything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11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5162550"/>
          </a:xfrm>
        </p:spPr>
        <p:txBody>
          <a:bodyPr/>
          <a:lstStyle/>
          <a:p>
            <a:pPr algn="ctr"/>
            <a:r>
              <a:rPr lang="en-US" dirty="0" smtClean="0"/>
              <a:t>Make sure passwords </a:t>
            </a:r>
            <a:r>
              <a:rPr lang="en-US" b="1" dirty="0" smtClean="0"/>
              <a:t>EXPIRE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8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4010519" cy="5162550"/>
          </a:xfrm>
        </p:spPr>
        <p:txBody>
          <a:bodyPr/>
          <a:lstStyle/>
          <a:p>
            <a:pPr algn="ctr"/>
            <a:r>
              <a:rPr lang="en-US" dirty="0"/>
              <a:t>Longer password </a:t>
            </a:r>
            <a:endParaRPr lang="en-US" dirty="0" smtClean="0"/>
          </a:p>
          <a:p>
            <a:pPr algn="ctr"/>
            <a:r>
              <a:rPr lang="en-US" dirty="0" smtClean="0"/>
              <a:t>= </a:t>
            </a:r>
          </a:p>
          <a:p>
            <a:pPr algn="ctr"/>
            <a:r>
              <a:rPr lang="en-US" dirty="0" smtClean="0"/>
              <a:t>longer </a:t>
            </a:r>
            <a:r>
              <a:rPr lang="en-US" dirty="0"/>
              <a:t>time between changes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7202" y="1019175"/>
            <a:ext cx="6123684" cy="496493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 rot="16200000">
            <a:off x="10764487" y="3060370"/>
            <a:ext cx="1852182" cy="499382"/>
          </a:xfrm>
        </p:spPr>
        <p:txBody>
          <a:bodyPr/>
          <a:lstStyle/>
          <a:p>
            <a:r>
              <a:rPr lang="en-US" sz="2800" dirty="0" smtClean="0"/>
              <a:t>XKCD.com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677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5427009" cy="5162550"/>
          </a:xfrm>
        </p:spPr>
        <p:txBody>
          <a:bodyPr/>
          <a:lstStyle/>
          <a:p>
            <a:pPr algn="ctr"/>
            <a:r>
              <a:rPr lang="en-US" dirty="0" smtClean="0"/>
              <a:t>Use fine-grained password policies</a:t>
            </a:r>
          </a:p>
          <a:p>
            <a:pPr algn="ctr"/>
            <a:r>
              <a:rPr lang="en-US" dirty="0" smtClean="0"/>
              <a:t>(FGPPs)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470"/>
          <a:stretch/>
        </p:blipFill>
        <p:spPr>
          <a:xfrm>
            <a:off x="7256206" y="1109662"/>
            <a:ext cx="4420317" cy="498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1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6367746" cy="4739368"/>
          </a:xfrm>
        </p:spPr>
        <p:txBody>
          <a:bodyPr/>
          <a:lstStyle/>
          <a:p>
            <a:pPr algn="ctr"/>
            <a:r>
              <a:rPr lang="en-US" dirty="0"/>
              <a:t>Passwords do not belong in </a:t>
            </a:r>
            <a:r>
              <a:rPr lang="en-US" dirty="0" smtClean="0"/>
              <a:t>GPP’s…</a:t>
            </a:r>
            <a:br>
              <a:rPr lang="en-US" dirty="0" smtClean="0"/>
            </a:br>
            <a:r>
              <a:rPr lang="en-US" b="1" dirty="0" smtClean="0"/>
              <a:t>EVER</a:t>
            </a:r>
            <a:br>
              <a:rPr lang="en-US" b="1" dirty="0" smtClean="0"/>
            </a:br>
            <a:endParaRPr lang="en-US" b="1" dirty="0" smtClean="0"/>
          </a:p>
          <a:p>
            <a:pPr algn="ctr"/>
            <a:r>
              <a:rPr lang="en-US" sz="4000" dirty="0" smtClean="0"/>
              <a:t>(MS14-025)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5485" y="1259567"/>
            <a:ext cx="3952875" cy="44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48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5162550"/>
          </a:xfrm>
        </p:spPr>
        <p:txBody>
          <a:bodyPr/>
          <a:lstStyle/>
          <a:p>
            <a:pPr algn="ctr"/>
            <a:r>
              <a:rPr lang="en-US" dirty="0" err="1" smtClean="0"/>
              <a:t>Randomise</a:t>
            </a:r>
            <a:r>
              <a:rPr lang="en-US" dirty="0" smtClean="0"/>
              <a:t> </a:t>
            </a:r>
            <a:r>
              <a:rPr lang="en-US" dirty="0"/>
              <a:t>your local admin </a:t>
            </a:r>
            <a:r>
              <a:rPr lang="en-US" dirty="0" smtClean="0"/>
              <a:t>passwords – LAPS!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75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5162550"/>
          </a:xfrm>
        </p:spPr>
        <p:txBody>
          <a:bodyPr/>
          <a:lstStyle/>
          <a:p>
            <a:pPr algn="ctr"/>
            <a:r>
              <a:rPr lang="en-US" dirty="0" smtClean="0"/>
              <a:t>Prevent local admin accounts from remotely accessing other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34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Jess Dodson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sz="4800" dirty="0"/>
              <a:t>Righting the Right </a:t>
            </a:r>
            <a:r>
              <a:rPr lang="en-AU" sz="4800" dirty="0" smtClean="0"/>
              <a:t>Rights</a:t>
            </a:r>
            <a:br>
              <a:rPr lang="en-AU" sz="4800" dirty="0" smtClean="0"/>
            </a:br>
            <a:r>
              <a:rPr lang="en-AU" sz="3600" dirty="0" smtClean="0"/>
              <a:t>Active </a:t>
            </a:r>
            <a:r>
              <a:rPr lang="en-AU" sz="3600" dirty="0"/>
              <a:t>Directory &amp; Domain Security, </a:t>
            </a:r>
            <a:r>
              <a:rPr lang="en-AU" sz="3600" dirty="0" smtClean="0"/>
              <a:t/>
            </a:r>
            <a:br>
              <a:rPr lang="en-AU" sz="3600" dirty="0" smtClean="0"/>
            </a:br>
            <a:r>
              <a:rPr lang="en-AU" sz="3600" dirty="0" smtClean="0"/>
              <a:t>Administration </a:t>
            </a:r>
            <a:r>
              <a:rPr lang="en-AU" sz="3600" dirty="0"/>
              <a:t>&amp; Maintenance</a:t>
            </a:r>
          </a:p>
          <a:p>
            <a:endParaRPr lang="en-US" sz="4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43609" y="5006660"/>
            <a:ext cx="2181917" cy="87716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WIN341B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92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418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5162550"/>
          </a:xfrm>
        </p:spPr>
        <p:txBody>
          <a:bodyPr/>
          <a:lstStyle/>
          <a:p>
            <a:pPr algn="ctr"/>
            <a:r>
              <a:rPr lang="en-US" dirty="0" smtClean="0"/>
              <a:t>Patch your servers!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02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5162550"/>
          </a:xfrm>
        </p:spPr>
        <p:txBody>
          <a:bodyPr/>
          <a:lstStyle/>
          <a:p>
            <a:pPr algn="ctr"/>
            <a:r>
              <a:rPr lang="en-US" dirty="0" smtClean="0"/>
              <a:t>Only DA’s can access the console of DC’s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30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5162550"/>
          </a:xfrm>
        </p:spPr>
        <p:txBody>
          <a:bodyPr/>
          <a:lstStyle/>
          <a:p>
            <a:pPr algn="ctr"/>
            <a:r>
              <a:rPr lang="en-US" dirty="0" smtClean="0"/>
              <a:t>Trusts – who actually requires access?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54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43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5162550"/>
          </a:xfrm>
        </p:spPr>
        <p:txBody>
          <a:bodyPr/>
          <a:lstStyle/>
          <a:p>
            <a:pPr algn="ctr"/>
            <a:r>
              <a:rPr lang="en-US" sz="6000" dirty="0"/>
              <a:t>Admin workstation </a:t>
            </a:r>
            <a:endParaRPr lang="en-US" sz="6000" dirty="0" smtClean="0"/>
          </a:p>
          <a:p>
            <a:pPr algn="ctr"/>
            <a:r>
              <a:rPr lang="en-US" sz="6000" dirty="0" smtClean="0"/>
              <a:t>=/= </a:t>
            </a:r>
          </a:p>
          <a:p>
            <a:pPr algn="ctr"/>
            <a:r>
              <a:rPr lang="en-US" sz="6000" dirty="0" smtClean="0"/>
              <a:t>user </a:t>
            </a:r>
            <a:r>
              <a:rPr lang="en-US" sz="6000" dirty="0"/>
              <a:t>workstation</a:t>
            </a:r>
          </a:p>
        </p:txBody>
      </p:sp>
    </p:spTree>
    <p:extLst>
      <p:ext uri="{BB962C8B-B14F-4D97-AF65-F5344CB8AC3E}">
        <p14:creationId xmlns:p14="http://schemas.microsoft.com/office/powerpoint/2010/main" val="105803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13" y="2125663"/>
            <a:ext cx="10056812" cy="2178802"/>
          </a:xfrm>
        </p:spPr>
        <p:txBody>
          <a:bodyPr/>
          <a:lstStyle/>
          <a:p>
            <a:r>
              <a:rPr lang="en-US" dirty="0" smtClean="0"/>
              <a:t>Administration &amp; Maintenance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18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597" y="1009290"/>
            <a:ext cx="11259044" cy="5158597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latin typeface="Segoe UI Light" pitchFamily="34" charset="0"/>
              </a:rPr>
              <a:t>• Replication</a:t>
            </a:r>
          </a:p>
          <a:p>
            <a:r>
              <a:rPr lang="en-US" sz="3600" dirty="0">
                <a:solidFill>
                  <a:schemeClr val="tx1"/>
                </a:solidFill>
                <a:latin typeface="Segoe UI Light" pitchFamily="34" charset="0"/>
              </a:rPr>
              <a:t>• FSMO </a:t>
            </a:r>
            <a:r>
              <a:rPr lang="en-US" sz="3600" dirty="0" smtClean="0">
                <a:solidFill>
                  <a:schemeClr val="tx1"/>
                </a:solidFill>
                <a:latin typeface="Segoe UI Light" pitchFamily="34" charset="0"/>
              </a:rPr>
              <a:t>Roles</a:t>
            </a:r>
            <a:endParaRPr lang="en-US" sz="3600" dirty="0">
              <a:solidFill>
                <a:schemeClr val="tx1"/>
              </a:solidFill>
              <a:latin typeface="Segoe UI Light" pitchFamily="34" charset="0"/>
            </a:endParaRPr>
          </a:p>
          <a:p>
            <a:r>
              <a:rPr lang="en-US" sz="3600" dirty="0">
                <a:solidFill>
                  <a:schemeClr val="tx1"/>
                </a:solidFill>
                <a:latin typeface="Segoe UI Light" pitchFamily="34" charset="0"/>
              </a:rPr>
              <a:t>• Time </a:t>
            </a:r>
            <a:r>
              <a:rPr lang="en-US" sz="3600" dirty="0" smtClean="0">
                <a:solidFill>
                  <a:schemeClr val="tx1"/>
                </a:solidFill>
                <a:latin typeface="Segoe UI Light" pitchFamily="34" charset="0"/>
              </a:rPr>
              <a:t>Synchronization</a:t>
            </a:r>
            <a:endParaRPr lang="en-US" sz="3600" dirty="0">
              <a:solidFill>
                <a:schemeClr val="tx1"/>
              </a:solidFill>
              <a:latin typeface="Segoe UI Light" pitchFamily="34" charset="0"/>
            </a:endParaRPr>
          </a:p>
          <a:p>
            <a:r>
              <a:rPr lang="en-US" sz="3600" dirty="0">
                <a:solidFill>
                  <a:schemeClr val="tx1"/>
                </a:solidFill>
                <a:latin typeface="Segoe UI Light" pitchFamily="34" charset="0"/>
              </a:rPr>
              <a:t>• Trusts</a:t>
            </a:r>
          </a:p>
          <a:p>
            <a:r>
              <a:rPr lang="en-US" sz="3600" dirty="0">
                <a:solidFill>
                  <a:schemeClr val="tx1"/>
                </a:solidFill>
                <a:latin typeface="Segoe UI Light" pitchFamily="34" charset="0"/>
              </a:rPr>
              <a:t>• DNS &amp; Networking</a:t>
            </a:r>
          </a:p>
          <a:p>
            <a:r>
              <a:rPr lang="en-US" sz="3600" dirty="0">
                <a:solidFill>
                  <a:schemeClr val="tx1"/>
                </a:solidFill>
                <a:latin typeface="Segoe UI Light" pitchFamily="34" charset="0"/>
              </a:rPr>
              <a:t>• Event Logs</a:t>
            </a:r>
          </a:p>
          <a:p>
            <a:r>
              <a:rPr lang="en-US" sz="3600" dirty="0">
                <a:solidFill>
                  <a:schemeClr val="tx1"/>
                </a:solidFill>
                <a:latin typeface="Segoe UI Light" pitchFamily="34" charset="0"/>
              </a:rPr>
              <a:t>• Account Administration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9359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98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819564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Segoe UI Light" pitchFamily="34" charset="0"/>
              </a:rPr>
              <a:t>repadmin</a:t>
            </a:r>
            <a:r>
              <a:rPr lang="en-US" dirty="0" smtClean="0">
                <a:solidFill>
                  <a:schemeClr val="tx1"/>
                </a:solidFill>
                <a:latin typeface="Segoe UI Light" pitchFamily="34" charset="0"/>
              </a:rPr>
              <a:t> /</a:t>
            </a:r>
            <a:r>
              <a:rPr lang="en-US" dirty="0" err="1" smtClean="0">
                <a:solidFill>
                  <a:schemeClr val="tx1"/>
                </a:solidFill>
                <a:latin typeface="Segoe UI Light" pitchFamily="34" charset="0"/>
              </a:rPr>
              <a:t>replsummary</a:t>
            </a:r>
            <a:endParaRPr lang="en-US" dirty="0">
              <a:solidFill>
                <a:schemeClr val="tx1"/>
              </a:solidFill>
              <a:latin typeface="Segoe UI Light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077" y="1838739"/>
            <a:ext cx="11165235" cy="3715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72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57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819564"/>
          </a:xfrm>
        </p:spPr>
        <p:txBody>
          <a:bodyPr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Segoe UI Light" pitchFamily="34" charset="0"/>
              </a:rPr>
              <a:t>repadmin</a:t>
            </a:r>
            <a:r>
              <a:rPr lang="en-US" dirty="0">
                <a:solidFill>
                  <a:schemeClr val="tx1"/>
                </a:solidFill>
                <a:latin typeface="Segoe UI Light" pitchFamily="34" charset="0"/>
              </a:rPr>
              <a:t> /</a:t>
            </a:r>
            <a:r>
              <a:rPr lang="en-US" dirty="0" err="1">
                <a:solidFill>
                  <a:schemeClr val="tx1"/>
                </a:solidFill>
                <a:latin typeface="Segoe UI Light" pitchFamily="34" charset="0"/>
              </a:rPr>
              <a:t>showrepl</a:t>
            </a:r>
            <a:r>
              <a:rPr lang="en-US" dirty="0">
                <a:solidFill>
                  <a:schemeClr val="tx1"/>
                </a:solidFill>
                <a:latin typeface="Segoe UI Light" pitchFamily="34" charset="0"/>
              </a:rPr>
              <a:t> * /</a:t>
            </a:r>
            <a:r>
              <a:rPr lang="en-US" dirty="0" err="1">
                <a:solidFill>
                  <a:schemeClr val="tx1"/>
                </a:solidFill>
                <a:latin typeface="Segoe UI Light" pitchFamily="34" charset="0"/>
              </a:rPr>
              <a:t>errorsonly</a:t>
            </a:r>
            <a:endParaRPr lang="en-US" dirty="0">
              <a:solidFill>
                <a:schemeClr val="tx1"/>
              </a:solidFill>
              <a:latin typeface="Segoe UI Light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596" y="1943030"/>
            <a:ext cx="9664571" cy="409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05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019175"/>
            <a:ext cx="12436475" cy="740051"/>
          </a:xfrm>
        </p:spPr>
        <p:txBody>
          <a:bodyPr/>
          <a:lstStyle/>
          <a:p>
            <a:pPr algn="ctr"/>
            <a:r>
              <a:rPr lang="en-US" sz="4400" dirty="0" err="1">
                <a:solidFill>
                  <a:schemeClr val="tx1"/>
                </a:solidFill>
                <a:latin typeface="Segoe UI Light" pitchFamily="34" charset="0"/>
              </a:rPr>
              <a:t>repadmin</a:t>
            </a:r>
            <a:r>
              <a:rPr lang="en-US" sz="4400" dirty="0">
                <a:solidFill>
                  <a:schemeClr val="tx1"/>
                </a:solidFill>
                <a:latin typeface="Segoe UI Light" pitchFamily="34" charset="0"/>
              </a:rPr>
              <a:t> /</a:t>
            </a:r>
            <a:r>
              <a:rPr lang="en-US" sz="4400" dirty="0" err="1">
                <a:solidFill>
                  <a:schemeClr val="tx1"/>
                </a:solidFill>
                <a:latin typeface="Segoe UI Light" pitchFamily="34" charset="0"/>
              </a:rPr>
              <a:t>showutdvec</a:t>
            </a:r>
            <a:r>
              <a:rPr lang="en-US" sz="4400" dirty="0">
                <a:solidFill>
                  <a:schemeClr val="tx1"/>
                </a:solidFill>
                <a:latin typeface="Segoe UI Light" pitchFamily="34" charset="0"/>
              </a:rPr>
              <a:t> * </a:t>
            </a:r>
            <a:r>
              <a:rPr lang="en-US" sz="4400" dirty="0" smtClean="0">
                <a:solidFill>
                  <a:schemeClr val="tx1"/>
                </a:solidFill>
                <a:latin typeface="Segoe UI Light" pitchFamily="34" charset="0"/>
              </a:rPr>
              <a:t>dc</a:t>
            </a:r>
            <a:r>
              <a:rPr lang="en-US" sz="4400" dirty="0">
                <a:solidFill>
                  <a:schemeClr val="tx1"/>
                </a:solidFill>
                <a:latin typeface="Segoe UI Light" pitchFamily="34" charset="0"/>
              </a:rPr>
              <a:t>=&lt;domain&gt;,dc=&lt;com&gt;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637" y="1888435"/>
            <a:ext cx="12053199" cy="374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74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819564"/>
          </a:xfrm>
        </p:spPr>
        <p:txBody>
          <a:bodyPr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Segoe UI Light" pitchFamily="34" charset="0"/>
              </a:rPr>
              <a:t>repadmin</a:t>
            </a:r>
            <a:r>
              <a:rPr lang="en-US" dirty="0">
                <a:solidFill>
                  <a:schemeClr val="tx1"/>
                </a:solidFill>
                <a:latin typeface="Segoe UI Light" pitchFamily="34" charset="0"/>
              </a:rPr>
              <a:t> /queue *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597" y="2022542"/>
            <a:ext cx="11707329" cy="243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87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968651"/>
          </a:xfrm>
        </p:spPr>
        <p:txBody>
          <a:bodyPr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Segoe UI Light" pitchFamily="34" charset="0"/>
              </a:rPr>
              <a:t>repadmin</a:t>
            </a:r>
            <a:r>
              <a:rPr lang="en-US" dirty="0">
                <a:solidFill>
                  <a:schemeClr val="tx1"/>
                </a:solidFill>
                <a:latin typeface="Segoe UI Light" pitchFamily="34" charset="0"/>
              </a:rPr>
              <a:t> /</a:t>
            </a:r>
            <a:r>
              <a:rPr lang="en-US" dirty="0" err="1">
                <a:solidFill>
                  <a:schemeClr val="tx1"/>
                </a:solidFill>
                <a:latin typeface="Segoe UI Light" pitchFamily="34" charset="0"/>
              </a:rPr>
              <a:t>failcache</a:t>
            </a:r>
            <a:r>
              <a:rPr lang="en-US" dirty="0">
                <a:solidFill>
                  <a:schemeClr val="tx1"/>
                </a:solidFill>
                <a:latin typeface="Segoe UI Light" pitchFamily="34" charset="0"/>
              </a:rPr>
              <a:t> 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597" y="2134359"/>
            <a:ext cx="11827610" cy="316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4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FSMO Roles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62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01992" y="1046535"/>
            <a:ext cx="11259044" cy="822022"/>
          </a:xfrm>
        </p:spPr>
        <p:txBody>
          <a:bodyPr/>
          <a:lstStyle/>
          <a:p>
            <a:pPr algn="ctr"/>
            <a:r>
              <a:rPr lang="en-US" sz="5400" dirty="0" err="1">
                <a:solidFill>
                  <a:schemeClr val="tx1"/>
                </a:solidFill>
                <a:latin typeface="Segoe UI Light" pitchFamily="34" charset="0"/>
              </a:rPr>
              <a:t>netdom</a:t>
            </a:r>
            <a:r>
              <a:rPr lang="en-US" sz="5400" dirty="0">
                <a:solidFill>
                  <a:schemeClr val="tx1"/>
                </a:solidFill>
                <a:latin typeface="Segoe UI Light" pitchFamily="34" charset="0"/>
              </a:rPr>
              <a:t> query </a:t>
            </a:r>
            <a:r>
              <a:rPr lang="en-US" sz="5400" dirty="0" err="1" smtClean="0">
                <a:solidFill>
                  <a:schemeClr val="tx1"/>
                </a:solidFill>
                <a:latin typeface="Segoe UI Light" pitchFamily="34" charset="0"/>
              </a:rPr>
              <a:t>fsmo</a:t>
            </a:r>
            <a:r>
              <a:rPr lang="en-US" sz="5400" dirty="0" smtClean="0">
                <a:solidFill>
                  <a:schemeClr val="tx1"/>
                </a:solidFill>
                <a:latin typeface="Segoe UI Light" pitchFamily="34" charset="0"/>
              </a:rPr>
              <a:t> </a:t>
            </a:r>
            <a:endParaRPr lang="en-US" sz="5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992" y="1987135"/>
            <a:ext cx="11522166" cy="3220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5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13" y="2125663"/>
            <a:ext cx="10056812" cy="1181734"/>
          </a:xfrm>
        </p:spPr>
        <p:txBody>
          <a:bodyPr/>
          <a:lstStyle/>
          <a:p>
            <a:r>
              <a:rPr lang="en-US" dirty="0" smtClean="0"/>
              <a:t>Time Settings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70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8510" y="2017146"/>
            <a:ext cx="11871562" cy="2713880"/>
          </a:xfrm>
        </p:spPr>
        <p:txBody>
          <a:bodyPr vert="horz" wrap="square" lIns="146304" tIns="91440" rIns="146304" bIns="91440" rtlCol="0" anchor="t">
            <a:noAutofit/>
          </a:bodyPr>
          <a:lstStyle/>
          <a:p>
            <a:pPr algn="ctr"/>
            <a:r>
              <a:rPr lang="en-US" sz="4000" dirty="0"/>
              <a:t>w32tm /config /manualpeerlist:&lt;list of time servers&gt; /syncfromflags:manual /reliable:yes /update</a:t>
            </a:r>
          </a:p>
          <a:p>
            <a:pPr algn="ctr"/>
            <a:endParaRPr lang="en-US" sz="4000" dirty="0"/>
          </a:p>
          <a:p>
            <a:pPr algn="ctr"/>
            <a:r>
              <a:rPr lang="en-US" sz="4000" dirty="0"/>
              <a:t>W32tm /config /syncfromflags:domhier /update</a:t>
            </a:r>
          </a:p>
        </p:txBody>
      </p:sp>
    </p:spTree>
    <p:extLst>
      <p:ext uri="{BB962C8B-B14F-4D97-AF65-F5344CB8AC3E}">
        <p14:creationId xmlns:p14="http://schemas.microsoft.com/office/powerpoint/2010/main" val="363317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597" y="1062990"/>
            <a:ext cx="11871562" cy="755871"/>
          </a:xfrm>
        </p:spPr>
        <p:txBody>
          <a:bodyPr/>
          <a:lstStyle/>
          <a:p>
            <a:pPr algn="ctr"/>
            <a:r>
              <a:rPr lang="en-US" sz="5400" dirty="0" smtClean="0"/>
              <a:t>w32tm </a:t>
            </a:r>
            <a:r>
              <a:rPr lang="en-US" sz="5400" dirty="0"/>
              <a:t>/query /configuration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597" y="2000898"/>
            <a:ext cx="8467742" cy="3558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65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13" y="2125663"/>
            <a:ext cx="10056812" cy="1181734"/>
          </a:xfrm>
        </p:spPr>
        <p:txBody>
          <a:bodyPr/>
          <a:lstStyle/>
          <a:p>
            <a:r>
              <a:rPr lang="en-US" dirty="0" smtClean="0"/>
              <a:t>Trusts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51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31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597" y="1047136"/>
            <a:ext cx="11259044" cy="855406"/>
          </a:xfrm>
        </p:spPr>
        <p:txBody>
          <a:bodyPr/>
          <a:lstStyle/>
          <a:p>
            <a:r>
              <a:rPr lang="en-US" sz="5400" dirty="0" err="1"/>
              <a:t>nltest</a:t>
            </a:r>
            <a:r>
              <a:rPr lang="en-US" sz="5400" dirty="0"/>
              <a:t> /</a:t>
            </a:r>
            <a:r>
              <a:rPr lang="en-US" sz="5400" dirty="0" err="1"/>
              <a:t>domain_trusts</a:t>
            </a:r>
            <a:endParaRPr lang="en-US" sz="5400" dirty="0"/>
          </a:p>
          <a:p>
            <a:endParaRPr lang="en-US" sz="5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597" y="2182197"/>
            <a:ext cx="11651560" cy="203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89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13" y="2125663"/>
            <a:ext cx="10056812" cy="1181734"/>
          </a:xfrm>
        </p:spPr>
        <p:txBody>
          <a:bodyPr/>
          <a:lstStyle/>
          <a:p>
            <a:r>
              <a:rPr lang="en-US" dirty="0" smtClean="0"/>
              <a:t>DNS &amp; Networking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50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3216303"/>
            <a:ext cx="12436475" cy="65995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Segoe UI Light" pitchFamily="34" charset="0"/>
              </a:rPr>
              <a:t>type </a:t>
            </a:r>
            <a:r>
              <a:rPr lang="en-US" dirty="0">
                <a:solidFill>
                  <a:schemeClr val="tx1"/>
                </a:solidFill>
                <a:latin typeface="Segoe UI Light" pitchFamily="34" charset="0"/>
              </a:rPr>
              <a:t>%</a:t>
            </a:r>
            <a:r>
              <a:rPr lang="en-US" dirty="0" err="1">
                <a:solidFill>
                  <a:schemeClr val="tx1"/>
                </a:solidFill>
                <a:latin typeface="Segoe UI Light" pitchFamily="34" charset="0"/>
              </a:rPr>
              <a:t>systemroot</a:t>
            </a:r>
            <a:r>
              <a:rPr lang="en-US" dirty="0">
                <a:solidFill>
                  <a:schemeClr val="tx1"/>
                </a:solidFill>
                <a:latin typeface="Segoe UI Light" pitchFamily="34" charset="0"/>
              </a:rPr>
              <a:t>%\debug\netlogon.log | </a:t>
            </a:r>
            <a:r>
              <a:rPr lang="en-US" dirty="0" err="1">
                <a:solidFill>
                  <a:schemeClr val="tx1"/>
                </a:solidFill>
                <a:latin typeface="Segoe UI Light" pitchFamily="34" charset="0"/>
              </a:rPr>
              <a:t>findstr</a:t>
            </a:r>
            <a:r>
              <a:rPr lang="en-US" dirty="0">
                <a:solidFill>
                  <a:schemeClr val="tx1"/>
                </a:solidFill>
                <a:latin typeface="Segoe UI Light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Segoe UI Light" pitchFamily="34" charset="0"/>
              </a:rPr>
              <a:t>NO_CLIENT_SITE</a:t>
            </a:r>
          </a:p>
        </p:txBody>
      </p:sp>
    </p:spTree>
    <p:extLst>
      <p:ext uri="{BB962C8B-B14F-4D97-AF65-F5344CB8AC3E}">
        <p14:creationId xmlns:p14="http://schemas.microsoft.com/office/powerpoint/2010/main" val="49860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1188720"/>
            <a:ext cx="6086917" cy="4931861"/>
          </a:xfrm>
        </p:spPr>
        <p:txBody>
          <a:bodyPr/>
          <a:lstStyle/>
          <a:p>
            <a:r>
              <a:rPr lang="en-US" sz="5400" b="1" dirty="0" smtClean="0">
                <a:solidFill>
                  <a:schemeClr val="tx1"/>
                </a:solidFill>
                <a:latin typeface="Segoe UI Light" pitchFamily="34" charset="0"/>
              </a:rPr>
              <a:t>Ports</a:t>
            </a:r>
          </a:p>
          <a:p>
            <a:endParaRPr lang="en-US" sz="4000" dirty="0" smtClean="0">
              <a:solidFill>
                <a:schemeClr val="tx1"/>
              </a:solidFill>
              <a:latin typeface="Segoe UI Light" pitchFamily="34" charset="0"/>
            </a:endParaRPr>
          </a:p>
          <a:p>
            <a:r>
              <a:rPr lang="en-US" sz="4000" dirty="0" smtClean="0">
                <a:solidFill>
                  <a:schemeClr val="tx1"/>
                </a:solidFill>
                <a:latin typeface="Segoe UI Light" pitchFamily="34" charset="0"/>
              </a:rPr>
              <a:t>389 - LDAP</a:t>
            </a:r>
          </a:p>
          <a:p>
            <a:r>
              <a:rPr lang="en-US" sz="4000" dirty="0" smtClean="0">
                <a:solidFill>
                  <a:schemeClr val="tx1"/>
                </a:solidFill>
                <a:latin typeface="Segoe UI Light" pitchFamily="34" charset="0"/>
              </a:rPr>
              <a:t>636 – LDAP SSL</a:t>
            </a:r>
          </a:p>
          <a:p>
            <a:r>
              <a:rPr lang="en-US" sz="4000" dirty="0" smtClean="0">
                <a:solidFill>
                  <a:schemeClr val="tx1"/>
                </a:solidFill>
                <a:latin typeface="Segoe UI Light" pitchFamily="34" charset="0"/>
              </a:rPr>
              <a:t>3268 – LDAP GC</a:t>
            </a:r>
          </a:p>
          <a:p>
            <a:r>
              <a:rPr lang="en-US" sz="4000" dirty="0" smtClean="0">
                <a:solidFill>
                  <a:schemeClr val="tx1"/>
                </a:solidFill>
                <a:latin typeface="Segoe UI Light" pitchFamily="34" charset="0"/>
              </a:rPr>
              <a:t>3269 – LDAP GC SSL</a:t>
            </a:r>
          </a:p>
          <a:p>
            <a:r>
              <a:rPr lang="en-US" sz="4000" dirty="0" smtClean="0">
                <a:solidFill>
                  <a:schemeClr val="tx1"/>
                </a:solidFill>
                <a:latin typeface="Segoe UI Light" pitchFamily="34" charset="0"/>
              </a:rPr>
              <a:t>135 – EPC, EPM</a:t>
            </a:r>
          </a:p>
        </p:txBody>
      </p:sp>
      <p:sp>
        <p:nvSpPr>
          <p:cNvPr id="2" name="Rectangle 1"/>
          <p:cNvSpPr/>
          <p:nvPr/>
        </p:nvSpPr>
        <p:spPr>
          <a:xfrm>
            <a:off x="6017343" y="2745298"/>
            <a:ext cx="6419132" cy="3375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960"/>
              </a:spcBef>
            </a:pPr>
            <a:r>
              <a:rPr lang="en-US" sz="4000" dirty="0" smtClean="0">
                <a:latin typeface="Segoe UI Light" pitchFamily="34" charset="0"/>
              </a:rPr>
              <a:t>53 - DNS</a:t>
            </a:r>
            <a:endParaRPr lang="en-US" sz="4000" dirty="0">
              <a:latin typeface="Segoe UI Light" pitchFamily="34" charset="0"/>
            </a:endParaRPr>
          </a:p>
          <a:p>
            <a:pPr>
              <a:lnSpc>
                <a:spcPct val="90000"/>
              </a:lnSpc>
              <a:spcBef>
                <a:spcPts val="960"/>
              </a:spcBef>
            </a:pPr>
            <a:r>
              <a:rPr lang="en-US" sz="4000" dirty="0" smtClean="0">
                <a:latin typeface="Segoe UI Light" pitchFamily="34" charset="0"/>
              </a:rPr>
              <a:t>88 - Kerberos</a:t>
            </a:r>
            <a:endParaRPr lang="en-US" sz="4000" dirty="0">
              <a:latin typeface="Segoe UI Light" pitchFamily="34" charset="0"/>
            </a:endParaRPr>
          </a:p>
          <a:p>
            <a:pPr>
              <a:lnSpc>
                <a:spcPct val="90000"/>
              </a:lnSpc>
              <a:spcBef>
                <a:spcPts val="960"/>
              </a:spcBef>
            </a:pPr>
            <a:r>
              <a:rPr lang="en-US" sz="4000" dirty="0" smtClean="0">
                <a:latin typeface="Segoe UI Light" pitchFamily="34" charset="0"/>
              </a:rPr>
              <a:t>445 – SMB/IP</a:t>
            </a:r>
            <a:endParaRPr lang="en-US" sz="4000" dirty="0">
              <a:latin typeface="Segoe UI Light" pitchFamily="34" charset="0"/>
            </a:endParaRPr>
          </a:p>
          <a:p>
            <a:pPr>
              <a:lnSpc>
                <a:spcPct val="90000"/>
              </a:lnSpc>
              <a:spcBef>
                <a:spcPts val="960"/>
              </a:spcBef>
            </a:pPr>
            <a:r>
              <a:rPr lang="en-US" sz="4000" dirty="0" smtClean="0">
                <a:latin typeface="Segoe UI Light" pitchFamily="34" charset="0"/>
              </a:rPr>
              <a:t>139 – NetBIOS Session Port</a:t>
            </a:r>
            <a:endParaRPr lang="en-US" sz="4000" dirty="0">
              <a:latin typeface="Segoe UI Light" pitchFamily="34" charset="0"/>
            </a:endParaRPr>
          </a:p>
          <a:p>
            <a:pPr>
              <a:lnSpc>
                <a:spcPct val="90000"/>
              </a:lnSpc>
              <a:spcBef>
                <a:spcPts val="960"/>
              </a:spcBef>
            </a:pPr>
            <a:r>
              <a:rPr lang="en-US" sz="4000" dirty="0" smtClean="0">
                <a:latin typeface="Segoe UI Light" pitchFamily="34" charset="0"/>
              </a:rPr>
              <a:t>123 – NTP Time Services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3876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13" y="2125663"/>
            <a:ext cx="10056812" cy="1181734"/>
          </a:xfrm>
        </p:spPr>
        <p:txBody>
          <a:bodyPr/>
          <a:lstStyle/>
          <a:p>
            <a:r>
              <a:rPr lang="en-US" dirty="0" smtClean="0"/>
              <a:t>Event Logs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6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597" y="1417320"/>
            <a:ext cx="11259044" cy="4554115"/>
          </a:xfrm>
        </p:spPr>
        <p:txBody>
          <a:bodyPr/>
          <a:lstStyle/>
          <a:p>
            <a:r>
              <a:rPr lang="en-US" sz="5400" dirty="0" smtClean="0"/>
              <a:t>System events </a:t>
            </a:r>
          </a:p>
          <a:p>
            <a:endParaRPr lang="en-US" dirty="0" smtClean="0">
              <a:solidFill>
                <a:schemeClr val="tx1"/>
              </a:solidFill>
              <a:latin typeface="Segoe UI Light" pitchFamily="34" charset="0"/>
            </a:endParaRPr>
          </a:p>
          <a:p>
            <a:r>
              <a:rPr lang="en-US" b="1" dirty="0" smtClean="0">
                <a:solidFill>
                  <a:schemeClr val="tx1"/>
                </a:solidFill>
                <a:latin typeface="Segoe UI Light" pitchFamily="34" charset="0"/>
              </a:rPr>
              <a:t>29</a:t>
            </a:r>
            <a:r>
              <a:rPr lang="en-US" dirty="0" smtClean="0">
                <a:solidFill>
                  <a:schemeClr val="tx1"/>
                </a:solidFill>
                <a:latin typeface="Segoe UI Light" pitchFamily="34" charset="0"/>
              </a:rPr>
              <a:t>: Time synchronization failure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Segoe UI Light" pitchFamily="34" charset="0"/>
              </a:rPr>
              <a:t>55</a:t>
            </a:r>
            <a:r>
              <a:rPr lang="en-US" dirty="0">
                <a:solidFill>
                  <a:schemeClr val="tx1"/>
                </a:solidFill>
                <a:latin typeface="Segoe UI Light" pitchFamily="34" charset="0"/>
              </a:rPr>
              <a:t>: </a:t>
            </a:r>
            <a:r>
              <a:rPr lang="en-US" dirty="0" smtClean="0">
                <a:solidFill>
                  <a:schemeClr val="tx1"/>
                </a:solidFill>
                <a:latin typeface="Segoe UI Light" pitchFamily="34" charset="0"/>
              </a:rPr>
              <a:t>Possible file system corruption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Segoe UI Light" pitchFamily="34" charset="0"/>
              </a:rPr>
              <a:t>1056</a:t>
            </a:r>
            <a:r>
              <a:rPr lang="en-US" dirty="0" smtClean="0">
                <a:solidFill>
                  <a:schemeClr val="tx1"/>
                </a:solidFill>
                <a:latin typeface="Segoe UI Light" pitchFamily="34" charset="0"/>
              </a:rPr>
              <a:t>: DHCP service is running on a DC without credentials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Segoe UI Light" pitchFamily="34" charset="0"/>
              </a:rPr>
              <a:t>16645</a:t>
            </a:r>
            <a:r>
              <a:rPr lang="en-US" dirty="0" smtClean="0">
                <a:solidFill>
                  <a:schemeClr val="tx1"/>
                </a:solidFill>
                <a:latin typeface="Segoe UI Light" pitchFamily="34" charset="0"/>
              </a:rPr>
              <a:t>: RID Pool depleted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Segoe UI Light" pitchFamily="34" charset="0"/>
              </a:rPr>
              <a:t>16650</a:t>
            </a:r>
            <a:r>
              <a:rPr lang="en-US" dirty="0" smtClean="0">
                <a:solidFill>
                  <a:schemeClr val="tx1"/>
                </a:solidFill>
                <a:latin typeface="Segoe UI Light" pitchFamily="34" charset="0"/>
              </a:rPr>
              <a:t>: Account-identifier failed to initialize</a:t>
            </a:r>
          </a:p>
        </p:txBody>
      </p:sp>
    </p:spTree>
    <p:extLst>
      <p:ext uri="{BB962C8B-B14F-4D97-AF65-F5344CB8AC3E}">
        <p14:creationId xmlns:p14="http://schemas.microsoft.com/office/powerpoint/2010/main" val="403153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597" y="1417320"/>
            <a:ext cx="11259044" cy="4554115"/>
          </a:xfrm>
        </p:spPr>
        <p:txBody>
          <a:bodyPr/>
          <a:lstStyle/>
          <a:p>
            <a:r>
              <a:rPr lang="en-US" sz="5400" dirty="0" smtClean="0">
                <a:solidFill>
                  <a:schemeClr val="tx1"/>
                </a:solidFill>
                <a:latin typeface="Segoe UI Light" pitchFamily="34" charset="0"/>
              </a:rPr>
              <a:t>DNS events</a:t>
            </a:r>
          </a:p>
          <a:p>
            <a:endParaRPr lang="en-US" dirty="0">
              <a:solidFill>
                <a:schemeClr val="tx1"/>
              </a:solidFill>
              <a:latin typeface="Segoe UI Light" pitchFamily="34" charset="0"/>
            </a:endParaRPr>
          </a:p>
          <a:p>
            <a:r>
              <a:rPr lang="en-US" b="1" dirty="0" smtClean="0">
                <a:solidFill>
                  <a:schemeClr val="tx1"/>
                </a:solidFill>
                <a:latin typeface="Segoe UI Light" pitchFamily="34" charset="0"/>
              </a:rPr>
              <a:t>5774</a:t>
            </a:r>
            <a:r>
              <a:rPr lang="en-US" dirty="0" smtClean="0">
                <a:solidFill>
                  <a:schemeClr val="tx1"/>
                </a:solidFill>
                <a:latin typeface="Segoe UI Light" pitchFamily="34" charset="0"/>
              </a:rPr>
              <a:t>: DNS registration failure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Segoe UI Light" pitchFamily="34" charset="0"/>
              </a:rPr>
              <a:t>5775</a:t>
            </a:r>
            <a:r>
              <a:rPr lang="en-US" dirty="0" smtClean="0">
                <a:solidFill>
                  <a:schemeClr val="tx1"/>
                </a:solidFill>
                <a:latin typeface="Segoe UI Light" pitchFamily="34" charset="0"/>
              </a:rPr>
              <a:t>: DNS de-registration failure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Segoe UI Light" pitchFamily="34" charset="0"/>
              </a:rPr>
              <a:t>5781</a:t>
            </a:r>
            <a:r>
              <a:rPr lang="en-US" dirty="0" smtClean="0">
                <a:solidFill>
                  <a:schemeClr val="tx1"/>
                </a:solidFill>
                <a:latin typeface="Segoe UI Light" pitchFamily="34" charset="0"/>
              </a:rPr>
              <a:t>: DNS registration or deregistration failure</a:t>
            </a:r>
            <a:endParaRPr lang="en-US" dirty="0">
              <a:solidFill>
                <a:schemeClr val="tx1"/>
              </a:solidFill>
              <a:latin typeface="Segoe UI Light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34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597" y="1417320"/>
            <a:ext cx="11259044" cy="4554115"/>
          </a:xfrm>
        </p:spPr>
        <p:txBody>
          <a:bodyPr/>
          <a:lstStyle/>
          <a:p>
            <a:r>
              <a:rPr lang="en-US" sz="5400" dirty="0" smtClean="0"/>
              <a:t>Security &amp; Directory Service events</a:t>
            </a:r>
          </a:p>
          <a:p>
            <a:endParaRPr lang="en-US" b="1" u="sng" dirty="0"/>
          </a:p>
          <a:p>
            <a:r>
              <a:rPr lang="en-US" sz="4000" b="1" dirty="0" smtClean="0"/>
              <a:t>ALL</a:t>
            </a:r>
            <a:r>
              <a:rPr lang="en-US" sz="4000" dirty="0" smtClean="0"/>
              <a:t> events</a:t>
            </a:r>
            <a:endParaRPr lang="en-US" sz="4000" u="sn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06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13" y="2125663"/>
            <a:ext cx="10056812" cy="2178802"/>
          </a:xfrm>
        </p:spPr>
        <p:txBody>
          <a:bodyPr/>
          <a:lstStyle/>
          <a:p>
            <a:r>
              <a:rPr lang="en-US" dirty="0" smtClean="0"/>
              <a:t>Account Monitoring &amp;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15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45832" y="1029114"/>
            <a:ext cx="11259044" cy="5162550"/>
          </a:xfrm>
        </p:spPr>
        <p:txBody>
          <a:bodyPr/>
          <a:lstStyle/>
          <a:p>
            <a:r>
              <a:rPr lang="en-US" dirty="0" smtClean="0"/>
              <a:t>Account lockout failures &amp;</a:t>
            </a:r>
            <a:br>
              <a:rPr lang="en-US" dirty="0" smtClean="0"/>
            </a:br>
            <a:r>
              <a:rPr lang="en-US" dirty="0" smtClean="0"/>
              <a:t>failed login attempts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56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5162550"/>
          </a:xfrm>
        </p:spPr>
        <p:txBody>
          <a:bodyPr/>
          <a:lstStyle/>
          <a:p>
            <a:pPr algn="ctr"/>
            <a:r>
              <a:rPr lang="en-US" dirty="0" smtClean="0"/>
              <a:t>Accounts – you need more than one!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69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45832" y="1029114"/>
            <a:ext cx="11259044" cy="5162550"/>
          </a:xfrm>
        </p:spPr>
        <p:txBody>
          <a:bodyPr/>
          <a:lstStyle/>
          <a:p>
            <a:r>
              <a:rPr lang="en-US" sz="4000" b="1" dirty="0" smtClean="0"/>
              <a:t>Check admin group memberships &amp; </a:t>
            </a:r>
          </a:p>
          <a:p>
            <a:r>
              <a:rPr lang="en-US" sz="4000" b="1" dirty="0"/>
              <a:t>m</a:t>
            </a:r>
            <a:r>
              <a:rPr lang="en-US" sz="4000" b="1" dirty="0" smtClean="0"/>
              <a:t>onitor addition/removal </a:t>
            </a:r>
            <a:r>
              <a:rPr lang="en-US" sz="4000" b="1" dirty="0"/>
              <a:t>from security groups</a:t>
            </a:r>
          </a:p>
          <a:p>
            <a:endParaRPr lang="en-US" sz="4000" dirty="0"/>
          </a:p>
          <a:p>
            <a:r>
              <a:rPr lang="en-US" sz="3600" dirty="0" smtClean="0"/>
              <a:t>Enterprise</a:t>
            </a:r>
          </a:p>
          <a:p>
            <a:r>
              <a:rPr lang="en-US" sz="3600" dirty="0" smtClean="0"/>
              <a:t>Schema</a:t>
            </a:r>
          </a:p>
          <a:p>
            <a:r>
              <a:rPr lang="en-US" sz="3600" dirty="0" smtClean="0"/>
              <a:t>Domain</a:t>
            </a:r>
          </a:p>
        </p:txBody>
      </p:sp>
    </p:spTree>
    <p:extLst>
      <p:ext uri="{BB962C8B-B14F-4D97-AF65-F5344CB8AC3E}">
        <p14:creationId xmlns:p14="http://schemas.microsoft.com/office/powerpoint/2010/main" val="170863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13" y="2125663"/>
            <a:ext cx="10056812" cy="1181734"/>
          </a:xfrm>
        </p:spPr>
        <p:txBody>
          <a:bodyPr/>
          <a:lstStyle/>
          <a:p>
            <a:r>
              <a:rPr lang="en-US" dirty="0" smtClean="0"/>
              <a:t>Everything!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67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45832" y="1029114"/>
            <a:ext cx="11259044" cy="5162550"/>
          </a:xfrm>
        </p:spPr>
        <p:txBody>
          <a:bodyPr/>
          <a:lstStyle/>
          <a:p>
            <a:r>
              <a:rPr lang="en-US" sz="8000" dirty="0" err="1" smtClean="0"/>
              <a:t>dcdiag</a:t>
            </a:r>
            <a:r>
              <a:rPr lang="en-US" sz="8000" dirty="0" smtClean="0"/>
              <a:t> /c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55284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312" y="1267881"/>
            <a:ext cx="9877954" cy="463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21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236" y="1163637"/>
            <a:ext cx="11419179" cy="474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08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265" y="1154113"/>
            <a:ext cx="10676468" cy="501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17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57597" y="2295710"/>
            <a:ext cx="11259044" cy="1865632"/>
          </a:xfrm>
        </p:spPr>
        <p:txBody>
          <a:bodyPr/>
          <a:lstStyle/>
          <a:p>
            <a:r>
              <a:rPr lang="en-AU" dirty="0" smtClean="0"/>
              <a:t>Complete your session evaluation on </a:t>
            </a:r>
            <a:r>
              <a:rPr lang="en-AU" b="1" dirty="0" smtClean="0">
                <a:solidFill>
                  <a:schemeClr val="accent6"/>
                </a:solidFill>
              </a:rPr>
              <a:t>My Ignite </a:t>
            </a:r>
            <a:r>
              <a:rPr lang="en-AU" dirty="0" smtClean="0"/>
              <a:t>for your chance to win one of many daily prizes.  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6548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73525" y="1090390"/>
            <a:ext cx="11693557" cy="1268171"/>
          </a:xfrm>
          <a:prstGeom prst="rect">
            <a:avLst/>
          </a:prstGeom>
        </p:spPr>
        <p:txBody>
          <a:bodyPr lIns="124358" tIns="62179" rIns="124358" bIns="62179"/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 Pro Light"/>
                <a:ea typeface="+mj-ea"/>
                <a:cs typeface="Segoe Pro Light"/>
              </a:defRPr>
            </a:lvl1pPr>
          </a:lstStyle>
          <a:p>
            <a:r>
              <a:rPr lang="en-NZ" sz="5400" dirty="0" smtClean="0">
                <a:solidFill>
                  <a:srgbClr val="000000"/>
                </a:solidFill>
                <a:latin typeface="+mj-lt"/>
              </a:rPr>
              <a:t>Continue your Ignite learning path</a:t>
            </a:r>
          </a:p>
          <a:p>
            <a:endParaRPr lang="en-NZ" sz="54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525" y="2106219"/>
            <a:ext cx="11937709" cy="4787648"/>
          </a:xfrm>
          <a:prstGeom prst="rect">
            <a:avLst/>
          </a:prstGeom>
          <a:noFill/>
        </p:spPr>
        <p:txBody>
          <a:bodyPr wrap="square" lIns="248717" tIns="198973" rIns="248717" bIns="198973" rtlCol="0">
            <a:spAutoFit/>
          </a:bodyPr>
          <a:lstStyle/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AU" sz="2800" dirty="0">
                <a:solidFill>
                  <a:srgbClr val="000000"/>
                </a:solidFill>
                <a:latin typeface="Segoe UI Light"/>
                <a:cs typeface="Segoe Pro Light"/>
              </a:rPr>
              <a:t>Pass-the-Hash Attacks: </a:t>
            </a:r>
            <a:r>
              <a:rPr lang="en-AU" sz="2800" b="1" dirty="0">
                <a:solidFill>
                  <a:srgbClr val="FD7808"/>
                </a:solidFill>
                <a:latin typeface="Segoe UI Light"/>
                <a:cs typeface="Segoe Pro Light"/>
              </a:rPr>
              <a:t>http://www.microsoft.com/security/sir/strategy/default.aspx#!</a:t>
            </a:r>
            <a:r>
              <a:rPr lang="en-AU" sz="2800" b="1" dirty="0" smtClean="0">
                <a:solidFill>
                  <a:srgbClr val="FD7808"/>
                </a:solidFill>
                <a:latin typeface="Segoe UI Light"/>
                <a:cs typeface="Segoe Pro Light"/>
              </a:rPr>
              <a:t>pass_the_hash_attacks</a:t>
            </a:r>
          </a:p>
          <a:p>
            <a:pPr>
              <a:spcAft>
                <a:spcPts val="1800"/>
              </a:spcAft>
            </a:pPr>
            <a:r>
              <a:rPr lang="en-AU" sz="2800" dirty="0" smtClean="0">
                <a:solidFill>
                  <a:srgbClr val="000000"/>
                </a:solidFill>
                <a:latin typeface="Segoe UI Light"/>
                <a:cs typeface="Segoe Pro Light"/>
              </a:rPr>
              <a:t>Securing Active Directory – Best Practices: </a:t>
            </a:r>
            <a:r>
              <a:rPr lang="en-AU" sz="2800" dirty="0" smtClean="0">
                <a:solidFill>
                  <a:srgbClr val="FD7808"/>
                </a:solidFill>
              </a:rPr>
              <a:t>http</a:t>
            </a:r>
            <a:r>
              <a:rPr lang="en-AU" sz="2800" dirty="0">
                <a:solidFill>
                  <a:srgbClr val="FD7808"/>
                </a:solidFill>
              </a:rPr>
              <a:t>://</a:t>
            </a:r>
            <a:r>
              <a:rPr lang="en-AU" sz="2800" dirty="0" smtClean="0">
                <a:solidFill>
                  <a:srgbClr val="FD7808"/>
                </a:solidFill>
              </a:rPr>
              <a:t>aka.ms/bpsad</a:t>
            </a:r>
          </a:p>
          <a:p>
            <a:pPr>
              <a:spcAft>
                <a:spcPts val="1800"/>
              </a:spcAft>
            </a:pPr>
            <a:r>
              <a:rPr lang="en-AU" sz="2800" dirty="0" smtClean="0">
                <a:latin typeface="Segoe UI Light"/>
                <a:cs typeface="Segoe Pro Light"/>
              </a:rPr>
              <a:t>Microsoft Security Compliance Manager: </a:t>
            </a:r>
            <a:r>
              <a:rPr lang="en-AU" sz="2800" dirty="0" smtClean="0">
                <a:solidFill>
                  <a:srgbClr val="FD7808"/>
                </a:solidFill>
              </a:rPr>
              <a:t>http</a:t>
            </a:r>
            <a:r>
              <a:rPr lang="en-AU" sz="2800" dirty="0">
                <a:solidFill>
                  <a:srgbClr val="FD7808"/>
                </a:solidFill>
              </a:rPr>
              <a:t>://</a:t>
            </a:r>
            <a:r>
              <a:rPr lang="en-AU" sz="2800" dirty="0" smtClean="0">
                <a:solidFill>
                  <a:srgbClr val="FD7808"/>
                </a:solidFill>
              </a:rPr>
              <a:t>aka.ms/scm</a:t>
            </a:r>
          </a:p>
          <a:p>
            <a:pPr>
              <a:spcAft>
                <a:spcPts val="1800"/>
              </a:spcAft>
            </a:pPr>
            <a:r>
              <a:rPr lang="en-AU" sz="2800" dirty="0" smtClean="0">
                <a:latin typeface="Segoe UI Light"/>
                <a:cs typeface="Segoe Pro Light"/>
              </a:rPr>
              <a:t>Regular AD Maintenance &amp; Checks: </a:t>
            </a:r>
            <a:r>
              <a:rPr lang="en-AU" sz="2800" dirty="0">
                <a:solidFill>
                  <a:srgbClr val="FD780C"/>
                </a:solidFill>
              </a:rPr>
              <a:t>http://girl-germs.com/?p=564</a:t>
            </a:r>
            <a:endParaRPr lang="en-US" sz="2800" b="1" dirty="0" smtClean="0">
              <a:solidFill>
                <a:srgbClr val="FD780C"/>
              </a:solidFill>
              <a:latin typeface="Segoe Pro Light"/>
            </a:endParaRPr>
          </a:p>
          <a:p>
            <a:pPr>
              <a:spcAft>
                <a:spcPts val="1800"/>
              </a:spcAft>
            </a:pPr>
            <a:endParaRPr lang="en-US" sz="1400" dirty="0">
              <a:solidFill>
                <a:srgbClr val="000000"/>
              </a:solidFill>
              <a:latin typeface="Segoe Pro Light"/>
            </a:endParaRPr>
          </a:p>
          <a:p>
            <a:endParaRPr lang="en-US" sz="2800" dirty="0">
              <a:solidFill>
                <a:srgbClr val="FD7808"/>
              </a:solidFill>
              <a:latin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212539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73525" y="1090390"/>
            <a:ext cx="11693557" cy="1268171"/>
          </a:xfrm>
          <a:prstGeom prst="rect">
            <a:avLst/>
          </a:prstGeom>
        </p:spPr>
        <p:txBody>
          <a:bodyPr lIns="124358" tIns="62179" rIns="124358" bIns="62179"/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 Pro Light"/>
                <a:ea typeface="+mj-ea"/>
                <a:cs typeface="Segoe Pro Light"/>
              </a:defRPr>
            </a:lvl1pPr>
          </a:lstStyle>
          <a:p>
            <a:r>
              <a:rPr lang="en-NZ" sz="5400" dirty="0" smtClean="0">
                <a:solidFill>
                  <a:srgbClr val="000000"/>
                </a:solidFill>
                <a:latin typeface="+mj-lt"/>
              </a:rPr>
              <a:t>Contact me!</a:t>
            </a:r>
            <a:endParaRPr lang="en-NZ" sz="5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525" y="2106219"/>
            <a:ext cx="11937709" cy="4233650"/>
          </a:xfrm>
          <a:prstGeom prst="rect">
            <a:avLst/>
          </a:prstGeom>
          <a:noFill/>
        </p:spPr>
        <p:txBody>
          <a:bodyPr wrap="square" lIns="248717" tIns="198973" rIns="248717" bIns="198973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AU" sz="2800" b="1" dirty="0" smtClean="0">
                <a:solidFill>
                  <a:srgbClr val="000000"/>
                </a:solidFill>
                <a:latin typeface="Segoe UI Light"/>
                <a:cs typeface="Segoe Pro Light"/>
              </a:rPr>
              <a:t>Twitter:</a:t>
            </a:r>
            <a:r>
              <a:rPr lang="en-AU" sz="2800" dirty="0" smtClean="0">
                <a:solidFill>
                  <a:srgbClr val="000000"/>
                </a:solidFill>
                <a:latin typeface="Segoe UI Light"/>
                <a:cs typeface="Segoe Pro Light"/>
              </a:rPr>
              <a:t> </a:t>
            </a:r>
            <a:r>
              <a:rPr lang="en-AU" sz="2800" dirty="0" smtClean="0">
                <a:solidFill>
                  <a:srgbClr val="FD7808"/>
                </a:solidFill>
                <a:latin typeface="Segoe UI Light"/>
                <a:cs typeface="Segoe Pro Light"/>
              </a:rPr>
              <a:t>@</a:t>
            </a:r>
            <a:r>
              <a:rPr lang="en-AU" sz="2800" dirty="0" err="1" smtClean="0">
                <a:solidFill>
                  <a:srgbClr val="FD7808"/>
                </a:solidFill>
                <a:latin typeface="Segoe UI Light"/>
                <a:cs typeface="Segoe Pro Light"/>
              </a:rPr>
              <a:t>girlgerms</a:t>
            </a:r>
            <a:r>
              <a:rPr lang="en-AU" sz="2800" dirty="0" smtClean="0">
                <a:solidFill>
                  <a:srgbClr val="FD7808"/>
                </a:solidFill>
                <a:latin typeface="Segoe UI Light"/>
                <a:cs typeface="Segoe Pro Light"/>
              </a:rPr>
              <a:t> (best way!)</a:t>
            </a:r>
          </a:p>
          <a:p>
            <a:pPr>
              <a:spcBef>
                <a:spcPts val="1800"/>
              </a:spcBef>
            </a:pPr>
            <a:r>
              <a:rPr lang="en-AU" sz="2800" b="1" dirty="0" err="1" smtClean="0">
                <a:solidFill>
                  <a:srgbClr val="000000"/>
                </a:solidFill>
                <a:latin typeface="Segoe UI Light"/>
                <a:cs typeface="Segoe Pro Light"/>
              </a:rPr>
              <a:t>Linkedin</a:t>
            </a:r>
            <a:r>
              <a:rPr lang="en-AU" sz="2800" b="1" dirty="0">
                <a:solidFill>
                  <a:srgbClr val="000000"/>
                </a:solidFill>
                <a:latin typeface="Segoe UI Light"/>
                <a:cs typeface="Segoe Pro Light"/>
              </a:rPr>
              <a:t>: </a:t>
            </a:r>
            <a:r>
              <a:rPr lang="en-AU" sz="2800" dirty="0">
                <a:solidFill>
                  <a:srgbClr val="FD7808"/>
                </a:solidFill>
                <a:latin typeface="Segoe UI Light"/>
                <a:cs typeface="Segoe Pro Light"/>
              </a:rPr>
              <a:t>https://au.linkedin.com/in/jrdodson</a:t>
            </a:r>
            <a:endParaRPr lang="en-AU" sz="2800" dirty="0" smtClean="0">
              <a:solidFill>
                <a:srgbClr val="FD7808"/>
              </a:solidFill>
              <a:latin typeface="Segoe UI Light"/>
              <a:cs typeface="Segoe Pro Light"/>
            </a:endParaRPr>
          </a:p>
          <a:p>
            <a:pPr>
              <a:spcBef>
                <a:spcPts val="1800"/>
              </a:spcBef>
            </a:pPr>
            <a:r>
              <a:rPr lang="en-AU" sz="2800" b="1" dirty="0" smtClean="0">
                <a:solidFill>
                  <a:srgbClr val="000000"/>
                </a:solidFill>
                <a:latin typeface="Segoe UI Light"/>
                <a:cs typeface="Segoe Pro Light"/>
              </a:rPr>
              <a:t>Email: </a:t>
            </a:r>
            <a:r>
              <a:rPr lang="en-AU" sz="2800" dirty="0" smtClean="0">
                <a:solidFill>
                  <a:srgbClr val="FD7808"/>
                </a:solidFill>
                <a:latin typeface="Segoe UI Light"/>
                <a:cs typeface="Segoe Pro Light"/>
              </a:rPr>
              <a:t>jess@girl-germs.com</a:t>
            </a:r>
          </a:p>
          <a:p>
            <a:pPr>
              <a:spcBef>
                <a:spcPts val="1800"/>
              </a:spcBef>
            </a:pPr>
            <a:r>
              <a:rPr lang="en-AU" sz="2800" b="1" dirty="0" smtClean="0">
                <a:solidFill>
                  <a:srgbClr val="000000"/>
                </a:solidFill>
                <a:latin typeface="Segoe UI Light"/>
                <a:cs typeface="Segoe Pro Light"/>
              </a:rPr>
              <a:t>Blog: </a:t>
            </a:r>
            <a:r>
              <a:rPr lang="en-AU" sz="2800" dirty="0" smtClean="0">
                <a:solidFill>
                  <a:srgbClr val="FD7808"/>
                </a:solidFill>
                <a:latin typeface="Segoe UI Light"/>
                <a:cs typeface="Segoe Pro Light"/>
              </a:rPr>
              <a:t>http://girl-germs.com</a:t>
            </a:r>
            <a:endParaRPr lang="en-US" sz="2800" b="1" dirty="0" smtClean="0">
              <a:solidFill>
                <a:srgbClr val="FD7808"/>
              </a:solidFill>
              <a:latin typeface="Segoe UI Light"/>
              <a:cs typeface="Segoe Pro Light"/>
            </a:endParaRPr>
          </a:p>
          <a:p>
            <a:pPr>
              <a:spcBef>
                <a:spcPts val="1200"/>
              </a:spcBef>
            </a:pPr>
            <a:endParaRPr lang="en-US" sz="3200" dirty="0" smtClean="0">
              <a:solidFill>
                <a:srgbClr val="000000"/>
              </a:solidFill>
              <a:latin typeface="Segoe UI Light"/>
              <a:cs typeface="Segoe Pro Light"/>
            </a:endParaRPr>
          </a:p>
          <a:p>
            <a:pPr>
              <a:spcBef>
                <a:spcPts val="1200"/>
              </a:spcBef>
            </a:pPr>
            <a:endParaRPr lang="en-US" sz="1400" dirty="0">
              <a:solidFill>
                <a:srgbClr val="000000"/>
              </a:solidFill>
              <a:latin typeface="Segoe Pro Light"/>
              <a:cs typeface="Segoe Pro Light"/>
            </a:endParaRPr>
          </a:p>
          <a:p>
            <a:pPr>
              <a:spcBef>
                <a:spcPts val="1200"/>
              </a:spcBef>
            </a:pPr>
            <a:endParaRPr lang="en-NZ" sz="1600" dirty="0">
              <a:gradFill>
                <a:gsLst>
                  <a:gs pos="2917">
                    <a:srgbClr val="000000"/>
                  </a:gs>
                  <a:gs pos="30000">
                    <a:srgbClr val="000000"/>
                  </a:gs>
                </a:gsLst>
                <a:lin ang="5400000" scaled="0"/>
              </a:gradFill>
              <a:latin typeface="Segoe Pro Light"/>
              <a:cs typeface="Segoe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104651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516255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66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Different Accounts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Standard account</a:t>
            </a:r>
          </a:p>
          <a:p>
            <a:r>
              <a:rPr lang="en-US" dirty="0" smtClean="0"/>
              <a:t>Desktop admin account</a:t>
            </a:r>
          </a:p>
          <a:p>
            <a:r>
              <a:rPr lang="en-US" dirty="0" smtClean="0"/>
              <a:t>Server admin account</a:t>
            </a:r>
          </a:p>
          <a:p>
            <a:r>
              <a:rPr lang="en-US" dirty="0" smtClean="0"/>
              <a:t>Domain admin account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1115" y="3921125"/>
            <a:ext cx="6910934" cy="135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08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4193279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5162550"/>
          </a:xfrm>
        </p:spPr>
        <p:txBody>
          <a:bodyPr/>
          <a:lstStyle/>
          <a:p>
            <a:pPr algn="ctr"/>
            <a:r>
              <a:rPr lang="en-AU" dirty="0"/>
              <a:t>Domain admin accounts</a:t>
            </a:r>
            <a:br>
              <a:rPr lang="en-AU" dirty="0"/>
            </a:br>
            <a:r>
              <a:rPr lang="en-AU" b="1" u="sng" dirty="0"/>
              <a:t>never</a:t>
            </a:r>
            <a:r>
              <a:rPr lang="en-AU" dirty="0"/>
              <a:t/>
            </a:r>
            <a:br>
              <a:rPr lang="en-AU" dirty="0"/>
            </a:br>
            <a:r>
              <a:rPr lang="en-AU" dirty="0"/>
              <a:t>logon to desktops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56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11259044" cy="5162550"/>
          </a:xfrm>
        </p:spPr>
        <p:txBody>
          <a:bodyPr/>
          <a:lstStyle/>
          <a:p>
            <a:pPr algn="ctr"/>
            <a:r>
              <a:rPr lang="en-US" dirty="0" smtClean="0"/>
              <a:t>Limit access to your accounts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19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597" y="1019175"/>
            <a:ext cx="5496889" cy="5162550"/>
          </a:xfrm>
        </p:spPr>
        <p:txBody>
          <a:bodyPr/>
          <a:lstStyle/>
          <a:p>
            <a:pPr algn="ctr"/>
            <a:r>
              <a:rPr lang="en-US" dirty="0" smtClean="0"/>
              <a:t>Keep accounts out of your admin groups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9416" y="1230312"/>
            <a:ext cx="4708298" cy="492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85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-30610_Microsoft_Ignite_Keynote_Template">
  <a:themeElements>
    <a:clrScheme name="Ignite - Breakout - Gray Back">
      <a:dk1>
        <a:srgbClr val="000000"/>
      </a:dk1>
      <a:lt1>
        <a:srgbClr val="FFFFFF"/>
      </a:lt1>
      <a:dk2>
        <a:srgbClr val="505050"/>
      </a:dk2>
      <a:lt2>
        <a:srgbClr val="47D8FF"/>
      </a:lt2>
      <a:accent1>
        <a:srgbClr val="0078D7"/>
      </a:accent1>
      <a:accent2>
        <a:srgbClr val="5C2D91"/>
      </a:accent2>
      <a:accent3>
        <a:srgbClr val="B4009E"/>
      </a:accent3>
      <a:accent4>
        <a:srgbClr val="00BCF2"/>
      </a:accent4>
      <a:accent5>
        <a:srgbClr val="BAD80A"/>
      </a:accent5>
      <a:accent6>
        <a:srgbClr val="FF8C00"/>
      </a:accent6>
      <a:hlink>
        <a:srgbClr val="47D8FF"/>
      </a:hlink>
      <a:folHlink>
        <a:srgbClr val="47D8FF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398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16814">
                  <a:srgbClr val="FFFFFF"/>
                </a:gs>
                <a:gs pos="46000">
                  <a:srgbClr val="FFFFFF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5_Breakout_Template_v02.potx" id="{DA6A3121-A306-4E81-BF43-CBCE095D8B76}" vid="{C3266B5A-74AF-44F8-8FA8-F258E4A695D4}"/>
    </a:ext>
  </a:extLst>
</a:theme>
</file>

<file path=ppt/theme/theme2.xml><?xml version="1.0" encoding="utf-8"?>
<a:theme xmlns:a="http://schemas.openxmlformats.org/drawingml/2006/main" name="1_5-30610_Microsoft_Ignite_Keynote_Template">
  <a:themeElements>
    <a:clrScheme name="Ignite - Breakout - Gray Back">
      <a:dk1>
        <a:srgbClr val="000000"/>
      </a:dk1>
      <a:lt1>
        <a:srgbClr val="FFFFFF"/>
      </a:lt1>
      <a:dk2>
        <a:srgbClr val="505050"/>
      </a:dk2>
      <a:lt2>
        <a:srgbClr val="47D8FF"/>
      </a:lt2>
      <a:accent1>
        <a:srgbClr val="0078D7"/>
      </a:accent1>
      <a:accent2>
        <a:srgbClr val="5C2D91"/>
      </a:accent2>
      <a:accent3>
        <a:srgbClr val="B4009E"/>
      </a:accent3>
      <a:accent4>
        <a:srgbClr val="00BCF2"/>
      </a:accent4>
      <a:accent5>
        <a:srgbClr val="BAD80A"/>
      </a:accent5>
      <a:accent6>
        <a:srgbClr val="FF8C00"/>
      </a:accent6>
      <a:hlink>
        <a:srgbClr val="47D8FF"/>
      </a:hlink>
      <a:folHlink>
        <a:srgbClr val="47D8FF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398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16814">
                  <a:srgbClr val="FFFFFF"/>
                </a:gs>
                <a:gs pos="46000">
                  <a:srgbClr val="FFFFFF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5_Breakout_Template_v02.potx" id="{DA6A3121-A306-4E81-BF43-CBCE095D8B76}" vid="{C3266B5A-74AF-44F8-8FA8-F258E4A695D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ignitenz-2015-speakertemplate</Template>
  <TotalTime>0</TotalTime>
  <Words>2369</Words>
  <Application>Microsoft Office PowerPoint</Application>
  <PresentationFormat>Custom</PresentationFormat>
  <Paragraphs>346</Paragraphs>
  <Slides>60</Slides>
  <Notes>58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69" baseType="lpstr">
      <vt:lpstr>Arial</vt:lpstr>
      <vt:lpstr>Calibri</vt:lpstr>
      <vt:lpstr>Consolas</vt:lpstr>
      <vt:lpstr>Segoe Pro Light</vt:lpstr>
      <vt:lpstr>Segoe UI</vt:lpstr>
      <vt:lpstr>Segoe UI Light</vt:lpstr>
      <vt:lpstr>Wingdings</vt:lpstr>
      <vt:lpstr>5-30610_Microsoft_Ignite_Keynote_Template</vt:lpstr>
      <vt:lpstr>1_5-30610_Microsoft_Ignite_Keynote_Template</vt:lpstr>
      <vt:lpstr>PowerPoint Presentation</vt:lpstr>
      <vt:lpstr>Jess Dodson</vt:lpstr>
      <vt:lpstr>Security</vt:lpstr>
      <vt:lpstr>Accounts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Passwords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Servers</vt:lpstr>
      <vt:lpstr>PowerPoint Presentation</vt:lpstr>
      <vt:lpstr>PowerPoint Presentation</vt:lpstr>
      <vt:lpstr>PowerPoint Presentation</vt:lpstr>
      <vt:lpstr>Workstations</vt:lpstr>
      <vt:lpstr>PowerPoint Presentation</vt:lpstr>
      <vt:lpstr>Administration &amp; Maintenance</vt:lpstr>
      <vt:lpstr>PowerPoint Presentation</vt:lpstr>
      <vt:lpstr>Replication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FSMO Roles</vt:lpstr>
      <vt:lpstr>PowerPoint Presentation</vt:lpstr>
      <vt:lpstr>Time Settings</vt:lpstr>
      <vt:lpstr>PowerPoint Presentation</vt:lpstr>
      <vt:lpstr>PowerPoint Presentation</vt:lpstr>
      <vt:lpstr>Trusts</vt:lpstr>
      <vt:lpstr>PowerPoint Presentation</vt:lpstr>
      <vt:lpstr>DNS &amp; Networking</vt:lpstr>
      <vt:lpstr>PowerPoint Presentation</vt:lpstr>
      <vt:lpstr>PowerPoint Presentation</vt:lpstr>
      <vt:lpstr>Event Logs</vt:lpstr>
      <vt:lpstr>PowerPoint Presentation</vt:lpstr>
      <vt:lpstr>PowerPoint Presentation</vt:lpstr>
      <vt:lpstr>PowerPoint Presentation</vt:lpstr>
      <vt:lpstr>Account Monitoring &amp; Administration</vt:lpstr>
      <vt:lpstr>PowerPoint Presentation</vt:lpstr>
      <vt:lpstr>PowerPoint Presentation</vt:lpstr>
      <vt:lpstr>Everything!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3</cp:revision>
  <dcterms:created xsi:type="dcterms:W3CDTF">2015-07-14T22:12:59Z</dcterms:created>
  <dcterms:modified xsi:type="dcterms:W3CDTF">2015-11-20T00:59:03Z</dcterms:modified>
</cp:coreProperties>
</file>