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229" r:id="rId1"/>
    <p:sldMasterId id="2147484346" r:id="rId2"/>
    <p:sldMasterId id="2147484360" r:id="rId3"/>
  </p:sldMasterIdLst>
  <p:notesMasterIdLst>
    <p:notesMasterId r:id="rId20"/>
  </p:notesMasterIdLst>
  <p:handoutMasterIdLst>
    <p:handoutMasterId r:id="rId21"/>
  </p:handoutMasterIdLst>
  <p:sldIdLst>
    <p:sldId id="1521" r:id="rId4"/>
    <p:sldId id="1533" r:id="rId5"/>
    <p:sldId id="1551" r:id="rId6"/>
    <p:sldId id="1552" r:id="rId7"/>
    <p:sldId id="1553" r:id="rId8"/>
    <p:sldId id="1555" r:id="rId9"/>
    <p:sldId id="1554" r:id="rId10"/>
    <p:sldId id="1556" r:id="rId11"/>
    <p:sldId id="1560" r:id="rId12"/>
    <p:sldId id="1559" r:id="rId13"/>
    <p:sldId id="1558" r:id="rId14"/>
    <p:sldId id="1562" r:id="rId15"/>
    <p:sldId id="1561" r:id="rId16"/>
    <p:sldId id="1563" r:id="rId17"/>
    <p:sldId id="1564" r:id="rId18"/>
    <p:sldId id="1565" r:id="rId19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Ignite Breakout Template" id="{A073DAE3-B461-442F-A3D3-6642BD875E45}">
          <p14:sldIdLst>
            <p14:sldId id="1521"/>
            <p14:sldId id="1533"/>
            <p14:sldId id="1551"/>
            <p14:sldId id="1552"/>
            <p14:sldId id="1553"/>
            <p14:sldId id="1555"/>
            <p14:sldId id="1554"/>
            <p14:sldId id="1556"/>
            <p14:sldId id="1560"/>
            <p14:sldId id="1559"/>
            <p14:sldId id="1558"/>
            <p14:sldId id="1562"/>
            <p14:sldId id="1561"/>
          </p14:sldIdLst>
        </p14:section>
        <p14:section name="Compulsory Slides" id="{F6B29FD8-C735-4346-9A78-4FFF5E98E3A6}">
          <p14:sldIdLst>
            <p14:sldId id="1563"/>
            <p14:sldId id="1564"/>
            <p14:sldId id="15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021">
          <p15:clr>
            <a:srgbClr val="A4A3A4"/>
          </p15:clr>
        </p15:guide>
        <p15:guide id="2" pos="39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Autho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5050"/>
    <a:srgbClr val="FD7808"/>
    <a:srgbClr val="3F3F3F"/>
    <a:srgbClr val="15AEEF"/>
    <a:srgbClr val="FEAC0B"/>
    <a:srgbClr val="D34305"/>
    <a:srgbClr val="FD780C"/>
    <a:srgbClr val="FEC914"/>
    <a:srgbClr val="ED5F19"/>
    <a:srgbClr val="C744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2" autoAdjust="0"/>
    <p:restoredTop sz="83761" autoAdjust="0"/>
  </p:normalViewPr>
  <p:slideViewPr>
    <p:cSldViewPr snapToGrid="0">
      <p:cViewPr varScale="1">
        <p:scale>
          <a:sx n="69" d="100"/>
          <a:sy n="69" d="100"/>
        </p:scale>
        <p:origin x="1224" y="82"/>
      </p:cViewPr>
      <p:guideLst>
        <p:guide orient="horz" pos="2021"/>
        <p:guide pos="3917"/>
      </p:guideLst>
    </p:cSldViewPr>
  </p:slideViewPr>
  <p:outlineViewPr>
    <p:cViewPr>
      <p:scale>
        <a:sx n="33" d="100"/>
        <a:sy n="33" d="100"/>
      </p:scale>
      <p:origin x="0" y="-76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2994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Segoe UI" pitchFamily="34" charset="0"/>
              </a:rPr>
              <a:t>Microsoft Ignite 2015</a:t>
            </a:r>
            <a:endParaRPr lang="en-US" dirty="0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11/19/2015 10:01 AM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 smtClean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Microsoft Ignite 2015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59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031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8833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433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129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Ignite 2015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11/19/2015 10:01 AM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525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  <a:latin typeface="Calibri"/>
              </a:rPr>
              <a:t>Microsoft Ignite 2015</a:t>
            </a:r>
            <a:endParaRPr lang="en-US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smtClean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2015 Microsoft Corporation. All rights reserved. MICROSOFT MAKES NO WARRANTIES, EXPRESS, IMPLIED OR STATUTORY, AS TO THE INFORMATION IN THIS PRESENTATION.</a:t>
            </a:r>
            <a:endParaRPr lang="en-US" sz="400" dirty="0" smtClean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>
                <a:solidFill>
                  <a:prstClr val="black"/>
                </a:solidFill>
                <a:latin typeface="Calibri"/>
              </a:rPr>
              <a:pPr/>
              <a:t>11/19/2015 10:01 AM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215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53" y="-103138"/>
            <a:ext cx="12506186" cy="716967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04879" y="3307134"/>
            <a:ext cx="4333238" cy="7848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 defTabSz="1165834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sz="5000" b="0" kern="1200" cap="none" spc="-125" baseline="0" noProof="0" dirty="0" smtClean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rPr>
              <a:t>Spark the future.</a:t>
            </a:r>
            <a:endParaRPr lang="en-US" sz="5000" b="0" kern="1200" cap="none" spc="-125" baseline="0" dirty="0">
              <a:ln w="3175">
                <a:noFill/>
              </a:ln>
              <a:gradFill>
                <a:gsLst>
                  <a:gs pos="84066">
                    <a:srgbClr val="000000"/>
                  </a:gs>
                  <a:gs pos="57576">
                    <a:srgbClr val="000000"/>
                  </a:gs>
                </a:gsLst>
                <a:lin ang="5400000" scaled="0"/>
              </a:gradFill>
              <a:effectLst/>
              <a:latin typeface="+mj-lt"/>
              <a:ea typeface="+mn-ea"/>
              <a:cs typeface="Segoe UI" pitchFamily="34" charset="0"/>
            </a:endParaRPr>
          </a:p>
        </p:txBody>
      </p:sp>
      <p:pic>
        <p:nvPicPr>
          <p:cNvPr id="8" name="Picture 7" descr="Identlockup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9"/>
          <a:stretch/>
        </p:blipFill>
        <p:spPr>
          <a:xfrm>
            <a:off x="2166317" y="4145334"/>
            <a:ext cx="2971800" cy="1210236"/>
          </a:xfrm>
          <a:prstGeom prst="rect">
            <a:avLst/>
          </a:prstGeom>
        </p:spPr>
      </p:pic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3312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62" y="-108846"/>
            <a:ext cx="12538862" cy="71884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573" y="184895"/>
            <a:ext cx="11922630" cy="102795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9" y="1221158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56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98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1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93" y="-103138"/>
            <a:ext cx="12538862" cy="7188403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 userDrawn="1"/>
        </p:nvSpPr>
        <p:spPr bwMode="white">
          <a:xfrm>
            <a:off x="6434261" y="5404475"/>
            <a:ext cx="5404225" cy="13251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248717" tIns="198973" rIns="248717" bIns="198973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1267812" eaLnBrk="0" hangingPunct="0"/>
            <a:r>
              <a:rPr lang="en-US" sz="1000" kern="1200" dirty="0">
                <a:solidFill>
                  <a:schemeClr val="bg1"/>
                </a:solidFill>
                <a:cs typeface="Segoe UI" pitchFamily="34" charset="0"/>
              </a:rPr>
              <a:t>© </a:t>
            </a:r>
            <a: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  <a:t>2015 </a:t>
            </a:r>
            <a:r>
              <a:rPr lang="en-US" sz="1000" kern="1200" dirty="0">
                <a:solidFill>
                  <a:schemeClr val="bg1"/>
                </a:solidFill>
                <a:cs typeface="Segoe UI" pitchFamily="34" charset="0"/>
              </a:rPr>
              <a:t>Microsoft Corporation. All rights reserved</a:t>
            </a:r>
            <a: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  <a:t>.</a:t>
            </a:r>
          </a:p>
          <a:p>
            <a:pPr algn="r" defTabSz="1267914" eaLnBrk="0" hangingPunct="0"/>
            <a: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  <a:t>Microsoft, Windows and other product names are or may be registered trademarks and/or trademarks in the U.S. and/or other countries.</a:t>
            </a:r>
          </a:p>
          <a:p>
            <a:pPr algn="r" defTabSz="1267914" eaLnBrk="0" hangingPunct="0"/>
            <a: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  <a:t>MICROSOFT MAKES NO WARRANTIES, EXPRESS, IMPLIED OR STATUTORY, </a:t>
            </a:r>
            <a:b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</a:br>
            <a:r>
              <a:rPr lang="en-US" sz="1000" kern="1200" dirty="0" smtClean="0">
                <a:solidFill>
                  <a:schemeClr val="bg1"/>
                </a:solidFill>
                <a:cs typeface="Segoe UI" pitchFamily="34" charset="0"/>
              </a:rPr>
              <a:t>AS TO THE INFORMATION IN THIS PRESENTATION.</a:t>
            </a:r>
          </a:p>
          <a:p>
            <a:pPr algn="r" defTabSz="1267812" eaLnBrk="0" hangingPunct="0"/>
            <a:r>
              <a:rPr lang="en-US" sz="1000" kern="1200" dirty="0" smtClean="0">
                <a:gradFill>
                  <a:gsLst>
                    <a:gs pos="12389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cs typeface="Segoe UI" pitchFamily="34" charset="0"/>
              </a:rPr>
              <a:t> </a:t>
            </a:r>
            <a:endParaRPr lang="en-US" sz="1000" kern="1200" dirty="0">
              <a:gradFill>
                <a:gsLst>
                  <a:gs pos="12389">
                    <a:srgbClr val="FFFFFF"/>
                  </a:gs>
                  <a:gs pos="54000">
                    <a:srgbClr val="FFFFFF"/>
                  </a:gs>
                </a:gsLst>
                <a:lin ang="5400000" scaled="0"/>
              </a:gradFill>
              <a:cs typeface="Segoe UI" pitchFamily="34" charset="0"/>
            </a:endParaRPr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406"/>
            <a:ext cx="6199627" cy="228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3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pic>
        <p:nvPicPr>
          <p:cNvPr id="9" name="Picture 8" descr="104750_Speaker TemplateART_v01-06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40"/>
          <a:stretch/>
        </p:blipFill>
        <p:spPr>
          <a:xfrm>
            <a:off x="-51193" y="6202957"/>
            <a:ext cx="12538862" cy="888507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64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Dark">
    <p:bg>
      <p:bgPr>
        <a:solidFill>
          <a:srgbClr val="50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1688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31" y="-104877"/>
            <a:ext cx="12538862" cy="7188403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25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53" y="-103138"/>
            <a:ext cx="12506186" cy="716967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04879" y="3307134"/>
            <a:ext cx="4333238" cy="7848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 defTabSz="1165834">
              <a:lnSpc>
                <a:spcPct val="90000"/>
              </a:lnSpc>
              <a:spcBef>
                <a:spcPct val="0"/>
              </a:spcBef>
            </a:pPr>
            <a:r>
              <a:rPr lang="en-US" sz="5000" spc="-125" dirty="0" smtClean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latin typeface="Segoe UI Light"/>
                <a:cs typeface="Segoe UI" pitchFamily="34" charset="0"/>
              </a:rPr>
              <a:t>Spark the future.</a:t>
            </a:r>
            <a:endParaRPr lang="en-US" sz="5000" spc="-125" dirty="0">
              <a:ln w="3175">
                <a:noFill/>
              </a:ln>
              <a:gradFill>
                <a:gsLst>
                  <a:gs pos="84066">
                    <a:srgbClr val="000000"/>
                  </a:gs>
                  <a:gs pos="57576">
                    <a:srgbClr val="000000"/>
                  </a:gs>
                </a:gsLst>
                <a:lin ang="5400000" scaled="0"/>
              </a:gradFill>
              <a:latin typeface="Segoe UI Light"/>
              <a:cs typeface="Segoe UI" pitchFamily="34" charset="0"/>
            </a:endParaRPr>
          </a:p>
        </p:txBody>
      </p:sp>
      <p:pic>
        <p:nvPicPr>
          <p:cNvPr id="8" name="Picture 7" descr="Identlockup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9"/>
          <a:stretch/>
        </p:blipFill>
        <p:spPr>
          <a:xfrm>
            <a:off x="2166317" y="4145334"/>
            <a:ext cx="2971800" cy="1210236"/>
          </a:xfrm>
          <a:prstGeom prst="rect">
            <a:avLst/>
          </a:prstGeom>
        </p:spPr>
      </p:pic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8272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95510"/>
            <a:ext cx="12506186" cy="716967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8397" y="5006660"/>
            <a:ext cx="8304022" cy="877161"/>
          </a:xfrm>
          <a:solidFill>
            <a:srgbClr val="ED5F19"/>
          </a:solidFill>
        </p:spPr>
        <p:txBody>
          <a:bodyPr anchor="ctr" anchorCtr="0">
            <a:normAutofit/>
          </a:bodyPr>
          <a:lstStyle>
            <a:lvl1pPr algn="l"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Speaker name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8398" y="2504975"/>
            <a:ext cx="10167128" cy="2501685"/>
          </a:xfrm>
          <a:solidFill>
            <a:srgbClr val="C74405"/>
          </a:solidFill>
          <a:ln>
            <a:noFill/>
          </a:ln>
        </p:spPr>
        <p:txBody>
          <a:bodyPr anchor="t" anchorCtr="0">
            <a:normAutofit/>
          </a:bodyPr>
          <a:lstStyle>
            <a:lvl1pPr marL="0" indent="0">
              <a:lnSpc>
                <a:spcPct val="90000"/>
              </a:lnSpc>
              <a:buNone/>
              <a:defRPr sz="7300">
                <a:solidFill>
                  <a:schemeClr val="bg1"/>
                </a:solidFill>
              </a:defRPr>
            </a:lvl1pPr>
            <a:lvl2pPr marL="62179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4358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6537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871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108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3075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525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743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Session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8762419" y="5006660"/>
            <a:ext cx="1863107" cy="877161"/>
          </a:xfrm>
          <a:solidFill>
            <a:srgbClr val="FEC914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ABC101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00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294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2457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mo slide">
    <p:bg>
      <p:bgPr>
        <a:solidFill>
          <a:srgbClr val="D343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00" y="-119013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9246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95510"/>
            <a:ext cx="12506186" cy="716967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8397" y="5006660"/>
            <a:ext cx="8304022" cy="877161"/>
          </a:xfrm>
          <a:solidFill>
            <a:srgbClr val="ED5F19"/>
          </a:solidFill>
        </p:spPr>
        <p:txBody>
          <a:bodyPr anchor="ctr" anchorCtr="0">
            <a:normAutofit/>
          </a:bodyPr>
          <a:lstStyle>
            <a:lvl1pPr algn="l"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Speaker name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8398" y="2504975"/>
            <a:ext cx="10167128" cy="2501685"/>
          </a:xfrm>
          <a:solidFill>
            <a:srgbClr val="C74405"/>
          </a:solidFill>
          <a:ln>
            <a:noFill/>
          </a:ln>
        </p:spPr>
        <p:txBody>
          <a:bodyPr anchor="t" anchorCtr="0">
            <a:normAutofit/>
          </a:bodyPr>
          <a:lstStyle>
            <a:lvl1pPr marL="0" indent="0">
              <a:lnSpc>
                <a:spcPct val="90000"/>
              </a:lnSpc>
              <a:buNone/>
              <a:defRPr sz="7300">
                <a:solidFill>
                  <a:schemeClr val="bg1"/>
                </a:solidFill>
              </a:defRPr>
            </a:lvl1pPr>
            <a:lvl2pPr marL="62179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4358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6537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871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108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3075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525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743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Session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8762419" y="5006660"/>
            <a:ext cx="1863107" cy="877161"/>
          </a:xfrm>
          <a:solidFill>
            <a:srgbClr val="FEC914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ABC101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mo slide">
    <p:bg>
      <p:bgPr>
        <a:solidFill>
          <a:srgbClr val="FEAC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8" y="-112814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01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31" y="-104877"/>
            <a:ext cx="12538862" cy="7188403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246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" t="23835" r="42830" b="15258"/>
          <a:stretch/>
        </p:blipFill>
        <p:spPr>
          <a:xfrm>
            <a:off x="-69712" y="-87572"/>
            <a:ext cx="12506187" cy="71696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50/50 photo layout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1"/>
            <a:ext cx="6216650" cy="6992587"/>
          </a:xfrm>
          <a:blipFill>
            <a:blip r:embed="rId3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6881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62" y="-108846"/>
            <a:ext cx="12538862" cy="71884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573" y="184895"/>
            <a:ext cx="11922630" cy="102795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9" y="1221158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56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98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1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288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93" y="-103138"/>
            <a:ext cx="12538862" cy="7188403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 userDrawn="1"/>
        </p:nvSpPr>
        <p:spPr bwMode="white">
          <a:xfrm>
            <a:off x="6434261" y="5404475"/>
            <a:ext cx="5404225" cy="13251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248717" tIns="198973" rIns="248717" bIns="198973" numCol="1" anchor="t" anchorCtr="0" compatLnSpc="1">
            <a:prstTxWarp prst="textNoShape">
              <a:avLst/>
            </a:prstTxWarp>
            <a:spAutoFit/>
          </a:bodyPr>
          <a:lstStyle/>
          <a:p>
            <a:pPr algn="r" defTabSz="1267812" eaLnBrk="0" hangingPunct="0"/>
            <a:r>
              <a:rPr lang="en-US" sz="1000" dirty="0">
                <a:solidFill>
                  <a:srgbClr val="FFFFFF"/>
                </a:solidFill>
                <a:latin typeface="Segoe UI"/>
                <a:cs typeface="Segoe UI" pitchFamily="34" charset="0"/>
              </a:rPr>
              <a:t>© </a:t>
            </a:r>
            <a: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  <a:t>2015 </a:t>
            </a:r>
            <a:r>
              <a:rPr lang="en-US" sz="1000" dirty="0">
                <a:solidFill>
                  <a:srgbClr val="FFFFFF"/>
                </a:solidFill>
                <a:latin typeface="Segoe UI"/>
                <a:cs typeface="Segoe UI" pitchFamily="34" charset="0"/>
              </a:rPr>
              <a:t>Microsoft Corporation. All rights reserved</a:t>
            </a:r>
            <a: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  <a:t>.</a:t>
            </a:r>
          </a:p>
          <a:p>
            <a:pPr algn="r" defTabSz="1267914" eaLnBrk="0" hangingPunct="0"/>
            <a: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  <a:t>Microsoft, Windows and other product names are or may be registered trademarks and/or trademarks in the U.S. and/or other countries.</a:t>
            </a:r>
          </a:p>
          <a:p>
            <a:pPr algn="r" defTabSz="1267914" eaLnBrk="0" hangingPunct="0"/>
            <a: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  <a:t>MICROSOFT MAKES NO WARRANTIES, EXPRESS, IMPLIED OR STATUTORY, </a:t>
            </a:r>
            <a:b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</a:br>
            <a:r>
              <a:rPr lang="en-US" sz="1000" dirty="0" smtClean="0">
                <a:solidFill>
                  <a:srgbClr val="FFFFFF"/>
                </a:solidFill>
                <a:latin typeface="Segoe UI"/>
                <a:cs typeface="Segoe UI" pitchFamily="34" charset="0"/>
              </a:rPr>
              <a:t>AS TO THE INFORMATION IN THIS PRESENTATION.</a:t>
            </a:r>
          </a:p>
          <a:p>
            <a:pPr algn="r" defTabSz="1267812" eaLnBrk="0" hangingPunct="0"/>
            <a:r>
              <a:rPr lang="en-US" sz="1000" dirty="0" smtClean="0">
                <a:gradFill>
                  <a:gsLst>
                    <a:gs pos="12389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Segoe UI"/>
                <a:cs typeface="Segoe UI" pitchFamily="34" charset="0"/>
              </a:rPr>
              <a:t> </a:t>
            </a:r>
            <a:endParaRPr lang="en-US" sz="1000" dirty="0">
              <a:gradFill>
                <a:gsLst>
                  <a:gs pos="12389">
                    <a:srgbClr val="FFFFFF"/>
                  </a:gs>
                  <a:gs pos="54000">
                    <a:srgbClr val="FFFFFF"/>
                  </a:gs>
                </a:gsLst>
                <a:lin ang="5400000" scaled="0"/>
              </a:gradFill>
              <a:latin typeface="Segoe UI"/>
              <a:cs typeface="Segoe UI" pitchFamily="34" charset="0"/>
            </a:endParaRPr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406"/>
            <a:ext cx="6199627" cy="228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2057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0" y="1090"/>
            <a:ext cx="12430199" cy="6991987"/>
          </a:xfrm>
          <a:prstGeom prst="rect">
            <a:avLst/>
          </a:prstGeom>
        </p:spPr>
      </p:pic>
      <p:pic>
        <p:nvPicPr>
          <p:cNvPr id="9" name="Picture 8" descr="104750_Speaker TemplateART_v01-06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40"/>
          <a:stretch/>
        </p:blipFill>
        <p:spPr>
          <a:xfrm>
            <a:off x="-51193" y="6202957"/>
            <a:ext cx="12538862" cy="888507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840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-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53" y="-103138"/>
            <a:ext cx="12506186" cy="7169670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804879" y="3307134"/>
            <a:ext cx="4333238" cy="7848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r" defTabSz="116583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0" b="0" i="0" u="none" strike="noStrike" kern="1200" cap="none" spc="-125" normalizeH="0" baseline="0" noProof="0" dirty="0" smtClean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Spark the future.</a:t>
            </a:r>
            <a:endParaRPr kumimoji="0" lang="en-US" sz="5000" b="0" i="0" u="none" strike="noStrike" kern="1200" cap="none" spc="-125" normalizeH="0" baseline="0" noProof="0" dirty="0">
              <a:ln w="3175">
                <a:noFill/>
              </a:ln>
              <a:gradFill>
                <a:gsLst>
                  <a:gs pos="84066">
                    <a:srgbClr val="000000"/>
                  </a:gs>
                  <a:gs pos="57576">
                    <a:srgbClr val="000000"/>
                  </a:gs>
                </a:gsLst>
                <a:lin ang="5400000" scaled="0"/>
              </a:gradFill>
              <a:effectLst/>
              <a:uLnTx/>
              <a:uFillTx/>
              <a:latin typeface="Segoe UI Light"/>
              <a:ea typeface="+mn-ea"/>
              <a:cs typeface="Segoe UI" pitchFamily="34" charset="0"/>
            </a:endParaRPr>
          </a:p>
        </p:txBody>
      </p:sp>
      <p:pic>
        <p:nvPicPr>
          <p:cNvPr id="8" name="Picture 7" descr="Identlockup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9"/>
          <a:stretch/>
        </p:blipFill>
        <p:spPr>
          <a:xfrm>
            <a:off x="2166317" y="4145334"/>
            <a:ext cx="2971800" cy="1210236"/>
          </a:xfrm>
          <a:prstGeom prst="rect">
            <a:avLst/>
          </a:prstGeom>
        </p:spPr>
      </p:pic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216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95510"/>
            <a:ext cx="12506186" cy="716967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8397" y="5006660"/>
            <a:ext cx="8304022" cy="877161"/>
          </a:xfrm>
          <a:solidFill>
            <a:srgbClr val="ED5F19"/>
          </a:solidFill>
        </p:spPr>
        <p:txBody>
          <a:bodyPr anchor="ctr" anchorCtr="0">
            <a:normAutofit/>
          </a:bodyPr>
          <a:lstStyle>
            <a:lvl1pPr algn="l"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Speaker name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8398" y="2504975"/>
            <a:ext cx="10167128" cy="2501685"/>
          </a:xfrm>
          <a:solidFill>
            <a:srgbClr val="C74405"/>
          </a:solidFill>
          <a:ln>
            <a:noFill/>
          </a:ln>
        </p:spPr>
        <p:txBody>
          <a:bodyPr anchor="t" anchorCtr="0">
            <a:normAutofit/>
          </a:bodyPr>
          <a:lstStyle>
            <a:lvl1pPr marL="0" indent="0">
              <a:lnSpc>
                <a:spcPct val="90000"/>
              </a:lnSpc>
              <a:buNone/>
              <a:defRPr sz="7300">
                <a:solidFill>
                  <a:schemeClr val="bg1"/>
                </a:solidFill>
              </a:defRPr>
            </a:lvl1pPr>
            <a:lvl2pPr marL="62179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4358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6537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871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108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3075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5254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7433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Session title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8762419" y="5006660"/>
            <a:ext cx="1863107" cy="877161"/>
          </a:xfrm>
          <a:solidFill>
            <a:srgbClr val="FEC914"/>
          </a:solidFill>
        </p:spPr>
        <p:txBody>
          <a:bodyPr anchor="ctr" anchorCtr="0">
            <a:normAutofit/>
          </a:bodyPr>
          <a:lstStyle>
            <a:lvl1pPr marL="0" indent="0">
              <a:buNone/>
              <a:defRPr sz="4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ABC101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780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7294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90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Video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04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64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 Dark">
    <p:bg>
      <p:bgPr>
        <a:solidFill>
          <a:srgbClr val="D343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00" y="-119013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07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 light">
    <p:bg>
      <p:bgPr>
        <a:solidFill>
          <a:srgbClr val="FEAC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8" y="-112814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7832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31" y="-104877"/>
            <a:ext cx="12538862" cy="7188403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noFill/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1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25091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" t="23835" r="42830" b="15258"/>
          <a:stretch/>
        </p:blipFill>
        <p:spPr>
          <a:xfrm>
            <a:off x="-69712" y="-87572"/>
            <a:ext cx="12506187" cy="71696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50/50 photo layout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1"/>
            <a:ext cx="6216650" cy="6992587"/>
          </a:xfrm>
          <a:blipFill>
            <a:blip r:embed="rId3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9752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162" y="-108846"/>
            <a:ext cx="12538862" cy="71884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1573" y="184895"/>
            <a:ext cx="11922630" cy="1027956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9" y="1221158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56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498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1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7102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193" y="-103138"/>
            <a:ext cx="12538862" cy="7188403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 userDrawn="1"/>
        </p:nvSpPr>
        <p:spPr bwMode="white">
          <a:xfrm>
            <a:off x="6434261" y="5404475"/>
            <a:ext cx="5404225" cy="13251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248717" tIns="198973" rIns="248717" bIns="198973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1267812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2015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Microsoft Corporation. All rights reserved</a:t>
            </a: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.</a:t>
            </a:r>
          </a:p>
          <a:p>
            <a:pPr marL="0" marR="0" lvl="0" indent="0" algn="r" defTabSz="126791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Microsoft, Windows and other product names are or may be registered trademarks and/or trademarks in the U.S. and/or other countries.</a:t>
            </a:r>
          </a:p>
          <a:p>
            <a:pPr marL="0" marR="0" lvl="0" indent="0" algn="r" defTabSz="126791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MICROSOFT MAKES NO WARRANTIES, EXPRESS, IMPLIED OR STATUTORY, </a:t>
            </a:r>
            <a:b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</a:b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AS TO THE INFORMATION IN THIS PRESENTATION.</a:t>
            </a:r>
          </a:p>
          <a:p>
            <a:pPr marL="0" marR="0" lvl="0" indent="0" algn="r" defTabSz="1267812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12389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gradFill>
                <a:gsLst>
                  <a:gs pos="12389">
                    <a:srgbClr val="FFFFFF"/>
                  </a:gs>
                  <a:gs pos="54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pic>
        <p:nvPicPr>
          <p:cNvPr id="8" name="Picture 7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3406"/>
            <a:ext cx="6199627" cy="228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833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31" y="-104877"/>
            <a:ext cx="12538862" cy="7188403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438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49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04750_Speaker TemplateART_v01-02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711" y="-103138"/>
            <a:ext cx="12506186" cy="716967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Demo title</a:t>
            </a:r>
            <a:endParaRPr lang="en-US" dirty="0"/>
          </a:p>
        </p:txBody>
      </p:sp>
      <p:pic>
        <p:nvPicPr>
          <p:cNvPr id="7" name="Picture 6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  <p:sp>
        <p:nvSpPr>
          <p:cNvPr id="6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67726" y="4881266"/>
            <a:ext cx="10058401" cy="738664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 smtClean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029704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 Dark">
    <p:bg>
      <p:bgPr>
        <a:solidFill>
          <a:srgbClr val="D343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4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00" y="-119013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325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 light">
    <p:bg>
      <p:bgPr>
        <a:solidFill>
          <a:srgbClr val="FEAC0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5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418" y="-112814"/>
            <a:ext cx="12538862" cy="7188403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601613" y="2125663"/>
            <a:ext cx="10056812" cy="1200187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199" b="0" kern="1200" cap="none" spc="-100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5" name="Picture 4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244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4750_Speaker TemplateART_v01-06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131" y="-104877"/>
            <a:ext cx="12538862" cy="7188403"/>
          </a:xfrm>
          <a:prstGeom prst="rect">
            <a:avLst/>
          </a:prstGeom>
        </p:spPr>
      </p:pic>
      <p:sp>
        <p:nvSpPr>
          <p:cNvPr id="12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57597" y="1439924"/>
            <a:ext cx="11259044" cy="1865632"/>
          </a:xfrm>
          <a:ln>
            <a:solidFill>
              <a:srgbClr val="FFFFFF"/>
            </a:solidFill>
          </a:ln>
        </p:spPr>
        <p:txBody>
          <a:bodyPr anchor="ctr" anchorCtr="0">
            <a:noAutofit/>
          </a:bodyPr>
          <a:lstStyle>
            <a:lvl1pPr marL="0" indent="0">
              <a:buNone/>
              <a:defRPr sz="54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Heading text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597" y="3454454"/>
            <a:ext cx="11259044" cy="2516981"/>
          </a:xfrm>
          <a:ln>
            <a:solidFill>
              <a:srgbClr val="FFFFFF"/>
            </a:solidFill>
          </a:ln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621792" indent="0">
              <a:buNone/>
              <a:defRPr/>
            </a:lvl2pPr>
          </a:lstStyle>
          <a:p>
            <a:pPr lvl="0"/>
            <a:r>
              <a:rPr lang="en-US" dirty="0" smtClean="0"/>
              <a:t>Body copy text</a:t>
            </a:r>
          </a:p>
        </p:txBody>
      </p:sp>
      <p:pic>
        <p:nvPicPr>
          <p:cNvPr id="6" name="Picture 5" descr="MSFT_logo_rgb_C-Wh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84" y="6195862"/>
            <a:ext cx="2284481" cy="84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55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04750_Speaker TemplateART_v01-02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" t="23835" r="42830" b="15258"/>
          <a:stretch/>
        </p:blipFill>
        <p:spPr>
          <a:xfrm>
            <a:off x="-69712" y="-87572"/>
            <a:ext cx="12506187" cy="716967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40" y="1241426"/>
            <a:ext cx="5486399" cy="2012859"/>
          </a:xfrm>
        </p:spPr>
        <p:txBody>
          <a:bodyPr>
            <a:spAutoFit/>
          </a:bodyPr>
          <a:lstStyle>
            <a:lvl1pPr>
              <a:defRPr sz="659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50/50 photo layout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1"/>
            <a:ext cx="6216650" cy="6992587"/>
          </a:xfrm>
          <a:blipFill>
            <a:blip r:embed="rId3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4276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4" r:id="rId1"/>
    <p:sldLayoutId id="2147484249" r:id="rId2"/>
    <p:sldLayoutId id="2147484338" r:id="rId3"/>
    <p:sldLayoutId id="2147484341" r:id="rId4"/>
    <p:sldLayoutId id="2147484358" r:id="rId5"/>
    <p:sldLayoutId id="2147484339" r:id="rId6"/>
    <p:sldLayoutId id="2147484342" r:id="rId7"/>
    <p:sldLayoutId id="2147484340" r:id="rId8"/>
    <p:sldLayoutId id="2147484254" r:id="rId9"/>
    <p:sldLayoutId id="2147484260" r:id="rId10"/>
    <p:sldLayoutId id="2147484261" r:id="rId11"/>
    <p:sldLayoutId id="2147484343" r:id="rId12"/>
    <p:sldLayoutId id="2147484344" r:id="rId13"/>
    <p:sldLayoutId id="2147484359" r:id="rId14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32667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3" marR="0" indent="-342873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54" marR="0" indent="-241281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6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18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99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34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70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503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38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7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01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002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36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 userDrawn="1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 userDrawn="1">
          <p15:clr>
            <a:srgbClr val="5ACBF0"/>
          </p15:clr>
        </p15:guide>
        <p15:guide id="4" pos="1325" userDrawn="1">
          <p15:clr>
            <a:srgbClr val="5ACBF0"/>
          </p15:clr>
        </p15:guide>
        <p15:guide id="5" pos="1901" userDrawn="1">
          <p15:clr>
            <a:srgbClr val="5ACBF0"/>
          </p15:clr>
        </p15:guide>
        <p15:guide id="6" pos="2477" userDrawn="1">
          <p15:clr>
            <a:srgbClr val="5ACBF0"/>
          </p15:clr>
        </p15:guide>
        <p15:guide id="7" pos="3053" userDrawn="1">
          <p15:clr>
            <a:srgbClr val="5ACBF0"/>
          </p15:clr>
        </p15:guide>
        <p15:guide id="8" pos="3629" userDrawn="1">
          <p15:clr>
            <a:srgbClr val="5ACBF0"/>
          </p15:clr>
        </p15:guide>
        <p15:guide id="9" pos="4205" userDrawn="1">
          <p15:clr>
            <a:srgbClr val="5ACBF0"/>
          </p15:clr>
        </p15:guide>
        <p15:guide id="10" pos="4781" userDrawn="1">
          <p15:clr>
            <a:srgbClr val="5ACBF0"/>
          </p15:clr>
        </p15:guide>
        <p15:guide id="11" pos="5357" userDrawn="1">
          <p15:clr>
            <a:srgbClr val="5ACBF0"/>
          </p15:clr>
        </p15:guide>
        <p15:guide id="12" pos="5933" userDrawn="1">
          <p15:clr>
            <a:srgbClr val="5ACBF0"/>
          </p15:clr>
        </p15:guide>
        <p15:guide id="13" pos="6509" userDrawn="1">
          <p15:clr>
            <a:srgbClr val="5ACBF0"/>
          </p15:clr>
        </p15:guide>
        <p15:guide id="14" pos="7085" userDrawn="1">
          <p15:clr>
            <a:srgbClr val="5ACBF0"/>
          </p15:clr>
        </p15:guide>
        <p15:guide id="15" pos="7661" userDrawn="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 userDrawn="1">
          <p15:clr>
            <a:srgbClr val="5ACBF0"/>
          </p15:clr>
        </p15:guide>
        <p15:guide id="19" orient="horz" pos="1339" userDrawn="1">
          <p15:clr>
            <a:srgbClr val="5ACBF0"/>
          </p15:clr>
        </p15:guide>
        <p15:guide id="20" orient="horz" pos="1915" userDrawn="1">
          <p15:clr>
            <a:srgbClr val="5ACBF0"/>
          </p15:clr>
        </p15:guide>
        <p15:guide id="21" orient="horz" pos="2491" userDrawn="1">
          <p15:clr>
            <a:srgbClr val="5ACBF0"/>
          </p15:clr>
        </p15:guide>
        <p15:guide id="22" orient="horz" pos="3067" userDrawn="1">
          <p15:clr>
            <a:srgbClr val="5ACBF0"/>
          </p15:clr>
        </p15:guide>
        <p15:guide id="23" orient="horz" pos="3643" userDrawn="1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74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47" r:id="rId1"/>
    <p:sldLayoutId id="2147484348" r:id="rId2"/>
    <p:sldLayoutId id="2147484349" r:id="rId3"/>
    <p:sldLayoutId id="2147484350" r:id="rId4"/>
    <p:sldLayoutId id="2147484351" r:id="rId5"/>
    <p:sldLayoutId id="2147484352" r:id="rId6"/>
    <p:sldLayoutId id="2147484353" r:id="rId7"/>
    <p:sldLayoutId id="2147484354" r:id="rId8"/>
    <p:sldLayoutId id="2147484355" r:id="rId9"/>
    <p:sldLayoutId id="2147484356" r:id="rId10"/>
    <p:sldLayoutId id="2147484357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32667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3" marR="0" indent="-342873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54" marR="0" indent="-241281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6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18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99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34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70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503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38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7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01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002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36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 userDrawn="1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 userDrawn="1">
          <p15:clr>
            <a:srgbClr val="5ACBF0"/>
          </p15:clr>
        </p15:guide>
        <p15:guide id="4" pos="1325" userDrawn="1">
          <p15:clr>
            <a:srgbClr val="5ACBF0"/>
          </p15:clr>
        </p15:guide>
        <p15:guide id="5" pos="1901" userDrawn="1">
          <p15:clr>
            <a:srgbClr val="5ACBF0"/>
          </p15:clr>
        </p15:guide>
        <p15:guide id="6" pos="2477" userDrawn="1">
          <p15:clr>
            <a:srgbClr val="5ACBF0"/>
          </p15:clr>
        </p15:guide>
        <p15:guide id="7" pos="3053" userDrawn="1">
          <p15:clr>
            <a:srgbClr val="5ACBF0"/>
          </p15:clr>
        </p15:guide>
        <p15:guide id="8" pos="3629" userDrawn="1">
          <p15:clr>
            <a:srgbClr val="5ACBF0"/>
          </p15:clr>
        </p15:guide>
        <p15:guide id="9" pos="4205" userDrawn="1">
          <p15:clr>
            <a:srgbClr val="5ACBF0"/>
          </p15:clr>
        </p15:guide>
        <p15:guide id="10" pos="4781" userDrawn="1">
          <p15:clr>
            <a:srgbClr val="5ACBF0"/>
          </p15:clr>
        </p15:guide>
        <p15:guide id="11" pos="5357" userDrawn="1">
          <p15:clr>
            <a:srgbClr val="5ACBF0"/>
          </p15:clr>
        </p15:guide>
        <p15:guide id="12" pos="5933" userDrawn="1">
          <p15:clr>
            <a:srgbClr val="5ACBF0"/>
          </p15:clr>
        </p15:guide>
        <p15:guide id="13" pos="6509" userDrawn="1">
          <p15:clr>
            <a:srgbClr val="5ACBF0"/>
          </p15:clr>
        </p15:guide>
        <p15:guide id="14" pos="7085" userDrawn="1">
          <p15:clr>
            <a:srgbClr val="5ACBF0"/>
          </p15:clr>
        </p15:guide>
        <p15:guide id="15" pos="7661" userDrawn="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 userDrawn="1">
          <p15:clr>
            <a:srgbClr val="5ACBF0"/>
          </p15:clr>
        </p15:guide>
        <p15:guide id="19" orient="horz" pos="1339" userDrawn="1">
          <p15:clr>
            <a:srgbClr val="5ACBF0"/>
          </p15:clr>
        </p15:guide>
        <p15:guide id="20" orient="horz" pos="1915" userDrawn="1">
          <p15:clr>
            <a:srgbClr val="5ACBF0"/>
          </p15:clr>
        </p15:guide>
        <p15:guide id="21" orient="horz" pos="2491" userDrawn="1">
          <p15:clr>
            <a:srgbClr val="5ACBF0"/>
          </p15:clr>
        </p15:guide>
        <p15:guide id="22" orient="horz" pos="3067" userDrawn="1">
          <p15:clr>
            <a:srgbClr val="5ACBF0"/>
          </p15:clr>
        </p15:guide>
        <p15:guide id="23" orient="horz" pos="3643" userDrawn="1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5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2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 rot="5400000">
            <a:off x="9393899" y="3050513"/>
            <a:ext cx="6995160" cy="894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3670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  <p:sldLayoutId id="2147484372" r:id="rId12"/>
    <p:sldLayoutId id="2147484373" r:id="rId13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32667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873" marR="0" indent="-342873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154" marR="0" indent="-241281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036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618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199" marR="0" indent="-228582" algn="l" defTabSz="9326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834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70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503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838" indent="-233167" algn="l" defTabSz="93266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67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001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34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002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336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70" algn="l" defTabSz="9326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27952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There’s a lot more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Performance metrics</a:t>
            </a:r>
          </a:p>
          <a:p>
            <a:r>
              <a:rPr lang="en-AU" dirty="0" smtClean="0"/>
              <a:t>Deployment markers (see </a:t>
            </a:r>
            <a:r>
              <a:rPr lang="en-AU" dirty="0" err="1" smtClean="0"/>
              <a:t>NuGet</a:t>
            </a:r>
            <a:r>
              <a:rPr lang="en-AU" dirty="0" smtClean="0"/>
              <a:t>)</a:t>
            </a:r>
          </a:p>
          <a:p>
            <a:r>
              <a:rPr lang="en-AU" dirty="0" smtClean="0"/>
              <a:t>Power BI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2017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Panic Stations!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Everything is on fire again but it’s Friday and I’m sleepy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1453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 bwMode="auto">
          <a:xfrm>
            <a:off x="8055243" y="1805987"/>
            <a:ext cx="509276" cy="1317997"/>
          </a:xfrm>
          <a:prstGeom prst="rect">
            <a:avLst/>
          </a:prstGeom>
          <a:solidFill>
            <a:srgbClr val="00B05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398" fontAlgn="base">
              <a:spcBef>
                <a:spcPct val="0"/>
              </a:spcBef>
              <a:spcAft>
                <a:spcPct val="0"/>
              </a:spcAft>
            </a:pPr>
            <a:endParaRPr lang="en-AU" sz="2000" dirty="0"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3734439" y="1813283"/>
            <a:ext cx="509276" cy="131799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398" fontAlgn="base">
              <a:spcBef>
                <a:spcPct val="0"/>
              </a:spcBef>
              <a:spcAft>
                <a:spcPct val="0"/>
              </a:spcAft>
            </a:pPr>
            <a:endParaRPr lang="en-AU" sz="2000" dirty="0"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3" name="Title 11"/>
          <p:cNvSpPr>
            <a:spLocks noGrp="1"/>
          </p:cNvSpPr>
          <p:nvPr>
            <p:ph type="title"/>
          </p:nvPr>
        </p:nvSpPr>
        <p:spPr>
          <a:xfrm>
            <a:off x="450736" y="290557"/>
            <a:ext cx="10056812" cy="932563"/>
          </a:xfrm>
        </p:spPr>
        <p:txBody>
          <a:bodyPr/>
          <a:lstStyle/>
          <a:p>
            <a:r>
              <a:rPr lang="en-AU" sz="5400" dirty="0" smtClean="0"/>
              <a:t>Blue Green Deployments</a:t>
            </a:r>
            <a:endParaRPr lang="en-AU" sz="5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237" y="1753626"/>
            <a:ext cx="1841681" cy="1437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041" y="1753626"/>
            <a:ext cx="1841681" cy="14373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47317" y="3093581"/>
            <a:ext cx="68352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AU" sz="2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68121" y="3093581"/>
            <a:ext cx="683520" cy="627864"/>
          </a:xfrm>
          <a:prstGeom prst="rect">
            <a:avLst/>
          </a:prstGeom>
          <a:noFill/>
        </p:spPr>
        <p:txBody>
          <a:bodyPr wrap="non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AU" sz="2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v2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34098" y="4041124"/>
            <a:ext cx="1589641" cy="1589641"/>
          </a:xfrm>
          <a:prstGeom prst="rect">
            <a:avLst/>
          </a:prstGeom>
        </p:spPr>
      </p:pic>
      <p:cxnSp>
        <p:nvCxnSpPr>
          <p:cNvPr id="12" name="Straight Arrow Connector 11"/>
          <p:cNvCxnSpPr>
            <a:stCxn id="10" idx="0"/>
          </p:cNvCxnSpPr>
          <p:nvPr/>
        </p:nvCxnSpPr>
        <p:spPr>
          <a:xfrm flipH="1" flipV="1">
            <a:off x="5038660" y="3190940"/>
            <a:ext cx="1090258" cy="850184"/>
          </a:xfrm>
          <a:prstGeom prst="straightConnector1">
            <a:avLst/>
          </a:prstGeom>
          <a:ln w="571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10" idx="0"/>
          </p:cNvCxnSpPr>
          <p:nvPr/>
        </p:nvCxnSpPr>
        <p:spPr>
          <a:xfrm flipV="1">
            <a:off x="6128918" y="3190939"/>
            <a:ext cx="1056743" cy="850185"/>
          </a:xfrm>
          <a:prstGeom prst="straightConnector1">
            <a:avLst/>
          </a:prstGeom>
          <a:ln w="5715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564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7" grpId="0" animBg="1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40" y="756745"/>
            <a:ext cx="5854993" cy="5724644"/>
          </a:xfrm>
        </p:spPr>
        <p:txBody>
          <a:bodyPr/>
          <a:lstStyle/>
          <a:p>
            <a:r>
              <a:rPr lang="en-AU" sz="4400" dirty="0" smtClean="0"/>
              <a:t>“Lifecycle”</a:t>
            </a:r>
            <a:br>
              <a:rPr lang="en-AU" sz="4400" dirty="0" smtClean="0"/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 smtClean="0"/>
              <a:t>Application Insights</a:t>
            </a:r>
            <a:br>
              <a:rPr lang="en-AU" sz="4400" dirty="0" smtClean="0"/>
            </a:br>
            <a:r>
              <a:rPr lang="en-AU" sz="3600" dirty="0" smtClean="0"/>
              <a:t>	Outages</a:t>
            </a:r>
            <a:br>
              <a:rPr lang="en-AU" sz="3600" dirty="0" smtClean="0"/>
            </a:br>
            <a:r>
              <a:rPr lang="en-AU" sz="3600" dirty="0"/>
              <a:t>	</a:t>
            </a:r>
            <a:r>
              <a:rPr lang="en-AU" sz="3600" dirty="0" smtClean="0"/>
              <a:t>Errors</a:t>
            </a:r>
            <a:br>
              <a:rPr lang="en-AU" sz="3600" dirty="0" smtClean="0"/>
            </a:br>
            <a:r>
              <a:rPr lang="en-AU" sz="3600" dirty="0"/>
              <a:t>	</a:t>
            </a:r>
            <a:r>
              <a:rPr lang="en-AU" sz="3600" dirty="0" smtClean="0"/>
              <a:t>Usage</a:t>
            </a: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 smtClean="0"/>
              <a:t>Other Tips &amp; Tricks</a:t>
            </a:r>
            <a:br>
              <a:rPr lang="en-AU" sz="4400" dirty="0" smtClean="0"/>
            </a:br>
            <a:r>
              <a:rPr lang="en-AU" sz="3600" dirty="0"/>
              <a:t>	</a:t>
            </a:r>
            <a:r>
              <a:rPr lang="en-AU" sz="3600" dirty="0" smtClean="0"/>
              <a:t>Feature Toggles</a:t>
            </a:r>
            <a:br>
              <a:rPr lang="en-AU" sz="3600" dirty="0" smtClean="0"/>
            </a:br>
            <a:r>
              <a:rPr lang="en-AU" sz="3600" dirty="0" smtClean="0"/>
              <a:t>	Blue Green Deployments</a:t>
            </a:r>
            <a:endParaRPr lang="en-AU" sz="44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4" t="-90" r="6355" b="90"/>
          <a:stretch/>
        </p:blipFill>
        <p:spPr>
          <a:xfrm>
            <a:off x="6169809" y="-91616"/>
            <a:ext cx="6407736" cy="7207523"/>
          </a:xfrm>
        </p:spPr>
      </p:pic>
    </p:spTree>
    <p:extLst>
      <p:ext uri="{BB962C8B-B14F-4D97-AF65-F5344CB8AC3E}">
        <p14:creationId xmlns:p14="http://schemas.microsoft.com/office/powerpoint/2010/main" val="32981689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57597" y="2295710"/>
            <a:ext cx="11259044" cy="1865632"/>
          </a:xfrm>
        </p:spPr>
        <p:txBody>
          <a:bodyPr/>
          <a:lstStyle/>
          <a:p>
            <a:r>
              <a:rPr lang="en-AU" dirty="0" smtClean="0"/>
              <a:t>Complete your session evaluation on </a:t>
            </a:r>
            <a:r>
              <a:rPr lang="en-AU" b="1" dirty="0" smtClean="0">
                <a:solidFill>
                  <a:schemeClr val="accent6"/>
                </a:solidFill>
              </a:rPr>
              <a:t>My Ignite </a:t>
            </a:r>
            <a:r>
              <a:rPr lang="en-AU" dirty="0" smtClean="0"/>
              <a:t>for your chance to win one of many daily prizes.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0618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3525" y="1090390"/>
            <a:ext cx="11693557" cy="1268171"/>
          </a:xfrm>
          <a:prstGeom prst="rect">
            <a:avLst/>
          </a:prstGeom>
        </p:spPr>
        <p:txBody>
          <a:bodyPr lIns="124358" tIns="62179" rIns="124358" bIns="62179"/>
          <a:lstStyle>
            <a:lvl1pPr algn="l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Segoe Pro Light"/>
                <a:ea typeface="+mj-ea"/>
                <a:cs typeface="Segoe Pro Light"/>
              </a:defRPr>
            </a:lvl1pPr>
          </a:lstStyle>
          <a:p>
            <a:r>
              <a:rPr lang="en-NZ" sz="5400" dirty="0" smtClean="0">
                <a:solidFill>
                  <a:srgbClr val="000000"/>
                </a:solidFill>
                <a:latin typeface="+mj-lt"/>
              </a:rPr>
              <a:t>Continue your Ignite learning path</a:t>
            </a:r>
            <a:endParaRPr lang="en-NZ" sz="54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525" y="2106219"/>
            <a:ext cx="11937709" cy="4864592"/>
          </a:xfrm>
          <a:prstGeom prst="rect">
            <a:avLst/>
          </a:prstGeom>
          <a:noFill/>
        </p:spPr>
        <p:txBody>
          <a:bodyPr wrap="square" lIns="248717" tIns="198973" rIns="248717" bIns="198973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Visit Microsoft Virtual Academy for free online training visit </a:t>
            </a:r>
            <a:b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</a:br>
            <a:r>
              <a:rPr lang="en-AU" sz="2800" b="1" dirty="0" smtClean="0">
                <a:solidFill>
                  <a:srgbClr val="FD7808"/>
                </a:solidFill>
                <a:latin typeface="Segoe UI Light"/>
                <a:cs typeface="Segoe Pro Light"/>
              </a:rPr>
              <a:t>https://</a:t>
            </a:r>
            <a:r>
              <a:rPr lang="en-AU" sz="2800" b="1" dirty="0" err="1" smtClean="0">
                <a:solidFill>
                  <a:srgbClr val="FD7808"/>
                </a:solidFill>
                <a:latin typeface="Segoe UI Light"/>
                <a:cs typeface="Segoe Pro Light"/>
              </a:rPr>
              <a:t>www.microsoftvirtualacademy.com</a:t>
            </a:r>
            <a:endParaRPr lang="en-US" sz="2800" dirty="0" smtClean="0">
              <a:solidFill>
                <a:srgbClr val="FD7808"/>
              </a:solidFill>
              <a:latin typeface="Segoe UI Light"/>
              <a:cs typeface="Segoe Pro Light"/>
            </a:endParaRPr>
          </a:p>
          <a:p>
            <a:pPr>
              <a:spcBef>
                <a:spcPts val="1800"/>
              </a:spcBef>
            </a:pPr>
            <a:r>
              <a:rPr lang="en-US" sz="2800" dirty="0">
                <a:solidFill>
                  <a:srgbClr val="000000"/>
                </a:solidFill>
                <a:latin typeface="Segoe UI Light"/>
                <a:cs typeface="Segoe Pro Light"/>
              </a:rPr>
              <a:t>Visit Channel 9 to access a wide range of Microsoft </a:t>
            </a: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/>
            </a:r>
            <a:b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</a:b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training </a:t>
            </a:r>
            <a:r>
              <a:rPr lang="en-US" sz="2800" dirty="0">
                <a:solidFill>
                  <a:srgbClr val="000000"/>
                </a:solidFill>
                <a:latin typeface="Segoe UI Light"/>
                <a:cs typeface="Segoe Pro Light"/>
              </a:rPr>
              <a:t>and </a:t>
            </a: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event recordings </a:t>
            </a:r>
            <a:r>
              <a:rPr lang="en-AU" sz="2800" b="1" dirty="0">
                <a:solidFill>
                  <a:srgbClr val="FD7808"/>
                </a:solidFill>
                <a:latin typeface="Segoe UI Light"/>
                <a:cs typeface="Segoe Pro Light"/>
              </a:rPr>
              <a:t>https://channel9.msdn.com</a:t>
            </a:r>
            <a:r>
              <a:rPr lang="en-AU" sz="2800" b="1" dirty="0" smtClean="0">
                <a:solidFill>
                  <a:srgbClr val="FD7808"/>
                </a:solidFill>
                <a:latin typeface="Segoe UI Light"/>
                <a:cs typeface="Segoe Pro Light"/>
              </a:rPr>
              <a:t>/</a:t>
            </a:r>
            <a:endParaRPr lang="en-US" sz="2800" dirty="0" smtClean="0">
              <a:solidFill>
                <a:srgbClr val="FD7808"/>
              </a:solidFill>
              <a:latin typeface="Segoe UI Light"/>
              <a:cs typeface="Segoe Pro Light"/>
            </a:endParaRPr>
          </a:p>
          <a:p>
            <a:pPr>
              <a:spcBef>
                <a:spcPts val="1800"/>
              </a:spcBef>
            </a:pP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Head to the TechNet </a:t>
            </a:r>
            <a:r>
              <a:rPr lang="en-US" sz="2800" dirty="0" err="1" smtClean="0">
                <a:solidFill>
                  <a:srgbClr val="000000"/>
                </a:solidFill>
                <a:latin typeface="Segoe UI Light"/>
                <a:cs typeface="Segoe Pro Light"/>
              </a:rPr>
              <a:t>Eval</a:t>
            </a: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 Centre to download trials of the latest </a:t>
            </a:r>
            <a:b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</a:br>
            <a:r>
              <a:rPr lang="en-US" sz="2800" dirty="0" smtClean="0">
                <a:solidFill>
                  <a:srgbClr val="000000"/>
                </a:solidFill>
                <a:latin typeface="Segoe UI Light"/>
                <a:cs typeface="Segoe Pro Light"/>
              </a:rPr>
              <a:t>Microsoft products </a:t>
            </a:r>
            <a:r>
              <a:rPr lang="en-US" sz="2800" b="1" dirty="0" smtClean="0">
                <a:solidFill>
                  <a:srgbClr val="FD7808"/>
                </a:solidFill>
                <a:latin typeface="Segoe UI Light"/>
                <a:cs typeface="Segoe Pro Light"/>
              </a:rPr>
              <a:t>http://Microsoft.com/en-us/evalcenter/</a:t>
            </a:r>
            <a:endParaRPr lang="en-US" sz="2800" b="1" dirty="0">
              <a:solidFill>
                <a:srgbClr val="FD7808"/>
              </a:solidFill>
              <a:latin typeface="Segoe UI Light"/>
              <a:cs typeface="Segoe Pro Light"/>
            </a:endParaRPr>
          </a:p>
          <a:p>
            <a:pPr>
              <a:spcBef>
                <a:spcPts val="1200"/>
              </a:spcBef>
            </a:pPr>
            <a:endParaRPr lang="en-US" sz="3200" dirty="0" smtClean="0">
              <a:solidFill>
                <a:srgbClr val="000000"/>
              </a:solidFill>
              <a:latin typeface="Segoe UI Light"/>
              <a:cs typeface="Segoe Pro Light"/>
            </a:endParaRPr>
          </a:p>
          <a:p>
            <a:pPr>
              <a:spcBef>
                <a:spcPts val="1200"/>
              </a:spcBef>
            </a:pPr>
            <a:endParaRPr lang="en-US" sz="1400" dirty="0">
              <a:solidFill>
                <a:srgbClr val="000000"/>
              </a:solidFill>
              <a:latin typeface="Segoe Pro Light"/>
              <a:cs typeface="Segoe Pro Light"/>
            </a:endParaRPr>
          </a:p>
          <a:p>
            <a:pPr>
              <a:spcBef>
                <a:spcPts val="1200"/>
              </a:spcBef>
            </a:pPr>
            <a:endParaRPr lang="en-NZ" sz="1600" dirty="0">
              <a:gradFill>
                <a:gsLst>
                  <a:gs pos="2917">
                    <a:srgbClr val="000000"/>
                  </a:gs>
                  <a:gs pos="30000">
                    <a:srgbClr val="000000"/>
                  </a:gs>
                </a:gsLst>
                <a:lin ang="5400000" scaled="0"/>
              </a:gradFill>
              <a:latin typeface="Segoe Pro Light"/>
              <a:cs typeface="Segoe Pro Light"/>
            </a:endParaRPr>
          </a:p>
        </p:txBody>
      </p:sp>
    </p:spTree>
    <p:extLst>
      <p:ext uri="{BB962C8B-B14F-4D97-AF65-F5344CB8AC3E}">
        <p14:creationId xmlns:p14="http://schemas.microsoft.com/office/powerpoint/2010/main" val="125564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524531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Damian Brady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sz="6600" dirty="0"/>
              <a:t>Application </a:t>
            </a:r>
            <a:r>
              <a:rPr lang="en-AU" sz="6600" dirty="0" smtClean="0"/>
              <a:t>Insights:</a:t>
            </a:r>
          </a:p>
          <a:p>
            <a:r>
              <a:rPr lang="en-AU" sz="3600" dirty="0" smtClean="0"/>
              <a:t>Putting the "cycle" back in</a:t>
            </a:r>
            <a:br>
              <a:rPr lang="en-AU" sz="3600" dirty="0" smtClean="0"/>
            </a:br>
            <a:r>
              <a:rPr lang="en-AU" sz="3600" dirty="0" smtClean="0"/>
              <a:t>Application Lifecycle Management</a:t>
            </a:r>
            <a:endParaRPr lang="en-AU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DEV323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92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40" y="1241426"/>
            <a:ext cx="5486399" cy="3536353"/>
          </a:xfrm>
        </p:spPr>
        <p:txBody>
          <a:bodyPr/>
          <a:lstStyle/>
          <a:p>
            <a:r>
              <a:rPr lang="en-AU" sz="6600" dirty="0" smtClean="0"/>
              <a:t>“Lifecycle”</a:t>
            </a: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 smtClean="0"/>
              <a:t/>
            </a:r>
            <a:br>
              <a:rPr lang="en-AU" sz="4400" dirty="0" smtClean="0"/>
            </a:br>
            <a:r>
              <a:rPr lang="en-AU" sz="4400" dirty="0" smtClean="0"/>
              <a:t>Application Insights</a:t>
            </a:r>
            <a:br>
              <a:rPr lang="en-AU" sz="4400" dirty="0" smtClean="0"/>
            </a:br>
            <a:r>
              <a:rPr lang="en-AU" sz="4400" dirty="0"/>
              <a:t/>
            </a:r>
            <a:br>
              <a:rPr lang="en-AU" sz="4400" dirty="0"/>
            </a:br>
            <a:r>
              <a:rPr lang="en-AU" sz="4400" dirty="0" smtClean="0"/>
              <a:t>Other Tips &amp; Tricks</a:t>
            </a:r>
            <a:endParaRPr lang="en-AU" sz="44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74" t="-90" r="6355" b="90"/>
          <a:stretch/>
        </p:blipFill>
        <p:spPr>
          <a:xfrm>
            <a:off x="6200906" y="-141877"/>
            <a:ext cx="6525375" cy="7339846"/>
          </a:xfrm>
        </p:spPr>
      </p:pic>
    </p:spTree>
    <p:extLst>
      <p:ext uri="{BB962C8B-B14F-4D97-AF65-F5344CB8AC3E}">
        <p14:creationId xmlns:p14="http://schemas.microsoft.com/office/powerpoint/2010/main" val="4245427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75" y="3530005"/>
            <a:ext cx="1392035" cy="15969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212" y="3126444"/>
            <a:ext cx="995352" cy="20944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907" y="3155966"/>
            <a:ext cx="739193" cy="7480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096" y="3436086"/>
            <a:ext cx="1508062" cy="16908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61" y="3129851"/>
            <a:ext cx="737784" cy="800308"/>
          </a:xfrm>
          <a:prstGeom prst="rect">
            <a:avLst/>
          </a:prstGeom>
        </p:spPr>
      </p:pic>
      <p:sp>
        <p:nvSpPr>
          <p:cNvPr id="11" name="Cloud 10"/>
          <p:cNvSpPr/>
          <p:nvPr/>
        </p:nvSpPr>
        <p:spPr bwMode="auto">
          <a:xfrm>
            <a:off x="9647054" y="1899466"/>
            <a:ext cx="2402665" cy="1446187"/>
          </a:xfrm>
          <a:prstGeom prst="cloud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algn="ctr" defTabSz="932398" fontAlgn="base">
              <a:spcBef>
                <a:spcPct val="0"/>
              </a:spcBef>
              <a:spcAft>
                <a:spcPct val="0"/>
              </a:spcAft>
            </a:pPr>
            <a:endParaRPr lang="en-AU" sz="2000" dirty="0"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0911" y="3904044"/>
            <a:ext cx="1043410" cy="814314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0736" y="290557"/>
            <a:ext cx="10056812" cy="932563"/>
          </a:xfrm>
        </p:spPr>
        <p:txBody>
          <a:bodyPr/>
          <a:lstStyle/>
          <a:p>
            <a:r>
              <a:rPr lang="en-AU" sz="5400" dirty="0" smtClean="0"/>
              <a:t>Application Lifecycle Management</a:t>
            </a:r>
            <a:endParaRPr lang="en-AU" sz="5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4825" y="3638004"/>
            <a:ext cx="1582858" cy="158285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964" y="2031069"/>
            <a:ext cx="1076325" cy="10953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894" y="3182081"/>
            <a:ext cx="739193" cy="7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8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797E-6 7.35361E-7 L 0.05999 -0.1591 C 0.0725 -0.19474 0.09127 -0.21425 0.11092 -0.21425 C 0.13339 -0.21425 0.15139 -0.19474 0.1639 -0.1591 L 0.22415 7.35361E-7 " pathEditMode="relative" rAng="0" ptsTypes="AAA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8" y="-10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8149E-6 4.82524E-6 L -0.02451 -0.24217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5" y="-12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5134E-6 2.36042E-6 L 0.05999 -0.1591 C 0.0725 -0.19474 0.09127 -0.21426 0.11092 -0.21426 C 0.13339 -0.21426 0.15139 -0.19474 0.1639 -0.1591 L 0.22415 2.36042E-6 " pathEditMode="relative" rAng="0" ptsTypes="AAAAA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8" y="-10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Where’s the Cycle?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Outages</a:t>
            </a:r>
          </a:p>
          <a:p>
            <a:r>
              <a:rPr lang="en-AU" dirty="0" smtClean="0"/>
              <a:t>Errors</a:t>
            </a:r>
          </a:p>
          <a:p>
            <a:r>
              <a:rPr lang="en-AU" dirty="0" smtClean="0"/>
              <a:t>Feature Usage</a:t>
            </a:r>
          </a:p>
          <a:p>
            <a:r>
              <a:rPr lang="en-AU" dirty="0" smtClean="0"/>
              <a:t>How do you handle it?</a:t>
            </a:r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16007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04313" y="5848985"/>
            <a:ext cx="90801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4400" dirty="0" smtClean="0">
                <a:solidFill>
                  <a:schemeClr val="bg1">
                    <a:lumMod val="95000"/>
                  </a:schemeClr>
                </a:solidFill>
              </a:rPr>
              <a:t>http://animalwars.azurewebsites.net</a:t>
            </a:r>
            <a:endParaRPr lang="en-AU" sz="44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754" y="567690"/>
            <a:ext cx="5281295" cy="528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591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Handling Outages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Have you tried turning it off and on again?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3633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Errors</a:t>
            </a:r>
            <a:endParaRPr lang="en-A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It works on my machine…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050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Usage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AU" dirty="0" smtClean="0"/>
              <a:t>Now with more cup holders!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4746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-30610_Microsoft_Ignite_Keynote_Template">
  <a:themeElements>
    <a:clrScheme name="Ignite - Breakout - Gray Back">
      <a:dk1>
        <a:srgbClr val="000000"/>
      </a:dk1>
      <a:lt1>
        <a:srgbClr val="FFFFFF"/>
      </a:lt1>
      <a:dk2>
        <a:srgbClr val="505050"/>
      </a:dk2>
      <a:lt2>
        <a:srgbClr val="47D8FF"/>
      </a:lt2>
      <a:accent1>
        <a:srgbClr val="0078D7"/>
      </a:accent1>
      <a:accent2>
        <a:srgbClr val="5C2D91"/>
      </a:accent2>
      <a:accent3>
        <a:srgbClr val="B4009E"/>
      </a:accent3>
      <a:accent4>
        <a:srgbClr val="00BCF2"/>
      </a:accent4>
      <a:accent5>
        <a:srgbClr val="BAD80A"/>
      </a:accent5>
      <a:accent6>
        <a:srgbClr val="FF8C00"/>
      </a:accent6>
      <a:hlink>
        <a:srgbClr val="47D8FF"/>
      </a:hlink>
      <a:folHlink>
        <a:srgbClr val="47D8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398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16814">
                  <a:srgbClr val="FFFFFF"/>
                </a:gs>
                <a:gs pos="46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5_Breakout_Template_v02.potx" id="{DA6A3121-A306-4E81-BF43-CBCE095D8B76}" vid="{C3266B5A-74AF-44F8-8FA8-F258E4A695D4}"/>
    </a:ext>
  </a:extLst>
</a:theme>
</file>

<file path=ppt/theme/theme2.xml><?xml version="1.0" encoding="utf-8"?>
<a:theme xmlns:a="http://schemas.openxmlformats.org/drawingml/2006/main" name="1_5-30610_Microsoft_Ignite_Keynote_Template">
  <a:themeElements>
    <a:clrScheme name="Ignite - Breakout - Gray Back">
      <a:dk1>
        <a:srgbClr val="000000"/>
      </a:dk1>
      <a:lt1>
        <a:srgbClr val="FFFFFF"/>
      </a:lt1>
      <a:dk2>
        <a:srgbClr val="505050"/>
      </a:dk2>
      <a:lt2>
        <a:srgbClr val="47D8FF"/>
      </a:lt2>
      <a:accent1>
        <a:srgbClr val="0078D7"/>
      </a:accent1>
      <a:accent2>
        <a:srgbClr val="5C2D91"/>
      </a:accent2>
      <a:accent3>
        <a:srgbClr val="B4009E"/>
      </a:accent3>
      <a:accent4>
        <a:srgbClr val="00BCF2"/>
      </a:accent4>
      <a:accent5>
        <a:srgbClr val="BAD80A"/>
      </a:accent5>
      <a:accent6>
        <a:srgbClr val="FF8C00"/>
      </a:accent6>
      <a:hlink>
        <a:srgbClr val="47D8FF"/>
      </a:hlink>
      <a:folHlink>
        <a:srgbClr val="47D8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398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16814">
                  <a:srgbClr val="FFFFFF"/>
                </a:gs>
                <a:gs pos="46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5_Breakout_Template_v02.potx" id="{DA6A3121-A306-4E81-BF43-CBCE095D8B76}" vid="{C3266B5A-74AF-44F8-8FA8-F258E4A695D4}"/>
    </a:ext>
  </a:extLst>
</a:theme>
</file>

<file path=ppt/theme/theme3.xml><?xml version="1.0" encoding="utf-8"?>
<a:theme xmlns:a="http://schemas.openxmlformats.org/drawingml/2006/main" name="2_5-30610_Microsoft_Ignite_Keynote_Template">
  <a:themeElements>
    <a:clrScheme name="Custom 20">
      <a:dk1>
        <a:srgbClr val="000000"/>
      </a:dk1>
      <a:lt1>
        <a:srgbClr val="FFFFFF"/>
      </a:lt1>
      <a:dk2>
        <a:srgbClr val="505050"/>
      </a:dk2>
      <a:lt2>
        <a:srgbClr val="47D8FF"/>
      </a:lt2>
      <a:accent1>
        <a:srgbClr val="0078D7"/>
      </a:accent1>
      <a:accent2>
        <a:srgbClr val="5C2D91"/>
      </a:accent2>
      <a:accent3>
        <a:srgbClr val="B4009E"/>
      </a:accent3>
      <a:accent4>
        <a:srgbClr val="00BCF2"/>
      </a:accent4>
      <a:accent5>
        <a:srgbClr val="BAD80A"/>
      </a:accent5>
      <a:accent6>
        <a:srgbClr val="FF8C00"/>
      </a:accent6>
      <a:hlink>
        <a:srgbClr val="FF8C00"/>
      </a:hlink>
      <a:folHlink>
        <a:srgbClr val="47D8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398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16814">
                  <a:srgbClr val="FFFFFF"/>
                </a:gs>
                <a:gs pos="46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Ignite_2015_Breakout_Template_v02.potx" id="{DA6A3121-A306-4E81-BF43-CBCE095D8B76}" vid="{C3266B5A-74AF-44F8-8FA8-F258E4A695D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ignitenz-2015-speakertemplate</Template>
  <TotalTime>0</TotalTime>
  <Words>361</Words>
  <Application>Microsoft Office PowerPoint</Application>
  <PresentationFormat>Custom</PresentationFormat>
  <Paragraphs>62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Consolas</vt:lpstr>
      <vt:lpstr>Segoe Pro Light</vt:lpstr>
      <vt:lpstr>Segoe UI</vt:lpstr>
      <vt:lpstr>Segoe UI Light</vt:lpstr>
      <vt:lpstr>Wingdings</vt:lpstr>
      <vt:lpstr>5-30610_Microsoft_Ignite_Keynote_Template</vt:lpstr>
      <vt:lpstr>1_5-30610_Microsoft_Ignite_Keynote_Template</vt:lpstr>
      <vt:lpstr>2_5-30610_Microsoft_Ignite_Keynote_Template</vt:lpstr>
      <vt:lpstr>PowerPoint Presentation</vt:lpstr>
      <vt:lpstr>Damian Brady</vt:lpstr>
      <vt:lpstr>“Lifecycle”  Application Insights  Other Tips &amp; Tricks</vt:lpstr>
      <vt:lpstr>Application Lifecycle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Blue Green Deployments</vt:lpstr>
      <vt:lpstr>“Lifecycle”  Application Insights  Outages  Errors  Usage  Other Tips &amp; Tricks  Feature Toggles  Blue Green Deployments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2015-07-14T22:12:59Z</dcterms:created>
  <dcterms:modified xsi:type="dcterms:W3CDTF">2015-11-18T23:02:15Z</dcterms:modified>
</cp:coreProperties>
</file>