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229" r:id="rId9"/>
    <p:sldMasterId id="2147484346" r:id="rId10"/>
    <p:sldMasterId id="2147484360" r:id="rId11"/>
  </p:sldMasterIdLst>
  <p:notesMasterIdLst>
    <p:notesMasterId r:id="rId57"/>
  </p:notesMasterIdLst>
  <p:handoutMasterIdLst>
    <p:handoutMasterId r:id="rId58"/>
  </p:handoutMasterIdLst>
  <p:sldIdLst>
    <p:sldId id="1521" r:id="rId12"/>
    <p:sldId id="1533" r:id="rId13"/>
    <p:sldId id="1553" r:id="rId14"/>
    <p:sldId id="1554" r:id="rId15"/>
    <p:sldId id="1555" r:id="rId16"/>
    <p:sldId id="1556" r:id="rId17"/>
    <p:sldId id="1583" r:id="rId18"/>
    <p:sldId id="1584" r:id="rId19"/>
    <p:sldId id="1564" r:id="rId20"/>
    <p:sldId id="1595" r:id="rId21"/>
    <p:sldId id="1558" r:id="rId22"/>
    <p:sldId id="1559" r:id="rId23"/>
    <p:sldId id="1562" r:id="rId24"/>
    <p:sldId id="1534" r:id="rId25"/>
    <p:sldId id="1563" r:id="rId26"/>
    <p:sldId id="1565" r:id="rId27"/>
    <p:sldId id="1566" r:id="rId28"/>
    <p:sldId id="1567" r:id="rId29"/>
    <p:sldId id="1568" r:id="rId30"/>
    <p:sldId id="1569" r:id="rId31"/>
    <p:sldId id="1570" r:id="rId32"/>
    <p:sldId id="1571" r:id="rId33"/>
    <p:sldId id="1572" r:id="rId34"/>
    <p:sldId id="1573" r:id="rId35"/>
    <p:sldId id="1574" r:id="rId36"/>
    <p:sldId id="1575" r:id="rId37"/>
    <p:sldId id="1576" r:id="rId38"/>
    <p:sldId id="1577" r:id="rId39"/>
    <p:sldId id="1578" r:id="rId40"/>
    <p:sldId id="1581" r:id="rId41"/>
    <p:sldId id="1579" r:id="rId42"/>
    <p:sldId id="1585" r:id="rId43"/>
    <p:sldId id="1586" r:id="rId44"/>
    <p:sldId id="1588" r:id="rId45"/>
    <p:sldId id="1591" r:id="rId46"/>
    <p:sldId id="1590" r:id="rId47"/>
    <p:sldId id="1592" r:id="rId48"/>
    <p:sldId id="1594" r:id="rId49"/>
    <p:sldId id="1593" r:id="rId50"/>
    <p:sldId id="1550" r:id="rId51"/>
    <p:sldId id="1551" r:id="rId52"/>
    <p:sldId id="1587" r:id="rId53"/>
    <p:sldId id="1596" r:id="rId54"/>
    <p:sldId id="1597" r:id="rId55"/>
    <p:sldId id="1598" r:id="rId56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1">
          <p15:clr>
            <a:srgbClr val="A4A3A4"/>
          </p15:clr>
        </p15:guide>
        <p15:guide id="2" pos="39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8A15"/>
    <a:srgbClr val="FF7C80"/>
    <a:srgbClr val="D34305"/>
    <a:srgbClr val="FEC914"/>
    <a:srgbClr val="FEAC0B"/>
    <a:srgbClr val="505050"/>
    <a:srgbClr val="FD7808"/>
    <a:srgbClr val="3F3F3F"/>
    <a:srgbClr val="15AEEF"/>
    <a:srgbClr val="FD78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83761" autoAdjust="0"/>
  </p:normalViewPr>
  <p:slideViewPr>
    <p:cSldViewPr snapToGrid="0">
      <p:cViewPr varScale="1">
        <p:scale>
          <a:sx n="66" d="100"/>
          <a:sy n="66" d="100"/>
        </p:scale>
        <p:origin x="427" y="38"/>
      </p:cViewPr>
      <p:guideLst>
        <p:guide orient="horz" pos="2021"/>
        <p:guide pos="3917"/>
      </p:guideLst>
    </p:cSldViewPr>
  </p:slideViewPr>
  <p:outlineViewPr>
    <p:cViewPr>
      <p:scale>
        <a:sx n="33" d="100"/>
        <a:sy n="33" d="100"/>
      </p:scale>
      <p:origin x="0" y="-76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7376"/>
    </p:cViewPr>
  </p:sorterViewPr>
  <p:notesViewPr>
    <p:cSldViewPr showGuides="1">
      <p:cViewPr varScale="1">
        <p:scale>
          <a:sx n="83" d="100"/>
          <a:sy n="83" d="100"/>
        </p:scale>
        <p:origin x="299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tableStyles" Target="tableStyle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3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notesMaster" Target="notesMasters/notesMaster1.xml"/><Relationship Id="rId61" Type="http://schemas.openxmlformats.org/officeDocument/2006/relationships/viewProps" Target="viewProps.xml"/><Relationship Id="rId10" Type="http://schemas.openxmlformats.org/officeDocument/2006/relationships/slideMaster" Target="slideMasters/slideMaster2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1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8" Type="http://schemas.openxmlformats.org/officeDocument/2006/relationships/customXml" Target="../customXml/item8.xml"/><Relationship Id="rId51" Type="http://schemas.openxmlformats.org/officeDocument/2006/relationships/slide" Target="slides/slide40.xml"/><Relationship Id="rId3" Type="http://schemas.openxmlformats.org/officeDocument/2006/relationships/customXml" Target="../customXml/item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>
                <a:latin typeface="Segoe UI" pitchFamily="34" charset="0"/>
              </a:rPr>
              <a:t>Microsoft Ignite 2015</a:t>
            </a:r>
            <a:endParaRPr lang="en-US" dirty="0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11/20/2015 12:06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 smtClean="0"/>
              <a:t>Microsoft Ignite 2015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5216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42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87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2365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Microsoft Ignite 2015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 smtClean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11/20/2015 12:06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184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435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239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059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89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295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35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231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12:06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141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53" y="-103138"/>
            <a:ext cx="12506186" cy="716967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04879" y="3307134"/>
            <a:ext cx="4333238" cy="7848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 defTabSz="1165834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5000" b="0" kern="1200" cap="none" spc="-125" baseline="0" noProof="0" dirty="0" smtClean="0">
                <a:ln w="3175">
                  <a:noFill/>
                </a:ln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rPr>
              <a:t>Spark the future.</a:t>
            </a:r>
            <a:endParaRPr lang="en-US" sz="5000" b="0" kern="1200" cap="none" spc="-125" baseline="0" dirty="0">
              <a:ln w="3175">
                <a:noFill/>
              </a:ln>
              <a:gradFill>
                <a:gsLst>
                  <a:gs pos="84066">
                    <a:srgbClr val="000000"/>
                  </a:gs>
                  <a:gs pos="57576">
                    <a:srgbClr val="000000"/>
                  </a:gs>
                </a:gsLst>
                <a:lin ang="5400000" scaled="0"/>
              </a:gradFill>
              <a:effectLst/>
              <a:latin typeface="+mj-lt"/>
              <a:ea typeface="+mn-ea"/>
              <a:cs typeface="Segoe UI" pitchFamily="34" charset="0"/>
            </a:endParaRPr>
          </a:p>
        </p:txBody>
      </p:sp>
      <p:pic>
        <p:nvPicPr>
          <p:cNvPr id="8" name="Picture 7" descr="Identlockup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39"/>
          <a:stretch/>
        </p:blipFill>
        <p:spPr>
          <a:xfrm>
            <a:off x="2166317" y="4145334"/>
            <a:ext cx="2971800" cy="1210236"/>
          </a:xfrm>
          <a:prstGeom prst="rect">
            <a:avLst/>
          </a:prstGeom>
        </p:spPr>
      </p:pic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312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62" y="-108846"/>
            <a:ext cx="12538862" cy="7188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573" y="184895"/>
            <a:ext cx="11922630" cy="102795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Slide for developer code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21158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2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56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98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1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93" y="-103138"/>
            <a:ext cx="12538862" cy="7188403"/>
          </a:xfrm>
          <a:prstGeom prst="rect">
            <a:avLst/>
          </a:prstGeom>
        </p:spPr>
      </p:pic>
      <p:sp>
        <p:nvSpPr>
          <p:cNvPr id="11" name="Text Box 3"/>
          <p:cNvSpPr txBox="1">
            <a:spLocks noChangeArrowheads="1"/>
          </p:cNvSpPr>
          <p:nvPr userDrawn="1"/>
        </p:nvSpPr>
        <p:spPr bwMode="white">
          <a:xfrm>
            <a:off x="6434261" y="5404475"/>
            <a:ext cx="5404225" cy="1325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248717" tIns="198973" rIns="248717" bIns="198973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267812" eaLnBrk="0" hangingPunct="0"/>
            <a:r>
              <a:rPr lang="en-US" sz="1000" kern="1200" dirty="0">
                <a:solidFill>
                  <a:schemeClr val="bg1"/>
                </a:solidFill>
                <a:cs typeface="Segoe UI" pitchFamily="34" charset="0"/>
              </a:rPr>
              <a:t>© </a:t>
            </a: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2015 </a:t>
            </a:r>
            <a:r>
              <a:rPr lang="en-US" sz="1000" kern="1200" dirty="0">
                <a:solidFill>
                  <a:schemeClr val="bg1"/>
                </a:solidFill>
                <a:cs typeface="Segoe UI" pitchFamily="34" charset="0"/>
              </a:rPr>
              <a:t>Microsoft Corporation. All rights reserved</a:t>
            </a: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.</a:t>
            </a:r>
          </a:p>
          <a:p>
            <a:pPr algn="r" defTabSz="1267914" eaLnBrk="0" hangingPunct="0"/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Microsoft, Windows and other product names are or may be registered trademarks and/or trademarks in the U.S. and/or other countries.</a:t>
            </a:r>
          </a:p>
          <a:p>
            <a:pPr algn="r" defTabSz="1267914" eaLnBrk="0" hangingPunct="0"/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MICROSOFT MAKES NO WARRANTIES, EXPRESS, IMPLIED OR STATUTORY, </a:t>
            </a:r>
            <a:b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</a:b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AS TO THE INFORMATION IN THIS PRESENTATION.</a:t>
            </a:r>
          </a:p>
          <a:p>
            <a:pPr algn="r" defTabSz="1267812" eaLnBrk="0" hangingPunct="0"/>
            <a:r>
              <a:rPr lang="en-US" sz="1000" kern="1200" dirty="0" smtClean="0">
                <a:gradFill>
                  <a:gsLst>
                    <a:gs pos="12389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 </a:t>
            </a:r>
            <a:endParaRPr lang="en-US" sz="1000" kern="1200" dirty="0">
              <a:gradFill>
                <a:gsLst>
                  <a:gs pos="12389">
                    <a:srgbClr val="FFFFFF"/>
                  </a:gs>
                  <a:gs pos="54000">
                    <a:srgbClr val="FFFFFF"/>
                  </a:gs>
                </a:gsLst>
                <a:lin ang="5400000" scaled="0"/>
              </a:gradFill>
              <a:cs typeface="Segoe UI" pitchFamily="34" charset="0"/>
            </a:endParaRP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406"/>
            <a:ext cx="6199627" cy="22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3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" y="1090"/>
            <a:ext cx="12430199" cy="6991987"/>
          </a:xfrm>
          <a:prstGeom prst="rect">
            <a:avLst/>
          </a:prstGeom>
        </p:spPr>
      </p:pic>
      <p:pic>
        <p:nvPicPr>
          <p:cNvPr id="9" name="Picture 8" descr="104750_Speaker TemplateART_v01-06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40"/>
          <a:stretch/>
        </p:blipFill>
        <p:spPr>
          <a:xfrm>
            <a:off x="-51193" y="6202957"/>
            <a:ext cx="12538862" cy="888507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64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53" y="-103138"/>
            <a:ext cx="12506186" cy="716967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04879" y="3307134"/>
            <a:ext cx="4333238" cy="7848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 defTabSz="1165834">
              <a:lnSpc>
                <a:spcPct val="90000"/>
              </a:lnSpc>
              <a:spcBef>
                <a:spcPct val="0"/>
              </a:spcBef>
            </a:pPr>
            <a:r>
              <a:rPr lang="en-US" sz="5000" spc="-125" dirty="0" smtClean="0">
                <a:ln w="3175">
                  <a:noFill/>
                </a:ln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Segoe UI Light"/>
                <a:cs typeface="Segoe UI" pitchFamily="34" charset="0"/>
              </a:rPr>
              <a:t>Spark the future.</a:t>
            </a:r>
            <a:endParaRPr lang="en-US" sz="5000" spc="-125" dirty="0">
              <a:ln w="3175">
                <a:noFill/>
              </a:ln>
              <a:gradFill>
                <a:gsLst>
                  <a:gs pos="84066">
                    <a:srgbClr val="000000"/>
                  </a:gs>
                  <a:gs pos="57576">
                    <a:srgbClr val="000000"/>
                  </a:gs>
                </a:gsLst>
                <a:lin ang="5400000" scaled="0"/>
              </a:gradFill>
              <a:latin typeface="Segoe UI Light"/>
              <a:cs typeface="Segoe UI" pitchFamily="34" charset="0"/>
            </a:endParaRPr>
          </a:p>
        </p:txBody>
      </p:sp>
      <p:pic>
        <p:nvPicPr>
          <p:cNvPr id="8" name="Picture 7" descr="Identlockup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39"/>
          <a:stretch/>
        </p:blipFill>
        <p:spPr>
          <a:xfrm>
            <a:off x="2166317" y="4145334"/>
            <a:ext cx="2971800" cy="1210236"/>
          </a:xfrm>
          <a:prstGeom prst="rect">
            <a:avLst/>
          </a:prstGeom>
        </p:spPr>
      </p:pic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272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95510"/>
            <a:ext cx="12506186" cy="716967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8397" y="5006660"/>
            <a:ext cx="8304022" cy="877161"/>
          </a:xfrm>
          <a:solidFill>
            <a:srgbClr val="ED5F19"/>
          </a:solidFill>
        </p:spPr>
        <p:txBody>
          <a:bodyPr anchor="ctr" anchorCtr="0">
            <a:normAutofit/>
          </a:bodyPr>
          <a:lstStyle>
            <a:lvl1pPr algn="l"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398" y="2504975"/>
            <a:ext cx="10167128" cy="2501685"/>
          </a:xfrm>
          <a:solidFill>
            <a:srgbClr val="C74405"/>
          </a:solidFill>
          <a:ln>
            <a:noFill/>
          </a:ln>
        </p:spPr>
        <p:txBody>
          <a:bodyPr anchor="t" anchorCtr="0">
            <a:normAutofit/>
          </a:bodyPr>
          <a:lstStyle>
            <a:lvl1pPr marL="0" indent="0">
              <a:lnSpc>
                <a:spcPct val="90000"/>
              </a:lnSpc>
              <a:buNone/>
              <a:defRPr sz="7300">
                <a:solidFill>
                  <a:schemeClr val="bg1"/>
                </a:solidFill>
              </a:defRPr>
            </a:lvl1pPr>
            <a:lvl2pPr marL="62179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4358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6537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871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108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3075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525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74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Session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8762419" y="5006660"/>
            <a:ext cx="1863107" cy="877161"/>
          </a:xfrm>
          <a:solidFill>
            <a:srgbClr val="FEC914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ABC101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00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Video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94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45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mo slide">
    <p:bg>
      <p:bgPr>
        <a:solidFill>
          <a:srgbClr val="F28A1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4824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98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mo slide">
    <p:bg>
      <p:bgPr>
        <a:solidFill>
          <a:srgbClr val="D343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100" y="-119013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24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mo slide">
    <p:bg>
      <p:bgPr>
        <a:solidFill>
          <a:srgbClr val="FEAC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18" y="-112814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01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95510"/>
            <a:ext cx="12506186" cy="716967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8397" y="5006660"/>
            <a:ext cx="8304022" cy="877161"/>
          </a:xfrm>
          <a:solidFill>
            <a:srgbClr val="ED5F19"/>
          </a:solidFill>
        </p:spPr>
        <p:txBody>
          <a:bodyPr anchor="ctr" anchorCtr="0">
            <a:normAutofit/>
          </a:bodyPr>
          <a:lstStyle>
            <a:lvl1pPr algn="l"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398" y="2504975"/>
            <a:ext cx="10167128" cy="2501685"/>
          </a:xfrm>
          <a:solidFill>
            <a:srgbClr val="C74405"/>
          </a:solidFill>
          <a:ln>
            <a:noFill/>
          </a:ln>
        </p:spPr>
        <p:txBody>
          <a:bodyPr anchor="t" anchorCtr="0">
            <a:normAutofit/>
          </a:bodyPr>
          <a:lstStyle>
            <a:lvl1pPr marL="0" indent="0">
              <a:lnSpc>
                <a:spcPct val="90000"/>
              </a:lnSpc>
              <a:buNone/>
              <a:defRPr sz="7300">
                <a:solidFill>
                  <a:schemeClr val="bg1"/>
                </a:solidFill>
              </a:defRPr>
            </a:lvl1pPr>
            <a:lvl2pPr marL="62179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4358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6537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871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108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3075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525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74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Session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8762419" y="5006660"/>
            <a:ext cx="1863107" cy="877161"/>
          </a:xfrm>
          <a:solidFill>
            <a:srgbClr val="FEC914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ABC101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131" y="-104877"/>
            <a:ext cx="12538862" cy="7188403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46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23835" r="42830" b="15258"/>
          <a:stretch/>
        </p:blipFill>
        <p:spPr>
          <a:xfrm>
            <a:off x="-69712" y="-87572"/>
            <a:ext cx="12506187" cy="7169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50/50 photo layout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1"/>
            <a:ext cx="6216650" cy="6992587"/>
          </a:xfrm>
          <a:blipFill>
            <a:blip r:embed="rId3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881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62" y="-108846"/>
            <a:ext cx="12538862" cy="7188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573" y="184895"/>
            <a:ext cx="11922630" cy="102795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Slide for developer code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21158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2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56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98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1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2288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93" y="-103138"/>
            <a:ext cx="12538862" cy="7188403"/>
          </a:xfrm>
          <a:prstGeom prst="rect">
            <a:avLst/>
          </a:prstGeom>
        </p:spPr>
      </p:pic>
      <p:sp>
        <p:nvSpPr>
          <p:cNvPr id="11" name="Text Box 3"/>
          <p:cNvSpPr txBox="1">
            <a:spLocks noChangeArrowheads="1"/>
          </p:cNvSpPr>
          <p:nvPr userDrawn="1"/>
        </p:nvSpPr>
        <p:spPr bwMode="white">
          <a:xfrm>
            <a:off x="6434261" y="5404475"/>
            <a:ext cx="5404225" cy="1325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248717" tIns="198973" rIns="248717" bIns="198973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267812" eaLnBrk="0" hangingPunct="0"/>
            <a:r>
              <a:rPr lang="en-US" sz="1000" dirty="0">
                <a:solidFill>
                  <a:srgbClr val="FFFFFF"/>
                </a:solidFill>
                <a:latin typeface="Segoe UI"/>
                <a:cs typeface="Segoe UI" pitchFamily="34" charset="0"/>
              </a:rPr>
              <a:t>© </a:t>
            </a: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2015 </a:t>
            </a:r>
            <a:r>
              <a:rPr lang="en-US" sz="1000" dirty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 Corporation. All rights reserved</a:t>
            </a: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.</a:t>
            </a:r>
          </a:p>
          <a:p>
            <a:pPr algn="r" defTabSz="1267914" eaLnBrk="0" hangingPunct="0"/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Microsoft, Windows and other product names are or may be registered trademarks and/or trademarks in the U.S. and/or other countries.</a:t>
            </a:r>
          </a:p>
          <a:p>
            <a:pPr algn="r" defTabSz="1267914" eaLnBrk="0" hangingPunct="0"/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 MAKES NO WARRANTIES, EXPRESS, IMPLIED OR STATUTORY, </a:t>
            </a:r>
            <a:b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</a:b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AS TO THE INFORMATION IN THIS PRESENTATION.</a:t>
            </a:r>
          </a:p>
          <a:p>
            <a:pPr algn="r" defTabSz="1267812" eaLnBrk="0" hangingPunct="0"/>
            <a:r>
              <a:rPr lang="en-US" sz="1000" dirty="0" smtClean="0">
                <a:gradFill>
                  <a:gsLst>
                    <a:gs pos="12389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Segoe UI"/>
                <a:cs typeface="Segoe UI" pitchFamily="34" charset="0"/>
              </a:rPr>
              <a:t> </a:t>
            </a:r>
            <a:endParaRPr lang="en-US" sz="1000" dirty="0">
              <a:gradFill>
                <a:gsLst>
                  <a:gs pos="12389">
                    <a:srgbClr val="FFFFFF"/>
                  </a:gs>
                  <a:gs pos="54000">
                    <a:srgbClr val="FFFFFF"/>
                  </a:gs>
                </a:gsLst>
                <a:lin ang="5400000" scaled="0"/>
              </a:gradFill>
              <a:latin typeface="Segoe UI"/>
              <a:cs typeface="Segoe UI" pitchFamily="34" charset="0"/>
            </a:endParaRP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406"/>
            <a:ext cx="6199627" cy="22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05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" y="1090"/>
            <a:ext cx="12430199" cy="6991987"/>
          </a:xfrm>
          <a:prstGeom prst="rect">
            <a:avLst/>
          </a:prstGeom>
        </p:spPr>
      </p:pic>
      <p:pic>
        <p:nvPicPr>
          <p:cNvPr id="9" name="Picture 8" descr="104750_Speaker TemplateART_v01-06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40"/>
          <a:stretch/>
        </p:blipFill>
        <p:spPr>
          <a:xfrm>
            <a:off x="-51193" y="6202957"/>
            <a:ext cx="12538862" cy="888507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40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bg>
      <p:bgPr>
        <a:solidFill>
          <a:srgbClr val="F28A1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41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creen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480" y="6030461"/>
            <a:ext cx="1097269" cy="2099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985" y="662653"/>
            <a:ext cx="10461592" cy="520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46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galore title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1759921"/>
            <a:ext cx="5943535" cy="2011665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680140"/>
            <a:ext cx="4846268" cy="1009740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 smtClean="0"/>
              <a:t>Speaker Name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79" y="6234297"/>
            <a:ext cx="1097269" cy="2099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71" y="1394165"/>
            <a:ext cx="7376710" cy="367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8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2_Option 1 - Preferred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1759921"/>
            <a:ext cx="8046632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Lorem ipsum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79" y="6234297"/>
            <a:ext cx="1097269" cy="2099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895" y="936970"/>
            <a:ext cx="4096468" cy="512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3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2_Option 1 - Preferred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1759921"/>
            <a:ext cx="8046632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Lorem ipsum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79" y="6234297"/>
            <a:ext cx="1097269" cy="2099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749" y="1079500"/>
            <a:ext cx="5715000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Video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04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_Option 3 - Org ID tile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79" y="6234297"/>
            <a:ext cx="1097269" cy="2099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159" y="1622735"/>
            <a:ext cx="3194624" cy="429770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1759921"/>
            <a:ext cx="8046632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Lorem ipsum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27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0250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>
            <a:spAutoFit/>
          </a:bodyPr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09356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392338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676706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1759921"/>
            <a:ext cx="8046632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Lorem ipsum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42304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64530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077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&amp; Non-bullete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23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>
            <a:spAutoFit/>
          </a:bodyPr>
          <a:lstStyle>
            <a:lvl1pPr>
              <a:defRPr sz="36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960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649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>
            <a:spAutoFit/>
          </a:bodyPr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56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6836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6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6836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6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425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 Non-bullete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6836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6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6836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6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167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3283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 Bullet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855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71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bg>
      <p:bgPr>
        <a:solidFill>
          <a:srgbClr val="007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Slide for developer code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1287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23470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rgbClr val="002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</a:t>
            </a:r>
            <a:r>
              <a:rPr lang="en-US" sz="70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2014 </a:t>
            </a:r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Microsoft Corporation. All rights reserved. 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459230" y="3145040"/>
            <a:ext cx="3288506" cy="70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22323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1"/>
            <a:ext cx="11375536" cy="213090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448"/>
              </a:spcBef>
              <a:buNone/>
              <a:defRPr sz="408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4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236341" indent="0">
              <a:buNone/>
              <a:defRPr sz="204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466209" indent="0">
              <a:buNone/>
              <a:defRPr sz="204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707407" indent="0">
              <a:buNone/>
              <a:defRPr sz="204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932380">
              <a:defRPr/>
            </a:pPr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932380">
                <a:defRPr/>
              </a:pPr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96150407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1"/>
            <a:ext cx="11375536" cy="213090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448"/>
              </a:spcBef>
              <a:buNone/>
              <a:defRPr sz="408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4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236341" indent="0">
              <a:buNone/>
              <a:defRPr sz="204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466209" indent="0">
              <a:buNone/>
              <a:defRPr sz="204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707407" indent="0">
              <a:buNone/>
              <a:defRPr sz="204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932380">
              <a:defRPr/>
            </a:pPr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932380">
                <a:defRPr/>
              </a:pPr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7229427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67726" y="4881266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 smtClean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029704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 Dark">
    <p:bg>
      <p:bgPr>
        <a:solidFill>
          <a:srgbClr val="D343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100" y="-119013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25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slide light">
    <p:bg>
      <p:bgPr>
        <a:solidFill>
          <a:srgbClr val="FEAC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18" y="-112814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24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131" y="-104877"/>
            <a:ext cx="12538862" cy="7188403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55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23835" r="42830" b="15258"/>
          <a:stretch/>
        </p:blipFill>
        <p:spPr>
          <a:xfrm>
            <a:off x="-69712" y="-87572"/>
            <a:ext cx="12506187" cy="7169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50/50 photo layout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1"/>
            <a:ext cx="6216650" cy="6992587"/>
          </a:xfrm>
          <a:blipFill>
            <a:blip r:embed="rId3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2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27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4" r:id="rId1"/>
    <p:sldLayoutId id="2147484249" r:id="rId2"/>
    <p:sldLayoutId id="2147484338" r:id="rId3"/>
    <p:sldLayoutId id="2147484341" r:id="rId4"/>
    <p:sldLayoutId id="2147484358" r:id="rId5"/>
    <p:sldLayoutId id="2147484339" r:id="rId6"/>
    <p:sldLayoutId id="2147484342" r:id="rId7"/>
    <p:sldLayoutId id="2147484340" r:id="rId8"/>
    <p:sldLayoutId id="2147484254" r:id="rId9"/>
    <p:sldLayoutId id="2147484260" r:id="rId10"/>
    <p:sldLayoutId id="2147484261" r:id="rId11"/>
    <p:sldLayoutId id="2147484343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32667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73" marR="0" indent="-342873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154" marR="0" indent="-241281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036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618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199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834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170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503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838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667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01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002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336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 userDrawn="1">
          <p15:clr>
            <a:srgbClr val="5ACBF0"/>
          </p15:clr>
        </p15:guide>
        <p15:guide id="4" pos="1325" userDrawn="1">
          <p15:clr>
            <a:srgbClr val="5ACBF0"/>
          </p15:clr>
        </p15:guide>
        <p15:guide id="5" pos="1901" userDrawn="1">
          <p15:clr>
            <a:srgbClr val="5ACBF0"/>
          </p15:clr>
        </p15:guide>
        <p15:guide id="6" pos="2477" userDrawn="1">
          <p15:clr>
            <a:srgbClr val="5ACBF0"/>
          </p15:clr>
        </p15:guide>
        <p15:guide id="7" pos="3053" userDrawn="1">
          <p15:clr>
            <a:srgbClr val="5ACBF0"/>
          </p15:clr>
        </p15:guide>
        <p15:guide id="8" pos="3629" userDrawn="1">
          <p15:clr>
            <a:srgbClr val="5ACBF0"/>
          </p15:clr>
        </p15:guide>
        <p15:guide id="9" pos="4205" userDrawn="1">
          <p15:clr>
            <a:srgbClr val="5ACBF0"/>
          </p15:clr>
        </p15:guide>
        <p15:guide id="10" pos="4781" userDrawn="1">
          <p15:clr>
            <a:srgbClr val="5ACBF0"/>
          </p15:clr>
        </p15:guide>
        <p15:guide id="11" pos="5357" userDrawn="1">
          <p15:clr>
            <a:srgbClr val="5ACBF0"/>
          </p15:clr>
        </p15:guide>
        <p15:guide id="12" pos="5933" userDrawn="1">
          <p15:clr>
            <a:srgbClr val="5ACBF0"/>
          </p15:clr>
        </p15:guide>
        <p15:guide id="13" pos="6509" userDrawn="1">
          <p15:clr>
            <a:srgbClr val="5ACBF0"/>
          </p15:clr>
        </p15:guide>
        <p15:guide id="14" pos="7085" userDrawn="1">
          <p15:clr>
            <a:srgbClr val="5ACBF0"/>
          </p15:clr>
        </p15:guide>
        <p15:guide id="15" pos="7661" userDrawn="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 userDrawn="1">
          <p15:clr>
            <a:srgbClr val="5ACBF0"/>
          </p15:clr>
        </p15:guide>
        <p15:guide id="19" orient="horz" pos="1339" userDrawn="1">
          <p15:clr>
            <a:srgbClr val="5ACBF0"/>
          </p15:clr>
        </p15:guide>
        <p15:guide id="20" orient="horz" pos="1915" userDrawn="1">
          <p15:clr>
            <a:srgbClr val="5ACBF0"/>
          </p15:clr>
        </p15:guide>
        <p15:guide id="21" orient="horz" pos="2491" userDrawn="1">
          <p15:clr>
            <a:srgbClr val="5ACBF0"/>
          </p15:clr>
        </p15:guide>
        <p15:guide id="22" orient="horz" pos="3067" userDrawn="1">
          <p15:clr>
            <a:srgbClr val="5ACBF0"/>
          </p15:clr>
        </p15:guide>
        <p15:guide id="23" orient="horz" pos="3643" userDrawn="1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2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740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  <p:sldLayoutId id="2147484385" r:id="rId5"/>
    <p:sldLayoutId id="2147484351" r:id="rId6"/>
    <p:sldLayoutId id="2147484352" r:id="rId7"/>
    <p:sldLayoutId id="2147484353" r:id="rId8"/>
    <p:sldLayoutId id="2147484354" r:id="rId9"/>
    <p:sldLayoutId id="2147484355" r:id="rId10"/>
    <p:sldLayoutId id="2147484356" r:id="rId11"/>
    <p:sldLayoutId id="2147484357" r:id="rId12"/>
    <p:sldLayoutId id="2147484359" r:id="rId13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32667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73" marR="0" indent="-342873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154" marR="0" indent="-241281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036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618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199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834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170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503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838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667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01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002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336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 userDrawn="1">
          <p15:clr>
            <a:srgbClr val="5ACBF0"/>
          </p15:clr>
        </p15:guide>
        <p15:guide id="4" pos="1325" userDrawn="1">
          <p15:clr>
            <a:srgbClr val="5ACBF0"/>
          </p15:clr>
        </p15:guide>
        <p15:guide id="5" pos="1901" userDrawn="1">
          <p15:clr>
            <a:srgbClr val="5ACBF0"/>
          </p15:clr>
        </p15:guide>
        <p15:guide id="6" pos="2477" userDrawn="1">
          <p15:clr>
            <a:srgbClr val="5ACBF0"/>
          </p15:clr>
        </p15:guide>
        <p15:guide id="7" pos="3053" userDrawn="1">
          <p15:clr>
            <a:srgbClr val="5ACBF0"/>
          </p15:clr>
        </p15:guide>
        <p15:guide id="8" pos="3629" userDrawn="1">
          <p15:clr>
            <a:srgbClr val="5ACBF0"/>
          </p15:clr>
        </p15:guide>
        <p15:guide id="9" pos="4205" userDrawn="1">
          <p15:clr>
            <a:srgbClr val="5ACBF0"/>
          </p15:clr>
        </p15:guide>
        <p15:guide id="10" pos="4781" userDrawn="1">
          <p15:clr>
            <a:srgbClr val="5ACBF0"/>
          </p15:clr>
        </p15:guide>
        <p15:guide id="11" pos="5357" userDrawn="1">
          <p15:clr>
            <a:srgbClr val="5ACBF0"/>
          </p15:clr>
        </p15:guide>
        <p15:guide id="12" pos="5933" userDrawn="1">
          <p15:clr>
            <a:srgbClr val="5ACBF0"/>
          </p15:clr>
        </p15:guide>
        <p15:guide id="13" pos="6509" userDrawn="1">
          <p15:clr>
            <a:srgbClr val="5ACBF0"/>
          </p15:clr>
        </p15:guide>
        <p15:guide id="14" pos="7085" userDrawn="1">
          <p15:clr>
            <a:srgbClr val="5ACBF0"/>
          </p15:clr>
        </p15:guide>
        <p15:guide id="15" pos="7661" userDrawn="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 userDrawn="1">
          <p15:clr>
            <a:srgbClr val="5ACBF0"/>
          </p15:clr>
        </p15:guide>
        <p15:guide id="19" orient="horz" pos="1339" userDrawn="1">
          <p15:clr>
            <a:srgbClr val="5ACBF0"/>
          </p15:clr>
        </p15:guide>
        <p15:guide id="20" orient="horz" pos="1915" userDrawn="1">
          <p15:clr>
            <a:srgbClr val="5ACBF0"/>
          </p15:clr>
        </p15:guide>
        <p15:guide id="21" orient="horz" pos="2491" userDrawn="1">
          <p15:clr>
            <a:srgbClr val="5ACBF0"/>
          </p15:clr>
        </p15:guide>
        <p15:guide id="22" orient="horz" pos="3067" userDrawn="1">
          <p15:clr>
            <a:srgbClr val="5ACBF0"/>
          </p15:clr>
        </p15:guide>
        <p15:guide id="23" orient="horz" pos="3643" userDrawn="1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345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61" r:id="rId1"/>
    <p:sldLayoutId id="2147484362" r:id="rId2"/>
    <p:sldLayoutId id="2147484363" r:id="rId3"/>
    <p:sldLayoutId id="2147484364" r:id="rId4"/>
    <p:sldLayoutId id="2147484365" r:id="rId5"/>
    <p:sldLayoutId id="2147484366" r:id="rId6"/>
    <p:sldLayoutId id="2147484367" r:id="rId7"/>
    <p:sldLayoutId id="2147484368" r:id="rId8"/>
    <p:sldLayoutId id="2147484369" r:id="rId9"/>
    <p:sldLayoutId id="2147484370" r:id="rId10"/>
    <p:sldLayoutId id="2147484371" r:id="rId11"/>
    <p:sldLayoutId id="2147484372" r:id="rId12"/>
    <p:sldLayoutId id="2147484373" r:id="rId13"/>
    <p:sldLayoutId id="2147484374" r:id="rId14"/>
    <p:sldLayoutId id="2147484375" r:id="rId15"/>
    <p:sldLayoutId id="2147484376" r:id="rId16"/>
    <p:sldLayoutId id="2147484377" r:id="rId17"/>
    <p:sldLayoutId id="2147484378" r:id="rId18"/>
    <p:sldLayoutId id="2147484379" r:id="rId19"/>
    <p:sldLayoutId id="2147484380" r:id="rId20"/>
    <p:sldLayoutId id="2147484381" r:id="rId21"/>
    <p:sldLayoutId id="2147484382" r:id="rId22"/>
    <p:sldLayoutId id="2147484383" r:id="rId23"/>
    <p:sldLayoutId id="2147484384" r:id="rId24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2795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2178802"/>
          </a:xfrm>
        </p:spPr>
        <p:txBody>
          <a:bodyPr/>
          <a:lstStyle/>
          <a:p>
            <a:r>
              <a:rPr lang="en-US" dirty="0" smtClean="0"/>
              <a:t>Hybrid Configuration Wizard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9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90000"/>
            </a:pPr>
            <a:r>
              <a:rPr lang="en-US" sz="5400" spc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+mn-cs"/>
              </a:rPr>
              <a:t>Exchange Hybrid Wizard History</a:t>
            </a:r>
          </a:p>
        </p:txBody>
      </p:sp>
      <p:sp>
        <p:nvSpPr>
          <p:cNvPr id="6" name="Right Arrow 5"/>
          <p:cNvSpPr/>
          <p:nvPr/>
        </p:nvSpPr>
        <p:spPr bwMode="auto">
          <a:xfrm>
            <a:off x="1051894" y="1830056"/>
            <a:ext cx="10739439" cy="609182"/>
          </a:xfrm>
          <a:prstGeom prst="rightArrow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endParaRPr lang="en-US" sz="1999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573383" y="2679814"/>
            <a:ext cx="1675251" cy="1152855"/>
          </a:xfrm>
          <a:prstGeom prst="rect">
            <a:avLst/>
          </a:prstGeom>
          <a:solidFill>
            <a:srgbClr val="4D9ED7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Exchange 2010 SP2</a:t>
            </a: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endParaRPr lang="en-US" sz="1398" b="1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HCW introduced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573383" y="4246151"/>
            <a:ext cx="1675251" cy="1349360"/>
          </a:xfrm>
          <a:prstGeom prst="rect">
            <a:avLst/>
          </a:prstGeom>
          <a:solidFill>
            <a:srgbClr val="4D9ED7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Removed confusing requirements for additional domains: </a:t>
            </a:r>
            <a:r>
              <a:rPr lang="en-US" sz="1398" kern="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exchangedelegation</a:t>
            </a:r>
            <a:r>
              <a:rPr lang="en-US" sz="1398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 and service.contoso.com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310199" y="2677375"/>
            <a:ext cx="1675251" cy="1152855"/>
          </a:xfrm>
          <a:prstGeom prst="rect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Exchange 2013</a:t>
            </a: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endParaRPr lang="en-US" sz="1398" b="1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HCW with web-based UI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310199" y="4246150"/>
            <a:ext cx="1675251" cy="1349360"/>
          </a:xfrm>
          <a:prstGeom prst="rect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Greatly simplified transport configuration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6039677" y="2686369"/>
            <a:ext cx="1675251" cy="1152855"/>
          </a:xfrm>
          <a:prstGeom prst="rect">
            <a:avLst/>
          </a:prstGeom>
          <a:solidFill>
            <a:srgbClr val="FEC91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solidFill>
                  <a:srgbClr val="505050"/>
                </a:solidFill>
              </a:rPr>
              <a:t>Exchange 2013 </a:t>
            </a: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solidFill>
                  <a:srgbClr val="505050"/>
                </a:solidFill>
              </a:rPr>
              <a:t>SP1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6030402" y="4238000"/>
            <a:ext cx="1675251" cy="1365285"/>
          </a:xfrm>
          <a:prstGeom prst="rect">
            <a:avLst/>
          </a:prstGeom>
          <a:solidFill>
            <a:srgbClr val="FEC91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kern="0" dirty="0">
                <a:solidFill>
                  <a:srgbClr val="505050"/>
                </a:solidFill>
              </a:rPr>
              <a:t>Multiple </a:t>
            </a:r>
            <a:r>
              <a:rPr lang="en-US" sz="1398" kern="0" dirty="0" smtClean="0">
                <a:solidFill>
                  <a:srgbClr val="505050"/>
                </a:solidFill>
              </a:rPr>
              <a:t>Exchange </a:t>
            </a:r>
            <a:r>
              <a:rPr lang="en-US" sz="1398" kern="0" dirty="0" err="1" smtClean="0">
                <a:solidFill>
                  <a:srgbClr val="505050"/>
                </a:solidFill>
              </a:rPr>
              <a:t>organisations</a:t>
            </a:r>
            <a:r>
              <a:rPr lang="en-US" sz="1398" kern="0" dirty="0" smtClean="0">
                <a:solidFill>
                  <a:srgbClr val="505050"/>
                </a:solidFill>
              </a:rPr>
              <a:t> </a:t>
            </a:r>
            <a:r>
              <a:rPr lang="en-US" sz="1398" kern="0" dirty="0">
                <a:solidFill>
                  <a:srgbClr val="505050"/>
                </a:solidFill>
              </a:rPr>
              <a:t>now supported</a:t>
            </a: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endParaRPr lang="en-US" sz="1398" kern="0" dirty="0">
              <a:solidFill>
                <a:srgbClr val="505050"/>
              </a:solidFill>
            </a:endParaRP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kern="0" dirty="0">
                <a:solidFill>
                  <a:srgbClr val="505050"/>
                </a:solidFill>
              </a:rPr>
              <a:t>Supports Exchange </a:t>
            </a: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kern="0" dirty="0">
                <a:solidFill>
                  <a:srgbClr val="505050"/>
                </a:solidFill>
              </a:rPr>
              <a:t>2013 Edge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862532" y="2676492"/>
            <a:ext cx="1675251" cy="115285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Exchange 2010 SP1</a:t>
            </a: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endParaRPr lang="en-US" sz="1398" b="1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72 pages of documentation</a:t>
            </a:r>
          </a:p>
        </p:txBody>
      </p:sp>
      <p:cxnSp>
        <p:nvCxnSpPr>
          <p:cNvPr id="14" name="Straight Connector 13"/>
          <p:cNvCxnSpPr>
            <a:stCxn id="13" idx="0"/>
          </p:cNvCxnSpPr>
          <p:nvPr/>
        </p:nvCxnSpPr>
        <p:spPr>
          <a:xfrm flipH="1" flipV="1">
            <a:off x="1698525" y="2260573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3408560" y="2261456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5144562" y="2261454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863134" y="2268012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860901" y="4245267"/>
            <a:ext cx="1675251" cy="1351184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Extremely complex and low adoption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1666430" y="3829346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3408560" y="3830230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5142931" y="3825355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6868026" y="3834348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 bwMode="auto">
          <a:xfrm>
            <a:off x="1571979" y="1978999"/>
            <a:ext cx="253092" cy="253092"/>
          </a:xfrm>
          <a:prstGeom prst="ellips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197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1</a:t>
            </a:r>
            <a:endParaRPr lang="en-US" sz="1999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3282016" y="1978059"/>
            <a:ext cx="253092" cy="253092"/>
          </a:xfrm>
          <a:prstGeom prst="ellipse">
            <a:avLst/>
          </a:prstGeom>
          <a:solidFill>
            <a:srgbClr val="4D9ED7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197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2</a:t>
            </a:r>
            <a:endParaRPr lang="en-US" sz="1999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5025565" y="1979807"/>
            <a:ext cx="253092" cy="253092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197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3</a:t>
            </a:r>
            <a:endParaRPr lang="en-US" sz="1999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6745440" y="1985834"/>
            <a:ext cx="253092" cy="253092"/>
          </a:xfrm>
          <a:prstGeom prst="ellipse">
            <a:avLst/>
          </a:prstGeom>
          <a:solidFill>
            <a:schemeClr val="accent4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197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4</a:t>
            </a:r>
            <a:endParaRPr lang="en-US" sz="1999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757868" y="2691245"/>
            <a:ext cx="1675251" cy="11528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Exchange 2013 </a:t>
            </a: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CU5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7757868" y="4242878"/>
            <a:ext cx="1675251" cy="137996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Native OAUTH and Gallatin Support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8590599" y="2272887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8595491" y="3839224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 bwMode="auto">
          <a:xfrm>
            <a:off x="8472906" y="1990709"/>
            <a:ext cx="253092" cy="25309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197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5</a:t>
            </a:r>
            <a:endParaRPr lang="en-US" sz="1999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9492618" y="2691245"/>
            <a:ext cx="1675251" cy="11528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Exchange 2013 </a:t>
            </a:r>
          </a:p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CU10 and 2016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9492618" y="4242878"/>
            <a:ext cx="1675251" cy="13799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398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Office 365 HCW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H="1" flipV="1">
            <a:off x="10325349" y="2272887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10330241" y="3839224"/>
            <a:ext cx="1632" cy="41592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 bwMode="auto">
          <a:xfrm>
            <a:off x="10207656" y="1990709"/>
            <a:ext cx="253092" cy="25309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06" rIns="0" bIns="46606" numCol="1" rtlCol="0" anchor="ctr" anchorCtr="0" compatLnSpc="1">
            <a:prstTxWarp prst="textNoShape">
              <a:avLst/>
            </a:prstTxWarp>
          </a:bodyPr>
          <a:lstStyle/>
          <a:p>
            <a:pPr algn="ctr" defTabSz="931745" fontAlgn="base">
              <a:spcBef>
                <a:spcPct val="0"/>
              </a:spcBef>
              <a:spcAft>
                <a:spcPct val="0"/>
              </a:spcAft>
            </a:pPr>
            <a:r>
              <a:rPr lang="en-US" sz="1197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6</a:t>
            </a:r>
            <a:endParaRPr lang="en-US" sz="1999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9071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33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Sarah\Desktop\BuzzBee_118x_JAN\#1491-003_RobWachter\PPT slide 1_TechReady\icons\cloud rectangl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79596" y="1038588"/>
            <a:ext cx="9307775" cy="2392193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ysDot"/>
          </a:ln>
          <a:effectLst/>
          <a:extLst/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67956" y="76909"/>
            <a:ext cx="10056812" cy="1200187"/>
          </a:xfrm>
        </p:spPr>
        <p:txBody>
          <a:bodyPr/>
          <a:lstStyle/>
          <a:p>
            <a:r>
              <a:rPr lang="en-US" sz="5400" dirty="0" smtClean="0"/>
              <a:t>Hybrid Configuration Engine</a:t>
            </a:r>
            <a:endParaRPr lang="en-US" sz="54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5239428" y="1460389"/>
            <a:ext cx="6491317" cy="1746025"/>
          </a:xfrm>
          <a:prstGeom prst="roundRect">
            <a:avLst>
              <a:gd name="adj" fmla="val 2630"/>
            </a:avLst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t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2040" kern="0" spc="-102" dirty="0">
                <a:solidFill>
                  <a:schemeClr val="tx1"/>
                </a:solidFill>
              </a:rPr>
              <a:t>Exchange Online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3020770" y="3577557"/>
            <a:ext cx="9185394" cy="3088404"/>
          </a:xfrm>
          <a:prstGeom prst="roundRect">
            <a:avLst>
              <a:gd name="adj" fmla="val 1349"/>
            </a:avLst>
          </a:prstGeom>
          <a:solidFill>
            <a:schemeClr val="tx2">
              <a:lumMod val="40000"/>
              <a:lumOff val="60000"/>
              <a:alpha val="8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t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2040" kern="0" dirty="0">
                <a:solidFill>
                  <a:schemeClr val="tx1"/>
                </a:solidFill>
              </a:rPr>
              <a:t>On-Premises Exchange</a:t>
            </a:r>
          </a:p>
        </p:txBody>
      </p:sp>
      <p:sp>
        <p:nvSpPr>
          <p:cNvPr id="7" name="Rectangle 6"/>
          <p:cNvSpPr/>
          <p:nvPr/>
        </p:nvSpPr>
        <p:spPr>
          <a:xfrm>
            <a:off x="81684" y="4572143"/>
            <a:ext cx="722959" cy="3182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32201"/>
            <a:r>
              <a:rPr lang="en-US" sz="1428" kern="0" dirty="0">
                <a:latin typeface="Segoe UI Semibold" panose="020B0702040204020203" pitchFamily="34" charset="0"/>
              </a:rPr>
              <a:t>Step 5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37492" y="1151530"/>
            <a:ext cx="2858653" cy="450790"/>
            <a:chOff x="173009" y="1735298"/>
            <a:chExt cx="2803650" cy="442117"/>
          </a:xfrm>
        </p:grpSpPr>
        <p:sp>
          <p:nvSpPr>
            <p:cNvPr id="9" name="Rectangle 8"/>
            <p:cNvSpPr/>
            <p:nvPr/>
          </p:nvSpPr>
          <p:spPr>
            <a:xfrm>
              <a:off x="173009" y="1735298"/>
              <a:ext cx="675249" cy="3120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32201"/>
              <a:r>
                <a:rPr lang="en-US" sz="1428" kern="0" dirty="0">
                  <a:latin typeface="Segoe UI Semibold" panose="020B0702040204020203" pitchFamily="34" charset="0"/>
                </a:rPr>
                <a:t>Step 1</a:t>
              </a:r>
            </a:p>
          </p:txBody>
        </p:sp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734219" y="1739606"/>
              <a:ext cx="2242440" cy="437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32201">
                <a:spcAft>
                  <a:spcPts val="1454"/>
                </a:spcAft>
              </a:pPr>
              <a:r>
                <a:rPr lang="en-US" sz="1122" kern="0" dirty="0"/>
                <a:t>Download the latest Hybrid Configuration Engine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699552" y="4545723"/>
            <a:ext cx="2286433" cy="1646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2201">
              <a:spcAft>
                <a:spcPts val="1454"/>
              </a:spcAft>
            </a:pPr>
            <a:r>
              <a:rPr lang="en-US" sz="1122" kern="0" dirty="0"/>
              <a:t>Based on the desired state, topology data, and current configuration, across both the on-premises Exchange and Exchange Online </a:t>
            </a:r>
            <a:r>
              <a:rPr lang="en-US" sz="1122" kern="0" dirty="0" err="1" smtClean="0"/>
              <a:t>organisations</a:t>
            </a:r>
            <a:r>
              <a:rPr lang="en-US" sz="1122" kern="0" dirty="0"/>
              <a:t>, the Hybrid Configuration Engine establishes the “difference” and then executes configuration tasks to establish the “desired state.”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4996" y="3410087"/>
            <a:ext cx="2831846" cy="1150849"/>
            <a:chOff x="181105" y="3462612"/>
            <a:chExt cx="2777360" cy="1128707"/>
          </a:xfrm>
        </p:grpSpPr>
        <p:sp>
          <p:nvSpPr>
            <p:cNvPr id="13" name="Rectangle 12"/>
            <p:cNvSpPr/>
            <p:nvPr/>
          </p:nvSpPr>
          <p:spPr>
            <a:xfrm>
              <a:off x="181105" y="3462612"/>
              <a:ext cx="713859" cy="3121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932201"/>
              <a:r>
                <a:rPr lang="en-US" sz="1428" kern="0" dirty="0">
                  <a:latin typeface="Segoe UI Semibold" panose="020B0702040204020203" pitchFamily="34" charset="0"/>
                </a:rPr>
                <a:t>Step 4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54529" y="3462612"/>
              <a:ext cx="2203936" cy="1128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32201">
                <a:spcAft>
                  <a:spcPts val="1454"/>
                </a:spcAft>
              </a:pPr>
              <a:r>
                <a:rPr lang="en-US" sz="1122" kern="0" dirty="0"/>
                <a:t>The Hybrid Configuration Engine discovers topology data and current configuration from the on-premises Exchange organization and the Exchange Online organization.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0462" y="2551508"/>
            <a:ext cx="2832349" cy="783036"/>
            <a:chOff x="206079" y="2620553"/>
            <a:chExt cx="2777853" cy="767970"/>
          </a:xfrm>
        </p:grpSpPr>
        <p:sp>
          <p:nvSpPr>
            <p:cNvPr id="16" name="Rectangle 15"/>
            <p:cNvSpPr/>
            <p:nvPr/>
          </p:nvSpPr>
          <p:spPr>
            <a:xfrm>
              <a:off x="206079" y="2620553"/>
              <a:ext cx="709049" cy="3121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32201"/>
              <a:r>
                <a:rPr lang="en-US" sz="1428" kern="0" dirty="0">
                  <a:latin typeface="Segoe UI Semibold" panose="020B0702040204020203" pitchFamily="34" charset="0"/>
                </a:rPr>
                <a:t>Step 3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6839" y="2620554"/>
              <a:ext cx="2227093" cy="767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32201">
                <a:spcAft>
                  <a:spcPts val="1454"/>
                </a:spcAft>
              </a:pPr>
              <a:r>
                <a:rPr lang="en-US" sz="1122" kern="0" dirty="0"/>
                <a:t>The Hybrid Configuration Engine connects via Remote PowerShell to both the on-premises and Exchange Online organizations.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36429" y="1666932"/>
            <a:ext cx="2844659" cy="783035"/>
            <a:chOff x="206079" y="1778905"/>
            <a:chExt cx="2789927" cy="767969"/>
          </a:xfrm>
        </p:grpSpPr>
        <p:sp>
          <p:nvSpPr>
            <p:cNvPr id="19" name="Rectangle 18"/>
            <p:cNvSpPr/>
            <p:nvPr/>
          </p:nvSpPr>
          <p:spPr>
            <a:xfrm>
              <a:off x="206079" y="1778905"/>
              <a:ext cx="709049" cy="3121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32201"/>
              <a:r>
                <a:rPr lang="en-US" sz="1428" kern="0" dirty="0">
                  <a:latin typeface="Segoe UI Semibold" panose="020B0702040204020203" pitchFamily="34" charset="0"/>
                </a:rPr>
                <a:t>Step 2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57934" y="1778905"/>
              <a:ext cx="2238072" cy="767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32201">
                <a:spcAft>
                  <a:spcPts val="1454"/>
                </a:spcAft>
              </a:pPr>
              <a:r>
                <a:rPr lang="en-US" sz="1122" kern="0" dirty="0"/>
                <a:t>The Hybrid Configuration Engine reads the “desired state” stored on the </a:t>
              </a:r>
              <a:r>
                <a:rPr lang="en-US" sz="1122" kern="0" dirty="0" err="1"/>
                <a:t>HybridConfiguration</a:t>
              </a:r>
              <a:r>
                <a:rPr lang="en-US" sz="1122" kern="0" dirty="0"/>
                <a:t> Active Directory object.</a:t>
              </a:r>
            </a:p>
          </p:txBody>
        </p:sp>
      </p:grpSp>
      <p:pic>
        <p:nvPicPr>
          <p:cNvPr id="21" name="Picture 6" descr="C:\Users\Sarah\Documents\_SSD_Business\Client_collateral\MICROSOFT_DVD_ART\Artwork_Imagery\Icons - Illustrations\_ VISTA STYLE\serv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717" y="3740015"/>
            <a:ext cx="525196" cy="49888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313619" y="4182220"/>
            <a:ext cx="466294" cy="28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2201"/>
            <a:r>
              <a:rPr lang="en-US" sz="1199" kern="0" dirty="0"/>
              <a:t>EAC</a:t>
            </a:r>
          </a:p>
        </p:txBody>
      </p:sp>
      <p:sp>
        <p:nvSpPr>
          <p:cNvPr id="23" name="Rounded Rectangle 22"/>
          <p:cNvSpPr/>
          <p:nvPr/>
        </p:nvSpPr>
        <p:spPr bwMode="auto">
          <a:xfrm>
            <a:off x="3267124" y="1266766"/>
            <a:ext cx="1828541" cy="1930376"/>
          </a:xfrm>
          <a:prstGeom prst="roundRect">
            <a:avLst>
              <a:gd name="adj" fmla="val 2630"/>
            </a:avLst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t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2040" kern="0" spc="-102" dirty="0" smtClean="0">
                <a:solidFill>
                  <a:schemeClr val="tx1"/>
                </a:solidFill>
              </a:rPr>
              <a:t>Office 365 </a:t>
            </a:r>
            <a:r>
              <a:rPr lang="en-US" sz="2040" kern="0" spc="-102" dirty="0">
                <a:solidFill>
                  <a:schemeClr val="tx1"/>
                </a:solidFill>
              </a:rPr>
              <a:t>HCW Blob</a:t>
            </a:r>
          </a:p>
        </p:txBody>
      </p:sp>
      <p:pic>
        <p:nvPicPr>
          <p:cNvPr id="24" name="Picture 7" descr="C:\Users\Sarah\Documents\_SSD_Business\Client_collateral\MICROSOFT_DVD_ART\Artwork_Imagery\Icons - Illustrations\_ WINDOWS SERVER ICONS\Documents\Document Tex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997" y="1969805"/>
            <a:ext cx="243096" cy="297759"/>
          </a:xfrm>
          <a:prstGeom prst="rect">
            <a:avLst/>
          </a:prstGeom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5" name="Picture 7" descr="C:\Users\Sarah\Documents\_SSD_Business\Client_collateral\MICROSOFT_DVD_ART\Artwork_Imagery\Icons - Illustrations\_ WINDOWS SERVER ICONS\Documents\Document Tex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432" y="2046969"/>
            <a:ext cx="243096" cy="297759"/>
          </a:xfrm>
          <a:prstGeom prst="rect">
            <a:avLst/>
          </a:prstGeom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6" name="Picture 7" descr="C:\Users\Sarah\Documents\_SSD_Business\Client_collateral\MICROSOFT_DVD_ART\Artwork_Imagery\Icons - Illustrations\_ WINDOWS SERVER ICONS\Documents\Document Tex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868" y="2124133"/>
            <a:ext cx="243096" cy="297759"/>
          </a:xfrm>
          <a:prstGeom prst="rect">
            <a:avLst/>
          </a:prstGeom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27" name="Oval 26"/>
          <p:cNvSpPr/>
          <p:nvPr/>
        </p:nvSpPr>
        <p:spPr bwMode="auto">
          <a:xfrm>
            <a:off x="7636365" y="3947845"/>
            <a:ext cx="199201" cy="189219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ctr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1246" b="1" kern="0" dirty="0">
                <a:solidFill>
                  <a:srgbClr val="FFFFFF"/>
                </a:solidFill>
                <a:effectLst>
                  <a:outerShdw blurRad="88900" algn="ctr" rotWithShape="0">
                    <a:srgbClr val="0072C6">
                      <a:lumMod val="5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28" name="Rounded Rectangle 27"/>
          <p:cNvSpPr/>
          <p:nvPr/>
        </p:nvSpPr>
        <p:spPr bwMode="auto">
          <a:xfrm>
            <a:off x="4260528" y="4818050"/>
            <a:ext cx="4167196" cy="1706160"/>
          </a:xfrm>
          <a:prstGeom prst="roundRect">
            <a:avLst>
              <a:gd name="adj" fmla="val 4838"/>
            </a:avLst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b" anchorCtr="0" compatLnSpc="1">
            <a:prstTxWarp prst="textNoShape">
              <a:avLst/>
            </a:prstTxWarp>
          </a:bodyPr>
          <a:lstStyle/>
          <a:p>
            <a:pPr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0" dirty="0">
                <a:solidFill>
                  <a:srgbClr val="FFFFFF">
                    <a:lumMod val="95000"/>
                  </a:srgbClr>
                </a:solidFill>
              </a:rPr>
              <a:t>Hybrid Configuration Engine</a:t>
            </a:r>
            <a:endParaRPr lang="en-US" sz="2040" kern="0" dirty="0">
              <a:solidFill>
                <a:srgbClr val="FFFFFF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279869" y="4924337"/>
            <a:ext cx="1109383" cy="1053801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0" tIns="47542" rIns="0" bIns="47542" numCol="1" rtlCol="0" anchor="ctr" anchorCtr="0" compatLnSpc="1">
            <a:prstTxWarp prst="textNoShape">
              <a:avLst/>
            </a:prstTxWarp>
          </a:bodyPr>
          <a:lstStyle/>
          <a:p>
            <a:pPr marL="93224" defTabSz="950477" fontAlgn="base">
              <a:lnSpc>
                <a:spcPct val="90000"/>
              </a:lnSpc>
              <a:spcBef>
                <a:spcPts val="612"/>
              </a:spcBef>
              <a:spcAft>
                <a:spcPct val="0"/>
              </a:spcAft>
            </a:pPr>
            <a:r>
              <a:rPr lang="en-US" sz="1530" kern="0" dirty="0">
                <a:solidFill>
                  <a:srgbClr val="FFFFFF"/>
                </a:solidFill>
              </a:rPr>
              <a:t>Desired </a:t>
            </a:r>
            <a:br>
              <a:rPr lang="en-US" sz="1530" kern="0" dirty="0">
                <a:solidFill>
                  <a:srgbClr val="FFFFFF"/>
                </a:solidFill>
              </a:rPr>
            </a:br>
            <a:r>
              <a:rPr lang="en-US" sz="1530" kern="0" dirty="0">
                <a:solidFill>
                  <a:srgbClr val="FFFFFF"/>
                </a:solidFill>
              </a:rPr>
              <a:t>state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508580" y="4924337"/>
            <a:ext cx="1351604" cy="1053801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0" tIns="47542" rIns="0" bIns="47542" numCol="1" rtlCol="0" anchor="ctr" anchorCtr="0" compatLnSpc="1">
            <a:prstTxWarp prst="textNoShape">
              <a:avLst/>
            </a:prstTxWarp>
          </a:bodyPr>
          <a:lstStyle/>
          <a:p>
            <a:pPr marL="93224" defTabSz="950477" fontAlgn="base">
              <a:lnSpc>
                <a:spcPct val="90000"/>
              </a:lnSpc>
              <a:spcBef>
                <a:spcPts val="612"/>
              </a:spcBef>
              <a:spcAft>
                <a:spcPct val="0"/>
              </a:spcAft>
            </a:pPr>
            <a:r>
              <a:rPr lang="en-US" sz="1530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Topology &amp; current configuration </a:t>
            </a:r>
            <a:br>
              <a:rPr lang="en-US" sz="1530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</a:br>
            <a:r>
              <a:rPr lang="en-US" sz="1530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state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7009643" y="4924337"/>
            <a:ext cx="1351604" cy="1053801"/>
          </a:xfrm>
          <a:prstGeom prst="rect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0" tIns="47542" rIns="0" bIns="47542" numCol="1" rtlCol="0" anchor="ctr" anchorCtr="0" compatLnSpc="1">
            <a:prstTxWarp prst="textNoShape">
              <a:avLst/>
            </a:prstTxWarp>
          </a:bodyPr>
          <a:lstStyle/>
          <a:p>
            <a:pPr marL="93224" defTabSz="950477" fontAlgn="base">
              <a:lnSpc>
                <a:spcPct val="90000"/>
              </a:lnSpc>
              <a:spcBef>
                <a:spcPts val="612"/>
              </a:spcBef>
              <a:spcAft>
                <a:spcPct val="0"/>
              </a:spcAft>
            </a:pPr>
            <a:r>
              <a:rPr lang="en-US" sz="1530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Execute configuration tasks</a:t>
            </a:r>
          </a:p>
        </p:txBody>
      </p:sp>
      <p:sp>
        <p:nvSpPr>
          <p:cNvPr id="32" name="Up Arrow 31"/>
          <p:cNvSpPr/>
          <p:nvPr/>
        </p:nvSpPr>
        <p:spPr bwMode="auto">
          <a:xfrm rot="639340">
            <a:off x="3741138" y="2478187"/>
            <a:ext cx="112630" cy="1252132"/>
          </a:xfrm>
          <a:prstGeom prst="upArrow">
            <a:avLst/>
          </a:prstGeom>
          <a:ln w="3175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</a:pPr>
            <a:endParaRPr lang="en-US" sz="20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3733091" y="2731345"/>
            <a:ext cx="199201" cy="189219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ctr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1246" b="1" kern="0" dirty="0">
                <a:solidFill>
                  <a:srgbClr val="FFFFFF"/>
                </a:solidFill>
                <a:effectLst>
                  <a:outerShdw blurRad="88900" algn="ctr" rotWithShape="0">
                    <a:srgbClr val="0072C6">
                      <a:lumMod val="50000"/>
                    </a:srgbClr>
                  </a:outerShdw>
                </a:effectLst>
              </a:rPr>
              <a:t>1</a:t>
            </a:r>
          </a:p>
        </p:txBody>
      </p:sp>
      <p:cxnSp>
        <p:nvCxnSpPr>
          <p:cNvPr id="34" name="Elbow Connector 33"/>
          <p:cNvCxnSpPr>
            <a:stCxn id="22" idx="1"/>
            <a:endCxn id="29" idx="1"/>
          </p:cNvCxnSpPr>
          <p:nvPr/>
        </p:nvCxnSpPr>
        <p:spPr>
          <a:xfrm rot="10800000" flipH="1" flipV="1">
            <a:off x="3313620" y="4320700"/>
            <a:ext cx="966249" cy="1130538"/>
          </a:xfrm>
          <a:prstGeom prst="bentConnector3">
            <a:avLst>
              <a:gd name="adj1" fmla="val -23655"/>
            </a:avLst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 bwMode="auto">
          <a:xfrm>
            <a:off x="3417716" y="5341372"/>
            <a:ext cx="199201" cy="189219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ctr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1246" b="1" kern="0" dirty="0">
                <a:solidFill>
                  <a:srgbClr val="FFFFFF"/>
                </a:solidFill>
                <a:effectLst>
                  <a:outerShdw blurRad="88900" algn="ctr" rotWithShape="0">
                    <a:srgbClr val="0072C6">
                      <a:lumMod val="50000"/>
                    </a:srgbClr>
                  </a:outerShdw>
                </a:effectLst>
              </a:rPr>
              <a:t>2</a:t>
            </a:r>
          </a:p>
        </p:txBody>
      </p:sp>
      <p:cxnSp>
        <p:nvCxnSpPr>
          <p:cNvPr id="36" name="Elbow Connector 35"/>
          <p:cNvCxnSpPr/>
          <p:nvPr/>
        </p:nvCxnSpPr>
        <p:spPr>
          <a:xfrm flipV="1">
            <a:off x="4742600" y="3828284"/>
            <a:ext cx="1593013" cy="989769"/>
          </a:xfrm>
          <a:prstGeom prst="bentConnector3">
            <a:avLst>
              <a:gd name="adj1" fmla="val 2938"/>
            </a:avLst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5400000" flipH="1" flipV="1">
            <a:off x="4632007" y="3367353"/>
            <a:ext cx="1528711" cy="1289757"/>
          </a:xfrm>
          <a:prstGeom prst="bentConnector3">
            <a:avLst>
              <a:gd name="adj1" fmla="val 61961"/>
            </a:avLst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 bwMode="auto">
          <a:xfrm>
            <a:off x="4651884" y="4154367"/>
            <a:ext cx="199201" cy="189219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ctr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1246" b="1" kern="0" dirty="0">
                <a:solidFill>
                  <a:srgbClr val="FFFFFF"/>
                </a:solidFill>
                <a:effectLst>
                  <a:outerShdw blurRad="88900" algn="ctr" rotWithShape="0">
                    <a:srgbClr val="0072C6">
                      <a:lumMod val="5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5567752" y="1926922"/>
            <a:ext cx="5433347" cy="1145436"/>
          </a:xfrm>
          <a:prstGeom prst="rect">
            <a:avLst/>
          </a:prstGeom>
          <a:ln w="3175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</a:pPr>
            <a:endParaRPr lang="en-US" sz="20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845430" y="1987600"/>
            <a:ext cx="2011905" cy="10846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32201">
              <a:spcAft>
                <a:spcPts val="312"/>
              </a:spcAft>
            </a:pPr>
            <a:r>
              <a:rPr lang="en-US" sz="1099" kern="0" dirty="0">
                <a:solidFill>
                  <a:srgbClr val="FFFFFF"/>
                </a:solidFill>
                <a:latin typeface="Segoe UI Semibold" panose="020B0702040204020203" pitchFamily="34" charset="0"/>
              </a:rPr>
              <a:t>Organization Level Configuration Objects</a:t>
            </a:r>
          </a:p>
          <a:p>
            <a:pPr algn="ctr" defTabSz="932201">
              <a:spcAft>
                <a:spcPts val="312"/>
              </a:spcAft>
            </a:pPr>
            <a:r>
              <a:rPr lang="en-US" sz="1000" kern="0" dirty="0">
                <a:solidFill>
                  <a:srgbClr val="FFFFFF"/>
                </a:solidFill>
              </a:rPr>
              <a:t>(Exchange Federation Trust, Organization </a:t>
            </a:r>
            <a:r>
              <a:rPr lang="en-US" sz="1000" kern="0" dirty="0" err="1">
                <a:solidFill>
                  <a:srgbClr val="FFFFFF"/>
                </a:solidFill>
              </a:rPr>
              <a:t>Reclationship</a:t>
            </a:r>
            <a:r>
              <a:rPr lang="en-US" sz="1000" kern="0" dirty="0">
                <a:solidFill>
                  <a:srgbClr val="FFFFFF"/>
                </a:solidFill>
              </a:rPr>
              <a:t>, Forefront Inbound Connector, &amp; Forefront Outbound Connector)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109993" y="2170139"/>
            <a:ext cx="1941821" cy="8385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32201">
              <a:spcAft>
                <a:spcPts val="312"/>
              </a:spcAft>
            </a:pPr>
            <a:r>
              <a:rPr lang="en-US" sz="1199" kern="0" dirty="0">
                <a:solidFill>
                  <a:srgbClr val="FFFFFF"/>
                </a:solidFill>
                <a:latin typeface="Segoe UI Semibold" panose="020B0702040204020203" pitchFamily="34" charset="0"/>
              </a:rPr>
              <a:t>Domain Level Configuration Objects</a:t>
            </a:r>
          </a:p>
          <a:p>
            <a:pPr algn="ctr" defTabSz="932201">
              <a:spcAft>
                <a:spcPts val="312"/>
              </a:spcAft>
            </a:pPr>
            <a:r>
              <a:rPr lang="en-US" sz="1049" kern="0" dirty="0">
                <a:solidFill>
                  <a:srgbClr val="FFFFFF"/>
                </a:solidFill>
              </a:rPr>
              <a:t>(Accepted Domains &amp; Remote Domains)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8939519" y="3758527"/>
            <a:ext cx="3123758" cy="2732577"/>
          </a:xfrm>
          <a:prstGeom prst="rect">
            <a:avLst/>
          </a:prstGeom>
          <a:ln w="3175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</a:pPr>
            <a:endParaRPr lang="en-US" sz="20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068092" y="5501499"/>
            <a:ext cx="2900987" cy="79970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32201">
              <a:spcAft>
                <a:spcPts val="312"/>
              </a:spcAft>
            </a:pPr>
            <a:r>
              <a:rPr lang="en-US" sz="1199" kern="0" dirty="0">
                <a:solidFill>
                  <a:srgbClr val="FFFFFF"/>
                </a:solidFill>
                <a:latin typeface="Segoe UI Semibold" panose="020B0702040204020203" pitchFamily="34" charset="0"/>
              </a:rPr>
              <a:t>Exchange Server Level Configuration</a:t>
            </a:r>
          </a:p>
          <a:p>
            <a:pPr algn="ctr" defTabSz="932201">
              <a:spcAft>
                <a:spcPts val="312"/>
              </a:spcAft>
            </a:pPr>
            <a:r>
              <a:rPr lang="en-US" sz="1049" kern="0" dirty="0">
                <a:solidFill>
                  <a:srgbClr val="FFFFFF"/>
                </a:solidFill>
              </a:rPr>
              <a:t>(Mailbox Replication Service Proxy, Certificate Validation, Exchange Web Service Virtual Directory Validation, &amp; Receive Connector)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917992" y="4648869"/>
            <a:ext cx="3166813" cy="65095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32201">
              <a:spcAft>
                <a:spcPts val="312"/>
              </a:spcAft>
            </a:pPr>
            <a:r>
              <a:rPr lang="en-US" sz="1199" kern="0" dirty="0">
                <a:solidFill>
                  <a:srgbClr val="FFFFFF"/>
                </a:solidFill>
                <a:latin typeface="Segoe UI Semibold" panose="020B0702040204020203" pitchFamily="34" charset="0"/>
              </a:rPr>
              <a:t>Domain Level Configuration Objects</a:t>
            </a:r>
          </a:p>
          <a:p>
            <a:pPr algn="ctr" defTabSz="932201">
              <a:spcAft>
                <a:spcPts val="312"/>
              </a:spcAft>
            </a:pPr>
            <a:r>
              <a:rPr lang="en-US" sz="1049" kern="0" dirty="0">
                <a:solidFill>
                  <a:srgbClr val="FFFFFF"/>
                </a:solidFill>
              </a:rPr>
              <a:t>(Accepted Domains, Remote Domains, &amp; </a:t>
            </a:r>
            <a:br>
              <a:rPr lang="en-US" sz="1049" kern="0" dirty="0">
                <a:solidFill>
                  <a:srgbClr val="FFFFFF"/>
                </a:solidFill>
              </a:rPr>
            </a:br>
            <a:r>
              <a:rPr lang="en-US" sz="1049" kern="0" dirty="0">
                <a:solidFill>
                  <a:srgbClr val="FFFFFF"/>
                </a:solidFill>
              </a:rPr>
              <a:t>E-mail Address Policies)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945612" y="3758527"/>
            <a:ext cx="3216586" cy="81562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32201">
              <a:spcAft>
                <a:spcPts val="312"/>
              </a:spcAft>
            </a:pPr>
            <a:r>
              <a:rPr lang="en-US" sz="1199" kern="0" dirty="0">
                <a:solidFill>
                  <a:srgbClr val="FFFFFF"/>
                </a:solidFill>
                <a:latin typeface="Segoe UI Semibold" panose="020B0702040204020203" pitchFamily="34" charset="0"/>
              </a:rPr>
              <a:t>Organization Level Configuration Objects</a:t>
            </a:r>
          </a:p>
          <a:p>
            <a:pPr algn="ctr" defTabSz="932201">
              <a:spcAft>
                <a:spcPts val="312"/>
              </a:spcAft>
            </a:pPr>
            <a:r>
              <a:rPr lang="en-US" sz="1049" kern="0" dirty="0">
                <a:solidFill>
                  <a:srgbClr val="FFFFFF"/>
                </a:solidFill>
              </a:rPr>
              <a:t>(Exchange Federation Trust, Organization Relationship, Availability Address Space, &amp; Send Connector)</a:t>
            </a:r>
          </a:p>
        </p:txBody>
      </p:sp>
      <p:cxnSp>
        <p:nvCxnSpPr>
          <p:cNvPr id="46" name="Elbow Connector 45"/>
          <p:cNvCxnSpPr>
            <a:stCxn id="39" idx="1"/>
          </p:cNvCxnSpPr>
          <p:nvPr/>
        </p:nvCxnSpPr>
        <p:spPr>
          <a:xfrm rot="10800000" flipH="1" flipV="1">
            <a:off x="5567753" y="2499639"/>
            <a:ext cx="193349" cy="2424697"/>
          </a:xfrm>
          <a:prstGeom prst="bentConnector4">
            <a:avLst>
              <a:gd name="adj1" fmla="val -118215"/>
              <a:gd name="adj2" fmla="val 50886"/>
            </a:avLst>
          </a:prstGeom>
          <a:ln w="57150">
            <a:solidFill>
              <a:srgbClr val="00B0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endCxn id="30" idx="0"/>
          </p:cNvCxnSpPr>
          <p:nvPr/>
        </p:nvCxnSpPr>
        <p:spPr>
          <a:xfrm rot="10800000" flipV="1">
            <a:off x="6184384" y="4597103"/>
            <a:ext cx="2752091" cy="327233"/>
          </a:xfrm>
          <a:prstGeom prst="bentConnector2">
            <a:avLst/>
          </a:prstGeom>
          <a:ln w="57150">
            <a:solidFill>
              <a:srgbClr val="00B0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 bwMode="auto">
          <a:xfrm>
            <a:off x="5182501" y="2812447"/>
            <a:ext cx="199201" cy="189219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ctr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1246" b="1" kern="0" dirty="0">
                <a:solidFill>
                  <a:srgbClr val="FFFFFF"/>
                </a:solidFill>
                <a:effectLst>
                  <a:outerShdw blurRad="88900" algn="ctr" rotWithShape="0">
                    <a:srgbClr val="0072C6">
                      <a:lumMod val="50000"/>
                    </a:srgbClr>
                  </a:outerShdw>
                </a:effectLst>
              </a:rPr>
              <a:t>4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6694198" y="4436856"/>
            <a:ext cx="199201" cy="189219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ctr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1246" b="1" kern="0" dirty="0">
                <a:solidFill>
                  <a:srgbClr val="FFFFFF"/>
                </a:solidFill>
                <a:effectLst>
                  <a:outerShdw blurRad="88900" algn="ctr" rotWithShape="0">
                    <a:srgbClr val="0072C6">
                      <a:lumMod val="50000"/>
                    </a:srgbClr>
                  </a:outerShdw>
                </a:effectLst>
              </a:rPr>
              <a:t>4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8361246" y="5451238"/>
            <a:ext cx="599801" cy="0"/>
          </a:xfrm>
          <a:prstGeom prst="straightConnector1">
            <a:avLst/>
          </a:prstGeom>
          <a:ln w="57150">
            <a:solidFill>
              <a:srgbClr val="FFFF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7613466" y="3001666"/>
            <a:ext cx="20017" cy="1922671"/>
          </a:xfrm>
          <a:prstGeom prst="straightConnector1">
            <a:avLst/>
          </a:prstGeom>
          <a:ln w="57150">
            <a:solidFill>
              <a:srgbClr val="FFFF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 bwMode="auto">
          <a:xfrm>
            <a:off x="8558869" y="5271604"/>
            <a:ext cx="199201" cy="189219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5085" tIns="47542" rIns="95085" bIns="47542" numCol="1" rtlCol="0" anchor="ctr" anchorCtr="0" compatLnSpc="1">
            <a:prstTxWarp prst="textNoShape">
              <a:avLst/>
            </a:prstTxWarp>
          </a:bodyPr>
          <a:lstStyle/>
          <a:p>
            <a:pPr algn="ctr" defTabSz="950477" fontAlgn="base">
              <a:spcBef>
                <a:spcPct val="0"/>
              </a:spcBef>
              <a:spcAft>
                <a:spcPct val="0"/>
              </a:spcAft>
            </a:pPr>
            <a:r>
              <a:rPr lang="en-US" sz="1246" b="1" kern="0" dirty="0">
                <a:solidFill>
                  <a:srgbClr val="FFFFFF"/>
                </a:solidFill>
                <a:effectLst>
                  <a:outerShdw blurRad="88900" algn="ctr" rotWithShape="0">
                    <a:srgbClr val="0072C6">
                      <a:lumMod val="50000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3390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27" grpId="0" animBg="1"/>
      <p:bldP spid="32" grpId="0" animBg="1"/>
      <p:bldP spid="33" grpId="0" animBg="1"/>
      <p:bldP spid="35" grpId="0" animBg="1"/>
      <p:bldP spid="38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/>
      <p:bldP spid="48" grpId="0" animBg="1"/>
      <p:bldP spid="49" grpId="0" animBg="1"/>
      <p:bldP spid="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79425"/>
            <a:ext cx="4490581" cy="1876195"/>
          </a:xfrm>
        </p:spPr>
        <p:txBody>
          <a:bodyPr/>
          <a:lstStyle/>
          <a:p>
            <a:r>
              <a:rPr lang="en-US" sz="4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What have we been doing</a:t>
            </a:r>
            <a:endParaRPr lang="en-US" sz="4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Rectangle 3">
            <a:hlinkClick r:id="" action="ppaction://noaction"/>
          </p:cNvPr>
          <p:cNvSpPr/>
          <p:nvPr/>
        </p:nvSpPr>
        <p:spPr>
          <a:xfrm>
            <a:off x="312586" y="4634305"/>
            <a:ext cx="2818602" cy="205681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Improvements to OAUTH and Multi Forest</a:t>
            </a:r>
          </a:p>
        </p:txBody>
      </p:sp>
      <p:sp>
        <p:nvSpPr>
          <p:cNvPr id="5" name="Rectangle 4">
            <a:hlinkClick r:id="" action="ppaction://noaction"/>
          </p:cNvPr>
          <p:cNvSpPr/>
          <p:nvPr/>
        </p:nvSpPr>
        <p:spPr>
          <a:xfrm>
            <a:off x="3359726" y="2355620"/>
            <a:ext cx="2818601" cy="213299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Resolving the common upgrade issues (upgrade from 2010/2013)</a:t>
            </a:r>
          </a:p>
        </p:txBody>
      </p:sp>
      <p:sp>
        <p:nvSpPr>
          <p:cNvPr id="6" name="Rectangle 5">
            <a:hlinkClick r:id="" action="ppaction://noaction"/>
          </p:cNvPr>
          <p:cNvSpPr/>
          <p:nvPr/>
        </p:nvSpPr>
        <p:spPr>
          <a:xfrm>
            <a:off x="3359724" y="4634305"/>
            <a:ext cx="2818602" cy="205681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Better Diagnostics built in (HCW and other Troubleshooters)</a:t>
            </a:r>
          </a:p>
        </p:txBody>
      </p:sp>
      <p:sp>
        <p:nvSpPr>
          <p:cNvPr id="7" name="Rectangle 6">
            <a:hlinkClick r:id="" action="ppaction://noaction"/>
          </p:cNvPr>
          <p:cNvSpPr/>
          <p:nvPr/>
        </p:nvSpPr>
        <p:spPr>
          <a:xfrm>
            <a:off x="6406862" y="2355620"/>
            <a:ext cx="2818601" cy="213299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Agility with future releases</a:t>
            </a:r>
          </a:p>
        </p:txBody>
      </p:sp>
      <p:sp>
        <p:nvSpPr>
          <p:cNvPr id="8" name="Rectangle 7">
            <a:hlinkClick r:id="" action="ppaction://noaction"/>
          </p:cNvPr>
          <p:cNvSpPr/>
          <p:nvPr/>
        </p:nvSpPr>
        <p:spPr>
          <a:xfrm>
            <a:off x="6406860" y="4634305"/>
            <a:ext cx="2818602" cy="205681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Stand Alone HCW (New Web Based HCW)</a:t>
            </a:r>
          </a:p>
        </p:txBody>
      </p:sp>
      <p:sp>
        <p:nvSpPr>
          <p:cNvPr id="9" name="Rectangle 8">
            <a:hlinkClick r:id="" action="ppaction://noaction"/>
          </p:cNvPr>
          <p:cNvSpPr/>
          <p:nvPr/>
        </p:nvSpPr>
        <p:spPr>
          <a:xfrm>
            <a:off x="9453999" y="2355620"/>
            <a:ext cx="2818601" cy="213299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HCW updates not tied to CU’s any longer</a:t>
            </a:r>
          </a:p>
        </p:txBody>
      </p:sp>
      <p:sp>
        <p:nvSpPr>
          <p:cNvPr id="10" name="Rectangle 9">
            <a:hlinkClick r:id="" action="ppaction://noaction"/>
          </p:cNvPr>
          <p:cNvSpPr/>
          <p:nvPr/>
        </p:nvSpPr>
        <p:spPr>
          <a:xfrm>
            <a:off x="9453996" y="4634305"/>
            <a:ext cx="2818602" cy="205681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HCW looks and feels familiar</a:t>
            </a:r>
          </a:p>
        </p:txBody>
      </p:sp>
      <p:sp>
        <p:nvSpPr>
          <p:cNvPr id="11" name="Rectangle 10">
            <a:hlinkClick r:id="" action="ppaction://noaction"/>
          </p:cNvPr>
          <p:cNvSpPr/>
          <p:nvPr/>
        </p:nvSpPr>
        <p:spPr>
          <a:xfrm>
            <a:off x="312586" y="2393707"/>
            <a:ext cx="2818602" cy="205681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Supported on Exchange 2013 CU10 and 2016</a:t>
            </a:r>
          </a:p>
        </p:txBody>
      </p:sp>
      <p:sp>
        <p:nvSpPr>
          <p:cNvPr id="12" name="Rectangle 11">
            <a:hlinkClick r:id="" action="ppaction://noaction"/>
          </p:cNvPr>
          <p:cNvSpPr/>
          <p:nvPr/>
        </p:nvSpPr>
        <p:spPr>
          <a:xfrm>
            <a:off x="6406862" y="70268"/>
            <a:ext cx="2818601" cy="213299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Piloting of HCW changes is controlled </a:t>
            </a:r>
          </a:p>
        </p:txBody>
      </p:sp>
      <p:sp>
        <p:nvSpPr>
          <p:cNvPr id="13" name="Rectangle 12">
            <a:hlinkClick r:id="" action="ppaction://noaction"/>
          </p:cNvPr>
          <p:cNvSpPr/>
          <p:nvPr/>
        </p:nvSpPr>
        <p:spPr>
          <a:xfrm>
            <a:off x="9453999" y="70268"/>
            <a:ext cx="2818601" cy="213299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24"/>
            <a:r>
              <a:rPr lang="en-US" sz="1836" kern="0" dirty="0">
                <a:solidFill>
                  <a:schemeClr val="tx1"/>
                </a:solidFill>
                <a:latin typeface="Segoe UI Light" pitchFamily="34" charset="0"/>
              </a:rPr>
              <a:t>The latest and same version is used by all</a:t>
            </a:r>
          </a:p>
        </p:txBody>
      </p:sp>
    </p:spTree>
    <p:extLst>
      <p:ext uri="{BB962C8B-B14F-4D97-AF65-F5344CB8AC3E}">
        <p14:creationId xmlns:p14="http://schemas.microsoft.com/office/powerpoint/2010/main" val="222025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392694" y="1424731"/>
            <a:ext cx="7817329" cy="5317527"/>
          </a:xfrm>
          <a:prstGeom prst="rect">
            <a:avLst/>
          </a:prstGeom>
        </p:spPr>
        <p:txBody>
          <a:bodyPr/>
          <a:lstStyle>
            <a:lvl1pPr marL="342873" marR="0" indent="-342873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154" marR="0" indent="-241281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036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618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199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800" dirty="0" smtClean="0"/>
              <a:t>Will I be able to run it on Exchange 2010?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800" dirty="0"/>
              <a:t>Will I be able to run in on Exchange 2013?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800" dirty="0"/>
              <a:t>Can I upgrade from Exchange 2010 to newer version?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800" dirty="0"/>
              <a:t>Can I opt out of the new HCW experience?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800" dirty="0"/>
              <a:t>Will I need to add any additional URL to my outbound proxy device?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800" dirty="0"/>
              <a:t>Will running the </a:t>
            </a:r>
            <a:r>
              <a:rPr lang="en-US" sz="2800" dirty="0" smtClean="0"/>
              <a:t>new HCW </a:t>
            </a:r>
            <a:r>
              <a:rPr lang="en-US" sz="2800" dirty="0"/>
              <a:t>change any of my settings?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199" y="479425"/>
            <a:ext cx="11855885" cy="1200187"/>
          </a:xfrm>
        </p:spPr>
        <p:txBody>
          <a:bodyPr/>
          <a:lstStyle/>
          <a:p>
            <a:r>
              <a:rPr lang="en-US" sz="5400" dirty="0" smtClean="0"/>
              <a:t>Office 365 HCW Common Questions</a:t>
            </a:r>
            <a:endParaRPr lang="en-US" sz="5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0023" y="1511164"/>
            <a:ext cx="3953336" cy="364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1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2178802"/>
          </a:xfrm>
        </p:spPr>
        <p:txBody>
          <a:bodyPr/>
          <a:lstStyle/>
          <a:p>
            <a:r>
              <a:rPr lang="en-US" dirty="0"/>
              <a:t>What does the new experience look like?</a:t>
            </a:r>
          </a:p>
        </p:txBody>
      </p:sp>
    </p:spTree>
    <p:extLst>
      <p:ext uri="{BB962C8B-B14F-4D97-AF65-F5344CB8AC3E}">
        <p14:creationId xmlns:p14="http://schemas.microsoft.com/office/powerpoint/2010/main" val="331257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6" y="296863"/>
            <a:ext cx="10056812" cy="1200187"/>
          </a:xfrm>
        </p:spPr>
        <p:txBody>
          <a:bodyPr/>
          <a:lstStyle/>
          <a:p>
            <a:r>
              <a:rPr lang="en-US" sz="5400" dirty="0" smtClean="0"/>
              <a:t>Entry Point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541" y="1168506"/>
            <a:ext cx="8471286" cy="553553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32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6" y="296863"/>
            <a:ext cx="10056812" cy="1200187"/>
          </a:xfrm>
        </p:spPr>
        <p:txBody>
          <a:bodyPr/>
          <a:lstStyle/>
          <a:p>
            <a:r>
              <a:rPr lang="en-US" sz="5400" dirty="0" smtClean="0"/>
              <a:t>Welcome Page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273" y="1357102"/>
            <a:ext cx="5576295" cy="514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55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26" y="1212849"/>
            <a:ext cx="6103586" cy="5634080"/>
          </a:xfrm>
          <a:prstGeom prst="rect">
            <a:avLst/>
          </a:prstGeom>
        </p:spPr>
      </p:pic>
      <p:sp>
        <p:nvSpPr>
          <p:cNvPr id="4" name="Text Placeholder 1"/>
          <p:cNvSpPr txBox="1">
            <a:spLocks/>
          </p:cNvSpPr>
          <p:nvPr/>
        </p:nvSpPr>
        <p:spPr>
          <a:xfrm>
            <a:off x="7097470" y="295274"/>
            <a:ext cx="4881423" cy="475488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/>
          <a:lstStyle>
            <a:lvl1pPr marL="342873" marR="0" indent="-342873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154" marR="0" indent="-241281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036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618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199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The configuration will be done from this server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We check local AD for a list of all Exchange servers and version (this is not a remote call)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1</a:t>
            </a:r>
            <a:r>
              <a:rPr lang="en-US" sz="2000" b="1" baseline="30000" dirty="0" smtClean="0"/>
              <a:t>st</a:t>
            </a:r>
            <a:r>
              <a:rPr lang="en-US" sz="2000" b="1" dirty="0" smtClean="0"/>
              <a:t> see if the server we are on is running the latest version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2</a:t>
            </a:r>
            <a:r>
              <a:rPr lang="en-US" sz="2000" b="1" baseline="30000" dirty="0" smtClean="0"/>
              <a:t>nd</a:t>
            </a:r>
            <a:r>
              <a:rPr lang="en-US" sz="2000" b="1" dirty="0" smtClean="0"/>
              <a:t> we look to see if a server in site is running the latest version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3</a:t>
            </a:r>
            <a:r>
              <a:rPr lang="en-US" sz="2000" b="1" baseline="30000" dirty="0" smtClean="0"/>
              <a:t>rd</a:t>
            </a:r>
            <a:r>
              <a:rPr lang="en-US" sz="2000" b="1" dirty="0" smtClean="0"/>
              <a:t> we cross site to connect to a random server running the latest version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You can manually override this logic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You can also specify 21v from this page</a:t>
            </a: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76226" y="210025"/>
            <a:ext cx="10056812" cy="1200187"/>
          </a:xfrm>
        </p:spPr>
        <p:txBody>
          <a:bodyPr/>
          <a:lstStyle/>
          <a:p>
            <a:r>
              <a:rPr lang="en-US" sz="5400" dirty="0" smtClean="0"/>
              <a:t>Server Detection Page</a:t>
            </a:r>
            <a:endParaRPr lang="en-US" sz="54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483076" y="3337338"/>
            <a:ext cx="2725623" cy="692551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852057" y="4408714"/>
            <a:ext cx="4356642" cy="751115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634343" y="1458686"/>
            <a:ext cx="4680857" cy="1230085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40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67" y="1635429"/>
            <a:ext cx="5211654" cy="4810758"/>
          </a:xfrm>
          <a:prstGeom prst="rect">
            <a:avLst/>
          </a:prstGeom>
        </p:spPr>
      </p:pic>
      <p:sp>
        <p:nvSpPr>
          <p:cNvPr id="4" name="Text Placeholder 1"/>
          <p:cNvSpPr txBox="1">
            <a:spLocks/>
          </p:cNvSpPr>
          <p:nvPr/>
        </p:nvSpPr>
        <p:spPr>
          <a:xfrm>
            <a:off x="7391232" y="1756689"/>
            <a:ext cx="4723730" cy="1632299"/>
          </a:xfrm>
          <a:prstGeom prst="rect">
            <a:avLst/>
          </a:prstGeom>
          <a:ln>
            <a:noFill/>
          </a:ln>
        </p:spPr>
        <p:txBody>
          <a:bodyPr/>
          <a:lstStyle>
            <a:lvl1pPr marL="342873" marR="0" indent="-342873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154" marR="0" indent="-241281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036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618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199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dirty="0" smtClean="0"/>
              <a:t>We do not force you to enter your on-premises credentials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You  then just provide the cloud creds and we connect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Credential Page</a:t>
            </a:r>
            <a:endParaRPr lang="en-US" sz="5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6823" y="3315192"/>
            <a:ext cx="3733270" cy="34578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H="1">
            <a:off x="2461918" y="2043986"/>
            <a:ext cx="4929314" cy="1399945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875454" y="2572838"/>
            <a:ext cx="5515778" cy="2219641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35641" y="1635429"/>
            <a:ext cx="4879321" cy="1463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82854" tIns="146283" rIns="182854" bIns="146283" rtlCol="0">
            <a:spAutoFit/>
          </a:bodyPr>
          <a:lstStyle/>
          <a:p>
            <a:pPr defTabSz="914224">
              <a:lnSpc>
                <a:spcPct val="90000"/>
              </a:lnSpc>
              <a:spcAft>
                <a:spcPts val="600"/>
              </a:spcAft>
            </a:pPr>
            <a:endParaRPr lang="en-US" sz="2400" kern="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51537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Jhong Catane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tabLst>
                <a:tab pos="1790700" algn="l"/>
              </a:tabLst>
            </a:pPr>
            <a:r>
              <a:rPr lang="en-US" sz="8000" dirty="0"/>
              <a:t>Exchange </a:t>
            </a:r>
            <a:r>
              <a:rPr lang="en-US" sz="8000" dirty="0" smtClean="0"/>
              <a:t>Hybrid Deployment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PRD342</a:t>
            </a:r>
          </a:p>
        </p:txBody>
      </p:sp>
    </p:spTree>
    <p:extLst>
      <p:ext uri="{BB962C8B-B14F-4D97-AF65-F5344CB8AC3E}">
        <p14:creationId xmlns:p14="http://schemas.microsoft.com/office/powerpoint/2010/main" val="14339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32563"/>
          </a:xfrm>
        </p:spPr>
        <p:txBody>
          <a:bodyPr/>
          <a:lstStyle/>
          <a:p>
            <a:r>
              <a:rPr lang="en-US" sz="5400" dirty="0" smtClean="0"/>
              <a:t>“Enable” Federation Trust Page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307" y="1446539"/>
            <a:ext cx="4675173" cy="441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42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869" y="1611275"/>
            <a:ext cx="5104676" cy="47101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 Placeholder 1"/>
          <p:cNvSpPr txBox="1">
            <a:spLocks/>
          </p:cNvSpPr>
          <p:nvPr/>
        </p:nvSpPr>
        <p:spPr>
          <a:xfrm>
            <a:off x="7439630" y="1821101"/>
            <a:ext cx="4723730" cy="1914812"/>
          </a:xfrm>
          <a:prstGeom prst="rect">
            <a:avLst/>
          </a:prstGeom>
          <a:ln>
            <a:noFill/>
          </a:ln>
        </p:spPr>
        <p:txBody>
          <a:bodyPr/>
          <a:lstStyle>
            <a:lvl1pPr marL="342873" marR="0" indent="-342873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154" marR="0" indent="-241281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036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618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199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We then show you a list of domains that are accepted in both on-premises and Exchange Online</a:t>
            </a:r>
          </a:p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This is were you choose your shared domain</a:t>
            </a:r>
            <a:endParaRPr lang="en-US" sz="2000" b="1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76226" y="191890"/>
            <a:ext cx="10056812" cy="1200187"/>
          </a:xfrm>
        </p:spPr>
        <p:txBody>
          <a:bodyPr/>
          <a:lstStyle/>
          <a:p>
            <a:r>
              <a:rPr lang="en-US" sz="5400" dirty="0" smtClean="0"/>
              <a:t>Shared Namespace Page</a:t>
            </a:r>
            <a:r>
              <a:rPr lang="en-US" dirty="0" smtClean="0"/>
              <a:t>	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560320" y="2049668"/>
            <a:ext cx="4879310" cy="623925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9630" y="1611274"/>
            <a:ext cx="4813582" cy="21246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82854" tIns="146283" rIns="182854" bIns="146283" rtlCol="0">
            <a:spAutoFit/>
          </a:bodyPr>
          <a:lstStyle/>
          <a:p>
            <a:pPr defTabSz="914224">
              <a:lnSpc>
                <a:spcPct val="90000"/>
              </a:lnSpc>
              <a:spcAft>
                <a:spcPts val="600"/>
              </a:spcAft>
            </a:pPr>
            <a:endParaRPr lang="en-US" sz="2400" kern="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8010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74" y="1135398"/>
            <a:ext cx="6304656" cy="5733237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Domain Proof</a:t>
            </a:r>
            <a:endParaRPr lang="en-US" sz="54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7450125" y="1439858"/>
            <a:ext cx="4723060" cy="625412"/>
          </a:xfrm>
          <a:prstGeom prst="rect">
            <a:avLst/>
          </a:prstGeom>
          <a:ln>
            <a:noFill/>
          </a:ln>
        </p:spPr>
        <p:txBody>
          <a:bodyPr/>
          <a:lstStyle>
            <a:lvl1pPr marL="342873" marR="0" indent="-342873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154" marR="0" indent="-241281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036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618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199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281" indent="-571281">
              <a:buFont typeface="Arial" panose="020B0604020202020204" pitchFamily="34" charset="0"/>
              <a:buChar char="•"/>
            </a:pPr>
            <a:r>
              <a:rPr lang="en-US" sz="2000" b="1" dirty="0" smtClean="0"/>
              <a:t>We now copy just the string needed, no extra garbage</a:t>
            </a:r>
            <a:endParaRPr lang="en-US" sz="2000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075290" y="1735532"/>
            <a:ext cx="5499402" cy="1858458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50125" y="1326604"/>
            <a:ext cx="4663440" cy="8229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82828" tIns="146262" rIns="182828" bIns="146262" rtlCol="0">
            <a:spAutoFit/>
          </a:bodyPr>
          <a:lstStyle/>
          <a:p>
            <a:pPr defTabSz="932384">
              <a:lnSpc>
                <a:spcPct val="90000"/>
              </a:lnSpc>
              <a:spcAft>
                <a:spcPts val="600"/>
              </a:spcAft>
            </a:pPr>
            <a:endParaRPr lang="en-US" sz="2400" kern="0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8787" y="2572965"/>
            <a:ext cx="4524005" cy="412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3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16" y="1213173"/>
            <a:ext cx="5971328" cy="566657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 Placeholder 1"/>
          <p:cNvSpPr txBox="1">
            <a:spLocks/>
          </p:cNvSpPr>
          <p:nvPr/>
        </p:nvSpPr>
        <p:spPr>
          <a:xfrm>
            <a:off x="7439630" y="1821100"/>
            <a:ext cx="4723730" cy="753369"/>
          </a:xfrm>
          <a:prstGeom prst="rect">
            <a:avLst/>
          </a:prstGeom>
          <a:ln>
            <a:noFill/>
          </a:ln>
        </p:spPr>
        <p:txBody>
          <a:bodyPr/>
          <a:lstStyle>
            <a:lvl1pPr marL="342873" marR="0" indent="-342873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154" marR="0" indent="-241281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036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618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199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Then you choose your familiar mail flow options</a:t>
            </a:r>
            <a:endParaRPr lang="en-US" sz="2000" b="1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Mail Flow Options</a:t>
            </a:r>
            <a:endParaRPr lang="en-US" sz="54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130140" y="2160437"/>
            <a:ext cx="2434057" cy="759660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9630" y="1751509"/>
            <a:ext cx="4663440" cy="8229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82828" tIns="146262" rIns="182828" bIns="146262" rtlCol="0">
            <a:spAutoFit/>
          </a:bodyPr>
          <a:lstStyle/>
          <a:p>
            <a:pPr defTabSz="932384">
              <a:lnSpc>
                <a:spcPct val="90000"/>
              </a:lnSpc>
              <a:spcAft>
                <a:spcPts val="600"/>
              </a:spcAft>
            </a:pPr>
            <a:endParaRPr lang="en-US" sz="2400" kern="0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19599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Send and Receive Connectors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254" y="1250754"/>
            <a:ext cx="4906602" cy="45291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31" y="1227837"/>
            <a:ext cx="4906602" cy="452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5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750" y="1227837"/>
            <a:ext cx="5724118" cy="5307657"/>
          </a:xfrm>
          <a:prstGeom prst="rect">
            <a:avLst/>
          </a:prstGeom>
        </p:spPr>
      </p:pic>
      <p:sp>
        <p:nvSpPr>
          <p:cNvPr id="4" name="Text Placeholder 1"/>
          <p:cNvSpPr txBox="1">
            <a:spLocks/>
          </p:cNvSpPr>
          <p:nvPr/>
        </p:nvSpPr>
        <p:spPr>
          <a:xfrm>
            <a:off x="7439630" y="1821100"/>
            <a:ext cx="4723730" cy="1700022"/>
          </a:xfrm>
          <a:prstGeom prst="rect">
            <a:avLst/>
          </a:prstGeom>
          <a:ln>
            <a:noFill/>
          </a:ln>
        </p:spPr>
        <p:txBody>
          <a:bodyPr/>
          <a:lstStyle>
            <a:lvl1pPr marL="342873" marR="0" indent="-342873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154" marR="0" indent="-241281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036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618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199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390" indent="-571390">
              <a:buFont typeface="Arial" panose="020B0604020202020204" pitchFamily="34" charset="0"/>
              <a:buChar char="•"/>
            </a:pPr>
            <a:r>
              <a:rPr lang="en-US" sz="2000" b="1" dirty="0" smtClean="0"/>
              <a:t>We then show a list of valid certificates </a:t>
            </a:r>
          </a:p>
          <a:p>
            <a:pPr marL="751904" lvl="3" indent="-285695">
              <a:buFont typeface="Arial" panose="020B0604020202020204" pitchFamily="34" charset="0"/>
              <a:buChar char="•"/>
            </a:pPr>
            <a:r>
              <a:rPr lang="en-US" sz="1599" b="1" dirty="0" smtClean="0">
                <a:solidFill>
                  <a:schemeClr val="tx1"/>
                </a:solidFill>
                <a:latin typeface="+mj-lt"/>
              </a:rPr>
              <a:t>Third Party Certificate</a:t>
            </a:r>
          </a:p>
          <a:p>
            <a:pPr marL="751904" lvl="3" indent="-285695">
              <a:buFont typeface="Arial" panose="020B0604020202020204" pitchFamily="34" charset="0"/>
              <a:buChar char="•"/>
            </a:pPr>
            <a:r>
              <a:rPr lang="en-US" sz="1599" b="1" dirty="0" smtClean="0">
                <a:solidFill>
                  <a:schemeClr val="tx1"/>
                </a:solidFill>
                <a:latin typeface="+mj-lt"/>
              </a:rPr>
              <a:t>SMTP Service Assigned</a:t>
            </a:r>
          </a:p>
          <a:p>
            <a:pPr marL="751904" lvl="3" indent="-285695">
              <a:buFont typeface="Arial" panose="020B0604020202020204" pitchFamily="34" charset="0"/>
              <a:buChar char="•"/>
            </a:pPr>
            <a:r>
              <a:rPr lang="en-US" sz="1599" b="1" dirty="0" smtClean="0">
                <a:solidFill>
                  <a:schemeClr val="tx1"/>
                </a:solidFill>
                <a:latin typeface="+mj-lt"/>
              </a:rPr>
              <a:t>Installed properly on Exchange</a:t>
            </a:r>
            <a:endParaRPr lang="en-US" sz="1599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Transport Certificate	</a:t>
            </a:r>
            <a:endParaRPr lang="en-US" sz="54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684914" y="2049668"/>
            <a:ext cx="1754717" cy="761892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42224" y="1523211"/>
            <a:ext cx="4721136" cy="2011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82854" tIns="146283" rIns="182854" bIns="146283" rtlCol="0">
            <a:spAutoFit/>
          </a:bodyPr>
          <a:lstStyle/>
          <a:p>
            <a:pPr defTabSz="914224">
              <a:lnSpc>
                <a:spcPct val="90000"/>
              </a:lnSpc>
              <a:spcAft>
                <a:spcPts val="600"/>
              </a:spcAft>
            </a:pPr>
            <a:endParaRPr lang="en-US" sz="2400" kern="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20711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30489" y="427659"/>
            <a:ext cx="11373923" cy="886095"/>
          </a:xfrm>
          <a:prstGeom prst="rect">
            <a:avLst/>
          </a:prstGeom>
        </p:spPr>
        <p:txBody>
          <a:bodyPr/>
          <a:lstStyle>
            <a:lvl1pPr marL="342873" marR="0" indent="-342873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154" marR="0" indent="-241281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036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618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199" marR="0" indent="-228582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 smtClean="0"/>
              <a:t>Certificate field is empty when running the HCW</a:t>
            </a:r>
          </a:p>
          <a:p>
            <a:pPr lvl="2"/>
            <a:endParaRPr lang="en-US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182989" y="1247888"/>
            <a:ext cx="3145835" cy="4467138"/>
            <a:chOff x="1035554" y="2201862"/>
            <a:chExt cx="3146281" cy="4467772"/>
          </a:xfrm>
        </p:grpSpPr>
        <p:sp>
          <p:nvSpPr>
            <p:cNvPr id="6" name="Rectangle 5"/>
            <p:cNvSpPr/>
            <p:nvPr/>
          </p:nvSpPr>
          <p:spPr bwMode="auto">
            <a:xfrm>
              <a:off x="1036637" y="2988920"/>
              <a:ext cx="3124200" cy="3480142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0" rIns="0" bIns="46630" numCol="1" rtlCol="0" anchor="t" anchorCtr="0" compatLnSpc="1">
              <a:prstTxWarp prst="textNoShape">
                <a:avLst/>
              </a:prstTxWarp>
            </a:bodyPr>
            <a:lstStyle/>
            <a:p>
              <a:pPr defTabSz="932219" fontAlgn="base">
                <a:spcBef>
                  <a:spcPct val="0"/>
                </a:spcBef>
                <a:spcAft>
                  <a:spcPct val="0"/>
                </a:spcAft>
              </a:pPr>
              <a:endParaRPr lang="en-US" sz="2000" kern="0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1036637" y="2201862"/>
              <a:ext cx="3145198" cy="781668"/>
            </a:xfrm>
            <a:prstGeom prst="rect">
              <a:avLst/>
            </a:prstGeom>
            <a:solidFill>
              <a:srgbClr val="FF0000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21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kern="0" dirty="0">
                  <a:gradFill>
                    <a:gsLst>
                      <a:gs pos="16814">
                        <a:srgbClr val="FFFFFF"/>
                      </a:gs>
                      <a:gs pos="46000">
                        <a:srgbClr val="FFFFFF"/>
                      </a:gs>
                    </a:gsLst>
                    <a:lin ang="5400000" scaled="0"/>
                  </a:gradFill>
                </a:rPr>
                <a:t>Certificate not correctly installed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35554" y="2983530"/>
              <a:ext cx="3146281" cy="3686104"/>
            </a:xfrm>
            <a:prstGeom prst="rect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lIns="182854" tIns="146283" rIns="182854" bIns="146283" rtlCol="0">
              <a:spAutoFit/>
            </a:bodyPr>
            <a:lstStyle/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Required on selected CAS &amp; MBX</a:t>
              </a: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endParaRPr lang="en-US" kern="0" dirty="0">
                <a:solidFill>
                  <a:sysClr val="windowText" lastClr="000000"/>
                </a:solidFill>
              </a:endParaRP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CAS are used for Receive</a:t>
              </a:r>
              <a:br>
                <a:rPr lang="en-US" kern="0" dirty="0">
                  <a:solidFill>
                    <a:sysClr val="windowText" lastClr="000000"/>
                  </a:solidFill>
                </a:rPr>
              </a:br>
              <a:r>
                <a:rPr lang="en-US" kern="0" dirty="0">
                  <a:solidFill>
                    <a:sysClr val="windowText" lastClr="000000"/>
                  </a:solidFill>
                </a:rPr>
                <a:t>Connectors</a:t>
              </a: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endParaRPr lang="en-US" kern="0" dirty="0">
                <a:solidFill>
                  <a:sysClr val="windowText" lastClr="000000"/>
                </a:solidFill>
              </a:endParaRP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MBX are used for send</a:t>
              </a:r>
              <a:br>
                <a:rPr lang="en-US" kern="0" dirty="0">
                  <a:solidFill>
                    <a:sysClr val="windowText" lastClr="000000"/>
                  </a:solidFill>
                </a:rPr>
              </a:br>
              <a:r>
                <a:rPr lang="en-US" kern="0" dirty="0">
                  <a:solidFill>
                    <a:sysClr val="windowText" lastClr="000000"/>
                  </a:solidFill>
                </a:rPr>
                <a:t>Connectors</a:t>
              </a: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endParaRPr lang="en-US" kern="0" dirty="0">
                <a:solidFill>
                  <a:sysClr val="windowText" lastClr="000000"/>
                </a:solidFill>
              </a:endParaRP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Both need </a:t>
              </a:r>
              <a:r>
                <a:rPr lang="en-US" kern="0" dirty="0" smtClean="0">
                  <a:solidFill>
                    <a:sysClr val="windowText" lastClr="000000"/>
                  </a:solidFill>
                </a:rPr>
                <a:t>the same certificate installed, else HCW won’t show it.</a:t>
              </a:r>
              <a:endParaRPr lang="en-US" sz="2400" kern="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34251" y="1275085"/>
            <a:ext cx="3167913" cy="3023783"/>
            <a:chOff x="4650076" y="2201862"/>
            <a:chExt cx="3168362" cy="4993835"/>
          </a:xfrm>
        </p:grpSpPr>
        <p:sp>
          <p:nvSpPr>
            <p:cNvPr id="10" name="Rectangle 9"/>
            <p:cNvSpPr/>
            <p:nvPr/>
          </p:nvSpPr>
          <p:spPr bwMode="auto">
            <a:xfrm>
              <a:off x="4694237" y="2223373"/>
              <a:ext cx="3124200" cy="424568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219" fontAlgn="base">
                <a:spcBef>
                  <a:spcPct val="0"/>
                </a:spcBef>
                <a:spcAft>
                  <a:spcPct val="0"/>
                </a:spcAft>
              </a:pPr>
              <a:endParaRPr lang="en-US" sz="2000" kern="0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50076" y="3000438"/>
              <a:ext cx="3168361" cy="4195259"/>
            </a:xfrm>
            <a:prstGeom prst="rect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lIns="182854" tIns="146283" rIns="182854" bIns="146283" rtlCol="0">
              <a:spAutoFit/>
            </a:bodyPr>
            <a:lstStyle/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Third Party</a:t>
              </a:r>
              <a:br>
                <a:rPr lang="en-US" kern="0" dirty="0">
                  <a:solidFill>
                    <a:sysClr val="windowText" lastClr="000000"/>
                  </a:solidFill>
                </a:rPr>
              </a:br>
              <a:endParaRPr lang="en-US" kern="0" dirty="0">
                <a:solidFill>
                  <a:sysClr val="windowText" lastClr="000000"/>
                </a:solidFill>
              </a:endParaRP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Proper SAN </a:t>
              </a:r>
              <a:br>
                <a:rPr lang="en-US" kern="0" dirty="0">
                  <a:solidFill>
                    <a:sysClr val="windowText" lastClr="000000"/>
                  </a:solidFill>
                </a:rPr>
              </a:br>
              <a:endParaRPr lang="en-US" kern="0" dirty="0">
                <a:solidFill>
                  <a:sysClr val="windowText" lastClr="000000"/>
                </a:solidFill>
              </a:endParaRP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Assigned to SMTP Service</a:t>
              </a:r>
              <a:br>
                <a:rPr lang="en-US" kern="0" dirty="0">
                  <a:solidFill>
                    <a:sysClr val="windowText" lastClr="000000"/>
                  </a:solidFill>
                </a:rPr>
              </a:br>
              <a:endParaRPr lang="en-US" kern="0" dirty="0">
                <a:solidFill>
                  <a:sysClr val="windowText" lastClr="000000"/>
                </a:solidFill>
              </a:endParaRPr>
            </a:p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Private Key </a:t>
              </a:r>
              <a:endParaRPr lang="en-US" sz="2000" kern="0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</a:endParaRPr>
            </a:p>
            <a:p>
              <a:pPr defTabSz="914224">
                <a:lnSpc>
                  <a:spcPct val="90000"/>
                </a:lnSpc>
                <a:spcAft>
                  <a:spcPts val="600"/>
                </a:spcAft>
              </a:pPr>
              <a:endParaRPr lang="en-US" sz="2400" kern="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650077" y="2201862"/>
              <a:ext cx="3168361" cy="992920"/>
            </a:xfrm>
            <a:prstGeom prst="rect">
              <a:avLst/>
            </a:prstGeom>
            <a:solidFill>
              <a:srgbClr val="FF0000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21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kern="0" dirty="0">
                  <a:gradFill>
                    <a:gsLst>
                      <a:gs pos="16814">
                        <a:srgbClr val="FFFFFF"/>
                      </a:gs>
                      <a:gs pos="46000">
                        <a:srgbClr val="FFFFFF"/>
                      </a:gs>
                    </a:gsLst>
                    <a:lin ang="5400000" scaled="0"/>
                  </a:gradFill>
                </a:rPr>
                <a:t>Certificate requirements not met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13255" y="4447833"/>
            <a:ext cx="3188907" cy="1420398"/>
            <a:chOff x="8329757" y="2201862"/>
            <a:chExt cx="3167142" cy="4283646"/>
          </a:xfrm>
        </p:grpSpPr>
        <p:sp>
          <p:nvSpPr>
            <p:cNvPr id="14" name="Rectangle 13"/>
            <p:cNvSpPr/>
            <p:nvPr/>
          </p:nvSpPr>
          <p:spPr bwMode="auto">
            <a:xfrm>
              <a:off x="8351837" y="2239819"/>
              <a:ext cx="3145061" cy="4245689"/>
            </a:xfrm>
            <a:prstGeom prst="rect">
              <a:avLst/>
            </a:prstGeom>
            <a:solidFill>
              <a:schemeClr val="bg1">
                <a:lumMod val="40000"/>
                <a:lumOff val="60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219" fontAlgn="base">
                <a:spcBef>
                  <a:spcPct val="0"/>
                </a:spcBef>
                <a:spcAft>
                  <a:spcPct val="0"/>
                </a:spcAft>
              </a:pPr>
              <a:endParaRPr lang="en-US" sz="2000" kern="0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29757" y="3000436"/>
              <a:ext cx="3167142" cy="2594951"/>
            </a:xfrm>
            <a:prstGeom prst="rect">
              <a:avLst/>
            </a:prstGeom>
            <a:noFill/>
          </p:spPr>
          <p:txBody>
            <a:bodyPr wrap="square" lIns="182854" tIns="146283" rIns="182854" bIns="146283" rtlCol="0">
              <a:spAutoFit/>
            </a:bodyPr>
            <a:lstStyle/>
            <a:p>
              <a:pPr marL="233318" lvl="2" indent="-233318" defTabSz="914224">
                <a:buFont typeface="Arial" panose="020B0604020202020204" pitchFamily="34" charset="0"/>
                <a:buChar char="•"/>
              </a:pPr>
              <a:r>
                <a:rPr lang="en-US" kern="0" dirty="0">
                  <a:solidFill>
                    <a:sysClr val="windowText" lastClr="000000"/>
                  </a:solidFill>
                </a:rPr>
                <a:t>Need access to CRL </a:t>
              </a:r>
              <a:r>
                <a:rPr lang="en-US" kern="0" dirty="0" smtClean="0">
                  <a:solidFill>
                    <a:sysClr val="windowText" lastClr="000000"/>
                  </a:solidFill>
                </a:rPr>
                <a:t>URL </a:t>
              </a:r>
              <a:r>
                <a:rPr lang="en-US" kern="0" dirty="0">
                  <a:solidFill>
                    <a:sysClr val="windowText" lastClr="000000"/>
                  </a:solidFill>
                </a:rPr>
                <a:t>over 80 from all servers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8351837" y="2201862"/>
              <a:ext cx="3145061" cy="798574"/>
            </a:xfrm>
            <a:prstGeom prst="rect">
              <a:avLst/>
            </a:prstGeom>
            <a:solidFill>
              <a:srgbClr val="FF0000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21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kern="0" dirty="0">
                  <a:gradFill>
                    <a:gsLst>
                      <a:gs pos="16814">
                        <a:srgbClr val="FFFFFF"/>
                      </a:gs>
                      <a:gs pos="46000">
                        <a:srgbClr val="FFFFFF"/>
                      </a:gs>
                    </a:gsLst>
                    <a:lin ang="5400000" scaled="0"/>
                  </a:gradFill>
                </a:rPr>
                <a:t>CRL Blocked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599" y="1467804"/>
            <a:ext cx="544830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06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Namespace for On-premises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5913" y="1298888"/>
            <a:ext cx="5790378" cy="54103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055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7811" y="1227837"/>
            <a:ext cx="5289373" cy="48638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Ready to Update	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209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Gathering Feedback</a:t>
            </a:r>
            <a:endParaRPr lang="en-US" sz="5400" dirty="0"/>
          </a:p>
        </p:txBody>
      </p:sp>
      <p:grpSp>
        <p:nvGrpSpPr>
          <p:cNvPr id="2" name="Group 1"/>
          <p:cNvGrpSpPr/>
          <p:nvPr/>
        </p:nvGrpSpPr>
        <p:grpSpPr>
          <a:xfrm>
            <a:off x="4842933" y="1508943"/>
            <a:ext cx="2971010" cy="4251192"/>
            <a:chOff x="4899378" y="188354"/>
            <a:chExt cx="2971010" cy="425119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99378" y="188354"/>
              <a:ext cx="2971010" cy="391633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409737" y="4089216"/>
              <a:ext cx="2234717" cy="350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24"/>
              <a:r>
                <a:rPr lang="en-US" sz="1632" kern="0" dirty="0"/>
                <a:t>On Every Page</a:t>
              </a:r>
              <a:endParaRPr lang="en-US" sz="1632" b="1" kern="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244255" y="1993809"/>
            <a:ext cx="3717420" cy="3766326"/>
            <a:chOff x="8300700" y="673220"/>
            <a:chExt cx="3717420" cy="3766326"/>
          </a:xfrm>
        </p:grpSpPr>
        <p:sp>
          <p:nvSpPr>
            <p:cNvPr id="6" name="TextBox 5"/>
            <p:cNvSpPr txBox="1"/>
            <p:nvPr/>
          </p:nvSpPr>
          <p:spPr>
            <a:xfrm>
              <a:off x="8903719" y="4089216"/>
              <a:ext cx="2511382" cy="350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24"/>
              <a:r>
                <a:rPr lang="en-US" sz="1632" kern="0" dirty="0"/>
                <a:t>On the last page</a:t>
              </a:r>
              <a:endParaRPr lang="en-US" sz="1632" b="1" kern="0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00700" y="673220"/>
              <a:ext cx="3717420" cy="3431465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09" y="1508943"/>
            <a:ext cx="4149574" cy="38303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417688" y="4899378"/>
            <a:ext cx="790223" cy="361244"/>
          </a:xfrm>
          <a:prstGeom prst="rect">
            <a:avLst/>
          </a:prstGeom>
          <a:noFill/>
          <a:ln w="38100">
            <a:solidFill>
              <a:srgbClr val="D34305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398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6675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597" y="0"/>
            <a:ext cx="11259044" cy="1012371"/>
          </a:xfrm>
          <a:ln>
            <a:noFill/>
          </a:ln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597" y="1643971"/>
            <a:ext cx="11259044" cy="278570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Why </a:t>
            </a:r>
            <a:r>
              <a:rPr lang="en-US" sz="3600" dirty="0" smtClean="0"/>
              <a:t>Exchange Hybrid?</a:t>
            </a: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Hybrid Prerequisites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New Hybrid </a:t>
            </a:r>
            <a:r>
              <a:rPr lang="en-US" sz="3600" smtClean="0"/>
              <a:t>Configuration Wizard (HCW)</a:t>
            </a: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Hybrid Deployment Best Practices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907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057" y="1125494"/>
            <a:ext cx="5762625" cy="5324475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Better Error Handling</a:t>
            </a:r>
            <a:endParaRPr lang="en-US" sz="5400" dirty="0"/>
          </a:p>
        </p:txBody>
      </p:sp>
      <p:cxnSp>
        <p:nvCxnSpPr>
          <p:cNvPr id="5" name="Straight Arrow Connector 4"/>
          <p:cNvCxnSpPr>
            <a:stCxn id="10" idx="1"/>
          </p:cNvCxnSpPr>
          <p:nvPr/>
        </p:nvCxnSpPr>
        <p:spPr>
          <a:xfrm flipH="1">
            <a:off x="3556000" y="5459376"/>
            <a:ext cx="5084940" cy="711457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9" idx="1"/>
          </p:cNvCxnSpPr>
          <p:nvPr/>
        </p:nvCxnSpPr>
        <p:spPr>
          <a:xfrm flipH="1" flipV="1">
            <a:off x="3113101" y="3834546"/>
            <a:ext cx="5564177" cy="420131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8" idx="1"/>
          </p:cNvCxnSpPr>
          <p:nvPr/>
        </p:nvCxnSpPr>
        <p:spPr>
          <a:xfrm flipH="1">
            <a:off x="3113101" y="3262124"/>
            <a:ext cx="5527839" cy="354489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640940" y="2975913"/>
            <a:ext cx="2514243" cy="5724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82854" tIns="146283" rIns="182854" bIns="146283" rtlCol="0">
            <a:spAutoFit/>
          </a:bodyPr>
          <a:lstStyle/>
          <a:p>
            <a:pPr defTabSz="932563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000" dirty="0">
                <a:latin typeface="Segoe UI"/>
              </a:rPr>
              <a:t>Link to a Solution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77278" y="3968466"/>
            <a:ext cx="2514243" cy="5724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82854" tIns="146283" rIns="182854" bIns="146283" rtlCol="0">
            <a:spAutoFit/>
          </a:bodyPr>
          <a:lstStyle/>
          <a:p>
            <a:pPr defTabSz="932563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000" dirty="0">
                <a:latin typeface="Segoe UI"/>
              </a:rPr>
              <a:t>Link to log files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40940" y="4896166"/>
            <a:ext cx="2514243" cy="11264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82854" tIns="146283" rIns="182854" bIns="146283" rtlCol="0">
            <a:spAutoFit/>
          </a:bodyPr>
          <a:lstStyle/>
          <a:p>
            <a:pPr defTabSz="932563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000" dirty="0">
                <a:latin typeface="Segoe UI"/>
              </a:rPr>
              <a:t>Link to open Shell with current credentials</a:t>
            </a:r>
          </a:p>
        </p:txBody>
      </p:sp>
    </p:spTree>
    <p:extLst>
      <p:ext uri="{BB962C8B-B14F-4D97-AF65-F5344CB8AC3E}">
        <p14:creationId xmlns:p14="http://schemas.microsoft.com/office/powerpoint/2010/main" val="239035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Improved Logging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2700542" y="1206886"/>
            <a:ext cx="7333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24"/>
            <a:r>
              <a:rPr lang="en-US" sz="1600" b="1" kern="0" dirty="0" smtClean="0"/>
              <a:t>Log File Location: %</a:t>
            </a:r>
            <a:r>
              <a:rPr lang="en-US" sz="1600" b="1" kern="0" dirty="0" err="1" smtClean="0"/>
              <a:t>Appdata</a:t>
            </a:r>
            <a:r>
              <a:rPr lang="en-US" sz="1600" b="1" kern="0" dirty="0"/>
              <a:t>%\Microsoft\Exchange Hybrid Configuration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62682" y="1690446"/>
            <a:ext cx="8034752" cy="1593102"/>
            <a:chOff x="160220" y="1501001"/>
            <a:chExt cx="12142337" cy="191554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r="11289" b="600"/>
            <a:stretch/>
          </p:blipFill>
          <p:spPr>
            <a:xfrm>
              <a:off x="160220" y="1914015"/>
              <a:ext cx="12142337" cy="150252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189289" y="1501001"/>
              <a:ext cx="7322657" cy="413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24"/>
              <a:r>
                <a:rPr lang="en-US" sz="1632" kern="0" dirty="0"/>
                <a:t>SMTP certificate information from each server</a:t>
              </a:r>
              <a:endParaRPr lang="en-US" sz="1632" b="1" kern="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8395856" y="1623840"/>
            <a:ext cx="4037729" cy="1966341"/>
            <a:chOff x="6479773" y="1098184"/>
            <a:chExt cx="5565809" cy="289013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15445" y="1666525"/>
              <a:ext cx="5294467" cy="232179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479773" y="1098184"/>
              <a:ext cx="5565809" cy="350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24"/>
              <a:r>
                <a:rPr lang="en-US" sz="1632" kern="0" dirty="0"/>
                <a:t>Application version information</a:t>
              </a:r>
              <a:endParaRPr lang="en-US" sz="1632" b="1" kern="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682" y="3792960"/>
            <a:ext cx="10763797" cy="2112715"/>
            <a:chOff x="496866" y="4141336"/>
            <a:chExt cx="10763797" cy="2112715"/>
          </a:xfrm>
        </p:grpSpPr>
        <p:sp>
          <p:nvSpPr>
            <p:cNvPr id="7" name="TextBox 6"/>
            <p:cNvSpPr txBox="1"/>
            <p:nvPr/>
          </p:nvSpPr>
          <p:spPr>
            <a:xfrm>
              <a:off x="1990551" y="4141336"/>
              <a:ext cx="7776425" cy="350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24"/>
              <a:r>
                <a:rPr lang="en-US" sz="1632" kern="0" dirty="0"/>
                <a:t>Exchange versions and other information found that will be used by the wizard</a:t>
              </a:r>
              <a:endParaRPr lang="en-US" sz="1632" b="1" kern="0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6866" y="4505420"/>
              <a:ext cx="10763797" cy="17486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1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HCW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9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2178802"/>
          </a:xfrm>
        </p:spPr>
        <p:txBody>
          <a:bodyPr/>
          <a:lstStyle/>
          <a:p>
            <a:r>
              <a:rPr lang="en-US" dirty="0" smtClean="0"/>
              <a:t>Hybrid Deployment Best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53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164824"/>
            <a:ext cx="11698372" cy="1200187"/>
          </a:xfrm>
        </p:spPr>
        <p:txBody>
          <a:bodyPr/>
          <a:lstStyle/>
          <a:p>
            <a:r>
              <a:rPr lang="en-US" sz="5400" dirty="0"/>
              <a:t>Concurrent Migration Limit Increase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270058" y="1216668"/>
            <a:ext cx="11885514" cy="5160772"/>
          </a:xfrm>
          <a:prstGeom prst="rect">
            <a:avLst/>
          </a:prstGeom>
        </p:spPr>
        <p:txBody>
          <a:bodyPr/>
          <a:lstStyle>
            <a:lvl1pPr marL="336145" marR="0" indent="-336145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3921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72691" marR="0" indent="-236546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353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84338" marR="0" indent="-224097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353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08435" marR="0" indent="-224097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961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32531" marR="0" indent="-224097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961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509" indent="-228592" algn="l" defTabSz="9143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93" indent="-228592" algn="l" defTabSz="9143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77" indent="-228592" algn="l" defTabSz="9143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1" indent="-228592" algn="l" defTabSz="9143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The default concurrent Migration limit for Hybrid moves is 20</a:t>
            </a:r>
          </a:p>
          <a:p>
            <a:r>
              <a:rPr lang="en-US" sz="3200" dirty="0" smtClean="0"/>
              <a:t>It was capped at 100 until recently</a:t>
            </a:r>
          </a:p>
          <a:p>
            <a:r>
              <a:rPr lang="en-US" sz="3200" dirty="0" smtClean="0"/>
              <a:t>We have increased the limit to 300</a:t>
            </a:r>
            <a:endParaRPr lang="en-US" sz="2400" dirty="0"/>
          </a:p>
          <a:p>
            <a:r>
              <a:rPr lang="en-US" sz="3200" dirty="0" smtClean="0"/>
              <a:t>Should you increase the limit?</a:t>
            </a:r>
          </a:p>
          <a:p>
            <a:r>
              <a:rPr lang="en-US" sz="3200" dirty="0" smtClean="0"/>
              <a:t>How to adjust the limit?</a:t>
            </a:r>
            <a:endParaRPr lang="en-US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07" y="4059730"/>
            <a:ext cx="5105400" cy="231771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H="1">
            <a:off x="2872862" y="4411662"/>
            <a:ext cx="525975" cy="830927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3246437" y="4155766"/>
            <a:ext cx="1524000" cy="275732"/>
          </a:xfrm>
          <a:prstGeom prst="rect">
            <a:avLst/>
          </a:prstGeom>
          <a:ln w="3175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First click here</a:t>
            </a:r>
            <a:endParaRPr lang="en-US" sz="16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627437" y="4979087"/>
            <a:ext cx="762001" cy="423175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auto">
          <a:xfrm>
            <a:off x="4237037" y="4723190"/>
            <a:ext cx="1676400" cy="679071"/>
          </a:xfrm>
          <a:prstGeom prst="rect">
            <a:avLst/>
          </a:prstGeom>
          <a:ln w="3175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Then open the migration endpoint</a:t>
            </a:r>
            <a:endParaRPr lang="en-US" sz="16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1098" y="2210895"/>
            <a:ext cx="4182968" cy="317231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H="1" flipV="1">
            <a:off x="7093519" y="3473433"/>
            <a:ext cx="921825" cy="1057661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 bwMode="auto">
          <a:xfrm>
            <a:off x="7978262" y="4202545"/>
            <a:ext cx="1676400" cy="679071"/>
          </a:xfrm>
          <a:prstGeom prst="rect">
            <a:avLst/>
          </a:prstGeom>
          <a:ln w="3175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Click the edit button</a:t>
            </a:r>
            <a:endParaRPr lang="en-US" sz="16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4072" y="2965827"/>
            <a:ext cx="4495800" cy="351472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7732068" y="4819100"/>
            <a:ext cx="2157809" cy="466925"/>
          </a:xfrm>
          <a:prstGeom prst="rect">
            <a:avLst/>
          </a:prstGeom>
          <a:noFill/>
          <a:ln w="38100">
            <a:solidFill>
              <a:srgbClr val="D34305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398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569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9" grpId="0" animBg="1"/>
      <p:bldP spid="2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150MB </a:t>
            </a:r>
            <a:r>
              <a:rPr lang="en-US" sz="5400" dirty="0"/>
              <a:t>Message Size </a:t>
            </a:r>
            <a:r>
              <a:rPr lang="en-US" sz="5400" dirty="0" smtClean="0"/>
              <a:t>Increase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274637" y="1234247"/>
            <a:ext cx="10788827" cy="1333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We can now increase the message size restrictions for a user, after the mailbox plan is associated</a:t>
            </a:r>
            <a:endParaRPr lang="en-U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sz="1632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sz="1632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24" y="2430462"/>
            <a:ext cx="6552684" cy="4274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61237" y="2659062"/>
            <a:ext cx="4419600" cy="2188291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Configurable in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EAC per user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EAC multiple user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Shell with Set-Mailbox Max Send/receive settings</a:t>
            </a:r>
          </a:p>
        </p:txBody>
      </p:sp>
    </p:spTree>
    <p:extLst>
      <p:ext uri="{BB962C8B-B14F-4D97-AF65-F5344CB8AC3E}">
        <p14:creationId xmlns:p14="http://schemas.microsoft.com/office/powerpoint/2010/main" val="16779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199" y="164824"/>
            <a:ext cx="11979275" cy="1200187"/>
          </a:xfrm>
        </p:spPr>
        <p:txBody>
          <a:bodyPr/>
          <a:lstStyle/>
          <a:p>
            <a:r>
              <a:rPr lang="en-US" sz="5400" dirty="0" smtClean="0"/>
              <a:t>Where is the Activate Button </a:t>
            </a:r>
            <a:r>
              <a:rPr lang="en-US" sz="5400" dirty="0"/>
              <a:t>for </a:t>
            </a:r>
            <a:r>
              <a:rPr lang="en-US" sz="5400" dirty="0" smtClean="0"/>
              <a:t>Sync?</a:t>
            </a:r>
            <a:endParaRPr lang="en-US" sz="5400" dirty="0"/>
          </a:p>
        </p:txBody>
      </p:sp>
      <p:sp>
        <p:nvSpPr>
          <p:cNvPr id="5" name="Rectangle 4"/>
          <p:cNvSpPr/>
          <p:nvPr/>
        </p:nvSpPr>
        <p:spPr>
          <a:xfrm>
            <a:off x="5240087" y="393312"/>
            <a:ext cx="6602903" cy="145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32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91380" indent="-291380">
              <a:buFont typeface="Arial" panose="020B0604020202020204" pitchFamily="34" charset="0"/>
              <a:buChar char="•"/>
            </a:pPr>
            <a:endParaRPr lang="en-US" sz="1632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91380" indent="-291380">
              <a:buFont typeface="Arial" panose="020B0604020202020204" pitchFamily="34" charset="0"/>
              <a:buChar char="•"/>
            </a:pPr>
            <a:endParaRPr lang="en-US" sz="1632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632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2156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74349" y="496"/>
            <a:ext cx="7259237" cy="350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32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38" y="1334731"/>
            <a:ext cx="4491349" cy="32706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35087" y="1252846"/>
            <a:ext cx="6463620" cy="216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sz="28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Why the Change?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UPN mismatches and changes are costly for support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UPN mismatches cause a poor user experience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If you perform </a:t>
            </a:r>
            <a:r>
              <a:rPr lang="en-US" sz="20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dirsync</a:t>
            </a:r>
            <a:r>
              <a:rPr lang="en-US" sz="2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before adding the domain you users will be assigned the @</a:t>
            </a:r>
            <a:r>
              <a:rPr lang="en-US" sz="20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onmicrosoft</a:t>
            </a:r>
            <a:r>
              <a:rPr lang="en-US" sz="2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domain</a:t>
            </a:r>
            <a:endParaRPr lang="en-US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We have now prevented this in the </a:t>
            </a:r>
            <a:r>
              <a:rPr lang="en-US" sz="2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portal</a:t>
            </a:r>
            <a:endParaRPr lang="en-US" sz="20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666528" y="3679635"/>
            <a:ext cx="6977667" cy="2035637"/>
            <a:chOff x="586528" y="3848969"/>
            <a:chExt cx="6977667" cy="2035637"/>
          </a:xfrm>
        </p:grpSpPr>
        <p:sp>
          <p:nvSpPr>
            <p:cNvPr id="3" name="Rectangle 2"/>
            <p:cNvSpPr/>
            <p:nvPr/>
          </p:nvSpPr>
          <p:spPr bwMode="auto">
            <a:xfrm>
              <a:off x="675429" y="4372189"/>
              <a:ext cx="1600200" cy="1265523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b" anchorCtr="0" compatLnSpc="1">
              <a:prstTxWarp prst="textNoShape">
                <a:avLst/>
              </a:prstTxWarp>
            </a:bodyPr>
            <a:lstStyle/>
            <a:p>
              <a:pPr algn="ctr" defTabSz="93239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srgbClr val="FFFF00"/>
                  </a:solidFill>
                </a:rPr>
                <a:t>On-Premises</a:t>
              </a:r>
              <a:endParaRPr 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117358" y="3848969"/>
              <a:ext cx="644683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200"/>
                </a:spcBef>
              </a:pPr>
              <a:r>
                <a:rPr lang="en-US" sz="2800" b="1" dirty="0" smtClean="0">
                  <a:latin typeface="Segoe UI Light" panose="020B0502040204020203" pitchFamily="34" charset="0"/>
                  <a:cs typeface="Segoe UI Light" panose="020B0502040204020203" pitchFamily="34" charset="0"/>
                </a:rPr>
                <a:t>If Accepted Domain was not added </a:t>
              </a:r>
            </a:p>
          </p:txBody>
        </p:sp>
        <p:sp>
          <p:nvSpPr>
            <p:cNvPr id="9" name="Freeform 159"/>
            <p:cNvSpPr>
              <a:spLocks noEditPoints="1"/>
            </p:cNvSpPr>
            <p:nvPr/>
          </p:nvSpPr>
          <p:spPr bwMode="black">
            <a:xfrm>
              <a:off x="1262200" y="4453842"/>
              <a:ext cx="426658" cy="641789"/>
            </a:xfrm>
            <a:custGeom>
              <a:avLst/>
              <a:gdLst>
                <a:gd name="T0" fmla="*/ 101 w 283"/>
                <a:gd name="T1" fmla="*/ 50 h 426"/>
                <a:gd name="T2" fmla="*/ 202 w 283"/>
                <a:gd name="T3" fmla="*/ 50 h 426"/>
                <a:gd name="T4" fmla="*/ 271 w 283"/>
                <a:gd name="T5" fmla="*/ 254 h 426"/>
                <a:gd name="T6" fmla="*/ 274 w 283"/>
                <a:gd name="T7" fmla="*/ 266 h 426"/>
                <a:gd name="T8" fmla="*/ 204 w 283"/>
                <a:gd name="T9" fmla="*/ 298 h 426"/>
                <a:gd name="T10" fmla="*/ 210 w 283"/>
                <a:gd name="T11" fmla="*/ 426 h 426"/>
                <a:gd name="T12" fmla="*/ 179 w 283"/>
                <a:gd name="T13" fmla="*/ 407 h 426"/>
                <a:gd name="T14" fmla="*/ 141 w 283"/>
                <a:gd name="T15" fmla="*/ 315 h 426"/>
                <a:gd name="T16" fmla="*/ 94 w 283"/>
                <a:gd name="T17" fmla="*/ 426 h 426"/>
                <a:gd name="T18" fmla="*/ 70 w 283"/>
                <a:gd name="T19" fmla="*/ 395 h 426"/>
                <a:gd name="T20" fmla="*/ 54 w 283"/>
                <a:gd name="T21" fmla="*/ 338 h 426"/>
                <a:gd name="T22" fmla="*/ 34 w 283"/>
                <a:gd name="T23" fmla="*/ 326 h 426"/>
                <a:gd name="T24" fmla="*/ 0 w 283"/>
                <a:gd name="T25" fmla="*/ 198 h 426"/>
                <a:gd name="T26" fmla="*/ 49 w 283"/>
                <a:gd name="T27" fmla="*/ 172 h 426"/>
                <a:gd name="T28" fmla="*/ 110 w 283"/>
                <a:gd name="T29" fmla="*/ 125 h 426"/>
                <a:gd name="T30" fmla="*/ 195 w 283"/>
                <a:gd name="T31" fmla="*/ 133 h 426"/>
                <a:gd name="T32" fmla="*/ 224 w 283"/>
                <a:gd name="T33" fmla="*/ 126 h 426"/>
                <a:gd name="T34" fmla="*/ 261 w 283"/>
                <a:gd name="T35" fmla="*/ 215 h 426"/>
                <a:gd name="T36" fmla="*/ 283 w 283"/>
                <a:gd name="T37" fmla="*/ 235 h 426"/>
                <a:gd name="T38" fmla="*/ 86 w 283"/>
                <a:gd name="T39" fmla="*/ 208 h 426"/>
                <a:gd name="T40" fmla="*/ 230 w 283"/>
                <a:gd name="T41" fmla="*/ 141 h 426"/>
                <a:gd name="T42" fmla="*/ 222 w 283"/>
                <a:gd name="T43" fmla="*/ 136 h 426"/>
                <a:gd name="T44" fmla="*/ 86 w 283"/>
                <a:gd name="T45" fmla="*/ 194 h 426"/>
                <a:gd name="T46" fmla="*/ 17 w 283"/>
                <a:gd name="T47" fmla="*/ 226 h 426"/>
                <a:gd name="T48" fmla="*/ 46 w 283"/>
                <a:gd name="T49" fmla="*/ 183 h 426"/>
                <a:gd name="T50" fmla="*/ 10 w 283"/>
                <a:gd name="T51" fmla="*/ 198 h 426"/>
                <a:gd name="T52" fmla="*/ 17 w 283"/>
                <a:gd name="T53" fmla="*/ 226 h 426"/>
                <a:gd name="T54" fmla="*/ 263 w 283"/>
                <a:gd name="T55" fmla="*/ 264 h 426"/>
                <a:gd name="T56" fmla="*/ 86 w 283"/>
                <a:gd name="T57" fmla="*/ 244 h 426"/>
                <a:gd name="T58" fmla="*/ 86 w 283"/>
                <a:gd name="T59" fmla="*/ 246 h 426"/>
                <a:gd name="T60" fmla="*/ 48 w 283"/>
                <a:gd name="T61" fmla="*/ 255 h 426"/>
                <a:gd name="T62" fmla="*/ 43 w 283"/>
                <a:gd name="T63" fmla="*/ 323 h 426"/>
                <a:gd name="T64" fmla="*/ 52 w 283"/>
                <a:gd name="T65" fmla="*/ 328 h 426"/>
                <a:gd name="T66" fmla="*/ 264 w 283"/>
                <a:gd name="T67" fmla="*/ 266 h 426"/>
                <a:gd name="T68" fmla="*/ 245 w 283"/>
                <a:gd name="T69" fmla="*/ 259 h 426"/>
                <a:gd name="T70" fmla="*/ 222 w 283"/>
                <a:gd name="T71" fmla="*/ 246 h 426"/>
                <a:gd name="T72" fmla="*/ 215 w 283"/>
                <a:gd name="T73" fmla="*/ 248 h 426"/>
                <a:gd name="T74" fmla="*/ 202 w 283"/>
                <a:gd name="T75" fmla="*/ 270 h 426"/>
                <a:gd name="T76" fmla="*/ 215 w 283"/>
                <a:gd name="T77" fmla="*/ 24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3" h="426">
                  <a:moveTo>
                    <a:pt x="151" y="100"/>
                  </a:moveTo>
                  <a:cubicBezTo>
                    <a:pt x="124" y="100"/>
                    <a:pt x="101" y="77"/>
                    <a:pt x="101" y="50"/>
                  </a:cubicBezTo>
                  <a:cubicBezTo>
                    <a:pt x="101" y="22"/>
                    <a:pt x="124" y="0"/>
                    <a:pt x="151" y="0"/>
                  </a:cubicBezTo>
                  <a:cubicBezTo>
                    <a:pt x="179" y="0"/>
                    <a:pt x="202" y="22"/>
                    <a:pt x="202" y="50"/>
                  </a:cubicBezTo>
                  <a:cubicBezTo>
                    <a:pt x="202" y="77"/>
                    <a:pt x="179" y="100"/>
                    <a:pt x="151" y="100"/>
                  </a:cubicBezTo>
                  <a:close/>
                  <a:moveTo>
                    <a:pt x="271" y="254"/>
                  </a:moveTo>
                  <a:cubicBezTo>
                    <a:pt x="273" y="262"/>
                    <a:pt x="273" y="262"/>
                    <a:pt x="273" y="262"/>
                  </a:cubicBezTo>
                  <a:cubicBezTo>
                    <a:pt x="273" y="263"/>
                    <a:pt x="274" y="265"/>
                    <a:pt x="274" y="266"/>
                  </a:cubicBezTo>
                  <a:cubicBezTo>
                    <a:pt x="274" y="274"/>
                    <a:pt x="269" y="280"/>
                    <a:pt x="261" y="282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28" y="395"/>
                    <a:pt x="228" y="395"/>
                    <a:pt x="228" y="395"/>
                  </a:cubicBezTo>
                  <a:cubicBezTo>
                    <a:pt x="231" y="409"/>
                    <a:pt x="223" y="422"/>
                    <a:pt x="210" y="426"/>
                  </a:cubicBezTo>
                  <a:cubicBezTo>
                    <a:pt x="208" y="426"/>
                    <a:pt x="206" y="426"/>
                    <a:pt x="204" y="426"/>
                  </a:cubicBezTo>
                  <a:cubicBezTo>
                    <a:pt x="192" y="426"/>
                    <a:pt x="182" y="419"/>
                    <a:pt x="179" y="407"/>
                  </a:cubicBezTo>
                  <a:cubicBezTo>
                    <a:pt x="155" y="311"/>
                    <a:pt x="155" y="311"/>
                    <a:pt x="155" y="311"/>
                  </a:cubicBezTo>
                  <a:cubicBezTo>
                    <a:pt x="141" y="315"/>
                    <a:pt x="141" y="315"/>
                    <a:pt x="141" y="315"/>
                  </a:cubicBezTo>
                  <a:cubicBezTo>
                    <a:pt x="118" y="407"/>
                    <a:pt x="118" y="407"/>
                    <a:pt x="118" y="407"/>
                  </a:cubicBezTo>
                  <a:cubicBezTo>
                    <a:pt x="116" y="419"/>
                    <a:pt x="105" y="426"/>
                    <a:pt x="94" y="426"/>
                  </a:cubicBezTo>
                  <a:cubicBezTo>
                    <a:pt x="92" y="426"/>
                    <a:pt x="90" y="426"/>
                    <a:pt x="88" y="426"/>
                  </a:cubicBezTo>
                  <a:cubicBezTo>
                    <a:pt x="75" y="422"/>
                    <a:pt x="67" y="409"/>
                    <a:pt x="70" y="395"/>
                  </a:cubicBezTo>
                  <a:cubicBezTo>
                    <a:pt x="86" y="329"/>
                    <a:pt x="86" y="329"/>
                    <a:pt x="86" y="329"/>
                  </a:cubicBezTo>
                  <a:cubicBezTo>
                    <a:pt x="54" y="338"/>
                    <a:pt x="54" y="338"/>
                    <a:pt x="54" y="338"/>
                  </a:cubicBezTo>
                  <a:cubicBezTo>
                    <a:pt x="53" y="338"/>
                    <a:pt x="51" y="338"/>
                    <a:pt x="50" y="338"/>
                  </a:cubicBezTo>
                  <a:cubicBezTo>
                    <a:pt x="42" y="338"/>
                    <a:pt x="36" y="334"/>
                    <a:pt x="34" y="326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1"/>
                    <a:pt x="0" y="200"/>
                    <a:pt x="0" y="198"/>
                  </a:cubicBezTo>
                  <a:cubicBezTo>
                    <a:pt x="0" y="191"/>
                    <a:pt x="5" y="184"/>
                    <a:pt x="12" y="182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106" y="127"/>
                    <a:pt x="106" y="127"/>
                    <a:pt x="106" y="127"/>
                  </a:cubicBezTo>
                  <a:cubicBezTo>
                    <a:pt x="107" y="126"/>
                    <a:pt x="109" y="125"/>
                    <a:pt x="110" y="125"/>
                  </a:cubicBezTo>
                  <a:cubicBezTo>
                    <a:pt x="117" y="119"/>
                    <a:pt x="130" y="116"/>
                    <a:pt x="149" y="116"/>
                  </a:cubicBezTo>
                  <a:cubicBezTo>
                    <a:pt x="175" y="116"/>
                    <a:pt x="189" y="123"/>
                    <a:pt x="195" y="133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21" y="126"/>
                    <a:pt x="222" y="126"/>
                    <a:pt x="224" y="126"/>
                  </a:cubicBezTo>
                  <a:cubicBezTo>
                    <a:pt x="231" y="126"/>
                    <a:pt x="238" y="131"/>
                    <a:pt x="240" y="138"/>
                  </a:cubicBezTo>
                  <a:cubicBezTo>
                    <a:pt x="261" y="215"/>
                    <a:pt x="261" y="215"/>
                    <a:pt x="261" y="215"/>
                  </a:cubicBezTo>
                  <a:cubicBezTo>
                    <a:pt x="263" y="215"/>
                    <a:pt x="263" y="215"/>
                    <a:pt x="263" y="215"/>
                  </a:cubicBezTo>
                  <a:cubicBezTo>
                    <a:pt x="275" y="215"/>
                    <a:pt x="283" y="224"/>
                    <a:pt x="283" y="235"/>
                  </a:cubicBezTo>
                  <a:cubicBezTo>
                    <a:pt x="283" y="244"/>
                    <a:pt x="278" y="251"/>
                    <a:pt x="271" y="254"/>
                  </a:cubicBezTo>
                  <a:close/>
                  <a:moveTo>
                    <a:pt x="86" y="208"/>
                  </a:moveTo>
                  <a:cubicBezTo>
                    <a:pt x="237" y="167"/>
                    <a:pt x="237" y="167"/>
                    <a:pt x="237" y="167"/>
                  </a:cubicBezTo>
                  <a:cubicBezTo>
                    <a:pt x="230" y="141"/>
                    <a:pt x="230" y="141"/>
                    <a:pt x="230" y="141"/>
                  </a:cubicBezTo>
                  <a:cubicBezTo>
                    <a:pt x="230" y="138"/>
                    <a:pt x="227" y="136"/>
                    <a:pt x="224" y="136"/>
                  </a:cubicBezTo>
                  <a:cubicBezTo>
                    <a:pt x="223" y="136"/>
                    <a:pt x="223" y="136"/>
                    <a:pt x="222" y="136"/>
                  </a:cubicBezTo>
                  <a:cubicBezTo>
                    <a:pt x="127" y="161"/>
                    <a:pt x="127" y="161"/>
                    <a:pt x="127" y="161"/>
                  </a:cubicBezTo>
                  <a:cubicBezTo>
                    <a:pt x="86" y="194"/>
                    <a:pt x="86" y="194"/>
                    <a:pt x="86" y="194"/>
                  </a:cubicBezTo>
                  <a:lnTo>
                    <a:pt x="86" y="208"/>
                  </a:lnTo>
                  <a:close/>
                  <a:moveTo>
                    <a:pt x="17" y="226"/>
                  </a:moveTo>
                  <a:cubicBezTo>
                    <a:pt x="46" y="219"/>
                    <a:pt x="46" y="219"/>
                    <a:pt x="46" y="219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2" y="192"/>
                    <a:pt x="10" y="195"/>
                    <a:pt x="10" y="198"/>
                  </a:cubicBezTo>
                  <a:cubicBezTo>
                    <a:pt x="10" y="199"/>
                    <a:pt x="10" y="199"/>
                    <a:pt x="10" y="200"/>
                  </a:cubicBezTo>
                  <a:lnTo>
                    <a:pt x="17" y="226"/>
                  </a:lnTo>
                  <a:close/>
                  <a:moveTo>
                    <a:pt x="264" y="266"/>
                  </a:moveTo>
                  <a:cubicBezTo>
                    <a:pt x="264" y="266"/>
                    <a:pt x="264" y="265"/>
                    <a:pt x="263" y="264"/>
                  </a:cubicBezTo>
                  <a:cubicBezTo>
                    <a:pt x="247" y="201"/>
                    <a:pt x="247" y="201"/>
                    <a:pt x="247" y="201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86" y="246"/>
                    <a:pt x="86" y="246"/>
                    <a:pt x="86" y="246"/>
                  </a:cubicBezTo>
                  <a:cubicBezTo>
                    <a:pt x="86" y="246"/>
                    <a:pt x="86" y="246"/>
                    <a:pt x="86" y="246"/>
                  </a:cubicBezTo>
                  <a:cubicBezTo>
                    <a:pt x="86" y="257"/>
                    <a:pt x="77" y="266"/>
                    <a:pt x="66" y="266"/>
                  </a:cubicBezTo>
                  <a:cubicBezTo>
                    <a:pt x="58" y="266"/>
                    <a:pt x="51" y="262"/>
                    <a:pt x="48" y="255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43" y="323"/>
                    <a:pt x="43" y="323"/>
                    <a:pt x="43" y="323"/>
                  </a:cubicBezTo>
                  <a:cubicBezTo>
                    <a:pt x="44" y="326"/>
                    <a:pt x="47" y="328"/>
                    <a:pt x="50" y="328"/>
                  </a:cubicBezTo>
                  <a:cubicBezTo>
                    <a:pt x="50" y="328"/>
                    <a:pt x="51" y="328"/>
                    <a:pt x="52" y="328"/>
                  </a:cubicBezTo>
                  <a:cubicBezTo>
                    <a:pt x="259" y="273"/>
                    <a:pt x="259" y="273"/>
                    <a:pt x="259" y="273"/>
                  </a:cubicBezTo>
                  <a:cubicBezTo>
                    <a:pt x="262" y="272"/>
                    <a:pt x="264" y="269"/>
                    <a:pt x="264" y="266"/>
                  </a:cubicBezTo>
                  <a:close/>
                  <a:moveTo>
                    <a:pt x="240" y="241"/>
                  </a:moveTo>
                  <a:cubicBezTo>
                    <a:pt x="245" y="259"/>
                    <a:pt x="245" y="259"/>
                    <a:pt x="245" y="259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2" y="246"/>
                    <a:pt x="222" y="246"/>
                    <a:pt x="222" y="246"/>
                  </a:cubicBezTo>
                  <a:lnTo>
                    <a:pt x="240" y="241"/>
                  </a:lnTo>
                  <a:close/>
                  <a:moveTo>
                    <a:pt x="215" y="248"/>
                  </a:moveTo>
                  <a:cubicBezTo>
                    <a:pt x="220" y="265"/>
                    <a:pt x="220" y="265"/>
                    <a:pt x="220" y="265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197" y="253"/>
                    <a:pt x="197" y="253"/>
                    <a:pt x="197" y="253"/>
                  </a:cubicBezTo>
                  <a:lnTo>
                    <a:pt x="215" y="24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82272" tIns="41137" rIns="82272" bIns="41137" numCol="1" anchor="t" anchorCtr="0" compatLnSpc="1">
              <a:prstTxWarp prst="textNoShape">
                <a:avLst/>
              </a:prstTxWarp>
            </a:bodyPr>
            <a:lstStyle/>
            <a:p>
              <a:endParaRPr lang="en-US" sz="1599">
                <a:solidFill>
                  <a:srgbClr val="FFFFFF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6528" y="5101013"/>
              <a:ext cx="168910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200"/>
                </a:spcBef>
              </a:pPr>
              <a:r>
                <a:rPr lang="en-US" sz="1100" b="1" dirty="0" smtClean="0">
                  <a:latin typeface="Segoe UI Light" panose="020B0502040204020203" pitchFamily="34" charset="0"/>
                  <a:cs typeface="Segoe UI Light" panose="020B0502040204020203" pitchFamily="34" charset="0"/>
                </a:rPr>
                <a:t>UPN=Ted@Contoso.com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5128122" y="4488013"/>
              <a:ext cx="1600200" cy="1396593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b" anchorCtr="0" compatLnSpc="1">
              <a:prstTxWarp prst="textNoShape">
                <a:avLst/>
              </a:prstTxWarp>
            </a:bodyPr>
            <a:lstStyle/>
            <a:p>
              <a:pPr algn="ctr" defTabSz="93239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srgbClr val="FFFF00"/>
                  </a:solidFill>
                </a:rPr>
                <a:t>Office 365</a:t>
              </a:r>
              <a:endParaRPr 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13" name="Freeform 159"/>
            <p:cNvSpPr>
              <a:spLocks noEditPoints="1"/>
            </p:cNvSpPr>
            <p:nvPr/>
          </p:nvSpPr>
          <p:spPr bwMode="black">
            <a:xfrm>
              <a:off x="5758000" y="4544522"/>
              <a:ext cx="426658" cy="641789"/>
            </a:xfrm>
            <a:custGeom>
              <a:avLst/>
              <a:gdLst>
                <a:gd name="T0" fmla="*/ 101 w 283"/>
                <a:gd name="T1" fmla="*/ 50 h 426"/>
                <a:gd name="T2" fmla="*/ 202 w 283"/>
                <a:gd name="T3" fmla="*/ 50 h 426"/>
                <a:gd name="T4" fmla="*/ 271 w 283"/>
                <a:gd name="T5" fmla="*/ 254 h 426"/>
                <a:gd name="T6" fmla="*/ 274 w 283"/>
                <a:gd name="T7" fmla="*/ 266 h 426"/>
                <a:gd name="T8" fmla="*/ 204 w 283"/>
                <a:gd name="T9" fmla="*/ 298 h 426"/>
                <a:gd name="T10" fmla="*/ 210 w 283"/>
                <a:gd name="T11" fmla="*/ 426 h 426"/>
                <a:gd name="T12" fmla="*/ 179 w 283"/>
                <a:gd name="T13" fmla="*/ 407 h 426"/>
                <a:gd name="T14" fmla="*/ 141 w 283"/>
                <a:gd name="T15" fmla="*/ 315 h 426"/>
                <a:gd name="T16" fmla="*/ 94 w 283"/>
                <a:gd name="T17" fmla="*/ 426 h 426"/>
                <a:gd name="T18" fmla="*/ 70 w 283"/>
                <a:gd name="T19" fmla="*/ 395 h 426"/>
                <a:gd name="T20" fmla="*/ 54 w 283"/>
                <a:gd name="T21" fmla="*/ 338 h 426"/>
                <a:gd name="T22" fmla="*/ 34 w 283"/>
                <a:gd name="T23" fmla="*/ 326 h 426"/>
                <a:gd name="T24" fmla="*/ 0 w 283"/>
                <a:gd name="T25" fmla="*/ 198 h 426"/>
                <a:gd name="T26" fmla="*/ 49 w 283"/>
                <a:gd name="T27" fmla="*/ 172 h 426"/>
                <a:gd name="T28" fmla="*/ 110 w 283"/>
                <a:gd name="T29" fmla="*/ 125 h 426"/>
                <a:gd name="T30" fmla="*/ 195 w 283"/>
                <a:gd name="T31" fmla="*/ 133 h 426"/>
                <a:gd name="T32" fmla="*/ 224 w 283"/>
                <a:gd name="T33" fmla="*/ 126 h 426"/>
                <a:gd name="T34" fmla="*/ 261 w 283"/>
                <a:gd name="T35" fmla="*/ 215 h 426"/>
                <a:gd name="T36" fmla="*/ 283 w 283"/>
                <a:gd name="T37" fmla="*/ 235 h 426"/>
                <a:gd name="T38" fmla="*/ 86 w 283"/>
                <a:gd name="T39" fmla="*/ 208 h 426"/>
                <a:gd name="T40" fmla="*/ 230 w 283"/>
                <a:gd name="T41" fmla="*/ 141 h 426"/>
                <a:gd name="T42" fmla="*/ 222 w 283"/>
                <a:gd name="T43" fmla="*/ 136 h 426"/>
                <a:gd name="T44" fmla="*/ 86 w 283"/>
                <a:gd name="T45" fmla="*/ 194 h 426"/>
                <a:gd name="T46" fmla="*/ 17 w 283"/>
                <a:gd name="T47" fmla="*/ 226 h 426"/>
                <a:gd name="T48" fmla="*/ 46 w 283"/>
                <a:gd name="T49" fmla="*/ 183 h 426"/>
                <a:gd name="T50" fmla="*/ 10 w 283"/>
                <a:gd name="T51" fmla="*/ 198 h 426"/>
                <a:gd name="T52" fmla="*/ 17 w 283"/>
                <a:gd name="T53" fmla="*/ 226 h 426"/>
                <a:gd name="T54" fmla="*/ 263 w 283"/>
                <a:gd name="T55" fmla="*/ 264 h 426"/>
                <a:gd name="T56" fmla="*/ 86 w 283"/>
                <a:gd name="T57" fmla="*/ 244 h 426"/>
                <a:gd name="T58" fmla="*/ 86 w 283"/>
                <a:gd name="T59" fmla="*/ 246 h 426"/>
                <a:gd name="T60" fmla="*/ 48 w 283"/>
                <a:gd name="T61" fmla="*/ 255 h 426"/>
                <a:gd name="T62" fmla="*/ 43 w 283"/>
                <a:gd name="T63" fmla="*/ 323 h 426"/>
                <a:gd name="T64" fmla="*/ 52 w 283"/>
                <a:gd name="T65" fmla="*/ 328 h 426"/>
                <a:gd name="T66" fmla="*/ 264 w 283"/>
                <a:gd name="T67" fmla="*/ 266 h 426"/>
                <a:gd name="T68" fmla="*/ 245 w 283"/>
                <a:gd name="T69" fmla="*/ 259 h 426"/>
                <a:gd name="T70" fmla="*/ 222 w 283"/>
                <a:gd name="T71" fmla="*/ 246 h 426"/>
                <a:gd name="T72" fmla="*/ 215 w 283"/>
                <a:gd name="T73" fmla="*/ 248 h 426"/>
                <a:gd name="T74" fmla="*/ 202 w 283"/>
                <a:gd name="T75" fmla="*/ 270 h 426"/>
                <a:gd name="T76" fmla="*/ 215 w 283"/>
                <a:gd name="T77" fmla="*/ 24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3" h="426">
                  <a:moveTo>
                    <a:pt x="151" y="100"/>
                  </a:moveTo>
                  <a:cubicBezTo>
                    <a:pt x="124" y="100"/>
                    <a:pt x="101" y="77"/>
                    <a:pt x="101" y="50"/>
                  </a:cubicBezTo>
                  <a:cubicBezTo>
                    <a:pt x="101" y="22"/>
                    <a:pt x="124" y="0"/>
                    <a:pt x="151" y="0"/>
                  </a:cubicBezTo>
                  <a:cubicBezTo>
                    <a:pt x="179" y="0"/>
                    <a:pt x="202" y="22"/>
                    <a:pt x="202" y="50"/>
                  </a:cubicBezTo>
                  <a:cubicBezTo>
                    <a:pt x="202" y="77"/>
                    <a:pt x="179" y="100"/>
                    <a:pt x="151" y="100"/>
                  </a:cubicBezTo>
                  <a:close/>
                  <a:moveTo>
                    <a:pt x="271" y="254"/>
                  </a:moveTo>
                  <a:cubicBezTo>
                    <a:pt x="273" y="262"/>
                    <a:pt x="273" y="262"/>
                    <a:pt x="273" y="262"/>
                  </a:cubicBezTo>
                  <a:cubicBezTo>
                    <a:pt x="273" y="263"/>
                    <a:pt x="274" y="265"/>
                    <a:pt x="274" y="266"/>
                  </a:cubicBezTo>
                  <a:cubicBezTo>
                    <a:pt x="274" y="274"/>
                    <a:pt x="269" y="280"/>
                    <a:pt x="261" y="282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28" y="395"/>
                    <a:pt x="228" y="395"/>
                    <a:pt x="228" y="395"/>
                  </a:cubicBezTo>
                  <a:cubicBezTo>
                    <a:pt x="231" y="409"/>
                    <a:pt x="223" y="422"/>
                    <a:pt x="210" y="426"/>
                  </a:cubicBezTo>
                  <a:cubicBezTo>
                    <a:pt x="208" y="426"/>
                    <a:pt x="206" y="426"/>
                    <a:pt x="204" y="426"/>
                  </a:cubicBezTo>
                  <a:cubicBezTo>
                    <a:pt x="192" y="426"/>
                    <a:pt x="182" y="419"/>
                    <a:pt x="179" y="407"/>
                  </a:cubicBezTo>
                  <a:cubicBezTo>
                    <a:pt x="155" y="311"/>
                    <a:pt x="155" y="311"/>
                    <a:pt x="155" y="311"/>
                  </a:cubicBezTo>
                  <a:cubicBezTo>
                    <a:pt x="141" y="315"/>
                    <a:pt x="141" y="315"/>
                    <a:pt x="141" y="315"/>
                  </a:cubicBezTo>
                  <a:cubicBezTo>
                    <a:pt x="118" y="407"/>
                    <a:pt x="118" y="407"/>
                    <a:pt x="118" y="407"/>
                  </a:cubicBezTo>
                  <a:cubicBezTo>
                    <a:pt x="116" y="419"/>
                    <a:pt x="105" y="426"/>
                    <a:pt x="94" y="426"/>
                  </a:cubicBezTo>
                  <a:cubicBezTo>
                    <a:pt x="92" y="426"/>
                    <a:pt x="90" y="426"/>
                    <a:pt x="88" y="426"/>
                  </a:cubicBezTo>
                  <a:cubicBezTo>
                    <a:pt x="75" y="422"/>
                    <a:pt x="67" y="409"/>
                    <a:pt x="70" y="395"/>
                  </a:cubicBezTo>
                  <a:cubicBezTo>
                    <a:pt x="86" y="329"/>
                    <a:pt x="86" y="329"/>
                    <a:pt x="86" y="329"/>
                  </a:cubicBezTo>
                  <a:cubicBezTo>
                    <a:pt x="54" y="338"/>
                    <a:pt x="54" y="338"/>
                    <a:pt x="54" y="338"/>
                  </a:cubicBezTo>
                  <a:cubicBezTo>
                    <a:pt x="53" y="338"/>
                    <a:pt x="51" y="338"/>
                    <a:pt x="50" y="338"/>
                  </a:cubicBezTo>
                  <a:cubicBezTo>
                    <a:pt x="42" y="338"/>
                    <a:pt x="36" y="334"/>
                    <a:pt x="34" y="326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1"/>
                    <a:pt x="0" y="200"/>
                    <a:pt x="0" y="198"/>
                  </a:cubicBezTo>
                  <a:cubicBezTo>
                    <a:pt x="0" y="191"/>
                    <a:pt x="5" y="184"/>
                    <a:pt x="12" y="182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106" y="127"/>
                    <a:pt x="106" y="127"/>
                    <a:pt x="106" y="127"/>
                  </a:cubicBezTo>
                  <a:cubicBezTo>
                    <a:pt x="107" y="126"/>
                    <a:pt x="109" y="125"/>
                    <a:pt x="110" y="125"/>
                  </a:cubicBezTo>
                  <a:cubicBezTo>
                    <a:pt x="117" y="119"/>
                    <a:pt x="130" y="116"/>
                    <a:pt x="149" y="116"/>
                  </a:cubicBezTo>
                  <a:cubicBezTo>
                    <a:pt x="175" y="116"/>
                    <a:pt x="189" y="123"/>
                    <a:pt x="195" y="133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21" y="126"/>
                    <a:pt x="222" y="126"/>
                    <a:pt x="224" y="126"/>
                  </a:cubicBezTo>
                  <a:cubicBezTo>
                    <a:pt x="231" y="126"/>
                    <a:pt x="238" y="131"/>
                    <a:pt x="240" y="138"/>
                  </a:cubicBezTo>
                  <a:cubicBezTo>
                    <a:pt x="261" y="215"/>
                    <a:pt x="261" y="215"/>
                    <a:pt x="261" y="215"/>
                  </a:cubicBezTo>
                  <a:cubicBezTo>
                    <a:pt x="263" y="215"/>
                    <a:pt x="263" y="215"/>
                    <a:pt x="263" y="215"/>
                  </a:cubicBezTo>
                  <a:cubicBezTo>
                    <a:pt x="275" y="215"/>
                    <a:pt x="283" y="224"/>
                    <a:pt x="283" y="235"/>
                  </a:cubicBezTo>
                  <a:cubicBezTo>
                    <a:pt x="283" y="244"/>
                    <a:pt x="278" y="251"/>
                    <a:pt x="271" y="254"/>
                  </a:cubicBezTo>
                  <a:close/>
                  <a:moveTo>
                    <a:pt x="86" y="208"/>
                  </a:moveTo>
                  <a:cubicBezTo>
                    <a:pt x="237" y="167"/>
                    <a:pt x="237" y="167"/>
                    <a:pt x="237" y="167"/>
                  </a:cubicBezTo>
                  <a:cubicBezTo>
                    <a:pt x="230" y="141"/>
                    <a:pt x="230" y="141"/>
                    <a:pt x="230" y="141"/>
                  </a:cubicBezTo>
                  <a:cubicBezTo>
                    <a:pt x="230" y="138"/>
                    <a:pt x="227" y="136"/>
                    <a:pt x="224" y="136"/>
                  </a:cubicBezTo>
                  <a:cubicBezTo>
                    <a:pt x="223" y="136"/>
                    <a:pt x="223" y="136"/>
                    <a:pt x="222" y="136"/>
                  </a:cubicBezTo>
                  <a:cubicBezTo>
                    <a:pt x="127" y="161"/>
                    <a:pt x="127" y="161"/>
                    <a:pt x="127" y="161"/>
                  </a:cubicBezTo>
                  <a:cubicBezTo>
                    <a:pt x="86" y="194"/>
                    <a:pt x="86" y="194"/>
                    <a:pt x="86" y="194"/>
                  </a:cubicBezTo>
                  <a:lnTo>
                    <a:pt x="86" y="208"/>
                  </a:lnTo>
                  <a:close/>
                  <a:moveTo>
                    <a:pt x="17" y="226"/>
                  </a:moveTo>
                  <a:cubicBezTo>
                    <a:pt x="46" y="219"/>
                    <a:pt x="46" y="219"/>
                    <a:pt x="46" y="219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2" y="192"/>
                    <a:pt x="10" y="195"/>
                    <a:pt x="10" y="198"/>
                  </a:cubicBezTo>
                  <a:cubicBezTo>
                    <a:pt x="10" y="199"/>
                    <a:pt x="10" y="199"/>
                    <a:pt x="10" y="200"/>
                  </a:cubicBezTo>
                  <a:lnTo>
                    <a:pt x="17" y="226"/>
                  </a:lnTo>
                  <a:close/>
                  <a:moveTo>
                    <a:pt x="264" y="266"/>
                  </a:moveTo>
                  <a:cubicBezTo>
                    <a:pt x="264" y="266"/>
                    <a:pt x="264" y="265"/>
                    <a:pt x="263" y="264"/>
                  </a:cubicBezTo>
                  <a:cubicBezTo>
                    <a:pt x="247" y="201"/>
                    <a:pt x="247" y="201"/>
                    <a:pt x="247" y="201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86" y="246"/>
                    <a:pt x="86" y="246"/>
                    <a:pt x="86" y="246"/>
                  </a:cubicBezTo>
                  <a:cubicBezTo>
                    <a:pt x="86" y="246"/>
                    <a:pt x="86" y="246"/>
                    <a:pt x="86" y="246"/>
                  </a:cubicBezTo>
                  <a:cubicBezTo>
                    <a:pt x="86" y="257"/>
                    <a:pt x="77" y="266"/>
                    <a:pt x="66" y="266"/>
                  </a:cubicBezTo>
                  <a:cubicBezTo>
                    <a:pt x="58" y="266"/>
                    <a:pt x="51" y="262"/>
                    <a:pt x="48" y="255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43" y="323"/>
                    <a:pt x="43" y="323"/>
                    <a:pt x="43" y="323"/>
                  </a:cubicBezTo>
                  <a:cubicBezTo>
                    <a:pt x="44" y="326"/>
                    <a:pt x="47" y="328"/>
                    <a:pt x="50" y="328"/>
                  </a:cubicBezTo>
                  <a:cubicBezTo>
                    <a:pt x="50" y="328"/>
                    <a:pt x="51" y="328"/>
                    <a:pt x="52" y="328"/>
                  </a:cubicBezTo>
                  <a:cubicBezTo>
                    <a:pt x="259" y="273"/>
                    <a:pt x="259" y="273"/>
                    <a:pt x="259" y="273"/>
                  </a:cubicBezTo>
                  <a:cubicBezTo>
                    <a:pt x="262" y="272"/>
                    <a:pt x="264" y="269"/>
                    <a:pt x="264" y="266"/>
                  </a:cubicBezTo>
                  <a:close/>
                  <a:moveTo>
                    <a:pt x="240" y="241"/>
                  </a:moveTo>
                  <a:cubicBezTo>
                    <a:pt x="245" y="259"/>
                    <a:pt x="245" y="259"/>
                    <a:pt x="245" y="259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2" y="246"/>
                    <a:pt x="222" y="246"/>
                    <a:pt x="222" y="246"/>
                  </a:cubicBezTo>
                  <a:lnTo>
                    <a:pt x="240" y="241"/>
                  </a:lnTo>
                  <a:close/>
                  <a:moveTo>
                    <a:pt x="215" y="248"/>
                  </a:moveTo>
                  <a:cubicBezTo>
                    <a:pt x="220" y="265"/>
                    <a:pt x="220" y="265"/>
                    <a:pt x="220" y="265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197" y="253"/>
                    <a:pt x="197" y="253"/>
                    <a:pt x="197" y="253"/>
                  </a:cubicBezTo>
                  <a:lnTo>
                    <a:pt x="215" y="24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82272" tIns="41137" rIns="82272" bIns="41137" numCol="1" anchor="t" anchorCtr="0" compatLnSpc="1">
              <a:prstTxWarp prst="textNoShape">
                <a:avLst/>
              </a:prstTxWarp>
            </a:bodyPr>
            <a:lstStyle/>
            <a:p>
              <a:endParaRPr lang="en-US" sz="1599">
                <a:solidFill>
                  <a:srgbClr val="FFFFFF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225203" y="5186310"/>
              <a:ext cx="149225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200"/>
                </a:spcBef>
              </a:pPr>
              <a:r>
                <a:rPr lang="en-US" sz="1100" b="1" dirty="0" smtClean="0">
                  <a:latin typeface="Segoe UI Light" panose="020B0502040204020203" pitchFamily="34" charset="0"/>
                  <a:cs typeface="Segoe UI Light" panose="020B0502040204020203" pitchFamily="34" charset="0"/>
                </a:rPr>
                <a:t>UPN=Ted@Contoso.Onmicrosoft.com</a:t>
              </a:r>
            </a:p>
          </p:txBody>
        </p:sp>
        <p:sp>
          <p:nvSpPr>
            <p:cNvPr id="15" name="Hexagon 14"/>
            <p:cNvSpPr/>
            <p:nvPr/>
          </p:nvSpPr>
          <p:spPr bwMode="auto">
            <a:xfrm>
              <a:off x="3183921" y="4662304"/>
              <a:ext cx="914400" cy="685291"/>
            </a:xfrm>
            <a:prstGeom prst="hexagon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39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FFFF00"/>
                  </a:solidFill>
                </a:rPr>
                <a:t>DirSync</a:t>
              </a:r>
            </a:p>
          </p:txBody>
        </p:sp>
        <p:cxnSp>
          <p:nvCxnSpPr>
            <p:cNvPr id="16" name="Straight Arrow Connector 15"/>
            <p:cNvCxnSpPr>
              <a:stCxn id="3" idx="3"/>
              <a:endCxn id="15" idx="3"/>
            </p:cNvCxnSpPr>
            <p:nvPr/>
          </p:nvCxnSpPr>
          <p:spPr>
            <a:xfrm flipV="1">
              <a:off x="2275629" y="5004950"/>
              <a:ext cx="90829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4098321" y="5004949"/>
              <a:ext cx="1029801" cy="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825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199" y="164824"/>
            <a:ext cx="11979275" cy="1200187"/>
          </a:xfrm>
        </p:spPr>
        <p:txBody>
          <a:bodyPr/>
          <a:lstStyle/>
          <a:p>
            <a:r>
              <a:rPr lang="en-US" sz="5400" dirty="0" smtClean="0"/>
              <a:t>Do I need to upgrade to Exchange 2013?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471120" y="1208454"/>
            <a:ext cx="2224455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Short answer: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661" y="1640237"/>
            <a:ext cx="216591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Long answer: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837" y="2227943"/>
            <a:ext cx="9677400" cy="42707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46601" y="1316396"/>
            <a:ext cx="1911101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it depends….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77089" y="1836318"/>
            <a:ext cx="6310895" cy="2597634"/>
          </a:xfrm>
          <a:prstGeom prst="rect">
            <a:avLst/>
          </a:prstGeom>
          <a:solidFill>
            <a:srgbClr val="00B050"/>
          </a:solidFill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u="sng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Simple answer:</a:t>
            </a: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only upgrade to Exchange 2013 if:</a:t>
            </a:r>
          </a:p>
          <a:p>
            <a:pPr marL="923571" lvl="1" indent="-457200">
              <a:lnSpc>
                <a:spcPct val="90000"/>
              </a:lnSpc>
              <a:spcAft>
                <a:spcPts val="600"/>
              </a:spcAft>
              <a:buAutoNum type="arabicPeriod"/>
            </a:pPr>
            <a:r>
              <a:rPr lang="en-US" sz="2400" i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You are already planning to move to </a:t>
            </a:r>
            <a:r>
              <a:rPr lang="en-US" sz="2400" i="1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/>
            </a:r>
            <a:br>
              <a:rPr lang="en-US" sz="2400" i="1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</a:br>
            <a:r>
              <a:rPr lang="en-US" sz="2400" i="1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Exchange </a:t>
            </a:r>
            <a:r>
              <a:rPr lang="en-US" sz="2400" i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2013 (</a:t>
            </a:r>
            <a:r>
              <a:rPr lang="en-US" sz="2400" i="1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on-premises)</a:t>
            </a:r>
            <a:endParaRPr lang="en-US" sz="2400" i="1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 marL="923571" lvl="1" indent="-457200">
              <a:lnSpc>
                <a:spcPct val="90000"/>
              </a:lnSpc>
              <a:spcAft>
                <a:spcPts val="600"/>
              </a:spcAft>
              <a:buAutoNum type="arabicPeriod"/>
            </a:pPr>
            <a:r>
              <a:rPr lang="en-US" sz="2400" i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You need 2013-specific features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 err="1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9720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Sizing Guidance for </a:t>
            </a:r>
            <a:r>
              <a:rPr lang="en-US" sz="5400" dirty="0" smtClean="0"/>
              <a:t>Hybrid</a:t>
            </a:r>
            <a:endParaRPr lang="en-US" sz="5400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270058" y="1216668"/>
            <a:ext cx="11885514" cy="5160772"/>
          </a:xfrm>
          <a:prstGeom prst="rect">
            <a:avLst/>
          </a:prstGeom>
        </p:spPr>
        <p:txBody>
          <a:bodyPr/>
          <a:lstStyle>
            <a:lvl1pPr marL="336145" marR="0" indent="-336145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3921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72691" marR="0" indent="-236546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353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84338" marR="0" indent="-224097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2353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08435" marR="0" indent="-224097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961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32531" marR="0" indent="-224097" algn="l" defTabSz="9143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sz="1961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509" indent="-228592" algn="l" defTabSz="9143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93" indent="-228592" algn="l" defTabSz="9143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77" indent="-228592" algn="l" defTabSz="9143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1" indent="-228592" algn="l" defTabSz="9143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999" dirty="0"/>
              <a:t>You should use normal CAS/</a:t>
            </a:r>
            <a:r>
              <a:rPr lang="en-US" sz="3999" i="1" dirty="0"/>
              <a:t>HUB</a:t>
            </a:r>
            <a:r>
              <a:rPr lang="en-US" sz="3999" dirty="0"/>
              <a:t>/MBX guidance</a:t>
            </a:r>
          </a:p>
          <a:p>
            <a:pPr lvl="1"/>
            <a:r>
              <a:rPr lang="en-US" sz="2400" dirty="0"/>
              <a:t>Hybrid is not a separate Role</a:t>
            </a:r>
          </a:p>
          <a:p>
            <a:pPr lvl="1"/>
            <a:r>
              <a:rPr lang="en-US" sz="2400" dirty="0"/>
              <a:t>As you move mailboxes to Office 365 you use less capacity on-premises</a:t>
            </a:r>
          </a:p>
          <a:p>
            <a:pPr lvl="1"/>
            <a:r>
              <a:rPr lang="en-US" sz="2400" dirty="0"/>
              <a:t>How is </a:t>
            </a:r>
            <a:r>
              <a:rPr lang="en-US" sz="2400" dirty="0" smtClean="0"/>
              <a:t>your </a:t>
            </a:r>
            <a:r>
              <a:rPr lang="en-US" sz="2400" dirty="0"/>
              <a:t>mail flow </a:t>
            </a:r>
            <a:r>
              <a:rPr lang="en-US" sz="2400" dirty="0" smtClean="0"/>
              <a:t>configured? </a:t>
            </a:r>
            <a:endParaRPr lang="en-US" sz="2400" dirty="0"/>
          </a:p>
          <a:p>
            <a:pPr lvl="1"/>
            <a:r>
              <a:rPr lang="en-US" sz="2400" dirty="0"/>
              <a:t>Migration </a:t>
            </a:r>
            <a:r>
              <a:rPr lang="en-US" sz="2400" dirty="0" smtClean="0"/>
              <a:t>traffic </a:t>
            </a:r>
            <a:r>
              <a:rPr lang="en-US" sz="2400" dirty="0"/>
              <a:t>is more taxing than the </a:t>
            </a:r>
            <a:r>
              <a:rPr lang="en-US" sz="2400" dirty="0" smtClean="0"/>
              <a:t>rest</a:t>
            </a:r>
            <a:endParaRPr lang="en-US" sz="3999" dirty="0" smtClean="0"/>
          </a:p>
          <a:p>
            <a:r>
              <a:rPr lang="en-US" sz="3999" dirty="0" smtClean="0"/>
              <a:t>Can </a:t>
            </a:r>
            <a:r>
              <a:rPr lang="en-US" sz="3999" dirty="0"/>
              <a:t>I have a separate set of servers for Migration?</a:t>
            </a:r>
          </a:p>
          <a:p>
            <a:pPr lvl="1"/>
            <a:r>
              <a:rPr lang="en-US" sz="2400" dirty="0"/>
              <a:t>You can have a separate bank of servers for </a:t>
            </a:r>
            <a:r>
              <a:rPr lang="en-US" sz="2400" dirty="0" smtClean="0"/>
              <a:t>migration</a:t>
            </a:r>
          </a:p>
          <a:p>
            <a:pPr lvl="2"/>
            <a:r>
              <a:rPr lang="en-US" sz="2400" dirty="0" smtClean="0"/>
              <a:t>OR just add servers to your existing array/pool</a:t>
            </a:r>
            <a:endParaRPr lang="en-US" sz="2400" dirty="0"/>
          </a:p>
          <a:p>
            <a:pPr lvl="2"/>
            <a:r>
              <a:rPr lang="en-US" sz="2400" dirty="0" smtClean="0"/>
              <a:t>OR you </a:t>
            </a:r>
            <a:r>
              <a:rPr lang="en-US" sz="2400" dirty="0"/>
              <a:t>could however just perform </a:t>
            </a:r>
            <a:r>
              <a:rPr lang="en-US" sz="2400" dirty="0" smtClean="0"/>
              <a:t>moves </a:t>
            </a:r>
            <a:r>
              <a:rPr lang="en-US" sz="2400" dirty="0"/>
              <a:t>during off hours to mitigate some </a:t>
            </a:r>
            <a:r>
              <a:rPr lang="en-US" sz="2400" dirty="0" smtClean="0"/>
              <a:t>concerns</a:t>
            </a:r>
          </a:p>
          <a:p>
            <a:pPr lvl="1"/>
            <a:r>
              <a:rPr lang="en-US" sz="2400" dirty="0" smtClean="0"/>
              <a:t>We see all of these scenarios, they are supported scenarios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436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199" y="164824"/>
            <a:ext cx="11979275" cy="1200187"/>
          </a:xfrm>
        </p:spPr>
        <p:txBody>
          <a:bodyPr/>
          <a:lstStyle/>
          <a:p>
            <a:r>
              <a:rPr lang="en-US" sz="4800" dirty="0" smtClean="0"/>
              <a:t>Decommissioning the on-premises Exchange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16003" y="1101267"/>
            <a:ext cx="11288387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32636"/>
            <a:r>
              <a:rPr lang="en-US" sz="2400" b="1" spc="-72" dirty="0">
                <a:solidFill>
                  <a:schemeClr val="tx1">
                    <a:lumMod val="95000"/>
                  </a:schemeClr>
                </a:solidFill>
                <a:latin typeface="Segoe UI"/>
              </a:rPr>
              <a:t>Keep Exchange and Hybrid </a:t>
            </a:r>
            <a:r>
              <a:rPr lang="en-US" sz="2400" spc="-72" dirty="0">
                <a:solidFill>
                  <a:schemeClr val="tx1">
                    <a:lumMod val="95000"/>
                  </a:schemeClr>
                </a:solidFill>
                <a:latin typeface="Segoe UI"/>
              </a:rPr>
              <a:t>– this is the best option if you intend on continuing to use ANY on-premises Exchange service or data </a:t>
            </a:r>
          </a:p>
          <a:p>
            <a:pPr defTabSz="932636"/>
            <a:r>
              <a:rPr lang="en-US" sz="2400" b="1" spc="-72" dirty="0">
                <a:solidFill>
                  <a:schemeClr val="tx1">
                    <a:lumMod val="95000"/>
                  </a:schemeClr>
                </a:solidFill>
                <a:latin typeface="Segoe UI"/>
              </a:rPr>
              <a:t>Keep Exchange but remove Hybrid </a:t>
            </a:r>
            <a:r>
              <a:rPr lang="en-US" sz="2400" spc="-72" dirty="0">
                <a:solidFill>
                  <a:schemeClr val="tx1">
                    <a:lumMod val="95000"/>
                  </a:schemeClr>
                </a:solidFill>
                <a:latin typeface="Segoe UI"/>
              </a:rPr>
              <a:t>– This is the best option if you are just using Exchange for Recipient Management purposes ONLY</a:t>
            </a:r>
          </a:p>
          <a:p>
            <a:pPr defTabSz="932636"/>
            <a:r>
              <a:rPr lang="en-US" sz="2400" b="1" spc="-72" dirty="0">
                <a:solidFill>
                  <a:schemeClr val="tx1">
                    <a:lumMod val="95000"/>
                  </a:schemeClr>
                </a:solidFill>
                <a:latin typeface="Segoe UI"/>
              </a:rPr>
              <a:t>Remove Exchange and Hybrid </a:t>
            </a:r>
            <a:r>
              <a:rPr lang="en-US" sz="2400" spc="-72" dirty="0">
                <a:solidFill>
                  <a:schemeClr val="tx1">
                    <a:lumMod val="95000"/>
                  </a:schemeClr>
                </a:solidFill>
                <a:latin typeface="Segoe UI"/>
              </a:rPr>
              <a:t>– this is the best option if you have moved all Mailboxes and have Directory Synchronization deactivated</a:t>
            </a:r>
          </a:p>
        </p:txBody>
      </p:sp>
      <p:graphicFrame>
        <p:nvGraphicFramePr>
          <p:cNvPr id="5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150657"/>
              </p:ext>
            </p:extLst>
          </p:nvPr>
        </p:nvGraphicFramePr>
        <p:xfrm>
          <a:off x="530463" y="3444273"/>
          <a:ext cx="10986651" cy="2503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651">
                  <a:extLst>
                    <a:ext uri="{9D8B030D-6E8A-4147-A177-3AD203B41FA5}">
                      <a16:colId xmlns:a16="http://schemas.microsoft.com/office/drawing/2014/main" val="323604825"/>
                    </a:ext>
                  </a:extLst>
                </a:gridCol>
                <a:gridCol w="1077827">
                  <a:extLst>
                    <a:ext uri="{9D8B030D-6E8A-4147-A177-3AD203B41FA5}">
                      <a16:colId xmlns:a16="http://schemas.microsoft.com/office/drawing/2014/main" val="2852123011"/>
                    </a:ext>
                  </a:extLst>
                </a:gridCol>
                <a:gridCol w="1220739">
                  <a:extLst>
                    <a:ext uri="{9D8B030D-6E8A-4147-A177-3AD203B41FA5}">
                      <a16:colId xmlns:a16="http://schemas.microsoft.com/office/drawing/2014/main" val="2618347101"/>
                    </a:ext>
                  </a:extLst>
                </a:gridCol>
                <a:gridCol w="1220739">
                  <a:extLst>
                    <a:ext uri="{9D8B030D-6E8A-4147-A177-3AD203B41FA5}">
                      <a16:colId xmlns:a16="http://schemas.microsoft.com/office/drawing/2014/main" val="4238705482"/>
                    </a:ext>
                  </a:extLst>
                </a:gridCol>
                <a:gridCol w="1220739">
                  <a:extLst>
                    <a:ext uri="{9D8B030D-6E8A-4147-A177-3AD203B41FA5}">
                      <a16:colId xmlns:a16="http://schemas.microsoft.com/office/drawing/2014/main" val="3524948946"/>
                    </a:ext>
                  </a:extLst>
                </a:gridCol>
                <a:gridCol w="1220739">
                  <a:extLst>
                    <a:ext uri="{9D8B030D-6E8A-4147-A177-3AD203B41FA5}">
                      <a16:colId xmlns:a16="http://schemas.microsoft.com/office/drawing/2014/main" val="165031687"/>
                    </a:ext>
                  </a:extLst>
                </a:gridCol>
                <a:gridCol w="1220739">
                  <a:extLst>
                    <a:ext uri="{9D8B030D-6E8A-4147-A177-3AD203B41FA5}">
                      <a16:colId xmlns:a16="http://schemas.microsoft.com/office/drawing/2014/main" val="700911103"/>
                    </a:ext>
                  </a:extLst>
                </a:gridCol>
                <a:gridCol w="1220739">
                  <a:extLst>
                    <a:ext uri="{9D8B030D-6E8A-4147-A177-3AD203B41FA5}">
                      <a16:colId xmlns:a16="http://schemas.microsoft.com/office/drawing/2014/main" val="713012541"/>
                    </a:ext>
                  </a:extLst>
                </a:gridCol>
                <a:gridCol w="1220739">
                  <a:extLst>
                    <a:ext uri="{9D8B030D-6E8A-4147-A177-3AD203B41FA5}">
                      <a16:colId xmlns:a16="http://schemas.microsoft.com/office/drawing/2014/main" val="3262980154"/>
                    </a:ext>
                  </a:extLst>
                </a:gridCol>
              </a:tblGrid>
              <a:tr h="946923">
                <a:tc>
                  <a:txBody>
                    <a:bodyPr/>
                    <a:lstStyle/>
                    <a:p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DirSync Enabled</a:t>
                      </a:r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ADFS</a:t>
                      </a:r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Password Sync</a:t>
                      </a:r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On-Premises</a:t>
                      </a:r>
                      <a:r>
                        <a:rPr lang="en-US" sz="1400" b="0" kern="1200" baseline="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 Public Folders</a:t>
                      </a:r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Off-boarding</a:t>
                      </a:r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Secure Mail Relay</a:t>
                      </a:r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Mailboxes still exist on-premises</a:t>
                      </a:r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DirSync</a:t>
                      </a:r>
                    </a:p>
                    <a:p>
                      <a:r>
                        <a:rPr lang="en-US" sz="1400" b="0" kern="1200" baseline="0" dirty="0" smtClean="0">
                          <a:gradFill>
                            <a:gsLst>
                              <a:gs pos="0">
                                <a:srgbClr val="FFFFFF"/>
                              </a:gs>
                              <a:gs pos="100000">
                                <a:srgbClr val="FFFFFF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Segoe UI" pitchFamily="34" charset="0"/>
                          <a:cs typeface="Segoe UI" pitchFamily="34" charset="0"/>
                        </a:rPr>
                        <a:t>deactivated</a:t>
                      </a:r>
                      <a:endParaRPr lang="en-US" sz="1400" b="0" kern="1200" dirty="0"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/>
                            </a:gs>
                          </a:gsLst>
                          <a:lin ang="5400000" scaled="0"/>
                        </a:gradFill>
                        <a:latin typeface="+mn-lt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93260" marR="93260" marT="46630" marB="46630"/>
                </a:tc>
                <a:extLst>
                  <a:ext uri="{0D108BD9-81ED-4DB2-BD59-A6C34878D82A}">
                    <a16:rowId xmlns:a16="http://schemas.microsoft.com/office/drawing/2014/main" val="2310493669"/>
                  </a:ext>
                </a:extLst>
              </a:tr>
              <a:tr h="518359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Exchange and Hybrid</a:t>
                      </a:r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>
                    <a:lnL w="12700" cmpd="sng">
                      <a:solidFill>
                        <a:schemeClr val="lt1"/>
                      </a:solidFill>
                    </a:lnL>
                    <a:lnR w="12700" cmpd="sng">
                      <a:solidFill>
                        <a:schemeClr val="lt1"/>
                      </a:solidFill>
                    </a:lnR>
                    <a:lnB w="12700" cmpd="sng">
                      <a:solidFill>
                        <a:schemeClr val="lt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marR="0" lvl="0" indent="0" algn="ctr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marR="0" lvl="0" indent="0" algn="ctr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marR="0" lvl="0" indent="0" algn="ctr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marR="0" lvl="0" indent="0" algn="ctr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marR="0" lvl="0" indent="0" algn="ctr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extLst>
                  <a:ext uri="{0D108BD9-81ED-4DB2-BD59-A6C34878D82A}">
                    <a16:rowId xmlns:a16="http://schemas.microsoft.com/office/drawing/2014/main" val="3460619796"/>
                  </a:ext>
                </a:extLst>
              </a:tr>
              <a:tr h="518359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Exchange Only</a:t>
                      </a:r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>
                    <a:lnL w="12700" cmpd="sng">
                      <a:solidFill>
                        <a:schemeClr val="lt1"/>
                      </a:solidFill>
                    </a:lnL>
                    <a:lnR w="12700" cmpd="sng">
                      <a:solidFill>
                        <a:schemeClr val="lt1"/>
                      </a:solidFill>
                    </a:lnR>
                    <a:lnT w="12700" cmpd="sng">
                      <a:solidFill>
                        <a:schemeClr val="lt1"/>
                      </a:solidFill>
                    </a:lnT>
                    <a:lnB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kumimoji="0" lang="en-US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marR="0" lvl="0" indent="0" algn="ctr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extLst>
                  <a:ext uri="{0D108BD9-81ED-4DB2-BD59-A6C34878D82A}">
                    <a16:rowId xmlns:a16="http://schemas.microsoft.com/office/drawing/2014/main" val="3773887641"/>
                  </a:ext>
                </a:extLst>
              </a:tr>
              <a:tr h="518359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Remove</a:t>
                      </a:r>
                      <a:r>
                        <a:rPr lang="en-US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both</a:t>
                      </a:r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>
                    <a:lnL w="12700" cmpd="sng">
                      <a:solidFill>
                        <a:schemeClr val="lt1"/>
                      </a:solidFill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lt1"/>
                      </a:solidFill>
                    </a:lnT>
                    <a:lnB w="12700" cmpd="sng">
                      <a:solidFill>
                        <a:schemeClr val="lt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algn="l" defTabSz="914318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260" marR="93260" marT="46630" marB="46630"/>
                </a:tc>
                <a:tc>
                  <a:txBody>
                    <a:bodyPr/>
                    <a:lstStyle/>
                    <a:p>
                      <a:pPr marL="0" marR="0" lvl="0" indent="0" algn="ctr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3260" marR="93260" marT="46630" marB="46630"/>
                </a:tc>
                <a:extLst>
                  <a:ext uri="{0D108BD9-81ED-4DB2-BD59-A6C34878D82A}">
                    <a16:rowId xmlns:a16="http://schemas.microsoft.com/office/drawing/2014/main" val="626530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Exchange Hybrid?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4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7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29" y="599724"/>
            <a:ext cx="11055416" cy="57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8467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54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597" y="2295710"/>
            <a:ext cx="11259044" cy="1865632"/>
          </a:xfrm>
        </p:spPr>
        <p:txBody>
          <a:bodyPr/>
          <a:lstStyle/>
          <a:p>
            <a:r>
              <a:rPr lang="en-AU" dirty="0" smtClean="0"/>
              <a:t>Complete your session evaluation on </a:t>
            </a:r>
            <a:r>
              <a:rPr lang="en-AU" b="1" dirty="0" smtClean="0">
                <a:solidFill>
                  <a:schemeClr val="accent6"/>
                </a:solidFill>
              </a:rPr>
              <a:t>My Ignite </a:t>
            </a:r>
            <a:r>
              <a:rPr lang="en-AU" dirty="0" smtClean="0"/>
              <a:t>for your chance to win one of many daily prizes. 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7856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3525" y="1090390"/>
            <a:ext cx="11693557" cy="1268171"/>
          </a:xfrm>
          <a:prstGeom prst="rect">
            <a:avLst/>
          </a:prstGeom>
        </p:spPr>
        <p:txBody>
          <a:bodyPr lIns="124358" tIns="62179" rIns="124358" bIns="62179"/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Pro Light"/>
                <a:ea typeface="+mj-ea"/>
                <a:cs typeface="Segoe Pro Ligh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j-ea"/>
              </a:rPr>
              <a:t>Continue your Ignite learning path</a:t>
            </a:r>
            <a:endParaRPr kumimoji="0" lang="en-NZ" sz="5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 Light"/>
              <a:ea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525" y="2106219"/>
            <a:ext cx="11937709" cy="4864592"/>
          </a:xfrm>
          <a:prstGeom prst="rect">
            <a:avLst/>
          </a:prstGeom>
          <a:noFill/>
        </p:spPr>
        <p:txBody>
          <a:bodyPr wrap="square" lIns="248717" tIns="198973" rIns="248717" bIns="198973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Visit Microsoft Virtual Academy for free online training visit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</a:b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https://</a:t>
            </a:r>
            <a:r>
              <a:rPr kumimoji="0" lang="en-A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www.microsoftvirtualacademy.com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D7808"/>
              </a:solidFill>
              <a:effectLst/>
              <a:uLnTx/>
              <a:uFillTx/>
              <a:latin typeface="Segoe UI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Visit Channel 9 to access a wide range of Microsoft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training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and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event recordings </a:t>
            </a: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https://channel9.msdn.com</a:t>
            </a: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/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D7808"/>
              </a:solidFill>
              <a:effectLst/>
              <a:uLnTx/>
              <a:uFillTx/>
              <a:latin typeface="Segoe UI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Head to the TechNet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Eval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 Centre to download trials of the latest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Microsoft products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http://Microsoft.com/en-us/evalcenter/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D7808"/>
              </a:solidFill>
              <a:effectLst/>
              <a:uLnTx/>
              <a:uFillTx/>
              <a:latin typeface="Segoe UI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o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600" b="0" i="0" u="none" strike="noStrike" kern="1200" cap="none" spc="0" normalizeH="0" baseline="0" noProof="0" dirty="0">
              <a:ln>
                <a:noFill/>
              </a:ln>
              <a:gradFill>
                <a:gsLst>
                  <a:gs pos="2917">
                    <a:srgbClr val="000000"/>
                  </a:gs>
                  <a:gs pos="30000">
                    <a:srgbClr val="000000"/>
                  </a:gs>
                </a:gsLst>
                <a:lin ang="5400000" scaled="0"/>
              </a:gradFill>
              <a:effectLst/>
              <a:uLnTx/>
              <a:uFillTx/>
              <a:latin typeface="Segoe Pro Light"/>
              <a:ea typeface="+mn-ea"/>
              <a:cs typeface="Segoe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325226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704660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71281" y="155188"/>
            <a:ext cx="10056812" cy="1200187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Why Exchange Hybrid?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26" r="44203" b="9885"/>
          <a:stretch/>
        </p:blipFill>
        <p:spPr bwMode="auto">
          <a:xfrm>
            <a:off x="4792336" y="2642937"/>
            <a:ext cx="4168287" cy="167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69" r="43939" b="10889"/>
          <a:stretch/>
        </p:blipFill>
        <p:spPr bwMode="auto">
          <a:xfrm>
            <a:off x="4793336" y="2642937"/>
            <a:ext cx="4793414" cy="1669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70"/>
          <a:stretch/>
        </p:blipFill>
        <p:spPr bwMode="auto">
          <a:xfrm>
            <a:off x="1742488" y="1159375"/>
            <a:ext cx="5248013" cy="124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" r="1752" b="25247"/>
          <a:stretch/>
        </p:blipFill>
        <p:spPr bwMode="auto">
          <a:xfrm>
            <a:off x="1734640" y="1160908"/>
            <a:ext cx="5251835" cy="1251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56141" y="1099030"/>
            <a:ext cx="2986051" cy="161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66427" y="1049606"/>
            <a:ext cx="3165479" cy="251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3384" y="1141615"/>
            <a:ext cx="1629562" cy="336860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23" tIns="46623" rIns="46623" bIns="466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111" fontAlgn="base">
              <a:spcBef>
                <a:spcPct val="0"/>
              </a:spcBef>
              <a:spcAft>
                <a:spcPct val="0"/>
              </a:spcAft>
            </a:pPr>
            <a:r>
              <a:rPr lang="en-US" sz="224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User Experiences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384" y="4510216"/>
            <a:ext cx="1629562" cy="1828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23" tIns="46623" rIns="46623" bIns="466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111" fontAlgn="base">
              <a:spcBef>
                <a:spcPct val="0"/>
              </a:spcBef>
              <a:spcAft>
                <a:spcPct val="0"/>
              </a:spcAft>
            </a:pPr>
            <a:r>
              <a:rPr lang="en-US" sz="224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Mail</a:t>
            </a:r>
          </a:p>
          <a:p>
            <a:pPr algn="ctr" defTabSz="932111" fontAlgn="base">
              <a:spcBef>
                <a:spcPct val="0"/>
              </a:spcBef>
              <a:spcAft>
                <a:spcPct val="0"/>
              </a:spcAft>
            </a:pPr>
            <a:r>
              <a:rPr lang="en-US" sz="224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Migrations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778057" y="4767444"/>
            <a:ext cx="1876561" cy="1729361"/>
          </a:xfrm>
          <a:prstGeom prst="rect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defTabSz="914224"/>
            <a:endParaRPr lang="en-US" sz="1835" kern="0" dirty="0">
              <a:solidFill>
                <a:srgbClr val="FF0000"/>
              </a:solidFill>
            </a:endParaRPr>
          </a:p>
        </p:txBody>
      </p:sp>
      <p:pic>
        <p:nvPicPr>
          <p:cNvPr id="13" name="Picture 2" descr="C:\Users\hannahr\Desktop\Clou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664" y="4880114"/>
            <a:ext cx="796954" cy="44557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848125" y="6185543"/>
            <a:ext cx="1111275" cy="2561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24"/>
            <a:r>
              <a:rPr lang="en-US" sz="1632" kern="0" dirty="0">
                <a:solidFill>
                  <a:srgbClr val="FFFFFF"/>
                </a:solidFill>
              </a:rPr>
              <a:t>Office 365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79809" y="4767444"/>
            <a:ext cx="2294567" cy="1729361"/>
          </a:xfrm>
          <a:prstGeom prst="rect">
            <a:avLst/>
          </a:prstGeom>
          <a:solidFill>
            <a:srgbClr val="FEAC0B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defTabSz="914224"/>
            <a:r>
              <a:rPr lang="en-US" sz="1835" kern="0" dirty="0">
                <a:solidFill>
                  <a:srgbClr val="505050"/>
                </a:solidFill>
              </a:rPr>
              <a:t>Exchange</a:t>
            </a:r>
            <a:br>
              <a:rPr lang="en-US" sz="1835" kern="0" dirty="0">
                <a:solidFill>
                  <a:srgbClr val="505050"/>
                </a:solidFill>
              </a:rPr>
            </a:br>
            <a:r>
              <a:rPr lang="en-US" sz="1835" kern="0" dirty="0">
                <a:solidFill>
                  <a:srgbClr val="505050"/>
                </a:solidFill>
              </a:rPr>
              <a:t>on-premises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3933" y="4986292"/>
            <a:ext cx="190644" cy="48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6541" y="4986292"/>
            <a:ext cx="190644" cy="48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9148" y="4986292"/>
            <a:ext cx="190644" cy="48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Left-Right Arrow 18"/>
          <p:cNvSpPr/>
          <p:nvPr/>
        </p:nvSpPr>
        <p:spPr bwMode="auto">
          <a:xfrm>
            <a:off x="4774376" y="5102901"/>
            <a:ext cx="3003681" cy="355457"/>
          </a:xfrm>
          <a:prstGeom prst="leftRightArrow">
            <a:avLst/>
          </a:prstGeom>
          <a:solidFill>
            <a:schemeClr val="tx2"/>
          </a:solidFill>
          <a:ln w="3175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12" rIns="0" bIns="46612" numCol="1" rtlCol="0" anchor="ctr" anchorCtr="0" compatLnSpc="1">
            <a:prstTxWarp prst="textNoShape">
              <a:avLst/>
            </a:prstTxWarp>
          </a:bodyPr>
          <a:lstStyle/>
          <a:p>
            <a:pPr algn="ctr" defTabSz="931924" fontAlgn="base">
              <a:spcBef>
                <a:spcPct val="0"/>
              </a:spcBef>
              <a:spcAft>
                <a:spcPct val="0"/>
              </a:spcAft>
            </a:pPr>
            <a:r>
              <a:rPr lang="en-US" sz="1428" b="1" kern="0" dirty="0">
                <a:solidFill>
                  <a:srgbClr val="505050"/>
                </a:solidFill>
              </a:rPr>
              <a:t>Mailbox data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519791" y="5056708"/>
            <a:ext cx="488868" cy="34700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23" tIns="0" rIns="46623" bIns="4662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111" fontAlgn="base">
              <a:spcBef>
                <a:spcPct val="0"/>
              </a:spcBef>
              <a:spcAft>
                <a:spcPct val="0"/>
              </a:spcAft>
            </a:pPr>
            <a:r>
              <a:rPr lang="en-US" sz="1428" kern="0" dirty="0">
                <a:solidFill>
                  <a:srgbClr val="D2D2D2"/>
                </a:solidFill>
                <a:ea typeface="Segoe UI" pitchFamily="34" charset="0"/>
                <a:cs typeface="Segoe UI" pitchFamily="34" charset="0"/>
              </a:rPr>
              <a:t>MRS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35876" y="5258689"/>
            <a:ext cx="139871" cy="139871"/>
            <a:chOff x="5021100" y="5911571"/>
            <a:chExt cx="271276" cy="307220"/>
          </a:xfrm>
        </p:grpSpPr>
        <p:sp>
          <p:nvSpPr>
            <p:cNvPr id="22" name="Oval 21"/>
            <p:cNvSpPr/>
            <p:nvPr/>
          </p:nvSpPr>
          <p:spPr bwMode="auto">
            <a:xfrm>
              <a:off x="5021100" y="5911571"/>
              <a:ext cx="267883" cy="307220"/>
            </a:xfrm>
            <a:prstGeom prst="ellipse">
              <a:avLst/>
            </a:pr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780" tIns="146225" rIns="182780" bIns="146225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561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999" kern="0" spc="-50" dirty="0">
                <a:gradFill>
                  <a:gsLst>
                    <a:gs pos="1250">
                      <a:srgbClr val="EFEFEF"/>
                    </a:gs>
                    <a:gs pos="10417">
                      <a:srgbClr val="EFEFE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021100" y="5938659"/>
              <a:ext cx="271276" cy="259102"/>
            </a:xfrm>
            <a:custGeom>
              <a:avLst/>
              <a:gdLst>
                <a:gd name="T0" fmla="*/ 1019 w 2056"/>
                <a:gd name="T1" fmla="*/ 1507 h 1713"/>
                <a:gd name="T2" fmla="*/ 943 w 2056"/>
                <a:gd name="T3" fmla="*/ 1501 h 1713"/>
                <a:gd name="T4" fmla="*/ 878 w 2056"/>
                <a:gd name="T5" fmla="*/ 1489 h 1713"/>
                <a:gd name="T6" fmla="*/ 819 w 2056"/>
                <a:gd name="T7" fmla="*/ 1472 h 1713"/>
                <a:gd name="T8" fmla="*/ 766 w 2056"/>
                <a:gd name="T9" fmla="*/ 1454 h 1713"/>
                <a:gd name="T10" fmla="*/ 713 w 2056"/>
                <a:gd name="T11" fmla="*/ 1430 h 1713"/>
                <a:gd name="T12" fmla="*/ 566 w 2056"/>
                <a:gd name="T13" fmla="*/ 1313 h 1713"/>
                <a:gd name="T14" fmla="*/ 518 w 2056"/>
                <a:gd name="T15" fmla="*/ 1260 h 1713"/>
                <a:gd name="T16" fmla="*/ 548 w 2056"/>
                <a:gd name="T17" fmla="*/ 859 h 1713"/>
                <a:gd name="T18" fmla="*/ 0 w 2056"/>
                <a:gd name="T19" fmla="*/ 859 h 1713"/>
                <a:gd name="T20" fmla="*/ 318 w 2056"/>
                <a:gd name="T21" fmla="*/ 1342 h 1713"/>
                <a:gd name="T22" fmla="*/ 353 w 2056"/>
                <a:gd name="T23" fmla="*/ 1389 h 1713"/>
                <a:gd name="T24" fmla="*/ 418 w 2056"/>
                <a:gd name="T25" fmla="*/ 1460 h 1713"/>
                <a:gd name="T26" fmla="*/ 613 w 2056"/>
                <a:gd name="T27" fmla="*/ 1607 h 1713"/>
                <a:gd name="T28" fmla="*/ 683 w 2056"/>
                <a:gd name="T29" fmla="*/ 1642 h 1713"/>
                <a:gd name="T30" fmla="*/ 754 w 2056"/>
                <a:gd name="T31" fmla="*/ 1666 h 1713"/>
                <a:gd name="T32" fmla="*/ 831 w 2056"/>
                <a:gd name="T33" fmla="*/ 1690 h 1713"/>
                <a:gd name="T34" fmla="*/ 878 w 2056"/>
                <a:gd name="T35" fmla="*/ 1701 h 1713"/>
                <a:gd name="T36" fmla="*/ 943 w 2056"/>
                <a:gd name="T37" fmla="*/ 1707 h 1713"/>
                <a:gd name="T38" fmla="*/ 1520 w 2056"/>
                <a:gd name="T39" fmla="*/ 1560 h 1713"/>
                <a:gd name="T40" fmla="*/ 1396 w 2056"/>
                <a:gd name="T41" fmla="*/ 1389 h 1713"/>
                <a:gd name="T42" fmla="*/ 1732 w 2056"/>
                <a:gd name="T43" fmla="*/ 371 h 1713"/>
                <a:gd name="T44" fmla="*/ 1691 w 2056"/>
                <a:gd name="T45" fmla="*/ 318 h 1713"/>
                <a:gd name="T46" fmla="*/ 1367 w 2056"/>
                <a:gd name="T47" fmla="*/ 70 h 1713"/>
                <a:gd name="T48" fmla="*/ 1296 w 2056"/>
                <a:gd name="T49" fmla="*/ 47 h 1713"/>
                <a:gd name="T50" fmla="*/ 1220 w 2056"/>
                <a:gd name="T51" fmla="*/ 23 h 1713"/>
                <a:gd name="T52" fmla="*/ 1172 w 2056"/>
                <a:gd name="T53" fmla="*/ 11 h 1713"/>
                <a:gd name="T54" fmla="*/ 1108 w 2056"/>
                <a:gd name="T55" fmla="*/ 5 h 1713"/>
                <a:gd name="T56" fmla="*/ 1025 w 2056"/>
                <a:gd name="T57" fmla="*/ 0 h 1713"/>
                <a:gd name="T58" fmla="*/ 536 w 2056"/>
                <a:gd name="T59" fmla="*/ 159 h 1713"/>
                <a:gd name="T60" fmla="*/ 654 w 2056"/>
                <a:gd name="T61" fmla="*/ 323 h 1713"/>
                <a:gd name="T62" fmla="*/ 1090 w 2056"/>
                <a:gd name="T63" fmla="*/ 212 h 1713"/>
                <a:gd name="T64" fmla="*/ 1149 w 2056"/>
                <a:gd name="T65" fmla="*/ 217 h 1713"/>
                <a:gd name="T66" fmla="*/ 1214 w 2056"/>
                <a:gd name="T67" fmla="*/ 235 h 1713"/>
                <a:gd name="T68" fmla="*/ 1278 w 2056"/>
                <a:gd name="T69" fmla="*/ 259 h 1713"/>
                <a:gd name="T70" fmla="*/ 1526 w 2056"/>
                <a:gd name="T71" fmla="*/ 441 h 1713"/>
                <a:gd name="T72" fmla="*/ 1679 w 2056"/>
                <a:gd name="T73" fmla="*/ 859 h 1713"/>
                <a:gd name="T74" fmla="*/ 1779 w 2056"/>
                <a:gd name="T75" fmla="*/ 1266 h 1713"/>
                <a:gd name="T76" fmla="*/ 1885 w 2056"/>
                <a:gd name="T77" fmla="*/ 859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56" h="1713">
                  <a:moveTo>
                    <a:pt x="1396" y="1389"/>
                  </a:moveTo>
                  <a:cubicBezTo>
                    <a:pt x="1284" y="1472"/>
                    <a:pt x="1155" y="1507"/>
                    <a:pt x="1019" y="1507"/>
                  </a:cubicBezTo>
                  <a:cubicBezTo>
                    <a:pt x="1001" y="1507"/>
                    <a:pt x="984" y="1507"/>
                    <a:pt x="966" y="1507"/>
                  </a:cubicBezTo>
                  <a:cubicBezTo>
                    <a:pt x="960" y="1501"/>
                    <a:pt x="948" y="1501"/>
                    <a:pt x="943" y="1501"/>
                  </a:cubicBezTo>
                  <a:cubicBezTo>
                    <a:pt x="931" y="1501"/>
                    <a:pt x="913" y="1495"/>
                    <a:pt x="901" y="1495"/>
                  </a:cubicBezTo>
                  <a:cubicBezTo>
                    <a:pt x="895" y="1495"/>
                    <a:pt x="884" y="1489"/>
                    <a:pt x="878" y="1489"/>
                  </a:cubicBezTo>
                  <a:cubicBezTo>
                    <a:pt x="866" y="1489"/>
                    <a:pt x="848" y="1483"/>
                    <a:pt x="836" y="1478"/>
                  </a:cubicBezTo>
                  <a:cubicBezTo>
                    <a:pt x="831" y="1478"/>
                    <a:pt x="825" y="1478"/>
                    <a:pt x="819" y="1472"/>
                  </a:cubicBezTo>
                  <a:cubicBezTo>
                    <a:pt x="807" y="1466"/>
                    <a:pt x="789" y="1466"/>
                    <a:pt x="778" y="1460"/>
                  </a:cubicBezTo>
                  <a:cubicBezTo>
                    <a:pt x="772" y="1454"/>
                    <a:pt x="772" y="1454"/>
                    <a:pt x="766" y="1454"/>
                  </a:cubicBezTo>
                  <a:cubicBezTo>
                    <a:pt x="748" y="1448"/>
                    <a:pt x="730" y="1436"/>
                    <a:pt x="719" y="1430"/>
                  </a:cubicBezTo>
                  <a:cubicBezTo>
                    <a:pt x="713" y="1430"/>
                    <a:pt x="713" y="1430"/>
                    <a:pt x="713" y="1430"/>
                  </a:cubicBezTo>
                  <a:cubicBezTo>
                    <a:pt x="660" y="1395"/>
                    <a:pt x="607" y="1360"/>
                    <a:pt x="566" y="1319"/>
                  </a:cubicBezTo>
                  <a:cubicBezTo>
                    <a:pt x="566" y="1313"/>
                    <a:pt x="566" y="1313"/>
                    <a:pt x="566" y="1313"/>
                  </a:cubicBezTo>
                  <a:cubicBezTo>
                    <a:pt x="548" y="1301"/>
                    <a:pt x="536" y="1289"/>
                    <a:pt x="524" y="1271"/>
                  </a:cubicBezTo>
                  <a:cubicBezTo>
                    <a:pt x="524" y="1271"/>
                    <a:pt x="518" y="1266"/>
                    <a:pt x="518" y="1260"/>
                  </a:cubicBezTo>
                  <a:cubicBezTo>
                    <a:pt x="430" y="1154"/>
                    <a:pt x="377" y="1012"/>
                    <a:pt x="377" y="859"/>
                  </a:cubicBezTo>
                  <a:cubicBezTo>
                    <a:pt x="548" y="859"/>
                    <a:pt x="548" y="859"/>
                    <a:pt x="548" y="859"/>
                  </a:cubicBezTo>
                  <a:cubicBezTo>
                    <a:pt x="271" y="447"/>
                    <a:pt x="271" y="447"/>
                    <a:pt x="271" y="447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171" y="859"/>
                    <a:pt x="171" y="859"/>
                    <a:pt x="171" y="859"/>
                  </a:cubicBezTo>
                  <a:cubicBezTo>
                    <a:pt x="171" y="1036"/>
                    <a:pt x="224" y="1207"/>
                    <a:pt x="318" y="1342"/>
                  </a:cubicBezTo>
                  <a:cubicBezTo>
                    <a:pt x="324" y="1342"/>
                    <a:pt x="324" y="1348"/>
                    <a:pt x="324" y="1348"/>
                  </a:cubicBezTo>
                  <a:cubicBezTo>
                    <a:pt x="336" y="1360"/>
                    <a:pt x="348" y="1377"/>
                    <a:pt x="353" y="1389"/>
                  </a:cubicBezTo>
                  <a:cubicBezTo>
                    <a:pt x="359" y="1395"/>
                    <a:pt x="365" y="1401"/>
                    <a:pt x="365" y="1401"/>
                  </a:cubicBezTo>
                  <a:cubicBezTo>
                    <a:pt x="383" y="1425"/>
                    <a:pt x="400" y="1442"/>
                    <a:pt x="418" y="1460"/>
                  </a:cubicBezTo>
                  <a:cubicBezTo>
                    <a:pt x="418" y="1460"/>
                    <a:pt x="418" y="1460"/>
                    <a:pt x="424" y="1466"/>
                  </a:cubicBezTo>
                  <a:cubicBezTo>
                    <a:pt x="477" y="1519"/>
                    <a:pt x="542" y="1566"/>
                    <a:pt x="613" y="1607"/>
                  </a:cubicBezTo>
                  <a:cubicBezTo>
                    <a:pt x="613" y="1607"/>
                    <a:pt x="619" y="1607"/>
                    <a:pt x="619" y="1613"/>
                  </a:cubicBezTo>
                  <a:cubicBezTo>
                    <a:pt x="642" y="1619"/>
                    <a:pt x="660" y="1631"/>
                    <a:pt x="683" y="1642"/>
                  </a:cubicBezTo>
                  <a:cubicBezTo>
                    <a:pt x="689" y="1642"/>
                    <a:pt x="689" y="1642"/>
                    <a:pt x="695" y="1648"/>
                  </a:cubicBezTo>
                  <a:cubicBezTo>
                    <a:pt x="713" y="1654"/>
                    <a:pt x="736" y="1660"/>
                    <a:pt x="754" y="1666"/>
                  </a:cubicBezTo>
                  <a:cubicBezTo>
                    <a:pt x="760" y="1672"/>
                    <a:pt x="772" y="1672"/>
                    <a:pt x="778" y="1678"/>
                  </a:cubicBezTo>
                  <a:cubicBezTo>
                    <a:pt x="795" y="1684"/>
                    <a:pt x="813" y="1684"/>
                    <a:pt x="831" y="1690"/>
                  </a:cubicBezTo>
                  <a:cubicBezTo>
                    <a:pt x="842" y="1690"/>
                    <a:pt x="854" y="1695"/>
                    <a:pt x="860" y="1695"/>
                  </a:cubicBezTo>
                  <a:cubicBezTo>
                    <a:pt x="866" y="1695"/>
                    <a:pt x="872" y="1701"/>
                    <a:pt x="878" y="1701"/>
                  </a:cubicBezTo>
                  <a:cubicBezTo>
                    <a:pt x="895" y="1701"/>
                    <a:pt x="907" y="1707"/>
                    <a:pt x="925" y="1707"/>
                  </a:cubicBezTo>
                  <a:cubicBezTo>
                    <a:pt x="931" y="1707"/>
                    <a:pt x="937" y="1707"/>
                    <a:pt x="943" y="1707"/>
                  </a:cubicBezTo>
                  <a:cubicBezTo>
                    <a:pt x="972" y="1713"/>
                    <a:pt x="1001" y="1713"/>
                    <a:pt x="1025" y="1713"/>
                  </a:cubicBezTo>
                  <a:cubicBezTo>
                    <a:pt x="1202" y="1713"/>
                    <a:pt x="1373" y="1660"/>
                    <a:pt x="1520" y="1560"/>
                  </a:cubicBezTo>
                  <a:cubicBezTo>
                    <a:pt x="1561" y="1525"/>
                    <a:pt x="1573" y="1460"/>
                    <a:pt x="1544" y="1413"/>
                  </a:cubicBezTo>
                  <a:cubicBezTo>
                    <a:pt x="1508" y="1366"/>
                    <a:pt x="1443" y="1360"/>
                    <a:pt x="1396" y="1389"/>
                  </a:cubicBezTo>
                  <a:close/>
                  <a:moveTo>
                    <a:pt x="1885" y="859"/>
                  </a:moveTo>
                  <a:cubicBezTo>
                    <a:pt x="1879" y="677"/>
                    <a:pt x="1826" y="512"/>
                    <a:pt x="1732" y="371"/>
                  </a:cubicBezTo>
                  <a:cubicBezTo>
                    <a:pt x="1732" y="371"/>
                    <a:pt x="1726" y="371"/>
                    <a:pt x="1726" y="365"/>
                  </a:cubicBezTo>
                  <a:cubicBezTo>
                    <a:pt x="1714" y="347"/>
                    <a:pt x="1703" y="335"/>
                    <a:pt x="1691" y="318"/>
                  </a:cubicBezTo>
                  <a:cubicBezTo>
                    <a:pt x="1685" y="312"/>
                    <a:pt x="1685" y="312"/>
                    <a:pt x="1685" y="312"/>
                  </a:cubicBezTo>
                  <a:cubicBezTo>
                    <a:pt x="1597" y="206"/>
                    <a:pt x="1490" y="123"/>
                    <a:pt x="1367" y="70"/>
                  </a:cubicBezTo>
                  <a:cubicBezTo>
                    <a:pt x="1361" y="70"/>
                    <a:pt x="1361" y="70"/>
                    <a:pt x="1355" y="64"/>
                  </a:cubicBezTo>
                  <a:cubicBezTo>
                    <a:pt x="1337" y="59"/>
                    <a:pt x="1314" y="53"/>
                    <a:pt x="1296" y="47"/>
                  </a:cubicBezTo>
                  <a:cubicBezTo>
                    <a:pt x="1290" y="41"/>
                    <a:pt x="1278" y="41"/>
                    <a:pt x="1272" y="35"/>
                  </a:cubicBezTo>
                  <a:cubicBezTo>
                    <a:pt x="1255" y="35"/>
                    <a:pt x="1237" y="29"/>
                    <a:pt x="1220" y="23"/>
                  </a:cubicBezTo>
                  <a:cubicBezTo>
                    <a:pt x="1208" y="23"/>
                    <a:pt x="1202" y="17"/>
                    <a:pt x="1190" y="17"/>
                  </a:cubicBezTo>
                  <a:cubicBezTo>
                    <a:pt x="1184" y="17"/>
                    <a:pt x="1178" y="17"/>
                    <a:pt x="1172" y="11"/>
                  </a:cubicBezTo>
                  <a:cubicBezTo>
                    <a:pt x="1161" y="11"/>
                    <a:pt x="1149" y="11"/>
                    <a:pt x="1131" y="11"/>
                  </a:cubicBezTo>
                  <a:cubicBezTo>
                    <a:pt x="1125" y="5"/>
                    <a:pt x="1113" y="5"/>
                    <a:pt x="1108" y="5"/>
                  </a:cubicBezTo>
                  <a:cubicBezTo>
                    <a:pt x="1084" y="5"/>
                    <a:pt x="1060" y="0"/>
                    <a:pt x="1037" y="0"/>
                  </a:cubicBezTo>
                  <a:cubicBezTo>
                    <a:pt x="1031" y="0"/>
                    <a:pt x="1031" y="0"/>
                    <a:pt x="1025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848" y="0"/>
                    <a:pt x="677" y="53"/>
                    <a:pt x="536" y="159"/>
                  </a:cubicBezTo>
                  <a:cubicBezTo>
                    <a:pt x="489" y="188"/>
                    <a:pt x="477" y="253"/>
                    <a:pt x="507" y="300"/>
                  </a:cubicBezTo>
                  <a:cubicBezTo>
                    <a:pt x="542" y="347"/>
                    <a:pt x="607" y="359"/>
                    <a:pt x="654" y="323"/>
                  </a:cubicBezTo>
                  <a:cubicBezTo>
                    <a:pt x="766" y="247"/>
                    <a:pt x="895" y="206"/>
                    <a:pt x="1031" y="206"/>
                  </a:cubicBezTo>
                  <a:cubicBezTo>
                    <a:pt x="1049" y="206"/>
                    <a:pt x="1066" y="206"/>
                    <a:pt x="1090" y="212"/>
                  </a:cubicBezTo>
                  <a:cubicBezTo>
                    <a:pt x="1096" y="212"/>
                    <a:pt x="1102" y="212"/>
                    <a:pt x="1108" y="212"/>
                  </a:cubicBezTo>
                  <a:cubicBezTo>
                    <a:pt x="1119" y="212"/>
                    <a:pt x="1137" y="217"/>
                    <a:pt x="1149" y="217"/>
                  </a:cubicBezTo>
                  <a:cubicBezTo>
                    <a:pt x="1155" y="217"/>
                    <a:pt x="1166" y="223"/>
                    <a:pt x="1172" y="223"/>
                  </a:cubicBezTo>
                  <a:cubicBezTo>
                    <a:pt x="1184" y="229"/>
                    <a:pt x="1202" y="229"/>
                    <a:pt x="1214" y="235"/>
                  </a:cubicBezTo>
                  <a:cubicBezTo>
                    <a:pt x="1220" y="235"/>
                    <a:pt x="1225" y="235"/>
                    <a:pt x="1231" y="241"/>
                  </a:cubicBezTo>
                  <a:cubicBezTo>
                    <a:pt x="1243" y="247"/>
                    <a:pt x="1261" y="253"/>
                    <a:pt x="1278" y="259"/>
                  </a:cubicBezTo>
                  <a:cubicBezTo>
                    <a:pt x="1278" y="259"/>
                    <a:pt x="1278" y="259"/>
                    <a:pt x="1284" y="259"/>
                  </a:cubicBezTo>
                  <a:cubicBezTo>
                    <a:pt x="1379" y="300"/>
                    <a:pt x="1461" y="365"/>
                    <a:pt x="1526" y="441"/>
                  </a:cubicBezTo>
                  <a:cubicBezTo>
                    <a:pt x="1526" y="447"/>
                    <a:pt x="1526" y="447"/>
                    <a:pt x="1526" y="447"/>
                  </a:cubicBezTo>
                  <a:cubicBezTo>
                    <a:pt x="1620" y="559"/>
                    <a:pt x="1679" y="700"/>
                    <a:pt x="1679" y="859"/>
                  </a:cubicBezTo>
                  <a:cubicBezTo>
                    <a:pt x="1502" y="859"/>
                    <a:pt x="1502" y="859"/>
                    <a:pt x="1502" y="859"/>
                  </a:cubicBezTo>
                  <a:cubicBezTo>
                    <a:pt x="1779" y="1266"/>
                    <a:pt x="1779" y="1266"/>
                    <a:pt x="1779" y="1266"/>
                  </a:cubicBezTo>
                  <a:cubicBezTo>
                    <a:pt x="2056" y="859"/>
                    <a:pt x="2056" y="859"/>
                    <a:pt x="2056" y="859"/>
                  </a:cubicBezTo>
                  <a:cubicBezTo>
                    <a:pt x="1885" y="859"/>
                    <a:pt x="1885" y="859"/>
                    <a:pt x="1885" y="859"/>
                  </a:cubicBezTo>
                  <a:cubicBezTo>
                    <a:pt x="1885" y="859"/>
                    <a:pt x="1885" y="859"/>
                    <a:pt x="1885" y="8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390" tIns="45696" rIns="91390" bIns="45696" numCol="1" anchor="t" anchorCtr="0" compatLnSpc="1">
              <a:prstTxWarp prst="textNoShape">
                <a:avLst/>
              </a:prstTxWarp>
            </a:bodyPr>
            <a:lstStyle/>
            <a:p>
              <a:pPr defTabSz="914224"/>
              <a:endParaRPr lang="en-US" sz="1799" kern="0">
                <a:solidFill>
                  <a:srgbClr val="50505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67616" y="2513373"/>
            <a:ext cx="1636378" cy="67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24"/>
            <a:r>
              <a:rPr lang="en-US" sz="1836" kern="0" dirty="0">
                <a:solidFill>
                  <a:srgbClr val="FFFFFF"/>
                </a:solidFill>
              </a:rPr>
              <a:t>Calendaring &amp; Free/Busy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46483" y="3612522"/>
            <a:ext cx="1398706" cy="38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24"/>
            <a:r>
              <a:rPr lang="en-US" sz="1836" kern="0" dirty="0">
                <a:solidFill>
                  <a:srgbClr val="FFFFFF"/>
                </a:solidFill>
              </a:rPr>
              <a:t>Messaging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049813" y="366162"/>
            <a:ext cx="1398706" cy="670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24"/>
            <a:r>
              <a:rPr lang="en-US" sz="1836" kern="0" dirty="0">
                <a:solidFill>
                  <a:srgbClr val="FFFFFF"/>
                </a:solidFill>
              </a:rPr>
              <a:t>Address Book</a:t>
            </a:r>
          </a:p>
        </p:txBody>
      </p:sp>
    </p:spTree>
    <p:extLst>
      <p:ext uri="{BB962C8B-B14F-4D97-AF65-F5344CB8AC3E}">
        <p14:creationId xmlns:p14="http://schemas.microsoft.com/office/powerpoint/2010/main" val="344880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5" grpId="0" animBg="1"/>
      <p:bldP spid="19" grpId="0" animBg="1"/>
      <p:bldP spid="20" grpId="0" animBg="1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26318" y="154522"/>
            <a:ext cx="11473200" cy="1200187"/>
          </a:xfrm>
        </p:spPr>
        <p:txBody>
          <a:bodyPr/>
          <a:lstStyle/>
          <a:p>
            <a:r>
              <a:rPr lang="en-US" sz="4800" dirty="0">
                <a:solidFill>
                  <a:schemeClr val="tx1"/>
                </a:solidFill>
              </a:rPr>
              <a:t>Hybrid benefits vs. other migration options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238570" y="1135331"/>
            <a:ext cx="11961702" cy="609514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Deployment Complexity</a:t>
            </a: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5483" y="5630494"/>
            <a:ext cx="11961702" cy="609514"/>
          </a:xfrm>
          <a:prstGeom prst="rect">
            <a:avLst/>
          </a:prstGeom>
          <a:gradFill>
            <a:gsLst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End User Complexity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7660" y="1144710"/>
            <a:ext cx="1142838" cy="634440"/>
          </a:xfrm>
          <a:prstGeom prst="rect">
            <a:avLst/>
          </a:prstGeom>
          <a:noFill/>
        </p:spPr>
        <p:txBody>
          <a:bodyPr wrap="square" lIns="182854" tIns="146283" rIns="182854" bIns="146283" rtlCol="0">
            <a:spAutoFit/>
          </a:bodyPr>
          <a:lstStyle/>
          <a:p>
            <a:pPr defTabSz="932563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400" b="1" dirty="0">
                <a:gradFill>
                  <a:gsLst>
                    <a:gs pos="2917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EASY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3400" y="1144710"/>
            <a:ext cx="1423265" cy="634440"/>
          </a:xfrm>
          <a:prstGeom prst="rect">
            <a:avLst/>
          </a:prstGeom>
          <a:noFill/>
        </p:spPr>
        <p:txBody>
          <a:bodyPr wrap="square" lIns="182854" tIns="146283" rIns="182854" bIns="146283" rtlCol="0">
            <a:spAutoFit/>
          </a:bodyPr>
          <a:lstStyle/>
          <a:p>
            <a:pPr defTabSz="932563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400" b="1" dirty="0" smtClean="0">
                <a:gradFill>
                  <a:gsLst>
                    <a:gs pos="2917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Really?</a:t>
            </a:r>
            <a:endParaRPr lang="en-US" sz="2400" b="1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04475" y="5646798"/>
            <a:ext cx="1142838" cy="634440"/>
          </a:xfrm>
          <a:prstGeom prst="rect">
            <a:avLst/>
          </a:prstGeom>
          <a:noFill/>
        </p:spPr>
        <p:txBody>
          <a:bodyPr wrap="square" lIns="182854" tIns="146283" rIns="182854" bIns="146283" rtlCol="0">
            <a:spAutoFit/>
          </a:bodyPr>
          <a:lstStyle/>
          <a:p>
            <a:pPr defTabSz="932563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400" b="1" dirty="0">
                <a:gradFill>
                  <a:gsLst>
                    <a:gs pos="2917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EASY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5353" y="5605241"/>
            <a:ext cx="1423265" cy="634440"/>
          </a:xfrm>
          <a:prstGeom prst="rect">
            <a:avLst/>
          </a:prstGeom>
          <a:noFill/>
        </p:spPr>
        <p:txBody>
          <a:bodyPr wrap="square" lIns="182854" tIns="146283" rIns="182854" bIns="146283" rtlCol="0">
            <a:spAutoFit/>
          </a:bodyPr>
          <a:lstStyle/>
          <a:p>
            <a:pPr defTabSz="932563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400" b="1" dirty="0">
                <a:gradFill>
                  <a:gsLst>
                    <a:gs pos="2917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Really?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07660" y="2227936"/>
            <a:ext cx="3199946" cy="2598014"/>
          </a:xfrm>
          <a:prstGeom prst="rect">
            <a:avLst/>
          </a:prstGeom>
          <a:solidFill>
            <a:srgbClr val="FEC91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660" y="3202515"/>
            <a:ext cx="3657081" cy="1660904"/>
          </a:xfrm>
          <a:prstGeom prst="rect">
            <a:avLst/>
          </a:prstGeom>
          <a:noFill/>
        </p:spPr>
        <p:txBody>
          <a:bodyPr wrap="square" lIns="182854" tIns="146283" rIns="182854" bIns="146283" rtlCol="0">
            <a:spAutoFit/>
          </a:bodyPr>
          <a:lstStyle/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No Additional Servers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Cloud ID’s Only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OST Sync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All at Once…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580237" y="2430548"/>
            <a:ext cx="2438054" cy="533324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Cutover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072602" y="2227936"/>
            <a:ext cx="3199946" cy="2598014"/>
          </a:xfrm>
          <a:prstGeom prst="rect">
            <a:avLst/>
          </a:prstGeom>
          <a:solidFill>
            <a:srgbClr val="FEC91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72602" y="3202515"/>
            <a:ext cx="3657081" cy="1660904"/>
          </a:xfrm>
          <a:prstGeom prst="rect">
            <a:avLst/>
          </a:prstGeom>
          <a:noFill/>
        </p:spPr>
        <p:txBody>
          <a:bodyPr wrap="square" lIns="182854" tIns="146283" rIns="182854" bIns="146283" rtlCol="0">
            <a:spAutoFit/>
          </a:bodyPr>
          <a:lstStyle/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DirSync needed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No 2010/2013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OST Sync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Batch Approach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345179" y="2430548"/>
            <a:ext cx="2438054" cy="533324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Staged</a:t>
            </a:r>
          </a:p>
        </p:txBody>
      </p:sp>
      <p:sp>
        <p:nvSpPr>
          <p:cNvPr id="16" name="Chevron 15"/>
          <p:cNvSpPr/>
          <p:nvPr/>
        </p:nvSpPr>
        <p:spPr bwMode="auto">
          <a:xfrm>
            <a:off x="3248130" y="1135331"/>
            <a:ext cx="380946" cy="600135"/>
          </a:xfrm>
          <a:prstGeom prst="chevron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17" name="Chevron 16"/>
          <p:cNvSpPr/>
          <p:nvPr/>
        </p:nvSpPr>
        <p:spPr bwMode="auto">
          <a:xfrm>
            <a:off x="3324319" y="5630494"/>
            <a:ext cx="380946" cy="600135"/>
          </a:xfrm>
          <a:prstGeom prst="chevron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18" name="Chevron 17"/>
          <p:cNvSpPr/>
          <p:nvPr/>
        </p:nvSpPr>
        <p:spPr bwMode="auto">
          <a:xfrm>
            <a:off x="7481274" y="1135331"/>
            <a:ext cx="380946" cy="600135"/>
          </a:xfrm>
          <a:prstGeom prst="chevron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19" name="Chevron 18"/>
          <p:cNvSpPr/>
          <p:nvPr/>
        </p:nvSpPr>
        <p:spPr bwMode="auto">
          <a:xfrm>
            <a:off x="7557463" y="5630494"/>
            <a:ext cx="380946" cy="600135"/>
          </a:xfrm>
          <a:prstGeom prst="chevron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897860" y="1915726"/>
            <a:ext cx="4339323" cy="3562390"/>
          </a:xfrm>
          <a:prstGeom prst="rect">
            <a:avLst/>
          </a:prstGeom>
          <a:solidFill>
            <a:srgbClr val="FEC91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97860" y="2890305"/>
            <a:ext cx="4110755" cy="2619136"/>
          </a:xfrm>
          <a:prstGeom prst="rect">
            <a:avLst/>
          </a:prstGeom>
          <a:noFill/>
        </p:spPr>
        <p:txBody>
          <a:bodyPr wrap="square" lIns="182854" tIns="146283" rIns="182854" bIns="146283" rtlCol="0">
            <a:spAutoFit/>
          </a:bodyPr>
          <a:lstStyle/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DirSync/Identity Management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Hybrid Configuration Wizard, </a:t>
            </a:r>
            <a:r>
              <a:rPr lang="en-US" sz="2000" dirty="0" err="1">
                <a:solidFill>
                  <a:srgbClr val="000000"/>
                </a:solidFill>
                <a:latin typeface="Segoe UI"/>
              </a:rPr>
              <a:t>oAuth,MRS</a:t>
            </a:r>
            <a:r>
              <a:rPr lang="en-US" sz="2000" dirty="0">
                <a:solidFill>
                  <a:srgbClr val="000000"/>
                </a:solidFill>
                <a:latin typeface="Segoe UI"/>
              </a:rPr>
              <a:t>, ….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Auto profile updates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Batch Approach</a:t>
            </a: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rgbClr val="000000"/>
                </a:solidFill>
                <a:latin typeface="Segoe UI"/>
              </a:rPr>
              <a:t>Offboarding</a:t>
            </a:r>
            <a:endParaRPr lang="en-US" sz="2000" dirty="0">
              <a:solidFill>
                <a:srgbClr val="000000"/>
              </a:solidFill>
              <a:latin typeface="Segoe UI"/>
            </a:endParaRPr>
          </a:p>
          <a:p>
            <a:pPr marL="342834" indent="-342834" defTabSz="932563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Segoe UI"/>
              </a:rPr>
              <a:t>Rich Coexistence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8747844" y="2105822"/>
            <a:ext cx="2438054" cy="533324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  <a:latin typeface="Segoe UI"/>
              </a:rPr>
              <a:t>Hybrid</a:t>
            </a:r>
          </a:p>
        </p:txBody>
      </p:sp>
      <p:sp>
        <p:nvSpPr>
          <p:cNvPr id="23" name="Chevron 22"/>
          <p:cNvSpPr/>
          <p:nvPr/>
        </p:nvSpPr>
        <p:spPr bwMode="auto">
          <a:xfrm>
            <a:off x="10383130" y="1144710"/>
            <a:ext cx="380946" cy="600135"/>
          </a:xfrm>
          <a:prstGeom prst="chevron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24" name="Chevron 23"/>
          <p:cNvSpPr/>
          <p:nvPr/>
        </p:nvSpPr>
        <p:spPr bwMode="auto">
          <a:xfrm>
            <a:off x="10459320" y="5639873"/>
            <a:ext cx="380946" cy="600135"/>
          </a:xfrm>
          <a:prstGeom prst="chevron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66187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1" grpId="0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7069242" y="1487453"/>
            <a:ext cx="5029145" cy="4846267"/>
          </a:xfrm>
          <a:prstGeom prst="rect">
            <a:avLst/>
          </a:prstGeom>
          <a:solidFill>
            <a:srgbClr val="00BCF2">
              <a:alpha val="56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err="1" smtClean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49019" y="1487453"/>
            <a:ext cx="5029145" cy="4846267"/>
          </a:xfrm>
          <a:prstGeom prst="rect">
            <a:avLst/>
          </a:prstGeom>
          <a:solidFill>
            <a:srgbClr val="FFFF00">
              <a:alpha val="56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err="1" smtClean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tx1"/>
                </a:solidFill>
              </a:rPr>
              <a:t>Exchange Hybrid Architecture</a:t>
            </a:r>
            <a:endParaRPr lang="en-US" sz="54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219743" y="2594101"/>
            <a:ext cx="5855906" cy="1941520"/>
            <a:chOff x="2219743" y="2409374"/>
            <a:chExt cx="5855906" cy="1941520"/>
          </a:xfrm>
        </p:grpSpPr>
        <p:grpSp>
          <p:nvGrpSpPr>
            <p:cNvPr id="7" name="Group 6"/>
            <p:cNvGrpSpPr/>
            <p:nvPr/>
          </p:nvGrpSpPr>
          <p:grpSpPr>
            <a:xfrm>
              <a:off x="3749384" y="3111772"/>
              <a:ext cx="1425133" cy="1239122"/>
              <a:chOff x="3566507" y="1942799"/>
              <a:chExt cx="1425133" cy="1239122"/>
            </a:xfrm>
          </p:grpSpPr>
          <p:pic>
            <p:nvPicPr>
              <p:cNvPr id="10" name="Picture 9" descr="Gnome-fs-server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6507" y="1942799"/>
                <a:ext cx="906770" cy="914390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644476" y="2734106"/>
                <a:ext cx="1347164" cy="447815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  <a:effectLst/>
                    <a:uLnTx/>
                    <a:uFillTx/>
                  </a:rPr>
                  <a:t>ADFS (optional)</a:t>
                </a:r>
              </a:p>
            </p:txBody>
          </p:sp>
        </p:grpSp>
        <p:cxnSp>
          <p:nvCxnSpPr>
            <p:cNvPr id="8" name="Straight Connector 7"/>
            <p:cNvCxnSpPr>
              <a:stCxn id="20" idx="3"/>
              <a:endCxn id="10" idx="1"/>
            </p:cNvCxnSpPr>
            <p:nvPr/>
          </p:nvCxnSpPr>
          <p:spPr>
            <a:xfrm>
              <a:off x="2219743" y="3568967"/>
              <a:ext cx="1529641" cy="0"/>
            </a:xfrm>
            <a:prstGeom prst="line">
              <a:avLst/>
            </a:prstGeom>
            <a:ln w="38100" cap="flat" cmpd="sng" algn="ctr">
              <a:solidFill>
                <a:schemeClr val="accent3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" name="Elbow Connector 8"/>
            <p:cNvCxnSpPr>
              <a:stCxn id="10" idx="3"/>
              <a:endCxn id="19" idx="0"/>
            </p:cNvCxnSpPr>
            <p:nvPr/>
          </p:nvCxnSpPr>
          <p:spPr>
            <a:xfrm flipV="1">
              <a:off x="4656154" y="2409374"/>
              <a:ext cx="3419495" cy="1159593"/>
            </a:xfrm>
            <a:prstGeom prst="bentConnector4">
              <a:avLst>
                <a:gd name="adj1" fmla="val 42999"/>
                <a:gd name="adj2" fmla="val 119714"/>
              </a:avLst>
            </a:prstGeom>
            <a:ln w="38100" cap="flat" cmpd="sng" algn="ctr">
              <a:solidFill>
                <a:schemeClr val="accent3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006214" y="1781311"/>
            <a:ext cx="7548252" cy="2743362"/>
            <a:chOff x="1006214" y="1596584"/>
            <a:chExt cx="7548252" cy="2743362"/>
          </a:xfrm>
        </p:grpSpPr>
        <p:grpSp>
          <p:nvGrpSpPr>
            <p:cNvPr id="13" name="Group 12"/>
            <p:cNvGrpSpPr/>
            <p:nvPr/>
          </p:nvGrpSpPr>
          <p:grpSpPr>
            <a:xfrm>
              <a:off x="3566506" y="1629015"/>
              <a:ext cx="1207703" cy="1228174"/>
              <a:chOff x="3456071" y="1942799"/>
              <a:chExt cx="1207703" cy="1228174"/>
            </a:xfrm>
          </p:grpSpPr>
          <p:pic>
            <p:nvPicPr>
              <p:cNvPr id="22" name="Picture 21" descr="Gnome-fs-server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6507" y="1942799"/>
                <a:ext cx="906770" cy="914390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3456071" y="2723158"/>
                <a:ext cx="1207703" cy="447815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  <a:effectLst/>
                    <a:uLnTx/>
                    <a:uFillTx/>
                  </a:rPr>
                  <a:t>AAD Connect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006214" y="3111772"/>
              <a:ext cx="1520288" cy="1228174"/>
              <a:chOff x="3259748" y="1942799"/>
              <a:chExt cx="1520288" cy="1228174"/>
            </a:xfrm>
          </p:grpSpPr>
          <p:pic>
            <p:nvPicPr>
              <p:cNvPr id="20" name="Picture 19" descr="Gnome-fs-server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6507" y="1942799"/>
                <a:ext cx="906770" cy="914390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3259748" y="2723158"/>
                <a:ext cx="1520288" cy="447815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  <a:effectLst/>
                    <a:uLnTx/>
                    <a:uFillTx/>
                  </a:rPr>
                  <a:t>Domain Controller</a:t>
                </a:r>
              </a:p>
            </p:txBody>
          </p:sp>
        </p:grpSp>
        <p:cxnSp>
          <p:nvCxnSpPr>
            <p:cNvPr id="15" name="Straight Connector 14"/>
            <p:cNvCxnSpPr>
              <a:endCxn id="18" idx="1"/>
            </p:cNvCxnSpPr>
            <p:nvPr/>
          </p:nvCxnSpPr>
          <p:spPr>
            <a:xfrm flipV="1">
              <a:off x="4583712" y="2053779"/>
              <a:ext cx="3038552" cy="29305"/>
            </a:xfrm>
            <a:prstGeom prst="line">
              <a:avLst/>
            </a:prstGeom>
            <a:ln w="38100" cap="flat" cmpd="sng" algn="ctr">
              <a:solidFill>
                <a:schemeClr val="accent6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>
              <a:stCxn id="22" idx="1"/>
              <a:endCxn id="20" idx="0"/>
            </p:cNvCxnSpPr>
            <p:nvPr/>
          </p:nvCxnSpPr>
          <p:spPr>
            <a:xfrm rot="10800000" flipV="1">
              <a:off x="1766358" y="2086210"/>
              <a:ext cx="1910584" cy="1025562"/>
            </a:xfrm>
            <a:prstGeom prst="bentConnector2">
              <a:avLst/>
            </a:prstGeom>
            <a:ln w="38100" cap="flat" cmpd="sng" algn="ctr">
              <a:solidFill>
                <a:schemeClr val="accent6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7596832" y="1596584"/>
              <a:ext cx="957634" cy="1260605"/>
              <a:chOff x="3541075" y="1942799"/>
              <a:chExt cx="957634" cy="1260605"/>
            </a:xfrm>
          </p:grpSpPr>
          <p:pic>
            <p:nvPicPr>
              <p:cNvPr id="18" name="Picture 17" descr="Gnome-fs-server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6507" y="1942799"/>
                <a:ext cx="906770" cy="91439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3541075" y="2755589"/>
                <a:ext cx="957634" cy="447815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  <a:effectLst/>
                    <a:uLnTx/>
                    <a:uFillTx/>
                  </a:rPr>
                  <a:t>Azure AD</a:t>
                </a:r>
              </a:p>
            </p:txBody>
          </p:sp>
        </p:grpSp>
      </p:grpSp>
      <p:sp>
        <p:nvSpPr>
          <p:cNvPr id="24" name="TextBox 23"/>
          <p:cNvSpPr txBox="1"/>
          <p:nvPr/>
        </p:nvSpPr>
        <p:spPr>
          <a:xfrm>
            <a:off x="457580" y="1389830"/>
            <a:ext cx="2044662" cy="489365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Contoso Datacenter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943486" y="1402493"/>
            <a:ext cx="1236557" cy="489365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Office 365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772971" y="4678559"/>
            <a:ext cx="9228161" cy="1723370"/>
            <a:chOff x="2772971" y="4493832"/>
            <a:chExt cx="9228161" cy="1723370"/>
          </a:xfrm>
        </p:grpSpPr>
        <p:grpSp>
          <p:nvGrpSpPr>
            <p:cNvPr id="30" name="Group 29"/>
            <p:cNvGrpSpPr/>
            <p:nvPr/>
          </p:nvGrpSpPr>
          <p:grpSpPr>
            <a:xfrm>
              <a:off x="3379336" y="4594529"/>
              <a:ext cx="2012410" cy="1228174"/>
              <a:chOff x="3177462" y="1942799"/>
              <a:chExt cx="2012410" cy="1228174"/>
            </a:xfrm>
          </p:grpSpPr>
          <p:pic>
            <p:nvPicPr>
              <p:cNvPr id="48" name="Picture 47" descr="Gnome-fs-server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6507" y="1942799"/>
                <a:ext cx="906770" cy="914390"/>
              </a:xfrm>
              <a:prstGeom prst="rect">
                <a:avLst/>
              </a:prstGeom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3177462" y="2723158"/>
                <a:ext cx="2012410" cy="447815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  <a:effectLst/>
                    <a:uLnTx/>
                    <a:uFillTx/>
                  </a:rPr>
                  <a:t>Exchange 2010/2013/2016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7622264" y="4614071"/>
              <a:ext cx="932202" cy="1260605"/>
              <a:chOff x="3541075" y="1942799"/>
              <a:chExt cx="932202" cy="1260605"/>
            </a:xfrm>
          </p:grpSpPr>
          <p:pic>
            <p:nvPicPr>
              <p:cNvPr id="46" name="Picture 45" descr="Gnome-fs-server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6507" y="1942799"/>
                <a:ext cx="906770" cy="914390"/>
              </a:xfrm>
              <a:prstGeom prst="rect">
                <a:avLst/>
              </a:prstGeom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3541075" y="2755589"/>
                <a:ext cx="625812" cy="447815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  <a:effectLst/>
                    <a:uLnTx/>
                    <a:uFillTx/>
                  </a:rPr>
                  <a:t>EOP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9327163" y="4562098"/>
              <a:ext cx="1406475" cy="1260605"/>
              <a:chOff x="3541075" y="1942799"/>
              <a:chExt cx="1406475" cy="1260605"/>
            </a:xfrm>
          </p:grpSpPr>
          <p:pic>
            <p:nvPicPr>
              <p:cNvPr id="44" name="Picture 43" descr="Gnome-fs-server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6507" y="1942799"/>
                <a:ext cx="906770" cy="914390"/>
              </a:xfrm>
              <a:prstGeom prst="rect">
                <a:avLst/>
              </a:prstGeom>
            </p:spPr>
          </p:pic>
          <p:sp>
            <p:nvSpPr>
              <p:cNvPr id="45" name="TextBox 44"/>
              <p:cNvSpPr txBox="1"/>
              <p:nvPr/>
            </p:nvSpPr>
            <p:spPr>
              <a:xfrm>
                <a:off x="3541075" y="2755589"/>
                <a:ext cx="1406475" cy="447815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  <a:effectLst/>
                    <a:uLnTx/>
                    <a:uFillTx/>
                  </a:rPr>
                  <a:t>Exchange Online</a:t>
                </a:r>
              </a:p>
            </p:txBody>
          </p:sp>
        </p:grpSp>
        <p:cxnSp>
          <p:nvCxnSpPr>
            <p:cNvPr id="33" name="Straight Arrow Connector 32"/>
            <p:cNvCxnSpPr>
              <a:stCxn id="48" idx="3"/>
              <a:endCxn id="46" idx="1"/>
            </p:cNvCxnSpPr>
            <p:nvPr/>
          </p:nvCxnSpPr>
          <p:spPr>
            <a:xfrm>
              <a:off x="4675151" y="5051724"/>
              <a:ext cx="2972545" cy="19542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8504212" y="5004053"/>
              <a:ext cx="898124" cy="15240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811677" y="4552234"/>
              <a:ext cx="1117935" cy="649409"/>
            </a:xfrm>
            <a:prstGeom prst="rect">
              <a:avLst/>
            </a:prstGeom>
            <a:noFill/>
          </p:spPr>
          <p:txBody>
            <a:bodyPr wrap="none" lIns="182880" tIns="146304" rIns="182880" bIns="14630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Contoso.com</a:t>
              </a:r>
            </a:p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174670" y="4587508"/>
              <a:ext cx="1826462" cy="649409"/>
            </a:xfrm>
            <a:prstGeom prst="rect">
              <a:avLst/>
            </a:prstGeom>
            <a:noFill/>
          </p:spPr>
          <p:txBody>
            <a:bodyPr wrap="none" lIns="182880" tIns="146304" rIns="182880" bIns="14630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Contoso.com</a:t>
              </a:r>
            </a:p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Contoso.onmicrosoft.com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4667298" y="5308469"/>
              <a:ext cx="2997862" cy="7598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645156" y="4721012"/>
              <a:ext cx="1278235" cy="433965"/>
            </a:xfrm>
            <a:prstGeom prst="rect">
              <a:avLst/>
            </a:prstGeom>
            <a:noFill/>
          </p:spPr>
          <p:txBody>
            <a:bodyPr wrap="none" lIns="182880" tIns="146304" rIns="182880" bIns="14630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Send Connector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684585" y="5216803"/>
              <a:ext cx="1424108" cy="433965"/>
            </a:xfrm>
            <a:prstGeom prst="rect">
              <a:avLst/>
            </a:prstGeom>
            <a:noFill/>
          </p:spPr>
          <p:txBody>
            <a:bodyPr wrap="none" lIns="182880" tIns="146304" rIns="182880" bIns="14630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Receive Connector</a:t>
              </a: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2772971" y="4493832"/>
              <a:ext cx="9114483" cy="139132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err="1" smtClean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218237" y="5783237"/>
              <a:ext cx="1544334" cy="433965"/>
            </a:xfrm>
            <a:prstGeom prst="rect">
              <a:avLst/>
            </a:prstGeom>
            <a:noFill/>
          </p:spPr>
          <p:txBody>
            <a:bodyPr wrap="none" lIns="182880" tIns="146304" rIns="182880" bIns="14630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Exchange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Federation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516191" y="4948604"/>
              <a:ext cx="1435329" cy="649409"/>
            </a:xfrm>
            <a:prstGeom prst="rect">
              <a:avLst/>
            </a:prstGeom>
            <a:noFill/>
          </p:spPr>
          <p:txBody>
            <a:bodyPr wrap="none" lIns="182880" tIns="146304" rIns="182880" bIns="14630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1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mail.contoso.com</a:t>
              </a:r>
            </a:p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endParaRPr>
            </a:p>
          </p:txBody>
        </p:sp>
        <p:pic>
          <p:nvPicPr>
            <p:cNvPr id="43" name="Picture 42" descr="The kind of building you're after is called a Capitol Building. Here's ...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18936" y="4597616"/>
              <a:ext cx="606011" cy="453092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/>
        </p:nvGrpSpPr>
        <p:grpSpPr>
          <a:xfrm>
            <a:off x="4178420" y="2914782"/>
            <a:ext cx="3754606" cy="3491351"/>
            <a:chOff x="4178420" y="2730055"/>
            <a:chExt cx="3754606" cy="3491351"/>
          </a:xfrm>
        </p:grpSpPr>
        <p:sp>
          <p:nvSpPr>
            <p:cNvPr id="51" name="Arc 50"/>
            <p:cNvSpPr/>
            <p:nvPr/>
          </p:nvSpPr>
          <p:spPr>
            <a:xfrm rot="14352768">
              <a:off x="4589144" y="3786636"/>
              <a:ext cx="886791" cy="1586726"/>
            </a:xfrm>
            <a:prstGeom prst="arc">
              <a:avLst>
                <a:gd name="adj1" fmla="val 16200000"/>
                <a:gd name="adj2" fmla="val 5195352"/>
              </a:avLst>
            </a:prstGeom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2" name="Picture 51" descr="구름 화이트 도형 cloudscape 날씨 흐린 기후 흑인과 ...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9603" y="3653794"/>
              <a:ext cx="1277235" cy="672544"/>
            </a:xfrm>
            <a:prstGeom prst="rect">
              <a:avLst/>
            </a:prstGeom>
          </p:spPr>
        </p:pic>
        <p:sp>
          <p:nvSpPr>
            <p:cNvPr id="53" name="Arc 52"/>
            <p:cNvSpPr/>
            <p:nvPr/>
          </p:nvSpPr>
          <p:spPr>
            <a:xfrm rot="7200681">
              <a:off x="4310047" y="2598428"/>
              <a:ext cx="3491351" cy="3754606"/>
            </a:xfrm>
            <a:prstGeom prst="arc">
              <a:avLst>
                <a:gd name="adj1" fmla="val 15988677"/>
                <a:gd name="adj2" fmla="val 2043947"/>
              </a:avLst>
            </a:prstGeom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017677" y="5043746"/>
            <a:ext cx="1270220" cy="885554"/>
            <a:chOff x="390963" y="4276348"/>
            <a:chExt cx="1270220" cy="885554"/>
          </a:xfrm>
        </p:grpSpPr>
        <p:pic>
          <p:nvPicPr>
            <p:cNvPr id="27" name="Picture 26" descr="Gnome-fs-server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9349" y="4276348"/>
              <a:ext cx="566738" cy="5715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390963" y="4721012"/>
              <a:ext cx="1270220" cy="440890"/>
            </a:xfrm>
            <a:prstGeom prst="rect">
              <a:avLst/>
            </a:prstGeom>
            <a:noFill/>
          </p:spPr>
          <p:txBody>
            <a:bodyPr wrap="none" lIns="182880" tIns="146304" rIns="182880" bIns="14630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Edge Transport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29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597" y="0"/>
            <a:ext cx="11259044" cy="1025611"/>
          </a:xfrm>
          <a:ln>
            <a:noFill/>
          </a:ln>
        </p:spPr>
        <p:txBody>
          <a:bodyPr/>
          <a:lstStyle/>
          <a:p>
            <a:r>
              <a:rPr lang="en-US" dirty="0"/>
              <a:t>Do </a:t>
            </a:r>
            <a:r>
              <a:rPr lang="en-US" dirty="0" smtClean="0"/>
              <a:t>you </a:t>
            </a:r>
            <a:r>
              <a:rPr lang="en-US" dirty="0"/>
              <a:t>need ADFS?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597" y="1399537"/>
            <a:ext cx="11259044" cy="455000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True single sign-on (SSO)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Client access filtering based on their IP address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Honor Active Directory login time restrictions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Self-service password change outside the corporate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Immediately </a:t>
            </a:r>
            <a:r>
              <a:rPr lang="en-US" dirty="0"/>
              <a:t>block a user to remove access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smtClean="0"/>
              <a:t>on-premises multi-factor </a:t>
            </a:r>
            <a:r>
              <a:rPr lang="en-US" dirty="0"/>
              <a:t>authentication products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Where Microsoft Forefront Identity </a:t>
            </a:r>
            <a:r>
              <a:rPr lang="en-US" dirty="0" smtClean="0"/>
              <a:t>Manager </a:t>
            </a:r>
            <a:r>
              <a:rPr lang="en-US" dirty="0"/>
              <a:t>(FIM) is </a:t>
            </a:r>
            <a:r>
              <a:rPr lang="en-US" dirty="0" smtClean="0"/>
              <a:t>required</a:t>
            </a:r>
          </a:p>
        </p:txBody>
      </p:sp>
    </p:spTree>
    <p:extLst>
      <p:ext uri="{BB962C8B-B14F-4D97-AF65-F5344CB8AC3E}">
        <p14:creationId xmlns:p14="http://schemas.microsoft.com/office/powerpoint/2010/main" val="428187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597" y="0"/>
            <a:ext cx="11259044" cy="1025611"/>
          </a:xfrm>
          <a:ln>
            <a:noFill/>
          </a:ln>
        </p:spPr>
        <p:txBody>
          <a:bodyPr/>
          <a:lstStyle/>
          <a:p>
            <a:r>
              <a:rPr lang="en-US" dirty="0"/>
              <a:t>Hybrid </a:t>
            </a:r>
            <a:r>
              <a:rPr lang="en-US" dirty="0" smtClean="0"/>
              <a:t>Prerequisites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597" y="1501467"/>
            <a:ext cx="11259044" cy="399680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Have an Office 365 Tenant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Add your domain to the Tenant </a:t>
            </a:r>
            <a:r>
              <a:rPr lang="en-US" dirty="0" smtClean="0"/>
              <a:t>(contoso.com</a:t>
            </a:r>
            <a:r>
              <a:rPr lang="en-US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Ensure you have a third party certificate on-premises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Ensure Exchange is properly deployed </a:t>
            </a:r>
            <a:r>
              <a:rPr lang="en-US" dirty="0" smtClean="0"/>
              <a:t>on-premises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Ensure that you are running in a supported configuration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Have </a:t>
            </a:r>
            <a:r>
              <a:rPr lang="en-US" dirty="0"/>
              <a:t>Directory Synchronization activated and deployed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Use the Hybrid Configuration Wizard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6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</p:bldLst>
  </p:timing>
</p:sld>
</file>

<file path=ppt/theme/theme1.xml><?xml version="1.0" encoding="utf-8"?>
<a:theme xmlns:a="http://schemas.openxmlformats.org/drawingml/2006/main" name="5-30610_Microsoft_Ignite_Keynote_Template">
  <a:themeElements>
    <a:clrScheme name="Ignite - Breakout - Gray Back">
      <a:dk1>
        <a:srgbClr val="000000"/>
      </a:dk1>
      <a:lt1>
        <a:srgbClr val="FFFFFF"/>
      </a:lt1>
      <a:dk2>
        <a:srgbClr val="505050"/>
      </a:dk2>
      <a:lt2>
        <a:srgbClr val="47D8FF"/>
      </a:lt2>
      <a:accent1>
        <a:srgbClr val="0078D7"/>
      </a:accent1>
      <a:accent2>
        <a:srgbClr val="5C2D91"/>
      </a:accent2>
      <a:accent3>
        <a:srgbClr val="B4009E"/>
      </a:accent3>
      <a:accent4>
        <a:srgbClr val="00BCF2"/>
      </a:accent4>
      <a:accent5>
        <a:srgbClr val="BAD80A"/>
      </a:accent5>
      <a:accent6>
        <a:srgbClr val="FF8C00"/>
      </a:accent6>
      <a:hlink>
        <a:srgbClr val="47D8FF"/>
      </a:hlink>
      <a:folHlink>
        <a:srgbClr val="47D8F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398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16814">
                  <a:srgbClr val="FFFFFF"/>
                </a:gs>
                <a:gs pos="46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rgbClr val="FF0000"/>
          </a:solidFill>
        </a:ln>
      </a:spPr>
      <a:bodyPr wrap="square" lIns="182854" tIns="146283" rIns="182854" bIns="146283" rtlCol="0">
        <a:spAutoFit/>
      </a:bodyPr>
      <a:lstStyle>
        <a:defPPr defTabSz="914224">
          <a:lnSpc>
            <a:spcPct val="90000"/>
          </a:lnSpc>
          <a:spcAft>
            <a:spcPts val="600"/>
          </a:spcAft>
          <a:defRPr sz="2400" kern="0" dirty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5_Breakout_Template_v02.potx" id="{DA6A3121-A306-4E81-BF43-CBCE095D8B76}" vid="{C3266B5A-74AF-44F8-8FA8-F258E4A695D4}"/>
    </a:ext>
  </a:extLst>
</a:theme>
</file>

<file path=ppt/theme/theme2.xml><?xml version="1.0" encoding="utf-8"?>
<a:theme xmlns:a="http://schemas.openxmlformats.org/drawingml/2006/main" name="1_5-30610_Microsoft_Ignite_Keynote_Template">
  <a:themeElements>
    <a:clrScheme name="Ignite - Breakout - Gray Back">
      <a:dk1>
        <a:srgbClr val="000000"/>
      </a:dk1>
      <a:lt1>
        <a:srgbClr val="FFFFFF"/>
      </a:lt1>
      <a:dk2>
        <a:srgbClr val="505050"/>
      </a:dk2>
      <a:lt2>
        <a:srgbClr val="47D8FF"/>
      </a:lt2>
      <a:accent1>
        <a:srgbClr val="0078D7"/>
      </a:accent1>
      <a:accent2>
        <a:srgbClr val="5C2D91"/>
      </a:accent2>
      <a:accent3>
        <a:srgbClr val="B4009E"/>
      </a:accent3>
      <a:accent4>
        <a:srgbClr val="00BCF2"/>
      </a:accent4>
      <a:accent5>
        <a:srgbClr val="BAD80A"/>
      </a:accent5>
      <a:accent6>
        <a:srgbClr val="FF8C00"/>
      </a:accent6>
      <a:hlink>
        <a:srgbClr val="47D8FF"/>
      </a:hlink>
      <a:folHlink>
        <a:srgbClr val="47D8F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398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16814">
                  <a:srgbClr val="FFFFFF"/>
                </a:gs>
                <a:gs pos="46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5_Breakout_Template_v02.potx" id="{DA6A3121-A306-4E81-BF43-CBCE095D8B76}" vid="{C3266B5A-74AF-44F8-8FA8-F258E4A695D4}"/>
    </a:ext>
  </a:extLst>
</a:theme>
</file>

<file path=ppt/theme/theme3.xml><?xml version="1.0" encoding="utf-8"?>
<a:theme xmlns:a="http://schemas.openxmlformats.org/drawingml/2006/main" name="1_COLOR TEMPLATE">
  <a:themeElements>
    <a:clrScheme name="MSVID Purple">
      <a:dk1>
        <a:srgbClr val="505050"/>
      </a:dk1>
      <a:lt1>
        <a:srgbClr val="FFFFFF"/>
      </a:lt1>
      <a:dk2>
        <a:srgbClr val="5C2D91"/>
      </a:dk2>
      <a:lt2>
        <a:srgbClr val="E7DCF4"/>
      </a:lt2>
      <a:accent1>
        <a:srgbClr val="32145A"/>
      </a:accent1>
      <a:accent2>
        <a:srgbClr val="B4009E"/>
      </a:accent2>
      <a:accent3>
        <a:srgbClr val="107C10"/>
      </a:accent3>
      <a:accent4>
        <a:srgbClr val="0078D7"/>
      </a:accent4>
      <a:accent5>
        <a:srgbClr val="008272"/>
      </a:accent5>
      <a:accent6>
        <a:srgbClr val="D83B01"/>
      </a:accent6>
      <a:hlink>
        <a:srgbClr val="E7DCF4"/>
      </a:hlink>
      <a:folHlink>
        <a:srgbClr val="E7DCF4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g_ID_template_16-9_Business_PURPLE_1.potx" id="{EA1C931B-0CA8-4C29-AF2A-5CCE0B71BADB}" vid="{779B47EC-C2D9-42C6-B399-0FB5A6F745B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item1.xml><?xml version="1.0" encoding="utf-8"?>
<Control xmlns="http://schemas.microsoft.com/VisualStudio/2011/storyboarding/control">
  <Id Name="System.Storyboarding.Icons.ExpandCollapse" Revision="1" Stencil="System.Storyboarding.Icons" StencilVersion="0.1"/>
</Control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ontrol xmlns="http://schemas.microsoft.com/VisualStudio/2011/storyboarding/control">
  <Id Name="System.Storyboarding.Icons.ExpandCollapse" Revision="1" Stencil="System.Storyboarding.Icons" StencilVersion="0.1"/>
</Control>
</file>

<file path=customXml/item4.xml><?xml version="1.0" encoding="utf-8"?>
<Control xmlns="http://schemas.microsoft.com/VisualStudio/2011/storyboarding/control">
  <Id Name="System.Storyboarding.Icons.ExpandCollapse" Revision="1" Stencil="System.Storyboarding.Icons" StencilVersion="0.1"/>
</Control>
</file>

<file path=customXml/item5.xml><?xml version="1.0" encoding="utf-8"?>
<Control xmlns="http://schemas.microsoft.com/VisualStudio/2011/storyboarding/control">
  <Id Name="System.Storyboarding.Icons.ExpandCollapse" Revision="1" Stencil="System.Storyboarding.Icons" StencilVersion="0.1"/>
</Control>
</file>

<file path=customXml/item6.xml><?xml version="1.0" encoding="utf-8"?>
<Control xmlns="http://schemas.microsoft.com/VisualStudio/2011/storyboarding/control">
  <Id Name="System.Storyboarding.Icons.ExpandCollapse" Revision="1" Stencil="System.Storyboarding.Icons" StencilVersion="0.1"/>
</Control>
</file>

<file path=customXml/item7.xml><?xml version="1.0" encoding="utf-8"?>
<Control xmlns="http://schemas.microsoft.com/VisualStudio/2011/storyboarding/control">
  <Id Name="System.Storyboarding.Backgrounds.WindowsPhone" Revision="1" Stencil="System.Storyboarding.Backgrounds" StencilVersion="0.1"/>
</Control>
</file>

<file path=customXml/item8.xml><?xml version="1.0" encoding="utf-8"?>
<Control xmlns="http://schemas.microsoft.com/VisualStudio/2011/storyboarding/control">
  <Id Name="System.Storyboarding.Backgrounds.WindowsPhone" Revision="1" Stencil="System.Storyboarding.Backgrounds" StencilVersion="0.1"/>
</Control>
</file>

<file path=customXml/itemProps1.xml><?xml version="1.0" encoding="utf-8"?>
<ds:datastoreItem xmlns:ds="http://schemas.openxmlformats.org/officeDocument/2006/customXml" ds:itemID="{84CEE68B-1DFB-4327-A62F-AFB54CC8D6C3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1F57D53B-F3FC-4AD4-B24B-30465B74105D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69B148C2-4FDC-4A33-9318-F62333AFC799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CC8A91E2-8C83-4C02-B924-AA57B06C7B11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D0ED1DB5-1511-4689-AFB5-E7CA867F386D}">
  <ds:schemaRefs>
    <ds:schemaRef ds:uri="http://schemas.microsoft.com/VisualStudio/2011/storyboarding/control"/>
  </ds:schemaRefs>
</ds:datastoreItem>
</file>

<file path=customXml/itemProps7.xml><?xml version="1.0" encoding="utf-8"?>
<ds:datastoreItem xmlns:ds="http://schemas.openxmlformats.org/officeDocument/2006/customXml" ds:itemID="{8ADD372D-5AEA-4DA0-ABBC-F4728B3AD876}">
  <ds:schemaRefs>
    <ds:schemaRef ds:uri="http://schemas.microsoft.com/VisualStudio/2011/storyboarding/control"/>
  </ds:schemaRefs>
</ds:datastoreItem>
</file>

<file path=customXml/itemProps8.xml><?xml version="1.0" encoding="utf-8"?>
<ds:datastoreItem xmlns:ds="http://schemas.openxmlformats.org/officeDocument/2006/customXml" ds:itemID="{6FFBE250-6303-4F2C-ADFE-D0320982C047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ignitenz-2015-speakertemplate</Template>
  <TotalTime>0</TotalTime>
  <Words>1876</Words>
  <Application>Microsoft Office PowerPoint</Application>
  <PresentationFormat>Custom</PresentationFormat>
  <Paragraphs>357</Paragraphs>
  <Slides>45</Slides>
  <Notes>13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45</vt:i4>
      </vt:variant>
    </vt:vector>
  </HeadingPairs>
  <TitlesOfParts>
    <vt:vector size="56" baseType="lpstr">
      <vt:lpstr>Arial</vt:lpstr>
      <vt:lpstr>Calibri</vt:lpstr>
      <vt:lpstr>Consolas</vt:lpstr>
      <vt:lpstr>Segoe Pro Light</vt:lpstr>
      <vt:lpstr>Segoe UI</vt:lpstr>
      <vt:lpstr>Segoe UI Light</vt:lpstr>
      <vt:lpstr>Segoe UI Semibold</vt:lpstr>
      <vt:lpstr>Wingdings</vt:lpstr>
      <vt:lpstr>5-30610_Microsoft_Ignite_Keynote_Template</vt:lpstr>
      <vt:lpstr>1_5-30610_Microsoft_Ignite_Keynote_Template</vt:lpstr>
      <vt:lpstr>1_COLOR TEMPLATE</vt:lpstr>
      <vt:lpstr>PowerPoint Presentation</vt:lpstr>
      <vt:lpstr>Jhong Catane</vt:lpstr>
      <vt:lpstr>PowerPoint Presentation</vt:lpstr>
      <vt:lpstr>Why Exchange Hybrid?</vt:lpstr>
      <vt:lpstr>Why Exchange Hybrid?</vt:lpstr>
      <vt:lpstr>Hybrid benefits vs. other migration options</vt:lpstr>
      <vt:lpstr>Exchange Hybrid Architecture</vt:lpstr>
      <vt:lpstr>PowerPoint Presentation</vt:lpstr>
      <vt:lpstr>PowerPoint Presentation</vt:lpstr>
      <vt:lpstr>Hybrid Configuration Wizard</vt:lpstr>
      <vt:lpstr>Exchange Hybrid Wizard History</vt:lpstr>
      <vt:lpstr>Hybrid Configuration Engine</vt:lpstr>
      <vt:lpstr>What have we been doing</vt:lpstr>
      <vt:lpstr>Office 365 HCW Common Questions</vt:lpstr>
      <vt:lpstr>What does the new experience look like?</vt:lpstr>
      <vt:lpstr>Entry Point</vt:lpstr>
      <vt:lpstr>Welcome Page</vt:lpstr>
      <vt:lpstr>Server Detection Page</vt:lpstr>
      <vt:lpstr>Credential Page</vt:lpstr>
      <vt:lpstr>“Enable” Federation Trust Page</vt:lpstr>
      <vt:lpstr>Shared Namespace Page </vt:lpstr>
      <vt:lpstr>Domain Proof</vt:lpstr>
      <vt:lpstr>Mail Flow Options</vt:lpstr>
      <vt:lpstr>Send and Receive Connectors</vt:lpstr>
      <vt:lpstr>Transport Certificate </vt:lpstr>
      <vt:lpstr>PowerPoint Presentation</vt:lpstr>
      <vt:lpstr>Namespace for On-premises</vt:lpstr>
      <vt:lpstr>Ready to Update </vt:lpstr>
      <vt:lpstr>Gathering Feedback</vt:lpstr>
      <vt:lpstr>Better Error Handling</vt:lpstr>
      <vt:lpstr>Improved Logging</vt:lpstr>
      <vt:lpstr>HCW Demo</vt:lpstr>
      <vt:lpstr>Hybrid Deployment Best Practices</vt:lpstr>
      <vt:lpstr>Concurrent Migration Limit Increase</vt:lpstr>
      <vt:lpstr>150MB Message Size Increase</vt:lpstr>
      <vt:lpstr>Where is the Activate Button for Sync?</vt:lpstr>
      <vt:lpstr>Do I need to upgrade to Exchange 2013?</vt:lpstr>
      <vt:lpstr>Sizing Guidance for Hybrid</vt:lpstr>
      <vt:lpstr>Decommissioning the on-premises Exchange</vt:lpstr>
      <vt:lpstr>Questions</vt:lpstr>
      <vt:lpstr>PowerPoint Presentation</vt:lpstr>
      <vt:lpstr>Thank you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2015-07-14T22:12:59Z</dcterms:created>
  <dcterms:modified xsi:type="dcterms:W3CDTF">2015-11-20T01:06:49Z</dcterms:modified>
</cp:coreProperties>
</file>