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229" r:id="rId1"/>
  </p:sldMasterIdLst>
  <p:notesMasterIdLst>
    <p:notesMasterId r:id="rId30"/>
  </p:notesMasterIdLst>
  <p:handoutMasterIdLst>
    <p:handoutMasterId r:id="rId31"/>
  </p:handoutMasterIdLst>
  <p:sldIdLst>
    <p:sldId id="1521" r:id="rId2"/>
    <p:sldId id="1508" r:id="rId3"/>
    <p:sldId id="1509" r:id="rId4"/>
    <p:sldId id="1533" r:id="rId5"/>
    <p:sldId id="1534" r:id="rId6"/>
    <p:sldId id="1535" r:id="rId7"/>
    <p:sldId id="1536" r:id="rId8"/>
    <p:sldId id="1538" r:id="rId9"/>
    <p:sldId id="1537" r:id="rId10"/>
    <p:sldId id="1542" r:id="rId11"/>
    <p:sldId id="1541" r:id="rId12"/>
    <p:sldId id="1540" r:id="rId13"/>
    <p:sldId id="1543" r:id="rId14"/>
    <p:sldId id="1544" r:id="rId15"/>
    <p:sldId id="1545" r:id="rId16"/>
    <p:sldId id="1546" r:id="rId17"/>
    <p:sldId id="1549" r:id="rId18"/>
    <p:sldId id="1550" r:id="rId19"/>
    <p:sldId id="1547" r:id="rId20"/>
    <p:sldId id="1548" r:id="rId21"/>
    <p:sldId id="1551" r:id="rId22"/>
    <p:sldId id="1552" r:id="rId23"/>
    <p:sldId id="1553" r:id="rId24"/>
    <p:sldId id="1530" r:id="rId25"/>
    <p:sldId id="1554" r:id="rId26"/>
    <p:sldId id="1523" r:id="rId27"/>
    <p:sldId id="1524" r:id="rId28"/>
    <p:sldId id="1326" r:id="rId2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icrosoft Ignite Breakout Template" id="{A073DAE3-B461-442F-A3D3-6642BD875E45}">
          <p14:sldIdLst>
            <p14:sldId id="1521"/>
            <p14:sldId id="1508"/>
            <p14:sldId id="1509"/>
            <p14:sldId id="1533"/>
            <p14:sldId id="1534"/>
            <p14:sldId id="1535"/>
            <p14:sldId id="1536"/>
            <p14:sldId id="1538"/>
            <p14:sldId id="1537"/>
            <p14:sldId id="1542"/>
            <p14:sldId id="1541"/>
            <p14:sldId id="1540"/>
            <p14:sldId id="1543"/>
            <p14:sldId id="1544"/>
            <p14:sldId id="1545"/>
            <p14:sldId id="1546"/>
            <p14:sldId id="1549"/>
            <p14:sldId id="1550"/>
            <p14:sldId id="1547"/>
            <p14:sldId id="1548"/>
            <p14:sldId id="1551"/>
            <p14:sldId id="1552"/>
            <p14:sldId id="1553"/>
          </p14:sldIdLst>
        </p14:section>
        <p14:section name="Compulsory Slides" id="{F6B29FD8-C735-4346-9A78-4FFF5E98E3A6}">
          <p14:sldIdLst>
            <p14:sldId id="1530"/>
            <p14:sldId id="1554"/>
            <p14:sldId id="1523"/>
            <p14:sldId id="1524"/>
            <p14:sldId id="1326"/>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CF2"/>
    <a:srgbClr val="11CCFF"/>
    <a:srgbClr val="FFFFFF"/>
    <a:srgbClr val="47D8FF"/>
    <a:srgbClr val="85E5FF"/>
    <a:srgbClr val="43D7FF"/>
    <a:srgbClr val="B4A0FF"/>
    <a:srgbClr val="505050"/>
    <a:srgbClr val="000000"/>
    <a:srgbClr val="5252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56" autoAdjust="0"/>
    <p:restoredTop sz="72710" autoAdjust="0"/>
  </p:normalViewPr>
  <p:slideViewPr>
    <p:cSldViewPr>
      <p:cViewPr varScale="1">
        <p:scale>
          <a:sx n="53" d="100"/>
          <a:sy n="53" d="100"/>
        </p:scale>
        <p:origin x="1386" y="96"/>
      </p:cViewPr>
      <p:guideLst/>
    </p:cSldViewPr>
  </p:slideViewPr>
  <p:outlineViewPr>
    <p:cViewPr>
      <p:scale>
        <a:sx n="33" d="100"/>
        <a:sy n="33" d="100"/>
      </p:scale>
      <p:origin x="0" y="-342"/>
    </p:cViewPr>
  </p:outlin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83" d="100"/>
          <a:sy n="83" d="100"/>
        </p:scale>
        <p:origin x="299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Microsoft Ignite 2015</a:t>
            </a:r>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9/2/2015 7:04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Microsoft Ignite 2015</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9/2/2015 7:04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9/2/2015 7:04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9014316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9/2/2015 7:04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32604370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9/2/2015 7:04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10628644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5C79F9-2E34-4CA1-A7E3-C624B27DB1D1}"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3353940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9/2/2015 7:04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30282594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t>9/2/2015</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12290190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27</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9/2/2015 7:04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0783891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A17D118-1690-458F-B4D2-F9DA5D6F5033}" type="datetime8">
              <a:rPr lang="en-US" smtClean="0">
                <a:solidFill>
                  <a:prstClr val="black"/>
                </a:solidFill>
              </a:rPr>
              <a:t>9/2/2015 7:04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28</a:t>
            </a:fld>
            <a:endParaRPr lang="en-US" dirty="0">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8614985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9/2/2015 7:04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1009621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9/2/2015 7:04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1850877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9/2/2015 7:04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133264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9/2/2015 7:04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41801095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9/2/2015 7:04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2094470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9/2/2015 7:04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9014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9/2/2015 7:04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2686964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9/2/2015 7:04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9002507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a:xfrm>
            <a:off x="855663" y="6483350"/>
            <a:ext cx="2797175" cy="371475"/>
          </a:xfrm>
          <a:prstGeom prst="rect">
            <a:avLst/>
          </a:prstGeom>
        </p:spPr>
        <p:txBody>
          <a:bodyPr/>
          <a:lstStyle/>
          <a:p>
            <a:fld id="{0626A314-07C3-4D18-A5FC-2D5811D0A94B}" type="datetimeFigureOut">
              <a:rPr lang="en-NZ" smtClean="0"/>
              <a:t>2/09/2015</a:t>
            </a:fld>
            <a:endParaRPr lang="en-NZ" dirty="0"/>
          </a:p>
        </p:txBody>
      </p:sp>
      <p:sp>
        <p:nvSpPr>
          <p:cNvPr id="4" name="Footer Placeholder 3"/>
          <p:cNvSpPr>
            <a:spLocks noGrp="1"/>
          </p:cNvSpPr>
          <p:nvPr>
            <p:ph type="ftr" sz="quarter" idx="11"/>
          </p:nvPr>
        </p:nvSpPr>
        <p:spPr>
          <a:xfrm>
            <a:off x="4119563" y="6483350"/>
            <a:ext cx="4197350" cy="371475"/>
          </a:xfrm>
          <a:prstGeom prst="rect">
            <a:avLst/>
          </a:prstGeom>
        </p:spPr>
        <p:txBody>
          <a:bodyPr/>
          <a:lstStyle/>
          <a:p>
            <a:endParaRPr lang="en-NZ" dirty="0"/>
          </a:p>
        </p:txBody>
      </p:sp>
      <p:sp>
        <p:nvSpPr>
          <p:cNvPr id="5" name="Slide Number Placeholder 4"/>
          <p:cNvSpPr>
            <a:spLocks noGrp="1"/>
          </p:cNvSpPr>
          <p:nvPr>
            <p:ph type="sldNum" sz="quarter" idx="12"/>
          </p:nvPr>
        </p:nvSpPr>
        <p:spPr>
          <a:xfrm>
            <a:off x="8783638" y="6483350"/>
            <a:ext cx="2797175" cy="371475"/>
          </a:xfrm>
          <a:prstGeom prst="rect">
            <a:avLst/>
          </a:prstGeom>
        </p:spPr>
        <p:txBody>
          <a:bodyPr/>
          <a:lstStyle/>
          <a:p>
            <a:fld id="{FB0C7228-8968-4EAD-A859-852F0E05042B}" type="slidenum">
              <a:rPr lang="en-NZ" smtClean="0"/>
              <a:t>‹#›</a:t>
            </a:fld>
            <a:endParaRPr lang="en-NZ" dirty="0"/>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30162" y="1"/>
            <a:ext cx="12496800" cy="7002462"/>
          </a:xfrm>
          <a:prstGeom prst="rect">
            <a:avLst/>
          </a:prstGeom>
        </p:spPr>
      </p:pic>
      <p:sp>
        <p:nvSpPr>
          <p:cNvPr id="7" name="Rectangle 6"/>
          <p:cNvSpPr/>
          <p:nvPr userDrawn="1"/>
        </p:nvSpPr>
        <p:spPr bwMode="gray">
          <a:xfrm>
            <a:off x="-30162" y="6537325"/>
            <a:ext cx="12496800" cy="465138"/>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399837" y="6678217"/>
            <a:ext cx="822951" cy="175415"/>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138007" y="2875069"/>
            <a:ext cx="4261830" cy="2782028"/>
          </a:xfrm>
          <a:prstGeom prst="rect">
            <a:avLst/>
          </a:prstGeom>
        </p:spPr>
      </p:pic>
    </p:spTree>
    <p:extLst>
      <p:ext uri="{BB962C8B-B14F-4D97-AF65-F5344CB8AC3E}">
        <p14:creationId xmlns:p14="http://schemas.microsoft.com/office/powerpoint/2010/main" val="2239331299"/>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315" indent="-287315">
              <a:spcBef>
                <a:spcPts val="1224"/>
              </a:spcBef>
              <a:buClr>
                <a:schemeClr val="tx1"/>
              </a:buClr>
              <a:buFont typeface="Wingdings" panose="05000000000000000000" pitchFamily="2" charset="2"/>
              <a:buChar char="§"/>
              <a:defRPr sz="3200"/>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25279"/>
          </a:xfrm>
        </p:spPr>
        <p:txBody>
          <a:bodyPr wrap="square">
            <a:spAutoFit/>
          </a:bodyPr>
          <a:lstStyle>
            <a:lvl1pPr marL="287315" indent="-287315">
              <a:spcBef>
                <a:spcPts val="1224"/>
              </a:spcBef>
              <a:buClr>
                <a:schemeClr val="tx1"/>
              </a:buClr>
              <a:buFont typeface="Wingdings" panose="05000000000000000000" pitchFamily="2" charset="2"/>
              <a:buChar char="§"/>
              <a:defRPr sz="3200"/>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898285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18933552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2" name="Title 1"/>
          <p:cNvSpPr>
            <a:spLocks noGrp="1"/>
          </p:cNvSpPr>
          <p:nvPr>
            <p:ph type="title" hasCustomPrompt="1"/>
          </p:nvPr>
        </p:nvSpPr>
        <p:spPr>
          <a:xfrm>
            <a:off x="274639" y="2136776"/>
            <a:ext cx="10056812" cy="1181862"/>
          </a:xfrm>
          <a:noFill/>
        </p:spPr>
        <p:txBody>
          <a:bodyPr tIns="91440" bIns="91440" anchor="t" anchorCtr="0">
            <a:spAutoFit/>
          </a:bodyPr>
          <a:lstStyle>
            <a:lvl1pPr>
              <a:defRPr sz="7199" spc="-100" baseline="0">
                <a:gradFill>
                  <a:gsLst>
                    <a:gs pos="0">
                      <a:schemeClr val="tx1"/>
                    </a:gs>
                    <a:gs pos="100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4881266"/>
            <a:ext cx="10058401" cy="738664"/>
          </a:xfrm>
          <a:noFill/>
        </p:spPr>
        <p:txBody>
          <a:bodyPr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6" name="Rectangle 5"/>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Tree>
    <p:extLst>
      <p:ext uri="{BB962C8B-B14F-4D97-AF65-F5344CB8AC3E}">
        <p14:creationId xmlns:p14="http://schemas.microsoft.com/office/powerpoint/2010/main" val="38976025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2" name="Title 1"/>
          <p:cNvSpPr>
            <a:spLocks noGrp="1"/>
          </p:cNvSpPr>
          <p:nvPr>
            <p:ph type="title" hasCustomPrompt="1"/>
          </p:nvPr>
        </p:nvSpPr>
        <p:spPr>
          <a:xfrm>
            <a:off x="274639" y="2125663"/>
            <a:ext cx="10056812" cy="1181862"/>
          </a:xfrm>
          <a:noFill/>
        </p:spPr>
        <p:txBody>
          <a:bodyPr tIns="91440" bIns="91440" anchor="t" anchorCtr="0">
            <a:spAutoFit/>
          </a:bodyPr>
          <a:lstStyle>
            <a:lvl1pPr>
              <a:defRPr lang="en-US" sz="7199"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Video title</a:t>
            </a:r>
            <a:endParaRPr lang="en-US" dirty="0"/>
          </a:p>
        </p:txBody>
      </p:sp>
      <p:sp>
        <p:nvSpPr>
          <p:cNvPr id="4" name="Rectangle 3"/>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Tree>
    <p:extLst>
      <p:ext uri="{BB962C8B-B14F-4D97-AF65-F5344CB8AC3E}">
        <p14:creationId xmlns:p14="http://schemas.microsoft.com/office/powerpoint/2010/main" val="20258259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itle Light">
    <p:bg>
      <p:bgRef idx="1001">
        <a:schemeClr val="bg2"/>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2884901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Dark">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8934554"/>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15834702"/>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086985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66291156"/>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1"/>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smtClean="0"/>
              <a:t>Click icon to add picture</a:t>
            </a:r>
            <a:endParaRPr lang="en-US" dirty="0"/>
          </a:p>
        </p:txBody>
      </p:sp>
    </p:spTree>
    <p:extLst>
      <p:ext uri="{BB962C8B-B14F-4D97-AF65-F5344CB8AC3E}">
        <p14:creationId xmlns:p14="http://schemas.microsoft.com/office/powerpoint/2010/main" val="236697455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 Color">
    <p:bg>
      <p:bgRef idx="1002">
        <a:schemeClr val="bg2"/>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a:solidFill>
            <a:srgbClr val="5C2D91"/>
          </a:solidFill>
        </p:spPr>
      </p:pic>
      <p:sp>
        <p:nvSpPr>
          <p:cNvPr id="9" name="Title 1"/>
          <p:cNvSpPr>
            <a:spLocks noGrp="1"/>
          </p:cNvSpPr>
          <p:nvPr>
            <p:ph type="title" hasCustomPrompt="1"/>
          </p:nvPr>
        </p:nvSpPr>
        <p:spPr>
          <a:xfrm>
            <a:off x="274702" y="2784565"/>
            <a:ext cx="9143936" cy="1524001"/>
          </a:xfrm>
          <a:solidFill>
            <a:srgbClr val="0078D7"/>
          </a:solidFill>
        </p:spPr>
        <p:txBody>
          <a:bodyPr lIns="146304" tIns="91440" rIns="146304" bIns="91440" anchor="t" anchorCtr="0"/>
          <a:lstStyle>
            <a:lvl1pPr>
              <a:defRPr sz="5399" spc="-100" baseline="0">
                <a:solidFill>
                  <a:schemeClr val="bg1"/>
                </a:solidFill>
              </a:defRPr>
            </a:lvl1pPr>
          </a:lstStyle>
          <a:p>
            <a:r>
              <a:rPr lang="en-US" dirty="0" smtClean="0"/>
              <a:t>Session title</a:t>
            </a:r>
            <a:endParaRPr lang="en-US" dirty="0"/>
          </a:p>
        </p:txBody>
      </p:sp>
      <p:sp>
        <p:nvSpPr>
          <p:cNvPr id="5" name="Text Placeholder 4"/>
          <p:cNvSpPr>
            <a:spLocks noGrp="1"/>
          </p:cNvSpPr>
          <p:nvPr>
            <p:ph type="body" sz="quarter" idx="12" hasCustomPrompt="1"/>
          </p:nvPr>
        </p:nvSpPr>
        <p:spPr>
          <a:xfrm>
            <a:off x="274702" y="4309889"/>
            <a:ext cx="7315137" cy="635173"/>
          </a:xfrm>
          <a:solidFill>
            <a:schemeClr val="accent2"/>
          </a:solidFill>
        </p:spPr>
        <p:txBody>
          <a:bodyPr lIns="146304" tIns="109728" rIns="146304" bIns="109728">
            <a:noAutofit/>
          </a:bodyPr>
          <a:lstStyle>
            <a:lvl1pPr marL="0" indent="0">
              <a:spcBef>
                <a:spcPts val="0"/>
              </a:spcBef>
              <a:buNone/>
              <a:defRPr sz="3200" spc="0" baseline="0">
                <a:solidFill>
                  <a:schemeClr val="bg1"/>
                </a:solidFill>
                <a:latin typeface="+mj-lt"/>
              </a:defRPr>
            </a:lvl1pPr>
          </a:lstStyle>
          <a:p>
            <a:pPr lvl="0"/>
            <a:r>
              <a:rPr lang="en-US" dirty="0" smtClean="0"/>
              <a:t>Speaker Name</a:t>
            </a:r>
          </a:p>
        </p:txBody>
      </p:sp>
      <p:sp>
        <p:nvSpPr>
          <p:cNvPr id="7" name="Rectangle 6"/>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4702" y="6678217"/>
            <a:ext cx="822951" cy="175415"/>
          </a:xfrm>
          <a:prstGeom prst="rect">
            <a:avLst/>
          </a:prstGeom>
        </p:spPr>
      </p:pic>
      <p:sp>
        <p:nvSpPr>
          <p:cNvPr id="4" name="Text Placeholder 3"/>
          <p:cNvSpPr>
            <a:spLocks noGrp="1"/>
          </p:cNvSpPr>
          <p:nvPr>
            <p:ph type="body" sz="quarter" idx="13" hasCustomPrompt="1"/>
          </p:nvPr>
        </p:nvSpPr>
        <p:spPr>
          <a:xfrm>
            <a:off x="7612430" y="4317198"/>
            <a:ext cx="1806208" cy="627864"/>
          </a:xfrm>
          <a:solidFill>
            <a:schemeClr val="accent3"/>
          </a:solidFill>
        </p:spPr>
        <p:txBody>
          <a:bodyPr/>
          <a:lstStyle>
            <a:lvl1pPr marL="0" indent="0" algn="ctr">
              <a:buFontTx/>
              <a:buNone/>
              <a:defRPr sz="3200" baseline="0">
                <a:solidFill>
                  <a:schemeClr val="bg1"/>
                </a:solidFill>
                <a:latin typeface="+mj-lt"/>
              </a:defRPr>
            </a:lvl1pPr>
            <a:lvl2pPr marL="342873" indent="0">
              <a:buFontTx/>
              <a:buNone/>
              <a:defRPr sz="1600">
                <a:latin typeface="+mn-lt"/>
              </a:defRPr>
            </a:lvl2pPr>
            <a:lvl3pPr marL="571454" indent="0">
              <a:buFontTx/>
              <a:buNone/>
              <a:defRPr sz="1600">
                <a:latin typeface="+mn-lt"/>
              </a:defRPr>
            </a:lvl3pPr>
            <a:lvl4pPr marL="800036" indent="0">
              <a:buFontTx/>
              <a:buNone/>
              <a:defRPr sz="1600">
                <a:latin typeface="+mn-lt"/>
              </a:defRPr>
            </a:lvl4pPr>
            <a:lvl5pPr marL="1028617" indent="0">
              <a:buFontTx/>
              <a:buNone/>
              <a:defRPr sz="1600">
                <a:latin typeface="+mn-lt"/>
              </a:defRPr>
            </a:lvl5pPr>
          </a:lstStyle>
          <a:p>
            <a:pPr lvl="0"/>
            <a:r>
              <a:rPr lang="en-US" dirty="0" smtClean="0"/>
              <a:t>ABC101</a:t>
            </a:r>
          </a:p>
        </p:txBody>
      </p:sp>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2237" y="1343899"/>
            <a:ext cx="4733925" cy="1391363"/>
          </a:xfrm>
          <a:prstGeom prst="rect">
            <a:avLst/>
          </a:prstGeom>
        </p:spPr>
      </p:pic>
    </p:spTree>
    <p:extLst>
      <p:ext uri="{BB962C8B-B14F-4D97-AF65-F5344CB8AC3E}">
        <p14:creationId xmlns:p14="http://schemas.microsoft.com/office/powerpoint/2010/main" val="19016825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Dark">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8849218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239078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398" fontAlgn="base">
              <a:spcBef>
                <a:spcPct val="0"/>
              </a:spcBef>
              <a:spcAft>
                <a:spcPct val="0"/>
              </a:spcAft>
            </a:pPr>
            <a:endParaRPr lang="en-US" sz="225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56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9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1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82" y="0"/>
            <a:ext cx="12435840" cy="6995160"/>
          </a:xfrm>
          <a:prstGeom prst="rect">
            <a:avLst/>
          </a:prstGeom>
        </p:spPr>
      </p:pic>
      <p:sp>
        <p:nvSpPr>
          <p:cNvPr id="6" name="Rectangle 5"/>
          <p:cNvSpPr/>
          <p:nvPr userDrawn="1"/>
        </p:nvSpPr>
        <p:spPr bwMode="gray">
          <a:xfrm>
            <a:off x="0" y="5173661"/>
            <a:ext cx="12436475" cy="1820863"/>
          </a:xfrm>
          <a:prstGeom prst="rect">
            <a:avLst/>
          </a:prstGeom>
          <a:solidFill>
            <a:srgbClr val="505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2" name="Text Box 3"/>
          <p:cNvSpPr txBox="1">
            <a:spLocks noChangeArrowheads="1"/>
          </p:cNvSpPr>
          <p:nvPr userDrawn="1"/>
        </p:nvSpPr>
        <p:spPr bwMode="white">
          <a:xfrm>
            <a:off x="6294438" y="6123709"/>
            <a:ext cx="5867384" cy="726353"/>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algn="r" defTabSz="932215" eaLnBrk="0" hangingPunct="0"/>
            <a:r>
              <a:rPr lang="en-US" sz="700" dirty="0">
                <a:solidFill>
                  <a:schemeClr val="bg1"/>
                </a:solidFill>
                <a:cs typeface="Segoe UI" pitchFamily="34" charset="0"/>
              </a:rPr>
              <a:t>© </a:t>
            </a:r>
            <a:r>
              <a:rPr lang="en-US" sz="700" dirty="0" smtClean="0">
                <a:solidFill>
                  <a:schemeClr val="bg1"/>
                </a:solidFill>
                <a:cs typeface="Segoe UI" pitchFamily="34" charset="0"/>
              </a:rPr>
              <a:t>2015 </a:t>
            </a:r>
            <a:r>
              <a:rPr lang="en-US" sz="700" dirty="0">
                <a:solidFill>
                  <a:schemeClr val="bg1"/>
                </a:solidFill>
                <a:cs typeface="Segoe UI" pitchFamily="34" charset="0"/>
              </a:rPr>
              <a:t>Microsoft Corporation. All rights reserved</a:t>
            </a:r>
            <a:r>
              <a:rPr lang="en-US" sz="700" dirty="0" smtClean="0">
                <a:solidFill>
                  <a:schemeClr val="bg1"/>
                </a:solidFill>
                <a:cs typeface="Segoe UI" pitchFamily="34" charset="0"/>
              </a:rPr>
              <a:t>.</a:t>
            </a:r>
          </a:p>
          <a:p>
            <a:pPr algn="r" defTabSz="932290" eaLnBrk="0" hangingPunct="0"/>
            <a:r>
              <a:rPr lang="en-US" sz="700" dirty="0" smtClean="0">
                <a:solidFill>
                  <a:schemeClr val="bg1"/>
                </a:solidFill>
                <a:cs typeface="Segoe UI" pitchFamily="34" charset="0"/>
              </a:rPr>
              <a:t>Microsoft, Windows and other product names are or may be registered trademarks and/or trademarks in the U.S. and/or other countries.</a:t>
            </a:r>
          </a:p>
          <a:p>
            <a:pPr algn="r" defTabSz="932290" eaLnBrk="0" hangingPunct="0"/>
            <a:r>
              <a:rPr lang="en-US" sz="700" dirty="0" smtClean="0">
                <a:solidFill>
                  <a:schemeClr val="bg1"/>
                </a:solidFill>
                <a:cs typeface="Segoe UI" pitchFamily="34" charset="0"/>
              </a:rPr>
              <a:t>MICROSOFT MAKES NO WARRANTIES, EXPRESS, IMPLIED OR STATUTORY, AS TO THE INFORMATION IN THIS PRESENTATION.</a:t>
            </a:r>
          </a:p>
          <a:p>
            <a:pPr algn="r" defTabSz="932215" eaLnBrk="0" hangingPunct="0"/>
            <a:r>
              <a:rPr lang="en-US" sz="700" dirty="0" smtClean="0">
                <a:gradFill>
                  <a:gsLst>
                    <a:gs pos="12389">
                      <a:srgbClr val="FFFFFF"/>
                    </a:gs>
                    <a:gs pos="54000">
                      <a:srgbClr val="FFFFFF"/>
                    </a:gs>
                  </a:gsLst>
                  <a:lin ang="5400000" scaled="0"/>
                </a:gradFill>
                <a:cs typeface="Segoe UI" pitchFamily="34" charset="0"/>
              </a:rPr>
              <a:t> </a:t>
            </a:r>
            <a:endParaRPr lang="en-US" sz="700" dirty="0">
              <a:gradFill>
                <a:gsLst>
                  <a:gs pos="12389">
                    <a:srgbClr val="FFFFFF"/>
                  </a:gs>
                  <a:gs pos="54000">
                    <a:srgbClr val="FFFFFF"/>
                  </a:gs>
                </a:gsLst>
                <a:lin ang="5400000" scaled="0"/>
              </a:gradFill>
              <a:cs typeface="Segoe UI" pitchFamily="34" charset="0"/>
            </a:endParaRPr>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5637" y="5750695"/>
            <a:ext cx="3291840" cy="701671"/>
          </a:xfrm>
          <a:prstGeom prst="rect">
            <a:avLst/>
          </a:prstGeom>
        </p:spPr>
      </p:pic>
    </p:spTree>
    <p:extLst>
      <p:ext uri="{BB962C8B-B14F-4D97-AF65-F5344CB8AC3E}">
        <p14:creationId xmlns:p14="http://schemas.microsoft.com/office/powerpoint/2010/main" val="1729398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490" indent="-290490">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54" indent="-280966">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44" indent="-290490">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26" indent="-228582">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107" indent="-228582">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82969643"/>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a:xfrm>
            <a:off x="855663" y="6483350"/>
            <a:ext cx="2797175" cy="371475"/>
          </a:xfrm>
          <a:prstGeom prst="rect">
            <a:avLst/>
          </a:prstGeom>
        </p:spPr>
        <p:txBody>
          <a:bodyPr/>
          <a:lstStyle/>
          <a:p>
            <a:fld id="{0626A314-07C3-4D18-A5FC-2D5811D0A94B}" type="datetimeFigureOut">
              <a:rPr lang="en-NZ" smtClean="0"/>
              <a:t>2/09/2015</a:t>
            </a:fld>
            <a:endParaRPr lang="en-NZ" dirty="0"/>
          </a:p>
        </p:txBody>
      </p:sp>
      <p:sp>
        <p:nvSpPr>
          <p:cNvPr id="4" name="Footer Placeholder 3"/>
          <p:cNvSpPr>
            <a:spLocks noGrp="1"/>
          </p:cNvSpPr>
          <p:nvPr>
            <p:ph type="ftr" sz="quarter" idx="11"/>
          </p:nvPr>
        </p:nvSpPr>
        <p:spPr>
          <a:xfrm>
            <a:off x="4119563" y="6483350"/>
            <a:ext cx="4197350" cy="371475"/>
          </a:xfrm>
          <a:prstGeom prst="rect">
            <a:avLst/>
          </a:prstGeom>
        </p:spPr>
        <p:txBody>
          <a:bodyPr/>
          <a:lstStyle/>
          <a:p>
            <a:endParaRPr lang="en-NZ" dirty="0"/>
          </a:p>
        </p:txBody>
      </p:sp>
      <p:sp>
        <p:nvSpPr>
          <p:cNvPr id="5" name="Slide Number Placeholder 4"/>
          <p:cNvSpPr>
            <a:spLocks noGrp="1"/>
          </p:cNvSpPr>
          <p:nvPr>
            <p:ph type="sldNum" sz="quarter" idx="12"/>
          </p:nvPr>
        </p:nvSpPr>
        <p:spPr>
          <a:xfrm>
            <a:off x="8783638" y="6483350"/>
            <a:ext cx="2797175" cy="371475"/>
          </a:xfrm>
          <a:prstGeom prst="rect">
            <a:avLst/>
          </a:prstGeom>
        </p:spPr>
        <p:txBody>
          <a:bodyPr/>
          <a:lstStyle/>
          <a:p>
            <a:fld id="{FB0C7228-8968-4EAD-A859-852F0E05042B}" type="slidenum">
              <a:rPr lang="en-NZ" smtClean="0"/>
              <a:t>‹#›</a:t>
            </a:fld>
            <a:endParaRPr lang="en-NZ" dirty="0"/>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30162" y="1"/>
            <a:ext cx="12496800" cy="7002462"/>
          </a:xfrm>
          <a:prstGeom prst="rect">
            <a:avLst/>
          </a:prstGeom>
        </p:spPr>
      </p:pic>
    </p:spTree>
    <p:extLst>
      <p:ext uri="{BB962C8B-B14F-4D97-AF65-F5344CB8AC3E}">
        <p14:creationId xmlns:p14="http://schemas.microsoft.com/office/powerpoint/2010/main" val="82053931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366215" y="3954457"/>
            <a:ext cx="8535126" cy="1830388"/>
          </a:xfrm>
          <a:noFill/>
        </p:spPr>
        <p:txBody>
          <a:bodyPr lIns="146304" tIns="109728" rIns="146304" bIns="109728">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366215" y="2117165"/>
            <a:ext cx="9754430" cy="1837298"/>
          </a:xfrm>
          <a:noFill/>
        </p:spPr>
        <p:txBody>
          <a:bodyPr lIns="146304" tIns="91440" rIns="146304" bIns="91440" anchor="t" anchorCtr="0"/>
          <a:lstStyle>
            <a:lvl1pPr>
              <a:defRPr sz="4800" spc="-75" baseline="0">
                <a:gradFill>
                  <a:gsLst>
                    <a:gs pos="74747">
                      <a:schemeClr val="tx1"/>
                    </a:gs>
                    <a:gs pos="56000">
                      <a:schemeClr val="tx1"/>
                    </a:gs>
                  </a:gsLst>
                  <a:lin ang="5400000" scaled="0"/>
                </a:gradFill>
              </a:defRPr>
            </a:lvl1pPr>
          </a:lstStyle>
          <a:p>
            <a:r>
              <a:rPr lang="en-US" dirty="0" smtClean="0"/>
              <a:t>Presentation title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609653" y="6240429"/>
            <a:ext cx="1707599" cy="274320"/>
          </a:xfrm>
          <a:prstGeom prst="rect">
            <a:avLst/>
          </a:prstGeom>
        </p:spPr>
      </p:pic>
    </p:spTree>
    <p:extLst>
      <p:ext uri="{BB962C8B-B14F-4D97-AF65-F5344CB8AC3E}">
        <p14:creationId xmlns:p14="http://schemas.microsoft.com/office/powerpoint/2010/main" val="3457807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20354">
                      <a:schemeClr val="tx2"/>
                    </a:gs>
                    <a:gs pos="40000">
                      <a:schemeClr val="tx2"/>
                    </a:gs>
                  </a:gsLst>
                  <a:lin ang="5400000" scaled="0"/>
                </a:gradFill>
              </a:defRPr>
            </a:lvl1pPr>
            <a:lvl2pPr marL="0" indent="0">
              <a:buFontTx/>
              <a:buNone/>
              <a:defRPr sz="2000"/>
            </a:lvl2pPr>
            <a:lvl3pPr marL="228582" indent="0">
              <a:buNone/>
              <a:defRPr/>
            </a:lvl3pPr>
            <a:lvl4pPr marL="457163" indent="0">
              <a:buNone/>
              <a:defRPr/>
            </a:lvl4pPr>
            <a:lvl5pPr marL="68574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3133736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82" indent="0">
              <a:buNone/>
              <a:defRPr/>
            </a:lvl3pPr>
            <a:lvl4pPr marL="457163" indent="0">
              <a:buNone/>
              <a:defRPr/>
            </a:lvl4pPr>
            <a:lvl5pPr marL="68574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609863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92881"/>
          </a:xfrm>
        </p:spPr>
        <p:txBody>
          <a:bodyPr>
            <a:spAutoFit/>
          </a:bodyPr>
          <a:lstStyle>
            <a:lvl1pPr>
              <a:buClr>
                <a:schemeClr val="tx2"/>
              </a:buClr>
              <a:defRPr sz="4000">
                <a:gradFill>
                  <a:gsLst>
                    <a:gs pos="7080">
                      <a:schemeClr val="tx2"/>
                    </a:gs>
                    <a:gs pos="36283">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0326847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92881"/>
          </a:xfrm>
        </p:spPr>
        <p:txBody>
          <a:bodyPr>
            <a:spAutoFit/>
          </a:bodyPr>
          <a:lstStyle>
            <a:lvl1pPr>
              <a:defRPr sz="40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13114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389">
                      <a:schemeClr val="tx2"/>
                    </a:gs>
                    <a:gs pos="31000">
                      <a:schemeClr val="tx2"/>
                    </a:gs>
                  </a:gsLst>
                  <a:lin ang="5400000" scaled="0"/>
                </a:gradFill>
              </a:defRPr>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389">
                      <a:schemeClr val="tx2"/>
                    </a:gs>
                    <a:gs pos="31000">
                      <a:schemeClr val="tx2"/>
                    </a:gs>
                  </a:gsLst>
                  <a:lin ang="5400000" scaled="0"/>
                </a:gradFill>
              </a:defRPr>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95992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46586672"/>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315" indent="-287315">
              <a:spcBef>
                <a:spcPts val="1224"/>
              </a:spcBef>
              <a:buClr>
                <a:schemeClr val="tx2"/>
              </a:buClr>
              <a:buFont typeface="Wingdings" panose="05000000000000000000" pitchFamily="2" charset="2"/>
              <a:buChar char="§"/>
              <a:defRPr sz="3200">
                <a:gradFill>
                  <a:gsLst>
                    <a:gs pos="19469">
                      <a:schemeClr val="tx2"/>
                    </a:gs>
                    <a:gs pos="32000">
                      <a:schemeClr val="tx2"/>
                    </a:gs>
                  </a:gsLst>
                  <a:lin ang="5400000" scaled="0"/>
                </a:gradFill>
              </a:defRPr>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25279"/>
          </a:xfrm>
        </p:spPr>
        <p:txBody>
          <a:bodyPr wrap="square">
            <a:spAutoFit/>
          </a:bodyPr>
          <a:lstStyle>
            <a:lvl1pPr marL="287315" indent="-287315">
              <a:spcBef>
                <a:spcPts val="1224"/>
              </a:spcBef>
              <a:buClr>
                <a:schemeClr val="tx2"/>
              </a:buClr>
              <a:buFont typeface="Wingdings" panose="05000000000000000000" pitchFamily="2" charset="2"/>
              <a:buChar char="§"/>
              <a:defRPr sz="3200">
                <a:gradFill>
                  <a:gsLst>
                    <a:gs pos="19469">
                      <a:schemeClr val="tx2"/>
                    </a:gs>
                    <a:gs pos="32000">
                      <a:schemeClr val="tx2"/>
                    </a:gs>
                  </a:gsLst>
                  <a:lin ang="5400000" scaled="0"/>
                </a:gradFill>
              </a:defRPr>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994670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30"/>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588427678"/>
      </p:ext>
    </p:extLst>
  </p:cSld>
  <p:clrMap bg1="dk1" tx1="lt1" bg2="dk2" tx2="lt2" accent1="accent1" accent2="accent2" accent3="accent3" accent4="accent4" accent5="accent5" accent6="accent6" hlink="hlink" folHlink="folHlink"/>
  <p:sldLayoutIdLst>
    <p:sldLayoutId id="2147484334" r:id="rId1"/>
    <p:sldLayoutId id="2147484335" r:id="rId2"/>
    <p:sldLayoutId id="2147484240" r:id="rId3"/>
    <p:sldLayoutId id="2147484272" r:id="rId4"/>
    <p:sldLayoutId id="2147484241" r:id="rId5"/>
    <p:sldLayoutId id="2147484273" r:id="rId6"/>
    <p:sldLayoutId id="2147484244" r:id="rId7"/>
    <p:sldLayoutId id="2147484274" r:id="rId8"/>
    <p:sldLayoutId id="2147484245" r:id="rId9"/>
    <p:sldLayoutId id="2147484275" r:id="rId10"/>
    <p:sldLayoutId id="2147484247" r:id="rId11"/>
    <p:sldLayoutId id="2147484249" r:id="rId12"/>
    <p:sldLayoutId id="2147484250" r:id="rId13"/>
    <p:sldLayoutId id="2147484264" r:id="rId14"/>
    <p:sldLayoutId id="2147484251" r:id="rId15"/>
    <p:sldLayoutId id="2147484270" r:id="rId16"/>
    <p:sldLayoutId id="2147484252" r:id="rId17"/>
    <p:sldLayoutId id="2147484253" r:id="rId18"/>
    <p:sldLayoutId id="2147484254" r:id="rId19"/>
    <p:sldLayoutId id="2147484271" r:id="rId20"/>
    <p:sldLayoutId id="2147484257" r:id="rId21"/>
    <p:sldLayoutId id="2147484258" r:id="rId22"/>
    <p:sldLayoutId id="2147484259" r:id="rId23"/>
    <p:sldLayoutId id="2147484260" r:id="rId24"/>
    <p:sldLayoutId id="2147484261" r:id="rId25"/>
    <p:sldLayoutId id="2147484263" r:id="rId26"/>
    <p:sldLayoutId id="2147484333" r:id="rId27"/>
    <p:sldLayoutId id="2147484336" r:id="rId28"/>
  </p:sldLayoutIdLst>
  <p:transition>
    <p:fade/>
  </p:transition>
  <p:timing>
    <p:tnLst>
      <p:par>
        <p:cTn id="1" dur="indefinite" restart="never" nodeType="tmRoot"/>
      </p:par>
    </p:tnLst>
  </p:timing>
  <p:txStyles>
    <p:titleStyle>
      <a:lvl1pPr algn="l" defTabSz="932667"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73" marR="0" indent="-342873"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154" marR="0" indent="-241281"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036"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3pPr>
      <a:lvl4pPr marL="1028618"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4pPr>
      <a:lvl5pPr marL="1257199"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67" rtl="0" eaLnBrk="1" latinLnBrk="0" hangingPunct="1">
        <a:defRPr sz="1800" kern="1200">
          <a:solidFill>
            <a:schemeClr val="tx1"/>
          </a:solidFill>
          <a:latin typeface="+mn-lt"/>
          <a:ea typeface="+mn-ea"/>
          <a:cs typeface="+mn-cs"/>
        </a:defRPr>
      </a:lvl1pPr>
      <a:lvl2pPr marL="466334" algn="l" defTabSz="932667" rtl="0" eaLnBrk="1" latinLnBrk="0" hangingPunct="1">
        <a:defRPr sz="1800" kern="1200">
          <a:solidFill>
            <a:schemeClr val="tx1"/>
          </a:solidFill>
          <a:latin typeface="+mn-lt"/>
          <a:ea typeface="+mn-ea"/>
          <a:cs typeface="+mn-cs"/>
        </a:defRPr>
      </a:lvl2pPr>
      <a:lvl3pPr marL="932667" algn="l" defTabSz="932667" rtl="0" eaLnBrk="1" latinLnBrk="0" hangingPunct="1">
        <a:defRPr sz="1800" kern="1200">
          <a:solidFill>
            <a:schemeClr val="tx1"/>
          </a:solidFill>
          <a:latin typeface="+mn-lt"/>
          <a:ea typeface="+mn-ea"/>
          <a:cs typeface="+mn-cs"/>
        </a:defRPr>
      </a:lvl3pPr>
      <a:lvl4pPr marL="1399001" algn="l" defTabSz="932667" rtl="0" eaLnBrk="1" latinLnBrk="0" hangingPunct="1">
        <a:defRPr sz="1800" kern="1200">
          <a:solidFill>
            <a:schemeClr val="tx1"/>
          </a:solidFill>
          <a:latin typeface="+mn-lt"/>
          <a:ea typeface="+mn-ea"/>
          <a:cs typeface="+mn-cs"/>
        </a:defRPr>
      </a:lvl4pPr>
      <a:lvl5pPr marL="1865334" algn="l" defTabSz="932667" rtl="0" eaLnBrk="1" latinLnBrk="0" hangingPunct="1">
        <a:defRPr sz="1800" kern="1200">
          <a:solidFill>
            <a:schemeClr val="tx1"/>
          </a:solidFill>
          <a:latin typeface="+mn-lt"/>
          <a:ea typeface="+mn-ea"/>
          <a:cs typeface="+mn-cs"/>
        </a:defRPr>
      </a:lvl5pPr>
      <a:lvl6pPr marL="2331670" algn="l" defTabSz="932667" rtl="0" eaLnBrk="1" latinLnBrk="0" hangingPunct="1">
        <a:defRPr sz="1800" kern="1200">
          <a:solidFill>
            <a:schemeClr val="tx1"/>
          </a:solidFill>
          <a:latin typeface="+mn-lt"/>
          <a:ea typeface="+mn-ea"/>
          <a:cs typeface="+mn-cs"/>
        </a:defRPr>
      </a:lvl6pPr>
      <a:lvl7pPr marL="2798002" algn="l" defTabSz="932667" rtl="0" eaLnBrk="1" latinLnBrk="0" hangingPunct="1">
        <a:defRPr sz="1800" kern="1200">
          <a:solidFill>
            <a:schemeClr val="tx1"/>
          </a:solidFill>
          <a:latin typeface="+mn-lt"/>
          <a:ea typeface="+mn-ea"/>
          <a:cs typeface="+mn-cs"/>
        </a:defRPr>
      </a:lvl7pPr>
      <a:lvl8pPr marL="3264336" algn="l" defTabSz="932667" rtl="0" eaLnBrk="1" latinLnBrk="0" hangingPunct="1">
        <a:defRPr sz="1800" kern="1200">
          <a:solidFill>
            <a:schemeClr val="tx1"/>
          </a:solidFill>
          <a:latin typeface="+mn-lt"/>
          <a:ea typeface="+mn-ea"/>
          <a:cs typeface="+mn-cs"/>
        </a:defRPr>
      </a:lvl8pPr>
      <a:lvl9pPr marL="3730670" algn="l" defTabSz="93266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49" userDrawn="1">
          <p15:clr>
            <a:srgbClr val="5ACBF0"/>
          </p15:clr>
        </p15:guide>
        <p15:guide id="4" pos="1325" userDrawn="1">
          <p15:clr>
            <a:srgbClr val="5ACBF0"/>
          </p15:clr>
        </p15:guide>
        <p15:guide id="5" pos="1901" userDrawn="1">
          <p15:clr>
            <a:srgbClr val="5ACBF0"/>
          </p15:clr>
        </p15:guide>
        <p15:guide id="6" pos="2477" userDrawn="1">
          <p15:clr>
            <a:srgbClr val="5ACBF0"/>
          </p15:clr>
        </p15:guide>
        <p15:guide id="7" pos="3053" userDrawn="1">
          <p15:clr>
            <a:srgbClr val="5ACBF0"/>
          </p15:clr>
        </p15:guide>
        <p15:guide id="8" pos="3629" userDrawn="1">
          <p15:clr>
            <a:srgbClr val="5ACBF0"/>
          </p15:clr>
        </p15:guide>
        <p15:guide id="9" pos="4205" userDrawn="1">
          <p15:clr>
            <a:srgbClr val="5ACBF0"/>
          </p15:clr>
        </p15:guide>
        <p15:guide id="10" pos="4781" userDrawn="1">
          <p15:clr>
            <a:srgbClr val="5ACBF0"/>
          </p15:clr>
        </p15:guide>
        <p15:guide id="11" pos="5357" userDrawn="1">
          <p15:clr>
            <a:srgbClr val="5ACBF0"/>
          </p15:clr>
        </p15:guide>
        <p15:guide id="12" pos="5933" userDrawn="1">
          <p15:clr>
            <a:srgbClr val="5ACBF0"/>
          </p15:clr>
        </p15:guide>
        <p15:guide id="13" pos="6509" userDrawn="1">
          <p15:clr>
            <a:srgbClr val="5ACBF0"/>
          </p15:clr>
        </p15:guide>
        <p15:guide id="14" pos="7085" userDrawn="1">
          <p15:clr>
            <a:srgbClr val="5ACBF0"/>
          </p15:clr>
        </p15:guide>
        <p15:guide id="15" pos="7661" userDrawn="1">
          <p15:clr>
            <a:srgbClr val="5ACBF0"/>
          </p15:clr>
        </p15:guide>
        <p15:guide id="16" pos="288" userDrawn="1">
          <p15:clr>
            <a:srgbClr val="C35EA4"/>
          </p15:clr>
        </p15:guide>
        <p15:guide id="17" pos="7546" userDrawn="1">
          <p15:clr>
            <a:srgbClr val="C35EA4"/>
          </p15:clr>
        </p15:guide>
        <p15:guide id="18" orient="horz" pos="763" userDrawn="1">
          <p15:clr>
            <a:srgbClr val="5ACBF0"/>
          </p15:clr>
        </p15:guide>
        <p15:guide id="19" orient="horz" pos="1339" userDrawn="1">
          <p15:clr>
            <a:srgbClr val="5ACBF0"/>
          </p15:clr>
        </p15:guide>
        <p15:guide id="20" orient="horz" pos="1915" userDrawn="1">
          <p15:clr>
            <a:srgbClr val="5ACBF0"/>
          </p15:clr>
        </p15:guide>
        <p15:guide id="21" orient="horz" pos="2491" userDrawn="1">
          <p15:clr>
            <a:srgbClr val="5ACBF0"/>
          </p15:clr>
        </p15:guide>
        <p15:guide id="22" orient="horz" pos="3067" userDrawn="1">
          <p15:clr>
            <a:srgbClr val="5ACBF0"/>
          </p15:clr>
        </p15:guide>
        <p15:guide id="23" orient="horz" pos="3643" userDrawn="1">
          <p15:clr>
            <a:srgbClr val="5ACBF0"/>
          </p15:clr>
        </p15:guide>
        <p15:guide id="24" orient="horz" pos="4219" userDrawn="1">
          <p15:clr>
            <a:srgbClr val="5ACBF0"/>
          </p15:clr>
        </p15:guide>
        <p15:guide id="25" orient="horz" pos="302" userDrawn="1">
          <p15:clr>
            <a:srgbClr val="C35EA4"/>
          </p15:clr>
        </p15:guide>
        <p15:guide id="26" orient="horz" pos="4104" userDrawn="1">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hyperlink" Target="http://aka.ms/technetnz" TargetMode="External"/><Relationship Id="rId7"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hyperlink" Target="http://www.microsoft.com/learning" TargetMode="External"/><Relationship Id="rId11" Type="http://schemas.openxmlformats.org/officeDocument/2006/relationships/image" Target="../media/image24.png"/><Relationship Id="rId5" Type="http://schemas.openxmlformats.org/officeDocument/2006/relationships/hyperlink" Target="http://aka.ms/ch9nz" TargetMode="External"/><Relationship Id="rId10" Type="http://schemas.openxmlformats.org/officeDocument/2006/relationships/image" Target="../media/image23.png"/><Relationship Id="rId4" Type="http://schemas.openxmlformats.org/officeDocument/2006/relationships/hyperlink" Target="http://aka.ms/msdnnz" TargetMode="External"/><Relationship Id="rId9"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327952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373062"/>
            <a:ext cx="11887200" cy="932563"/>
          </a:xfrm>
        </p:spPr>
        <p:txBody>
          <a:bodyPr/>
          <a:lstStyle/>
          <a:p>
            <a:r>
              <a:rPr lang="en-US" sz="5400" dirty="0" smtClean="0"/>
              <a:t>Performance</a:t>
            </a:r>
            <a:endParaRPr lang="en-NZ" sz="5400" dirty="0"/>
          </a:p>
        </p:txBody>
      </p:sp>
      <p:sp>
        <p:nvSpPr>
          <p:cNvPr id="5" name="Rectangle 4"/>
          <p:cNvSpPr/>
          <p:nvPr/>
        </p:nvSpPr>
        <p:spPr>
          <a:xfrm>
            <a:off x="5528159" y="1122243"/>
            <a:ext cx="2841162" cy="646331"/>
          </a:xfrm>
          <a:prstGeom prst="rect">
            <a:avLst/>
          </a:prstGeom>
        </p:spPr>
        <p:txBody>
          <a:bodyPr wrap="none">
            <a:spAutoFit/>
          </a:bodyPr>
          <a:lstStyle/>
          <a:p>
            <a:r>
              <a:rPr lang="en-NZ" sz="3600" dirty="0" smtClean="0"/>
              <a:t>Compression</a:t>
            </a:r>
            <a:endParaRPr lang="en-NZ" sz="3600" dirty="0"/>
          </a:p>
        </p:txBody>
      </p:sp>
    </p:spTree>
    <p:extLst>
      <p:ext uri="{BB962C8B-B14F-4D97-AF65-F5344CB8AC3E}">
        <p14:creationId xmlns:p14="http://schemas.microsoft.com/office/powerpoint/2010/main" val="219933089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74638" y="346773"/>
            <a:ext cx="11963399" cy="6341370"/>
          </a:xfrm>
          <a:prstGeom prst="rect">
            <a:avLst/>
          </a:prstGeom>
        </p:spPr>
      </p:pic>
      <p:sp>
        <p:nvSpPr>
          <p:cNvPr id="4" name="Title 3"/>
          <p:cNvSpPr>
            <a:spLocks noGrp="1"/>
          </p:cNvSpPr>
          <p:nvPr>
            <p:ph type="title"/>
          </p:nvPr>
        </p:nvSpPr>
        <p:spPr/>
        <p:txBody>
          <a:bodyPr/>
          <a:lstStyle/>
          <a:p>
            <a:endParaRPr lang="en-NZ"/>
          </a:p>
        </p:txBody>
      </p:sp>
    </p:spTree>
    <p:extLst>
      <p:ext uri="{BB962C8B-B14F-4D97-AF65-F5344CB8AC3E}">
        <p14:creationId xmlns:p14="http://schemas.microsoft.com/office/powerpoint/2010/main" val="236392937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373062"/>
            <a:ext cx="11887200" cy="932563"/>
          </a:xfrm>
        </p:spPr>
        <p:txBody>
          <a:bodyPr/>
          <a:lstStyle/>
          <a:p>
            <a:r>
              <a:rPr lang="en-US" sz="5400" dirty="0" smtClean="0"/>
              <a:t>Performance</a:t>
            </a:r>
            <a:endParaRPr lang="en-NZ" sz="5400" dirty="0"/>
          </a:p>
        </p:txBody>
      </p:sp>
      <p:sp>
        <p:nvSpPr>
          <p:cNvPr id="3" name="Rectangle 2"/>
          <p:cNvSpPr/>
          <p:nvPr/>
        </p:nvSpPr>
        <p:spPr>
          <a:xfrm>
            <a:off x="5528159" y="2186213"/>
            <a:ext cx="3137723" cy="646331"/>
          </a:xfrm>
          <a:prstGeom prst="rect">
            <a:avLst/>
          </a:prstGeom>
        </p:spPr>
        <p:txBody>
          <a:bodyPr wrap="square">
            <a:spAutoFit/>
          </a:bodyPr>
          <a:lstStyle/>
          <a:p>
            <a:r>
              <a:rPr lang="en-NZ" sz="3600" dirty="0" err="1" smtClean="0"/>
              <a:t>ColumnStore</a:t>
            </a:r>
            <a:endParaRPr lang="en-NZ" sz="3600" dirty="0"/>
          </a:p>
        </p:txBody>
      </p:sp>
      <p:sp>
        <p:nvSpPr>
          <p:cNvPr id="5" name="Rectangle 4"/>
          <p:cNvSpPr/>
          <p:nvPr/>
        </p:nvSpPr>
        <p:spPr>
          <a:xfrm>
            <a:off x="5528159" y="1122243"/>
            <a:ext cx="2841162" cy="646331"/>
          </a:xfrm>
          <a:prstGeom prst="rect">
            <a:avLst/>
          </a:prstGeom>
        </p:spPr>
        <p:txBody>
          <a:bodyPr wrap="none">
            <a:spAutoFit/>
          </a:bodyPr>
          <a:lstStyle/>
          <a:p>
            <a:r>
              <a:rPr lang="en-NZ" sz="3600" dirty="0" smtClean="0"/>
              <a:t>Compression</a:t>
            </a:r>
            <a:endParaRPr lang="en-NZ" sz="3600" dirty="0"/>
          </a:p>
        </p:txBody>
      </p:sp>
      <p:sp>
        <p:nvSpPr>
          <p:cNvPr id="6" name="Rectangle 5"/>
          <p:cNvSpPr/>
          <p:nvPr/>
        </p:nvSpPr>
        <p:spPr>
          <a:xfrm>
            <a:off x="5528159" y="4314154"/>
            <a:ext cx="4389279" cy="646331"/>
          </a:xfrm>
          <a:prstGeom prst="rect">
            <a:avLst/>
          </a:prstGeom>
        </p:spPr>
        <p:txBody>
          <a:bodyPr wrap="none">
            <a:spAutoFit/>
          </a:bodyPr>
          <a:lstStyle/>
          <a:p>
            <a:r>
              <a:rPr lang="en-NZ" sz="3600" dirty="0" smtClean="0"/>
              <a:t>Cardinality Estimator</a:t>
            </a:r>
            <a:endParaRPr lang="en-NZ" sz="3600" dirty="0"/>
          </a:p>
        </p:txBody>
      </p:sp>
      <p:sp>
        <p:nvSpPr>
          <p:cNvPr id="7" name="Rectangle 6"/>
          <p:cNvSpPr/>
          <p:nvPr/>
        </p:nvSpPr>
        <p:spPr>
          <a:xfrm>
            <a:off x="5528159" y="3250183"/>
            <a:ext cx="3590470" cy="646331"/>
          </a:xfrm>
          <a:prstGeom prst="rect">
            <a:avLst/>
          </a:prstGeom>
        </p:spPr>
        <p:txBody>
          <a:bodyPr wrap="none">
            <a:spAutoFit/>
          </a:bodyPr>
          <a:lstStyle/>
          <a:p>
            <a:r>
              <a:rPr lang="en-NZ" sz="3600" dirty="0" smtClean="0"/>
              <a:t>In Memory OLTP</a:t>
            </a:r>
            <a:endParaRPr lang="en-NZ" sz="3600" dirty="0"/>
          </a:p>
        </p:txBody>
      </p:sp>
      <p:sp>
        <p:nvSpPr>
          <p:cNvPr id="9" name="Rectangle 8"/>
          <p:cNvSpPr/>
          <p:nvPr/>
        </p:nvSpPr>
        <p:spPr>
          <a:xfrm>
            <a:off x="5528159" y="5213131"/>
            <a:ext cx="4500078" cy="646331"/>
          </a:xfrm>
          <a:prstGeom prst="rect">
            <a:avLst/>
          </a:prstGeom>
        </p:spPr>
        <p:txBody>
          <a:bodyPr wrap="none">
            <a:spAutoFit/>
          </a:bodyPr>
          <a:lstStyle/>
          <a:p>
            <a:r>
              <a:rPr lang="en-NZ" sz="3600" dirty="0" smtClean="0"/>
              <a:t>Buffer Pool extension</a:t>
            </a:r>
            <a:endParaRPr lang="en-NZ" sz="3600" dirty="0"/>
          </a:p>
        </p:txBody>
      </p:sp>
      <p:sp>
        <p:nvSpPr>
          <p:cNvPr id="10" name="Rectangle 9"/>
          <p:cNvSpPr/>
          <p:nvPr/>
        </p:nvSpPr>
        <p:spPr>
          <a:xfrm>
            <a:off x="5532437" y="6127531"/>
            <a:ext cx="4229043" cy="646331"/>
          </a:xfrm>
          <a:prstGeom prst="rect">
            <a:avLst/>
          </a:prstGeom>
        </p:spPr>
        <p:txBody>
          <a:bodyPr wrap="none">
            <a:spAutoFit/>
          </a:bodyPr>
          <a:lstStyle/>
          <a:p>
            <a:r>
              <a:rPr lang="en-NZ" sz="3600" dirty="0" smtClean="0"/>
              <a:t>Optimise for ad hoc</a:t>
            </a:r>
            <a:endParaRPr lang="en-NZ" sz="3600" dirty="0"/>
          </a:p>
        </p:txBody>
      </p:sp>
    </p:spTree>
    <p:extLst>
      <p:ext uri="{BB962C8B-B14F-4D97-AF65-F5344CB8AC3E}">
        <p14:creationId xmlns:p14="http://schemas.microsoft.com/office/powerpoint/2010/main" val="31746849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373062"/>
            <a:ext cx="11887200" cy="932563"/>
          </a:xfrm>
        </p:spPr>
        <p:txBody>
          <a:bodyPr/>
          <a:lstStyle/>
          <a:p>
            <a:r>
              <a:rPr lang="en-US" sz="5400" dirty="0" smtClean="0"/>
              <a:t>Functionality</a:t>
            </a:r>
            <a:endParaRPr lang="en-NZ" sz="5400" dirty="0"/>
          </a:p>
        </p:txBody>
      </p:sp>
      <p:sp>
        <p:nvSpPr>
          <p:cNvPr id="3" name="Rectangle 2"/>
          <p:cNvSpPr/>
          <p:nvPr/>
        </p:nvSpPr>
        <p:spPr>
          <a:xfrm>
            <a:off x="5528159" y="2186213"/>
            <a:ext cx="6024078" cy="646331"/>
          </a:xfrm>
          <a:prstGeom prst="rect">
            <a:avLst/>
          </a:prstGeom>
        </p:spPr>
        <p:txBody>
          <a:bodyPr wrap="square">
            <a:spAutoFit/>
          </a:bodyPr>
          <a:lstStyle/>
          <a:p>
            <a:r>
              <a:rPr lang="en-NZ" sz="3600" dirty="0" smtClean="0"/>
              <a:t>Capture change / Temporal</a:t>
            </a:r>
            <a:endParaRPr lang="en-NZ" sz="3600" dirty="0"/>
          </a:p>
        </p:txBody>
      </p:sp>
      <p:sp>
        <p:nvSpPr>
          <p:cNvPr id="5" name="Rectangle 4"/>
          <p:cNvSpPr/>
          <p:nvPr/>
        </p:nvSpPr>
        <p:spPr>
          <a:xfrm>
            <a:off x="5528159" y="1122243"/>
            <a:ext cx="2191626" cy="646331"/>
          </a:xfrm>
          <a:prstGeom prst="rect">
            <a:avLst/>
          </a:prstGeom>
        </p:spPr>
        <p:txBody>
          <a:bodyPr wrap="none">
            <a:spAutoFit/>
          </a:bodyPr>
          <a:lstStyle/>
          <a:p>
            <a:r>
              <a:rPr lang="en-NZ" sz="3600" dirty="0" smtClean="0"/>
              <a:t>AlwaysOn</a:t>
            </a:r>
            <a:endParaRPr lang="en-NZ" sz="3600" dirty="0"/>
          </a:p>
        </p:txBody>
      </p:sp>
      <p:sp>
        <p:nvSpPr>
          <p:cNvPr id="6" name="Rectangle 5"/>
          <p:cNvSpPr/>
          <p:nvPr/>
        </p:nvSpPr>
        <p:spPr>
          <a:xfrm>
            <a:off x="5528159" y="4923754"/>
            <a:ext cx="3776996" cy="646331"/>
          </a:xfrm>
          <a:prstGeom prst="rect">
            <a:avLst/>
          </a:prstGeom>
        </p:spPr>
        <p:txBody>
          <a:bodyPr wrap="none">
            <a:spAutoFit/>
          </a:bodyPr>
          <a:lstStyle/>
          <a:p>
            <a:r>
              <a:rPr lang="en-NZ" sz="3600" dirty="0" smtClean="0"/>
              <a:t>Dynamic Quorum</a:t>
            </a:r>
            <a:endParaRPr lang="en-NZ" sz="3600" dirty="0"/>
          </a:p>
        </p:txBody>
      </p:sp>
      <p:sp>
        <p:nvSpPr>
          <p:cNvPr id="7" name="Rectangle 6"/>
          <p:cNvSpPr/>
          <p:nvPr/>
        </p:nvSpPr>
        <p:spPr>
          <a:xfrm>
            <a:off x="5528159" y="3859783"/>
            <a:ext cx="6012736" cy="646331"/>
          </a:xfrm>
          <a:prstGeom prst="rect">
            <a:avLst/>
          </a:prstGeom>
        </p:spPr>
        <p:txBody>
          <a:bodyPr wrap="none">
            <a:spAutoFit/>
          </a:bodyPr>
          <a:lstStyle/>
          <a:p>
            <a:r>
              <a:rPr lang="en-NZ" sz="3600" dirty="0" err="1" smtClean="0"/>
              <a:t>Filestream</a:t>
            </a:r>
            <a:r>
              <a:rPr lang="en-NZ" sz="3600" dirty="0" smtClean="0"/>
              <a:t> / </a:t>
            </a:r>
            <a:r>
              <a:rPr lang="en-NZ" sz="3600" dirty="0" err="1" smtClean="0"/>
              <a:t>Polybase</a:t>
            </a:r>
            <a:r>
              <a:rPr lang="en-NZ" sz="3600" dirty="0" smtClean="0"/>
              <a:t> / JSON</a:t>
            </a:r>
            <a:endParaRPr lang="en-NZ" sz="3600" dirty="0"/>
          </a:p>
        </p:txBody>
      </p:sp>
      <p:sp>
        <p:nvSpPr>
          <p:cNvPr id="9" name="Rectangle 8"/>
          <p:cNvSpPr/>
          <p:nvPr/>
        </p:nvSpPr>
        <p:spPr>
          <a:xfrm>
            <a:off x="5528159" y="5822731"/>
            <a:ext cx="3060068" cy="646331"/>
          </a:xfrm>
          <a:prstGeom prst="rect">
            <a:avLst/>
          </a:prstGeom>
        </p:spPr>
        <p:txBody>
          <a:bodyPr wrap="none">
            <a:spAutoFit/>
          </a:bodyPr>
          <a:lstStyle/>
          <a:p>
            <a:r>
              <a:rPr lang="en-NZ" sz="3600" dirty="0" smtClean="0"/>
              <a:t>Date datatype</a:t>
            </a:r>
            <a:endParaRPr lang="en-NZ" sz="3600" dirty="0"/>
          </a:p>
        </p:txBody>
      </p:sp>
      <p:sp>
        <p:nvSpPr>
          <p:cNvPr id="11" name="Rectangle 10"/>
          <p:cNvSpPr/>
          <p:nvPr/>
        </p:nvSpPr>
        <p:spPr>
          <a:xfrm>
            <a:off x="5539501" y="3040062"/>
            <a:ext cx="1547540" cy="646331"/>
          </a:xfrm>
          <a:prstGeom prst="rect">
            <a:avLst/>
          </a:prstGeom>
        </p:spPr>
        <p:txBody>
          <a:bodyPr wrap="none">
            <a:spAutoFit/>
          </a:bodyPr>
          <a:lstStyle/>
          <a:p>
            <a:r>
              <a:rPr lang="en-NZ" sz="3600" dirty="0" smtClean="0"/>
              <a:t>Spatial</a:t>
            </a:r>
            <a:endParaRPr lang="en-NZ" sz="3600" dirty="0"/>
          </a:p>
        </p:txBody>
      </p:sp>
    </p:spTree>
    <p:extLst>
      <p:ext uri="{BB962C8B-B14F-4D97-AF65-F5344CB8AC3E}">
        <p14:creationId xmlns:p14="http://schemas.microsoft.com/office/powerpoint/2010/main" val="24978215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9"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19918" y="-1227138"/>
            <a:ext cx="12479794" cy="8282551"/>
          </a:xfrm>
          <a:prstGeom prst="rect">
            <a:avLst/>
          </a:prstGeom>
        </p:spPr>
      </p:pic>
      <p:sp>
        <p:nvSpPr>
          <p:cNvPr id="2" name="Title 1"/>
          <p:cNvSpPr>
            <a:spLocks noGrp="1"/>
          </p:cNvSpPr>
          <p:nvPr>
            <p:ph type="title"/>
          </p:nvPr>
        </p:nvSpPr>
        <p:spPr>
          <a:xfrm>
            <a:off x="194159" y="296861"/>
            <a:ext cx="10668000" cy="932563"/>
          </a:xfrm>
        </p:spPr>
        <p:txBody>
          <a:bodyPr/>
          <a:lstStyle/>
          <a:p>
            <a:r>
              <a:rPr lang="en-US" sz="5400" b="1" dirty="0" smtClean="0"/>
              <a:t>Maintenance &amp; Operations</a:t>
            </a:r>
            <a:endParaRPr lang="en-NZ" sz="5400" b="1" dirty="0"/>
          </a:p>
        </p:txBody>
      </p:sp>
      <p:sp>
        <p:nvSpPr>
          <p:cNvPr id="12" name="Rectangle 11"/>
          <p:cNvSpPr/>
          <p:nvPr/>
        </p:nvSpPr>
        <p:spPr>
          <a:xfrm>
            <a:off x="934880" y="4564062"/>
            <a:ext cx="3738331" cy="646331"/>
          </a:xfrm>
          <a:prstGeom prst="rect">
            <a:avLst/>
          </a:prstGeom>
        </p:spPr>
        <p:txBody>
          <a:bodyPr wrap="none">
            <a:spAutoFit/>
          </a:bodyPr>
          <a:lstStyle/>
          <a:p>
            <a:r>
              <a:rPr lang="en-NZ" sz="3600" b="1" dirty="0">
                <a:solidFill>
                  <a:schemeClr val="accent3">
                    <a:lumMod val="50000"/>
                  </a:schemeClr>
                </a:solidFill>
              </a:rPr>
              <a:t>Activity monitor</a:t>
            </a:r>
          </a:p>
        </p:txBody>
      </p:sp>
      <p:sp>
        <p:nvSpPr>
          <p:cNvPr id="13" name="Rectangle 12"/>
          <p:cNvSpPr/>
          <p:nvPr/>
        </p:nvSpPr>
        <p:spPr>
          <a:xfrm>
            <a:off x="947778" y="5430472"/>
            <a:ext cx="3800336" cy="646331"/>
          </a:xfrm>
          <a:prstGeom prst="rect">
            <a:avLst/>
          </a:prstGeom>
        </p:spPr>
        <p:txBody>
          <a:bodyPr wrap="none">
            <a:spAutoFit/>
          </a:bodyPr>
          <a:lstStyle/>
          <a:p>
            <a:r>
              <a:rPr lang="en-NZ" sz="3600" b="1" dirty="0" smtClean="0">
                <a:solidFill>
                  <a:schemeClr val="accent3">
                    <a:lumMod val="50000"/>
                  </a:schemeClr>
                </a:solidFill>
              </a:rPr>
              <a:t>DMV &amp; counters</a:t>
            </a:r>
            <a:endParaRPr lang="en-NZ" sz="3600" b="1" dirty="0">
              <a:solidFill>
                <a:schemeClr val="accent3">
                  <a:lumMod val="50000"/>
                </a:schemeClr>
              </a:solidFill>
            </a:endParaRPr>
          </a:p>
        </p:txBody>
      </p:sp>
      <p:sp>
        <p:nvSpPr>
          <p:cNvPr id="14" name="Rectangle 13"/>
          <p:cNvSpPr/>
          <p:nvPr/>
        </p:nvSpPr>
        <p:spPr>
          <a:xfrm>
            <a:off x="4846637" y="4617977"/>
            <a:ext cx="3746667" cy="646331"/>
          </a:xfrm>
          <a:prstGeom prst="rect">
            <a:avLst/>
          </a:prstGeom>
        </p:spPr>
        <p:txBody>
          <a:bodyPr wrap="none">
            <a:spAutoFit/>
          </a:bodyPr>
          <a:lstStyle/>
          <a:p>
            <a:r>
              <a:rPr lang="en-NZ" sz="3600" b="1" dirty="0">
                <a:solidFill>
                  <a:schemeClr val="accent3">
                    <a:lumMod val="50000"/>
                  </a:schemeClr>
                </a:solidFill>
              </a:rPr>
              <a:t>Extended events</a:t>
            </a:r>
          </a:p>
        </p:txBody>
      </p:sp>
      <p:sp>
        <p:nvSpPr>
          <p:cNvPr id="15" name="Rectangle 14"/>
          <p:cNvSpPr/>
          <p:nvPr/>
        </p:nvSpPr>
        <p:spPr>
          <a:xfrm>
            <a:off x="9037637" y="5393180"/>
            <a:ext cx="2737096" cy="646331"/>
          </a:xfrm>
          <a:prstGeom prst="rect">
            <a:avLst/>
          </a:prstGeom>
        </p:spPr>
        <p:txBody>
          <a:bodyPr wrap="none">
            <a:spAutoFit/>
          </a:bodyPr>
          <a:lstStyle/>
          <a:p>
            <a:r>
              <a:rPr lang="en-NZ" sz="3600" b="1" dirty="0">
                <a:solidFill>
                  <a:schemeClr val="accent3">
                    <a:lumMod val="50000"/>
                  </a:schemeClr>
                </a:solidFill>
              </a:rPr>
              <a:t>Query store</a:t>
            </a:r>
          </a:p>
        </p:txBody>
      </p:sp>
      <p:sp>
        <p:nvSpPr>
          <p:cNvPr id="16" name="Rectangle 15"/>
          <p:cNvSpPr/>
          <p:nvPr/>
        </p:nvSpPr>
        <p:spPr>
          <a:xfrm>
            <a:off x="4846637" y="5395640"/>
            <a:ext cx="3505200" cy="1200329"/>
          </a:xfrm>
          <a:prstGeom prst="rect">
            <a:avLst/>
          </a:prstGeom>
        </p:spPr>
        <p:txBody>
          <a:bodyPr wrap="square">
            <a:spAutoFit/>
          </a:bodyPr>
          <a:lstStyle/>
          <a:p>
            <a:r>
              <a:rPr lang="en-NZ" sz="3600" b="1" dirty="0">
                <a:solidFill>
                  <a:schemeClr val="accent3">
                    <a:lumMod val="50000"/>
                  </a:schemeClr>
                </a:solidFill>
              </a:rPr>
              <a:t>Deadlock reporting</a:t>
            </a:r>
          </a:p>
        </p:txBody>
      </p:sp>
      <p:sp>
        <p:nvSpPr>
          <p:cNvPr id="17" name="Rectangle 16"/>
          <p:cNvSpPr/>
          <p:nvPr/>
        </p:nvSpPr>
        <p:spPr>
          <a:xfrm>
            <a:off x="9037637" y="4661047"/>
            <a:ext cx="1523174" cy="646331"/>
          </a:xfrm>
          <a:prstGeom prst="rect">
            <a:avLst/>
          </a:prstGeom>
        </p:spPr>
        <p:txBody>
          <a:bodyPr wrap="none">
            <a:spAutoFit/>
          </a:bodyPr>
          <a:lstStyle/>
          <a:p>
            <a:r>
              <a:rPr lang="en-NZ" sz="3600" b="1" dirty="0">
                <a:solidFill>
                  <a:schemeClr val="accent3">
                    <a:lumMod val="50000"/>
                  </a:schemeClr>
                </a:solidFill>
              </a:rPr>
              <a:t>SPOIR</a:t>
            </a:r>
          </a:p>
        </p:txBody>
      </p:sp>
    </p:spTree>
    <p:extLst>
      <p:ext uri="{BB962C8B-B14F-4D97-AF65-F5344CB8AC3E}">
        <p14:creationId xmlns:p14="http://schemas.microsoft.com/office/powerpoint/2010/main" val="6591092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NZ"/>
          </a:p>
        </p:txBody>
      </p:sp>
      <p:pic>
        <p:nvPicPr>
          <p:cNvPr id="10" name="Picture 9"/>
          <p:cNvPicPr>
            <a:picLocks noChangeAspect="1"/>
          </p:cNvPicPr>
          <p:nvPr/>
        </p:nvPicPr>
        <p:blipFill>
          <a:blip r:embed="rId3"/>
          <a:stretch>
            <a:fillRect/>
          </a:stretch>
        </p:blipFill>
        <p:spPr>
          <a:xfrm>
            <a:off x="-30163" y="-20745"/>
            <a:ext cx="13625396" cy="7175607"/>
          </a:xfrm>
          <a:prstGeom prst="rect">
            <a:avLst/>
          </a:prstGeom>
        </p:spPr>
      </p:pic>
    </p:spTree>
    <p:extLst>
      <p:ext uri="{BB962C8B-B14F-4D97-AF65-F5344CB8AC3E}">
        <p14:creationId xmlns:p14="http://schemas.microsoft.com/office/powerpoint/2010/main" val="427831878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373062"/>
            <a:ext cx="11887200" cy="932563"/>
          </a:xfrm>
        </p:spPr>
        <p:txBody>
          <a:bodyPr/>
          <a:lstStyle/>
          <a:p>
            <a:r>
              <a:rPr lang="en-US" sz="5400" dirty="0" smtClean="0"/>
              <a:t>Hybrid</a:t>
            </a:r>
            <a:endParaRPr lang="en-NZ" sz="5400" dirty="0"/>
          </a:p>
        </p:txBody>
      </p:sp>
      <p:sp>
        <p:nvSpPr>
          <p:cNvPr id="3" name="Rectangle 2"/>
          <p:cNvSpPr/>
          <p:nvPr/>
        </p:nvSpPr>
        <p:spPr>
          <a:xfrm>
            <a:off x="2255837" y="3444882"/>
            <a:ext cx="6024078" cy="646331"/>
          </a:xfrm>
          <a:prstGeom prst="rect">
            <a:avLst/>
          </a:prstGeom>
        </p:spPr>
        <p:txBody>
          <a:bodyPr wrap="square">
            <a:spAutoFit/>
          </a:bodyPr>
          <a:lstStyle/>
          <a:p>
            <a:r>
              <a:rPr lang="en-NZ" sz="3600" dirty="0" smtClean="0"/>
              <a:t>Backups</a:t>
            </a:r>
            <a:endParaRPr lang="en-NZ" sz="3600" dirty="0"/>
          </a:p>
        </p:txBody>
      </p:sp>
      <p:sp>
        <p:nvSpPr>
          <p:cNvPr id="5" name="Rectangle 4"/>
          <p:cNvSpPr/>
          <p:nvPr/>
        </p:nvSpPr>
        <p:spPr>
          <a:xfrm>
            <a:off x="2255837" y="2380912"/>
            <a:ext cx="2069797" cy="646331"/>
          </a:xfrm>
          <a:prstGeom prst="rect">
            <a:avLst/>
          </a:prstGeom>
        </p:spPr>
        <p:txBody>
          <a:bodyPr wrap="none">
            <a:spAutoFit/>
          </a:bodyPr>
          <a:lstStyle/>
          <a:p>
            <a:r>
              <a:rPr lang="en-NZ" sz="3600" dirty="0" smtClean="0"/>
              <a:t>Data files</a:t>
            </a:r>
            <a:endParaRPr lang="en-NZ" sz="3600" dirty="0"/>
          </a:p>
        </p:txBody>
      </p:sp>
      <p:sp>
        <p:nvSpPr>
          <p:cNvPr id="11" name="Rectangle 10"/>
          <p:cNvSpPr/>
          <p:nvPr/>
        </p:nvSpPr>
        <p:spPr>
          <a:xfrm>
            <a:off x="2267179" y="4298731"/>
            <a:ext cx="784189" cy="646331"/>
          </a:xfrm>
          <a:prstGeom prst="rect">
            <a:avLst/>
          </a:prstGeom>
        </p:spPr>
        <p:txBody>
          <a:bodyPr wrap="none">
            <a:spAutoFit/>
          </a:bodyPr>
          <a:lstStyle/>
          <a:p>
            <a:r>
              <a:rPr lang="en-NZ" sz="3600" dirty="0" smtClean="0"/>
              <a:t>DR</a:t>
            </a:r>
            <a:endParaRPr lang="en-NZ" sz="3600" dirty="0"/>
          </a:p>
        </p:txBody>
      </p:sp>
    </p:spTree>
    <p:extLst>
      <p:ext uri="{BB962C8B-B14F-4D97-AF65-F5344CB8AC3E}">
        <p14:creationId xmlns:p14="http://schemas.microsoft.com/office/powerpoint/2010/main" val="15253200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Migration Tools</a:t>
            </a:r>
            <a:endParaRPr lang="en-NZ" dirty="0"/>
          </a:p>
        </p:txBody>
      </p:sp>
    </p:spTree>
    <p:extLst>
      <p:ext uri="{BB962C8B-B14F-4D97-AF65-F5344CB8AC3E}">
        <p14:creationId xmlns:p14="http://schemas.microsoft.com/office/powerpoint/2010/main" val="313885040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373062"/>
            <a:ext cx="11887200" cy="932563"/>
          </a:xfrm>
        </p:spPr>
        <p:txBody>
          <a:bodyPr/>
          <a:lstStyle/>
          <a:p>
            <a:r>
              <a:rPr lang="en-NZ" sz="5400" b="1" dirty="0" smtClean="0"/>
              <a:t>Migration Tools</a:t>
            </a:r>
            <a:endParaRPr lang="en-NZ" sz="5400" b="1" dirty="0"/>
          </a:p>
        </p:txBody>
      </p:sp>
      <p:sp>
        <p:nvSpPr>
          <p:cNvPr id="3" name="Rectangle 2"/>
          <p:cNvSpPr/>
          <p:nvPr/>
        </p:nvSpPr>
        <p:spPr>
          <a:xfrm>
            <a:off x="5945960" y="3558713"/>
            <a:ext cx="7663677" cy="646331"/>
          </a:xfrm>
          <a:prstGeom prst="rect">
            <a:avLst/>
          </a:prstGeom>
        </p:spPr>
        <p:txBody>
          <a:bodyPr wrap="square">
            <a:spAutoFit/>
          </a:bodyPr>
          <a:lstStyle/>
          <a:p>
            <a:r>
              <a:rPr lang="en-NZ" sz="3600" dirty="0" smtClean="0"/>
              <a:t>Upgrade Advisor/Assistant</a:t>
            </a:r>
            <a:endParaRPr lang="en-NZ" sz="3600" dirty="0"/>
          </a:p>
        </p:txBody>
      </p:sp>
      <p:sp>
        <p:nvSpPr>
          <p:cNvPr id="5" name="Rectangle 4"/>
          <p:cNvSpPr/>
          <p:nvPr/>
        </p:nvSpPr>
        <p:spPr>
          <a:xfrm>
            <a:off x="5912090" y="1424387"/>
            <a:ext cx="2879314" cy="646331"/>
          </a:xfrm>
          <a:prstGeom prst="rect">
            <a:avLst/>
          </a:prstGeom>
        </p:spPr>
        <p:txBody>
          <a:bodyPr wrap="none">
            <a:spAutoFit/>
          </a:bodyPr>
          <a:lstStyle/>
          <a:p>
            <a:r>
              <a:rPr lang="en-NZ" sz="3600" dirty="0" smtClean="0"/>
              <a:t>Books Online</a:t>
            </a:r>
            <a:endParaRPr lang="en-NZ" sz="3600" dirty="0"/>
          </a:p>
        </p:txBody>
      </p:sp>
      <p:sp>
        <p:nvSpPr>
          <p:cNvPr id="6" name="Rectangle 5"/>
          <p:cNvSpPr/>
          <p:nvPr/>
        </p:nvSpPr>
        <p:spPr>
          <a:xfrm>
            <a:off x="5905537" y="2505020"/>
            <a:ext cx="6024078" cy="646331"/>
          </a:xfrm>
          <a:prstGeom prst="rect">
            <a:avLst/>
          </a:prstGeom>
        </p:spPr>
        <p:txBody>
          <a:bodyPr wrap="square">
            <a:spAutoFit/>
          </a:bodyPr>
          <a:lstStyle/>
          <a:p>
            <a:r>
              <a:rPr lang="en-NZ" sz="3600" dirty="0" smtClean="0"/>
              <a:t>Best Practice Advisor</a:t>
            </a:r>
            <a:endParaRPr lang="en-NZ" sz="3600" dirty="0"/>
          </a:p>
        </p:txBody>
      </p:sp>
      <p:sp>
        <p:nvSpPr>
          <p:cNvPr id="7" name="Rectangle 6"/>
          <p:cNvSpPr/>
          <p:nvPr/>
        </p:nvSpPr>
        <p:spPr>
          <a:xfrm>
            <a:off x="5912090" y="4490347"/>
            <a:ext cx="7663677" cy="646331"/>
          </a:xfrm>
          <a:prstGeom prst="rect">
            <a:avLst/>
          </a:prstGeom>
        </p:spPr>
        <p:txBody>
          <a:bodyPr wrap="square">
            <a:spAutoFit/>
          </a:bodyPr>
          <a:lstStyle/>
          <a:p>
            <a:r>
              <a:rPr lang="en-NZ" sz="3600" dirty="0" smtClean="0"/>
              <a:t>Upgrade Tech White Paper</a:t>
            </a:r>
            <a:endParaRPr lang="en-NZ" sz="3600" dirty="0"/>
          </a:p>
        </p:txBody>
      </p:sp>
      <p:pic>
        <p:nvPicPr>
          <p:cNvPr id="4" name="Picture 3"/>
          <p:cNvPicPr>
            <a:picLocks noChangeAspect="1"/>
          </p:cNvPicPr>
          <p:nvPr/>
        </p:nvPicPr>
        <p:blipFill>
          <a:blip r:embed="rId3"/>
          <a:stretch>
            <a:fillRect/>
          </a:stretch>
        </p:blipFill>
        <p:spPr>
          <a:xfrm>
            <a:off x="122238" y="3413010"/>
            <a:ext cx="5577710" cy="3441813"/>
          </a:xfrm>
          <a:prstGeom prst="rect">
            <a:avLst/>
          </a:prstGeom>
        </p:spPr>
      </p:pic>
    </p:spTree>
    <p:extLst>
      <p:ext uri="{BB962C8B-B14F-4D97-AF65-F5344CB8AC3E}">
        <p14:creationId xmlns:p14="http://schemas.microsoft.com/office/powerpoint/2010/main" val="9353498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Blockers</a:t>
            </a:r>
            <a:endParaRPr lang="en-NZ" dirty="0"/>
          </a:p>
        </p:txBody>
      </p:sp>
    </p:spTree>
    <p:extLst>
      <p:ext uri="{BB962C8B-B14F-4D97-AF65-F5344CB8AC3E}">
        <p14:creationId xmlns:p14="http://schemas.microsoft.com/office/powerpoint/2010/main" val="168174339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Upgrading Microsoft SQL </a:t>
            </a:r>
            <a:r>
              <a:rPr lang="en-NZ" dirty="0" smtClean="0"/>
              <a:t>Server</a:t>
            </a:r>
            <a:endParaRPr lang="en-NZ" dirty="0"/>
          </a:p>
        </p:txBody>
      </p:sp>
      <p:sp>
        <p:nvSpPr>
          <p:cNvPr id="3" name="Text Placeholder 2"/>
          <p:cNvSpPr>
            <a:spLocks noGrp="1"/>
          </p:cNvSpPr>
          <p:nvPr>
            <p:ph type="body" sz="quarter" idx="12"/>
          </p:nvPr>
        </p:nvSpPr>
        <p:spPr>
          <a:xfrm>
            <a:off x="274702" y="4309889"/>
            <a:ext cx="9143936" cy="635173"/>
          </a:xfrm>
        </p:spPr>
        <p:txBody>
          <a:bodyPr/>
          <a:lstStyle/>
          <a:p>
            <a:r>
              <a:rPr lang="en-NZ" dirty="0" smtClean="0"/>
              <a:t>David Lyth</a:t>
            </a:r>
            <a:endParaRPr lang="en-NZ" dirty="0"/>
          </a:p>
        </p:txBody>
      </p:sp>
      <p:sp>
        <p:nvSpPr>
          <p:cNvPr id="4" name="Text Placeholder 3"/>
          <p:cNvSpPr>
            <a:spLocks noGrp="1"/>
          </p:cNvSpPr>
          <p:nvPr/>
        </p:nvSpPr>
        <p:spPr>
          <a:xfrm>
            <a:off x="7612429" y="4317198"/>
            <a:ext cx="1806208" cy="627864"/>
          </a:xfrm>
          <a:prstGeom prst="rect">
            <a:avLst/>
          </a:prstGeom>
          <a:solidFill>
            <a:schemeClr val="accent3"/>
          </a:solidFill>
        </p:spPr>
        <p:txBody>
          <a:bodyPr vert="horz" wrap="square" lIns="146304" tIns="91440" rIns="146304" bIns="91440" rtlCol="0">
            <a:spAutoFit/>
          </a:bodyPr>
          <a:lstStyle>
            <a:lvl1pPr marL="0" marR="0" indent="0" algn="ctr" defTabSz="932667" rtl="0" eaLnBrk="1" fontAlgn="auto" latinLnBrk="0" hangingPunct="1">
              <a:lnSpc>
                <a:spcPct val="90000"/>
              </a:lnSpc>
              <a:spcBef>
                <a:spcPct val="20000"/>
              </a:spcBef>
              <a:spcAft>
                <a:spcPts val="0"/>
              </a:spcAft>
              <a:buClr>
                <a:schemeClr val="tx1"/>
              </a:buClr>
              <a:buSzPct val="90000"/>
              <a:buFontTx/>
              <a:buNone/>
              <a:tabLst/>
              <a:defRPr sz="3200" kern="1200" spc="0" baseline="0">
                <a:solidFill>
                  <a:schemeClr val="bg1"/>
                </a:solidFill>
                <a:latin typeface="+mj-lt"/>
                <a:ea typeface="+mn-ea"/>
                <a:cs typeface="+mn-cs"/>
              </a:defRPr>
            </a:lvl1pPr>
            <a:lvl2pPr marL="342873" marR="0" indent="0" algn="l" defTabSz="932667" rtl="0" eaLnBrk="1" fontAlgn="auto" latinLnBrk="0" hangingPunct="1">
              <a:lnSpc>
                <a:spcPct val="90000"/>
              </a:lnSpc>
              <a:spcBef>
                <a:spcPct val="20000"/>
              </a:spcBef>
              <a:spcAft>
                <a:spcPts val="0"/>
              </a:spcAft>
              <a:buClr>
                <a:schemeClr val="tx1"/>
              </a:buClr>
              <a:buSzPct val="90000"/>
              <a:buFontTx/>
              <a:buNone/>
              <a:tabLst/>
              <a:defRPr sz="1600" kern="1200" spc="0" baseline="0">
                <a:gradFill>
                  <a:gsLst>
                    <a:gs pos="1250">
                      <a:schemeClr val="tx1"/>
                    </a:gs>
                    <a:gs pos="100000">
                      <a:schemeClr val="tx1"/>
                    </a:gs>
                  </a:gsLst>
                  <a:lin ang="5400000" scaled="0"/>
                </a:gradFill>
                <a:latin typeface="+mn-lt"/>
                <a:ea typeface="+mn-ea"/>
                <a:cs typeface="+mn-cs"/>
              </a:defRPr>
            </a:lvl2pPr>
            <a:lvl3pPr marL="571454" marR="0" indent="0" algn="l" defTabSz="932667" rtl="0" eaLnBrk="1" fontAlgn="auto" latinLnBrk="0" hangingPunct="1">
              <a:lnSpc>
                <a:spcPct val="90000"/>
              </a:lnSpc>
              <a:spcBef>
                <a:spcPct val="20000"/>
              </a:spcBef>
              <a:spcAft>
                <a:spcPts val="0"/>
              </a:spcAft>
              <a:buClr>
                <a:schemeClr val="tx1"/>
              </a:buClr>
              <a:buSzPct val="90000"/>
              <a:buFontTx/>
              <a:buNone/>
              <a:tabLst/>
              <a:defRPr sz="1600" kern="1200" spc="0" baseline="0">
                <a:gradFill>
                  <a:gsLst>
                    <a:gs pos="1250">
                      <a:schemeClr val="tx1"/>
                    </a:gs>
                    <a:gs pos="100000">
                      <a:schemeClr val="tx1"/>
                    </a:gs>
                  </a:gsLst>
                  <a:lin ang="5400000" scaled="0"/>
                </a:gradFill>
                <a:latin typeface="+mn-lt"/>
                <a:ea typeface="+mn-ea"/>
                <a:cs typeface="+mn-cs"/>
              </a:defRPr>
            </a:lvl3pPr>
            <a:lvl4pPr marL="800036" marR="0" indent="0" algn="l" defTabSz="932667" rtl="0" eaLnBrk="1" fontAlgn="auto" latinLnBrk="0" hangingPunct="1">
              <a:lnSpc>
                <a:spcPct val="90000"/>
              </a:lnSpc>
              <a:spcBef>
                <a:spcPct val="20000"/>
              </a:spcBef>
              <a:spcAft>
                <a:spcPts val="0"/>
              </a:spcAft>
              <a:buClr>
                <a:schemeClr val="tx1"/>
              </a:buClr>
              <a:buSzPct val="90000"/>
              <a:buFontTx/>
              <a:buNone/>
              <a:tabLst/>
              <a:defRPr sz="1600" kern="1200" spc="0" baseline="0">
                <a:gradFill>
                  <a:gsLst>
                    <a:gs pos="1250">
                      <a:schemeClr val="tx1"/>
                    </a:gs>
                    <a:gs pos="100000">
                      <a:schemeClr val="tx1"/>
                    </a:gs>
                  </a:gsLst>
                  <a:lin ang="5400000" scaled="0"/>
                </a:gradFill>
                <a:latin typeface="+mn-lt"/>
                <a:ea typeface="+mn-ea"/>
                <a:cs typeface="+mn-cs"/>
              </a:defRPr>
            </a:lvl4pPr>
            <a:lvl5pPr marL="1028617" marR="0" indent="0" algn="l" defTabSz="932667" rtl="0" eaLnBrk="1" fontAlgn="auto" latinLnBrk="0" hangingPunct="1">
              <a:lnSpc>
                <a:spcPct val="90000"/>
              </a:lnSpc>
              <a:spcBef>
                <a:spcPct val="20000"/>
              </a:spcBef>
              <a:spcAft>
                <a:spcPts val="0"/>
              </a:spcAft>
              <a:buClr>
                <a:schemeClr val="tx1"/>
              </a:buClr>
              <a:buSzPct val="90000"/>
              <a:buFontTx/>
              <a:buNone/>
              <a:tabLst/>
              <a:defRPr sz="16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NZ" dirty="0" smtClean="0"/>
              <a:t>M218</a:t>
            </a:r>
            <a:endParaRPr lang="en-NZ" dirty="0"/>
          </a:p>
        </p:txBody>
      </p:sp>
    </p:spTree>
    <p:extLst>
      <p:ext uri="{BB962C8B-B14F-4D97-AF65-F5344CB8AC3E}">
        <p14:creationId xmlns:p14="http://schemas.microsoft.com/office/powerpoint/2010/main" val="34287212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373062"/>
            <a:ext cx="11887200" cy="932563"/>
          </a:xfrm>
        </p:spPr>
        <p:txBody>
          <a:bodyPr/>
          <a:lstStyle/>
          <a:p>
            <a:endParaRPr lang="en-NZ" sz="5400" dirty="0"/>
          </a:p>
        </p:txBody>
      </p:sp>
      <p:sp>
        <p:nvSpPr>
          <p:cNvPr id="3" name="Rectangle 2"/>
          <p:cNvSpPr/>
          <p:nvPr/>
        </p:nvSpPr>
        <p:spPr>
          <a:xfrm>
            <a:off x="2178289" y="3616821"/>
            <a:ext cx="6024078" cy="830997"/>
          </a:xfrm>
          <a:prstGeom prst="rect">
            <a:avLst/>
          </a:prstGeom>
        </p:spPr>
        <p:txBody>
          <a:bodyPr wrap="square">
            <a:spAutoFit/>
          </a:bodyPr>
          <a:lstStyle/>
          <a:p>
            <a:r>
              <a:rPr lang="en-NZ" sz="4800" dirty="0" smtClean="0"/>
              <a:t>Effort</a:t>
            </a:r>
            <a:endParaRPr lang="en-NZ" sz="4800" dirty="0"/>
          </a:p>
        </p:txBody>
      </p:sp>
      <p:sp>
        <p:nvSpPr>
          <p:cNvPr id="5" name="Rectangle 4"/>
          <p:cNvSpPr/>
          <p:nvPr/>
        </p:nvSpPr>
        <p:spPr>
          <a:xfrm>
            <a:off x="2178289" y="1232518"/>
            <a:ext cx="6689524" cy="1569660"/>
          </a:xfrm>
          <a:prstGeom prst="rect">
            <a:avLst/>
          </a:prstGeom>
        </p:spPr>
        <p:txBody>
          <a:bodyPr wrap="none">
            <a:spAutoFit/>
          </a:bodyPr>
          <a:lstStyle/>
          <a:p>
            <a:r>
              <a:rPr lang="en-NZ" sz="4800" dirty="0" smtClean="0"/>
              <a:t>Breaking changes </a:t>
            </a:r>
          </a:p>
          <a:p>
            <a:r>
              <a:rPr lang="en-NZ" sz="4800" dirty="0" smtClean="0"/>
              <a:t>&amp; discontinued features</a:t>
            </a:r>
            <a:endParaRPr lang="en-NZ" sz="4800" dirty="0"/>
          </a:p>
        </p:txBody>
      </p:sp>
      <p:sp>
        <p:nvSpPr>
          <p:cNvPr id="11" name="Rectangle 10"/>
          <p:cNvSpPr/>
          <p:nvPr/>
        </p:nvSpPr>
        <p:spPr>
          <a:xfrm>
            <a:off x="2178289" y="5326062"/>
            <a:ext cx="7436779" cy="830997"/>
          </a:xfrm>
          <a:prstGeom prst="rect">
            <a:avLst/>
          </a:prstGeom>
        </p:spPr>
        <p:txBody>
          <a:bodyPr wrap="none">
            <a:spAutoFit/>
          </a:bodyPr>
          <a:lstStyle/>
          <a:p>
            <a:r>
              <a:rPr lang="en-NZ" sz="4800" dirty="0" smtClean="0"/>
              <a:t>Application support matrix</a:t>
            </a:r>
            <a:endParaRPr lang="en-NZ" sz="4800" dirty="0"/>
          </a:p>
        </p:txBody>
      </p:sp>
    </p:spTree>
    <p:extLst>
      <p:ext uri="{BB962C8B-B14F-4D97-AF65-F5344CB8AC3E}">
        <p14:creationId xmlns:p14="http://schemas.microsoft.com/office/powerpoint/2010/main" val="31101824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Process / Methodology</a:t>
            </a:r>
            <a:endParaRPr lang="en-NZ" dirty="0"/>
          </a:p>
        </p:txBody>
      </p:sp>
    </p:spTree>
    <p:extLst>
      <p:ext uri="{BB962C8B-B14F-4D97-AF65-F5344CB8AC3E}">
        <p14:creationId xmlns:p14="http://schemas.microsoft.com/office/powerpoint/2010/main" val="422662968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373062"/>
            <a:ext cx="11887200" cy="1015663"/>
          </a:xfrm>
        </p:spPr>
        <p:txBody>
          <a:bodyPr/>
          <a:lstStyle/>
          <a:p>
            <a:r>
              <a:rPr lang="en-US" sz="6000" dirty="0" smtClean="0"/>
              <a:t>How</a:t>
            </a:r>
            <a:r>
              <a:rPr lang="en-US" sz="5400" dirty="0" smtClean="0"/>
              <a:t>…</a:t>
            </a:r>
            <a:endParaRPr lang="en-NZ" sz="5400" dirty="0"/>
          </a:p>
        </p:txBody>
      </p:sp>
      <p:sp>
        <p:nvSpPr>
          <p:cNvPr id="3" name="Rectangle 2"/>
          <p:cNvSpPr/>
          <p:nvPr/>
        </p:nvSpPr>
        <p:spPr>
          <a:xfrm>
            <a:off x="2103437" y="2125662"/>
            <a:ext cx="1905641" cy="646331"/>
          </a:xfrm>
          <a:prstGeom prst="rect">
            <a:avLst/>
          </a:prstGeom>
        </p:spPr>
        <p:txBody>
          <a:bodyPr wrap="square">
            <a:spAutoFit/>
          </a:bodyPr>
          <a:lstStyle/>
          <a:p>
            <a:r>
              <a:rPr lang="en-NZ" sz="3600" dirty="0" smtClean="0"/>
              <a:t>Design</a:t>
            </a:r>
            <a:endParaRPr lang="en-NZ" sz="3600" dirty="0"/>
          </a:p>
        </p:txBody>
      </p:sp>
      <p:sp>
        <p:nvSpPr>
          <p:cNvPr id="5" name="Rectangle 4"/>
          <p:cNvSpPr/>
          <p:nvPr/>
        </p:nvSpPr>
        <p:spPr>
          <a:xfrm>
            <a:off x="2104079" y="1496997"/>
            <a:ext cx="1051891" cy="646331"/>
          </a:xfrm>
          <a:prstGeom prst="rect">
            <a:avLst/>
          </a:prstGeom>
        </p:spPr>
        <p:txBody>
          <a:bodyPr wrap="none">
            <a:spAutoFit/>
          </a:bodyPr>
          <a:lstStyle/>
          <a:p>
            <a:r>
              <a:rPr lang="en-NZ" sz="3600" dirty="0" smtClean="0"/>
              <a:t>Plan</a:t>
            </a:r>
            <a:endParaRPr lang="en-NZ" sz="3600" dirty="0"/>
          </a:p>
        </p:txBody>
      </p:sp>
      <p:sp>
        <p:nvSpPr>
          <p:cNvPr id="11" name="Rectangle 10"/>
          <p:cNvSpPr/>
          <p:nvPr/>
        </p:nvSpPr>
        <p:spPr>
          <a:xfrm>
            <a:off x="2117373" y="3115765"/>
            <a:ext cx="1738809" cy="646331"/>
          </a:xfrm>
          <a:prstGeom prst="rect">
            <a:avLst/>
          </a:prstGeom>
        </p:spPr>
        <p:txBody>
          <a:bodyPr wrap="none">
            <a:spAutoFit/>
          </a:bodyPr>
          <a:lstStyle/>
          <a:p>
            <a:r>
              <a:rPr lang="en-NZ" sz="3600" dirty="0" smtClean="0"/>
              <a:t>Execute</a:t>
            </a:r>
            <a:endParaRPr lang="en-NZ" sz="3600" dirty="0"/>
          </a:p>
        </p:txBody>
      </p:sp>
      <p:pic>
        <p:nvPicPr>
          <p:cNvPr id="4" name="Picture 3"/>
          <p:cNvPicPr>
            <a:picLocks noChangeAspect="1"/>
          </p:cNvPicPr>
          <p:nvPr/>
        </p:nvPicPr>
        <p:blipFill>
          <a:blip r:embed="rId3"/>
          <a:stretch>
            <a:fillRect/>
          </a:stretch>
        </p:blipFill>
        <p:spPr>
          <a:xfrm>
            <a:off x="503237" y="1606682"/>
            <a:ext cx="1433513" cy="1638300"/>
          </a:xfrm>
          <a:prstGeom prst="rect">
            <a:avLst/>
          </a:prstGeom>
        </p:spPr>
      </p:pic>
      <p:sp>
        <p:nvSpPr>
          <p:cNvPr id="7" name="Rectangle 6"/>
          <p:cNvSpPr/>
          <p:nvPr/>
        </p:nvSpPr>
        <p:spPr>
          <a:xfrm>
            <a:off x="2117373" y="2620714"/>
            <a:ext cx="1905641" cy="646331"/>
          </a:xfrm>
          <a:prstGeom prst="rect">
            <a:avLst/>
          </a:prstGeom>
        </p:spPr>
        <p:txBody>
          <a:bodyPr wrap="square">
            <a:spAutoFit/>
          </a:bodyPr>
          <a:lstStyle/>
          <a:p>
            <a:r>
              <a:rPr lang="en-NZ" sz="3600" dirty="0" smtClean="0"/>
              <a:t>Test</a:t>
            </a:r>
            <a:endParaRPr lang="en-NZ" sz="3600" dirty="0"/>
          </a:p>
        </p:txBody>
      </p:sp>
      <p:sp>
        <p:nvSpPr>
          <p:cNvPr id="8" name="Rectangle 7"/>
          <p:cNvSpPr/>
          <p:nvPr/>
        </p:nvSpPr>
        <p:spPr>
          <a:xfrm>
            <a:off x="5913437" y="2838765"/>
            <a:ext cx="4343400" cy="1200329"/>
          </a:xfrm>
          <a:prstGeom prst="rect">
            <a:avLst/>
          </a:prstGeom>
        </p:spPr>
        <p:txBody>
          <a:bodyPr wrap="square">
            <a:spAutoFit/>
          </a:bodyPr>
          <a:lstStyle/>
          <a:p>
            <a:pPr algn="ctr"/>
            <a:r>
              <a:rPr lang="en-NZ" sz="3600" dirty="0" smtClean="0"/>
              <a:t>Standardisation &amp; decoupling</a:t>
            </a:r>
            <a:endParaRPr lang="en-NZ" sz="3600" dirty="0"/>
          </a:p>
        </p:txBody>
      </p:sp>
      <p:sp>
        <p:nvSpPr>
          <p:cNvPr id="9" name="Rectangle 8"/>
          <p:cNvSpPr/>
          <p:nvPr/>
        </p:nvSpPr>
        <p:spPr>
          <a:xfrm>
            <a:off x="6370637" y="581285"/>
            <a:ext cx="3048000" cy="1754326"/>
          </a:xfrm>
          <a:prstGeom prst="rect">
            <a:avLst/>
          </a:prstGeom>
        </p:spPr>
        <p:txBody>
          <a:bodyPr wrap="square">
            <a:spAutoFit/>
          </a:bodyPr>
          <a:lstStyle/>
          <a:p>
            <a:pPr algn="ctr"/>
            <a:r>
              <a:rPr lang="en-NZ" sz="3600" dirty="0" smtClean="0"/>
              <a:t>In-place </a:t>
            </a:r>
          </a:p>
          <a:p>
            <a:pPr algn="ctr"/>
            <a:r>
              <a:rPr lang="en-NZ" sz="3600" dirty="0" smtClean="0"/>
              <a:t>Vs </a:t>
            </a:r>
          </a:p>
          <a:p>
            <a:pPr algn="ctr"/>
            <a:r>
              <a:rPr lang="en-NZ" sz="3600" dirty="0" smtClean="0"/>
              <a:t>side-by-side</a:t>
            </a:r>
            <a:endParaRPr lang="en-NZ" sz="3600" dirty="0"/>
          </a:p>
        </p:txBody>
      </p:sp>
      <p:sp>
        <p:nvSpPr>
          <p:cNvPr id="10" name="Rectangle 9"/>
          <p:cNvSpPr/>
          <p:nvPr/>
        </p:nvSpPr>
        <p:spPr>
          <a:xfrm>
            <a:off x="5913437" y="4411662"/>
            <a:ext cx="4343400" cy="646331"/>
          </a:xfrm>
          <a:prstGeom prst="rect">
            <a:avLst/>
          </a:prstGeom>
        </p:spPr>
        <p:txBody>
          <a:bodyPr wrap="square">
            <a:spAutoFit/>
          </a:bodyPr>
          <a:lstStyle/>
          <a:p>
            <a:pPr algn="ctr"/>
            <a:r>
              <a:rPr lang="en-NZ" sz="3600" dirty="0" smtClean="0"/>
              <a:t>Risk mitigation</a:t>
            </a:r>
            <a:endParaRPr lang="en-NZ" sz="3600" dirty="0"/>
          </a:p>
        </p:txBody>
      </p:sp>
      <p:sp>
        <p:nvSpPr>
          <p:cNvPr id="12" name="Rectangle 11"/>
          <p:cNvSpPr/>
          <p:nvPr/>
        </p:nvSpPr>
        <p:spPr>
          <a:xfrm>
            <a:off x="5913437" y="5554662"/>
            <a:ext cx="4343400" cy="646331"/>
          </a:xfrm>
          <a:prstGeom prst="rect">
            <a:avLst/>
          </a:prstGeom>
        </p:spPr>
        <p:txBody>
          <a:bodyPr wrap="square">
            <a:spAutoFit/>
          </a:bodyPr>
          <a:lstStyle/>
          <a:p>
            <a:pPr algn="ctr"/>
            <a:r>
              <a:rPr lang="en-NZ" sz="3600" dirty="0" smtClean="0"/>
              <a:t>Commit point</a:t>
            </a:r>
            <a:endParaRPr lang="en-NZ" sz="3600" dirty="0"/>
          </a:p>
        </p:txBody>
      </p:sp>
    </p:spTree>
    <p:extLst>
      <p:ext uri="{BB962C8B-B14F-4D97-AF65-F5344CB8AC3E}">
        <p14:creationId xmlns:p14="http://schemas.microsoft.com/office/powerpoint/2010/main" val="5912703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1" grpId="0"/>
      <p:bldP spid="7" grpId="0"/>
      <p:bldP spid="8" grpId="0"/>
      <p:bldP spid="9" grpId="0"/>
      <p:bldP spid="10"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373063"/>
            <a:ext cx="11887200" cy="76200"/>
          </a:xfrm>
        </p:spPr>
        <p:txBody>
          <a:bodyPr/>
          <a:lstStyle/>
          <a:p>
            <a:endParaRPr lang="en-NZ" sz="5400" dirty="0"/>
          </a:p>
        </p:txBody>
      </p:sp>
      <p:sp>
        <p:nvSpPr>
          <p:cNvPr id="3" name="TextBox 2"/>
          <p:cNvSpPr txBox="1"/>
          <p:nvPr/>
        </p:nvSpPr>
        <p:spPr>
          <a:xfrm>
            <a:off x="274637" y="865452"/>
            <a:ext cx="9421746" cy="5219891"/>
          </a:xfrm>
          <a:prstGeom prst="rect">
            <a:avLst/>
          </a:prstGeom>
          <a:noFill/>
        </p:spPr>
        <p:txBody>
          <a:bodyPr wrap="none" lIns="182880" tIns="146304" rIns="182880" bIns="146304" rtlCol="0">
            <a:spAutoFit/>
          </a:bodyPr>
          <a:lstStyle/>
          <a:p>
            <a:r>
              <a:rPr lang="en-US" sz="4000" dirty="0" smtClean="0">
                <a:latin typeface="+mj-lt"/>
              </a:rPr>
              <a:t>Benefits</a:t>
            </a:r>
          </a:p>
          <a:p>
            <a:r>
              <a:rPr lang="en-US" sz="4000" dirty="0">
                <a:latin typeface="+mj-lt"/>
              </a:rPr>
              <a:t>	</a:t>
            </a:r>
            <a:r>
              <a:rPr lang="en-US" sz="3200" dirty="0" smtClean="0">
                <a:latin typeface="+mj-lt"/>
              </a:rPr>
              <a:t>security, performance, functionality, tools, cloud</a:t>
            </a:r>
          </a:p>
          <a:p>
            <a:r>
              <a:rPr lang="en-US" sz="4000" dirty="0" smtClean="0">
                <a:latin typeface="+mj-lt"/>
              </a:rPr>
              <a:t>Blockers</a:t>
            </a:r>
          </a:p>
          <a:p>
            <a:r>
              <a:rPr lang="en-US" sz="4000" dirty="0">
                <a:latin typeface="+mj-lt"/>
              </a:rPr>
              <a:t>	</a:t>
            </a:r>
            <a:r>
              <a:rPr lang="en-US" sz="3200" dirty="0" smtClean="0">
                <a:latin typeface="+mj-lt"/>
              </a:rPr>
              <a:t>breaking changes, effort, app matrix</a:t>
            </a:r>
          </a:p>
          <a:p>
            <a:r>
              <a:rPr lang="en-US" sz="4000" dirty="0" smtClean="0">
                <a:latin typeface="+mj-lt"/>
              </a:rPr>
              <a:t>Tools</a:t>
            </a:r>
          </a:p>
          <a:p>
            <a:r>
              <a:rPr lang="en-US" sz="4000" dirty="0" smtClean="0">
                <a:latin typeface="+mj-lt"/>
              </a:rPr>
              <a:t>	BPA, UA, </a:t>
            </a:r>
            <a:r>
              <a:rPr lang="en-US" sz="4000" dirty="0" err="1" smtClean="0">
                <a:latin typeface="+mj-lt"/>
              </a:rPr>
              <a:t>BoL</a:t>
            </a:r>
            <a:r>
              <a:rPr lang="en-US" sz="4000" dirty="0" smtClean="0">
                <a:latin typeface="+mj-lt"/>
              </a:rPr>
              <a:t>, White Papers</a:t>
            </a:r>
          </a:p>
          <a:p>
            <a:r>
              <a:rPr lang="en-US" sz="4000" dirty="0" smtClean="0">
                <a:latin typeface="+mj-lt"/>
              </a:rPr>
              <a:t>How</a:t>
            </a:r>
          </a:p>
          <a:p>
            <a:r>
              <a:rPr lang="en-US" sz="4000" dirty="0">
                <a:latin typeface="+mj-lt"/>
              </a:rPr>
              <a:t>	</a:t>
            </a:r>
            <a:r>
              <a:rPr lang="en-US" sz="4000" dirty="0" smtClean="0">
                <a:latin typeface="+mj-lt"/>
              </a:rPr>
              <a:t>It’s a project…</a:t>
            </a:r>
          </a:p>
        </p:txBody>
      </p:sp>
    </p:spTree>
    <p:extLst>
      <p:ext uri="{BB962C8B-B14F-4D97-AF65-F5344CB8AC3E}">
        <p14:creationId xmlns:p14="http://schemas.microsoft.com/office/powerpoint/2010/main" val="689787574"/>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95859" y="1695998"/>
            <a:ext cx="11884025" cy="1035050"/>
          </a:xfrm>
        </p:spPr>
        <p:txBody>
          <a:bodyPr/>
          <a:lstStyle/>
          <a:p>
            <a:r>
              <a:rPr lang="en-US" sz="4488" dirty="0" smtClean="0"/>
              <a:t>Related </a:t>
            </a:r>
            <a:r>
              <a:rPr lang="en-US" sz="4488" dirty="0" smtClean="0">
                <a:latin typeface="+mn-lt"/>
                <a:cs typeface="Segoe UI Semibold" panose="020B0702040204020203" pitchFamily="34" charset="0"/>
              </a:rPr>
              <a:t>Ignite NZ </a:t>
            </a:r>
            <a:r>
              <a:rPr lang="en-US" sz="4488" dirty="0"/>
              <a:t>Sessions</a:t>
            </a:r>
          </a:p>
        </p:txBody>
      </p:sp>
      <p:sp>
        <p:nvSpPr>
          <p:cNvPr id="4" name="Rectangle 3"/>
          <p:cNvSpPr/>
          <p:nvPr/>
        </p:nvSpPr>
        <p:spPr>
          <a:xfrm>
            <a:off x="6663281" y="2809369"/>
            <a:ext cx="5679572" cy="699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32597">
              <a:defRPr/>
            </a:pPr>
            <a:r>
              <a:rPr lang="en-NZ" sz="2448" dirty="0">
                <a:solidFill>
                  <a:srgbClr val="000000"/>
                </a:solidFill>
                <a:latin typeface="Segoe UI Light"/>
                <a:cs typeface="Segoe UI" panose="020B0502040204020203" pitchFamily="34" charset="0"/>
              </a:rPr>
              <a:t>Elastic for SQL – shards, pools, stretch </a:t>
            </a:r>
            <a:endParaRPr lang="en-NZ" sz="2448" dirty="0" smtClean="0">
              <a:solidFill>
                <a:srgbClr val="000000"/>
              </a:solidFill>
              <a:latin typeface="Segoe UI Light"/>
              <a:cs typeface="Segoe UI" panose="020B0502040204020203" pitchFamily="34" charset="0"/>
            </a:endParaRPr>
          </a:p>
          <a:p>
            <a:pPr defTabSz="932597">
              <a:defRPr/>
            </a:pPr>
            <a:r>
              <a:rPr lang="en-US" sz="1632" dirty="0" smtClean="0">
                <a:solidFill>
                  <a:srgbClr val="000000"/>
                </a:solidFill>
                <a:cs typeface="Segoe UI" panose="020B0502040204020203" pitchFamily="34" charset="0"/>
              </a:rPr>
              <a:t>NZ3 Fri 11:55am</a:t>
            </a:r>
            <a:endParaRPr lang="en-US" sz="1632" dirty="0" smtClean="0">
              <a:solidFill>
                <a:srgbClr val="000000"/>
              </a:solidFill>
              <a:latin typeface="Segoe UI Light"/>
              <a:cs typeface="Segoe UI" panose="020B0502040204020203" pitchFamily="34" charset="0"/>
            </a:endParaRPr>
          </a:p>
          <a:p>
            <a:pPr defTabSz="932597">
              <a:defRPr/>
            </a:pPr>
            <a:endParaRPr lang="en-US" sz="2040" i="1" dirty="0">
              <a:solidFill>
                <a:srgbClr val="000000"/>
              </a:solidFill>
              <a:latin typeface="Segoe UI Light"/>
            </a:endParaRPr>
          </a:p>
        </p:txBody>
      </p:sp>
      <p:sp>
        <p:nvSpPr>
          <p:cNvPr id="3" name="Rectangle 2"/>
          <p:cNvSpPr/>
          <p:nvPr/>
        </p:nvSpPr>
        <p:spPr>
          <a:xfrm>
            <a:off x="1087515" y="4075546"/>
            <a:ext cx="4105242" cy="699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32597">
              <a:defRPr/>
            </a:pPr>
            <a:r>
              <a:rPr lang="en-NZ" sz="2448" dirty="0">
                <a:solidFill>
                  <a:srgbClr val="000000"/>
                </a:solidFill>
                <a:latin typeface="Segoe UI Light"/>
                <a:cs typeface="Segoe UI" panose="020B0502040204020203" pitchFamily="34" charset="0"/>
              </a:rPr>
              <a:t>Why you should be thinking Hybrid with SQL Server </a:t>
            </a:r>
            <a:r>
              <a:rPr lang="en-NZ" sz="2448" dirty="0" smtClean="0">
                <a:solidFill>
                  <a:srgbClr val="000000"/>
                </a:solidFill>
                <a:latin typeface="Segoe UI Light"/>
                <a:cs typeface="Segoe UI" panose="020B0502040204020203" pitchFamily="34" charset="0"/>
              </a:rPr>
              <a:t>2016</a:t>
            </a:r>
          </a:p>
          <a:p>
            <a:pPr defTabSz="932597">
              <a:defRPr/>
            </a:pPr>
            <a:r>
              <a:rPr lang="en-US" sz="1632" dirty="0" smtClean="0">
                <a:solidFill>
                  <a:srgbClr val="000000"/>
                </a:solidFill>
                <a:cs typeface="Segoe UI" panose="020B0502040204020203" pitchFamily="34" charset="0"/>
              </a:rPr>
              <a:t>Marlborough Wed 1:55pm</a:t>
            </a:r>
            <a:endParaRPr lang="en-US" sz="1632" dirty="0" smtClean="0">
              <a:solidFill>
                <a:srgbClr val="000000"/>
              </a:solidFill>
              <a:latin typeface="Segoe UI Light"/>
              <a:cs typeface="Segoe UI" panose="020B0502040204020203" pitchFamily="34" charset="0"/>
            </a:endParaRPr>
          </a:p>
          <a:p>
            <a:pPr defTabSz="932597">
              <a:defRPr/>
            </a:pPr>
            <a:endParaRPr lang="en-US" sz="1632" dirty="0">
              <a:solidFill>
                <a:srgbClr val="000000"/>
              </a:solidFill>
              <a:cs typeface="Segoe UI" panose="020B0502040204020203" pitchFamily="34" charset="0"/>
            </a:endParaRPr>
          </a:p>
        </p:txBody>
      </p:sp>
      <p:sp>
        <p:nvSpPr>
          <p:cNvPr id="6" name="Rectangle 5"/>
          <p:cNvSpPr/>
          <p:nvPr/>
        </p:nvSpPr>
        <p:spPr>
          <a:xfrm>
            <a:off x="6609576" y="3838429"/>
            <a:ext cx="4928347" cy="699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32597">
              <a:defRPr/>
            </a:pPr>
            <a:r>
              <a:rPr lang="en-NZ" sz="2448" dirty="0">
                <a:solidFill>
                  <a:srgbClr val="000000"/>
                </a:solidFill>
                <a:latin typeface="Segoe UI Light"/>
                <a:cs typeface="Segoe UI" panose="020B0502040204020203" pitchFamily="34" charset="0"/>
              </a:rPr>
              <a:t>Mission Critical features in SQL Server </a:t>
            </a:r>
            <a:r>
              <a:rPr lang="en-NZ" sz="2448" dirty="0" smtClean="0">
                <a:solidFill>
                  <a:srgbClr val="000000"/>
                </a:solidFill>
                <a:latin typeface="Segoe UI Light"/>
                <a:cs typeface="Segoe UI" panose="020B0502040204020203" pitchFamily="34" charset="0"/>
              </a:rPr>
              <a:t>2016</a:t>
            </a:r>
          </a:p>
          <a:p>
            <a:pPr defTabSz="932597">
              <a:defRPr/>
            </a:pPr>
            <a:r>
              <a:rPr lang="en-US" sz="1632" dirty="0" smtClean="0">
                <a:solidFill>
                  <a:srgbClr val="000000"/>
                </a:solidFill>
                <a:cs typeface="Segoe UI" panose="020B0502040204020203" pitchFamily="34" charset="0"/>
              </a:rPr>
              <a:t>Ballroom 1 Fri 1:55pm</a:t>
            </a:r>
            <a:endParaRPr lang="en-US" sz="1632" dirty="0">
              <a:solidFill>
                <a:srgbClr val="000000"/>
              </a:solidFill>
              <a:cs typeface="Segoe UI" panose="020B0502040204020203" pitchFamily="34" charset="0"/>
            </a:endParaRPr>
          </a:p>
        </p:txBody>
      </p:sp>
      <p:sp>
        <p:nvSpPr>
          <p:cNvPr id="8" name="Rectangle 7"/>
          <p:cNvSpPr/>
          <p:nvPr/>
        </p:nvSpPr>
        <p:spPr>
          <a:xfrm>
            <a:off x="1087514" y="2848244"/>
            <a:ext cx="4360956" cy="930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32597">
              <a:defRPr/>
            </a:pPr>
            <a:r>
              <a:rPr lang="en-NZ" sz="2448" dirty="0">
                <a:solidFill>
                  <a:srgbClr val="000000"/>
                </a:solidFill>
                <a:latin typeface="Segoe UI Light"/>
                <a:cs typeface="Segoe UI" panose="020B0502040204020203" pitchFamily="34" charset="0"/>
              </a:rPr>
              <a:t>In-Memory OLTP: The Road </a:t>
            </a:r>
            <a:r>
              <a:rPr lang="en-NZ" sz="2448" dirty="0" smtClean="0">
                <a:solidFill>
                  <a:srgbClr val="000000"/>
                </a:solidFill>
                <a:latin typeface="Segoe UI Light"/>
                <a:cs typeface="Segoe UI" panose="020B0502040204020203" pitchFamily="34" charset="0"/>
              </a:rPr>
              <a:t>Ahead</a:t>
            </a:r>
          </a:p>
          <a:p>
            <a:pPr defTabSz="932597">
              <a:defRPr/>
            </a:pPr>
            <a:r>
              <a:rPr lang="en-US" sz="1632" dirty="0" smtClean="0">
                <a:solidFill>
                  <a:srgbClr val="000000"/>
                </a:solidFill>
                <a:cs typeface="Segoe UI" panose="020B0502040204020203" pitchFamily="34" charset="0"/>
              </a:rPr>
              <a:t>NZ4 Wed 11:55am</a:t>
            </a:r>
            <a:endParaRPr lang="en-US" sz="1632" dirty="0">
              <a:solidFill>
                <a:srgbClr val="000000"/>
              </a:solidFill>
              <a:latin typeface="Segoe UI Light"/>
              <a:cs typeface="Segoe UI" panose="020B0502040204020203" pitchFamily="34" charset="0"/>
            </a:endParaRPr>
          </a:p>
        </p:txBody>
      </p:sp>
      <p:sp>
        <p:nvSpPr>
          <p:cNvPr id="5" name="Rectangle 4"/>
          <p:cNvSpPr/>
          <p:nvPr/>
        </p:nvSpPr>
        <p:spPr>
          <a:xfrm>
            <a:off x="1087513" y="5561886"/>
            <a:ext cx="5679572" cy="699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32597">
              <a:defRPr/>
            </a:pPr>
            <a:r>
              <a:rPr lang="en-NZ" sz="2448" dirty="0">
                <a:solidFill>
                  <a:srgbClr val="000000"/>
                </a:solidFill>
                <a:latin typeface="Segoe UI Light"/>
                <a:cs typeface="Segoe UI" panose="020B0502040204020203" pitchFamily="34" charset="0"/>
              </a:rPr>
              <a:t>30 Bad habits of Server </a:t>
            </a:r>
            <a:r>
              <a:rPr lang="en-NZ" sz="2448" dirty="0" smtClean="0">
                <a:solidFill>
                  <a:srgbClr val="000000"/>
                </a:solidFill>
                <a:latin typeface="Segoe UI Light"/>
                <a:cs typeface="Segoe UI" panose="020B0502040204020203" pitchFamily="34" charset="0"/>
              </a:rPr>
              <a:t>Admins</a:t>
            </a:r>
          </a:p>
          <a:p>
            <a:pPr defTabSz="932597">
              <a:defRPr/>
            </a:pPr>
            <a:r>
              <a:rPr lang="en-US" sz="1632" dirty="0" smtClean="0">
                <a:solidFill>
                  <a:srgbClr val="000000"/>
                </a:solidFill>
                <a:cs typeface="Segoe UI" panose="020B0502040204020203" pitchFamily="34" charset="0"/>
              </a:rPr>
              <a:t>NZ2 Fri 10:40am</a:t>
            </a:r>
            <a:endParaRPr lang="en-US" sz="1632" dirty="0">
              <a:solidFill>
                <a:srgbClr val="000000"/>
              </a:solidFill>
              <a:latin typeface="Segoe UI Light"/>
              <a:cs typeface="Segoe UI" panose="020B0502040204020203" pitchFamily="34" charset="0"/>
            </a:endParaRPr>
          </a:p>
        </p:txBody>
      </p:sp>
      <p:sp>
        <p:nvSpPr>
          <p:cNvPr id="9" name="Rectangle 8"/>
          <p:cNvSpPr/>
          <p:nvPr/>
        </p:nvSpPr>
        <p:spPr>
          <a:xfrm>
            <a:off x="6126600" y="4962420"/>
            <a:ext cx="4996834" cy="699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32597">
              <a:defRPr/>
            </a:pPr>
            <a:r>
              <a:rPr lang="en-US" sz="2448" dirty="0" smtClean="0">
                <a:solidFill>
                  <a:srgbClr val="000000"/>
                </a:solidFill>
                <a:latin typeface="Segoe UI Light"/>
                <a:cs typeface="Segoe UI" panose="020B0502040204020203" pitchFamily="34" charset="0"/>
              </a:rPr>
              <a:t>Find me later at…</a:t>
            </a:r>
            <a:endParaRPr lang="en-US" sz="2448" dirty="0">
              <a:solidFill>
                <a:srgbClr val="000000"/>
              </a:solidFill>
              <a:latin typeface="Segoe UI Light"/>
              <a:cs typeface="Segoe UI" panose="020B0502040204020203" pitchFamily="34" charset="0"/>
            </a:endParaRPr>
          </a:p>
          <a:p>
            <a:pPr marL="285750" indent="-285750" defTabSz="932597">
              <a:buFont typeface="Wingdings" panose="05000000000000000000" pitchFamily="2" charset="2"/>
              <a:buChar char="§"/>
              <a:defRPr/>
            </a:pPr>
            <a:r>
              <a:rPr lang="en-US" sz="1632" dirty="0" smtClean="0">
                <a:solidFill>
                  <a:srgbClr val="000000"/>
                </a:solidFill>
                <a:cs typeface="Segoe UI" panose="020B0502040204020203" pitchFamily="34" charset="0"/>
              </a:rPr>
              <a:t>Expert Zone Wed 1pm – 2pm</a:t>
            </a:r>
          </a:p>
          <a:p>
            <a:pPr marL="285750" indent="-285750" defTabSz="932597">
              <a:buFont typeface="Wingdings" panose="05000000000000000000" pitchFamily="2" charset="2"/>
              <a:buChar char="§"/>
              <a:defRPr/>
            </a:pPr>
            <a:r>
              <a:rPr lang="en-US" sz="1632" dirty="0" smtClean="0">
                <a:solidFill>
                  <a:srgbClr val="000000"/>
                </a:solidFill>
                <a:cs typeface="Segoe UI" panose="020B0502040204020203" pitchFamily="34" charset="0"/>
              </a:rPr>
              <a:t>Hub </a:t>
            </a:r>
            <a:r>
              <a:rPr lang="en-US" sz="1632" dirty="0">
                <a:solidFill>
                  <a:srgbClr val="000000"/>
                </a:solidFill>
                <a:cs typeface="Segoe UI" panose="020B0502040204020203" pitchFamily="34" charset="0"/>
              </a:rPr>
              <a:t>Happy Hour Wed </a:t>
            </a:r>
            <a:r>
              <a:rPr lang="en-US" sz="1632" dirty="0" smtClean="0">
                <a:solidFill>
                  <a:srgbClr val="000000"/>
                </a:solidFill>
                <a:cs typeface="Segoe UI" panose="020B0502040204020203" pitchFamily="34" charset="0"/>
              </a:rPr>
              <a:t>5:30-6:30pm</a:t>
            </a:r>
          </a:p>
          <a:p>
            <a:pPr marL="285750" indent="-285750" defTabSz="932597">
              <a:buFont typeface="Wingdings" panose="05000000000000000000" pitchFamily="2" charset="2"/>
              <a:buChar char="§"/>
              <a:defRPr/>
            </a:pPr>
            <a:r>
              <a:rPr lang="en-US" sz="1632" dirty="0" smtClean="0">
                <a:solidFill>
                  <a:srgbClr val="000000"/>
                </a:solidFill>
                <a:cs typeface="Segoe UI" panose="020B0502040204020203" pitchFamily="34" charset="0"/>
              </a:rPr>
              <a:t>Hub Happy Hour Thu 5:30-6:30pm</a:t>
            </a:r>
          </a:p>
          <a:p>
            <a:pPr marL="285750" indent="-285750" defTabSz="932597">
              <a:buFont typeface="Wingdings" panose="05000000000000000000" pitchFamily="2" charset="2"/>
              <a:buChar char="§"/>
              <a:defRPr/>
            </a:pPr>
            <a:r>
              <a:rPr lang="en-US" sz="1632" dirty="0" smtClean="0">
                <a:solidFill>
                  <a:srgbClr val="000000"/>
                </a:solidFill>
                <a:cs typeface="Segoe UI" panose="020B0502040204020203" pitchFamily="34" charset="0"/>
              </a:rPr>
              <a:t>Closing  drinks Fri 3:00-4:00pm</a:t>
            </a:r>
            <a:endParaRPr lang="en-US" sz="1632" dirty="0">
              <a:solidFill>
                <a:srgbClr val="000000"/>
              </a:solidFill>
              <a:cs typeface="Segoe UI" panose="020B0502040204020203" pitchFamily="34" charset="0"/>
            </a:endParaRPr>
          </a:p>
          <a:p>
            <a:pPr defTabSz="932597">
              <a:defRPr/>
            </a:pPr>
            <a:endParaRPr lang="en-US" sz="1632" dirty="0">
              <a:solidFill>
                <a:srgbClr val="000000"/>
              </a:solidFill>
              <a:latin typeface="Segoe UI Light"/>
              <a:cs typeface="Segoe UI" panose="020B0502040204020203" pitchFamily="34" charset="0"/>
            </a:endParaRPr>
          </a:p>
        </p:txBody>
      </p:sp>
      <p:sp>
        <p:nvSpPr>
          <p:cNvPr id="10" name="TextBox 9"/>
          <p:cNvSpPr txBox="1"/>
          <p:nvPr/>
        </p:nvSpPr>
        <p:spPr>
          <a:xfrm>
            <a:off x="275480" y="2772389"/>
            <a:ext cx="566334" cy="877688"/>
          </a:xfrm>
          <a:prstGeom prst="rect">
            <a:avLst/>
          </a:prstGeom>
          <a:noFill/>
        </p:spPr>
        <p:txBody>
          <a:bodyPr wrap="none" lIns="186521" tIns="149217" rIns="186521" bIns="149217" rtlCol="0">
            <a:spAutoFit/>
          </a:bodyPr>
          <a:lstStyle/>
          <a:p>
            <a:pPr defTabSz="932597">
              <a:lnSpc>
                <a:spcPct val="90000"/>
              </a:lnSpc>
              <a:spcAft>
                <a:spcPts val="612"/>
              </a:spcAft>
            </a:pPr>
            <a:r>
              <a:rPr lang="en-US" sz="4080" dirty="0">
                <a:solidFill>
                  <a:srgbClr val="000000"/>
                </a:solidFill>
                <a:latin typeface="Segoe UI Light"/>
              </a:rPr>
              <a:t>1</a:t>
            </a:r>
          </a:p>
        </p:txBody>
      </p:sp>
      <p:sp>
        <p:nvSpPr>
          <p:cNvPr id="12" name="TextBox 11"/>
          <p:cNvSpPr txBox="1"/>
          <p:nvPr/>
        </p:nvSpPr>
        <p:spPr>
          <a:xfrm>
            <a:off x="275480" y="3992086"/>
            <a:ext cx="651350" cy="877688"/>
          </a:xfrm>
          <a:prstGeom prst="rect">
            <a:avLst/>
          </a:prstGeom>
          <a:noFill/>
        </p:spPr>
        <p:txBody>
          <a:bodyPr wrap="none" lIns="186521" tIns="149217" rIns="186521" bIns="149217" rtlCol="0">
            <a:spAutoFit/>
          </a:bodyPr>
          <a:lstStyle/>
          <a:p>
            <a:pPr defTabSz="932597">
              <a:lnSpc>
                <a:spcPct val="90000"/>
              </a:lnSpc>
              <a:spcAft>
                <a:spcPts val="612"/>
              </a:spcAft>
            </a:pPr>
            <a:r>
              <a:rPr lang="en-US" sz="4080" dirty="0">
                <a:solidFill>
                  <a:srgbClr val="000000"/>
                </a:solidFill>
                <a:latin typeface="Segoe UI Light"/>
              </a:rPr>
              <a:t>2</a:t>
            </a:r>
          </a:p>
        </p:txBody>
      </p:sp>
      <p:sp>
        <p:nvSpPr>
          <p:cNvPr id="13" name="TextBox 12"/>
          <p:cNvSpPr txBox="1"/>
          <p:nvPr/>
        </p:nvSpPr>
        <p:spPr>
          <a:xfrm>
            <a:off x="275480" y="5515174"/>
            <a:ext cx="651350" cy="877688"/>
          </a:xfrm>
          <a:prstGeom prst="rect">
            <a:avLst/>
          </a:prstGeom>
          <a:noFill/>
        </p:spPr>
        <p:txBody>
          <a:bodyPr wrap="none" lIns="186521" tIns="149217" rIns="186521" bIns="149217" rtlCol="0">
            <a:spAutoFit/>
          </a:bodyPr>
          <a:lstStyle/>
          <a:p>
            <a:pPr defTabSz="932597">
              <a:lnSpc>
                <a:spcPct val="90000"/>
              </a:lnSpc>
              <a:spcAft>
                <a:spcPts val="612"/>
              </a:spcAft>
            </a:pPr>
            <a:r>
              <a:rPr lang="en-US" sz="4080" dirty="0">
                <a:solidFill>
                  <a:srgbClr val="000000"/>
                </a:solidFill>
                <a:latin typeface="Segoe UI Light"/>
              </a:rPr>
              <a:t>3</a:t>
            </a:r>
          </a:p>
        </p:txBody>
      </p:sp>
      <p:sp>
        <p:nvSpPr>
          <p:cNvPr id="14" name="TextBox 13"/>
          <p:cNvSpPr txBox="1"/>
          <p:nvPr/>
        </p:nvSpPr>
        <p:spPr>
          <a:xfrm>
            <a:off x="5851248" y="2740678"/>
            <a:ext cx="659525" cy="877688"/>
          </a:xfrm>
          <a:prstGeom prst="rect">
            <a:avLst/>
          </a:prstGeom>
          <a:noFill/>
        </p:spPr>
        <p:txBody>
          <a:bodyPr wrap="none" lIns="186521" tIns="149217" rIns="186521" bIns="149217" rtlCol="0">
            <a:spAutoFit/>
          </a:bodyPr>
          <a:lstStyle/>
          <a:p>
            <a:pPr defTabSz="932597">
              <a:lnSpc>
                <a:spcPct val="90000"/>
              </a:lnSpc>
              <a:spcAft>
                <a:spcPts val="612"/>
              </a:spcAft>
            </a:pPr>
            <a:r>
              <a:rPr lang="en-US" sz="4080" dirty="0">
                <a:solidFill>
                  <a:srgbClr val="000000"/>
                </a:solidFill>
                <a:latin typeface="Segoe UI Light"/>
              </a:rPr>
              <a:t>4</a:t>
            </a:r>
          </a:p>
        </p:txBody>
      </p:sp>
      <p:sp>
        <p:nvSpPr>
          <p:cNvPr id="15" name="TextBox 14"/>
          <p:cNvSpPr txBox="1"/>
          <p:nvPr/>
        </p:nvSpPr>
        <p:spPr>
          <a:xfrm>
            <a:off x="5912197" y="3762574"/>
            <a:ext cx="651350" cy="877688"/>
          </a:xfrm>
          <a:prstGeom prst="rect">
            <a:avLst/>
          </a:prstGeom>
          <a:noFill/>
        </p:spPr>
        <p:txBody>
          <a:bodyPr wrap="none" lIns="186521" tIns="149217" rIns="186521" bIns="149217" rtlCol="0">
            <a:spAutoFit/>
          </a:bodyPr>
          <a:lstStyle/>
          <a:p>
            <a:pPr defTabSz="932597">
              <a:lnSpc>
                <a:spcPct val="90000"/>
              </a:lnSpc>
              <a:spcAft>
                <a:spcPts val="612"/>
              </a:spcAft>
            </a:pPr>
            <a:r>
              <a:rPr lang="en-US" sz="4080" dirty="0">
                <a:solidFill>
                  <a:srgbClr val="000000"/>
                </a:solidFill>
                <a:latin typeface="Segoe UI Light"/>
              </a:rPr>
              <a:t>5</a:t>
            </a:r>
          </a:p>
        </p:txBody>
      </p:sp>
      <p:sp>
        <p:nvSpPr>
          <p:cNvPr id="18" name="Rectangle 31"/>
          <p:cNvSpPr>
            <a:spLocks noChangeArrowheads="1"/>
          </p:cNvSpPr>
          <p:nvPr/>
        </p:nvSpPr>
        <p:spPr bwMode="auto">
          <a:xfrm>
            <a:off x="10488470" y="227610"/>
            <a:ext cx="539543" cy="542534"/>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19" name="Rectangle 5"/>
          <p:cNvSpPr>
            <a:spLocks noChangeArrowheads="1"/>
          </p:cNvSpPr>
          <p:nvPr/>
        </p:nvSpPr>
        <p:spPr bwMode="auto">
          <a:xfrm>
            <a:off x="1474860" y="-788"/>
            <a:ext cx="656123" cy="648649"/>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20" name="Rectangle 6"/>
          <p:cNvSpPr>
            <a:spLocks noChangeArrowheads="1"/>
          </p:cNvSpPr>
          <p:nvPr/>
        </p:nvSpPr>
        <p:spPr bwMode="auto">
          <a:xfrm>
            <a:off x="2250051" y="132756"/>
            <a:ext cx="245112" cy="245112"/>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21" name="Rectangle 7"/>
          <p:cNvSpPr>
            <a:spLocks noChangeArrowheads="1"/>
          </p:cNvSpPr>
          <p:nvPr/>
        </p:nvSpPr>
        <p:spPr bwMode="auto">
          <a:xfrm>
            <a:off x="3613850" y="170180"/>
            <a:ext cx="292938" cy="294433"/>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22" name="Rectangle 8"/>
          <p:cNvSpPr>
            <a:spLocks noChangeArrowheads="1"/>
          </p:cNvSpPr>
          <p:nvPr/>
        </p:nvSpPr>
        <p:spPr bwMode="auto">
          <a:xfrm>
            <a:off x="4507609" y="99290"/>
            <a:ext cx="292938" cy="292938"/>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23" name="Rectangle 9"/>
          <p:cNvSpPr>
            <a:spLocks noChangeArrowheads="1"/>
          </p:cNvSpPr>
          <p:nvPr/>
        </p:nvSpPr>
        <p:spPr bwMode="auto">
          <a:xfrm>
            <a:off x="4698050" y="-220663"/>
            <a:ext cx="494706" cy="496201"/>
          </a:xfrm>
          <a:prstGeom prst="rect">
            <a:avLst/>
          </a:prstGeom>
          <a:solidFill>
            <a:srgbClr val="9B4F96"/>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24" name="Rectangle 10"/>
          <p:cNvSpPr>
            <a:spLocks noChangeArrowheads="1"/>
          </p:cNvSpPr>
          <p:nvPr/>
        </p:nvSpPr>
        <p:spPr bwMode="auto">
          <a:xfrm>
            <a:off x="4851984" y="551397"/>
            <a:ext cx="375140" cy="376633"/>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25" name="Rectangle 11"/>
          <p:cNvSpPr>
            <a:spLocks noChangeArrowheads="1"/>
          </p:cNvSpPr>
          <p:nvPr/>
        </p:nvSpPr>
        <p:spPr bwMode="auto">
          <a:xfrm>
            <a:off x="5741775" y="-54322"/>
            <a:ext cx="466310" cy="467805"/>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26" name="Rectangle 12"/>
          <p:cNvSpPr>
            <a:spLocks noChangeArrowheads="1"/>
          </p:cNvSpPr>
          <p:nvPr/>
        </p:nvSpPr>
        <p:spPr bwMode="auto">
          <a:xfrm>
            <a:off x="6018970" y="-355682"/>
            <a:ext cx="399053" cy="400546"/>
          </a:xfrm>
          <a:prstGeom prst="rect">
            <a:avLst/>
          </a:prstGeom>
          <a:solidFill>
            <a:srgbClr val="E253D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27" name="Rectangle 13"/>
          <p:cNvSpPr>
            <a:spLocks noChangeArrowheads="1"/>
          </p:cNvSpPr>
          <p:nvPr/>
        </p:nvSpPr>
        <p:spPr bwMode="auto">
          <a:xfrm>
            <a:off x="5745482" y="425601"/>
            <a:ext cx="381117" cy="382612"/>
          </a:xfrm>
          <a:prstGeom prst="rect">
            <a:avLst/>
          </a:prstGeom>
          <a:solidFill>
            <a:srgbClr val="9B4F96"/>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28" name="Rectangle 14"/>
          <p:cNvSpPr>
            <a:spLocks noChangeArrowheads="1"/>
          </p:cNvSpPr>
          <p:nvPr/>
        </p:nvSpPr>
        <p:spPr bwMode="auto">
          <a:xfrm>
            <a:off x="6521240" y="454969"/>
            <a:ext cx="427449" cy="428947"/>
          </a:xfrm>
          <a:prstGeom prst="rect">
            <a:avLst/>
          </a:prstGeom>
          <a:solidFill>
            <a:srgbClr val="E253D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29" name="Rectangle 15"/>
          <p:cNvSpPr>
            <a:spLocks noChangeArrowheads="1"/>
          </p:cNvSpPr>
          <p:nvPr/>
        </p:nvSpPr>
        <p:spPr bwMode="auto">
          <a:xfrm>
            <a:off x="6164902" y="693496"/>
            <a:ext cx="526095" cy="529081"/>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30" name="Rectangle 16"/>
          <p:cNvSpPr>
            <a:spLocks noChangeArrowheads="1"/>
          </p:cNvSpPr>
          <p:nvPr/>
        </p:nvSpPr>
        <p:spPr bwMode="auto">
          <a:xfrm>
            <a:off x="5925538" y="1103705"/>
            <a:ext cx="257068" cy="258563"/>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31" name="Rectangle 17"/>
          <p:cNvSpPr>
            <a:spLocks noChangeArrowheads="1"/>
          </p:cNvSpPr>
          <p:nvPr/>
        </p:nvSpPr>
        <p:spPr bwMode="auto">
          <a:xfrm>
            <a:off x="5669850" y="1258738"/>
            <a:ext cx="331796" cy="333291"/>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32" name="Rectangle 18"/>
          <p:cNvSpPr>
            <a:spLocks noChangeArrowheads="1"/>
          </p:cNvSpPr>
          <p:nvPr/>
        </p:nvSpPr>
        <p:spPr bwMode="auto">
          <a:xfrm>
            <a:off x="6663281" y="-78426"/>
            <a:ext cx="424461" cy="425956"/>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33" name="Rectangle 19"/>
          <p:cNvSpPr>
            <a:spLocks noChangeArrowheads="1"/>
          </p:cNvSpPr>
          <p:nvPr/>
        </p:nvSpPr>
        <p:spPr bwMode="auto">
          <a:xfrm>
            <a:off x="6998495" y="-269981"/>
            <a:ext cx="497694" cy="500685"/>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34" name="Rectangle 20"/>
          <p:cNvSpPr>
            <a:spLocks noChangeArrowheads="1"/>
          </p:cNvSpPr>
          <p:nvPr/>
        </p:nvSpPr>
        <p:spPr bwMode="auto">
          <a:xfrm>
            <a:off x="7287574" y="735535"/>
            <a:ext cx="533567" cy="535060"/>
          </a:xfrm>
          <a:prstGeom prst="rect">
            <a:avLst/>
          </a:prstGeom>
          <a:solidFill>
            <a:srgbClr val="9B4F96"/>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35" name="Rectangle 21"/>
          <p:cNvSpPr>
            <a:spLocks noChangeArrowheads="1"/>
          </p:cNvSpPr>
          <p:nvPr/>
        </p:nvSpPr>
        <p:spPr bwMode="auto">
          <a:xfrm>
            <a:off x="7096811" y="1063353"/>
            <a:ext cx="307884" cy="307884"/>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36" name="Rectangle 22"/>
          <p:cNvSpPr>
            <a:spLocks noChangeArrowheads="1"/>
          </p:cNvSpPr>
          <p:nvPr/>
        </p:nvSpPr>
        <p:spPr bwMode="auto">
          <a:xfrm>
            <a:off x="7758341" y="356143"/>
            <a:ext cx="313862" cy="316853"/>
          </a:xfrm>
          <a:prstGeom prst="rect">
            <a:avLst/>
          </a:prstGeom>
          <a:solidFill>
            <a:srgbClr val="9B4F96"/>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37" name="Rectangle 23"/>
          <p:cNvSpPr>
            <a:spLocks noChangeArrowheads="1"/>
          </p:cNvSpPr>
          <p:nvPr/>
        </p:nvSpPr>
        <p:spPr bwMode="auto">
          <a:xfrm>
            <a:off x="8199270" y="578815"/>
            <a:ext cx="403537" cy="405032"/>
          </a:xfrm>
          <a:prstGeom prst="rect">
            <a:avLst/>
          </a:prstGeom>
          <a:solidFill>
            <a:srgbClr val="9B4F96"/>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38" name="Rectangle 24"/>
          <p:cNvSpPr>
            <a:spLocks noChangeArrowheads="1"/>
          </p:cNvSpPr>
          <p:nvPr/>
        </p:nvSpPr>
        <p:spPr bwMode="auto">
          <a:xfrm>
            <a:off x="8033444" y="-370243"/>
            <a:ext cx="576909" cy="578404"/>
          </a:xfrm>
          <a:prstGeom prst="rect">
            <a:avLst/>
          </a:prstGeom>
          <a:solidFill>
            <a:srgbClr val="E253D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39" name="Rectangle 25"/>
          <p:cNvSpPr>
            <a:spLocks noChangeArrowheads="1"/>
          </p:cNvSpPr>
          <p:nvPr/>
        </p:nvSpPr>
        <p:spPr bwMode="auto">
          <a:xfrm>
            <a:off x="9078727" y="-180577"/>
            <a:ext cx="606798" cy="609788"/>
          </a:xfrm>
          <a:prstGeom prst="rect">
            <a:avLst/>
          </a:prstGeom>
          <a:solidFill>
            <a:srgbClr val="E253D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40" name="Rectangle 26"/>
          <p:cNvSpPr>
            <a:spLocks noChangeArrowheads="1"/>
          </p:cNvSpPr>
          <p:nvPr/>
        </p:nvSpPr>
        <p:spPr bwMode="auto">
          <a:xfrm>
            <a:off x="9552228" y="524956"/>
            <a:ext cx="230165" cy="231660"/>
          </a:xfrm>
          <a:prstGeom prst="rect">
            <a:avLst/>
          </a:prstGeom>
          <a:solidFill>
            <a:srgbClr val="E253D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41" name="Rectangle 27"/>
          <p:cNvSpPr>
            <a:spLocks noChangeArrowheads="1"/>
          </p:cNvSpPr>
          <p:nvPr/>
        </p:nvSpPr>
        <p:spPr bwMode="auto">
          <a:xfrm>
            <a:off x="9548066" y="1340934"/>
            <a:ext cx="325818" cy="325818"/>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42" name="Rectangle 29"/>
          <p:cNvSpPr>
            <a:spLocks noChangeArrowheads="1"/>
          </p:cNvSpPr>
          <p:nvPr/>
        </p:nvSpPr>
        <p:spPr bwMode="auto">
          <a:xfrm>
            <a:off x="8858211" y="1439704"/>
            <a:ext cx="186823" cy="188318"/>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43" name="Rectangle 30"/>
          <p:cNvSpPr>
            <a:spLocks noChangeArrowheads="1"/>
          </p:cNvSpPr>
          <p:nvPr/>
        </p:nvSpPr>
        <p:spPr bwMode="auto">
          <a:xfrm>
            <a:off x="9789308" y="384066"/>
            <a:ext cx="802590" cy="804083"/>
          </a:xfrm>
          <a:prstGeom prst="rect">
            <a:avLst/>
          </a:prstGeom>
          <a:solidFill>
            <a:srgbClr val="9B4F96"/>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44" name="Rectangle 32"/>
          <p:cNvSpPr>
            <a:spLocks noChangeArrowheads="1"/>
          </p:cNvSpPr>
          <p:nvPr/>
        </p:nvSpPr>
        <p:spPr bwMode="auto">
          <a:xfrm>
            <a:off x="11352084" y="-247496"/>
            <a:ext cx="416989" cy="422968"/>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45" name="Rectangle 33"/>
          <p:cNvSpPr>
            <a:spLocks noChangeArrowheads="1"/>
          </p:cNvSpPr>
          <p:nvPr/>
        </p:nvSpPr>
        <p:spPr bwMode="auto">
          <a:xfrm>
            <a:off x="11715895" y="-230207"/>
            <a:ext cx="272015" cy="276499"/>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46" name="Rectangle 34"/>
          <p:cNvSpPr>
            <a:spLocks noChangeArrowheads="1"/>
          </p:cNvSpPr>
          <p:nvPr/>
        </p:nvSpPr>
        <p:spPr bwMode="auto">
          <a:xfrm>
            <a:off x="11619400" y="1249442"/>
            <a:ext cx="419977" cy="421473"/>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47" name="Rectangle 35"/>
          <p:cNvSpPr>
            <a:spLocks noChangeArrowheads="1"/>
          </p:cNvSpPr>
          <p:nvPr/>
        </p:nvSpPr>
        <p:spPr bwMode="auto">
          <a:xfrm>
            <a:off x="8431482" y="-76039"/>
            <a:ext cx="868351" cy="872835"/>
          </a:xfrm>
          <a:prstGeom prst="rect">
            <a:avLst/>
          </a:prstGeom>
          <a:solidFill>
            <a:srgbClr val="E253D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48" name="Rectangle 36"/>
          <p:cNvSpPr>
            <a:spLocks noChangeArrowheads="1"/>
          </p:cNvSpPr>
          <p:nvPr/>
        </p:nvSpPr>
        <p:spPr bwMode="auto">
          <a:xfrm>
            <a:off x="9134745" y="-266404"/>
            <a:ext cx="416987" cy="418482"/>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grpSp>
        <p:nvGrpSpPr>
          <p:cNvPr id="49" name="Group 48"/>
          <p:cNvGrpSpPr/>
          <p:nvPr/>
        </p:nvGrpSpPr>
        <p:grpSpPr>
          <a:xfrm>
            <a:off x="7761240" y="-295737"/>
            <a:ext cx="3015679" cy="3015679"/>
            <a:chOff x="7608886" y="-289964"/>
            <a:chExt cx="2956816" cy="2956816"/>
          </a:xfrm>
        </p:grpSpPr>
        <p:sp>
          <p:nvSpPr>
            <p:cNvPr id="50" name="Rectangle 28"/>
            <p:cNvSpPr>
              <a:spLocks noChangeArrowheads="1"/>
            </p:cNvSpPr>
            <p:nvPr/>
          </p:nvSpPr>
          <p:spPr bwMode="auto">
            <a:xfrm>
              <a:off x="8857847" y="958329"/>
              <a:ext cx="458894" cy="46023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pic>
          <p:nvPicPr>
            <p:cNvPr id="51" name="Picture 50"/>
            <p:cNvPicPr>
              <a:picLocks noChangeAspect="1"/>
            </p:cNvPicPr>
            <p:nvPr/>
          </p:nvPicPr>
          <p:blipFill>
            <a:blip r:embed="rId3"/>
            <a:stretch>
              <a:fillRect/>
            </a:stretch>
          </p:blipFill>
          <p:spPr>
            <a:xfrm>
              <a:off x="7608886" y="-289964"/>
              <a:ext cx="2956816" cy="2956816"/>
            </a:xfrm>
            <a:prstGeom prst="rect">
              <a:avLst/>
            </a:prstGeom>
          </p:spPr>
        </p:pic>
      </p:grpSp>
    </p:spTree>
    <p:extLst>
      <p:ext uri="{BB962C8B-B14F-4D97-AF65-F5344CB8AC3E}">
        <p14:creationId xmlns:p14="http://schemas.microsoft.com/office/powerpoint/2010/main" val="304941794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75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6" presetClass="emph" presetSubtype="0" accel="50000" decel="50000" autoRev="1" fill="hold" nodeType="withEffect">
                                  <p:stCondLst>
                                    <p:cond delay="800"/>
                                  </p:stCondLst>
                                  <p:childTnLst>
                                    <p:animScale>
                                      <p:cBhvr>
                                        <p:cTn id="9" dur="700" fill="hold"/>
                                        <p:tgtEl>
                                          <p:spTgt spid="49"/>
                                        </p:tgtEl>
                                      </p:cBhvr>
                                      <p:by x="300000" y="300000"/>
                                    </p:animScale>
                                  </p:childTnLst>
                                </p:cTn>
                              </p:par>
                              <p:par>
                                <p:cTn id="10" presetID="42" presetClass="path" presetSubtype="0" accel="50000" autoRev="1" fill="hold" nodeType="withEffect">
                                  <p:stCondLst>
                                    <p:cond delay="250"/>
                                  </p:stCondLst>
                                  <p:childTnLst>
                                    <p:animMotion origin="layout" path="M -2.5E-6 1.85185E-6 L 0.05443 -0.08796 " pathEditMode="relative" rAng="0" ptsTypes="AA">
                                      <p:cBhvr>
                                        <p:cTn id="11" dur="1000" fill="hold"/>
                                        <p:tgtEl>
                                          <p:spTgt spid="49"/>
                                        </p:tgtEl>
                                        <p:attrNameLst>
                                          <p:attrName>ppt_x</p:attrName>
                                          <p:attrName>ppt_y</p:attrName>
                                        </p:attrNameLst>
                                      </p:cBhvr>
                                      <p:rCtr x="2721" y="-4398"/>
                                    </p:animMotion>
                                  </p:childTnLst>
                                </p:cTn>
                              </p:par>
                              <p:par>
                                <p:cTn id="12" presetID="2" presetClass="entr" presetSubtype="1" decel="100000" fill="hold" grpId="0" nodeType="with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additive="base">
                                        <p:cTn id="14" dur="750" fill="hold"/>
                                        <p:tgtEl>
                                          <p:spTgt spid="37"/>
                                        </p:tgtEl>
                                        <p:attrNameLst>
                                          <p:attrName>ppt_x</p:attrName>
                                        </p:attrNameLst>
                                      </p:cBhvr>
                                      <p:tavLst>
                                        <p:tav tm="0">
                                          <p:val>
                                            <p:strVal val="#ppt_x"/>
                                          </p:val>
                                        </p:tav>
                                        <p:tav tm="100000">
                                          <p:val>
                                            <p:strVal val="#ppt_x"/>
                                          </p:val>
                                        </p:tav>
                                      </p:tavLst>
                                    </p:anim>
                                    <p:anim calcmode="lin" valueType="num">
                                      <p:cBhvr additive="base">
                                        <p:cTn id="15" dur="750" fill="hold"/>
                                        <p:tgtEl>
                                          <p:spTgt spid="37"/>
                                        </p:tgtEl>
                                        <p:attrNameLst>
                                          <p:attrName>ppt_y</p:attrName>
                                        </p:attrNameLst>
                                      </p:cBhvr>
                                      <p:tavLst>
                                        <p:tav tm="0">
                                          <p:val>
                                            <p:strVal val="0-#ppt_h/2"/>
                                          </p:val>
                                        </p:tav>
                                        <p:tav tm="100000">
                                          <p:val>
                                            <p:strVal val="#ppt_y"/>
                                          </p:val>
                                        </p:tav>
                                      </p:tavLst>
                                    </p:anim>
                                  </p:childTnLst>
                                </p:cTn>
                              </p:par>
                              <p:par>
                                <p:cTn id="16" presetID="2" presetClass="entr" presetSubtype="1" decel="100000" fill="hold" grpId="0" nodeType="withEffect">
                                  <p:stCondLst>
                                    <p:cond delay="250"/>
                                  </p:stCondLst>
                                  <p:childTnLst>
                                    <p:set>
                                      <p:cBhvr>
                                        <p:cTn id="17" dur="1" fill="hold">
                                          <p:stCondLst>
                                            <p:cond delay="0"/>
                                          </p:stCondLst>
                                        </p:cTn>
                                        <p:tgtEl>
                                          <p:spTgt spid="47"/>
                                        </p:tgtEl>
                                        <p:attrNameLst>
                                          <p:attrName>style.visibility</p:attrName>
                                        </p:attrNameLst>
                                      </p:cBhvr>
                                      <p:to>
                                        <p:strVal val="visible"/>
                                      </p:to>
                                    </p:set>
                                    <p:anim calcmode="lin" valueType="num">
                                      <p:cBhvr additive="base">
                                        <p:cTn id="18" dur="750" fill="hold"/>
                                        <p:tgtEl>
                                          <p:spTgt spid="47"/>
                                        </p:tgtEl>
                                        <p:attrNameLst>
                                          <p:attrName>ppt_x</p:attrName>
                                        </p:attrNameLst>
                                      </p:cBhvr>
                                      <p:tavLst>
                                        <p:tav tm="0">
                                          <p:val>
                                            <p:strVal val="#ppt_x"/>
                                          </p:val>
                                        </p:tav>
                                        <p:tav tm="100000">
                                          <p:val>
                                            <p:strVal val="#ppt_x"/>
                                          </p:val>
                                        </p:tav>
                                      </p:tavLst>
                                    </p:anim>
                                    <p:anim calcmode="lin" valueType="num">
                                      <p:cBhvr additive="base">
                                        <p:cTn id="19" dur="750" fill="hold"/>
                                        <p:tgtEl>
                                          <p:spTgt spid="47"/>
                                        </p:tgtEl>
                                        <p:attrNameLst>
                                          <p:attrName>ppt_y</p:attrName>
                                        </p:attrNameLst>
                                      </p:cBhvr>
                                      <p:tavLst>
                                        <p:tav tm="0">
                                          <p:val>
                                            <p:strVal val="0-#ppt_h/2"/>
                                          </p:val>
                                        </p:tav>
                                        <p:tav tm="100000">
                                          <p:val>
                                            <p:strVal val="#ppt_y"/>
                                          </p:val>
                                        </p:tav>
                                      </p:tavLst>
                                    </p:anim>
                                  </p:childTnLst>
                                </p:cTn>
                              </p:par>
                              <p:par>
                                <p:cTn id="20" presetID="2" presetClass="entr" presetSubtype="1" decel="10000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750" fill="hold"/>
                                        <p:tgtEl>
                                          <p:spTgt spid="38"/>
                                        </p:tgtEl>
                                        <p:attrNameLst>
                                          <p:attrName>ppt_x</p:attrName>
                                        </p:attrNameLst>
                                      </p:cBhvr>
                                      <p:tavLst>
                                        <p:tav tm="0">
                                          <p:val>
                                            <p:strVal val="#ppt_x"/>
                                          </p:val>
                                        </p:tav>
                                        <p:tav tm="100000">
                                          <p:val>
                                            <p:strVal val="#ppt_x"/>
                                          </p:val>
                                        </p:tav>
                                      </p:tavLst>
                                    </p:anim>
                                    <p:anim calcmode="lin" valueType="num">
                                      <p:cBhvr additive="base">
                                        <p:cTn id="23" dur="750" fill="hold"/>
                                        <p:tgtEl>
                                          <p:spTgt spid="38"/>
                                        </p:tgtEl>
                                        <p:attrNameLst>
                                          <p:attrName>ppt_y</p:attrName>
                                        </p:attrNameLst>
                                      </p:cBhvr>
                                      <p:tavLst>
                                        <p:tav tm="0">
                                          <p:val>
                                            <p:strVal val="0-#ppt_h/2"/>
                                          </p:val>
                                        </p:tav>
                                        <p:tav tm="100000">
                                          <p:val>
                                            <p:strVal val="#ppt_y"/>
                                          </p:val>
                                        </p:tav>
                                      </p:tavLst>
                                    </p:anim>
                                  </p:childTnLst>
                                </p:cTn>
                              </p:par>
                              <p:par>
                                <p:cTn id="24" presetID="2" presetClass="entr" presetSubtype="1" decel="100000" fill="hold" grpId="0" nodeType="withEffect">
                                  <p:stCondLst>
                                    <p:cond delay="25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750" fill="hold"/>
                                        <p:tgtEl>
                                          <p:spTgt spid="36"/>
                                        </p:tgtEl>
                                        <p:attrNameLst>
                                          <p:attrName>ppt_x</p:attrName>
                                        </p:attrNameLst>
                                      </p:cBhvr>
                                      <p:tavLst>
                                        <p:tav tm="0">
                                          <p:val>
                                            <p:strVal val="#ppt_x"/>
                                          </p:val>
                                        </p:tav>
                                        <p:tav tm="100000">
                                          <p:val>
                                            <p:strVal val="#ppt_x"/>
                                          </p:val>
                                        </p:tav>
                                      </p:tavLst>
                                    </p:anim>
                                    <p:anim calcmode="lin" valueType="num">
                                      <p:cBhvr additive="base">
                                        <p:cTn id="27" dur="750" fill="hold"/>
                                        <p:tgtEl>
                                          <p:spTgt spid="36"/>
                                        </p:tgtEl>
                                        <p:attrNameLst>
                                          <p:attrName>ppt_y</p:attrName>
                                        </p:attrNameLst>
                                      </p:cBhvr>
                                      <p:tavLst>
                                        <p:tav tm="0">
                                          <p:val>
                                            <p:strVal val="0-#ppt_h/2"/>
                                          </p:val>
                                        </p:tav>
                                        <p:tav tm="100000">
                                          <p:val>
                                            <p:strVal val="#ppt_y"/>
                                          </p:val>
                                        </p:tav>
                                      </p:tavLst>
                                    </p:anim>
                                  </p:childTnLst>
                                </p:cTn>
                              </p:par>
                              <p:par>
                                <p:cTn id="28" presetID="2" presetClass="entr" presetSubtype="1" decel="100000" fill="hold" grpId="0" nodeType="withEffect">
                                  <p:stCondLst>
                                    <p:cond delay="0"/>
                                  </p:stCondLst>
                                  <p:childTnLst>
                                    <p:set>
                                      <p:cBhvr>
                                        <p:cTn id="29" dur="1" fill="hold">
                                          <p:stCondLst>
                                            <p:cond delay="0"/>
                                          </p:stCondLst>
                                        </p:cTn>
                                        <p:tgtEl>
                                          <p:spTgt spid="48"/>
                                        </p:tgtEl>
                                        <p:attrNameLst>
                                          <p:attrName>style.visibility</p:attrName>
                                        </p:attrNameLst>
                                      </p:cBhvr>
                                      <p:to>
                                        <p:strVal val="visible"/>
                                      </p:to>
                                    </p:set>
                                    <p:anim calcmode="lin" valueType="num">
                                      <p:cBhvr additive="base">
                                        <p:cTn id="30" dur="750" fill="hold"/>
                                        <p:tgtEl>
                                          <p:spTgt spid="48"/>
                                        </p:tgtEl>
                                        <p:attrNameLst>
                                          <p:attrName>ppt_x</p:attrName>
                                        </p:attrNameLst>
                                      </p:cBhvr>
                                      <p:tavLst>
                                        <p:tav tm="0">
                                          <p:val>
                                            <p:strVal val="#ppt_x"/>
                                          </p:val>
                                        </p:tav>
                                        <p:tav tm="100000">
                                          <p:val>
                                            <p:strVal val="#ppt_x"/>
                                          </p:val>
                                        </p:tav>
                                      </p:tavLst>
                                    </p:anim>
                                    <p:anim calcmode="lin" valueType="num">
                                      <p:cBhvr additive="base">
                                        <p:cTn id="31" dur="750" fill="hold"/>
                                        <p:tgtEl>
                                          <p:spTgt spid="48"/>
                                        </p:tgtEl>
                                        <p:attrNameLst>
                                          <p:attrName>ppt_y</p:attrName>
                                        </p:attrNameLst>
                                      </p:cBhvr>
                                      <p:tavLst>
                                        <p:tav tm="0">
                                          <p:val>
                                            <p:strVal val="0-#ppt_h/2"/>
                                          </p:val>
                                        </p:tav>
                                        <p:tav tm="100000">
                                          <p:val>
                                            <p:strVal val="#ppt_y"/>
                                          </p:val>
                                        </p:tav>
                                      </p:tavLst>
                                    </p:anim>
                                  </p:childTnLst>
                                </p:cTn>
                              </p:par>
                              <p:par>
                                <p:cTn id="32" presetID="2" presetClass="entr" presetSubtype="1" decel="100000" fill="hold" grpId="0" nodeType="withEffect">
                                  <p:stCondLst>
                                    <p:cond delay="250"/>
                                  </p:stCondLst>
                                  <p:childTnLst>
                                    <p:set>
                                      <p:cBhvr>
                                        <p:cTn id="33" dur="1" fill="hold">
                                          <p:stCondLst>
                                            <p:cond delay="0"/>
                                          </p:stCondLst>
                                        </p:cTn>
                                        <p:tgtEl>
                                          <p:spTgt spid="39"/>
                                        </p:tgtEl>
                                        <p:attrNameLst>
                                          <p:attrName>style.visibility</p:attrName>
                                        </p:attrNameLst>
                                      </p:cBhvr>
                                      <p:to>
                                        <p:strVal val="visible"/>
                                      </p:to>
                                    </p:set>
                                    <p:anim calcmode="lin" valueType="num">
                                      <p:cBhvr additive="base">
                                        <p:cTn id="34" dur="750" fill="hold"/>
                                        <p:tgtEl>
                                          <p:spTgt spid="39"/>
                                        </p:tgtEl>
                                        <p:attrNameLst>
                                          <p:attrName>ppt_x</p:attrName>
                                        </p:attrNameLst>
                                      </p:cBhvr>
                                      <p:tavLst>
                                        <p:tav tm="0">
                                          <p:val>
                                            <p:strVal val="#ppt_x"/>
                                          </p:val>
                                        </p:tav>
                                        <p:tav tm="100000">
                                          <p:val>
                                            <p:strVal val="#ppt_x"/>
                                          </p:val>
                                        </p:tav>
                                      </p:tavLst>
                                    </p:anim>
                                    <p:anim calcmode="lin" valueType="num">
                                      <p:cBhvr additive="base">
                                        <p:cTn id="35" dur="750" fill="hold"/>
                                        <p:tgtEl>
                                          <p:spTgt spid="39"/>
                                        </p:tgtEl>
                                        <p:attrNameLst>
                                          <p:attrName>ppt_y</p:attrName>
                                        </p:attrNameLst>
                                      </p:cBhvr>
                                      <p:tavLst>
                                        <p:tav tm="0">
                                          <p:val>
                                            <p:strVal val="0-#ppt_h/2"/>
                                          </p:val>
                                        </p:tav>
                                        <p:tav tm="100000">
                                          <p:val>
                                            <p:strVal val="#ppt_y"/>
                                          </p:val>
                                        </p:tav>
                                      </p:tavLst>
                                    </p:anim>
                                  </p:childTnLst>
                                </p:cTn>
                              </p:par>
                              <p:par>
                                <p:cTn id="36" presetID="2" presetClass="entr" presetSubtype="1" decel="10000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750" fill="hold"/>
                                        <p:tgtEl>
                                          <p:spTgt spid="40"/>
                                        </p:tgtEl>
                                        <p:attrNameLst>
                                          <p:attrName>ppt_x</p:attrName>
                                        </p:attrNameLst>
                                      </p:cBhvr>
                                      <p:tavLst>
                                        <p:tav tm="0">
                                          <p:val>
                                            <p:strVal val="#ppt_x"/>
                                          </p:val>
                                        </p:tav>
                                        <p:tav tm="100000">
                                          <p:val>
                                            <p:strVal val="#ppt_x"/>
                                          </p:val>
                                        </p:tav>
                                      </p:tavLst>
                                    </p:anim>
                                    <p:anim calcmode="lin" valueType="num">
                                      <p:cBhvr additive="base">
                                        <p:cTn id="39" dur="750" fill="hold"/>
                                        <p:tgtEl>
                                          <p:spTgt spid="40"/>
                                        </p:tgtEl>
                                        <p:attrNameLst>
                                          <p:attrName>ppt_y</p:attrName>
                                        </p:attrNameLst>
                                      </p:cBhvr>
                                      <p:tavLst>
                                        <p:tav tm="0">
                                          <p:val>
                                            <p:strVal val="0-#ppt_h/2"/>
                                          </p:val>
                                        </p:tav>
                                        <p:tav tm="100000">
                                          <p:val>
                                            <p:strVal val="#ppt_y"/>
                                          </p:val>
                                        </p:tav>
                                      </p:tavLst>
                                    </p:anim>
                                  </p:childTnLst>
                                </p:cTn>
                              </p:par>
                              <p:par>
                                <p:cTn id="40" presetID="2" presetClass="entr" presetSubtype="1" decel="100000" fill="hold" grpId="0" nodeType="withEffect">
                                  <p:stCondLst>
                                    <p:cond delay="25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750" fill="hold"/>
                                        <p:tgtEl>
                                          <p:spTgt spid="41"/>
                                        </p:tgtEl>
                                        <p:attrNameLst>
                                          <p:attrName>ppt_x</p:attrName>
                                        </p:attrNameLst>
                                      </p:cBhvr>
                                      <p:tavLst>
                                        <p:tav tm="0">
                                          <p:val>
                                            <p:strVal val="#ppt_x"/>
                                          </p:val>
                                        </p:tav>
                                        <p:tav tm="100000">
                                          <p:val>
                                            <p:strVal val="#ppt_x"/>
                                          </p:val>
                                        </p:tav>
                                      </p:tavLst>
                                    </p:anim>
                                    <p:anim calcmode="lin" valueType="num">
                                      <p:cBhvr additive="base">
                                        <p:cTn id="43" dur="750" fill="hold"/>
                                        <p:tgtEl>
                                          <p:spTgt spid="41"/>
                                        </p:tgtEl>
                                        <p:attrNameLst>
                                          <p:attrName>ppt_y</p:attrName>
                                        </p:attrNameLst>
                                      </p:cBhvr>
                                      <p:tavLst>
                                        <p:tav tm="0">
                                          <p:val>
                                            <p:strVal val="0-#ppt_h/2"/>
                                          </p:val>
                                        </p:tav>
                                        <p:tav tm="100000">
                                          <p:val>
                                            <p:strVal val="#ppt_y"/>
                                          </p:val>
                                        </p:tav>
                                      </p:tavLst>
                                    </p:anim>
                                  </p:childTnLst>
                                </p:cTn>
                              </p:par>
                              <p:par>
                                <p:cTn id="44" presetID="2" presetClass="entr" presetSubtype="1" decel="100000"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additive="base">
                                        <p:cTn id="46" dur="750" fill="hold"/>
                                        <p:tgtEl>
                                          <p:spTgt spid="42"/>
                                        </p:tgtEl>
                                        <p:attrNameLst>
                                          <p:attrName>ppt_x</p:attrName>
                                        </p:attrNameLst>
                                      </p:cBhvr>
                                      <p:tavLst>
                                        <p:tav tm="0">
                                          <p:val>
                                            <p:strVal val="#ppt_x"/>
                                          </p:val>
                                        </p:tav>
                                        <p:tav tm="100000">
                                          <p:val>
                                            <p:strVal val="#ppt_x"/>
                                          </p:val>
                                        </p:tav>
                                      </p:tavLst>
                                    </p:anim>
                                    <p:anim calcmode="lin" valueType="num">
                                      <p:cBhvr additive="base">
                                        <p:cTn id="47" dur="750" fill="hold"/>
                                        <p:tgtEl>
                                          <p:spTgt spid="42"/>
                                        </p:tgtEl>
                                        <p:attrNameLst>
                                          <p:attrName>ppt_y</p:attrName>
                                        </p:attrNameLst>
                                      </p:cBhvr>
                                      <p:tavLst>
                                        <p:tav tm="0">
                                          <p:val>
                                            <p:strVal val="0-#ppt_h/2"/>
                                          </p:val>
                                        </p:tav>
                                        <p:tav tm="100000">
                                          <p:val>
                                            <p:strVal val="#ppt_y"/>
                                          </p:val>
                                        </p:tav>
                                      </p:tavLst>
                                    </p:anim>
                                  </p:childTnLst>
                                </p:cTn>
                              </p:par>
                              <p:par>
                                <p:cTn id="48" presetID="2" presetClass="entr" presetSubtype="3" decel="100000" fill="hold" grpId="0" nodeType="withEffect">
                                  <p:stCondLst>
                                    <p:cond delay="250"/>
                                  </p:stCondLst>
                                  <p:childTnLst>
                                    <p:set>
                                      <p:cBhvr>
                                        <p:cTn id="49" dur="1" fill="hold">
                                          <p:stCondLst>
                                            <p:cond delay="0"/>
                                          </p:stCondLst>
                                        </p:cTn>
                                        <p:tgtEl>
                                          <p:spTgt spid="43"/>
                                        </p:tgtEl>
                                        <p:attrNameLst>
                                          <p:attrName>style.visibility</p:attrName>
                                        </p:attrNameLst>
                                      </p:cBhvr>
                                      <p:to>
                                        <p:strVal val="visible"/>
                                      </p:to>
                                    </p:set>
                                    <p:anim calcmode="lin" valueType="num">
                                      <p:cBhvr additive="base">
                                        <p:cTn id="50" dur="750" fill="hold"/>
                                        <p:tgtEl>
                                          <p:spTgt spid="43"/>
                                        </p:tgtEl>
                                        <p:attrNameLst>
                                          <p:attrName>ppt_x</p:attrName>
                                        </p:attrNameLst>
                                      </p:cBhvr>
                                      <p:tavLst>
                                        <p:tav tm="0">
                                          <p:val>
                                            <p:strVal val="1+#ppt_w/2"/>
                                          </p:val>
                                        </p:tav>
                                        <p:tav tm="100000">
                                          <p:val>
                                            <p:strVal val="#ppt_x"/>
                                          </p:val>
                                        </p:tav>
                                      </p:tavLst>
                                    </p:anim>
                                    <p:anim calcmode="lin" valueType="num">
                                      <p:cBhvr additive="base">
                                        <p:cTn id="51" dur="750" fill="hold"/>
                                        <p:tgtEl>
                                          <p:spTgt spid="43"/>
                                        </p:tgtEl>
                                        <p:attrNameLst>
                                          <p:attrName>ppt_y</p:attrName>
                                        </p:attrNameLst>
                                      </p:cBhvr>
                                      <p:tavLst>
                                        <p:tav tm="0">
                                          <p:val>
                                            <p:strVal val="0-#ppt_h/2"/>
                                          </p:val>
                                        </p:tav>
                                        <p:tav tm="100000">
                                          <p:val>
                                            <p:strVal val="#ppt_y"/>
                                          </p:val>
                                        </p:tav>
                                      </p:tavLst>
                                    </p:anim>
                                  </p:childTnLst>
                                </p:cTn>
                              </p:par>
                              <p:par>
                                <p:cTn id="52" presetID="2" presetClass="entr" presetSubtype="3" decel="100000" fill="hold" grpId="0" nodeType="withEffect">
                                  <p:stCondLst>
                                    <p:cond delay="5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750" fill="hold"/>
                                        <p:tgtEl>
                                          <p:spTgt spid="18"/>
                                        </p:tgtEl>
                                        <p:attrNameLst>
                                          <p:attrName>ppt_x</p:attrName>
                                        </p:attrNameLst>
                                      </p:cBhvr>
                                      <p:tavLst>
                                        <p:tav tm="0">
                                          <p:val>
                                            <p:strVal val="1+#ppt_w/2"/>
                                          </p:val>
                                        </p:tav>
                                        <p:tav tm="100000">
                                          <p:val>
                                            <p:strVal val="#ppt_x"/>
                                          </p:val>
                                        </p:tav>
                                      </p:tavLst>
                                    </p:anim>
                                    <p:anim calcmode="lin" valueType="num">
                                      <p:cBhvr additive="base">
                                        <p:cTn id="55" dur="750" fill="hold"/>
                                        <p:tgtEl>
                                          <p:spTgt spid="18"/>
                                        </p:tgtEl>
                                        <p:attrNameLst>
                                          <p:attrName>ppt_y</p:attrName>
                                        </p:attrNameLst>
                                      </p:cBhvr>
                                      <p:tavLst>
                                        <p:tav tm="0">
                                          <p:val>
                                            <p:strVal val="0-#ppt_h/2"/>
                                          </p:val>
                                        </p:tav>
                                        <p:tav tm="100000">
                                          <p:val>
                                            <p:strVal val="#ppt_y"/>
                                          </p:val>
                                        </p:tav>
                                      </p:tavLst>
                                    </p:anim>
                                  </p:childTnLst>
                                </p:cTn>
                              </p:par>
                              <p:par>
                                <p:cTn id="56" presetID="2" presetClass="entr" presetSubtype="1" decel="100000" fill="hold" grpId="0" nodeType="withEffect">
                                  <p:stCondLst>
                                    <p:cond delay="25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750" fill="hold"/>
                                        <p:tgtEl>
                                          <p:spTgt spid="34"/>
                                        </p:tgtEl>
                                        <p:attrNameLst>
                                          <p:attrName>ppt_x</p:attrName>
                                        </p:attrNameLst>
                                      </p:cBhvr>
                                      <p:tavLst>
                                        <p:tav tm="0">
                                          <p:val>
                                            <p:strVal val="#ppt_x"/>
                                          </p:val>
                                        </p:tav>
                                        <p:tav tm="100000">
                                          <p:val>
                                            <p:strVal val="#ppt_x"/>
                                          </p:val>
                                        </p:tav>
                                      </p:tavLst>
                                    </p:anim>
                                    <p:anim calcmode="lin" valueType="num">
                                      <p:cBhvr additive="base">
                                        <p:cTn id="59" dur="750" fill="hold"/>
                                        <p:tgtEl>
                                          <p:spTgt spid="34"/>
                                        </p:tgtEl>
                                        <p:attrNameLst>
                                          <p:attrName>ppt_y</p:attrName>
                                        </p:attrNameLst>
                                      </p:cBhvr>
                                      <p:tavLst>
                                        <p:tav tm="0">
                                          <p:val>
                                            <p:strVal val="0-#ppt_h/2"/>
                                          </p:val>
                                        </p:tav>
                                        <p:tav tm="100000">
                                          <p:val>
                                            <p:strVal val="#ppt_y"/>
                                          </p:val>
                                        </p:tav>
                                      </p:tavLst>
                                    </p:anim>
                                  </p:childTnLst>
                                </p:cTn>
                              </p:par>
                              <p:par>
                                <p:cTn id="60" presetID="2" presetClass="entr" presetSubtype="1" decel="100000" fill="hold" grpId="0" nodeType="withEffect">
                                  <p:stCondLst>
                                    <p:cond delay="50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750" fill="hold"/>
                                        <p:tgtEl>
                                          <p:spTgt spid="35"/>
                                        </p:tgtEl>
                                        <p:attrNameLst>
                                          <p:attrName>ppt_x</p:attrName>
                                        </p:attrNameLst>
                                      </p:cBhvr>
                                      <p:tavLst>
                                        <p:tav tm="0">
                                          <p:val>
                                            <p:strVal val="#ppt_x"/>
                                          </p:val>
                                        </p:tav>
                                        <p:tav tm="100000">
                                          <p:val>
                                            <p:strVal val="#ppt_x"/>
                                          </p:val>
                                        </p:tav>
                                      </p:tavLst>
                                    </p:anim>
                                    <p:anim calcmode="lin" valueType="num">
                                      <p:cBhvr additive="base">
                                        <p:cTn id="63" dur="750" fill="hold"/>
                                        <p:tgtEl>
                                          <p:spTgt spid="35"/>
                                        </p:tgtEl>
                                        <p:attrNameLst>
                                          <p:attrName>ppt_y</p:attrName>
                                        </p:attrNameLst>
                                      </p:cBhvr>
                                      <p:tavLst>
                                        <p:tav tm="0">
                                          <p:val>
                                            <p:strVal val="0-#ppt_h/2"/>
                                          </p:val>
                                        </p:tav>
                                        <p:tav tm="100000">
                                          <p:val>
                                            <p:strVal val="#ppt_y"/>
                                          </p:val>
                                        </p:tav>
                                      </p:tavLst>
                                    </p:anim>
                                  </p:childTnLst>
                                </p:cTn>
                              </p:par>
                              <p:par>
                                <p:cTn id="64" presetID="2" presetClass="entr" presetSubtype="1" decel="100000" fill="hold" grpId="0" nodeType="withEffect">
                                  <p:stCondLst>
                                    <p:cond delay="25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750" fill="hold"/>
                                        <p:tgtEl>
                                          <p:spTgt spid="28"/>
                                        </p:tgtEl>
                                        <p:attrNameLst>
                                          <p:attrName>ppt_x</p:attrName>
                                        </p:attrNameLst>
                                      </p:cBhvr>
                                      <p:tavLst>
                                        <p:tav tm="0">
                                          <p:val>
                                            <p:strVal val="#ppt_x"/>
                                          </p:val>
                                        </p:tav>
                                        <p:tav tm="100000">
                                          <p:val>
                                            <p:strVal val="#ppt_x"/>
                                          </p:val>
                                        </p:tav>
                                      </p:tavLst>
                                    </p:anim>
                                    <p:anim calcmode="lin" valueType="num">
                                      <p:cBhvr additive="base">
                                        <p:cTn id="67" dur="750" fill="hold"/>
                                        <p:tgtEl>
                                          <p:spTgt spid="28"/>
                                        </p:tgtEl>
                                        <p:attrNameLst>
                                          <p:attrName>ppt_y</p:attrName>
                                        </p:attrNameLst>
                                      </p:cBhvr>
                                      <p:tavLst>
                                        <p:tav tm="0">
                                          <p:val>
                                            <p:strVal val="0-#ppt_h/2"/>
                                          </p:val>
                                        </p:tav>
                                        <p:tav tm="100000">
                                          <p:val>
                                            <p:strVal val="#ppt_y"/>
                                          </p:val>
                                        </p:tav>
                                      </p:tavLst>
                                    </p:anim>
                                  </p:childTnLst>
                                </p:cTn>
                              </p:par>
                              <p:par>
                                <p:cTn id="68" presetID="2" presetClass="entr" presetSubtype="1" decel="100000" fill="hold" grpId="0" nodeType="withEffect">
                                  <p:stCondLst>
                                    <p:cond delay="500"/>
                                  </p:stCondLst>
                                  <p:childTnLst>
                                    <p:set>
                                      <p:cBhvr>
                                        <p:cTn id="69" dur="1" fill="hold">
                                          <p:stCondLst>
                                            <p:cond delay="0"/>
                                          </p:stCondLst>
                                        </p:cTn>
                                        <p:tgtEl>
                                          <p:spTgt spid="32"/>
                                        </p:tgtEl>
                                        <p:attrNameLst>
                                          <p:attrName>style.visibility</p:attrName>
                                        </p:attrNameLst>
                                      </p:cBhvr>
                                      <p:to>
                                        <p:strVal val="visible"/>
                                      </p:to>
                                    </p:set>
                                    <p:anim calcmode="lin" valueType="num">
                                      <p:cBhvr additive="base">
                                        <p:cTn id="70" dur="750" fill="hold"/>
                                        <p:tgtEl>
                                          <p:spTgt spid="32"/>
                                        </p:tgtEl>
                                        <p:attrNameLst>
                                          <p:attrName>ppt_x</p:attrName>
                                        </p:attrNameLst>
                                      </p:cBhvr>
                                      <p:tavLst>
                                        <p:tav tm="0">
                                          <p:val>
                                            <p:strVal val="#ppt_x"/>
                                          </p:val>
                                        </p:tav>
                                        <p:tav tm="100000">
                                          <p:val>
                                            <p:strVal val="#ppt_x"/>
                                          </p:val>
                                        </p:tav>
                                      </p:tavLst>
                                    </p:anim>
                                    <p:anim calcmode="lin" valueType="num">
                                      <p:cBhvr additive="base">
                                        <p:cTn id="71" dur="750" fill="hold"/>
                                        <p:tgtEl>
                                          <p:spTgt spid="32"/>
                                        </p:tgtEl>
                                        <p:attrNameLst>
                                          <p:attrName>ppt_y</p:attrName>
                                        </p:attrNameLst>
                                      </p:cBhvr>
                                      <p:tavLst>
                                        <p:tav tm="0">
                                          <p:val>
                                            <p:strVal val="0-#ppt_h/2"/>
                                          </p:val>
                                        </p:tav>
                                        <p:tav tm="100000">
                                          <p:val>
                                            <p:strVal val="#ppt_y"/>
                                          </p:val>
                                        </p:tav>
                                      </p:tavLst>
                                    </p:anim>
                                  </p:childTnLst>
                                </p:cTn>
                              </p:par>
                              <p:par>
                                <p:cTn id="72" presetID="2" presetClass="entr" presetSubtype="1" decel="100000" fill="hold" grpId="0" nodeType="withEffect">
                                  <p:stCondLst>
                                    <p:cond delay="250"/>
                                  </p:stCondLst>
                                  <p:childTnLst>
                                    <p:set>
                                      <p:cBhvr>
                                        <p:cTn id="73" dur="1" fill="hold">
                                          <p:stCondLst>
                                            <p:cond delay="0"/>
                                          </p:stCondLst>
                                        </p:cTn>
                                        <p:tgtEl>
                                          <p:spTgt spid="33"/>
                                        </p:tgtEl>
                                        <p:attrNameLst>
                                          <p:attrName>style.visibility</p:attrName>
                                        </p:attrNameLst>
                                      </p:cBhvr>
                                      <p:to>
                                        <p:strVal val="visible"/>
                                      </p:to>
                                    </p:set>
                                    <p:anim calcmode="lin" valueType="num">
                                      <p:cBhvr additive="base">
                                        <p:cTn id="74" dur="750" fill="hold"/>
                                        <p:tgtEl>
                                          <p:spTgt spid="33"/>
                                        </p:tgtEl>
                                        <p:attrNameLst>
                                          <p:attrName>ppt_x</p:attrName>
                                        </p:attrNameLst>
                                      </p:cBhvr>
                                      <p:tavLst>
                                        <p:tav tm="0">
                                          <p:val>
                                            <p:strVal val="#ppt_x"/>
                                          </p:val>
                                        </p:tav>
                                        <p:tav tm="100000">
                                          <p:val>
                                            <p:strVal val="#ppt_x"/>
                                          </p:val>
                                        </p:tav>
                                      </p:tavLst>
                                    </p:anim>
                                    <p:anim calcmode="lin" valueType="num">
                                      <p:cBhvr additive="base">
                                        <p:cTn id="75" dur="750" fill="hold"/>
                                        <p:tgtEl>
                                          <p:spTgt spid="33"/>
                                        </p:tgtEl>
                                        <p:attrNameLst>
                                          <p:attrName>ppt_y</p:attrName>
                                        </p:attrNameLst>
                                      </p:cBhvr>
                                      <p:tavLst>
                                        <p:tav tm="0">
                                          <p:val>
                                            <p:strVal val="0-#ppt_h/2"/>
                                          </p:val>
                                        </p:tav>
                                        <p:tav tm="100000">
                                          <p:val>
                                            <p:strVal val="#ppt_y"/>
                                          </p:val>
                                        </p:tav>
                                      </p:tavLst>
                                    </p:anim>
                                  </p:childTnLst>
                                </p:cTn>
                              </p:par>
                              <p:par>
                                <p:cTn id="76" presetID="2" presetClass="entr" presetSubtype="2" decel="100000" fill="hold" grpId="0" nodeType="withEffect">
                                  <p:stCondLst>
                                    <p:cond delay="500"/>
                                  </p:stCondLst>
                                  <p:childTnLst>
                                    <p:set>
                                      <p:cBhvr>
                                        <p:cTn id="77" dur="1" fill="hold">
                                          <p:stCondLst>
                                            <p:cond delay="0"/>
                                          </p:stCondLst>
                                        </p:cTn>
                                        <p:tgtEl>
                                          <p:spTgt spid="46"/>
                                        </p:tgtEl>
                                        <p:attrNameLst>
                                          <p:attrName>style.visibility</p:attrName>
                                        </p:attrNameLst>
                                      </p:cBhvr>
                                      <p:to>
                                        <p:strVal val="visible"/>
                                      </p:to>
                                    </p:set>
                                    <p:anim calcmode="lin" valueType="num">
                                      <p:cBhvr additive="base">
                                        <p:cTn id="78" dur="750" fill="hold"/>
                                        <p:tgtEl>
                                          <p:spTgt spid="46"/>
                                        </p:tgtEl>
                                        <p:attrNameLst>
                                          <p:attrName>ppt_x</p:attrName>
                                        </p:attrNameLst>
                                      </p:cBhvr>
                                      <p:tavLst>
                                        <p:tav tm="0">
                                          <p:val>
                                            <p:strVal val="1+#ppt_w/2"/>
                                          </p:val>
                                        </p:tav>
                                        <p:tav tm="100000">
                                          <p:val>
                                            <p:strVal val="#ppt_x"/>
                                          </p:val>
                                        </p:tav>
                                      </p:tavLst>
                                    </p:anim>
                                    <p:anim calcmode="lin" valueType="num">
                                      <p:cBhvr additive="base">
                                        <p:cTn id="79" dur="750" fill="hold"/>
                                        <p:tgtEl>
                                          <p:spTgt spid="46"/>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750"/>
                                  </p:stCondLst>
                                  <p:childTnLst>
                                    <p:set>
                                      <p:cBhvr>
                                        <p:cTn id="81" dur="1" fill="hold">
                                          <p:stCondLst>
                                            <p:cond delay="0"/>
                                          </p:stCondLst>
                                        </p:cTn>
                                        <p:tgtEl>
                                          <p:spTgt spid="44"/>
                                        </p:tgtEl>
                                        <p:attrNameLst>
                                          <p:attrName>style.visibility</p:attrName>
                                        </p:attrNameLst>
                                      </p:cBhvr>
                                      <p:to>
                                        <p:strVal val="visible"/>
                                      </p:to>
                                    </p:set>
                                    <p:anim calcmode="lin" valueType="num">
                                      <p:cBhvr additive="base">
                                        <p:cTn id="82" dur="750" fill="hold"/>
                                        <p:tgtEl>
                                          <p:spTgt spid="44"/>
                                        </p:tgtEl>
                                        <p:attrNameLst>
                                          <p:attrName>ppt_x</p:attrName>
                                        </p:attrNameLst>
                                      </p:cBhvr>
                                      <p:tavLst>
                                        <p:tav tm="0">
                                          <p:val>
                                            <p:strVal val="1+#ppt_w/2"/>
                                          </p:val>
                                        </p:tav>
                                        <p:tav tm="100000">
                                          <p:val>
                                            <p:strVal val="#ppt_x"/>
                                          </p:val>
                                        </p:tav>
                                      </p:tavLst>
                                    </p:anim>
                                    <p:anim calcmode="lin" valueType="num">
                                      <p:cBhvr additive="base">
                                        <p:cTn id="83" dur="750" fill="hold"/>
                                        <p:tgtEl>
                                          <p:spTgt spid="44"/>
                                        </p:tgtEl>
                                        <p:attrNameLst>
                                          <p:attrName>ppt_y</p:attrName>
                                        </p:attrNameLst>
                                      </p:cBhvr>
                                      <p:tavLst>
                                        <p:tav tm="0">
                                          <p:val>
                                            <p:strVal val="#ppt_y"/>
                                          </p:val>
                                        </p:tav>
                                        <p:tav tm="100000">
                                          <p:val>
                                            <p:strVal val="#ppt_y"/>
                                          </p:val>
                                        </p:tav>
                                      </p:tavLst>
                                    </p:anim>
                                  </p:childTnLst>
                                </p:cTn>
                              </p:par>
                              <p:par>
                                <p:cTn id="84" presetID="2" presetClass="entr" presetSubtype="2" decel="100000" fill="hold" grpId="0" nodeType="withEffect">
                                  <p:stCondLst>
                                    <p:cond delay="500"/>
                                  </p:stCondLst>
                                  <p:childTnLst>
                                    <p:set>
                                      <p:cBhvr>
                                        <p:cTn id="85" dur="1" fill="hold">
                                          <p:stCondLst>
                                            <p:cond delay="0"/>
                                          </p:stCondLst>
                                        </p:cTn>
                                        <p:tgtEl>
                                          <p:spTgt spid="45"/>
                                        </p:tgtEl>
                                        <p:attrNameLst>
                                          <p:attrName>style.visibility</p:attrName>
                                        </p:attrNameLst>
                                      </p:cBhvr>
                                      <p:to>
                                        <p:strVal val="visible"/>
                                      </p:to>
                                    </p:set>
                                    <p:anim calcmode="lin" valueType="num">
                                      <p:cBhvr additive="base">
                                        <p:cTn id="86" dur="750" fill="hold"/>
                                        <p:tgtEl>
                                          <p:spTgt spid="45"/>
                                        </p:tgtEl>
                                        <p:attrNameLst>
                                          <p:attrName>ppt_x</p:attrName>
                                        </p:attrNameLst>
                                      </p:cBhvr>
                                      <p:tavLst>
                                        <p:tav tm="0">
                                          <p:val>
                                            <p:strVal val="1+#ppt_w/2"/>
                                          </p:val>
                                        </p:tav>
                                        <p:tav tm="100000">
                                          <p:val>
                                            <p:strVal val="#ppt_x"/>
                                          </p:val>
                                        </p:tav>
                                      </p:tavLst>
                                    </p:anim>
                                    <p:anim calcmode="lin" valueType="num">
                                      <p:cBhvr additive="base">
                                        <p:cTn id="87" dur="750" fill="hold"/>
                                        <p:tgtEl>
                                          <p:spTgt spid="45"/>
                                        </p:tgtEl>
                                        <p:attrNameLst>
                                          <p:attrName>ppt_y</p:attrName>
                                        </p:attrNameLst>
                                      </p:cBhvr>
                                      <p:tavLst>
                                        <p:tav tm="0">
                                          <p:val>
                                            <p:strVal val="#ppt_y"/>
                                          </p:val>
                                        </p:tav>
                                        <p:tav tm="100000">
                                          <p:val>
                                            <p:strVal val="#ppt_y"/>
                                          </p:val>
                                        </p:tav>
                                      </p:tavLst>
                                    </p:anim>
                                  </p:childTnLst>
                                </p:cTn>
                              </p:par>
                              <p:par>
                                <p:cTn id="88" presetID="2" presetClass="entr" presetSubtype="1" decel="100000" fill="hold" grpId="0" nodeType="withEffect">
                                  <p:stCondLst>
                                    <p:cond delay="900"/>
                                  </p:stCondLst>
                                  <p:childTnLst>
                                    <p:set>
                                      <p:cBhvr>
                                        <p:cTn id="89" dur="1" fill="hold">
                                          <p:stCondLst>
                                            <p:cond delay="0"/>
                                          </p:stCondLst>
                                        </p:cTn>
                                        <p:tgtEl>
                                          <p:spTgt spid="29"/>
                                        </p:tgtEl>
                                        <p:attrNameLst>
                                          <p:attrName>style.visibility</p:attrName>
                                        </p:attrNameLst>
                                      </p:cBhvr>
                                      <p:to>
                                        <p:strVal val="visible"/>
                                      </p:to>
                                    </p:set>
                                    <p:anim calcmode="lin" valueType="num">
                                      <p:cBhvr additive="base">
                                        <p:cTn id="90" dur="750" fill="hold"/>
                                        <p:tgtEl>
                                          <p:spTgt spid="29"/>
                                        </p:tgtEl>
                                        <p:attrNameLst>
                                          <p:attrName>ppt_x</p:attrName>
                                        </p:attrNameLst>
                                      </p:cBhvr>
                                      <p:tavLst>
                                        <p:tav tm="0">
                                          <p:val>
                                            <p:strVal val="#ppt_x"/>
                                          </p:val>
                                        </p:tav>
                                        <p:tav tm="100000">
                                          <p:val>
                                            <p:strVal val="#ppt_x"/>
                                          </p:val>
                                        </p:tav>
                                      </p:tavLst>
                                    </p:anim>
                                    <p:anim calcmode="lin" valueType="num">
                                      <p:cBhvr additive="base">
                                        <p:cTn id="91" dur="750" fill="hold"/>
                                        <p:tgtEl>
                                          <p:spTgt spid="29"/>
                                        </p:tgtEl>
                                        <p:attrNameLst>
                                          <p:attrName>ppt_y</p:attrName>
                                        </p:attrNameLst>
                                      </p:cBhvr>
                                      <p:tavLst>
                                        <p:tav tm="0">
                                          <p:val>
                                            <p:strVal val="0-#ppt_h/2"/>
                                          </p:val>
                                        </p:tav>
                                        <p:tav tm="100000">
                                          <p:val>
                                            <p:strVal val="#ppt_y"/>
                                          </p:val>
                                        </p:tav>
                                      </p:tavLst>
                                    </p:anim>
                                  </p:childTnLst>
                                </p:cTn>
                              </p:par>
                              <p:par>
                                <p:cTn id="92" presetID="2" presetClass="entr" presetSubtype="9" decel="100000" fill="hold" grpId="0" nodeType="withEffect">
                                  <p:stCondLst>
                                    <p:cond delay="500"/>
                                  </p:stCondLst>
                                  <p:childTnLst>
                                    <p:set>
                                      <p:cBhvr>
                                        <p:cTn id="93" dur="1" fill="hold">
                                          <p:stCondLst>
                                            <p:cond delay="0"/>
                                          </p:stCondLst>
                                        </p:cTn>
                                        <p:tgtEl>
                                          <p:spTgt spid="26"/>
                                        </p:tgtEl>
                                        <p:attrNameLst>
                                          <p:attrName>style.visibility</p:attrName>
                                        </p:attrNameLst>
                                      </p:cBhvr>
                                      <p:to>
                                        <p:strVal val="visible"/>
                                      </p:to>
                                    </p:set>
                                    <p:anim calcmode="lin" valueType="num">
                                      <p:cBhvr additive="base">
                                        <p:cTn id="94" dur="750" fill="hold"/>
                                        <p:tgtEl>
                                          <p:spTgt spid="26"/>
                                        </p:tgtEl>
                                        <p:attrNameLst>
                                          <p:attrName>ppt_x</p:attrName>
                                        </p:attrNameLst>
                                      </p:cBhvr>
                                      <p:tavLst>
                                        <p:tav tm="0">
                                          <p:val>
                                            <p:strVal val="0-#ppt_w/2"/>
                                          </p:val>
                                        </p:tav>
                                        <p:tav tm="100000">
                                          <p:val>
                                            <p:strVal val="#ppt_x"/>
                                          </p:val>
                                        </p:tav>
                                      </p:tavLst>
                                    </p:anim>
                                    <p:anim calcmode="lin" valueType="num">
                                      <p:cBhvr additive="base">
                                        <p:cTn id="95" dur="750" fill="hold"/>
                                        <p:tgtEl>
                                          <p:spTgt spid="26"/>
                                        </p:tgtEl>
                                        <p:attrNameLst>
                                          <p:attrName>ppt_y</p:attrName>
                                        </p:attrNameLst>
                                      </p:cBhvr>
                                      <p:tavLst>
                                        <p:tav tm="0">
                                          <p:val>
                                            <p:strVal val="0-#ppt_h/2"/>
                                          </p:val>
                                        </p:tav>
                                        <p:tav tm="100000">
                                          <p:val>
                                            <p:strVal val="#ppt_y"/>
                                          </p:val>
                                        </p:tav>
                                      </p:tavLst>
                                    </p:anim>
                                  </p:childTnLst>
                                </p:cTn>
                              </p:par>
                              <p:par>
                                <p:cTn id="96" presetID="2" presetClass="entr" presetSubtype="1" decel="100000" fill="hold" grpId="0" nodeType="withEffect">
                                  <p:stCondLst>
                                    <p:cond delay="800"/>
                                  </p:stCondLst>
                                  <p:childTnLst>
                                    <p:set>
                                      <p:cBhvr>
                                        <p:cTn id="97" dur="1" fill="hold">
                                          <p:stCondLst>
                                            <p:cond delay="0"/>
                                          </p:stCondLst>
                                        </p:cTn>
                                        <p:tgtEl>
                                          <p:spTgt spid="25"/>
                                        </p:tgtEl>
                                        <p:attrNameLst>
                                          <p:attrName>style.visibility</p:attrName>
                                        </p:attrNameLst>
                                      </p:cBhvr>
                                      <p:to>
                                        <p:strVal val="visible"/>
                                      </p:to>
                                    </p:set>
                                    <p:anim calcmode="lin" valueType="num">
                                      <p:cBhvr additive="base">
                                        <p:cTn id="98" dur="750" fill="hold"/>
                                        <p:tgtEl>
                                          <p:spTgt spid="25"/>
                                        </p:tgtEl>
                                        <p:attrNameLst>
                                          <p:attrName>ppt_x</p:attrName>
                                        </p:attrNameLst>
                                      </p:cBhvr>
                                      <p:tavLst>
                                        <p:tav tm="0">
                                          <p:val>
                                            <p:strVal val="#ppt_x"/>
                                          </p:val>
                                        </p:tav>
                                        <p:tav tm="100000">
                                          <p:val>
                                            <p:strVal val="#ppt_x"/>
                                          </p:val>
                                        </p:tav>
                                      </p:tavLst>
                                    </p:anim>
                                    <p:anim calcmode="lin" valueType="num">
                                      <p:cBhvr additive="base">
                                        <p:cTn id="99" dur="750" fill="hold"/>
                                        <p:tgtEl>
                                          <p:spTgt spid="25"/>
                                        </p:tgtEl>
                                        <p:attrNameLst>
                                          <p:attrName>ppt_y</p:attrName>
                                        </p:attrNameLst>
                                      </p:cBhvr>
                                      <p:tavLst>
                                        <p:tav tm="0">
                                          <p:val>
                                            <p:strVal val="0-#ppt_h/2"/>
                                          </p:val>
                                        </p:tav>
                                        <p:tav tm="100000">
                                          <p:val>
                                            <p:strVal val="#ppt_y"/>
                                          </p:val>
                                        </p:tav>
                                      </p:tavLst>
                                    </p:anim>
                                  </p:childTnLst>
                                </p:cTn>
                              </p:par>
                              <p:par>
                                <p:cTn id="100" presetID="2" presetClass="entr" presetSubtype="1" decel="100000" fill="hold" grpId="0" nodeType="withEffect">
                                  <p:stCondLst>
                                    <p:cond delay="800"/>
                                  </p:stCondLst>
                                  <p:childTnLst>
                                    <p:set>
                                      <p:cBhvr>
                                        <p:cTn id="101" dur="1" fill="hold">
                                          <p:stCondLst>
                                            <p:cond delay="0"/>
                                          </p:stCondLst>
                                        </p:cTn>
                                        <p:tgtEl>
                                          <p:spTgt spid="27"/>
                                        </p:tgtEl>
                                        <p:attrNameLst>
                                          <p:attrName>style.visibility</p:attrName>
                                        </p:attrNameLst>
                                      </p:cBhvr>
                                      <p:to>
                                        <p:strVal val="visible"/>
                                      </p:to>
                                    </p:set>
                                    <p:anim calcmode="lin" valueType="num">
                                      <p:cBhvr additive="base">
                                        <p:cTn id="102" dur="750" fill="hold"/>
                                        <p:tgtEl>
                                          <p:spTgt spid="27"/>
                                        </p:tgtEl>
                                        <p:attrNameLst>
                                          <p:attrName>ppt_x</p:attrName>
                                        </p:attrNameLst>
                                      </p:cBhvr>
                                      <p:tavLst>
                                        <p:tav tm="0">
                                          <p:val>
                                            <p:strVal val="#ppt_x"/>
                                          </p:val>
                                        </p:tav>
                                        <p:tav tm="100000">
                                          <p:val>
                                            <p:strVal val="#ppt_x"/>
                                          </p:val>
                                        </p:tav>
                                      </p:tavLst>
                                    </p:anim>
                                    <p:anim calcmode="lin" valueType="num">
                                      <p:cBhvr additive="base">
                                        <p:cTn id="103" dur="750" fill="hold"/>
                                        <p:tgtEl>
                                          <p:spTgt spid="27"/>
                                        </p:tgtEl>
                                        <p:attrNameLst>
                                          <p:attrName>ppt_y</p:attrName>
                                        </p:attrNameLst>
                                      </p:cBhvr>
                                      <p:tavLst>
                                        <p:tav tm="0">
                                          <p:val>
                                            <p:strVal val="0-#ppt_h/2"/>
                                          </p:val>
                                        </p:tav>
                                        <p:tav tm="100000">
                                          <p:val>
                                            <p:strVal val="#ppt_y"/>
                                          </p:val>
                                        </p:tav>
                                      </p:tavLst>
                                    </p:anim>
                                  </p:childTnLst>
                                </p:cTn>
                              </p:par>
                              <p:par>
                                <p:cTn id="104" presetID="2" presetClass="entr" presetSubtype="1" decel="100000" fill="hold" grpId="0" nodeType="withEffect">
                                  <p:stCondLst>
                                    <p:cond delay="900"/>
                                  </p:stCondLst>
                                  <p:childTnLst>
                                    <p:set>
                                      <p:cBhvr>
                                        <p:cTn id="105" dur="1" fill="hold">
                                          <p:stCondLst>
                                            <p:cond delay="0"/>
                                          </p:stCondLst>
                                        </p:cTn>
                                        <p:tgtEl>
                                          <p:spTgt spid="30"/>
                                        </p:tgtEl>
                                        <p:attrNameLst>
                                          <p:attrName>style.visibility</p:attrName>
                                        </p:attrNameLst>
                                      </p:cBhvr>
                                      <p:to>
                                        <p:strVal val="visible"/>
                                      </p:to>
                                    </p:set>
                                    <p:anim calcmode="lin" valueType="num">
                                      <p:cBhvr additive="base">
                                        <p:cTn id="106" dur="750" fill="hold"/>
                                        <p:tgtEl>
                                          <p:spTgt spid="30"/>
                                        </p:tgtEl>
                                        <p:attrNameLst>
                                          <p:attrName>ppt_x</p:attrName>
                                        </p:attrNameLst>
                                      </p:cBhvr>
                                      <p:tavLst>
                                        <p:tav tm="0">
                                          <p:val>
                                            <p:strVal val="#ppt_x"/>
                                          </p:val>
                                        </p:tav>
                                        <p:tav tm="100000">
                                          <p:val>
                                            <p:strVal val="#ppt_x"/>
                                          </p:val>
                                        </p:tav>
                                      </p:tavLst>
                                    </p:anim>
                                    <p:anim calcmode="lin" valueType="num">
                                      <p:cBhvr additive="base">
                                        <p:cTn id="107" dur="750" fill="hold"/>
                                        <p:tgtEl>
                                          <p:spTgt spid="30"/>
                                        </p:tgtEl>
                                        <p:attrNameLst>
                                          <p:attrName>ppt_y</p:attrName>
                                        </p:attrNameLst>
                                      </p:cBhvr>
                                      <p:tavLst>
                                        <p:tav tm="0">
                                          <p:val>
                                            <p:strVal val="0-#ppt_h/2"/>
                                          </p:val>
                                        </p:tav>
                                        <p:tav tm="100000">
                                          <p:val>
                                            <p:strVal val="#ppt_y"/>
                                          </p:val>
                                        </p:tav>
                                      </p:tavLst>
                                    </p:anim>
                                  </p:childTnLst>
                                </p:cTn>
                              </p:par>
                              <p:par>
                                <p:cTn id="108" presetID="2" presetClass="entr" presetSubtype="1" decel="100000" fill="hold" grpId="0" nodeType="withEffect">
                                  <p:stCondLst>
                                    <p:cond delay="800"/>
                                  </p:stCondLst>
                                  <p:childTnLst>
                                    <p:set>
                                      <p:cBhvr>
                                        <p:cTn id="109" dur="1" fill="hold">
                                          <p:stCondLst>
                                            <p:cond delay="0"/>
                                          </p:stCondLst>
                                        </p:cTn>
                                        <p:tgtEl>
                                          <p:spTgt spid="31"/>
                                        </p:tgtEl>
                                        <p:attrNameLst>
                                          <p:attrName>style.visibility</p:attrName>
                                        </p:attrNameLst>
                                      </p:cBhvr>
                                      <p:to>
                                        <p:strVal val="visible"/>
                                      </p:to>
                                    </p:set>
                                    <p:anim calcmode="lin" valueType="num">
                                      <p:cBhvr additive="base">
                                        <p:cTn id="110" dur="750" fill="hold"/>
                                        <p:tgtEl>
                                          <p:spTgt spid="31"/>
                                        </p:tgtEl>
                                        <p:attrNameLst>
                                          <p:attrName>ppt_x</p:attrName>
                                        </p:attrNameLst>
                                      </p:cBhvr>
                                      <p:tavLst>
                                        <p:tav tm="0">
                                          <p:val>
                                            <p:strVal val="#ppt_x"/>
                                          </p:val>
                                        </p:tav>
                                        <p:tav tm="100000">
                                          <p:val>
                                            <p:strVal val="#ppt_x"/>
                                          </p:val>
                                        </p:tav>
                                      </p:tavLst>
                                    </p:anim>
                                    <p:anim calcmode="lin" valueType="num">
                                      <p:cBhvr additive="base">
                                        <p:cTn id="111" dur="750" fill="hold"/>
                                        <p:tgtEl>
                                          <p:spTgt spid="31"/>
                                        </p:tgtEl>
                                        <p:attrNameLst>
                                          <p:attrName>ppt_y</p:attrName>
                                        </p:attrNameLst>
                                      </p:cBhvr>
                                      <p:tavLst>
                                        <p:tav tm="0">
                                          <p:val>
                                            <p:strVal val="0-#ppt_h/2"/>
                                          </p:val>
                                        </p:tav>
                                        <p:tav tm="100000">
                                          <p:val>
                                            <p:strVal val="#ppt_y"/>
                                          </p:val>
                                        </p:tav>
                                      </p:tavLst>
                                    </p:anim>
                                  </p:childTnLst>
                                </p:cTn>
                              </p:par>
                              <p:par>
                                <p:cTn id="112" presetID="2" presetClass="entr" presetSubtype="1" decel="100000" fill="hold" grpId="0" nodeType="withEffect">
                                  <p:stCondLst>
                                    <p:cond delay="1100"/>
                                  </p:stCondLst>
                                  <p:childTnLst>
                                    <p:set>
                                      <p:cBhvr>
                                        <p:cTn id="113" dur="1" fill="hold">
                                          <p:stCondLst>
                                            <p:cond delay="0"/>
                                          </p:stCondLst>
                                        </p:cTn>
                                        <p:tgtEl>
                                          <p:spTgt spid="23"/>
                                        </p:tgtEl>
                                        <p:attrNameLst>
                                          <p:attrName>style.visibility</p:attrName>
                                        </p:attrNameLst>
                                      </p:cBhvr>
                                      <p:to>
                                        <p:strVal val="visible"/>
                                      </p:to>
                                    </p:set>
                                    <p:anim calcmode="lin" valueType="num">
                                      <p:cBhvr additive="base">
                                        <p:cTn id="114" dur="750" fill="hold"/>
                                        <p:tgtEl>
                                          <p:spTgt spid="23"/>
                                        </p:tgtEl>
                                        <p:attrNameLst>
                                          <p:attrName>ppt_x</p:attrName>
                                        </p:attrNameLst>
                                      </p:cBhvr>
                                      <p:tavLst>
                                        <p:tav tm="0">
                                          <p:val>
                                            <p:strVal val="#ppt_x"/>
                                          </p:val>
                                        </p:tav>
                                        <p:tav tm="100000">
                                          <p:val>
                                            <p:strVal val="#ppt_x"/>
                                          </p:val>
                                        </p:tav>
                                      </p:tavLst>
                                    </p:anim>
                                    <p:anim calcmode="lin" valueType="num">
                                      <p:cBhvr additive="base">
                                        <p:cTn id="115" dur="750" fill="hold"/>
                                        <p:tgtEl>
                                          <p:spTgt spid="23"/>
                                        </p:tgtEl>
                                        <p:attrNameLst>
                                          <p:attrName>ppt_y</p:attrName>
                                        </p:attrNameLst>
                                      </p:cBhvr>
                                      <p:tavLst>
                                        <p:tav tm="0">
                                          <p:val>
                                            <p:strVal val="0-#ppt_h/2"/>
                                          </p:val>
                                        </p:tav>
                                        <p:tav tm="100000">
                                          <p:val>
                                            <p:strVal val="#ppt_y"/>
                                          </p:val>
                                        </p:tav>
                                      </p:tavLst>
                                    </p:anim>
                                  </p:childTnLst>
                                </p:cTn>
                              </p:par>
                              <p:par>
                                <p:cTn id="116" presetID="2" presetClass="entr" presetSubtype="1" decel="100000" fill="hold" grpId="0" nodeType="withEffect">
                                  <p:stCondLst>
                                    <p:cond delay="1300"/>
                                  </p:stCondLst>
                                  <p:childTnLst>
                                    <p:set>
                                      <p:cBhvr>
                                        <p:cTn id="117" dur="1" fill="hold">
                                          <p:stCondLst>
                                            <p:cond delay="0"/>
                                          </p:stCondLst>
                                        </p:cTn>
                                        <p:tgtEl>
                                          <p:spTgt spid="24"/>
                                        </p:tgtEl>
                                        <p:attrNameLst>
                                          <p:attrName>style.visibility</p:attrName>
                                        </p:attrNameLst>
                                      </p:cBhvr>
                                      <p:to>
                                        <p:strVal val="visible"/>
                                      </p:to>
                                    </p:set>
                                    <p:anim calcmode="lin" valueType="num">
                                      <p:cBhvr additive="base">
                                        <p:cTn id="118" dur="750" fill="hold"/>
                                        <p:tgtEl>
                                          <p:spTgt spid="24"/>
                                        </p:tgtEl>
                                        <p:attrNameLst>
                                          <p:attrName>ppt_x</p:attrName>
                                        </p:attrNameLst>
                                      </p:cBhvr>
                                      <p:tavLst>
                                        <p:tav tm="0">
                                          <p:val>
                                            <p:strVal val="#ppt_x"/>
                                          </p:val>
                                        </p:tav>
                                        <p:tav tm="100000">
                                          <p:val>
                                            <p:strVal val="#ppt_x"/>
                                          </p:val>
                                        </p:tav>
                                      </p:tavLst>
                                    </p:anim>
                                    <p:anim calcmode="lin" valueType="num">
                                      <p:cBhvr additive="base">
                                        <p:cTn id="119" dur="750" fill="hold"/>
                                        <p:tgtEl>
                                          <p:spTgt spid="24"/>
                                        </p:tgtEl>
                                        <p:attrNameLst>
                                          <p:attrName>ppt_y</p:attrName>
                                        </p:attrNameLst>
                                      </p:cBhvr>
                                      <p:tavLst>
                                        <p:tav tm="0">
                                          <p:val>
                                            <p:strVal val="0-#ppt_h/2"/>
                                          </p:val>
                                        </p:tav>
                                        <p:tav tm="100000">
                                          <p:val>
                                            <p:strVal val="#ppt_y"/>
                                          </p:val>
                                        </p:tav>
                                      </p:tavLst>
                                    </p:anim>
                                  </p:childTnLst>
                                </p:cTn>
                              </p:par>
                              <p:par>
                                <p:cTn id="120" presetID="2" presetClass="entr" presetSubtype="1" decel="100000" fill="hold" grpId="0" nodeType="withEffect">
                                  <p:stCondLst>
                                    <p:cond delay="1100"/>
                                  </p:stCondLst>
                                  <p:childTnLst>
                                    <p:set>
                                      <p:cBhvr>
                                        <p:cTn id="121" dur="1" fill="hold">
                                          <p:stCondLst>
                                            <p:cond delay="0"/>
                                          </p:stCondLst>
                                        </p:cTn>
                                        <p:tgtEl>
                                          <p:spTgt spid="22"/>
                                        </p:tgtEl>
                                        <p:attrNameLst>
                                          <p:attrName>style.visibility</p:attrName>
                                        </p:attrNameLst>
                                      </p:cBhvr>
                                      <p:to>
                                        <p:strVal val="visible"/>
                                      </p:to>
                                    </p:set>
                                    <p:anim calcmode="lin" valueType="num">
                                      <p:cBhvr additive="base">
                                        <p:cTn id="122" dur="750" fill="hold"/>
                                        <p:tgtEl>
                                          <p:spTgt spid="22"/>
                                        </p:tgtEl>
                                        <p:attrNameLst>
                                          <p:attrName>ppt_x</p:attrName>
                                        </p:attrNameLst>
                                      </p:cBhvr>
                                      <p:tavLst>
                                        <p:tav tm="0">
                                          <p:val>
                                            <p:strVal val="#ppt_x"/>
                                          </p:val>
                                        </p:tav>
                                        <p:tav tm="100000">
                                          <p:val>
                                            <p:strVal val="#ppt_x"/>
                                          </p:val>
                                        </p:tav>
                                      </p:tavLst>
                                    </p:anim>
                                    <p:anim calcmode="lin" valueType="num">
                                      <p:cBhvr additive="base">
                                        <p:cTn id="123" dur="750" fill="hold"/>
                                        <p:tgtEl>
                                          <p:spTgt spid="22"/>
                                        </p:tgtEl>
                                        <p:attrNameLst>
                                          <p:attrName>ppt_y</p:attrName>
                                        </p:attrNameLst>
                                      </p:cBhvr>
                                      <p:tavLst>
                                        <p:tav tm="0">
                                          <p:val>
                                            <p:strVal val="0-#ppt_h/2"/>
                                          </p:val>
                                        </p:tav>
                                        <p:tav tm="100000">
                                          <p:val>
                                            <p:strVal val="#ppt_y"/>
                                          </p:val>
                                        </p:tav>
                                      </p:tavLst>
                                    </p:anim>
                                  </p:childTnLst>
                                </p:cTn>
                              </p:par>
                              <p:par>
                                <p:cTn id="124" presetID="2" presetClass="entr" presetSubtype="1" decel="100000" fill="hold" grpId="0" nodeType="withEffect">
                                  <p:stCondLst>
                                    <p:cond delay="1400"/>
                                  </p:stCondLst>
                                  <p:childTnLst>
                                    <p:set>
                                      <p:cBhvr>
                                        <p:cTn id="125" dur="1" fill="hold">
                                          <p:stCondLst>
                                            <p:cond delay="0"/>
                                          </p:stCondLst>
                                        </p:cTn>
                                        <p:tgtEl>
                                          <p:spTgt spid="21"/>
                                        </p:tgtEl>
                                        <p:attrNameLst>
                                          <p:attrName>style.visibility</p:attrName>
                                        </p:attrNameLst>
                                      </p:cBhvr>
                                      <p:to>
                                        <p:strVal val="visible"/>
                                      </p:to>
                                    </p:set>
                                    <p:anim calcmode="lin" valueType="num">
                                      <p:cBhvr additive="base">
                                        <p:cTn id="126" dur="750" fill="hold"/>
                                        <p:tgtEl>
                                          <p:spTgt spid="21"/>
                                        </p:tgtEl>
                                        <p:attrNameLst>
                                          <p:attrName>ppt_x</p:attrName>
                                        </p:attrNameLst>
                                      </p:cBhvr>
                                      <p:tavLst>
                                        <p:tav tm="0">
                                          <p:val>
                                            <p:strVal val="#ppt_x"/>
                                          </p:val>
                                        </p:tav>
                                        <p:tav tm="100000">
                                          <p:val>
                                            <p:strVal val="#ppt_x"/>
                                          </p:val>
                                        </p:tav>
                                      </p:tavLst>
                                    </p:anim>
                                    <p:anim calcmode="lin" valueType="num">
                                      <p:cBhvr additive="base">
                                        <p:cTn id="127" dur="750" fill="hold"/>
                                        <p:tgtEl>
                                          <p:spTgt spid="21"/>
                                        </p:tgtEl>
                                        <p:attrNameLst>
                                          <p:attrName>ppt_y</p:attrName>
                                        </p:attrNameLst>
                                      </p:cBhvr>
                                      <p:tavLst>
                                        <p:tav tm="0">
                                          <p:val>
                                            <p:strVal val="0-#ppt_h/2"/>
                                          </p:val>
                                        </p:tav>
                                        <p:tav tm="100000">
                                          <p:val>
                                            <p:strVal val="#ppt_y"/>
                                          </p:val>
                                        </p:tav>
                                      </p:tavLst>
                                    </p:anim>
                                  </p:childTnLst>
                                </p:cTn>
                              </p:par>
                              <p:par>
                                <p:cTn id="128" presetID="2" presetClass="entr" presetSubtype="1" decel="100000" fill="hold" grpId="0" nodeType="withEffect">
                                  <p:stCondLst>
                                    <p:cond delay="1100"/>
                                  </p:stCondLst>
                                  <p:childTnLst>
                                    <p:set>
                                      <p:cBhvr>
                                        <p:cTn id="129" dur="1" fill="hold">
                                          <p:stCondLst>
                                            <p:cond delay="0"/>
                                          </p:stCondLst>
                                        </p:cTn>
                                        <p:tgtEl>
                                          <p:spTgt spid="20"/>
                                        </p:tgtEl>
                                        <p:attrNameLst>
                                          <p:attrName>style.visibility</p:attrName>
                                        </p:attrNameLst>
                                      </p:cBhvr>
                                      <p:to>
                                        <p:strVal val="visible"/>
                                      </p:to>
                                    </p:set>
                                    <p:anim calcmode="lin" valueType="num">
                                      <p:cBhvr additive="base">
                                        <p:cTn id="130" dur="750" fill="hold"/>
                                        <p:tgtEl>
                                          <p:spTgt spid="20"/>
                                        </p:tgtEl>
                                        <p:attrNameLst>
                                          <p:attrName>ppt_x</p:attrName>
                                        </p:attrNameLst>
                                      </p:cBhvr>
                                      <p:tavLst>
                                        <p:tav tm="0">
                                          <p:val>
                                            <p:strVal val="#ppt_x"/>
                                          </p:val>
                                        </p:tav>
                                        <p:tav tm="100000">
                                          <p:val>
                                            <p:strVal val="#ppt_x"/>
                                          </p:val>
                                        </p:tav>
                                      </p:tavLst>
                                    </p:anim>
                                    <p:anim calcmode="lin" valueType="num">
                                      <p:cBhvr additive="base">
                                        <p:cTn id="131" dur="750" fill="hold"/>
                                        <p:tgtEl>
                                          <p:spTgt spid="20"/>
                                        </p:tgtEl>
                                        <p:attrNameLst>
                                          <p:attrName>ppt_y</p:attrName>
                                        </p:attrNameLst>
                                      </p:cBhvr>
                                      <p:tavLst>
                                        <p:tav tm="0">
                                          <p:val>
                                            <p:strVal val="0-#ppt_h/2"/>
                                          </p:val>
                                        </p:tav>
                                        <p:tav tm="100000">
                                          <p:val>
                                            <p:strVal val="#ppt_y"/>
                                          </p:val>
                                        </p:tav>
                                      </p:tavLst>
                                    </p:anim>
                                  </p:childTnLst>
                                </p:cTn>
                              </p:par>
                              <p:par>
                                <p:cTn id="132" presetID="2" presetClass="entr" presetSubtype="1" decel="100000" fill="hold" grpId="0" nodeType="withEffect">
                                  <p:stCondLst>
                                    <p:cond delay="1400"/>
                                  </p:stCondLst>
                                  <p:childTnLst>
                                    <p:set>
                                      <p:cBhvr>
                                        <p:cTn id="133" dur="1" fill="hold">
                                          <p:stCondLst>
                                            <p:cond delay="0"/>
                                          </p:stCondLst>
                                        </p:cTn>
                                        <p:tgtEl>
                                          <p:spTgt spid="19"/>
                                        </p:tgtEl>
                                        <p:attrNameLst>
                                          <p:attrName>style.visibility</p:attrName>
                                        </p:attrNameLst>
                                      </p:cBhvr>
                                      <p:to>
                                        <p:strVal val="visible"/>
                                      </p:to>
                                    </p:set>
                                    <p:anim calcmode="lin" valueType="num">
                                      <p:cBhvr additive="base">
                                        <p:cTn id="134" dur="750" fill="hold"/>
                                        <p:tgtEl>
                                          <p:spTgt spid="19"/>
                                        </p:tgtEl>
                                        <p:attrNameLst>
                                          <p:attrName>ppt_x</p:attrName>
                                        </p:attrNameLst>
                                      </p:cBhvr>
                                      <p:tavLst>
                                        <p:tav tm="0">
                                          <p:val>
                                            <p:strVal val="#ppt_x"/>
                                          </p:val>
                                        </p:tav>
                                        <p:tav tm="100000">
                                          <p:val>
                                            <p:strVal val="#ppt_x"/>
                                          </p:val>
                                        </p:tav>
                                      </p:tavLst>
                                    </p:anim>
                                    <p:anim calcmode="lin" valueType="num">
                                      <p:cBhvr additive="base">
                                        <p:cTn id="135" dur="750" fill="hold"/>
                                        <p:tgtEl>
                                          <p:spTgt spid="19"/>
                                        </p:tgtEl>
                                        <p:attrNameLst>
                                          <p:attrName>ppt_y</p:attrName>
                                        </p:attrNameLst>
                                      </p:cBhvr>
                                      <p:tavLst>
                                        <p:tav tm="0">
                                          <p:val>
                                            <p:strVal val="0-#ppt_h/2"/>
                                          </p:val>
                                        </p:tav>
                                        <p:tav tm="100000">
                                          <p:val>
                                            <p:strVal val="#ppt_y"/>
                                          </p:val>
                                        </p:tav>
                                      </p:tavLst>
                                    </p:anim>
                                  </p:childTnLst>
                                </p:cTn>
                              </p:par>
                              <p:par>
                                <p:cTn id="136" presetID="6" presetClass="emph" presetSubtype="0" decel="100000" autoRev="1" fill="hold" grpId="1" nodeType="withEffect">
                                  <p:stCondLst>
                                    <p:cond delay="300"/>
                                  </p:stCondLst>
                                  <p:childTnLst>
                                    <p:animScale>
                                      <p:cBhvr>
                                        <p:cTn id="137" dur="500" fill="hold"/>
                                        <p:tgtEl>
                                          <p:spTgt spid="37"/>
                                        </p:tgtEl>
                                      </p:cBhvr>
                                      <p:by x="150000" y="150000"/>
                                    </p:animScale>
                                  </p:childTnLst>
                                </p:cTn>
                              </p:par>
                              <p:par>
                                <p:cTn id="138" presetID="6" presetClass="emph" presetSubtype="0" decel="100000" autoRev="1" fill="hold" grpId="1" nodeType="withEffect">
                                  <p:stCondLst>
                                    <p:cond delay="200"/>
                                  </p:stCondLst>
                                  <p:childTnLst>
                                    <p:animScale>
                                      <p:cBhvr>
                                        <p:cTn id="139" dur="500" fill="hold"/>
                                        <p:tgtEl>
                                          <p:spTgt spid="47"/>
                                        </p:tgtEl>
                                      </p:cBhvr>
                                      <p:by x="150000" y="150000"/>
                                    </p:animScale>
                                  </p:childTnLst>
                                </p:cTn>
                              </p:par>
                              <p:par>
                                <p:cTn id="140" presetID="6" presetClass="emph" presetSubtype="0" decel="100000" autoRev="1" fill="hold" grpId="1" nodeType="withEffect">
                                  <p:stCondLst>
                                    <p:cond delay="300"/>
                                  </p:stCondLst>
                                  <p:childTnLst>
                                    <p:animScale>
                                      <p:cBhvr>
                                        <p:cTn id="141" dur="500" fill="hold"/>
                                        <p:tgtEl>
                                          <p:spTgt spid="38"/>
                                        </p:tgtEl>
                                      </p:cBhvr>
                                      <p:by x="150000" y="150000"/>
                                    </p:animScale>
                                  </p:childTnLst>
                                </p:cTn>
                              </p:par>
                              <p:par>
                                <p:cTn id="142" presetID="6" presetClass="emph" presetSubtype="0" decel="100000" autoRev="1" fill="hold" grpId="1" nodeType="withEffect">
                                  <p:stCondLst>
                                    <p:cond delay="700"/>
                                  </p:stCondLst>
                                  <p:childTnLst>
                                    <p:animScale>
                                      <p:cBhvr>
                                        <p:cTn id="143" dur="500" fill="hold"/>
                                        <p:tgtEl>
                                          <p:spTgt spid="36"/>
                                        </p:tgtEl>
                                      </p:cBhvr>
                                      <p:by x="150000" y="150000"/>
                                    </p:animScale>
                                  </p:childTnLst>
                                </p:cTn>
                              </p:par>
                              <p:par>
                                <p:cTn id="144" presetID="6" presetClass="emph" presetSubtype="0" decel="100000" autoRev="1" fill="hold" grpId="1" nodeType="withEffect">
                                  <p:stCondLst>
                                    <p:cond delay="500"/>
                                  </p:stCondLst>
                                  <p:childTnLst>
                                    <p:animScale>
                                      <p:cBhvr>
                                        <p:cTn id="145" dur="500" fill="hold"/>
                                        <p:tgtEl>
                                          <p:spTgt spid="48"/>
                                        </p:tgtEl>
                                      </p:cBhvr>
                                      <p:by x="150000" y="150000"/>
                                    </p:animScale>
                                  </p:childTnLst>
                                </p:cTn>
                              </p:par>
                              <p:par>
                                <p:cTn id="146" presetID="6" presetClass="emph" presetSubtype="0" decel="100000" autoRev="1" fill="hold" grpId="1" nodeType="withEffect">
                                  <p:stCondLst>
                                    <p:cond delay="500"/>
                                  </p:stCondLst>
                                  <p:childTnLst>
                                    <p:animScale>
                                      <p:cBhvr>
                                        <p:cTn id="147" dur="500" fill="hold"/>
                                        <p:tgtEl>
                                          <p:spTgt spid="39"/>
                                        </p:tgtEl>
                                      </p:cBhvr>
                                      <p:by x="150000" y="150000"/>
                                    </p:animScale>
                                  </p:childTnLst>
                                </p:cTn>
                              </p:par>
                              <p:par>
                                <p:cTn id="148" presetID="6" presetClass="emph" presetSubtype="0" decel="100000" autoRev="1" fill="hold" grpId="1" nodeType="withEffect">
                                  <p:stCondLst>
                                    <p:cond delay="700"/>
                                  </p:stCondLst>
                                  <p:childTnLst>
                                    <p:animScale>
                                      <p:cBhvr>
                                        <p:cTn id="149" dur="500" fill="hold"/>
                                        <p:tgtEl>
                                          <p:spTgt spid="40"/>
                                        </p:tgtEl>
                                      </p:cBhvr>
                                      <p:by x="150000" y="150000"/>
                                    </p:animScale>
                                  </p:childTnLst>
                                </p:cTn>
                              </p:par>
                              <p:par>
                                <p:cTn id="150" presetID="6" presetClass="emph" presetSubtype="0" decel="100000" autoRev="1" fill="hold" grpId="1" nodeType="withEffect">
                                  <p:stCondLst>
                                    <p:cond delay="500"/>
                                  </p:stCondLst>
                                  <p:childTnLst>
                                    <p:animScale>
                                      <p:cBhvr>
                                        <p:cTn id="151" dur="500" fill="hold"/>
                                        <p:tgtEl>
                                          <p:spTgt spid="41"/>
                                        </p:tgtEl>
                                      </p:cBhvr>
                                      <p:by x="150000" y="150000"/>
                                    </p:animScale>
                                  </p:childTnLst>
                                </p:cTn>
                              </p:par>
                              <p:par>
                                <p:cTn id="152" presetID="6" presetClass="emph" presetSubtype="0" decel="100000" autoRev="1" fill="hold" grpId="1" nodeType="withEffect">
                                  <p:stCondLst>
                                    <p:cond delay="800"/>
                                  </p:stCondLst>
                                  <p:childTnLst>
                                    <p:animScale>
                                      <p:cBhvr>
                                        <p:cTn id="153" dur="500" fill="hold"/>
                                        <p:tgtEl>
                                          <p:spTgt spid="42"/>
                                        </p:tgtEl>
                                      </p:cBhvr>
                                      <p:by x="150000" y="150000"/>
                                    </p:animScale>
                                  </p:childTnLst>
                                </p:cTn>
                              </p:par>
                              <p:par>
                                <p:cTn id="154" presetID="6" presetClass="emph" presetSubtype="0" decel="100000" autoRev="1" fill="hold" grpId="1" nodeType="withEffect">
                                  <p:stCondLst>
                                    <p:cond delay="300"/>
                                  </p:stCondLst>
                                  <p:childTnLst>
                                    <p:animScale>
                                      <p:cBhvr>
                                        <p:cTn id="155" dur="500" fill="hold"/>
                                        <p:tgtEl>
                                          <p:spTgt spid="43"/>
                                        </p:tgtEl>
                                      </p:cBhvr>
                                      <p:by x="150000" y="150000"/>
                                    </p:animScale>
                                  </p:childTnLst>
                                </p:cTn>
                              </p:par>
                              <p:par>
                                <p:cTn id="156" presetID="6" presetClass="emph" presetSubtype="0" decel="100000" autoRev="1" fill="hold" grpId="1" nodeType="withEffect">
                                  <p:stCondLst>
                                    <p:cond delay="500"/>
                                  </p:stCondLst>
                                  <p:childTnLst>
                                    <p:animScale>
                                      <p:cBhvr>
                                        <p:cTn id="157" dur="500" fill="hold"/>
                                        <p:tgtEl>
                                          <p:spTgt spid="18"/>
                                        </p:tgtEl>
                                      </p:cBhvr>
                                      <p:by x="150000" y="150000"/>
                                    </p:animScale>
                                  </p:childTnLst>
                                </p:cTn>
                              </p:par>
                              <p:par>
                                <p:cTn id="158" presetID="6" presetClass="emph" presetSubtype="0" decel="100000" autoRev="1" fill="hold" grpId="1" nodeType="withEffect">
                                  <p:stCondLst>
                                    <p:cond delay="400"/>
                                  </p:stCondLst>
                                  <p:childTnLst>
                                    <p:animScale>
                                      <p:cBhvr>
                                        <p:cTn id="159" dur="500" fill="hold"/>
                                        <p:tgtEl>
                                          <p:spTgt spid="34"/>
                                        </p:tgtEl>
                                      </p:cBhvr>
                                      <p:by x="150000" y="150000"/>
                                    </p:animScale>
                                  </p:childTnLst>
                                </p:cTn>
                              </p:par>
                              <p:par>
                                <p:cTn id="160" presetID="6" presetClass="emph" presetSubtype="0" decel="100000" autoRev="1" fill="hold" grpId="1" nodeType="withEffect">
                                  <p:stCondLst>
                                    <p:cond delay="700"/>
                                  </p:stCondLst>
                                  <p:childTnLst>
                                    <p:animScale>
                                      <p:cBhvr>
                                        <p:cTn id="161" dur="500" fill="hold"/>
                                        <p:tgtEl>
                                          <p:spTgt spid="35"/>
                                        </p:tgtEl>
                                      </p:cBhvr>
                                      <p:by x="150000" y="150000"/>
                                    </p:animScale>
                                  </p:childTnLst>
                                </p:cTn>
                              </p:par>
                              <p:par>
                                <p:cTn id="162" presetID="6" presetClass="emph" presetSubtype="0" decel="100000" autoRev="1" fill="hold" grpId="1" nodeType="withEffect">
                                  <p:stCondLst>
                                    <p:cond delay="900"/>
                                  </p:stCondLst>
                                  <p:childTnLst>
                                    <p:animScale>
                                      <p:cBhvr>
                                        <p:cTn id="163" dur="500" fill="hold"/>
                                        <p:tgtEl>
                                          <p:spTgt spid="28"/>
                                        </p:tgtEl>
                                      </p:cBhvr>
                                      <p:by x="150000" y="150000"/>
                                    </p:animScale>
                                  </p:childTnLst>
                                </p:cTn>
                              </p:par>
                              <p:par>
                                <p:cTn id="164" presetID="6" presetClass="emph" presetSubtype="0" decel="100000" autoRev="1" fill="hold" grpId="1" nodeType="withEffect">
                                  <p:stCondLst>
                                    <p:cond delay="300"/>
                                  </p:stCondLst>
                                  <p:childTnLst>
                                    <p:animScale>
                                      <p:cBhvr>
                                        <p:cTn id="165" dur="500" fill="hold"/>
                                        <p:tgtEl>
                                          <p:spTgt spid="32"/>
                                        </p:tgtEl>
                                      </p:cBhvr>
                                      <p:by x="150000" y="150000"/>
                                    </p:animScale>
                                  </p:childTnLst>
                                </p:cTn>
                              </p:par>
                              <p:par>
                                <p:cTn id="166" presetID="6" presetClass="emph" presetSubtype="0" decel="100000" autoRev="1" fill="hold" grpId="1" nodeType="withEffect">
                                  <p:stCondLst>
                                    <p:cond delay="600"/>
                                  </p:stCondLst>
                                  <p:childTnLst>
                                    <p:animScale>
                                      <p:cBhvr>
                                        <p:cTn id="167" dur="500" fill="hold"/>
                                        <p:tgtEl>
                                          <p:spTgt spid="33"/>
                                        </p:tgtEl>
                                      </p:cBhvr>
                                      <p:by x="150000" y="150000"/>
                                    </p:animScale>
                                  </p:childTnLst>
                                </p:cTn>
                              </p:par>
                              <p:par>
                                <p:cTn id="168" presetID="6" presetClass="emph" presetSubtype="0" decel="100000" autoRev="1" fill="hold" grpId="1" nodeType="withEffect">
                                  <p:stCondLst>
                                    <p:cond delay="700"/>
                                  </p:stCondLst>
                                  <p:childTnLst>
                                    <p:animScale>
                                      <p:cBhvr>
                                        <p:cTn id="169" dur="500" fill="hold"/>
                                        <p:tgtEl>
                                          <p:spTgt spid="46"/>
                                        </p:tgtEl>
                                      </p:cBhvr>
                                      <p:by x="150000" y="150000"/>
                                    </p:animScale>
                                  </p:childTnLst>
                                </p:cTn>
                              </p:par>
                              <p:par>
                                <p:cTn id="170" presetID="6" presetClass="emph" presetSubtype="0" decel="100000" autoRev="1" fill="hold" grpId="1" nodeType="withEffect">
                                  <p:stCondLst>
                                    <p:cond delay="1200"/>
                                  </p:stCondLst>
                                  <p:childTnLst>
                                    <p:animScale>
                                      <p:cBhvr>
                                        <p:cTn id="171" dur="500" fill="hold"/>
                                        <p:tgtEl>
                                          <p:spTgt spid="44"/>
                                        </p:tgtEl>
                                      </p:cBhvr>
                                      <p:by x="150000" y="150000"/>
                                    </p:animScale>
                                  </p:childTnLst>
                                </p:cTn>
                              </p:par>
                              <p:par>
                                <p:cTn id="172" presetID="6" presetClass="emph" presetSubtype="0" decel="100000" autoRev="1" fill="hold" grpId="1" nodeType="withEffect">
                                  <p:stCondLst>
                                    <p:cond delay="900"/>
                                  </p:stCondLst>
                                  <p:childTnLst>
                                    <p:animScale>
                                      <p:cBhvr>
                                        <p:cTn id="173" dur="500" fill="hold"/>
                                        <p:tgtEl>
                                          <p:spTgt spid="45"/>
                                        </p:tgtEl>
                                      </p:cBhvr>
                                      <p:by x="150000" y="150000"/>
                                    </p:animScale>
                                  </p:childTnLst>
                                </p:cTn>
                              </p:par>
                              <p:par>
                                <p:cTn id="174" presetID="6" presetClass="emph" presetSubtype="0" decel="100000" autoRev="1" fill="hold" grpId="1" nodeType="withEffect">
                                  <p:stCondLst>
                                    <p:cond delay="1000"/>
                                  </p:stCondLst>
                                  <p:childTnLst>
                                    <p:animScale>
                                      <p:cBhvr>
                                        <p:cTn id="175" dur="500" fill="hold"/>
                                        <p:tgtEl>
                                          <p:spTgt spid="29"/>
                                        </p:tgtEl>
                                      </p:cBhvr>
                                      <p:by x="150000" y="150000"/>
                                    </p:animScale>
                                  </p:childTnLst>
                                </p:cTn>
                              </p:par>
                              <p:par>
                                <p:cTn id="176" presetID="6" presetClass="emph" presetSubtype="0" decel="100000" autoRev="1" fill="hold" grpId="1" nodeType="withEffect">
                                  <p:stCondLst>
                                    <p:cond delay="1100"/>
                                  </p:stCondLst>
                                  <p:childTnLst>
                                    <p:animScale>
                                      <p:cBhvr>
                                        <p:cTn id="177" dur="500" fill="hold"/>
                                        <p:tgtEl>
                                          <p:spTgt spid="26"/>
                                        </p:tgtEl>
                                      </p:cBhvr>
                                      <p:by x="150000" y="150000"/>
                                    </p:animScale>
                                  </p:childTnLst>
                                </p:cTn>
                              </p:par>
                              <p:par>
                                <p:cTn id="178" presetID="6" presetClass="emph" presetSubtype="0" decel="100000" autoRev="1" fill="hold" grpId="1" nodeType="withEffect">
                                  <p:stCondLst>
                                    <p:cond delay="900"/>
                                  </p:stCondLst>
                                  <p:childTnLst>
                                    <p:animScale>
                                      <p:cBhvr>
                                        <p:cTn id="179" dur="500" fill="hold"/>
                                        <p:tgtEl>
                                          <p:spTgt spid="25"/>
                                        </p:tgtEl>
                                      </p:cBhvr>
                                      <p:by x="150000" y="150000"/>
                                    </p:animScale>
                                  </p:childTnLst>
                                </p:cTn>
                              </p:par>
                              <p:par>
                                <p:cTn id="180" presetID="6" presetClass="emph" presetSubtype="0" decel="100000" autoRev="1" fill="hold" grpId="1" nodeType="withEffect">
                                  <p:stCondLst>
                                    <p:cond delay="600"/>
                                  </p:stCondLst>
                                  <p:childTnLst>
                                    <p:animScale>
                                      <p:cBhvr>
                                        <p:cTn id="181" dur="500" fill="hold"/>
                                        <p:tgtEl>
                                          <p:spTgt spid="27"/>
                                        </p:tgtEl>
                                      </p:cBhvr>
                                      <p:by x="150000" y="150000"/>
                                    </p:animScale>
                                  </p:childTnLst>
                                </p:cTn>
                              </p:par>
                              <p:par>
                                <p:cTn id="182" presetID="6" presetClass="emph" presetSubtype="0" decel="100000" autoRev="1" fill="hold" grpId="1" nodeType="withEffect">
                                  <p:stCondLst>
                                    <p:cond delay="900"/>
                                  </p:stCondLst>
                                  <p:childTnLst>
                                    <p:animScale>
                                      <p:cBhvr>
                                        <p:cTn id="183" dur="500" fill="hold"/>
                                        <p:tgtEl>
                                          <p:spTgt spid="30"/>
                                        </p:tgtEl>
                                      </p:cBhvr>
                                      <p:by x="150000" y="150000"/>
                                    </p:animScale>
                                  </p:childTnLst>
                                </p:cTn>
                              </p:par>
                              <p:par>
                                <p:cTn id="184" presetID="6" presetClass="emph" presetSubtype="0" decel="100000" autoRev="1" fill="hold" grpId="1" nodeType="withEffect">
                                  <p:stCondLst>
                                    <p:cond delay="300"/>
                                  </p:stCondLst>
                                  <p:childTnLst>
                                    <p:animScale>
                                      <p:cBhvr>
                                        <p:cTn id="185" dur="500" fill="hold"/>
                                        <p:tgtEl>
                                          <p:spTgt spid="31"/>
                                        </p:tgtEl>
                                      </p:cBhvr>
                                      <p:by x="150000" y="150000"/>
                                    </p:animScale>
                                  </p:childTnLst>
                                </p:cTn>
                              </p:par>
                              <p:par>
                                <p:cTn id="186" presetID="6" presetClass="emph" presetSubtype="0" decel="100000" autoRev="1" fill="hold" grpId="1" nodeType="withEffect">
                                  <p:stCondLst>
                                    <p:cond delay="300"/>
                                  </p:stCondLst>
                                  <p:childTnLst>
                                    <p:animScale>
                                      <p:cBhvr>
                                        <p:cTn id="187" dur="500" fill="hold"/>
                                        <p:tgtEl>
                                          <p:spTgt spid="23"/>
                                        </p:tgtEl>
                                      </p:cBhvr>
                                      <p:by x="150000" y="150000"/>
                                    </p:animScale>
                                  </p:childTnLst>
                                </p:cTn>
                              </p:par>
                              <p:par>
                                <p:cTn id="188" presetID="6" presetClass="emph" presetSubtype="0" decel="100000" autoRev="1" fill="hold" grpId="1" nodeType="withEffect">
                                  <p:stCondLst>
                                    <p:cond delay="300"/>
                                  </p:stCondLst>
                                  <p:childTnLst>
                                    <p:animScale>
                                      <p:cBhvr>
                                        <p:cTn id="189" dur="500" fill="hold"/>
                                        <p:tgtEl>
                                          <p:spTgt spid="24"/>
                                        </p:tgtEl>
                                      </p:cBhvr>
                                      <p:by x="150000" y="150000"/>
                                    </p:animScale>
                                  </p:childTnLst>
                                </p:cTn>
                              </p:par>
                              <p:par>
                                <p:cTn id="190" presetID="6" presetClass="emph" presetSubtype="0" decel="100000" autoRev="1" fill="hold" grpId="1" nodeType="withEffect">
                                  <p:stCondLst>
                                    <p:cond delay="100"/>
                                  </p:stCondLst>
                                  <p:childTnLst>
                                    <p:animScale>
                                      <p:cBhvr>
                                        <p:cTn id="191" dur="500" fill="hold"/>
                                        <p:tgtEl>
                                          <p:spTgt spid="22"/>
                                        </p:tgtEl>
                                      </p:cBhvr>
                                      <p:by x="150000" y="150000"/>
                                    </p:animScale>
                                  </p:childTnLst>
                                </p:cTn>
                              </p:par>
                              <p:par>
                                <p:cTn id="192" presetID="6" presetClass="emph" presetSubtype="0" decel="100000" autoRev="1" fill="hold" grpId="1" nodeType="withEffect">
                                  <p:stCondLst>
                                    <p:cond delay="0"/>
                                  </p:stCondLst>
                                  <p:childTnLst>
                                    <p:animScale>
                                      <p:cBhvr>
                                        <p:cTn id="193" dur="500" fill="hold"/>
                                        <p:tgtEl>
                                          <p:spTgt spid="21"/>
                                        </p:tgtEl>
                                      </p:cBhvr>
                                      <p:by x="150000" y="150000"/>
                                    </p:animScale>
                                  </p:childTnLst>
                                </p:cTn>
                              </p:par>
                              <p:par>
                                <p:cTn id="194" presetID="6" presetClass="emph" presetSubtype="0" decel="100000" autoRev="1" fill="hold" grpId="1" nodeType="withEffect">
                                  <p:stCondLst>
                                    <p:cond delay="700"/>
                                  </p:stCondLst>
                                  <p:childTnLst>
                                    <p:animScale>
                                      <p:cBhvr>
                                        <p:cTn id="195" dur="500" fill="hold"/>
                                        <p:tgtEl>
                                          <p:spTgt spid="20"/>
                                        </p:tgtEl>
                                      </p:cBhvr>
                                      <p:by x="150000" y="150000"/>
                                    </p:animScale>
                                  </p:childTnLst>
                                </p:cTn>
                              </p:par>
                              <p:par>
                                <p:cTn id="196" presetID="6" presetClass="emph" presetSubtype="0" decel="100000" autoRev="1" fill="hold" grpId="1" nodeType="withEffect">
                                  <p:stCondLst>
                                    <p:cond delay="300"/>
                                  </p:stCondLst>
                                  <p:childTnLst>
                                    <p:animScale>
                                      <p:cBhvr>
                                        <p:cTn id="197" dur="500" fill="hold"/>
                                        <p:tgtEl>
                                          <p:spTgt spid="1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a:xfrm>
            <a:off x="1829594" y="3713286"/>
            <a:ext cx="8808243" cy="1830388"/>
          </a:xfrm>
        </p:spPr>
        <p:txBody>
          <a:bodyPr/>
          <a:lstStyle/>
          <a:p>
            <a:r>
              <a:rPr lang="en-US" dirty="0" smtClean="0"/>
              <a:t>Speak to us if you’re interested in</a:t>
            </a:r>
            <a:r>
              <a:rPr lang="en-US" dirty="0"/>
              <a:t> </a:t>
            </a:r>
            <a:r>
              <a:rPr lang="en-US" dirty="0" smtClean="0"/>
              <a:t>upgrading SQL Server</a:t>
            </a:r>
          </a:p>
          <a:p>
            <a:endParaRPr lang="en-US" dirty="0"/>
          </a:p>
          <a:p>
            <a:endParaRPr lang="en-US" dirty="0" smtClean="0"/>
          </a:p>
          <a:p>
            <a:r>
              <a:rPr lang="en-US" sz="2400" dirty="0">
                <a:latin typeface="Segoe UI Semibold" panose="020B0702040204020203" pitchFamily="34" charset="0"/>
                <a:cs typeface="Segoe UI Semibold" panose="020B0702040204020203" pitchFamily="34" charset="0"/>
              </a:rPr>
              <a:t>ServicesNZ@Microsoft.com</a:t>
            </a:r>
          </a:p>
        </p:txBody>
      </p:sp>
      <p:sp>
        <p:nvSpPr>
          <p:cNvPr id="2" name="Title 1"/>
          <p:cNvSpPr>
            <a:spLocks noGrp="1"/>
          </p:cNvSpPr>
          <p:nvPr>
            <p:ph type="title"/>
          </p:nvPr>
        </p:nvSpPr>
        <p:spPr/>
        <p:txBody>
          <a:bodyPr/>
          <a:lstStyle/>
          <a:p>
            <a:r>
              <a:rPr lang="en-US" sz="6000" dirty="0"/>
              <a:t>Microsoft </a:t>
            </a:r>
            <a:r>
              <a:rPr lang="en-US" sz="7200" dirty="0"/>
              <a:t>|</a:t>
            </a:r>
            <a:r>
              <a:rPr lang="en-US" sz="6000" dirty="0"/>
              <a:t> Services</a:t>
            </a:r>
          </a:p>
        </p:txBody>
      </p:sp>
    </p:spTree>
    <p:extLst>
      <p:ext uri="{BB962C8B-B14F-4D97-AF65-F5344CB8AC3E}">
        <p14:creationId xmlns:p14="http://schemas.microsoft.com/office/powerpoint/2010/main" val="41997668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bwMode="auto">
          <a:xfrm>
            <a:off x="532913" y="5586329"/>
            <a:ext cx="5488575" cy="1111333"/>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r>
              <a:rPr lang="en-US" sz="2200">
                <a:solidFill>
                  <a:schemeClr val="tx1">
                    <a:lumMod val="20000"/>
                    <a:lumOff val="80000"/>
                    <a:alpha val="99000"/>
                  </a:schemeClr>
                </a:solidFill>
                <a:latin typeface="Segoe UI" pitchFamily="34" charset="0"/>
                <a:ea typeface="Segoe UI" pitchFamily="34" charset="0"/>
                <a:cs typeface="Segoe UI" pitchFamily="34" charset="0"/>
              </a:rPr>
              <a:t>http://download.microsoft.com/download/SQL_Server_2012_Upgrade_Technical_Reference_Guide_White_Paper.pdf</a:t>
            </a:r>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 name="Title 1"/>
          <p:cNvSpPr>
            <a:spLocks noGrp="1"/>
          </p:cNvSpPr>
          <p:nvPr>
            <p:ph type="title"/>
          </p:nvPr>
        </p:nvSpPr>
        <p:spPr>
          <a:xfrm>
            <a:off x="316522" y="1145183"/>
            <a:ext cx="3856557" cy="917575"/>
          </a:xfrm>
        </p:spPr>
        <p:txBody>
          <a:bodyPr/>
          <a:lstStyle/>
          <a:p>
            <a:r>
              <a:rPr lang="en-US" dirty="0" smtClean="0"/>
              <a:t>Resources</a:t>
            </a:r>
            <a:endParaRPr lang="en-US" dirty="0"/>
          </a:p>
        </p:txBody>
      </p:sp>
      <p:sp>
        <p:nvSpPr>
          <p:cNvPr id="20" name="Title Tile"/>
          <p:cNvSpPr/>
          <p:nvPr/>
        </p:nvSpPr>
        <p:spPr bwMode="gray">
          <a:xfrm>
            <a:off x="510549" y="1864038"/>
            <a:ext cx="5488575"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32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 &amp; MSDN Flash</a:t>
            </a:r>
            <a:endParaRPr lang="en-US" sz="32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1" name="Rectangle 20"/>
          <p:cNvSpPr/>
          <p:nvPr/>
        </p:nvSpPr>
        <p:spPr bwMode="auto">
          <a:xfrm>
            <a:off x="510549" y="3683698"/>
            <a:ext cx="5488575" cy="88943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Rectangle 21"/>
          <p:cNvSpPr/>
          <p:nvPr/>
        </p:nvSpPr>
        <p:spPr>
          <a:xfrm>
            <a:off x="659500" y="3640208"/>
            <a:ext cx="3753400" cy="338554"/>
          </a:xfrm>
          <a:prstGeom prst="rect">
            <a:avLst/>
          </a:prstGeom>
        </p:spPr>
        <p:txBody>
          <a:bodyPr wrap="none" lIns="182880">
            <a:spAutoFit/>
          </a:bodyPr>
          <a:lstStyle/>
          <a:p>
            <a:pPr marL="0" lvl="1">
              <a:tabLst>
                <a:tab pos="1828800" algn="l"/>
              </a:tabLst>
            </a:pPr>
            <a:r>
              <a:rPr lang="en-US" sz="1600" dirty="0" smtClean="0">
                <a:latin typeface="Segoe UI" pitchFamily="34" charset="0"/>
                <a:ea typeface="Segoe UI" pitchFamily="34" charset="0"/>
                <a:cs typeface="Segoe UI" pitchFamily="34" charset="0"/>
              </a:rPr>
              <a:t>Subscribe to our fortnightly newsletter</a:t>
            </a:r>
            <a:endParaRPr lang="en-US" sz="1600" dirty="0">
              <a:latin typeface="Segoe UI" pitchFamily="34" charset="0"/>
              <a:ea typeface="Segoe UI" pitchFamily="34" charset="0"/>
              <a:cs typeface="Segoe UI" pitchFamily="34" charset="0"/>
            </a:endParaRPr>
          </a:p>
        </p:txBody>
      </p:sp>
      <p:sp>
        <p:nvSpPr>
          <p:cNvPr id="23" name="Rectangle 22"/>
          <p:cNvSpPr/>
          <p:nvPr/>
        </p:nvSpPr>
        <p:spPr bwMode="white">
          <a:xfrm>
            <a:off x="1082874" y="3850384"/>
            <a:ext cx="4916250" cy="646331"/>
          </a:xfrm>
          <a:prstGeom prst="rect">
            <a:avLst/>
          </a:prstGeom>
        </p:spPr>
        <p:txBody>
          <a:bodyPr wrap="square" lIns="182880">
            <a:spAutoFit/>
          </a:bodyPr>
          <a:lstStyle/>
          <a:p>
            <a:r>
              <a:rPr lang="en-US" dirty="0">
                <a:solidFill>
                  <a:srgbClr val="FFFFFF"/>
                </a:solidFill>
                <a:hlinkClick r:id="rId3"/>
              </a:rPr>
              <a:t>http</a:t>
            </a:r>
            <a:r>
              <a:rPr lang="en-US" dirty="0" smtClean="0">
                <a:solidFill>
                  <a:srgbClr val="FFFFFF"/>
                </a:solidFill>
                <a:hlinkClick r:id="rId3"/>
              </a:rPr>
              <a:t>://aka.ms/technetnz</a:t>
            </a:r>
            <a:r>
              <a:rPr lang="en-US" dirty="0" smtClean="0">
                <a:solidFill>
                  <a:srgbClr val="FFFFFF"/>
                </a:solidFill>
              </a:rPr>
              <a:t> </a:t>
            </a:r>
            <a:r>
              <a:rPr lang="en-US" dirty="0" smtClean="0">
                <a:solidFill>
                  <a:srgbClr val="FFFFFF"/>
                </a:solidFill>
                <a:hlinkClick r:id="rId4"/>
              </a:rPr>
              <a:t>http://aka.ms/msdnnz</a:t>
            </a:r>
            <a:r>
              <a:rPr lang="en-US" dirty="0" smtClean="0">
                <a:solidFill>
                  <a:srgbClr val="FFFFFF"/>
                </a:solidFill>
              </a:rPr>
              <a:t> </a:t>
            </a:r>
            <a:endParaRPr lang="en-US" dirty="0">
              <a:solidFill>
                <a:srgbClr val="FFFFFF"/>
              </a:solidFill>
            </a:endParaRPr>
          </a:p>
        </p:txBody>
      </p:sp>
      <p:sp>
        <p:nvSpPr>
          <p:cNvPr id="32" name="Rectangle 31"/>
          <p:cNvSpPr/>
          <p:nvPr/>
        </p:nvSpPr>
        <p:spPr bwMode="auto">
          <a:xfrm>
            <a:off x="6102452" y="5716409"/>
            <a:ext cx="5487453" cy="89922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4" name="Rectangle 33"/>
          <p:cNvSpPr/>
          <p:nvPr/>
        </p:nvSpPr>
        <p:spPr bwMode="white">
          <a:xfrm>
            <a:off x="6689762" y="5970551"/>
            <a:ext cx="4898483" cy="369332"/>
          </a:xfrm>
          <a:prstGeom prst="rect">
            <a:avLst/>
          </a:prstGeom>
        </p:spPr>
        <p:txBody>
          <a:bodyPr wrap="square" lIns="182880">
            <a:spAutoFit/>
          </a:bodyPr>
          <a:lstStyle/>
          <a:p>
            <a:r>
              <a:rPr lang="en-US" dirty="0">
                <a:hlinkClick r:id="rId5"/>
              </a:rPr>
              <a:t>http</a:t>
            </a:r>
            <a:r>
              <a:rPr lang="en-US" dirty="0" smtClean="0">
                <a:hlinkClick r:id="rId5"/>
              </a:rPr>
              <a:t>://aka.ms/ch9nz</a:t>
            </a:r>
            <a:r>
              <a:rPr lang="en-US" dirty="0" smtClean="0"/>
              <a:t> </a:t>
            </a:r>
            <a:endParaRPr lang="en-US" dirty="0"/>
          </a:p>
        </p:txBody>
      </p:sp>
      <p:sp>
        <p:nvSpPr>
          <p:cNvPr id="14" name="Arrow Bar"/>
          <p:cNvSpPr/>
          <p:nvPr/>
        </p:nvSpPr>
        <p:spPr bwMode="gray">
          <a:xfrm>
            <a:off x="6102452" y="1045576"/>
            <a:ext cx="5485809" cy="1841179"/>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32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Microsoft Virtual Academy</a:t>
            </a:r>
            <a:endParaRPr lang="en-US" sz="32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15" name="Rectangle 14"/>
          <p:cNvSpPr/>
          <p:nvPr/>
        </p:nvSpPr>
        <p:spPr bwMode="auto">
          <a:xfrm>
            <a:off x="6100262" y="2870967"/>
            <a:ext cx="5487984" cy="916543"/>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6" name="Rectangle 15"/>
          <p:cNvSpPr/>
          <p:nvPr/>
        </p:nvSpPr>
        <p:spPr>
          <a:xfrm>
            <a:off x="6261915" y="2431086"/>
            <a:ext cx="2147601" cy="338518"/>
          </a:xfrm>
          <a:prstGeom prst="rect">
            <a:avLst/>
          </a:prstGeom>
        </p:spPr>
        <p:txBody>
          <a:bodyPr wrap="square" lIns="182880">
            <a:spAutoFit/>
          </a:bodyPr>
          <a:lstStyle/>
          <a:p>
            <a:pPr marL="0" lvl="1">
              <a:tabLst>
                <a:tab pos="1828800" algn="l"/>
              </a:tabLst>
            </a:pPr>
            <a:r>
              <a:rPr lang="en-US" sz="1600" dirty="0" smtClean="0">
                <a:latin typeface="Segoe UI" pitchFamily="34" charset="0"/>
                <a:ea typeface="Segoe UI" pitchFamily="34" charset="0"/>
                <a:cs typeface="Segoe UI" pitchFamily="34" charset="0"/>
              </a:rPr>
              <a:t>Free Online Learning</a:t>
            </a:r>
            <a:endParaRPr lang="en-US" sz="1600" dirty="0">
              <a:latin typeface="Segoe UI" pitchFamily="34" charset="0"/>
              <a:ea typeface="Segoe UI" pitchFamily="34" charset="0"/>
              <a:cs typeface="Segoe UI" pitchFamily="34" charset="0"/>
            </a:endParaRPr>
          </a:p>
        </p:txBody>
      </p:sp>
      <p:sp>
        <p:nvSpPr>
          <p:cNvPr id="17" name="Rectangle 16"/>
          <p:cNvSpPr/>
          <p:nvPr/>
        </p:nvSpPr>
        <p:spPr bwMode="white">
          <a:xfrm>
            <a:off x="6609972" y="3147450"/>
            <a:ext cx="4981979" cy="369292"/>
          </a:xfrm>
          <a:prstGeom prst="rect">
            <a:avLst/>
          </a:prstGeom>
        </p:spPr>
        <p:txBody>
          <a:bodyPr wrap="square" lIns="182880">
            <a:spAutoFit/>
          </a:bodyPr>
          <a:lstStyle/>
          <a:p>
            <a:r>
              <a:rPr lang="en-US" dirty="0" smtClean="0">
                <a:solidFill>
                  <a:srgbClr val="FFFFFF"/>
                </a:solidFill>
                <a:hlinkClick r:id="rId6"/>
              </a:rPr>
              <a:t>http://aka.ms/mva </a:t>
            </a:r>
            <a:endParaRPr lang="en-US" sz="1600" dirty="0"/>
          </a:p>
        </p:txBody>
      </p:sp>
      <p:sp>
        <p:nvSpPr>
          <p:cNvPr id="37" name="TechEd Tile"/>
          <p:cNvSpPr/>
          <p:nvPr/>
        </p:nvSpPr>
        <p:spPr bwMode="gray">
          <a:xfrm>
            <a:off x="6104112" y="3897527"/>
            <a:ext cx="5486400" cy="183450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endParaRPr lang="en-US" sz="36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pic>
        <p:nvPicPr>
          <p:cNvPr id="36" name="Picture 3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6103501" y="3878262"/>
            <a:ext cx="5484744" cy="1841152"/>
          </a:xfrm>
          <a:prstGeom prst="rect">
            <a:avLst/>
          </a:prstGeom>
        </p:spPr>
      </p:pic>
      <p:sp>
        <p:nvSpPr>
          <p:cNvPr id="33" name="Rectangle 32"/>
          <p:cNvSpPr/>
          <p:nvPr/>
        </p:nvSpPr>
        <p:spPr>
          <a:xfrm>
            <a:off x="6309042" y="5368508"/>
            <a:ext cx="2154116" cy="338554"/>
          </a:xfrm>
          <a:prstGeom prst="rect">
            <a:avLst/>
          </a:prstGeom>
        </p:spPr>
        <p:txBody>
          <a:bodyPr wrap="none" lIns="182880">
            <a:spAutoFit/>
          </a:bodyPr>
          <a:lstStyle/>
          <a:p>
            <a:pPr marL="0" lvl="1">
              <a:tabLst>
                <a:tab pos="1828800" algn="l"/>
              </a:tabLst>
            </a:pPr>
            <a:r>
              <a:rPr lang="en-US" sz="1600" dirty="0" smtClean="0">
                <a:latin typeface="Segoe UI" pitchFamily="34" charset="0"/>
                <a:ea typeface="Segoe UI" pitchFamily="34" charset="0"/>
                <a:cs typeface="Segoe UI" pitchFamily="34" charset="0"/>
              </a:rPr>
              <a:t>Sessions on Demand</a:t>
            </a:r>
            <a:endParaRPr lang="en-US" sz="1600" dirty="0">
              <a:latin typeface="Segoe UI" pitchFamily="34" charset="0"/>
              <a:ea typeface="Segoe UI" pitchFamily="34" charset="0"/>
              <a:cs typeface="Segoe UI" pitchFamily="34" charset="0"/>
            </a:endParaRPr>
          </a:p>
        </p:txBody>
      </p:sp>
      <p:grpSp>
        <p:nvGrpSpPr>
          <p:cNvPr id="39" name="Group 38"/>
          <p:cNvGrpSpPr/>
          <p:nvPr/>
        </p:nvGrpSpPr>
        <p:grpSpPr>
          <a:xfrm>
            <a:off x="676490" y="3914672"/>
            <a:ext cx="432048" cy="464385"/>
            <a:chOff x="3290598" y="3324876"/>
            <a:chExt cx="724001" cy="724001"/>
          </a:xfrm>
        </p:grpSpPr>
        <p:pic>
          <p:nvPicPr>
            <p:cNvPr id="12" name="Picture 11"/>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290598" y="3324876"/>
              <a:ext cx="724001" cy="724001"/>
            </a:xfrm>
            <a:prstGeom prst="rect">
              <a:avLst/>
            </a:prstGeom>
          </p:spPr>
        </p:pic>
        <p:pic>
          <p:nvPicPr>
            <p:cNvPr id="38" name="Picture 37"/>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290598" y="3324876"/>
              <a:ext cx="724001" cy="724001"/>
            </a:xfrm>
            <a:prstGeom prst="rect">
              <a:avLst/>
            </a:prstGeom>
          </p:spPr>
        </p:pic>
      </p:grpSp>
      <p:grpSp>
        <p:nvGrpSpPr>
          <p:cNvPr id="48" name="Group 47"/>
          <p:cNvGrpSpPr/>
          <p:nvPr/>
        </p:nvGrpSpPr>
        <p:grpSpPr>
          <a:xfrm>
            <a:off x="6309042" y="5943104"/>
            <a:ext cx="467280" cy="467280"/>
            <a:chOff x="10385948" y="6006031"/>
            <a:chExt cx="724001" cy="724001"/>
          </a:xfrm>
        </p:grpSpPr>
        <p:pic>
          <p:nvPicPr>
            <p:cNvPr id="40" name="Picture 39"/>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385948" y="6006031"/>
              <a:ext cx="724001" cy="724001"/>
            </a:xfrm>
            <a:prstGeom prst="rect">
              <a:avLst/>
            </a:prstGeom>
          </p:spPr>
        </p:pic>
        <p:pic>
          <p:nvPicPr>
            <p:cNvPr id="44" name="Picture 43"/>
            <p:cNvPicPr>
              <a:picLocks noChangeAspect="1"/>
            </p:cNvPicPr>
            <p:nvPr/>
          </p:nvPicPr>
          <p:blipFill>
            <a:blip r:embed="rId1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385948" y="6006031"/>
              <a:ext cx="724001" cy="724001"/>
            </a:xfrm>
            <a:prstGeom prst="rect">
              <a:avLst/>
            </a:prstGeom>
          </p:spPr>
        </p:pic>
      </p:grpSp>
      <p:grpSp>
        <p:nvGrpSpPr>
          <p:cNvPr id="49" name="Group 48"/>
          <p:cNvGrpSpPr/>
          <p:nvPr/>
        </p:nvGrpSpPr>
        <p:grpSpPr>
          <a:xfrm>
            <a:off x="6302537" y="3074468"/>
            <a:ext cx="452574" cy="452574"/>
            <a:chOff x="4772196" y="5978104"/>
            <a:chExt cx="724001" cy="724001"/>
          </a:xfrm>
        </p:grpSpPr>
        <p:pic>
          <p:nvPicPr>
            <p:cNvPr id="42" name="Picture 41"/>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772196" y="5978104"/>
              <a:ext cx="724001" cy="724001"/>
            </a:xfrm>
            <a:prstGeom prst="rect">
              <a:avLst/>
            </a:prstGeom>
          </p:spPr>
        </p:pic>
        <p:pic>
          <p:nvPicPr>
            <p:cNvPr id="46" name="Picture 45"/>
            <p:cNvPicPr>
              <a:picLocks noChangeAspect="1"/>
            </p:cNvPicPr>
            <p:nvPr/>
          </p:nvPicPr>
          <p:blipFill>
            <a:blip r:embed="rId1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772196" y="5978104"/>
              <a:ext cx="724001" cy="724001"/>
            </a:xfrm>
            <a:prstGeom prst="rect">
              <a:avLst/>
            </a:prstGeom>
          </p:spPr>
        </p:pic>
      </p:grpSp>
      <p:sp>
        <p:nvSpPr>
          <p:cNvPr id="26" name="Title Tile"/>
          <p:cNvSpPr/>
          <p:nvPr/>
        </p:nvSpPr>
        <p:spPr bwMode="gray">
          <a:xfrm>
            <a:off x="532913" y="4640262"/>
            <a:ext cx="5488575" cy="94586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32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Upgrade Technical White paper</a:t>
            </a:r>
            <a:endParaRPr lang="en-US" sz="32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4" name="Rectangle 3"/>
          <p:cNvSpPr/>
          <p:nvPr/>
        </p:nvSpPr>
        <p:spPr>
          <a:xfrm>
            <a:off x="687387" y="5707880"/>
            <a:ext cx="5073650" cy="923330"/>
          </a:xfrm>
          <a:prstGeom prst="rect">
            <a:avLst/>
          </a:prstGeom>
        </p:spPr>
        <p:txBody>
          <a:bodyPr wrap="square">
            <a:spAutoFit/>
          </a:bodyPr>
          <a:lstStyle/>
          <a:p>
            <a:r>
              <a:rPr lang="en-NZ" dirty="0">
                <a:solidFill>
                  <a:schemeClr val="tx2"/>
                </a:solidFill>
              </a:rPr>
              <a:t>http://download.microsoft.com/download/SQL_Server_2012_Upgrade_Technical_Reference_Guide_White_Paper.pdf</a:t>
            </a:r>
          </a:p>
        </p:txBody>
      </p:sp>
    </p:spTree>
    <p:extLst>
      <p:ext uri="{BB962C8B-B14F-4D97-AF65-F5344CB8AC3E}">
        <p14:creationId xmlns:p14="http://schemas.microsoft.com/office/powerpoint/2010/main" val="514325661"/>
      </p:ext>
    </p:extLst>
  </p:cSld>
  <p:clrMapOvr>
    <a:masterClrMapping/>
  </p:clrMapOvr>
  <p:transition spd="slow">
    <p:pu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p:cNvSpPr/>
          <p:nvPr/>
        </p:nvSpPr>
        <p:spPr bwMode="invGray">
          <a:xfrm>
            <a:off x="447869" y="1395987"/>
            <a:ext cx="1274568" cy="1311128"/>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8800" dirty="0" smtClean="0">
                <a:gradFill>
                  <a:gsLst>
                    <a:gs pos="1250">
                      <a:schemeClr val="tx1"/>
                    </a:gs>
                    <a:gs pos="100000">
                      <a:schemeClr val="tx1"/>
                    </a:gs>
                  </a:gsLst>
                  <a:lin ang="5400000" scaled="0"/>
                </a:gradFill>
                <a:latin typeface="+mj-lt"/>
              </a:rPr>
              <a:t> </a:t>
            </a:r>
            <a:endParaRPr lang="en-US" sz="88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12348"/>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1591282" y="1262768"/>
            <a:ext cx="12018355" cy="4444294"/>
          </a:xfrm>
          <a:prstGeom prst="rect">
            <a:avLst/>
          </a:prstGeom>
          <a:noFill/>
        </p:spPr>
        <p:txBody>
          <a:bodyPr wrap="none" lIns="182880" tIns="146304" rIns="182880" bIns="146304" rtlCol="0">
            <a:spAutoFit/>
          </a:bodyPr>
          <a:lstStyle/>
          <a:p>
            <a:pPr lvl="0">
              <a:lnSpc>
                <a:spcPct val="90000"/>
              </a:lnSpc>
              <a:spcBef>
                <a:spcPct val="20000"/>
              </a:spcBef>
              <a:buSzPct val="105000"/>
            </a:pPr>
            <a:r>
              <a:rPr lang="en-US" sz="8000" dirty="0">
                <a:gradFill>
                  <a:gsLst>
                    <a:gs pos="1250">
                      <a:schemeClr val="tx1"/>
                    </a:gs>
                    <a:gs pos="100000">
                      <a:schemeClr val="tx1"/>
                    </a:gs>
                  </a:gsLst>
                  <a:lin ang="5400000" scaled="0"/>
                </a:gradFill>
                <a:latin typeface="+mj-lt"/>
              </a:rPr>
              <a:t>Complete your    </a:t>
            </a:r>
          </a:p>
          <a:p>
            <a:pPr lvl="0">
              <a:lnSpc>
                <a:spcPct val="90000"/>
              </a:lnSpc>
              <a:spcBef>
                <a:spcPct val="20000"/>
              </a:spcBef>
              <a:buSzPct val="105000"/>
            </a:pPr>
            <a:r>
              <a:rPr lang="en-US" sz="8000" dirty="0" smtClean="0">
                <a:gradFill>
                  <a:gsLst>
                    <a:gs pos="1250">
                      <a:schemeClr val="tx1"/>
                    </a:gs>
                    <a:gs pos="100000">
                      <a:schemeClr val="tx1"/>
                    </a:gs>
                  </a:gsLst>
                  <a:lin ang="5400000" scaled="0"/>
                </a:gradFill>
                <a:latin typeface="+mj-lt"/>
              </a:rPr>
              <a:t>session </a:t>
            </a:r>
            <a:r>
              <a:rPr lang="en-US" sz="8000" dirty="0">
                <a:gradFill>
                  <a:gsLst>
                    <a:gs pos="1250">
                      <a:schemeClr val="tx1"/>
                    </a:gs>
                    <a:gs pos="100000">
                      <a:schemeClr val="tx1"/>
                    </a:gs>
                  </a:gsLst>
                  <a:lin ang="5400000" scaled="0"/>
                </a:gradFill>
                <a:latin typeface="+mj-lt"/>
              </a:rPr>
              <a:t>evaluation              </a:t>
            </a:r>
          </a:p>
          <a:p>
            <a:pPr lvl="0">
              <a:lnSpc>
                <a:spcPct val="90000"/>
              </a:lnSpc>
              <a:spcBef>
                <a:spcPct val="20000"/>
              </a:spcBef>
              <a:buSzPct val="105000"/>
            </a:pPr>
            <a:r>
              <a:rPr lang="en-US" sz="8000" dirty="0" smtClean="0">
                <a:gradFill>
                  <a:gsLst>
                    <a:gs pos="1250">
                      <a:schemeClr val="tx1"/>
                    </a:gs>
                    <a:gs pos="100000">
                      <a:schemeClr val="tx1"/>
                    </a:gs>
                  </a:gsLst>
                  <a:lin ang="5400000" scaled="0"/>
                </a:gradFill>
                <a:latin typeface="+mj-lt"/>
              </a:rPr>
              <a:t>now </a:t>
            </a:r>
            <a:r>
              <a:rPr lang="en-US" sz="8000" dirty="0">
                <a:gradFill>
                  <a:gsLst>
                    <a:gs pos="1250">
                      <a:schemeClr val="tx1"/>
                    </a:gs>
                    <a:gs pos="100000">
                      <a:schemeClr val="tx1"/>
                    </a:gs>
                  </a:gsLst>
                  <a:lin ang="5400000" scaled="0"/>
                </a:gradFill>
                <a:latin typeface="+mj-lt"/>
              </a:rPr>
              <a:t>and win!</a:t>
            </a:r>
          </a:p>
          <a:p>
            <a:pPr>
              <a:lnSpc>
                <a:spcPct val="90000"/>
              </a:lnSpc>
              <a:spcAft>
                <a:spcPts val="600"/>
              </a:spcAft>
            </a:pPr>
            <a:endParaRPr lang="en-NZ" sz="2400" dirty="0" err="1" smtClean="0">
              <a:gradFill>
                <a:gsLst>
                  <a:gs pos="2917">
                    <a:schemeClr val="tx1"/>
                  </a:gs>
                  <a:gs pos="30000">
                    <a:schemeClr val="tx1"/>
                  </a:gs>
                </a:gsLst>
                <a:lin ang="5400000" scaled="0"/>
              </a:gradFill>
              <a:latin typeface="+mj-lt"/>
            </a:endParaRPr>
          </a:p>
        </p:txBody>
      </p:sp>
    </p:spTree>
    <p:extLst>
      <p:ext uri="{BB962C8B-B14F-4D97-AF65-F5344CB8AC3E}">
        <p14:creationId xmlns:p14="http://schemas.microsoft.com/office/powerpoint/2010/main" val="4144798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6074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373062"/>
            <a:ext cx="11887200" cy="932563"/>
          </a:xfrm>
        </p:spPr>
        <p:txBody>
          <a:bodyPr/>
          <a:lstStyle/>
          <a:p>
            <a:r>
              <a:rPr lang="en-US" sz="5400" dirty="0" smtClean="0"/>
              <a:t>Upgrading SQL….</a:t>
            </a:r>
            <a:endParaRPr lang="en-NZ" sz="5400" dirty="0"/>
          </a:p>
        </p:txBody>
      </p:sp>
      <p:sp>
        <p:nvSpPr>
          <p:cNvPr id="3" name="TextBox 2"/>
          <p:cNvSpPr txBox="1"/>
          <p:nvPr/>
        </p:nvSpPr>
        <p:spPr>
          <a:xfrm>
            <a:off x="291366" y="2049462"/>
            <a:ext cx="2131224" cy="4604337"/>
          </a:xfrm>
          <a:prstGeom prst="rect">
            <a:avLst/>
          </a:prstGeom>
          <a:noFill/>
        </p:spPr>
        <p:txBody>
          <a:bodyPr wrap="none" lIns="182880" tIns="146304" rIns="182880" bIns="146304" rtlCol="0">
            <a:spAutoFit/>
          </a:bodyPr>
          <a:lstStyle/>
          <a:p>
            <a:r>
              <a:rPr lang="en-US" sz="4000" dirty="0" smtClean="0">
                <a:latin typeface="+mj-lt"/>
              </a:rPr>
              <a:t>Benefits</a:t>
            </a:r>
          </a:p>
          <a:p>
            <a:endParaRPr lang="en-US" sz="4000" dirty="0" smtClean="0">
              <a:latin typeface="+mj-lt"/>
            </a:endParaRPr>
          </a:p>
          <a:p>
            <a:r>
              <a:rPr lang="en-US" sz="4000" dirty="0" smtClean="0">
                <a:latin typeface="+mj-lt"/>
              </a:rPr>
              <a:t>Tools</a:t>
            </a:r>
          </a:p>
          <a:p>
            <a:endParaRPr lang="en-US" sz="4000" dirty="0">
              <a:latin typeface="+mj-lt"/>
            </a:endParaRPr>
          </a:p>
          <a:p>
            <a:r>
              <a:rPr lang="en-US" sz="4000" dirty="0" smtClean="0">
                <a:latin typeface="+mj-lt"/>
              </a:rPr>
              <a:t>Blockers</a:t>
            </a:r>
          </a:p>
          <a:p>
            <a:endParaRPr lang="en-US" sz="4000" dirty="0">
              <a:latin typeface="+mj-lt"/>
            </a:endParaRPr>
          </a:p>
          <a:p>
            <a:r>
              <a:rPr lang="en-US" sz="4000" dirty="0" smtClean="0">
                <a:latin typeface="+mj-lt"/>
              </a:rPr>
              <a:t>How</a:t>
            </a:r>
          </a:p>
        </p:txBody>
      </p:sp>
    </p:spTree>
    <p:extLst>
      <p:ext uri="{BB962C8B-B14F-4D97-AF65-F5344CB8AC3E}">
        <p14:creationId xmlns:p14="http://schemas.microsoft.com/office/powerpoint/2010/main" val="50338620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Benefits</a:t>
            </a:r>
            <a:endParaRPr lang="en-NZ" dirty="0"/>
          </a:p>
        </p:txBody>
      </p:sp>
    </p:spTree>
    <p:extLst>
      <p:ext uri="{BB962C8B-B14F-4D97-AF65-F5344CB8AC3E}">
        <p14:creationId xmlns:p14="http://schemas.microsoft.com/office/powerpoint/2010/main" val="3111926119"/>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373062"/>
            <a:ext cx="11887200" cy="932563"/>
          </a:xfrm>
        </p:spPr>
        <p:txBody>
          <a:bodyPr/>
          <a:lstStyle/>
          <a:p>
            <a:r>
              <a:rPr lang="en-US" sz="5400" dirty="0" smtClean="0"/>
              <a:t>Security</a:t>
            </a:r>
            <a:endParaRPr lang="en-NZ" sz="5400" dirty="0"/>
          </a:p>
        </p:txBody>
      </p:sp>
    </p:spTree>
    <p:extLst>
      <p:ext uri="{BB962C8B-B14F-4D97-AF65-F5344CB8AC3E}">
        <p14:creationId xmlns:p14="http://schemas.microsoft.com/office/powerpoint/2010/main" val="186187943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373062"/>
            <a:ext cx="11887200" cy="932563"/>
          </a:xfrm>
        </p:spPr>
        <p:txBody>
          <a:bodyPr/>
          <a:lstStyle/>
          <a:p>
            <a:r>
              <a:rPr lang="en-US" sz="5400" dirty="0" smtClean="0"/>
              <a:t>Security</a:t>
            </a:r>
            <a:endParaRPr lang="en-NZ" sz="5400" dirty="0"/>
          </a:p>
        </p:txBody>
      </p:sp>
      <p:pic>
        <p:nvPicPr>
          <p:cNvPr id="3" name="Picture 2"/>
          <p:cNvPicPr>
            <a:picLocks noChangeAspect="1"/>
          </p:cNvPicPr>
          <p:nvPr/>
        </p:nvPicPr>
        <p:blipFill>
          <a:blip r:embed="rId2"/>
          <a:stretch>
            <a:fillRect/>
          </a:stretch>
        </p:blipFill>
        <p:spPr>
          <a:xfrm>
            <a:off x="2713037" y="144462"/>
            <a:ext cx="4581923" cy="6750063"/>
          </a:xfrm>
          <a:prstGeom prst="rect">
            <a:avLst/>
          </a:prstGeom>
        </p:spPr>
      </p:pic>
    </p:spTree>
    <p:extLst>
      <p:ext uri="{BB962C8B-B14F-4D97-AF65-F5344CB8AC3E}">
        <p14:creationId xmlns:p14="http://schemas.microsoft.com/office/powerpoint/2010/main" val="95618416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373062"/>
            <a:ext cx="11887200" cy="932563"/>
          </a:xfrm>
        </p:spPr>
        <p:txBody>
          <a:bodyPr/>
          <a:lstStyle/>
          <a:p>
            <a:r>
              <a:rPr lang="en-US" sz="5400" dirty="0" smtClean="0"/>
              <a:t>Security</a:t>
            </a:r>
            <a:endParaRPr lang="en-NZ" sz="5400" dirty="0"/>
          </a:p>
        </p:txBody>
      </p:sp>
      <p:pic>
        <p:nvPicPr>
          <p:cNvPr id="3" name="Picture 2"/>
          <p:cNvPicPr>
            <a:picLocks noChangeAspect="1"/>
          </p:cNvPicPr>
          <p:nvPr/>
        </p:nvPicPr>
        <p:blipFill>
          <a:blip r:embed="rId2"/>
          <a:stretch>
            <a:fillRect/>
          </a:stretch>
        </p:blipFill>
        <p:spPr>
          <a:xfrm>
            <a:off x="2713037" y="144462"/>
            <a:ext cx="4581923" cy="6750063"/>
          </a:xfrm>
          <a:prstGeom prst="rect">
            <a:avLst/>
          </a:prstGeom>
        </p:spPr>
      </p:pic>
      <p:pic>
        <p:nvPicPr>
          <p:cNvPr id="4" name="Picture 3"/>
          <p:cNvPicPr>
            <a:picLocks noChangeAspect="1"/>
          </p:cNvPicPr>
          <p:nvPr/>
        </p:nvPicPr>
        <p:blipFill>
          <a:blip r:embed="rId3"/>
          <a:stretch>
            <a:fillRect/>
          </a:stretch>
        </p:blipFill>
        <p:spPr>
          <a:xfrm>
            <a:off x="5837237" y="89608"/>
            <a:ext cx="5489212" cy="6877050"/>
          </a:xfrm>
          <a:prstGeom prst="rect">
            <a:avLst/>
          </a:prstGeom>
        </p:spPr>
      </p:pic>
    </p:spTree>
    <p:extLst>
      <p:ext uri="{BB962C8B-B14F-4D97-AF65-F5344CB8AC3E}">
        <p14:creationId xmlns:p14="http://schemas.microsoft.com/office/powerpoint/2010/main" val="3739148734"/>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373062"/>
            <a:ext cx="11887200" cy="932563"/>
          </a:xfrm>
        </p:spPr>
        <p:txBody>
          <a:bodyPr/>
          <a:lstStyle/>
          <a:p>
            <a:r>
              <a:rPr lang="en-US" sz="5400" dirty="0" smtClean="0"/>
              <a:t>Security</a:t>
            </a:r>
            <a:endParaRPr lang="en-NZ" sz="5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2637" y="0"/>
            <a:ext cx="8175073" cy="6994525"/>
          </a:xfrm>
          <a:prstGeom prst="rect">
            <a:avLst/>
          </a:prstGeom>
        </p:spPr>
      </p:pic>
      <p:sp>
        <p:nvSpPr>
          <p:cNvPr id="5" name="Title 1"/>
          <p:cNvSpPr txBox="1">
            <a:spLocks/>
          </p:cNvSpPr>
          <p:nvPr/>
        </p:nvSpPr>
        <p:spPr>
          <a:xfrm>
            <a:off x="297976" y="2278062"/>
            <a:ext cx="3200400" cy="1403461"/>
          </a:xfrm>
          <a:prstGeom prst="rect">
            <a:avLst/>
          </a:prstGeom>
          <a:noFill/>
        </p:spPr>
        <p:txBody>
          <a:bodyPr vert="horz" wrap="square" lIns="146304" tIns="91440" rIns="146304" bIns="91440" rtlCol="0" anchor="t" anchorCtr="0">
            <a:spAutoFit/>
          </a:bodyPr>
          <a:lstStyle>
            <a:lvl1pPr algn="l" defTabSz="932667" rtl="0" eaLnBrk="1" latinLnBrk="0" hangingPunct="1">
              <a:lnSpc>
                <a:spcPct val="90000"/>
              </a:lnSpc>
              <a:spcBef>
                <a:spcPct val="0"/>
              </a:spcBef>
              <a:buNone/>
              <a:defRPr lang="en-US" sz="7199"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r>
              <a:rPr lang="en-NZ" sz="4400" dirty="0" smtClean="0"/>
              <a:t>…what it used to be…</a:t>
            </a:r>
            <a:endParaRPr lang="en-NZ" sz="4400" dirty="0"/>
          </a:p>
        </p:txBody>
      </p:sp>
    </p:spTree>
    <p:extLst>
      <p:ext uri="{BB962C8B-B14F-4D97-AF65-F5344CB8AC3E}">
        <p14:creationId xmlns:p14="http://schemas.microsoft.com/office/powerpoint/2010/main" val="128891897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373062"/>
            <a:ext cx="4648200" cy="1680460"/>
          </a:xfrm>
        </p:spPr>
        <p:txBody>
          <a:bodyPr/>
          <a:lstStyle/>
          <a:p>
            <a:r>
              <a:rPr lang="en-US" sz="5400" dirty="0" smtClean="0"/>
              <a:t>Security</a:t>
            </a:r>
            <a:br>
              <a:rPr lang="en-US" sz="5400" dirty="0" smtClean="0"/>
            </a:br>
            <a:r>
              <a:rPr lang="en-US" sz="5400" dirty="0" smtClean="0"/>
              <a:t>…</a:t>
            </a:r>
            <a:r>
              <a:rPr lang="en-US" sz="3600" dirty="0" smtClean="0"/>
              <a:t>new features</a:t>
            </a:r>
            <a:endParaRPr lang="en-NZ" sz="3600" dirty="0"/>
          </a:p>
        </p:txBody>
      </p:sp>
      <p:sp>
        <p:nvSpPr>
          <p:cNvPr id="3" name="Rectangle 2"/>
          <p:cNvSpPr/>
          <p:nvPr/>
        </p:nvSpPr>
        <p:spPr>
          <a:xfrm>
            <a:off x="5096620" y="1306740"/>
            <a:ext cx="3137723" cy="646331"/>
          </a:xfrm>
          <a:prstGeom prst="rect">
            <a:avLst/>
          </a:prstGeom>
        </p:spPr>
        <p:txBody>
          <a:bodyPr wrap="square">
            <a:spAutoFit/>
          </a:bodyPr>
          <a:lstStyle/>
          <a:p>
            <a:r>
              <a:rPr lang="en-NZ" sz="3600" dirty="0" smtClean="0"/>
              <a:t>Encryption</a:t>
            </a:r>
            <a:endParaRPr lang="en-NZ" sz="3600" dirty="0"/>
          </a:p>
        </p:txBody>
      </p:sp>
      <p:sp>
        <p:nvSpPr>
          <p:cNvPr id="5" name="Rectangle 4"/>
          <p:cNvSpPr/>
          <p:nvPr/>
        </p:nvSpPr>
        <p:spPr>
          <a:xfrm>
            <a:off x="5096620" y="373062"/>
            <a:ext cx="2223686" cy="646331"/>
          </a:xfrm>
          <a:prstGeom prst="rect">
            <a:avLst/>
          </a:prstGeom>
        </p:spPr>
        <p:txBody>
          <a:bodyPr wrap="none">
            <a:spAutoFit/>
          </a:bodyPr>
          <a:lstStyle/>
          <a:p>
            <a:r>
              <a:rPr lang="en-NZ" sz="3600" dirty="0" smtClean="0"/>
              <a:t>SQL Audit</a:t>
            </a:r>
            <a:endParaRPr lang="en-NZ" sz="3600" dirty="0"/>
          </a:p>
        </p:txBody>
      </p:sp>
      <p:sp>
        <p:nvSpPr>
          <p:cNvPr id="6" name="Rectangle 5"/>
          <p:cNvSpPr/>
          <p:nvPr/>
        </p:nvSpPr>
        <p:spPr>
          <a:xfrm>
            <a:off x="5096620" y="4107774"/>
            <a:ext cx="4322017" cy="646331"/>
          </a:xfrm>
          <a:prstGeom prst="rect">
            <a:avLst/>
          </a:prstGeom>
        </p:spPr>
        <p:txBody>
          <a:bodyPr wrap="none">
            <a:spAutoFit/>
          </a:bodyPr>
          <a:lstStyle/>
          <a:p>
            <a:r>
              <a:rPr lang="en-NZ" sz="3600" dirty="0" smtClean="0"/>
              <a:t>Separation of Duties</a:t>
            </a:r>
            <a:endParaRPr lang="en-NZ" sz="3600" dirty="0"/>
          </a:p>
        </p:txBody>
      </p:sp>
      <p:sp>
        <p:nvSpPr>
          <p:cNvPr id="7" name="Rectangle 6"/>
          <p:cNvSpPr/>
          <p:nvPr/>
        </p:nvSpPr>
        <p:spPr>
          <a:xfrm>
            <a:off x="5096620" y="2240418"/>
            <a:ext cx="2550763" cy="646331"/>
          </a:xfrm>
          <a:prstGeom prst="rect">
            <a:avLst/>
          </a:prstGeom>
        </p:spPr>
        <p:txBody>
          <a:bodyPr wrap="none">
            <a:spAutoFit/>
          </a:bodyPr>
          <a:lstStyle/>
          <a:p>
            <a:r>
              <a:rPr lang="en-NZ" sz="3600" dirty="0"/>
              <a:t>Server Core</a:t>
            </a:r>
          </a:p>
        </p:txBody>
      </p:sp>
      <p:pic>
        <p:nvPicPr>
          <p:cNvPr id="8" name="Picture 7"/>
          <p:cNvPicPr>
            <a:picLocks noChangeAspect="1"/>
          </p:cNvPicPr>
          <p:nvPr/>
        </p:nvPicPr>
        <p:blipFill>
          <a:blip r:embed="rId3"/>
          <a:stretch>
            <a:fillRect/>
          </a:stretch>
        </p:blipFill>
        <p:spPr>
          <a:xfrm>
            <a:off x="389313" y="2456364"/>
            <a:ext cx="3009524" cy="4012698"/>
          </a:xfrm>
          <a:prstGeom prst="rect">
            <a:avLst/>
          </a:prstGeom>
        </p:spPr>
      </p:pic>
      <p:sp>
        <p:nvSpPr>
          <p:cNvPr id="9" name="Rectangle 8"/>
          <p:cNvSpPr/>
          <p:nvPr/>
        </p:nvSpPr>
        <p:spPr>
          <a:xfrm>
            <a:off x="5096620" y="5041452"/>
            <a:ext cx="3796296" cy="646331"/>
          </a:xfrm>
          <a:prstGeom prst="rect">
            <a:avLst/>
          </a:prstGeom>
        </p:spPr>
        <p:txBody>
          <a:bodyPr wrap="none">
            <a:spAutoFit/>
          </a:bodyPr>
          <a:lstStyle/>
          <a:p>
            <a:r>
              <a:rPr lang="en-NZ" sz="3600" dirty="0" smtClean="0"/>
              <a:t>Row level security</a:t>
            </a:r>
            <a:endParaRPr lang="en-NZ" sz="3600" dirty="0"/>
          </a:p>
        </p:txBody>
      </p:sp>
      <p:sp>
        <p:nvSpPr>
          <p:cNvPr id="10" name="Rectangle 9"/>
          <p:cNvSpPr/>
          <p:nvPr/>
        </p:nvSpPr>
        <p:spPr>
          <a:xfrm>
            <a:off x="5075237" y="5975131"/>
            <a:ext cx="2967479" cy="646331"/>
          </a:xfrm>
          <a:prstGeom prst="rect">
            <a:avLst/>
          </a:prstGeom>
        </p:spPr>
        <p:txBody>
          <a:bodyPr wrap="none">
            <a:spAutoFit/>
          </a:bodyPr>
          <a:lstStyle/>
          <a:p>
            <a:r>
              <a:rPr lang="en-NZ" sz="3600" dirty="0" smtClean="0"/>
              <a:t>Data masking</a:t>
            </a:r>
            <a:endParaRPr lang="en-NZ" sz="3600" dirty="0"/>
          </a:p>
        </p:txBody>
      </p:sp>
      <p:sp>
        <p:nvSpPr>
          <p:cNvPr id="11" name="Rectangle 10"/>
          <p:cNvSpPr/>
          <p:nvPr/>
        </p:nvSpPr>
        <p:spPr>
          <a:xfrm>
            <a:off x="5075237" y="3174096"/>
            <a:ext cx="5698227" cy="646331"/>
          </a:xfrm>
          <a:prstGeom prst="rect">
            <a:avLst/>
          </a:prstGeom>
        </p:spPr>
        <p:txBody>
          <a:bodyPr wrap="none">
            <a:spAutoFit/>
          </a:bodyPr>
          <a:lstStyle/>
          <a:p>
            <a:r>
              <a:rPr lang="en-NZ" sz="3600" dirty="0" smtClean="0"/>
              <a:t>Managed Service Accounts</a:t>
            </a:r>
            <a:endParaRPr lang="en-NZ" sz="3600" dirty="0"/>
          </a:p>
        </p:txBody>
      </p:sp>
    </p:spTree>
    <p:extLst>
      <p:ext uri="{BB962C8B-B14F-4D97-AF65-F5344CB8AC3E}">
        <p14:creationId xmlns:p14="http://schemas.microsoft.com/office/powerpoint/2010/main" val="18326736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9" grpId="0"/>
      <p:bldP spid="10" grpId="0"/>
      <p:bldP spid="11" grpId="0"/>
    </p:bldLst>
  </p:timing>
</p:sld>
</file>

<file path=ppt/theme/theme1.xml><?xml version="1.0" encoding="utf-8"?>
<a:theme xmlns:a="http://schemas.openxmlformats.org/drawingml/2006/main" name="5-30610_Microsoft_Ignite_Keynote_Template">
  <a:themeElements>
    <a:clrScheme name="Ignite - Breakout - Gray Back">
      <a:dk1>
        <a:srgbClr val="000000"/>
      </a:dk1>
      <a:lt1>
        <a:srgbClr val="FFFFFF"/>
      </a:lt1>
      <a:dk2>
        <a:srgbClr val="505050"/>
      </a:dk2>
      <a:lt2>
        <a:srgbClr val="47D8FF"/>
      </a:lt2>
      <a:accent1>
        <a:srgbClr val="0078D7"/>
      </a:accent1>
      <a:accent2>
        <a:srgbClr val="5C2D91"/>
      </a:accent2>
      <a:accent3>
        <a:srgbClr val="B4009E"/>
      </a:accent3>
      <a:accent4>
        <a:srgbClr val="00BCF2"/>
      </a:accent4>
      <a:accent5>
        <a:srgbClr val="BAD80A"/>
      </a:accent5>
      <a:accent6>
        <a:srgbClr val="FF8C00"/>
      </a:accent6>
      <a:hlink>
        <a:srgbClr val="47D8FF"/>
      </a:hlink>
      <a:folHlink>
        <a:srgbClr val="47D8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398" fontAlgn="base">
          <a:spcBef>
            <a:spcPct val="0"/>
          </a:spcBef>
          <a:spcAft>
            <a:spcPct val="0"/>
          </a:spcAft>
          <a:defRPr sz="2000" dirty="0">
            <a:gradFill>
              <a:gsLst>
                <a:gs pos="16814">
                  <a:srgbClr val="FFFFFF"/>
                </a:gs>
                <a:gs pos="46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5_Breakout_Template_v02.potx" id="{DA6A3121-A306-4E81-BF43-CBCE095D8B76}" vid="{C3266B5A-74AF-44F8-8FA8-F258E4A695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Microsoft_Ignite_2015_Breakout_Template_v02</Template>
  <TotalTime>0</TotalTime>
  <Words>955</Words>
  <Application>Microsoft Office PowerPoint</Application>
  <PresentationFormat>Custom</PresentationFormat>
  <Paragraphs>182</Paragraphs>
  <Slides>28</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Arial</vt:lpstr>
      <vt:lpstr>Consolas</vt:lpstr>
      <vt:lpstr>Segoe UI</vt:lpstr>
      <vt:lpstr>Segoe UI Light</vt:lpstr>
      <vt:lpstr>Segoe UI Semibold</vt:lpstr>
      <vt:lpstr>Wingdings</vt:lpstr>
      <vt:lpstr>5-30610_Microsoft_Ignite_Keynote_Template</vt:lpstr>
      <vt:lpstr>PowerPoint Presentation</vt:lpstr>
      <vt:lpstr>Upgrading Microsoft SQL Server</vt:lpstr>
      <vt:lpstr>Upgrading SQL….</vt:lpstr>
      <vt:lpstr>Benefits</vt:lpstr>
      <vt:lpstr>Security</vt:lpstr>
      <vt:lpstr>Security</vt:lpstr>
      <vt:lpstr>Security</vt:lpstr>
      <vt:lpstr>Security</vt:lpstr>
      <vt:lpstr>Security …new features</vt:lpstr>
      <vt:lpstr>Performance</vt:lpstr>
      <vt:lpstr>PowerPoint Presentation</vt:lpstr>
      <vt:lpstr>Performance</vt:lpstr>
      <vt:lpstr>Functionality</vt:lpstr>
      <vt:lpstr>Maintenance &amp; Operations</vt:lpstr>
      <vt:lpstr>PowerPoint Presentation</vt:lpstr>
      <vt:lpstr>Hybrid</vt:lpstr>
      <vt:lpstr>Migration Tools</vt:lpstr>
      <vt:lpstr>Migration Tools</vt:lpstr>
      <vt:lpstr>Blockers</vt:lpstr>
      <vt:lpstr>PowerPoint Presentation</vt:lpstr>
      <vt:lpstr>Process / Methodology</vt:lpstr>
      <vt:lpstr>How…</vt:lpstr>
      <vt:lpstr>PowerPoint Presentation</vt:lpstr>
      <vt:lpstr>Related Ignite NZ Sessions</vt:lpstr>
      <vt:lpstr>Microsoft | Services</vt:lpstr>
      <vt:lpstr>Resources</vt:lpstr>
      <vt:lpstr>PowerPoint Presentation</vt:lpstr>
      <vt:lpstr>PowerPoint Presentation</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2015-06-24T01:51:26Z</dcterms:created>
  <dcterms:modified xsi:type="dcterms:W3CDTF">2015-09-02T07:06:41Z</dcterms:modified>
</cp:coreProperties>
</file>