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34"/>
  </p:notesMasterIdLst>
  <p:handoutMasterIdLst>
    <p:handoutMasterId r:id="rId35"/>
  </p:handoutMasterIdLst>
  <p:sldIdLst>
    <p:sldId id="1521" r:id="rId2"/>
    <p:sldId id="1508" r:id="rId3"/>
    <p:sldId id="1517" r:id="rId4"/>
    <p:sldId id="1584" r:id="rId5"/>
    <p:sldId id="1577" r:id="rId6"/>
    <p:sldId id="1565" r:id="rId7"/>
    <p:sldId id="1566" r:id="rId8"/>
    <p:sldId id="1568" r:id="rId9"/>
    <p:sldId id="1572" r:id="rId10"/>
    <p:sldId id="1573" r:id="rId11"/>
    <p:sldId id="1574" r:id="rId12"/>
    <p:sldId id="1583" r:id="rId13"/>
    <p:sldId id="1544" r:id="rId14"/>
    <p:sldId id="1550" r:id="rId15"/>
    <p:sldId id="1538" r:id="rId16"/>
    <p:sldId id="1520" r:id="rId17"/>
    <p:sldId id="1541" r:id="rId18"/>
    <p:sldId id="1543" r:id="rId19"/>
    <p:sldId id="1545" r:id="rId20"/>
    <p:sldId id="1540" r:id="rId21"/>
    <p:sldId id="1576" r:id="rId22"/>
    <p:sldId id="1587" r:id="rId23"/>
    <p:sldId id="1578" r:id="rId24"/>
    <p:sldId id="1579" r:id="rId25"/>
    <p:sldId id="1593" r:id="rId26"/>
    <p:sldId id="1592" r:id="rId27"/>
    <p:sldId id="1589" r:id="rId28"/>
    <p:sldId id="1590" r:id="rId29"/>
    <p:sldId id="1530" r:id="rId30"/>
    <p:sldId id="1523" r:id="rId31"/>
    <p:sldId id="1537" r:id="rId32"/>
    <p:sldId id="1326"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17"/>
            <p14:sldId id="1584"/>
            <p14:sldId id="1577"/>
            <p14:sldId id="1565"/>
            <p14:sldId id="1566"/>
            <p14:sldId id="1568"/>
            <p14:sldId id="1572"/>
            <p14:sldId id="1573"/>
            <p14:sldId id="1574"/>
            <p14:sldId id="1583"/>
            <p14:sldId id="1544"/>
            <p14:sldId id="1550"/>
            <p14:sldId id="1538"/>
            <p14:sldId id="1520"/>
            <p14:sldId id="1541"/>
            <p14:sldId id="1543"/>
            <p14:sldId id="1545"/>
            <p14:sldId id="1540"/>
            <p14:sldId id="1576"/>
            <p14:sldId id="1587"/>
            <p14:sldId id="1578"/>
            <p14:sldId id="1579"/>
            <p14:sldId id="1593"/>
            <p14:sldId id="1592"/>
            <p14:sldId id="1589"/>
            <p14:sldId id="1590"/>
          </p14:sldIdLst>
        </p14:section>
        <p14:section name="Compulsory Slides" id="{F6B29FD8-C735-4346-9A78-4FFF5E98E3A6}">
          <p14:sldIdLst>
            <p14:sldId id="1530"/>
            <p14:sldId id="1523"/>
            <p14:sldId id="153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7396"/>
    <a:srgbClr val="00737D"/>
    <a:srgbClr val="FFFFFF"/>
    <a:srgbClr val="00BCF2"/>
    <a:srgbClr val="11CCFF"/>
    <a:srgbClr val="47D8FF"/>
    <a:srgbClr val="85E5FF"/>
    <a:srgbClr val="43D7FF"/>
    <a:srgbClr val="B4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2" autoAdjust="0"/>
    <p:restoredTop sz="74684" autoAdjust="0"/>
  </p:normalViewPr>
  <p:slideViewPr>
    <p:cSldViewPr>
      <p:cViewPr varScale="1">
        <p:scale>
          <a:sx n="54" d="100"/>
          <a:sy n="54" d="100"/>
        </p:scale>
        <p:origin x="1116" y="78"/>
      </p:cViewPr>
      <p:guideLst/>
    </p:cSldViewPr>
  </p:slideViewPr>
  <p:outlineViewPr>
    <p:cViewPr>
      <p:scale>
        <a:sx n="33" d="100"/>
        <a:sy n="33" d="100"/>
      </p:scale>
      <p:origin x="0" y="-7666"/>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9/2/2015 5:45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9/2/2015 5:45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72230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86152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74412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76997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61414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B971E15-AED6-46A1-A150-0299CD4BC584}" type="slidenum">
              <a:rPr lang="en-NZ" smtClean="0"/>
              <a:pPr/>
              <a:t>25</a:t>
            </a:fld>
            <a:endParaRPr lang="en-NZ" dirty="0"/>
          </a:p>
        </p:txBody>
      </p:sp>
    </p:spTree>
    <p:extLst>
      <p:ext uri="{BB962C8B-B14F-4D97-AF65-F5344CB8AC3E}">
        <p14:creationId xmlns:p14="http://schemas.microsoft.com/office/powerpoint/2010/main" val="3588139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262" lvl="1" indent="-107956"/>
            <a:endParaRPr lang="en-NZ" dirty="0"/>
          </a:p>
        </p:txBody>
      </p:sp>
      <p:sp>
        <p:nvSpPr>
          <p:cNvPr id="4" name="Slide Number Placeholder 3"/>
          <p:cNvSpPr>
            <a:spLocks noGrp="1"/>
          </p:cNvSpPr>
          <p:nvPr>
            <p:ph type="sldNum" sz="quarter" idx="10"/>
          </p:nvPr>
        </p:nvSpPr>
        <p:spPr/>
        <p:txBody>
          <a:bodyPr/>
          <a:lstStyle/>
          <a:p>
            <a:fld id="{2B971E15-AED6-46A1-A150-0299CD4BC584}" type="slidenum">
              <a:rPr lang="en-NZ" smtClean="0"/>
              <a:pPr/>
              <a:t>26</a:t>
            </a:fld>
            <a:endParaRPr lang="en-NZ" dirty="0"/>
          </a:p>
        </p:txBody>
      </p:sp>
    </p:spTree>
    <p:extLst>
      <p:ext uri="{BB962C8B-B14F-4D97-AF65-F5344CB8AC3E}">
        <p14:creationId xmlns:p14="http://schemas.microsoft.com/office/powerpoint/2010/main" val="64340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31632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B971E15-AED6-46A1-A150-0299CD4BC584}" type="slidenum">
              <a:rPr lang="en-NZ" smtClean="0"/>
              <a:pPr/>
              <a:t>28</a:t>
            </a:fld>
            <a:endParaRPr lang="en-NZ" dirty="0"/>
          </a:p>
        </p:txBody>
      </p:sp>
    </p:spTree>
    <p:extLst>
      <p:ext uri="{BB962C8B-B14F-4D97-AF65-F5344CB8AC3E}">
        <p14:creationId xmlns:p14="http://schemas.microsoft.com/office/powerpoint/2010/main" val="307071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73607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9/2/2015 5:45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10023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9/2/2015 5:45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B971E15-AED6-46A1-A150-0299CD4BC584}" type="slidenum">
              <a:rPr lang="en-NZ" smtClean="0"/>
              <a:pPr/>
              <a:t>7</a:t>
            </a:fld>
            <a:endParaRPr lang="en-NZ" dirty="0"/>
          </a:p>
        </p:txBody>
      </p:sp>
    </p:spTree>
    <p:extLst>
      <p:ext uri="{BB962C8B-B14F-4D97-AF65-F5344CB8AC3E}">
        <p14:creationId xmlns:p14="http://schemas.microsoft.com/office/powerpoint/2010/main" val="112339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88339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B971E15-AED6-46A1-A150-0299CD4BC584}" type="slidenum">
              <a:rPr lang="en-NZ" smtClean="0"/>
              <a:pPr/>
              <a:t>12</a:t>
            </a:fld>
            <a:endParaRPr lang="en-NZ" dirty="0"/>
          </a:p>
        </p:txBody>
      </p:sp>
    </p:spTree>
    <p:extLst>
      <p:ext uri="{BB962C8B-B14F-4D97-AF65-F5344CB8AC3E}">
        <p14:creationId xmlns:p14="http://schemas.microsoft.com/office/powerpoint/2010/main" val="23896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19975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25574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94198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9/2/2015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55021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2/09/2015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046887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333" r:id="rId28"/>
    <p:sldLayoutId id="2147484338"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aka.ms/technetnz" TargetMode="External"/><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26.png"/><Relationship Id="rId5" Type="http://schemas.openxmlformats.org/officeDocument/2006/relationships/hyperlink" Target="http://aka.ms/ch9nz" TargetMode="External"/><Relationship Id="rId10" Type="http://schemas.openxmlformats.org/officeDocument/2006/relationships/image" Target="../media/image25.png"/><Relationship Id="rId4" Type="http://schemas.openxmlformats.org/officeDocument/2006/relationships/hyperlink" Target="http://aka.ms/msdnnz" TargetMode="External"/><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2561158"/>
            <a:ext cx="11889564" cy="3456384"/>
          </a:xfrm>
        </p:spPr>
        <p:txBody>
          <a:bodyPr/>
          <a:lstStyle/>
          <a:p>
            <a:r>
              <a:rPr lang="en-NZ" sz="6600" dirty="0"/>
              <a:t>Could I have variations of my schema?</a:t>
            </a:r>
          </a:p>
        </p:txBody>
      </p:sp>
    </p:spTree>
    <p:extLst>
      <p:ext uri="{BB962C8B-B14F-4D97-AF65-F5344CB8AC3E}">
        <p14:creationId xmlns:p14="http://schemas.microsoft.com/office/powerpoint/2010/main" val="35929062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2561158"/>
            <a:ext cx="11889564" cy="3456384"/>
          </a:xfrm>
        </p:spPr>
        <p:txBody>
          <a:bodyPr/>
          <a:lstStyle/>
          <a:p>
            <a:r>
              <a:rPr lang="en-NZ" sz="6600" dirty="0" smtClean="0"/>
              <a:t>I’m a highly trained [DBA/developer] and I’m hand crafting ALTER scripts</a:t>
            </a:r>
            <a:endParaRPr lang="en-NZ" sz="6600" dirty="0"/>
          </a:p>
        </p:txBody>
      </p:sp>
    </p:spTree>
    <p:extLst>
      <p:ext uri="{BB962C8B-B14F-4D97-AF65-F5344CB8AC3E}">
        <p14:creationId xmlns:p14="http://schemas.microsoft.com/office/powerpoint/2010/main" val="11849922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3090" y="1524291"/>
            <a:ext cx="3684104"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Commit changes to source control</a:t>
            </a:r>
          </a:p>
        </p:txBody>
      </p:sp>
      <p:sp>
        <p:nvSpPr>
          <p:cNvPr id="5" name="TextBox 4"/>
          <p:cNvSpPr txBox="1"/>
          <p:nvPr/>
        </p:nvSpPr>
        <p:spPr>
          <a:xfrm>
            <a:off x="5636820" y="4344533"/>
            <a:ext cx="3657600" cy="572464"/>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Deploy</a:t>
            </a:r>
          </a:p>
        </p:txBody>
      </p:sp>
      <p:cxnSp>
        <p:nvCxnSpPr>
          <p:cNvPr id="14" name="Straight Arrow Connector 13"/>
          <p:cNvCxnSpPr>
            <a:stCxn id="18" idx="3"/>
            <a:endCxn id="15" idx="1"/>
          </p:cNvCxnSpPr>
          <p:nvPr/>
        </p:nvCxnSpPr>
        <p:spPr>
          <a:xfrm flipV="1">
            <a:off x="3409925" y="2337318"/>
            <a:ext cx="4896544" cy="36436"/>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469" y="1553051"/>
            <a:ext cx="1568534" cy="156853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351" y="1769967"/>
            <a:ext cx="1207574" cy="1207574"/>
          </a:xfrm>
          <a:prstGeom prst="rect">
            <a:avLst/>
          </a:prstGeom>
        </p:spPr>
      </p:pic>
      <p:grpSp>
        <p:nvGrpSpPr>
          <p:cNvPr id="9" name="Group 8"/>
          <p:cNvGrpSpPr/>
          <p:nvPr/>
        </p:nvGrpSpPr>
        <p:grpSpPr>
          <a:xfrm>
            <a:off x="2022085" y="4421166"/>
            <a:ext cx="1934560" cy="1595951"/>
            <a:chOff x="3006276" y="3073239"/>
            <a:chExt cx="2071145" cy="1708629"/>
          </a:xfrm>
        </p:grpSpPr>
        <p:pic>
          <p:nvPicPr>
            <p:cNvPr id="10" name="Picture 9"/>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3006276" y="3073239"/>
              <a:ext cx="1656522" cy="1457739"/>
            </a:xfrm>
            <a:prstGeom prst="rect">
              <a:avLst/>
            </a:prstGeom>
          </p:spPr>
        </p:pic>
        <p:pic>
          <p:nvPicPr>
            <p:cNvPr id="13" name="Picture 12"/>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90222" y="3394669"/>
              <a:ext cx="1387199" cy="1387199"/>
            </a:xfrm>
            <a:prstGeom prst="rect">
              <a:avLst/>
            </a:prstGeom>
          </p:spPr>
        </p:pic>
      </p:grpSp>
      <p:sp>
        <p:nvSpPr>
          <p:cNvPr id="16" name="TextBox 15"/>
          <p:cNvSpPr txBox="1"/>
          <p:nvPr/>
        </p:nvSpPr>
        <p:spPr>
          <a:xfrm>
            <a:off x="335773" y="4795759"/>
            <a:ext cx="1899322"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Build solution</a:t>
            </a:r>
          </a:p>
        </p:txBody>
      </p:sp>
      <p:cxnSp>
        <p:nvCxnSpPr>
          <p:cNvPr id="17" name="Straight Arrow Connector 16"/>
          <p:cNvCxnSpPr>
            <a:endCxn id="21" idx="1"/>
          </p:cNvCxnSpPr>
          <p:nvPr/>
        </p:nvCxnSpPr>
        <p:spPr>
          <a:xfrm>
            <a:off x="3729113" y="5112594"/>
            <a:ext cx="4658693" cy="973"/>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1" name="Picture 2" descr="http://openclipart.org/image/300px/svg_to_png/94723/d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7806" y="4338276"/>
            <a:ext cx="1405861" cy="15505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9874" y="4421166"/>
            <a:ext cx="930731" cy="1231994"/>
          </a:xfrm>
          <a:prstGeom prst="rect">
            <a:avLst/>
          </a:prstGeom>
        </p:spPr>
      </p:pic>
      <p:cxnSp>
        <p:nvCxnSpPr>
          <p:cNvPr id="19" name="Elbow Connector 18"/>
          <p:cNvCxnSpPr>
            <a:stCxn id="15" idx="2"/>
            <a:endCxn id="10" idx="0"/>
          </p:cNvCxnSpPr>
          <p:nvPr/>
        </p:nvCxnSpPr>
        <p:spPr>
          <a:xfrm rot="5400000">
            <a:off x="5293441" y="623870"/>
            <a:ext cx="1299581" cy="6295011"/>
          </a:xfrm>
          <a:prstGeom prst="bentConnector3">
            <a:avLst/>
          </a:prstGeom>
          <a:ln w="38100">
            <a:solidFill>
              <a:schemeClr val="bg2"/>
            </a:solidFill>
            <a:headEnd type="non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13056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Sound familiar?</a:t>
            </a:r>
            <a:endParaRPr lang="en-NZ" dirty="0"/>
          </a:p>
        </p:txBody>
      </p:sp>
    </p:spTree>
    <p:extLst>
      <p:ext uri="{BB962C8B-B14F-4D97-AF65-F5344CB8AC3E}">
        <p14:creationId xmlns:p14="http://schemas.microsoft.com/office/powerpoint/2010/main" val="38931028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304247" y="610280"/>
            <a:ext cx="1800200" cy="180020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Reporting Services</a:t>
            </a:r>
            <a:endParaRPr lang="en-NZ" sz="2000" dirty="0">
              <a:gradFill>
                <a:gsLst>
                  <a:gs pos="16814">
                    <a:srgbClr val="FFFFFF"/>
                  </a:gs>
                  <a:gs pos="46000">
                    <a:srgbClr val="FFFFFF"/>
                  </a:gs>
                </a:gsLst>
                <a:lin ang="5400000" scaled="0"/>
              </a:gradFill>
            </a:endParaRPr>
          </a:p>
        </p:txBody>
      </p:sp>
      <p:sp>
        <p:nvSpPr>
          <p:cNvPr id="6" name="Rectangle 5"/>
          <p:cNvSpPr/>
          <p:nvPr/>
        </p:nvSpPr>
        <p:spPr bwMode="auto">
          <a:xfrm>
            <a:off x="4280985" y="616942"/>
            <a:ext cx="1800200" cy="180020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Analysis Services</a:t>
            </a:r>
            <a:endParaRPr lang="en-NZ" sz="2000" dirty="0">
              <a:gradFill>
                <a:gsLst>
                  <a:gs pos="16814">
                    <a:srgbClr val="FFFFFF"/>
                  </a:gs>
                  <a:gs pos="46000">
                    <a:srgbClr val="FFFFFF"/>
                  </a:gs>
                </a:gsLst>
                <a:lin ang="5400000" scaled="0"/>
              </a:gradFill>
            </a:endParaRPr>
          </a:p>
        </p:txBody>
      </p:sp>
      <p:sp>
        <p:nvSpPr>
          <p:cNvPr id="7" name="Rectangle 6"/>
          <p:cNvSpPr/>
          <p:nvPr/>
        </p:nvSpPr>
        <p:spPr bwMode="auto">
          <a:xfrm>
            <a:off x="6257723" y="610280"/>
            <a:ext cx="1800200" cy="180020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Integration Services</a:t>
            </a:r>
            <a:endParaRPr lang="en-NZ" sz="2000" dirty="0">
              <a:gradFill>
                <a:gsLst>
                  <a:gs pos="16814">
                    <a:srgbClr val="FFFFFF"/>
                  </a:gs>
                  <a:gs pos="46000">
                    <a:srgbClr val="FFFFFF"/>
                  </a:gs>
                </a:gsLst>
                <a:lin ang="5400000" scaled="0"/>
              </a:gradFill>
            </a:endParaRPr>
          </a:p>
        </p:txBody>
      </p:sp>
      <p:sp>
        <p:nvSpPr>
          <p:cNvPr id="8" name="Rectangle 7"/>
          <p:cNvSpPr/>
          <p:nvPr/>
        </p:nvSpPr>
        <p:spPr bwMode="auto">
          <a:xfrm>
            <a:off x="8234461" y="616942"/>
            <a:ext cx="1800200" cy="1800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SQL Server Database Engine</a:t>
            </a:r>
            <a:endParaRPr lang="en-NZ" sz="2000" dirty="0">
              <a:gradFill>
                <a:gsLst>
                  <a:gs pos="16814">
                    <a:srgbClr val="FFFFFF"/>
                  </a:gs>
                  <a:gs pos="46000">
                    <a:srgbClr val="FFFFFF"/>
                  </a:gs>
                </a:gsLst>
                <a:lin ang="5400000" scaled="0"/>
              </a:gradFill>
            </a:endParaRPr>
          </a:p>
        </p:txBody>
      </p:sp>
      <p:sp>
        <p:nvSpPr>
          <p:cNvPr id="10" name="Rectangle 9"/>
          <p:cNvSpPr/>
          <p:nvPr/>
        </p:nvSpPr>
        <p:spPr bwMode="auto">
          <a:xfrm>
            <a:off x="2298567" y="2633166"/>
            <a:ext cx="5759355" cy="18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Business Intelligence Development Studio</a:t>
            </a:r>
            <a:endParaRPr lang="en-NZ" sz="2000" dirty="0">
              <a:gradFill>
                <a:gsLst>
                  <a:gs pos="16814">
                    <a:srgbClr val="FFFFFF"/>
                  </a:gs>
                  <a:gs pos="46000">
                    <a:srgbClr val="FFFFFF"/>
                  </a:gs>
                </a:gsLst>
                <a:lin ang="5400000" scaled="0"/>
              </a:gradFill>
            </a:endParaRPr>
          </a:p>
        </p:txBody>
      </p:sp>
      <p:sp>
        <p:nvSpPr>
          <p:cNvPr id="11" name="Rectangle 10"/>
          <p:cNvSpPr/>
          <p:nvPr/>
        </p:nvSpPr>
        <p:spPr bwMode="auto">
          <a:xfrm>
            <a:off x="8234461" y="2633166"/>
            <a:ext cx="1800200" cy="18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Visual Studio Database Edition for Professionals</a:t>
            </a:r>
            <a:endParaRPr lang="en-NZ" sz="2000" dirty="0">
              <a:gradFill>
                <a:gsLst>
                  <a:gs pos="16814">
                    <a:srgbClr val="FFFFFF"/>
                  </a:gs>
                  <a:gs pos="46000">
                    <a:srgbClr val="FFFFFF"/>
                  </a:gs>
                </a:gsLst>
                <a:lin ang="5400000" scaled="0"/>
              </a:gradFill>
            </a:endParaRPr>
          </a:p>
        </p:txBody>
      </p:sp>
      <p:sp>
        <p:nvSpPr>
          <p:cNvPr id="12" name="Rectangle 11"/>
          <p:cNvSpPr/>
          <p:nvPr/>
        </p:nvSpPr>
        <p:spPr bwMode="auto">
          <a:xfrm>
            <a:off x="2298567" y="4656052"/>
            <a:ext cx="7736094" cy="18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SQL Server Data Tools</a:t>
            </a:r>
            <a:endParaRPr lang="en-NZ" sz="2000" dirty="0">
              <a:gradFill>
                <a:gsLst>
                  <a:gs pos="16814">
                    <a:srgbClr val="FFFFFF"/>
                  </a:gs>
                  <a:gs pos="46000">
                    <a:srgbClr val="FFFFFF"/>
                  </a:gs>
                </a:gsLst>
                <a:lin ang="5400000" scaled="0"/>
              </a:gradFill>
            </a:endParaRPr>
          </a:p>
        </p:txBody>
      </p:sp>
      <p:sp>
        <p:nvSpPr>
          <p:cNvPr id="13" name="Rectangle 12"/>
          <p:cNvSpPr/>
          <p:nvPr/>
        </p:nvSpPr>
        <p:spPr bwMode="auto">
          <a:xfrm>
            <a:off x="2298566" y="4662714"/>
            <a:ext cx="5759355" cy="18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SQL Server Data Tools – Business Intelligence</a:t>
            </a:r>
            <a:endParaRPr lang="en-NZ" sz="2000" dirty="0">
              <a:gradFill>
                <a:gsLst>
                  <a:gs pos="16814">
                    <a:srgbClr val="FFFFFF"/>
                  </a:gs>
                  <a:gs pos="46000">
                    <a:srgbClr val="FFFFFF"/>
                  </a:gs>
                </a:gsLst>
                <a:lin ang="5400000" scaled="0"/>
              </a:gradFill>
            </a:endParaRPr>
          </a:p>
        </p:txBody>
      </p:sp>
      <p:sp>
        <p:nvSpPr>
          <p:cNvPr id="15" name="Rectangle 14"/>
          <p:cNvSpPr/>
          <p:nvPr/>
        </p:nvSpPr>
        <p:spPr bwMode="auto">
          <a:xfrm>
            <a:off x="8234461" y="4662714"/>
            <a:ext cx="1800200" cy="1800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SQL Server Data Tools – Database Project</a:t>
            </a:r>
            <a:endParaRPr lang="en-NZ"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843365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0"/>
                                        </p:tgtEl>
                                        <p:attrNameLst>
                                          <p:attrName>fillcolor</p:attrName>
                                        </p:attrNameLst>
                                      </p:cBhvr>
                                      <p:to>
                                        <a:srgbClr val="505050"/>
                                      </p:to>
                                    </p:animClr>
                                    <p:set>
                                      <p:cBhvr>
                                        <p:cTn id="7" dur="500" fill="hold"/>
                                        <p:tgtEl>
                                          <p:spTgt spid="10"/>
                                        </p:tgtEl>
                                        <p:attrNameLst>
                                          <p:attrName>fill.type</p:attrName>
                                        </p:attrNameLst>
                                      </p:cBhvr>
                                      <p:to>
                                        <p:strVal val="solid"/>
                                      </p:to>
                                    </p:set>
                                    <p:set>
                                      <p:cBhvr>
                                        <p:cTn id="8" dur="500" fill="hold"/>
                                        <p:tgtEl>
                                          <p:spTgt spid="1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11"/>
                                        </p:tgtEl>
                                        <p:attrNameLst>
                                          <p:attrName>fillcolor</p:attrName>
                                        </p:attrNameLst>
                                      </p:cBhvr>
                                      <p:to>
                                        <a:srgbClr val="505050"/>
                                      </p:to>
                                    </p:animClr>
                                    <p:set>
                                      <p:cBhvr>
                                        <p:cTn id="11" dur="500" fill="hold"/>
                                        <p:tgtEl>
                                          <p:spTgt spid="11"/>
                                        </p:tgtEl>
                                        <p:attrNameLst>
                                          <p:attrName>fill.type</p:attrName>
                                        </p:attrNameLst>
                                      </p:cBhvr>
                                      <p:to>
                                        <p:strVal val="solid"/>
                                      </p:to>
                                    </p:set>
                                    <p:set>
                                      <p:cBhvr>
                                        <p:cTn id="12" dur="500" fill="hold"/>
                                        <p:tgtEl>
                                          <p:spTgt spid="11"/>
                                        </p:tgtEl>
                                        <p:attrNameLst>
                                          <p:attrName>fill.on</p:attrName>
                                        </p:attrNameLst>
                                      </p:cBhvr>
                                      <p:to>
                                        <p:strVal val="true"/>
                                      </p:to>
                                    </p:set>
                                  </p:childTnLst>
                                </p:cTn>
                              </p:par>
                              <p:par>
                                <p:cTn id="13" presetID="1" presetClass="entr"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2"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4395049"/>
          </a:xfrm>
        </p:spPr>
        <p:txBody>
          <a:bodyPr/>
          <a:lstStyle/>
          <a:p>
            <a:r>
              <a:rPr lang="en-NZ" dirty="0" smtClean="0"/>
              <a:t>Visual Studio 2012*+</a:t>
            </a:r>
          </a:p>
          <a:p>
            <a:pPr lvl="1"/>
            <a:r>
              <a:rPr lang="en-NZ" dirty="0" smtClean="0"/>
              <a:t>Integrated</a:t>
            </a:r>
          </a:p>
          <a:p>
            <a:pPr lvl="1"/>
            <a:r>
              <a:rPr lang="en-NZ" dirty="0" smtClean="0"/>
              <a:t>Enterprise</a:t>
            </a:r>
          </a:p>
          <a:p>
            <a:pPr lvl="1"/>
            <a:r>
              <a:rPr lang="en-NZ" dirty="0" smtClean="0"/>
              <a:t>Professional</a:t>
            </a:r>
          </a:p>
          <a:p>
            <a:pPr lvl="1"/>
            <a:r>
              <a:rPr lang="en-NZ" dirty="0" smtClean="0"/>
              <a:t>Community</a:t>
            </a:r>
          </a:p>
          <a:p>
            <a:r>
              <a:rPr lang="en-NZ" dirty="0" smtClean="0"/>
              <a:t>SQL Server 2005 – 2016*, Azure</a:t>
            </a:r>
          </a:p>
          <a:p>
            <a:r>
              <a:rPr lang="en-NZ" dirty="0" smtClean="0"/>
              <a:t>Frequently updated</a:t>
            </a:r>
          </a:p>
          <a:p>
            <a:r>
              <a:rPr lang="en-NZ" dirty="0" smtClean="0"/>
              <a:t>Free</a:t>
            </a:r>
            <a:endParaRPr lang="en-NZ" dirty="0"/>
          </a:p>
        </p:txBody>
      </p:sp>
      <p:sp>
        <p:nvSpPr>
          <p:cNvPr id="3" name="Title 2"/>
          <p:cNvSpPr>
            <a:spLocks noGrp="1"/>
          </p:cNvSpPr>
          <p:nvPr>
            <p:ph type="title"/>
          </p:nvPr>
        </p:nvSpPr>
        <p:spPr/>
        <p:txBody>
          <a:bodyPr/>
          <a:lstStyle/>
          <a:p>
            <a:r>
              <a:rPr lang="en-NZ" dirty="0" smtClean="0"/>
              <a:t>SQL Server Data Tools for Visual Studio</a:t>
            </a:r>
            <a:endParaRPr lang="en-NZ" dirty="0"/>
          </a:p>
        </p:txBody>
      </p:sp>
    </p:spTree>
    <p:extLst>
      <p:ext uri="{BB962C8B-B14F-4D97-AF65-F5344CB8AC3E}">
        <p14:creationId xmlns:p14="http://schemas.microsoft.com/office/powerpoint/2010/main" val="39589495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What’s new?</a:t>
            </a:r>
            <a:endParaRPr lang="en-NZ" dirty="0"/>
          </a:p>
        </p:txBody>
      </p:sp>
    </p:spTree>
    <p:extLst>
      <p:ext uri="{BB962C8B-B14F-4D97-AF65-F5344CB8AC3E}">
        <p14:creationId xmlns:p14="http://schemas.microsoft.com/office/powerpoint/2010/main" val="310139352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Things got better</a:t>
            </a:r>
            <a:endParaRPr lang="en-NZ" dirty="0"/>
          </a:p>
        </p:txBody>
      </p:sp>
      <p:sp>
        <p:nvSpPr>
          <p:cNvPr id="4" name="Text Placeholder 3"/>
          <p:cNvSpPr>
            <a:spLocks noGrp="1"/>
          </p:cNvSpPr>
          <p:nvPr>
            <p:ph type="body" sz="quarter" idx="10"/>
          </p:nvPr>
        </p:nvSpPr>
        <p:spPr>
          <a:xfrm>
            <a:off x="274640" y="1212849"/>
            <a:ext cx="5486399" cy="3016210"/>
          </a:xfrm>
        </p:spPr>
        <p:txBody>
          <a:bodyPr/>
          <a:lstStyle/>
          <a:p>
            <a:r>
              <a:rPr lang="en-NZ" dirty="0" smtClean="0"/>
              <a:t>.</a:t>
            </a:r>
            <a:r>
              <a:rPr lang="en-NZ" dirty="0" err="1" smtClean="0"/>
              <a:t>dbproj</a:t>
            </a:r>
            <a:endParaRPr lang="en-NZ" dirty="0" smtClean="0"/>
          </a:p>
          <a:p>
            <a:r>
              <a:rPr lang="en-NZ" dirty="0" smtClean="0"/>
              <a:t>.</a:t>
            </a:r>
            <a:r>
              <a:rPr lang="en-NZ" dirty="0" err="1" smtClean="0"/>
              <a:t>dbschema</a:t>
            </a:r>
            <a:endParaRPr lang="en-NZ" dirty="0" smtClean="0"/>
          </a:p>
          <a:p>
            <a:r>
              <a:rPr lang="en-NZ" dirty="0"/>
              <a:t>v</a:t>
            </a:r>
            <a:r>
              <a:rPr lang="en-NZ" dirty="0" smtClean="0"/>
              <a:t>sdbcmd.exe</a:t>
            </a:r>
          </a:p>
          <a:p>
            <a:r>
              <a:rPr lang="en-NZ" dirty="0" smtClean="0"/>
              <a:t>Deploy/comparisons</a:t>
            </a:r>
          </a:p>
          <a:p>
            <a:r>
              <a:rPr lang="en-NZ" dirty="0" smtClean="0"/>
              <a:t>SQL Version-specific projects</a:t>
            </a:r>
          </a:p>
        </p:txBody>
      </p:sp>
      <p:sp>
        <p:nvSpPr>
          <p:cNvPr id="5" name="Text Placeholder 4"/>
          <p:cNvSpPr>
            <a:spLocks noGrp="1"/>
          </p:cNvSpPr>
          <p:nvPr>
            <p:ph type="body" sz="quarter" idx="11"/>
          </p:nvPr>
        </p:nvSpPr>
        <p:spPr>
          <a:xfrm>
            <a:off x="6675440" y="1212849"/>
            <a:ext cx="5488763" cy="3613297"/>
          </a:xfrm>
        </p:spPr>
        <p:txBody>
          <a:bodyPr/>
          <a:lstStyle/>
          <a:p>
            <a:r>
              <a:rPr lang="en-NZ" dirty="0" smtClean="0">
                <a:solidFill>
                  <a:schemeClr val="accent5"/>
                </a:solidFill>
              </a:rPr>
              <a:t>.</a:t>
            </a:r>
            <a:r>
              <a:rPr lang="en-NZ" dirty="0" err="1" smtClean="0">
                <a:solidFill>
                  <a:schemeClr val="accent5"/>
                </a:solidFill>
              </a:rPr>
              <a:t>sqlproj</a:t>
            </a:r>
            <a:endParaRPr lang="en-NZ" dirty="0" smtClean="0">
              <a:solidFill>
                <a:schemeClr val="accent5"/>
              </a:solidFill>
            </a:endParaRPr>
          </a:p>
          <a:p>
            <a:r>
              <a:rPr lang="en-NZ" dirty="0" smtClean="0">
                <a:solidFill>
                  <a:schemeClr val="accent5"/>
                </a:solidFill>
              </a:rPr>
              <a:t>.</a:t>
            </a:r>
            <a:r>
              <a:rPr lang="en-NZ" dirty="0" err="1" smtClean="0">
                <a:solidFill>
                  <a:schemeClr val="accent5"/>
                </a:solidFill>
              </a:rPr>
              <a:t>dacpac</a:t>
            </a:r>
            <a:endParaRPr lang="en-NZ" dirty="0" smtClean="0">
              <a:solidFill>
                <a:schemeClr val="accent5"/>
              </a:solidFill>
            </a:endParaRPr>
          </a:p>
          <a:p>
            <a:r>
              <a:rPr lang="en-NZ" dirty="0" smtClean="0">
                <a:solidFill>
                  <a:schemeClr val="accent5"/>
                </a:solidFill>
              </a:rPr>
              <a:t>sqlpackage.exe</a:t>
            </a:r>
          </a:p>
          <a:p>
            <a:r>
              <a:rPr lang="en-NZ" dirty="0" smtClean="0">
                <a:solidFill>
                  <a:schemeClr val="accent5"/>
                </a:solidFill>
              </a:rPr>
              <a:t>Numerous new options</a:t>
            </a:r>
          </a:p>
          <a:p>
            <a:r>
              <a:rPr lang="en-NZ" dirty="0" smtClean="0">
                <a:solidFill>
                  <a:schemeClr val="accent5"/>
                </a:solidFill>
              </a:rPr>
              <a:t>Single project type</a:t>
            </a:r>
          </a:p>
          <a:p>
            <a:r>
              <a:rPr lang="en-NZ" dirty="0" smtClean="0">
                <a:solidFill>
                  <a:schemeClr val="accent5"/>
                </a:solidFill>
              </a:rPr>
              <a:t>Better, faster, stronger</a:t>
            </a:r>
            <a:endParaRPr lang="en-NZ" dirty="0">
              <a:solidFill>
                <a:schemeClr val="accent5"/>
              </a:solidFill>
            </a:endParaRPr>
          </a:p>
        </p:txBody>
      </p:sp>
    </p:spTree>
    <p:extLst>
      <p:ext uri="{BB962C8B-B14F-4D97-AF65-F5344CB8AC3E}">
        <p14:creationId xmlns:p14="http://schemas.microsoft.com/office/powerpoint/2010/main" val="31572395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Things got cleaner and simpler</a:t>
            </a:r>
            <a:endParaRPr lang="en-NZ" dirty="0"/>
          </a:p>
        </p:txBody>
      </p:sp>
      <p:sp>
        <p:nvSpPr>
          <p:cNvPr id="4" name="Text Placeholder 3"/>
          <p:cNvSpPr>
            <a:spLocks noGrp="1"/>
          </p:cNvSpPr>
          <p:nvPr>
            <p:ph type="body" sz="quarter" idx="10"/>
          </p:nvPr>
        </p:nvSpPr>
        <p:spPr>
          <a:xfrm>
            <a:off x="274640" y="1212849"/>
            <a:ext cx="5486399" cy="3613297"/>
          </a:xfrm>
        </p:spPr>
        <p:txBody>
          <a:bodyPr/>
          <a:lstStyle/>
          <a:p>
            <a:r>
              <a:rPr lang="en-NZ" dirty="0"/>
              <a:t>Server and Database </a:t>
            </a:r>
            <a:r>
              <a:rPr lang="en-NZ" dirty="0" smtClean="0"/>
              <a:t>projects</a:t>
            </a:r>
          </a:p>
          <a:p>
            <a:r>
              <a:rPr lang="en-NZ" dirty="0"/>
              <a:t>SQLCLR in </a:t>
            </a:r>
            <a:r>
              <a:rPr lang="en-NZ" dirty="0" smtClean="0"/>
              <a:t>separate </a:t>
            </a:r>
            <a:r>
              <a:rPr lang="en-NZ" dirty="0"/>
              <a:t>project</a:t>
            </a:r>
          </a:p>
          <a:p>
            <a:r>
              <a:rPr lang="en-NZ" dirty="0" smtClean="0"/>
              <a:t>Enforced folder, file </a:t>
            </a:r>
            <a:r>
              <a:rPr lang="en-NZ" dirty="0"/>
              <a:t>structure</a:t>
            </a:r>
          </a:p>
          <a:p>
            <a:r>
              <a:rPr lang="en-NZ" dirty="0" smtClean="0"/>
              <a:t>.</a:t>
            </a:r>
            <a:r>
              <a:rPr lang="en-NZ" dirty="0" err="1" smtClean="0"/>
              <a:t>sqlcmdvars</a:t>
            </a:r>
            <a:r>
              <a:rPr lang="en-NZ" dirty="0" smtClean="0"/>
              <a:t>, .</a:t>
            </a:r>
            <a:r>
              <a:rPr lang="en-NZ" dirty="0" err="1" smtClean="0"/>
              <a:t>sqldeployment</a:t>
            </a:r>
            <a:endParaRPr lang="en-NZ" dirty="0" smtClean="0"/>
          </a:p>
          <a:p>
            <a:r>
              <a:rPr lang="en-NZ" dirty="0" smtClean="0"/>
              <a:t>.</a:t>
            </a:r>
            <a:r>
              <a:rPr lang="en-NZ" dirty="0" err="1" smtClean="0"/>
              <a:t>sqlpermissions</a:t>
            </a:r>
            <a:endParaRPr lang="en-NZ" dirty="0" smtClean="0"/>
          </a:p>
          <a:p>
            <a:r>
              <a:rPr lang="en-NZ" dirty="0" smtClean="0"/>
              <a:t>.</a:t>
            </a:r>
            <a:r>
              <a:rPr lang="en-NZ" dirty="0" err="1" smtClean="0"/>
              <a:t>sqlsettings</a:t>
            </a:r>
            <a:endParaRPr lang="en-NZ" dirty="0" smtClean="0"/>
          </a:p>
        </p:txBody>
      </p:sp>
      <p:sp>
        <p:nvSpPr>
          <p:cNvPr id="5" name="Text Placeholder 4"/>
          <p:cNvSpPr>
            <a:spLocks noGrp="1"/>
          </p:cNvSpPr>
          <p:nvPr>
            <p:ph type="body" sz="quarter" idx="11"/>
          </p:nvPr>
        </p:nvSpPr>
        <p:spPr>
          <a:xfrm>
            <a:off x="6675440" y="1212849"/>
            <a:ext cx="5486399" cy="3613297"/>
          </a:xfrm>
        </p:spPr>
        <p:txBody>
          <a:bodyPr/>
          <a:lstStyle/>
          <a:p>
            <a:r>
              <a:rPr lang="en-NZ" dirty="0" smtClean="0">
                <a:solidFill>
                  <a:schemeClr val="accent5"/>
                </a:solidFill>
              </a:rPr>
              <a:t>One project to rule them all</a:t>
            </a:r>
          </a:p>
          <a:p>
            <a:r>
              <a:rPr lang="en-NZ" dirty="0" smtClean="0">
                <a:solidFill>
                  <a:schemeClr val="accent5"/>
                </a:solidFill>
              </a:rPr>
              <a:t>One project to rule them all</a:t>
            </a:r>
          </a:p>
          <a:p>
            <a:r>
              <a:rPr lang="en-NZ" dirty="0" smtClean="0">
                <a:solidFill>
                  <a:schemeClr val="accent5"/>
                </a:solidFill>
              </a:rPr>
              <a:t>Do </a:t>
            </a:r>
            <a:r>
              <a:rPr lang="en-NZ" dirty="0">
                <a:solidFill>
                  <a:schemeClr val="accent5"/>
                </a:solidFill>
              </a:rPr>
              <a:t>what you want!</a:t>
            </a:r>
          </a:p>
          <a:p>
            <a:r>
              <a:rPr lang="en-NZ" dirty="0" smtClean="0">
                <a:solidFill>
                  <a:schemeClr val="accent5"/>
                </a:solidFill>
              </a:rPr>
              <a:t>*.</a:t>
            </a:r>
            <a:r>
              <a:rPr lang="en-NZ" dirty="0">
                <a:solidFill>
                  <a:schemeClr val="accent5"/>
                </a:solidFill>
              </a:rPr>
              <a:t>publish.xml files</a:t>
            </a:r>
          </a:p>
          <a:p>
            <a:r>
              <a:rPr lang="en-NZ" dirty="0" smtClean="0">
                <a:solidFill>
                  <a:schemeClr val="accent5"/>
                </a:solidFill>
              </a:rPr>
              <a:t>Do what you want!</a:t>
            </a:r>
          </a:p>
          <a:p>
            <a:r>
              <a:rPr lang="en-NZ" dirty="0" smtClean="0">
                <a:solidFill>
                  <a:schemeClr val="accent5"/>
                </a:solidFill>
              </a:rPr>
              <a:t>Project properties</a:t>
            </a:r>
          </a:p>
        </p:txBody>
      </p:sp>
    </p:spTree>
    <p:extLst>
      <p:ext uri="{BB962C8B-B14F-4D97-AF65-F5344CB8AC3E}">
        <p14:creationId xmlns:p14="http://schemas.microsoft.com/office/powerpoint/2010/main" val="15660159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11887200" cy="1415772"/>
          </a:xfrm>
        </p:spPr>
        <p:txBody>
          <a:bodyPr/>
          <a:lstStyle/>
          <a:p>
            <a:r>
              <a:rPr lang="en-NZ" dirty="0" smtClean="0"/>
              <a:t>Live Database Debugging</a:t>
            </a:r>
          </a:p>
          <a:p>
            <a:r>
              <a:rPr lang="en-NZ" dirty="0" smtClean="0"/>
              <a:t>T-SQL Object Editor</a:t>
            </a:r>
          </a:p>
        </p:txBody>
      </p:sp>
      <p:sp>
        <p:nvSpPr>
          <p:cNvPr id="5" name="Title 4"/>
          <p:cNvSpPr>
            <a:spLocks noGrp="1"/>
          </p:cNvSpPr>
          <p:nvPr>
            <p:ph type="title"/>
          </p:nvPr>
        </p:nvSpPr>
        <p:spPr/>
        <p:txBody>
          <a:bodyPr/>
          <a:lstStyle/>
          <a:p>
            <a:r>
              <a:rPr lang="en-NZ" dirty="0" smtClean="0"/>
              <a:t>Things got added</a:t>
            </a:r>
            <a:endParaRPr lang="en-NZ" dirty="0"/>
          </a:p>
        </p:txBody>
      </p:sp>
    </p:spTree>
    <p:extLst>
      <p:ext uri="{BB962C8B-B14F-4D97-AF65-F5344CB8AC3E}">
        <p14:creationId xmlns:p14="http://schemas.microsoft.com/office/powerpoint/2010/main" val="26173036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SSDT for Visual </a:t>
            </a:r>
            <a:r>
              <a:rPr lang="en-NZ" dirty="0" smtClean="0"/>
              <a:t>Studio</a:t>
            </a:r>
            <a:br>
              <a:rPr lang="en-NZ" dirty="0" smtClean="0"/>
            </a:br>
            <a:r>
              <a:rPr lang="en-NZ" sz="2800" dirty="0" smtClean="0"/>
              <a:t>Bet </a:t>
            </a:r>
            <a:r>
              <a:rPr lang="en-NZ" sz="2800" dirty="0"/>
              <a:t>you can’t tell what your database looked like 6 months ago</a:t>
            </a:r>
            <a:br>
              <a:rPr lang="en-NZ" sz="2800" dirty="0"/>
            </a:br>
            <a:endParaRPr lang="en-NZ" dirty="0"/>
          </a:p>
        </p:txBody>
      </p:sp>
      <p:sp>
        <p:nvSpPr>
          <p:cNvPr id="3" name="Text Placeholder 2"/>
          <p:cNvSpPr>
            <a:spLocks noGrp="1"/>
          </p:cNvSpPr>
          <p:nvPr>
            <p:ph type="body" sz="quarter" idx="12"/>
          </p:nvPr>
        </p:nvSpPr>
        <p:spPr/>
        <p:txBody>
          <a:bodyPr/>
          <a:lstStyle/>
          <a:p>
            <a:r>
              <a:rPr lang="en-NZ" dirty="0" smtClean="0"/>
              <a:t>Hannah Gray</a:t>
            </a:r>
            <a:r>
              <a:rPr lang="en-NZ" sz="2800" dirty="0" smtClean="0"/>
              <a:t>, Development Team Lead, Xero</a:t>
            </a:r>
            <a:endParaRPr lang="en-NZ" sz="2800" dirty="0"/>
          </a:p>
        </p:txBody>
      </p:sp>
      <p:sp>
        <p:nvSpPr>
          <p:cNvPr id="4" name="Text Placeholder 3"/>
          <p:cNvSpPr>
            <a:spLocks noGrp="1"/>
          </p:cNvSpPr>
          <p:nvPr>
            <p:ph type="body" sz="quarter" idx="13"/>
          </p:nvPr>
        </p:nvSpPr>
        <p:spPr>
          <a:xfrm>
            <a:off x="7612430" y="4317198"/>
            <a:ext cx="1806208" cy="627864"/>
          </a:xfrm>
        </p:spPr>
        <p:txBody>
          <a:bodyPr/>
          <a:lstStyle/>
          <a:p>
            <a:r>
              <a:rPr lang="en-US" dirty="0" smtClean="0"/>
              <a:t>M222</a:t>
            </a:r>
            <a:endParaRPr lang="en-US" dirty="0"/>
          </a:p>
        </p:txBody>
      </p:sp>
      <p:sp>
        <p:nvSpPr>
          <p:cNvPr id="5" name="TextBox 4"/>
          <p:cNvSpPr txBox="1"/>
          <p:nvPr/>
        </p:nvSpPr>
        <p:spPr>
          <a:xfrm>
            <a:off x="2689845" y="6017542"/>
            <a:ext cx="10308921" cy="572464"/>
          </a:xfrm>
          <a:prstGeom prst="rect">
            <a:avLst/>
          </a:prstGeom>
          <a:noFill/>
        </p:spPr>
        <p:txBody>
          <a:bodyPr wrap="square" lIns="182880" tIns="146304" rIns="182880" bIns="146304" rtlCol="0">
            <a:spAutoFit/>
          </a:bodyPr>
          <a:lstStyle/>
          <a:p>
            <a:pPr>
              <a:lnSpc>
                <a:spcPct val="90000"/>
              </a:lnSpc>
              <a:spcAft>
                <a:spcPts val="600"/>
              </a:spcAft>
            </a:pPr>
            <a:r>
              <a:rPr lang="en-NZ" sz="2000" i="1" dirty="0" smtClean="0">
                <a:solidFill>
                  <a:schemeClr val="bg1"/>
                </a:solidFill>
              </a:rPr>
              <a:t>Images: Can </a:t>
            </a:r>
            <a:r>
              <a:rPr lang="en-NZ" sz="2000" i="1" dirty="0">
                <a:solidFill>
                  <a:schemeClr val="bg1"/>
                </a:solidFill>
              </a:rPr>
              <a:t>Stock Photo Inc</a:t>
            </a:r>
            <a:r>
              <a:rPr lang="en-NZ" sz="2000" i="1" dirty="0" smtClean="0">
                <a:solidFill>
                  <a:schemeClr val="bg1"/>
                </a:solidFill>
              </a:rPr>
              <a:t>. (under license) or openclipart.org (Public Domain CC1.0)</a:t>
            </a:r>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1181734"/>
          </a:xfrm>
        </p:spPr>
        <p:txBody>
          <a:bodyPr/>
          <a:lstStyle/>
          <a:p>
            <a:r>
              <a:rPr lang="en-NZ" dirty="0" smtClean="0"/>
              <a:t>Let’s take a look</a:t>
            </a:r>
            <a:endParaRPr lang="en-NZ" dirty="0"/>
          </a:p>
        </p:txBody>
      </p:sp>
      <p:sp>
        <p:nvSpPr>
          <p:cNvPr id="5" name="Text Placeholder 4"/>
          <p:cNvSpPr>
            <a:spLocks noGrp="1"/>
          </p:cNvSpPr>
          <p:nvPr>
            <p:ph type="body" sz="quarter" idx="12"/>
          </p:nvPr>
        </p:nvSpPr>
        <p:spPr/>
        <p:txBody>
          <a:bodyPr/>
          <a:lstStyle/>
          <a:p>
            <a:r>
              <a:rPr lang="en-NZ" dirty="0" smtClean="0"/>
              <a:t>Hannah Gray</a:t>
            </a:r>
            <a:endParaRPr lang="en-NZ" dirty="0"/>
          </a:p>
        </p:txBody>
      </p:sp>
    </p:spTree>
    <p:extLst>
      <p:ext uri="{BB962C8B-B14F-4D97-AF65-F5344CB8AC3E}">
        <p14:creationId xmlns:p14="http://schemas.microsoft.com/office/powerpoint/2010/main" val="397252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2644664" y="3497262"/>
            <a:ext cx="7128792" cy="280831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Deploy</a:t>
            </a:r>
            <a:endParaRPr lang="en-NZ" sz="2000" dirty="0">
              <a:gradFill>
                <a:gsLst>
                  <a:gs pos="16814">
                    <a:srgbClr val="FFFFFF"/>
                  </a:gs>
                  <a:gs pos="46000">
                    <a:srgbClr val="FFFFFF"/>
                  </a:gs>
                </a:gsLst>
                <a:lin ang="5400000" scaled="0"/>
              </a:gradFill>
            </a:endParaRPr>
          </a:p>
        </p:txBody>
      </p:sp>
      <p:sp>
        <p:nvSpPr>
          <p:cNvPr id="4" name="Title 3"/>
          <p:cNvSpPr>
            <a:spLocks noGrp="1"/>
          </p:cNvSpPr>
          <p:nvPr>
            <p:ph type="title"/>
          </p:nvPr>
        </p:nvSpPr>
        <p:spPr/>
        <p:txBody>
          <a:bodyPr/>
          <a:lstStyle/>
          <a:p>
            <a:r>
              <a:rPr lang="en-NZ" dirty="0" smtClean="0"/>
              <a:t>A note on order of operations</a:t>
            </a:r>
            <a:endParaRPr lang="en-NZ" dirty="0"/>
          </a:p>
        </p:txBody>
      </p:sp>
      <p:sp>
        <p:nvSpPr>
          <p:cNvPr id="6" name="Rectangle 5"/>
          <p:cNvSpPr/>
          <p:nvPr/>
        </p:nvSpPr>
        <p:spPr bwMode="auto">
          <a:xfrm>
            <a:off x="2473821" y="1342208"/>
            <a:ext cx="1800200" cy="1800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Schema Comparison</a:t>
            </a:r>
            <a:endParaRPr lang="en-NZ" sz="2000" dirty="0">
              <a:gradFill>
                <a:gsLst>
                  <a:gs pos="16814">
                    <a:srgbClr val="FFFFFF"/>
                  </a:gs>
                  <a:gs pos="46000">
                    <a:srgbClr val="FFFFFF"/>
                  </a:gs>
                </a:gsLst>
                <a:lin ang="5400000" scaled="0"/>
              </a:gradFill>
            </a:endParaRPr>
          </a:p>
        </p:txBody>
      </p:sp>
      <p:sp>
        <p:nvSpPr>
          <p:cNvPr id="7" name="Rectangle 6"/>
          <p:cNvSpPr/>
          <p:nvPr/>
        </p:nvSpPr>
        <p:spPr bwMode="auto">
          <a:xfrm>
            <a:off x="5308960" y="1342208"/>
            <a:ext cx="1800200" cy="1800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Script generation</a:t>
            </a:r>
          </a:p>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(delta)</a:t>
            </a:r>
            <a:endParaRPr lang="en-NZ" sz="2000" dirty="0">
              <a:gradFill>
                <a:gsLst>
                  <a:gs pos="16814">
                    <a:srgbClr val="FFFFFF"/>
                  </a:gs>
                  <a:gs pos="46000">
                    <a:srgbClr val="FFFFFF"/>
                  </a:gs>
                </a:gsLst>
                <a:lin ang="5400000" scaled="0"/>
              </a:gradFill>
            </a:endParaRPr>
          </a:p>
        </p:txBody>
      </p:sp>
      <p:sp>
        <p:nvSpPr>
          <p:cNvPr id="8" name="Rectangle 7"/>
          <p:cNvSpPr/>
          <p:nvPr/>
        </p:nvSpPr>
        <p:spPr bwMode="auto">
          <a:xfrm>
            <a:off x="3183540" y="4073326"/>
            <a:ext cx="1800200" cy="180020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Execute Pre Deployment</a:t>
            </a:r>
            <a:endParaRPr lang="en-NZ" sz="2000" dirty="0">
              <a:gradFill>
                <a:gsLst>
                  <a:gs pos="16814">
                    <a:srgbClr val="FFFFFF"/>
                  </a:gs>
                  <a:gs pos="46000">
                    <a:srgbClr val="FFFFFF"/>
                  </a:gs>
                </a:gsLst>
                <a:lin ang="5400000" scaled="0"/>
              </a:gradFill>
            </a:endParaRPr>
          </a:p>
        </p:txBody>
      </p:sp>
      <p:sp>
        <p:nvSpPr>
          <p:cNvPr id="9" name="Rectangle 8"/>
          <p:cNvSpPr/>
          <p:nvPr/>
        </p:nvSpPr>
        <p:spPr bwMode="auto">
          <a:xfrm>
            <a:off x="5308960" y="4073326"/>
            <a:ext cx="1800200" cy="180020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Execute generated script</a:t>
            </a:r>
            <a:endParaRPr lang="en-NZ" sz="2000" dirty="0">
              <a:gradFill>
                <a:gsLst>
                  <a:gs pos="16814">
                    <a:srgbClr val="FFFFFF"/>
                  </a:gs>
                  <a:gs pos="46000">
                    <a:srgbClr val="FFFFFF"/>
                  </a:gs>
                </a:gsLst>
                <a:lin ang="5400000" scaled="0"/>
              </a:gradFill>
            </a:endParaRPr>
          </a:p>
        </p:txBody>
      </p:sp>
      <p:sp>
        <p:nvSpPr>
          <p:cNvPr id="10" name="Rectangle 9"/>
          <p:cNvSpPr/>
          <p:nvPr/>
        </p:nvSpPr>
        <p:spPr bwMode="auto">
          <a:xfrm>
            <a:off x="7434380" y="4073326"/>
            <a:ext cx="1800200" cy="180020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NZ" sz="2000" dirty="0" smtClean="0">
                <a:gradFill>
                  <a:gsLst>
                    <a:gs pos="16814">
                      <a:srgbClr val="FFFFFF"/>
                    </a:gs>
                    <a:gs pos="46000">
                      <a:srgbClr val="FFFFFF"/>
                    </a:gs>
                  </a:gsLst>
                  <a:lin ang="5400000" scaled="0"/>
                </a:gradFill>
              </a:rPr>
              <a:t>Execute Post Deployment</a:t>
            </a:r>
            <a:endParaRPr lang="en-NZ" sz="2000" dirty="0">
              <a:gradFill>
                <a:gsLst>
                  <a:gs pos="16814">
                    <a:srgbClr val="FFFFFF"/>
                  </a:gs>
                  <a:gs pos="46000">
                    <a:srgbClr val="FFFFFF"/>
                  </a:gs>
                </a:gsLst>
                <a:lin ang="5400000" scaled="0"/>
              </a:gradFill>
            </a:endParaRPr>
          </a:p>
        </p:txBody>
      </p:sp>
      <p:cxnSp>
        <p:nvCxnSpPr>
          <p:cNvPr id="12" name="Straight Arrow Connector 11"/>
          <p:cNvCxnSpPr>
            <a:stCxn id="6" idx="3"/>
            <a:endCxn id="7" idx="1"/>
          </p:cNvCxnSpPr>
          <p:nvPr/>
        </p:nvCxnSpPr>
        <p:spPr>
          <a:xfrm>
            <a:off x="4274021" y="2242308"/>
            <a:ext cx="1034939"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19" idx="0"/>
          </p:cNvCxnSpPr>
          <p:nvPr/>
        </p:nvCxnSpPr>
        <p:spPr>
          <a:xfrm>
            <a:off x="6209060" y="3142408"/>
            <a:ext cx="0" cy="35485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1"/>
          </p:cNvCxnSpPr>
          <p:nvPr/>
        </p:nvCxnSpPr>
        <p:spPr>
          <a:xfrm>
            <a:off x="4983740" y="4973426"/>
            <a:ext cx="32522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0" idx="1"/>
          </p:cNvCxnSpPr>
          <p:nvPr/>
        </p:nvCxnSpPr>
        <p:spPr>
          <a:xfrm>
            <a:off x="7109160" y="4973426"/>
            <a:ext cx="32522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5377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You made it!</a:t>
            </a:r>
            <a:endParaRPr lang="en-NZ" dirty="0"/>
          </a:p>
        </p:txBody>
      </p:sp>
    </p:spTree>
    <p:extLst>
      <p:ext uri="{BB962C8B-B14F-4D97-AF65-F5344CB8AC3E}">
        <p14:creationId xmlns:p14="http://schemas.microsoft.com/office/powerpoint/2010/main" val="321879870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3311676"/>
          </a:xfrm>
        </p:spPr>
        <p:txBody>
          <a:bodyPr/>
          <a:lstStyle/>
          <a:p>
            <a:r>
              <a:rPr lang="en-NZ" dirty="0" smtClean="0"/>
              <a:t>Source control</a:t>
            </a:r>
          </a:p>
          <a:p>
            <a:pPr lvl="1"/>
            <a:r>
              <a:rPr lang="en-NZ" dirty="0" smtClean="0"/>
              <a:t>Who did what when and why</a:t>
            </a:r>
          </a:p>
          <a:p>
            <a:pPr lvl="1"/>
            <a:r>
              <a:rPr lang="en-NZ" dirty="0" smtClean="0"/>
              <a:t>Point-in-time view of schema</a:t>
            </a:r>
          </a:p>
          <a:p>
            <a:r>
              <a:rPr lang="en-NZ" dirty="0" smtClean="0"/>
              <a:t>Output (.</a:t>
            </a:r>
            <a:r>
              <a:rPr lang="en-NZ" dirty="0" err="1" smtClean="0"/>
              <a:t>dacpac</a:t>
            </a:r>
            <a:r>
              <a:rPr lang="en-NZ" dirty="0" smtClean="0"/>
              <a:t>)</a:t>
            </a:r>
          </a:p>
          <a:p>
            <a:r>
              <a:rPr lang="en-NZ" dirty="0" smtClean="0"/>
              <a:t>Command line tooling (sqlpackage.exe)</a:t>
            </a:r>
          </a:p>
          <a:p>
            <a:pPr lvl="1"/>
            <a:r>
              <a:rPr lang="en-NZ" dirty="0" smtClean="0"/>
              <a:t>Automation anyone?</a:t>
            </a:r>
          </a:p>
        </p:txBody>
      </p:sp>
      <p:sp>
        <p:nvSpPr>
          <p:cNvPr id="3" name="Title 2"/>
          <p:cNvSpPr>
            <a:spLocks noGrp="1"/>
          </p:cNvSpPr>
          <p:nvPr>
            <p:ph type="title"/>
          </p:nvPr>
        </p:nvSpPr>
        <p:spPr/>
        <p:txBody>
          <a:bodyPr/>
          <a:lstStyle/>
          <a:p>
            <a:r>
              <a:rPr lang="en-NZ" dirty="0" smtClean="0"/>
              <a:t>We’ve now got the ingredients…</a:t>
            </a:r>
            <a:endParaRPr lang="en-NZ" dirty="0"/>
          </a:p>
        </p:txBody>
      </p:sp>
    </p:spTree>
    <p:extLst>
      <p:ext uri="{BB962C8B-B14F-4D97-AF65-F5344CB8AC3E}">
        <p14:creationId xmlns:p14="http://schemas.microsoft.com/office/powerpoint/2010/main" val="13658221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11887200" cy="2092881"/>
          </a:xfrm>
        </p:spPr>
        <p:txBody>
          <a:bodyPr/>
          <a:lstStyle/>
          <a:p>
            <a:r>
              <a:rPr lang="en-NZ" dirty="0" smtClean="0"/>
              <a:t>Database Unit Testing</a:t>
            </a:r>
          </a:p>
          <a:p>
            <a:r>
              <a:rPr lang="en-NZ" dirty="0" smtClean="0"/>
              <a:t>Code Analysis / </a:t>
            </a:r>
            <a:r>
              <a:rPr lang="en-NZ" dirty="0" err="1" smtClean="0"/>
              <a:t>DacFx</a:t>
            </a:r>
            <a:endParaRPr lang="en-NZ" dirty="0" smtClean="0"/>
          </a:p>
          <a:p>
            <a:r>
              <a:rPr lang="en-NZ" dirty="0" smtClean="0"/>
              <a:t>Composite Projects</a:t>
            </a:r>
            <a:endParaRPr lang="en-NZ" dirty="0"/>
          </a:p>
        </p:txBody>
      </p:sp>
      <p:sp>
        <p:nvSpPr>
          <p:cNvPr id="4" name="Title 3"/>
          <p:cNvSpPr>
            <a:spLocks noGrp="1"/>
          </p:cNvSpPr>
          <p:nvPr>
            <p:ph type="title"/>
          </p:nvPr>
        </p:nvSpPr>
        <p:spPr/>
        <p:txBody>
          <a:bodyPr/>
          <a:lstStyle/>
          <a:p>
            <a:r>
              <a:rPr lang="en-NZ" dirty="0" smtClean="0"/>
              <a:t>We can spice things up with…</a:t>
            </a:r>
            <a:endParaRPr lang="en-NZ" dirty="0"/>
          </a:p>
        </p:txBody>
      </p:sp>
    </p:spTree>
    <p:extLst>
      <p:ext uri="{BB962C8B-B14F-4D97-AF65-F5344CB8AC3E}">
        <p14:creationId xmlns:p14="http://schemas.microsoft.com/office/powerpoint/2010/main" val="10654742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3090" y="1524291"/>
            <a:ext cx="3684104"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Commit changes to source control</a:t>
            </a:r>
          </a:p>
        </p:txBody>
      </p:sp>
      <p:sp>
        <p:nvSpPr>
          <p:cNvPr id="5" name="TextBox 4"/>
          <p:cNvSpPr txBox="1"/>
          <p:nvPr/>
        </p:nvSpPr>
        <p:spPr>
          <a:xfrm>
            <a:off x="5636820" y="4344533"/>
            <a:ext cx="3657600" cy="572464"/>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Deploy</a:t>
            </a:r>
          </a:p>
        </p:txBody>
      </p:sp>
      <p:cxnSp>
        <p:nvCxnSpPr>
          <p:cNvPr id="14" name="Straight Arrow Connector 13"/>
          <p:cNvCxnSpPr>
            <a:stCxn id="18" idx="3"/>
            <a:endCxn id="15" idx="1"/>
          </p:cNvCxnSpPr>
          <p:nvPr/>
        </p:nvCxnSpPr>
        <p:spPr>
          <a:xfrm flipV="1">
            <a:off x="3409925" y="2337318"/>
            <a:ext cx="4896544" cy="36436"/>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469" y="1553051"/>
            <a:ext cx="1568534" cy="156853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351" y="1769967"/>
            <a:ext cx="1207574" cy="1207574"/>
          </a:xfrm>
          <a:prstGeom prst="rect">
            <a:avLst/>
          </a:prstGeom>
        </p:spPr>
      </p:pic>
      <p:grpSp>
        <p:nvGrpSpPr>
          <p:cNvPr id="9" name="Group 8"/>
          <p:cNvGrpSpPr/>
          <p:nvPr/>
        </p:nvGrpSpPr>
        <p:grpSpPr>
          <a:xfrm>
            <a:off x="2022085" y="4421166"/>
            <a:ext cx="1934560" cy="1595951"/>
            <a:chOff x="3006276" y="3073239"/>
            <a:chExt cx="2071145" cy="1708629"/>
          </a:xfrm>
        </p:grpSpPr>
        <p:pic>
          <p:nvPicPr>
            <p:cNvPr id="10" name="Picture 9"/>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3006276" y="3073239"/>
              <a:ext cx="1656522" cy="1457739"/>
            </a:xfrm>
            <a:prstGeom prst="rect">
              <a:avLst/>
            </a:prstGeom>
          </p:spPr>
        </p:pic>
        <p:pic>
          <p:nvPicPr>
            <p:cNvPr id="13" name="Picture 12"/>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90222" y="3394669"/>
              <a:ext cx="1387199" cy="1387199"/>
            </a:xfrm>
            <a:prstGeom prst="rect">
              <a:avLst/>
            </a:prstGeom>
          </p:spPr>
        </p:pic>
      </p:grpSp>
      <p:sp>
        <p:nvSpPr>
          <p:cNvPr id="16" name="TextBox 15"/>
          <p:cNvSpPr txBox="1"/>
          <p:nvPr/>
        </p:nvSpPr>
        <p:spPr>
          <a:xfrm>
            <a:off x="335773" y="4795759"/>
            <a:ext cx="1899322"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Build solution</a:t>
            </a:r>
          </a:p>
        </p:txBody>
      </p:sp>
      <p:cxnSp>
        <p:nvCxnSpPr>
          <p:cNvPr id="17" name="Straight Arrow Connector 16"/>
          <p:cNvCxnSpPr>
            <a:endCxn id="21" idx="1"/>
          </p:cNvCxnSpPr>
          <p:nvPr/>
        </p:nvCxnSpPr>
        <p:spPr>
          <a:xfrm>
            <a:off x="3729113" y="5112594"/>
            <a:ext cx="4658693" cy="973"/>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1" name="Picture 2" descr="http://openclipart.org/image/300px/svg_to_png/94723/d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7806" y="4338276"/>
            <a:ext cx="1405861" cy="15505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9874" y="4421166"/>
            <a:ext cx="930731" cy="1231994"/>
          </a:xfrm>
          <a:prstGeom prst="rect">
            <a:avLst/>
          </a:prstGeom>
        </p:spPr>
      </p:pic>
      <p:cxnSp>
        <p:nvCxnSpPr>
          <p:cNvPr id="19" name="Elbow Connector 18"/>
          <p:cNvCxnSpPr>
            <a:stCxn id="15" idx="2"/>
            <a:endCxn id="10" idx="0"/>
          </p:cNvCxnSpPr>
          <p:nvPr/>
        </p:nvCxnSpPr>
        <p:spPr>
          <a:xfrm rot="5400000">
            <a:off x="5293441" y="623870"/>
            <a:ext cx="1299581" cy="6295011"/>
          </a:xfrm>
          <a:prstGeom prst="bentConnector3">
            <a:avLst/>
          </a:prstGeom>
          <a:ln w="38100">
            <a:solidFill>
              <a:schemeClr val="bg2"/>
            </a:solidFill>
            <a:headEnd type="none"/>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9908749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4433">
            <a:off x="8866889" y="4884483"/>
            <a:ext cx="2051754" cy="1074606"/>
          </a:xfrm>
          <a:prstGeom prst="rect">
            <a:avLst/>
          </a:prstGeom>
        </p:spPr>
      </p:pic>
      <p:sp>
        <p:nvSpPr>
          <p:cNvPr id="4" name="TextBox 3"/>
          <p:cNvSpPr txBox="1"/>
          <p:nvPr/>
        </p:nvSpPr>
        <p:spPr>
          <a:xfrm>
            <a:off x="4418037" y="415551"/>
            <a:ext cx="3684104"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Commit changes to source control</a:t>
            </a:r>
          </a:p>
        </p:txBody>
      </p:sp>
      <p:sp>
        <p:nvSpPr>
          <p:cNvPr id="5" name="TextBox 4"/>
          <p:cNvSpPr txBox="1"/>
          <p:nvPr/>
        </p:nvSpPr>
        <p:spPr>
          <a:xfrm>
            <a:off x="6343094" y="5687454"/>
            <a:ext cx="3657600" cy="572464"/>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Deploy</a:t>
            </a:r>
          </a:p>
        </p:txBody>
      </p:sp>
      <p:pic>
        <p:nvPicPr>
          <p:cNvPr id="11" name="Picture 2" descr="http://openclipart.org/image/300px/svg_to_png/94723/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3062" y="5369470"/>
            <a:ext cx="1187930" cy="131021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stCxn id="36" idx="3"/>
            <a:endCxn id="15" idx="1"/>
          </p:cNvCxnSpPr>
          <p:nvPr/>
        </p:nvCxnSpPr>
        <p:spPr>
          <a:xfrm>
            <a:off x="4436712" y="1294034"/>
            <a:ext cx="3475919" cy="0"/>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631" y="533954"/>
            <a:ext cx="1568534" cy="1568534"/>
          </a:xfrm>
          <a:prstGeom prst="rect">
            <a:avLst/>
          </a:prstGeom>
        </p:spPr>
      </p:pic>
      <p:sp>
        <p:nvSpPr>
          <p:cNvPr id="9" name="Rectangle 8"/>
          <p:cNvSpPr/>
          <p:nvPr/>
        </p:nvSpPr>
        <p:spPr bwMode="auto">
          <a:xfrm>
            <a:off x="1227754" y="2906703"/>
            <a:ext cx="10751123" cy="1769592"/>
          </a:xfrm>
          <a:prstGeom prst="rect">
            <a:avLst/>
          </a:prstGeom>
          <a:noFill/>
          <a:ln w="38100">
            <a:solidFill>
              <a:schemeClr val="accent5"/>
            </a:solidFill>
            <a:prstDash val="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rot="16200000">
            <a:off x="-1095641" y="3466325"/>
            <a:ext cx="3302293" cy="627864"/>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solidFill>
                  <a:schemeClr val="bg1"/>
                </a:solidFill>
              </a:rPr>
              <a:t>Continuous Integration</a:t>
            </a:r>
          </a:p>
        </p:txBody>
      </p:sp>
      <p:grpSp>
        <p:nvGrpSpPr>
          <p:cNvPr id="43" name="Group 42"/>
          <p:cNvGrpSpPr/>
          <p:nvPr/>
        </p:nvGrpSpPr>
        <p:grpSpPr>
          <a:xfrm>
            <a:off x="2732833" y="3080344"/>
            <a:ext cx="1934560" cy="1595951"/>
            <a:chOff x="3006276" y="3073239"/>
            <a:chExt cx="2071145" cy="1708629"/>
          </a:xfrm>
        </p:grpSpPr>
        <p:pic>
          <p:nvPicPr>
            <p:cNvPr id="10" name="Picture 9"/>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3006276" y="3073239"/>
              <a:ext cx="1656522" cy="1457739"/>
            </a:xfrm>
            <a:prstGeom prst="rect">
              <a:avLst/>
            </a:prstGeom>
          </p:spPr>
        </p:pic>
        <p:pic>
          <p:nvPicPr>
            <p:cNvPr id="13" name="Picture 12"/>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90222" y="3394669"/>
              <a:ext cx="1387199" cy="1387199"/>
            </a:xfrm>
            <a:prstGeom prst="rect">
              <a:avLst/>
            </a:prstGeom>
          </p:spPr>
        </p:pic>
      </p:gr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3700" y="3077476"/>
            <a:ext cx="1305082" cy="1464328"/>
          </a:xfrm>
          <a:prstGeom prst="rect">
            <a:avLst/>
          </a:prstGeom>
        </p:spPr>
      </p:pic>
      <p:sp>
        <p:nvSpPr>
          <p:cNvPr id="22" name="TextBox 21"/>
          <p:cNvSpPr txBox="1"/>
          <p:nvPr/>
        </p:nvSpPr>
        <p:spPr>
          <a:xfrm>
            <a:off x="4145502" y="1826230"/>
            <a:ext cx="4877667" cy="572464"/>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Pull changes from source control</a:t>
            </a:r>
          </a:p>
        </p:txBody>
      </p:sp>
      <p:sp>
        <p:nvSpPr>
          <p:cNvPr id="23" name="TextBox 22"/>
          <p:cNvSpPr txBox="1"/>
          <p:nvPr/>
        </p:nvSpPr>
        <p:spPr>
          <a:xfrm>
            <a:off x="973020" y="3402101"/>
            <a:ext cx="1899322"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Build solution</a:t>
            </a:r>
          </a:p>
        </p:txBody>
      </p:sp>
      <p:sp>
        <p:nvSpPr>
          <p:cNvPr id="24" name="TextBox 23"/>
          <p:cNvSpPr txBox="1"/>
          <p:nvPr/>
        </p:nvSpPr>
        <p:spPr>
          <a:xfrm>
            <a:off x="9897073" y="3300077"/>
            <a:ext cx="1865780"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Package the output</a:t>
            </a:r>
          </a:p>
        </p:txBody>
      </p:sp>
      <p:cxnSp>
        <p:nvCxnSpPr>
          <p:cNvPr id="29" name="Straight Arrow Connector 28"/>
          <p:cNvCxnSpPr>
            <a:stCxn id="10" idx="3"/>
          </p:cNvCxnSpPr>
          <p:nvPr/>
        </p:nvCxnSpPr>
        <p:spPr>
          <a:xfrm>
            <a:off x="4280113" y="3761147"/>
            <a:ext cx="1396783" cy="15175"/>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452803" y="3237176"/>
            <a:ext cx="1379507" cy="572464"/>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Test</a:t>
            </a:r>
          </a:p>
        </p:txBody>
      </p:sp>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9138" y="690247"/>
            <a:ext cx="1207574" cy="1207574"/>
          </a:xfrm>
          <a:prstGeom prst="rect">
            <a:avLst/>
          </a:prstGeom>
        </p:spPr>
      </p:pic>
      <p:cxnSp>
        <p:nvCxnSpPr>
          <p:cNvPr id="28" name="Elbow Connector 27"/>
          <p:cNvCxnSpPr>
            <a:stCxn id="15" idx="2"/>
            <a:endCxn id="10" idx="0"/>
          </p:cNvCxnSpPr>
          <p:nvPr/>
        </p:nvCxnSpPr>
        <p:spPr>
          <a:xfrm rot="5400000">
            <a:off x="5612758" y="-3796"/>
            <a:ext cx="977856" cy="5190425"/>
          </a:xfrm>
          <a:prstGeom prst="bentConnector3">
            <a:avLst>
              <a:gd name="adj1" fmla="val 50000"/>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4311" y="5499653"/>
            <a:ext cx="731014" cy="948066"/>
          </a:xfrm>
          <a:prstGeom prst="rect">
            <a:avLst/>
          </a:prstGeom>
        </p:spPr>
      </p:pic>
      <p:cxnSp>
        <p:nvCxnSpPr>
          <p:cNvPr id="3" name="Straight Arrow Connector 2"/>
          <p:cNvCxnSpPr>
            <a:stCxn id="19" idx="2"/>
          </p:cNvCxnSpPr>
          <p:nvPr/>
        </p:nvCxnSpPr>
        <p:spPr>
          <a:xfrm>
            <a:off x="9396241" y="4541804"/>
            <a:ext cx="0" cy="487396"/>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Check mark by raemi"/>
          <p:cNvPicPr>
            <a:picLocks noChangeAspect="1" noChangeArrowheads="1"/>
          </p:cNvPicPr>
          <p:nvPr/>
        </p:nvPicPr>
        <p:blipFill>
          <a:blip r:embed="rId11">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0766" y="3225613"/>
            <a:ext cx="1214359" cy="112530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a:endCxn id="19" idx="1"/>
          </p:cNvCxnSpPr>
          <p:nvPr/>
        </p:nvCxnSpPr>
        <p:spPr>
          <a:xfrm>
            <a:off x="6806862" y="3790810"/>
            <a:ext cx="1936838" cy="18830"/>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60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Demos vs. reality</a:t>
            </a:r>
            <a:endParaRPr lang="en-NZ" dirty="0"/>
          </a:p>
        </p:txBody>
      </p:sp>
    </p:spTree>
    <p:extLst>
      <p:ext uri="{BB962C8B-B14F-4D97-AF65-F5344CB8AC3E}">
        <p14:creationId xmlns:p14="http://schemas.microsoft.com/office/powerpoint/2010/main" val="131332409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use it day in, day out</a:t>
            </a:r>
            <a:endParaRPr lang="en-US" dirty="0"/>
          </a:p>
        </p:txBody>
      </p:sp>
      <p:sp>
        <p:nvSpPr>
          <p:cNvPr id="4" name="Content Placeholder 3"/>
          <p:cNvSpPr>
            <a:spLocks noGrp="1"/>
          </p:cNvSpPr>
          <p:nvPr>
            <p:ph type="body" sz="quarter" idx="10"/>
          </p:nvPr>
        </p:nvSpPr>
        <p:spPr>
          <a:xfrm>
            <a:off x="274638" y="1212850"/>
            <a:ext cx="11887200" cy="5651088"/>
          </a:xfrm>
        </p:spPr>
        <p:txBody>
          <a:bodyPr>
            <a:normAutofit/>
          </a:bodyPr>
          <a:lstStyle/>
          <a:p>
            <a:r>
              <a:rPr lang="en-US" dirty="0" smtClean="0"/>
              <a:t>We use SSDT for</a:t>
            </a:r>
          </a:p>
          <a:p>
            <a:pPr lvl="1"/>
            <a:r>
              <a:rPr lang="en-US" dirty="0" smtClean="0"/>
              <a:t>Schema</a:t>
            </a:r>
          </a:p>
          <a:p>
            <a:pPr lvl="1"/>
            <a:r>
              <a:rPr lang="en-US" dirty="0" smtClean="0"/>
              <a:t>Logins, Users, Roles, Permissions</a:t>
            </a:r>
          </a:p>
          <a:p>
            <a:pPr lvl="1"/>
            <a:r>
              <a:rPr lang="en-US" dirty="0" smtClean="0"/>
              <a:t>Reference Data </a:t>
            </a:r>
          </a:p>
          <a:p>
            <a:pPr lvl="1"/>
            <a:r>
              <a:rPr lang="en-US" dirty="0" smtClean="0"/>
              <a:t>Linked Servers</a:t>
            </a:r>
          </a:p>
          <a:p>
            <a:pPr lvl="1"/>
            <a:r>
              <a:rPr lang="en-US" dirty="0" smtClean="0"/>
              <a:t>SQL Agent Jobs, Schedules</a:t>
            </a:r>
          </a:p>
          <a:p>
            <a:r>
              <a:rPr lang="en-US" dirty="0" smtClean="0"/>
              <a:t>One click deploy gives you a working database</a:t>
            </a:r>
          </a:p>
          <a:p>
            <a:r>
              <a:rPr lang="en-US" dirty="0"/>
              <a:t>S</a:t>
            </a:r>
            <a:r>
              <a:rPr lang="en-US" dirty="0" smtClean="0"/>
              <a:t>ee all changes to any line, any time</a:t>
            </a:r>
          </a:p>
          <a:p>
            <a:r>
              <a:rPr lang="en-US" dirty="0" smtClean="0"/>
              <a:t>Automated deployment to any of our ~60 testing environments</a:t>
            </a:r>
          </a:p>
        </p:txBody>
      </p:sp>
      <p:pic>
        <p:nvPicPr>
          <p:cNvPr id="5" name="Picture 15" descr="xero-logo-CMYK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6572" y="875468"/>
            <a:ext cx="1514234" cy="151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3956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3" name="Rectangle 2"/>
          <p:cNvSpPr/>
          <p:nvPr/>
        </p:nvSpPr>
        <p:spPr>
          <a:xfrm>
            <a:off x="1087514" y="4215202"/>
            <a:ext cx="5039085"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What’s new in VS2015 and ALM2015 </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New Zealand 2, Wed 1:55pm and 3:10pm</a:t>
            </a:r>
            <a:endParaRPr lang="en-US" sz="1632" dirty="0">
              <a:solidFill>
                <a:srgbClr val="000000"/>
              </a:solidFill>
              <a:cs typeface="Segoe UI" panose="020B0502040204020203" pitchFamily="34" charset="0"/>
            </a:endParaRPr>
          </a:p>
        </p:txBody>
      </p:sp>
      <p:sp>
        <p:nvSpPr>
          <p:cNvPr id="6" name="Rectangle 5"/>
          <p:cNvSpPr/>
          <p:nvPr/>
        </p:nvSpPr>
        <p:spPr>
          <a:xfrm>
            <a:off x="6609576" y="2848244"/>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The SQL Server Evolution: Overview</a:t>
            </a:r>
          </a:p>
          <a:p>
            <a:pPr defTabSz="932597">
              <a:defRPr/>
            </a:pPr>
            <a:r>
              <a:rPr lang="en-US" sz="1632" dirty="0" smtClean="0">
                <a:solidFill>
                  <a:srgbClr val="000000"/>
                </a:solidFill>
                <a:cs typeface="Segoe UI" panose="020B0502040204020203" pitchFamily="34" charset="0"/>
              </a:rPr>
              <a:t>New Zealand 3, </a:t>
            </a:r>
            <a:r>
              <a:rPr lang="en-US" sz="1632" dirty="0">
                <a:solidFill>
                  <a:srgbClr val="000000"/>
                </a:solidFill>
                <a:cs typeface="Segoe UI" panose="020B0502040204020203" pitchFamily="34" charset="0"/>
              </a:rPr>
              <a:t>Wed </a:t>
            </a:r>
            <a:r>
              <a:rPr lang="en-US" sz="1632" dirty="0" smtClean="0">
                <a:solidFill>
                  <a:srgbClr val="000000"/>
                </a:solidFill>
                <a:cs typeface="Segoe UI" panose="020B0502040204020203" pitchFamily="34" charset="0"/>
              </a:rPr>
              <a:t>9:00pm</a:t>
            </a:r>
            <a:endParaRPr lang="en-US" sz="1632" dirty="0">
              <a:solidFill>
                <a:srgbClr val="000000"/>
              </a:solidFill>
              <a:latin typeface="Segoe UI Light"/>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Advanced SSDT and </a:t>
            </a:r>
            <a:r>
              <a:rPr lang="en-US" sz="2448" dirty="0" err="1" smtClean="0">
                <a:solidFill>
                  <a:srgbClr val="000000"/>
                </a:solidFill>
                <a:latin typeface="Segoe UI Light"/>
                <a:cs typeface="Segoe UI" panose="020B0502040204020203" pitchFamily="34" charset="0"/>
              </a:rPr>
              <a:t>DACFx</a:t>
            </a:r>
            <a:r>
              <a:rPr lang="en-US" sz="2448" dirty="0" smtClean="0">
                <a:solidFill>
                  <a:srgbClr val="000000"/>
                </a:solidFill>
                <a:latin typeface="Segoe UI Light"/>
                <a:cs typeface="Segoe UI" panose="020B0502040204020203" pitchFamily="34" charset="0"/>
              </a:rPr>
              <a:t> – Practical Techniques</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Ballroom 1, Thu 4:30pm</a:t>
            </a:r>
            <a:endParaRPr lang="en-US" sz="1632" dirty="0">
              <a:solidFill>
                <a:srgbClr val="000000"/>
              </a:solidFill>
              <a:latin typeface="Segoe UI Light"/>
              <a:cs typeface="Segoe UI" panose="020B0502040204020203" pitchFamily="34" charset="0"/>
            </a:endParaRPr>
          </a:p>
        </p:txBody>
      </p:sp>
      <p:sp>
        <p:nvSpPr>
          <p:cNvPr id="5" name="Rectangle 4"/>
          <p:cNvSpPr/>
          <p:nvPr/>
        </p:nvSpPr>
        <p:spPr>
          <a:xfrm>
            <a:off x="1087513" y="5402590"/>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The Microsoft DevOps Vision</a:t>
            </a:r>
            <a:endParaRPr lang="en-US" sz="2448" dirty="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New Zealand 2, Thu 9:00am</a:t>
            </a:r>
            <a:endParaRPr lang="en-US" sz="1632" dirty="0">
              <a:solidFill>
                <a:srgbClr val="000000"/>
              </a:solidFill>
              <a:latin typeface="Segoe UI Light"/>
              <a:cs typeface="Segoe UI" panose="020B0502040204020203" pitchFamily="34" charset="0"/>
            </a:endParaRPr>
          </a:p>
        </p:txBody>
      </p:sp>
      <p:sp>
        <p:nvSpPr>
          <p:cNvPr id="9" name="Rectangle 8"/>
          <p:cNvSpPr/>
          <p:nvPr/>
        </p:nvSpPr>
        <p:spPr>
          <a:xfrm>
            <a:off x="6126600" y="4962420"/>
            <a:ext cx="4996834"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smtClean="0">
                <a:solidFill>
                  <a:srgbClr val="000000"/>
                </a:solidFill>
                <a:latin typeface="Segoe UI Light"/>
                <a:cs typeface="Segoe UI" panose="020B0502040204020203" pitchFamily="34" charset="0"/>
              </a:rPr>
              <a:t>Find me later at…</a:t>
            </a:r>
            <a:endParaRPr lang="en-US" sz="2448" dirty="0">
              <a:solidFill>
                <a:srgbClr val="000000"/>
              </a:solidFill>
              <a:latin typeface="Segoe UI Light"/>
              <a:cs typeface="Segoe UI" panose="020B0502040204020203" pitchFamily="34" charset="0"/>
            </a:endParaRPr>
          </a:p>
          <a:p>
            <a:pPr marL="285750" indent="-285750" defTabSz="932597">
              <a:buFont typeface="Wingdings" panose="05000000000000000000" pitchFamily="2" charset="2"/>
              <a:buChar char="§"/>
              <a:defRPr/>
            </a:pPr>
            <a:r>
              <a:rPr lang="en-US" sz="1632" dirty="0">
                <a:solidFill>
                  <a:srgbClr val="000000"/>
                </a:solidFill>
                <a:cs typeface="Segoe UI" panose="020B0502040204020203" pitchFamily="34" charset="0"/>
              </a:rPr>
              <a:t>Hub Happy Hour Wed </a:t>
            </a:r>
            <a:r>
              <a:rPr lang="en-US" sz="1632" dirty="0" smtClean="0">
                <a:solidFill>
                  <a:srgbClr val="000000"/>
                </a:solidFill>
                <a:cs typeface="Segoe UI" panose="020B0502040204020203" pitchFamily="34" charset="0"/>
              </a:rPr>
              <a:t>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Hub Happy Hour Thu 5:30-6:30pm</a:t>
            </a:r>
          </a:p>
          <a:p>
            <a:pPr marL="285750" indent="-285750" defTabSz="932597">
              <a:buFont typeface="Wingdings" panose="05000000000000000000" pitchFamily="2" charset="2"/>
              <a:buChar char="§"/>
              <a:defRPr/>
            </a:pPr>
            <a:r>
              <a:rPr lang="en-US" sz="1632" dirty="0" smtClean="0">
                <a:solidFill>
                  <a:srgbClr val="000000"/>
                </a:solidFill>
                <a:cs typeface="Segoe UI" panose="020B0502040204020203" pitchFamily="34" charset="0"/>
              </a:rPr>
              <a:t>Closing  drinks Fri 3:00-4:30pm</a:t>
            </a:r>
            <a:endParaRPr lang="en-US" sz="1632" dirty="0">
              <a:solidFill>
                <a:srgbClr val="000000"/>
              </a:solidFill>
              <a:cs typeface="Segoe UI" panose="020B0502040204020203" pitchFamily="34" charset="0"/>
            </a:endParaRPr>
          </a:p>
          <a:p>
            <a:pPr defTabSz="932597">
              <a:defRPr/>
            </a:pP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4131742"/>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275480" y="5355878"/>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5" name="TextBox 14"/>
          <p:cNvSpPr txBox="1"/>
          <p:nvPr/>
        </p:nvSpPr>
        <p:spPr>
          <a:xfrm>
            <a:off x="5912197" y="2772389"/>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smtClean="0">
                <a:solidFill>
                  <a:srgbClr val="000000"/>
                </a:solidFill>
                <a:latin typeface="Segoe UI Light"/>
              </a:rPr>
              <a:t>4</a:t>
            </a:r>
            <a:endParaRPr lang="en-US" sz="4080" dirty="0">
              <a:solidFill>
                <a:srgbClr val="000000"/>
              </a:solidFill>
              <a:latin typeface="Segoe UI Light"/>
            </a:endParaRP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SSDT?</a:t>
            </a:r>
            <a:endParaRPr lang="en-NZ" dirty="0"/>
          </a:p>
        </p:txBody>
      </p:sp>
    </p:spTree>
    <p:extLst>
      <p:ext uri="{BB962C8B-B14F-4D97-AF65-F5344CB8AC3E}">
        <p14:creationId xmlns:p14="http://schemas.microsoft.com/office/powerpoint/2010/main" val="1544512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12325" y="647163"/>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5456" y="-21519"/>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493837" y="461185"/>
            <a:ext cx="8458200" cy="1846659"/>
          </a:xfrm>
          <a:prstGeom prst="rect">
            <a:avLst/>
          </a:prstGeom>
          <a:noFill/>
        </p:spPr>
        <p:txBody>
          <a:bodyPr wrap="square" lIns="182880" tIns="146304" rIns="182880" bIns="146304" rtlCol="0">
            <a:spAutoFit/>
          </a:bodyPr>
          <a:lstStyle/>
          <a:p>
            <a:pPr lvl="0">
              <a:lnSpc>
                <a:spcPct val="90000"/>
              </a:lnSpc>
              <a:spcBef>
                <a:spcPct val="20000"/>
              </a:spcBef>
              <a:buSzPct val="105000"/>
            </a:pPr>
            <a:r>
              <a:rPr lang="en-US" sz="4400" dirty="0">
                <a:gradFill>
                  <a:gsLst>
                    <a:gs pos="1250">
                      <a:schemeClr val="tx1"/>
                    </a:gs>
                    <a:gs pos="100000">
                      <a:schemeClr val="tx1"/>
                    </a:gs>
                  </a:gsLst>
                  <a:lin ang="5400000" scaled="0"/>
                </a:gradFill>
                <a:latin typeface="+mj-lt"/>
              </a:rPr>
              <a:t>Complete your </a:t>
            </a:r>
            <a:r>
              <a:rPr lang="en-US" sz="4400" dirty="0" smtClean="0">
                <a:gradFill>
                  <a:gsLst>
                    <a:gs pos="1250">
                      <a:schemeClr val="tx1"/>
                    </a:gs>
                    <a:gs pos="100000">
                      <a:schemeClr val="tx1"/>
                    </a:gs>
                  </a:gsLst>
                  <a:lin ang="5400000" scaled="0"/>
                </a:gradFill>
                <a:latin typeface="+mj-lt"/>
              </a:rPr>
              <a:t>session evaluation now </a:t>
            </a:r>
            <a:r>
              <a:rPr lang="en-US" sz="4400" dirty="0">
                <a:gradFill>
                  <a:gsLst>
                    <a:gs pos="1250">
                      <a:schemeClr val="tx1"/>
                    </a:gs>
                    <a:gs pos="100000">
                      <a:schemeClr val="tx1"/>
                    </a:gs>
                  </a:gsLst>
                  <a:lin ang="5400000" scaled="0"/>
                </a:gradFill>
                <a:latin typeface="+mj-lt"/>
              </a:rPr>
              <a:t>and </a:t>
            </a:r>
            <a:r>
              <a:rPr lang="en-US" sz="4400" dirty="0" smtClean="0">
                <a:gradFill>
                  <a:gsLst>
                    <a:gs pos="1250">
                      <a:schemeClr val="tx1"/>
                    </a:gs>
                    <a:gs pos="100000">
                      <a:schemeClr val="tx1"/>
                    </a:gs>
                  </a:gsLst>
                  <a:lin ang="5400000" scaled="0"/>
                </a:gradFill>
                <a:latin typeface="+mj-lt"/>
              </a:rPr>
              <a:t>be in to win!</a:t>
            </a:r>
            <a:endParaRPr lang="en-US" sz="4400" dirty="0">
              <a:gradFill>
                <a:gsLst>
                  <a:gs pos="1250">
                    <a:schemeClr val="tx1"/>
                  </a:gs>
                  <a:gs pos="100000">
                    <a:schemeClr val="tx1"/>
                  </a:gs>
                </a:gsLst>
                <a:lin ang="5400000" scaled="0"/>
              </a:gradFill>
              <a:latin typeface="+mj-lt"/>
            </a:endParaRP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pic>
        <p:nvPicPr>
          <p:cNvPr id="9" name="Picture 8"/>
          <p:cNvPicPr>
            <a:picLocks noChangeAspect="1"/>
          </p:cNvPicPr>
          <p:nvPr/>
        </p:nvPicPr>
        <p:blipFill>
          <a:blip r:embed="rId4"/>
          <a:stretch>
            <a:fillRect/>
          </a:stretch>
        </p:blipFill>
        <p:spPr>
          <a:xfrm>
            <a:off x="2007163" y="1897984"/>
            <a:ext cx="7431547" cy="4084329"/>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1384">
            <a:off x="982129" y="3014758"/>
            <a:ext cx="2050070" cy="2050070"/>
          </a:xfrm>
          <a:prstGeom prst="rect">
            <a:avLst/>
          </a:prstGeom>
          <a:effectLst>
            <a:glow rad="50800">
              <a:schemeClr val="tx1">
                <a:lumMod val="8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78506">
            <a:off x="4107579" y="4583464"/>
            <a:ext cx="3230004" cy="2265197"/>
          </a:xfrm>
          <a:prstGeom prst="rect">
            <a:avLst/>
          </a:prstGeom>
          <a:effectLst>
            <a:outerShdw blurRad="50800" dist="50800" dir="5400000" algn="ctr" rotWithShape="0">
              <a:schemeClr val="tx1">
                <a:lumMod val="50000"/>
              </a:scheme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7808">
            <a:off x="8220421" y="3027652"/>
            <a:ext cx="2660322" cy="2660322"/>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spTree>
    <p:extLst>
      <p:ext uri="{BB962C8B-B14F-4D97-AF65-F5344CB8AC3E}">
        <p14:creationId xmlns:p14="http://schemas.microsoft.com/office/powerpoint/2010/main" val="273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2769989"/>
          </a:xfrm>
        </p:spPr>
        <p:txBody>
          <a:bodyPr/>
          <a:lstStyle/>
          <a:p>
            <a:r>
              <a:rPr lang="en-NZ" dirty="0"/>
              <a:t>Build, debug, maintain and refactor databases</a:t>
            </a:r>
          </a:p>
          <a:p>
            <a:r>
              <a:rPr lang="en-NZ" dirty="0" smtClean="0"/>
              <a:t>Declarative SQL</a:t>
            </a:r>
          </a:p>
          <a:p>
            <a:r>
              <a:rPr lang="en-NZ" dirty="0" smtClean="0"/>
              <a:t>Added functionality for Visual Studio</a:t>
            </a:r>
          </a:p>
          <a:p>
            <a:r>
              <a:rPr lang="en-NZ" dirty="0" smtClean="0"/>
              <a:t>Version control</a:t>
            </a:r>
            <a:endParaRPr lang="en-NZ" dirty="0"/>
          </a:p>
        </p:txBody>
      </p:sp>
      <p:sp>
        <p:nvSpPr>
          <p:cNvPr id="3" name="Title 2"/>
          <p:cNvSpPr>
            <a:spLocks noGrp="1"/>
          </p:cNvSpPr>
          <p:nvPr>
            <p:ph type="title"/>
          </p:nvPr>
        </p:nvSpPr>
        <p:spPr/>
        <p:txBody>
          <a:bodyPr/>
          <a:lstStyle/>
          <a:p>
            <a:r>
              <a:rPr lang="en-US" dirty="0" smtClean="0"/>
              <a:t>SQL Server Data Tools </a:t>
            </a:r>
            <a:endParaRPr lang="en-US" dirty="0"/>
          </a:p>
        </p:txBody>
      </p:sp>
    </p:spTree>
    <p:extLst>
      <p:ext uri="{BB962C8B-B14F-4D97-AF65-F5344CB8AC3E}">
        <p14:creationId xmlns:p14="http://schemas.microsoft.com/office/powerpoint/2010/main" val="3335823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So, why?</a:t>
            </a:r>
            <a:endParaRPr lang="en-NZ" dirty="0"/>
          </a:p>
        </p:txBody>
      </p:sp>
    </p:spTree>
    <p:extLst>
      <p:ext uri="{BB962C8B-B14F-4D97-AF65-F5344CB8AC3E}">
        <p14:creationId xmlns:p14="http://schemas.microsoft.com/office/powerpoint/2010/main" val="10842945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Our Code vs Our Databases</a:t>
            </a:r>
            <a:endParaRPr lang="en-NZ" dirty="0"/>
          </a:p>
        </p:txBody>
      </p:sp>
      <p:sp>
        <p:nvSpPr>
          <p:cNvPr id="4" name="Text Placeholder 3"/>
          <p:cNvSpPr>
            <a:spLocks noGrp="1"/>
          </p:cNvSpPr>
          <p:nvPr>
            <p:ph type="body" sz="quarter" idx="10"/>
          </p:nvPr>
        </p:nvSpPr>
        <p:spPr>
          <a:xfrm>
            <a:off x="274640" y="1212849"/>
            <a:ext cx="5486399" cy="4210383"/>
          </a:xfrm>
        </p:spPr>
        <p:txBody>
          <a:bodyPr/>
          <a:lstStyle/>
          <a:p>
            <a:r>
              <a:rPr lang="en-NZ" dirty="0" smtClean="0"/>
              <a:t>Source control</a:t>
            </a:r>
          </a:p>
          <a:p>
            <a:r>
              <a:rPr lang="en-NZ" dirty="0" smtClean="0"/>
              <a:t>Deployable</a:t>
            </a:r>
          </a:p>
          <a:p>
            <a:r>
              <a:rPr lang="en-NZ" dirty="0" smtClean="0"/>
              <a:t>Versioning</a:t>
            </a:r>
          </a:p>
          <a:p>
            <a:r>
              <a:rPr lang="en-NZ" dirty="0" smtClean="0"/>
              <a:t>Unit Testing</a:t>
            </a:r>
          </a:p>
          <a:p>
            <a:r>
              <a:rPr lang="en-NZ" dirty="0" smtClean="0"/>
              <a:t>Continuous Integration</a:t>
            </a:r>
          </a:p>
          <a:p>
            <a:r>
              <a:rPr lang="en-NZ" dirty="0" smtClean="0"/>
              <a:t>Continuous Deployment</a:t>
            </a:r>
          </a:p>
          <a:p>
            <a:endParaRPr lang="en-NZ" dirty="0"/>
          </a:p>
        </p:txBody>
      </p:sp>
      <p:sp>
        <p:nvSpPr>
          <p:cNvPr id="5" name="Text Placeholder 4"/>
          <p:cNvSpPr>
            <a:spLocks noGrp="1"/>
          </p:cNvSpPr>
          <p:nvPr>
            <p:ph type="body" sz="quarter" idx="11"/>
          </p:nvPr>
        </p:nvSpPr>
        <p:spPr>
          <a:xfrm>
            <a:off x="6675440" y="1212849"/>
            <a:ext cx="5486399" cy="3613297"/>
          </a:xfrm>
        </p:spPr>
        <p:txBody>
          <a:bodyPr/>
          <a:lstStyle/>
          <a:p>
            <a:r>
              <a:rPr lang="en-NZ" dirty="0" smtClean="0">
                <a:solidFill>
                  <a:schemeClr val="accent5"/>
                </a:solidFill>
              </a:rPr>
              <a:t>No source control</a:t>
            </a:r>
          </a:p>
          <a:p>
            <a:r>
              <a:rPr lang="en-NZ" dirty="0" smtClean="0">
                <a:solidFill>
                  <a:schemeClr val="accent5"/>
                </a:solidFill>
              </a:rPr>
              <a:t>Maintained</a:t>
            </a:r>
          </a:p>
          <a:p>
            <a:r>
              <a:rPr lang="en-NZ" dirty="0" smtClean="0">
                <a:solidFill>
                  <a:schemeClr val="accent5"/>
                </a:solidFill>
              </a:rPr>
              <a:t>Production is the version</a:t>
            </a:r>
          </a:p>
          <a:p>
            <a:r>
              <a:rPr lang="en-NZ" dirty="0" smtClean="0">
                <a:solidFill>
                  <a:schemeClr val="accent5"/>
                </a:solidFill>
              </a:rPr>
              <a:t>What’s that?</a:t>
            </a:r>
          </a:p>
          <a:p>
            <a:r>
              <a:rPr lang="en-NZ" dirty="0" smtClean="0">
                <a:solidFill>
                  <a:schemeClr val="accent5"/>
                </a:solidFill>
              </a:rPr>
              <a:t>…</a:t>
            </a:r>
          </a:p>
          <a:p>
            <a:r>
              <a:rPr lang="en-NZ" dirty="0" smtClean="0">
                <a:solidFill>
                  <a:schemeClr val="accent5"/>
                </a:solidFill>
              </a:rPr>
              <a:t>…</a:t>
            </a:r>
            <a:endParaRPr lang="en-NZ" dirty="0">
              <a:solidFill>
                <a:schemeClr val="accent5"/>
              </a:solidFill>
            </a:endParaRPr>
          </a:p>
        </p:txBody>
      </p:sp>
    </p:spTree>
    <p:extLst>
      <p:ext uri="{BB962C8B-B14F-4D97-AF65-F5344CB8AC3E}">
        <p14:creationId xmlns:p14="http://schemas.microsoft.com/office/powerpoint/2010/main" val="1019481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3090" y="1524291"/>
            <a:ext cx="3684104"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Commit changes to source control</a:t>
            </a:r>
          </a:p>
        </p:txBody>
      </p:sp>
      <p:sp>
        <p:nvSpPr>
          <p:cNvPr id="5" name="TextBox 4"/>
          <p:cNvSpPr txBox="1"/>
          <p:nvPr/>
        </p:nvSpPr>
        <p:spPr>
          <a:xfrm>
            <a:off x="4326342" y="4227018"/>
            <a:ext cx="3657600" cy="849463"/>
          </a:xfrm>
          <a:prstGeom prst="rect">
            <a:avLst/>
          </a:prstGeom>
          <a:noFill/>
        </p:spPr>
        <p:txBody>
          <a:bodyPr wrap="square" lIns="182880" tIns="146304" rIns="182880" bIns="146304" rtlCol="0">
            <a:spAutoFit/>
          </a:bodyPr>
          <a:lstStyle/>
          <a:p>
            <a:pPr algn="ctr">
              <a:lnSpc>
                <a:spcPct val="90000"/>
              </a:lnSpc>
              <a:spcAft>
                <a:spcPts val="600"/>
              </a:spcAft>
            </a:pPr>
            <a:r>
              <a:rPr lang="en-NZ" sz="2000" dirty="0" smtClean="0">
                <a:solidFill>
                  <a:schemeClr val="bg1"/>
                </a:solidFill>
              </a:rPr>
              <a:t>Publish / run directly on server(s)</a:t>
            </a:r>
          </a:p>
        </p:txBody>
      </p:sp>
      <p:pic>
        <p:nvPicPr>
          <p:cNvPr id="11" name="Picture 2" descr="http://openclipart.org/image/300px/svg_to_png/94723/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806" y="4338276"/>
            <a:ext cx="1405861" cy="15505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18" idx="2"/>
            <a:endCxn id="11" idx="1"/>
          </p:cNvCxnSpPr>
          <p:nvPr/>
        </p:nvCxnSpPr>
        <p:spPr>
          <a:xfrm rot="16200000" flipH="1">
            <a:off x="4528959" y="1254720"/>
            <a:ext cx="2136026" cy="5581668"/>
          </a:xfrm>
          <a:prstGeom prst="bentConnector2">
            <a:avLst/>
          </a:prstGeom>
          <a:ln w="38100">
            <a:solidFill>
              <a:schemeClr val="bg2"/>
            </a:solidFill>
            <a:headEnd type="none"/>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18" idx="3"/>
            <a:endCxn id="15" idx="1"/>
          </p:cNvCxnSpPr>
          <p:nvPr/>
        </p:nvCxnSpPr>
        <p:spPr>
          <a:xfrm flipV="1">
            <a:off x="3409925" y="2337318"/>
            <a:ext cx="4896544" cy="0"/>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469" y="1553051"/>
            <a:ext cx="1568534" cy="156853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351" y="1769967"/>
            <a:ext cx="1207574" cy="120757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0463" y="4479310"/>
            <a:ext cx="1001883" cy="1268513"/>
          </a:xfrm>
          <a:prstGeom prst="rect">
            <a:avLst/>
          </a:prstGeom>
        </p:spPr>
      </p:pic>
    </p:spTree>
    <p:extLst>
      <p:ext uri="{BB962C8B-B14F-4D97-AF65-F5344CB8AC3E}">
        <p14:creationId xmlns:p14="http://schemas.microsoft.com/office/powerpoint/2010/main" val="119638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2561158"/>
            <a:ext cx="11889564" cy="3456384"/>
          </a:xfrm>
        </p:spPr>
        <p:txBody>
          <a:bodyPr/>
          <a:lstStyle/>
          <a:p>
            <a:r>
              <a:rPr lang="en-NZ" sz="6600" dirty="0" smtClean="0"/>
              <a:t>What did my schema look like a month ago?</a:t>
            </a:r>
            <a:endParaRPr lang="en-NZ" sz="6600" dirty="0"/>
          </a:p>
        </p:txBody>
      </p:sp>
    </p:spTree>
    <p:extLst>
      <p:ext uri="{BB962C8B-B14F-4D97-AF65-F5344CB8AC3E}">
        <p14:creationId xmlns:p14="http://schemas.microsoft.com/office/powerpoint/2010/main" val="10429015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73" y="2561158"/>
            <a:ext cx="11889564" cy="3456384"/>
          </a:xfrm>
        </p:spPr>
        <p:txBody>
          <a:bodyPr/>
          <a:lstStyle/>
          <a:p>
            <a:r>
              <a:rPr lang="en-NZ" sz="6600" dirty="0"/>
              <a:t>I need to reproduce a bug we introduced last release</a:t>
            </a:r>
          </a:p>
        </p:txBody>
      </p:sp>
    </p:spTree>
    <p:extLst>
      <p:ext uri="{BB962C8B-B14F-4D97-AF65-F5344CB8AC3E}">
        <p14:creationId xmlns:p14="http://schemas.microsoft.com/office/powerpoint/2010/main" val="7006040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1352</Words>
  <Application>Microsoft Office PowerPoint</Application>
  <PresentationFormat>Custom</PresentationFormat>
  <Paragraphs>215</Paragraphs>
  <Slides>32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Consolas</vt:lpstr>
      <vt:lpstr>Segoe UI</vt:lpstr>
      <vt:lpstr>Segoe UI Light</vt:lpstr>
      <vt:lpstr>Segoe UI Semibold</vt:lpstr>
      <vt:lpstr>Wingdings</vt:lpstr>
      <vt:lpstr>5-30610_Microsoft_Ignite_Keynote_Template</vt:lpstr>
      <vt:lpstr>PowerPoint Presentation</vt:lpstr>
      <vt:lpstr>SSDT for Visual Studio Bet you can’t tell what your database looked like 6 months ago </vt:lpstr>
      <vt:lpstr>What is SSDT?</vt:lpstr>
      <vt:lpstr>SQL Server Data Tools </vt:lpstr>
      <vt:lpstr>So, why?</vt:lpstr>
      <vt:lpstr>Our Code vs Our Databases</vt:lpstr>
      <vt:lpstr>PowerPoint Presentation</vt:lpstr>
      <vt:lpstr>What did my schema look like a month ago?</vt:lpstr>
      <vt:lpstr>I need to reproduce a bug we introduced last release</vt:lpstr>
      <vt:lpstr>Could I have variations of my schema?</vt:lpstr>
      <vt:lpstr>I’m a highly trained [DBA/developer] and I’m hand crafting ALTER scripts</vt:lpstr>
      <vt:lpstr>PowerPoint Presentation</vt:lpstr>
      <vt:lpstr>Sound familiar?</vt:lpstr>
      <vt:lpstr>PowerPoint Presentation</vt:lpstr>
      <vt:lpstr>SQL Server Data Tools for Visual Studio</vt:lpstr>
      <vt:lpstr>What’s new?</vt:lpstr>
      <vt:lpstr>Things got better</vt:lpstr>
      <vt:lpstr>Things got cleaner and simpler</vt:lpstr>
      <vt:lpstr>Things got added</vt:lpstr>
      <vt:lpstr>Let’s take a look</vt:lpstr>
      <vt:lpstr>A note on order of operations</vt:lpstr>
      <vt:lpstr>You made it!</vt:lpstr>
      <vt:lpstr>We’ve now got the ingredients…</vt:lpstr>
      <vt:lpstr>We can spice things up with…</vt:lpstr>
      <vt:lpstr>PowerPoint Presentation</vt:lpstr>
      <vt:lpstr>PowerPoint Presentation</vt:lpstr>
      <vt:lpstr>Demos vs. reality</vt:lpstr>
      <vt:lpstr>We use it day in, day out</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2015-09-02T05:48:01Z</dcterms:modified>
</cp:coreProperties>
</file>