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229" r:id="rId1"/>
  </p:sldMasterIdLst>
  <p:notesMasterIdLst>
    <p:notesMasterId r:id="rId22"/>
  </p:notesMasterIdLst>
  <p:handoutMasterIdLst>
    <p:handoutMasterId r:id="rId23"/>
  </p:handoutMasterIdLst>
  <p:sldIdLst>
    <p:sldId id="1521" r:id="rId2"/>
    <p:sldId id="1508" r:id="rId3"/>
    <p:sldId id="1515" r:id="rId4"/>
    <p:sldId id="1536" r:id="rId5"/>
    <p:sldId id="1533" r:id="rId6"/>
    <p:sldId id="1547" r:id="rId7"/>
    <p:sldId id="1555" r:id="rId8"/>
    <p:sldId id="1554" r:id="rId9"/>
    <p:sldId id="1550" r:id="rId10"/>
    <p:sldId id="1542" r:id="rId11"/>
    <p:sldId id="1549" r:id="rId12"/>
    <p:sldId id="1539" r:id="rId13"/>
    <p:sldId id="1551" r:id="rId14"/>
    <p:sldId id="1553" r:id="rId15"/>
    <p:sldId id="1509" r:id="rId16"/>
    <p:sldId id="1556" r:id="rId17"/>
    <p:sldId id="1530" r:id="rId18"/>
    <p:sldId id="1523" r:id="rId19"/>
    <p:sldId id="1524" r:id="rId20"/>
    <p:sldId id="1326" r:id="rId21"/>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crosoft Ignite Breakout Template" id="{A073DAE3-B461-442F-A3D3-6642BD875E45}">
          <p14:sldIdLst>
            <p14:sldId id="1521"/>
            <p14:sldId id="1508"/>
            <p14:sldId id="1515"/>
            <p14:sldId id="1536"/>
            <p14:sldId id="1533"/>
            <p14:sldId id="1547"/>
            <p14:sldId id="1555"/>
            <p14:sldId id="1554"/>
            <p14:sldId id="1550"/>
            <p14:sldId id="1542"/>
            <p14:sldId id="1549"/>
            <p14:sldId id="1539"/>
            <p14:sldId id="1551"/>
            <p14:sldId id="1553"/>
            <p14:sldId id="1509"/>
            <p14:sldId id="1556"/>
          </p14:sldIdLst>
        </p14:section>
        <p14:section name="Compulsory Slides" id="{F6B29FD8-C735-4346-9A78-4FFF5E98E3A6}">
          <p14:sldIdLst>
            <p14:sldId id="1530"/>
            <p14:sldId id="1523"/>
            <p14:sldId id="1524"/>
            <p14:sldId id="1326"/>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CF2"/>
    <a:srgbClr val="11CCFF"/>
    <a:srgbClr val="FFFFFF"/>
    <a:srgbClr val="47D8FF"/>
    <a:srgbClr val="85E5FF"/>
    <a:srgbClr val="43D7FF"/>
    <a:srgbClr val="B4A0FF"/>
    <a:srgbClr val="505050"/>
    <a:srgbClr val="000000"/>
    <a:srgbClr val="5252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8" autoAdjust="0"/>
    <p:restoredTop sz="94187" autoAdjust="0"/>
  </p:normalViewPr>
  <p:slideViewPr>
    <p:cSldViewPr>
      <p:cViewPr varScale="1">
        <p:scale>
          <a:sx n="73" d="100"/>
          <a:sy n="73" d="100"/>
        </p:scale>
        <p:origin x="246" y="66"/>
      </p:cViewPr>
      <p:guideLst/>
    </p:cSldViewPr>
  </p:slideViewPr>
  <p:outlineViewPr>
    <p:cViewPr>
      <p:scale>
        <a:sx n="33" d="100"/>
        <a:sy n="33" d="100"/>
      </p:scale>
      <p:origin x="0" y="-342"/>
    </p:cViewPr>
  </p:outlineViewPr>
  <p:notesTextViewPr>
    <p:cViewPr>
      <p:scale>
        <a:sx n="100" d="100"/>
        <a:sy n="100" d="100"/>
      </p:scale>
      <p:origin x="0" y="0"/>
    </p:cViewPr>
  </p:notesTextViewPr>
  <p:sorterViewPr>
    <p:cViewPr>
      <p:scale>
        <a:sx n="75" d="100"/>
        <a:sy n="75" d="100"/>
      </p:scale>
      <p:origin x="0" y="0"/>
    </p:cViewPr>
  </p:sorterViewPr>
  <p:notesViewPr>
    <p:cSldViewPr showGuides="1">
      <p:cViewPr varScale="1">
        <p:scale>
          <a:sx n="83" d="100"/>
          <a:sy n="83" d="100"/>
        </p:scale>
        <p:origin x="299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Microsoft Ignite 2015</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9/2/2015 6:41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Microsoft Ignite 2015</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9/2/2015 6:41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5C79F9-2E34-4CA1-A7E3-C624B27DB1D1}"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335394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9/2/2015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1229019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19</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9/2/2015 6:41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3078389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A17D118-1690-458F-B4D2-F9DA5D6F5033}" type="datetime8">
              <a:rPr lang="en-US" smtClean="0">
                <a:solidFill>
                  <a:prstClr val="black"/>
                </a:solidFill>
              </a:rPr>
              <a:t>9/2/2015 6:41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20</a:t>
            </a:fld>
            <a:endParaRPr lang="en-US" dirty="0">
              <a:solidFill>
                <a:prstClr val="black"/>
              </a:solidFill>
            </a:endParaRPr>
          </a:p>
        </p:txBody>
      </p:sp>
      <p:sp>
        <p:nvSpPr>
          <p:cNvPr id="6" name="Footer Placeholder 5"/>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28614985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a:xfrm>
            <a:off x="855663" y="6483350"/>
            <a:ext cx="2797175" cy="371475"/>
          </a:xfrm>
          <a:prstGeom prst="rect">
            <a:avLst/>
          </a:prstGeom>
        </p:spPr>
        <p:txBody>
          <a:bodyPr/>
          <a:lstStyle/>
          <a:p>
            <a:fld id="{0626A314-07C3-4D18-A5FC-2D5811D0A94B}" type="datetimeFigureOut">
              <a:rPr lang="en-NZ" smtClean="0"/>
              <a:t>2/09/2015</a:t>
            </a:fld>
            <a:endParaRPr lang="en-NZ" dirty="0"/>
          </a:p>
        </p:txBody>
      </p:sp>
      <p:sp>
        <p:nvSpPr>
          <p:cNvPr id="4" name="Footer Placeholder 3"/>
          <p:cNvSpPr>
            <a:spLocks noGrp="1"/>
          </p:cNvSpPr>
          <p:nvPr>
            <p:ph type="ftr" sz="quarter" idx="11"/>
          </p:nvPr>
        </p:nvSpPr>
        <p:spPr>
          <a:xfrm>
            <a:off x="4119563" y="6483350"/>
            <a:ext cx="4197350" cy="371475"/>
          </a:xfrm>
          <a:prstGeom prst="rect">
            <a:avLst/>
          </a:prstGeom>
        </p:spPr>
        <p:txBody>
          <a:bodyPr/>
          <a:lstStyle/>
          <a:p>
            <a:endParaRPr lang="en-NZ" dirty="0"/>
          </a:p>
        </p:txBody>
      </p:sp>
      <p:sp>
        <p:nvSpPr>
          <p:cNvPr id="5" name="Slide Number Placeholder 4"/>
          <p:cNvSpPr>
            <a:spLocks noGrp="1"/>
          </p:cNvSpPr>
          <p:nvPr>
            <p:ph type="sldNum" sz="quarter" idx="12"/>
          </p:nvPr>
        </p:nvSpPr>
        <p:spPr>
          <a:xfrm>
            <a:off x="8783638" y="6483350"/>
            <a:ext cx="2797175" cy="371475"/>
          </a:xfrm>
          <a:prstGeom prst="rect">
            <a:avLst/>
          </a:prstGeom>
        </p:spPr>
        <p:txBody>
          <a:bodyPr/>
          <a:lstStyle/>
          <a:p>
            <a:fld id="{FB0C7228-8968-4EAD-A859-852F0E05042B}" type="slidenum">
              <a:rPr lang="en-NZ" smtClean="0"/>
              <a:t>‹#›</a:t>
            </a:fld>
            <a:endParaRPr lang="en-NZ"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30162" y="1"/>
            <a:ext cx="12496800" cy="7002462"/>
          </a:xfrm>
          <a:prstGeom prst="rect">
            <a:avLst/>
          </a:prstGeom>
        </p:spPr>
      </p:pic>
      <p:sp>
        <p:nvSpPr>
          <p:cNvPr id="7" name="Rectangle 6"/>
          <p:cNvSpPr/>
          <p:nvPr userDrawn="1"/>
        </p:nvSpPr>
        <p:spPr bwMode="gray">
          <a:xfrm>
            <a:off x="-30162" y="6537325"/>
            <a:ext cx="12496800" cy="465138"/>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99837" y="6678217"/>
            <a:ext cx="822951" cy="175415"/>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38007" y="2875069"/>
            <a:ext cx="4261830" cy="2782028"/>
          </a:xfrm>
          <a:prstGeom prst="rect">
            <a:avLst/>
          </a:prstGeom>
        </p:spPr>
      </p:pic>
    </p:spTree>
    <p:extLst>
      <p:ext uri="{BB962C8B-B14F-4D97-AF65-F5344CB8AC3E}">
        <p14:creationId xmlns:p14="http://schemas.microsoft.com/office/powerpoint/2010/main" val="2239331299"/>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8982855"/>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189335521"/>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38976025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0258259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2884901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68934554"/>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315834702"/>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908698505"/>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66291156"/>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smtClean="0"/>
              <a:t>Click icon to add picture</a:t>
            </a:r>
            <a:endParaRPr lang="en-US" dirty="0"/>
          </a:p>
        </p:txBody>
      </p:sp>
    </p:spTree>
    <p:extLst>
      <p:ext uri="{BB962C8B-B14F-4D97-AF65-F5344CB8AC3E}">
        <p14:creationId xmlns:p14="http://schemas.microsoft.com/office/powerpoint/2010/main" val="2366974557"/>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 Color">
    <p:bg>
      <p:bgRef idx="1002">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a:solidFill>
            <a:srgbClr val="5C2D91"/>
          </a:solidFill>
        </p:spPr>
      </p:pic>
      <p:sp>
        <p:nvSpPr>
          <p:cNvPr id="9" name="Title 1"/>
          <p:cNvSpPr>
            <a:spLocks noGrp="1"/>
          </p:cNvSpPr>
          <p:nvPr>
            <p:ph type="title" hasCustomPrompt="1"/>
          </p:nvPr>
        </p:nvSpPr>
        <p:spPr>
          <a:xfrm>
            <a:off x="274702" y="2784565"/>
            <a:ext cx="9143936" cy="1524001"/>
          </a:xfrm>
          <a:solidFill>
            <a:srgbClr val="0078D7"/>
          </a:solidFill>
        </p:spPr>
        <p:txBody>
          <a:bodyPr lIns="146304" tIns="91440" rIns="146304" bIns="91440" anchor="t" anchorCtr="0"/>
          <a:lstStyle>
            <a:lvl1pPr>
              <a:defRPr sz="5399" spc="-100" baseline="0">
                <a:solidFill>
                  <a:schemeClr val="bg1"/>
                </a:solidFill>
              </a:defRPr>
            </a:lvl1pPr>
          </a:lstStyle>
          <a:p>
            <a:r>
              <a:rPr lang="en-US" dirty="0" smtClean="0"/>
              <a:t>Session title</a:t>
            </a:r>
            <a:endParaRPr lang="en-US" dirty="0"/>
          </a:p>
        </p:txBody>
      </p:sp>
      <p:sp>
        <p:nvSpPr>
          <p:cNvPr id="5" name="Text Placeholder 4"/>
          <p:cNvSpPr>
            <a:spLocks noGrp="1"/>
          </p:cNvSpPr>
          <p:nvPr>
            <p:ph type="body" sz="quarter" idx="12" hasCustomPrompt="1"/>
          </p:nvPr>
        </p:nvSpPr>
        <p:spPr>
          <a:xfrm>
            <a:off x="274702" y="4309889"/>
            <a:ext cx="7315137" cy="635173"/>
          </a:xfrm>
          <a:solidFill>
            <a:schemeClr val="accent2"/>
          </a:solidFill>
        </p:spPr>
        <p:txBody>
          <a:bodyPr lIns="146304" tIns="109728" rIns="146304" bIns="109728">
            <a:noAutofit/>
          </a:bodyPr>
          <a:lstStyle>
            <a:lvl1pPr marL="0" indent="0">
              <a:spcBef>
                <a:spcPts val="0"/>
              </a:spcBef>
              <a:buNone/>
              <a:defRPr sz="3200" spc="0" baseline="0">
                <a:solidFill>
                  <a:schemeClr val="bg1"/>
                </a:soli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4702" y="6678217"/>
            <a:ext cx="822951" cy="175415"/>
          </a:xfrm>
          <a:prstGeom prst="rect">
            <a:avLst/>
          </a:prstGeom>
        </p:spPr>
      </p:pic>
      <p:sp>
        <p:nvSpPr>
          <p:cNvPr id="4" name="Text Placeholder 3"/>
          <p:cNvSpPr>
            <a:spLocks noGrp="1"/>
          </p:cNvSpPr>
          <p:nvPr>
            <p:ph type="body" sz="quarter" idx="13" hasCustomPrompt="1"/>
          </p:nvPr>
        </p:nvSpPr>
        <p:spPr>
          <a:xfrm>
            <a:off x="7612430" y="4317198"/>
            <a:ext cx="1806208" cy="627864"/>
          </a:xfrm>
          <a:solidFill>
            <a:schemeClr val="accent3"/>
          </a:solidFill>
        </p:spPr>
        <p:txBody>
          <a:bodyPr/>
          <a:lstStyle>
            <a:lvl1pPr marL="0" indent="0" algn="ctr">
              <a:buFontTx/>
              <a:buNone/>
              <a:defRPr sz="3200" baseline="0">
                <a:solidFill>
                  <a:schemeClr val="bg1"/>
                </a:solidFill>
                <a:latin typeface="+mj-lt"/>
              </a:defRPr>
            </a:lvl1pPr>
            <a:lvl2pPr marL="342873" indent="0">
              <a:buFontTx/>
              <a:buNone/>
              <a:defRPr sz="1600">
                <a:latin typeface="+mn-lt"/>
              </a:defRPr>
            </a:lvl2pPr>
            <a:lvl3pPr marL="571454" indent="0">
              <a:buFontTx/>
              <a:buNone/>
              <a:defRPr sz="1600">
                <a:latin typeface="+mn-lt"/>
              </a:defRPr>
            </a:lvl3pPr>
            <a:lvl4pPr marL="800036" indent="0">
              <a:buFontTx/>
              <a:buNone/>
              <a:defRPr sz="1600">
                <a:latin typeface="+mn-lt"/>
              </a:defRPr>
            </a:lvl4pPr>
            <a:lvl5pPr marL="1028617" indent="0">
              <a:buFontTx/>
              <a:buNone/>
              <a:defRPr sz="1600">
                <a:latin typeface="+mn-lt"/>
              </a:defRPr>
            </a:lvl5pPr>
          </a:lstStyle>
          <a:p>
            <a:pPr lvl="0"/>
            <a:r>
              <a:rPr lang="en-US" dirty="0" smtClean="0"/>
              <a:t>ABC101</a:t>
            </a:r>
          </a:p>
        </p:txBody>
      </p:sp>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2237" y="1343899"/>
            <a:ext cx="4733925" cy="1391363"/>
          </a:xfrm>
          <a:prstGeom prst="rect">
            <a:avLst/>
          </a:prstGeom>
        </p:spPr>
      </p:pic>
    </p:spTree>
    <p:extLst>
      <p:ext uri="{BB962C8B-B14F-4D97-AF65-F5344CB8AC3E}">
        <p14:creationId xmlns:p14="http://schemas.microsoft.com/office/powerpoint/2010/main" val="19016825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849218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39078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5173661"/>
            <a:ext cx="12436475" cy="1820863"/>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6294438" y="6123709"/>
            <a:ext cx="5867384" cy="726353"/>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solidFill>
                  <a:schemeClr val="bg1"/>
                </a:solidFill>
                <a:cs typeface="Segoe UI" pitchFamily="34" charset="0"/>
              </a:rPr>
              <a:t>© </a:t>
            </a:r>
            <a:r>
              <a:rPr lang="en-US" sz="700" dirty="0" smtClean="0">
                <a:solidFill>
                  <a:schemeClr val="bg1"/>
                </a:solidFill>
                <a:cs typeface="Segoe UI" pitchFamily="34" charset="0"/>
              </a:rPr>
              <a:t>2015 </a:t>
            </a:r>
            <a:r>
              <a:rPr lang="en-US" sz="700" dirty="0">
                <a:solidFill>
                  <a:schemeClr val="bg1"/>
                </a:solidFill>
                <a:cs typeface="Segoe UI" pitchFamily="34" charset="0"/>
              </a:rPr>
              <a:t>Microsoft Corporation. All rights reserved</a:t>
            </a:r>
            <a:r>
              <a:rPr lang="en-US" sz="700" dirty="0" smtClean="0">
                <a:solidFill>
                  <a:schemeClr val="bg1"/>
                </a:solidFill>
                <a:cs typeface="Segoe UI" pitchFamily="34" charset="0"/>
              </a:rPr>
              <a:t>.</a:t>
            </a:r>
          </a:p>
          <a:p>
            <a:pPr algn="r" defTabSz="932290" eaLnBrk="0" hangingPunct="0"/>
            <a:r>
              <a:rPr lang="en-US" sz="700" dirty="0" smtClean="0">
                <a:solidFill>
                  <a:schemeClr val="bg1"/>
                </a:solidFill>
                <a:cs typeface="Segoe UI" pitchFamily="34" charset="0"/>
              </a:rPr>
              <a:t>Microsoft, Windows and other product names are or may be registered trademarks and/or trademarks in the U.S. and/or other countries.</a:t>
            </a:r>
          </a:p>
          <a:p>
            <a:pPr algn="r" defTabSz="932290" eaLnBrk="0" hangingPunct="0"/>
            <a:r>
              <a:rPr lang="en-US" sz="700" dirty="0" smtClean="0">
                <a:solidFill>
                  <a:schemeClr val="bg1"/>
                </a:solidFill>
                <a:cs typeface="Segoe UI" pitchFamily="34" charset="0"/>
              </a:rPr>
              <a:t>MICROSOFT MAKES NO WARRANTIES, EXPRESS, IMPLIED OR STATUTORY, AS TO THE INFORMATION IN THIS PRESENTATION.</a:t>
            </a:r>
          </a:p>
          <a:p>
            <a:pPr algn="r" defTabSz="932215" eaLnBrk="0" hangingPunct="0"/>
            <a:r>
              <a:rPr lang="en-US" sz="700" dirty="0" smtClean="0">
                <a:gradFill>
                  <a:gsLst>
                    <a:gs pos="12389">
                      <a:srgbClr val="FFFFFF"/>
                    </a:gs>
                    <a:gs pos="54000">
                      <a:srgbClr val="FFFFFF"/>
                    </a:gs>
                  </a:gsLst>
                  <a:lin ang="5400000" scaled="0"/>
                </a:gradFill>
                <a:cs typeface="Segoe UI" pitchFamily="34" charset="0"/>
              </a:rPr>
              <a:t> </a:t>
            </a:r>
            <a:endParaRPr lang="en-US" sz="700" dirty="0">
              <a:gradFill>
                <a:gsLst>
                  <a:gs pos="12389">
                    <a:srgbClr val="FFFFFF"/>
                  </a:gs>
                  <a:gs pos="54000">
                    <a:srgbClr val="FFFFFF"/>
                  </a:gs>
                </a:gsLst>
                <a:lin ang="5400000" scaled="0"/>
              </a:gradFill>
              <a:cs typeface="Segoe UI" pitchFamily="34" charset="0"/>
            </a:endParaRP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5637" y="5750695"/>
            <a:ext cx="3291840" cy="701671"/>
          </a:xfrm>
          <a:prstGeom prst="rect">
            <a:avLst/>
          </a:prstGeom>
        </p:spPr>
      </p:pic>
    </p:spTree>
    <p:extLst>
      <p:ext uri="{BB962C8B-B14F-4D97-AF65-F5344CB8AC3E}">
        <p14:creationId xmlns:p14="http://schemas.microsoft.com/office/powerpoint/2010/main" val="1729398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82969643"/>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a:xfrm>
            <a:off x="855663" y="6483350"/>
            <a:ext cx="2797175" cy="371475"/>
          </a:xfrm>
          <a:prstGeom prst="rect">
            <a:avLst/>
          </a:prstGeom>
        </p:spPr>
        <p:txBody>
          <a:bodyPr/>
          <a:lstStyle/>
          <a:p>
            <a:fld id="{0626A314-07C3-4D18-A5FC-2D5811D0A94B}" type="datetimeFigureOut">
              <a:rPr lang="en-NZ" smtClean="0"/>
              <a:t>2/09/2015</a:t>
            </a:fld>
            <a:endParaRPr lang="en-NZ" dirty="0"/>
          </a:p>
        </p:txBody>
      </p:sp>
      <p:sp>
        <p:nvSpPr>
          <p:cNvPr id="4" name="Footer Placeholder 3"/>
          <p:cNvSpPr>
            <a:spLocks noGrp="1"/>
          </p:cNvSpPr>
          <p:nvPr>
            <p:ph type="ftr" sz="quarter" idx="11"/>
          </p:nvPr>
        </p:nvSpPr>
        <p:spPr>
          <a:xfrm>
            <a:off x="4119563" y="6483350"/>
            <a:ext cx="4197350" cy="371475"/>
          </a:xfrm>
          <a:prstGeom prst="rect">
            <a:avLst/>
          </a:prstGeom>
        </p:spPr>
        <p:txBody>
          <a:bodyPr/>
          <a:lstStyle/>
          <a:p>
            <a:endParaRPr lang="en-NZ" dirty="0"/>
          </a:p>
        </p:txBody>
      </p:sp>
      <p:sp>
        <p:nvSpPr>
          <p:cNvPr id="5" name="Slide Number Placeholder 4"/>
          <p:cNvSpPr>
            <a:spLocks noGrp="1"/>
          </p:cNvSpPr>
          <p:nvPr>
            <p:ph type="sldNum" sz="quarter" idx="12"/>
          </p:nvPr>
        </p:nvSpPr>
        <p:spPr>
          <a:xfrm>
            <a:off x="8783638" y="6483350"/>
            <a:ext cx="2797175" cy="371475"/>
          </a:xfrm>
          <a:prstGeom prst="rect">
            <a:avLst/>
          </a:prstGeom>
        </p:spPr>
        <p:txBody>
          <a:bodyPr/>
          <a:lstStyle/>
          <a:p>
            <a:fld id="{FB0C7228-8968-4EAD-A859-852F0E05042B}" type="slidenum">
              <a:rPr lang="en-NZ" smtClean="0"/>
              <a:t>‹#›</a:t>
            </a:fld>
            <a:endParaRPr lang="en-NZ"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30162" y="1"/>
            <a:ext cx="12496800" cy="7002462"/>
          </a:xfrm>
          <a:prstGeom prst="rect">
            <a:avLst/>
          </a:prstGeom>
        </p:spPr>
      </p:pic>
    </p:spTree>
    <p:extLst>
      <p:ext uri="{BB962C8B-B14F-4D97-AF65-F5344CB8AC3E}">
        <p14:creationId xmlns:p14="http://schemas.microsoft.com/office/powerpoint/2010/main" val="82053931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1337368"/>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86098637"/>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03268474"/>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131149"/>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7959926"/>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6586672"/>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994670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9"/>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588427678"/>
      </p:ext>
    </p:extLst>
  </p:cSld>
  <p:clrMap bg1="dk1" tx1="lt1" bg2="dk2" tx2="lt2" accent1="accent1" accent2="accent2" accent3="accent3" accent4="accent4" accent5="accent5" accent6="accent6" hlink="hlink" folHlink="folHlink"/>
  <p:sldLayoutIdLst>
    <p:sldLayoutId id="2147484334" r:id="rId1"/>
    <p:sldLayoutId id="2147484335" r:id="rId2"/>
    <p:sldLayoutId id="2147484240" r:id="rId3"/>
    <p:sldLayoutId id="2147484272" r:id="rId4"/>
    <p:sldLayoutId id="2147484241" r:id="rId5"/>
    <p:sldLayoutId id="2147484273" r:id="rId6"/>
    <p:sldLayoutId id="2147484244" r:id="rId7"/>
    <p:sldLayoutId id="2147484274" r:id="rId8"/>
    <p:sldLayoutId id="2147484245" r:id="rId9"/>
    <p:sldLayoutId id="2147484275" r:id="rId10"/>
    <p:sldLayoutId id="2147484247" r:id="rId11"/>
    <p:sldLayoutId id="2147484249" r:id="rId12"/>
    <p:sldLayoutId id="2147484250" r:id="rId13"/>
    <p:sldLayoutId id="2147484264" r:id="rId14"/>
    <p:sldLayoutId id="2147484251" r:id="rId15"/>
    <p:sldLayoutId id="2147484270" r:id="rId16"/>
    <p:sldLayoutId id="2147484252" r:id="rId17"/>
    <p:sldLayoutId id="2147484253" r:id="rId18"/>
    <p:sldLayoutId id="2147484254" r:id="rId19"/>
    <p:sldLayoutId id="2147484271" r:id="rId20"/>
    <p:sldLayoutId id="2147484257" r:id="rId21"/>
    <p:sldLayoutId id="2147484258" r:id="rId22"/>
    <p:sldLayoutId id="2147484259" r:id="rId23"/>
    <p:sldLayoutId id="2147484260" r:id="rId24"/>
    <p:sldLayoutId id="2147484261" r:id="rId25"/>
    <p:sldLayoutId id="2147484263" r:id="rId26"/>
    <p:sldLayoutId id="2147484333" r:id="rId27"/>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49" userDrawn="1">
          <p15:clr>
            <a:srgbClr val="5ACBF0"/>
          </p15:clr>
        </p15:guide>
        <p15:guide id="4" pos="1325" userDrawn="1">
          <p15:clr>
            <a:srgbClr val="5ACBF0"/>
          </p15:clr>
        </p15:guide>
        <p15:guide id="5" pos="1901" userDrawn="1">
          <p15:clr>
            <a:srgbClr val="5ACBF0"/>
          </p15:clr>
        </p15:guide>
        <p15:guide id="6" pos="2477" userDrawn="1">
          <p15:clr>
            <a:srgbClr val="5ACBF0"/>
          </p15:clr>
        </p15:guide>
        <p15:guide id="7" pos="3053" userDrawn="1">
          <p15:clr>
            <a:srgbClr val="5ACBF0"/>
          </p15:clr>
        </p15:guide>
        <p15:guide id="8" pos="3629" userDrawn="1">
          <p15:clr>
            <a:srgbClr val="5ACBF0"/>
          </p15:clr>
        </p15:guide>
        <p15:guide id="9" pos="4205" userDrawn="1">
          <p15:clr>
            <a:srgbClr val="5ACBF0"/>
          </p15:clr>
        </p15:guide>
        <p15:guide id="10" pos="4781" userDrawn="1">
          <p15:clr>
            <a:srgbClr val="5ACBF0"/>
          </p15:clr>
        </p15:guide>
        <p15:guide id="11" pos="5357" userDrawn="1">
          <p15:clr>
            <a:srgbClr val="5ACBF0"/>
          </p15:clr>
        </p15:guide>
        <p15:guide id="12" pos="5933" userDrawn="1">
          <p15:clr>
            <a:srgbClr val="5ACBF0"/>
          </p15:clr>
        </p15:guide>
        <p15:guide id="13" pos="6509" userDrawn="1">
          <p15:clr>
            <a:srgbClr val="5ACBF0"/>
          </p15:clr>
        </p15:guide>
        <p15:guide id="14" pos="7085" userDrawn="1">
          <p15:clr>
            <a:srgbClr val="5ACBF0"/>
          </p15:clr>
        </p15:guide>
        <p15:guide id="15" pos="7661" userDrawn="1">
          <p15:clr>
            <a:srgbClr val="5ACBF0"/>
          </p15:clr>
        </p15:guide>
        <p15:guide id="16" pos="288" userDrawn="1">
          <p15:clr>
            <a:srgbClr val="C35EA4"/>
          </p15:clr>
        </p15:guide>
        <p15:guide id="17" pos="7546" userDrawn="1">
          <p15:clr>
            <a:srgbClr val="C35EA4"/>
          </p15:clr>
        </p15:guide>
        <p15:guide id="18" orient="horz" pos="763" userDrawn="1">
          <p15:clr>
            <a:srgbClr val="5ACBF0"/>
          </p15:clr>
        </p15:guide>
        <p15:guide id="19" orient="horz" pos="1339" userDrawn="1">
          <p15:clr>
            <a:srgbClr val="5ACBF0"/>
          </p15:clr>
        </p15:guide>
        <p15:guide id="20" orient="horz" pos="1915" userDrawn="1">
          <p15:clr>
            <a:srgbClr val="5ACBF0"/>
          </p15:clr>
        </p15:guide>
        <p15:guide id="21" orient="horz" pos="2491" userDrawn="1">
          <p15:clr>
            <a:srgbClr val="5ACBF0"/>
          </p15:clr>
        </p15:guide>
        <p15:guide id="22" orient="horz" pos="3067" userDrawn="1">
          <p15:clr>
            <a:srgbClr val="5ACBF0"/>
          </p15:clr>
        </p15:guide>
        <p15:guide id="23" orient="horz" pos="3643" userDrawn="1">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3.emf"/><Relationship Id="rId1" Type="http://schemas.openxmlformats.org/officeDocument/2006/relationships/slideLayout" Target="../slideLayouts/slideLayout16.xml"/><Relationship Id="rId4" Type="http://schemas.openxmlformats.org/officeDocument/2006/relationships/image" Target="../media/image30.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aka.ms/technetnz" TargetMode="External"/><Relationship Id="rId7"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hyperlink" Target="http://www.microsoft.com/learning" TargetMode="External"/><Relationship Id="rId11" Type="http://schemas.openxmlformats.org/officeDocument/2006/relationships/image" Target="../media/image36.png"/><Relationship Id="rId5" Type="http://schemas.openxmlformats.org/officeDocument/2006/relationships/hyperlink" Target="http://aka.ms/ch9nz" TargetMode="External"/><Relationship Id="rId10" Type="http://schemas.openxmlformats.org/officeDocument/2006/relationships/image" Target="../media/image35.png"/><Relationship Id="rId4" Type="http://schemas.openxmlformats.org/officeDocument/2006/relationships/hyperlink" Target="http://aka.ms/msdnnz" TargetMode="External"/><Relationship Id="rId9"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jpg"/></Relationships>
</file>

<file path=ppt/slides/_rels/slide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20.emf"/><Relationship Id="rId7" Type="http://schemas.openxmlformats.org/officeDocument/2006/relationships/image" Target="../media/image24.emf"/><Relationship Id="rId2" Type="http://schemas.openxmlformats.org/officeDocument/2006/relationships/image" Target="../media/image19.emf"/><Relationship Id="rId1" Type="http://schemas.openxmlformats.org/officeDocument/2006/relationships/slideLayout" Target="../slideLayouts/slideLayout16.xml"/><Relationship Id="rId6" Type="http://schemas.openxmlformats.org/officeDocument/2006/relationships/image" Target="../media/image23.emf"/><Relationship Id="rId11" Type="http://schemas.openxmlformats.org/officeDocument/2006/relationships/image" Target="../media/image28.emf"/><Relationship Id="rId5" Type="http://schemas.openxmlformats.org/officeDocument/2006/relationships/image" Target="../media/image22.emf"/><Relationship Id="rId10" Type="http://schemas.openxmlformats.org/officeDocument/2006/relationships/image" Target="../media/image27.emf"/><Relationship Id="rId4" Type="http://schemas.openxmlformats.org/officeDocument/2006/relationships/image" Target="../media/image21.emf"/><Relationship Id="rId9" Type="http://schemas.openxmlformats.org/officeDocument/2006/relationships/image" Target="../media/image26.emf"/></Relationships>
</file>

<file path=ppt/slides/_rels/slide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16.xml"/><Relationship Id="rId4" Type="http://schemas.openxmlformats.org/officeDocument/2006/relationships/image" Target="../media/image23.emf"/></Relationships>
</file>

<file path=ppt/slides/_rels/slide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34959" y="3312597"/>
            <a:ext cx="766557" cy="369332"/>
          </a:xfrm>
          <a:prstGeom prst="rect">
            <a:avLst/>
          </a:prstGeom>
        </p:spPr>
        <p:txBody>
          <a:bodyPr wrap="none">
            <a:spAutoFit/>
          </a:bodyPr>
          <a:lstStyle/>
          <a:p>
            <a:r>
              <a:rPr lang="en-NZ"/>
              <a:t>M318</a:t>
            </a:r>
          </a:p>
        </p:txBody>
      </p:sp>
    </p:spTree>
    <p:extLst>
      <p:ext uri="{BB962C8B-B14F-4D97-AF65-F5344CB8AC3E}">
        <p14:creationId xmlns:p14="http://schemas.microsoft.com/office/powerpoint/2010/main" val="370327952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7" y="373062"/>
            <a:ext cx="11887200" cy="932563"/>
          </a:xfrm>
        </p:spPr>
        <p:txBody>
          <a:bodyPr/>
          <a:lstStyle/>
          <a:p>
            <a:r>
              <a:rPr lang="en-US" sz="5400" dirty="0" smtClean="0"/>
              <a:t>Azure </a:t>
            </a:r>
            <a:r>
              <a:rPr lang="en-US" sz="5400" dirty="0"/>
              <a:t>v</a:t>
            </a:r>
            <a:r>
              <a:rPr lang="en-US" sz="5400" dirty="0" smtClean="0"/>
              <a:t>irtual machine images</a:t>
            </a:r>
            <a:endParaRPr lang="en-NZ" sz="5400" dirty="0"/>
          </a:p>
        </p:txBody>
      </p:sp>
      <p:sp>
        <p:nvSpPr>
          <p:cNvPr id="3" name="TextBox 2"/>
          <p:cNvSpPr txBox="1"/>
          <p:nvPr/>
        </p:nvSpPr>
        <p:spPr>
          <a:xfrm>
            <a:off x="279643" y="1305625"/>
            <a:ext cx="11593623" cy="3804118"/>
          </a:xfrm>
          <a:prstGeom prst="rect">
            <a:avLst/>
          </a:prstGeom>
          <a:noFill/>
        </p:spPr>
        <p:txBody>
          <a:bodyPr wrap="none" lIns="182880" tIns="146304" rIns="182880" bIns="146304" rtlCol="0">
            <a:spAutoFit/>
          </a:bodyPr>
          <a:lstStyle/>
          <a:p>
            <a:r>
              <a:rPr lang="en-US" sz="4000" dirty="0" smtClean="0">
                <a:latin typeface="+mj-lt"/>
              </a:rPr>
              <a:t>Windows Server 2012 R2 SQL Server 2014 Enterprise</a:t>
            </a:r>
          </a:p>
          <a:p>
            <a:endParaRPr lang="en-US" dirty="0" smtClean="0"/>
          </a:p>
          <a:p>
            <a:endParaRPr lang="en-US" dirty="0"/>
          </a:p>
          <a:p>
            <a:r>
              <a:rPr lang="en-US" sz="4000" dirty="0" smtClean="0">
                <a:latin typeface="+mj-lt"/>
              </a:rPr>
              <a:t>Windows Server 2012 IIS 8.0</a:t>
            </a:r>
          </a:p>
          <a:p>
            <a:r>
              <a:rPr lang="en-US" dirty="0" smtClean="0"/>
              <a:t>“</a:t>
            </a:r>
            <a:r>
              <a:rPr lang="en-US" dirty="0" err="1" smtClean="0"/>
              <a:t>RightImage</a:t>
            </a:r>
            <a:r>
              <a:rPr lang="en-US" dirty="0" smtClean="0"/>
              <a:t>”</a:t>
            </a:r>
          </a:p>
          <a:p>
            <a:endParaRPr lang="en-US" dirty="0"/>
          </a:p>
          <a:p>
            <a:r>
              <a:rPr lang="en-US" sz="4000" dirty="0" smtClean="0">
                <a:latin typeface="+mj-lt"/>
              </a:rPr>
              <a:t>Windows Server 2012 R2 Datacenter</a:t>
            </a:r>
          </a:p>
          <a:p>
            <a:endParaRPr lang="en-US" dirty="0" smtClean="0"/>
          </a:p>
          <a:p>
            <a:endParaRPr lang="en-US" dirty="0"/>
          </a:p>
        </p:txBody>
      </p:sp>
      <p:sp>
        <p:nvSpPr>
          <p:cNvPr id="5" name="Title 1"/>
          <p:cNvSpPr txBox="1">
            <a:spLocks/>
          </p:cNvSpPr>
          <p:nvPr/>
        </p:nvSpPr>
        <p:spPr>
          <a:xfrm>
            <a:off x="6092813" y="6240462"/>
            <a:ext cx="6175091" cy="572464"/>
          </a:xfrm>
          <a:prstGeom prst="rect">
            <a:avLst/>
          </a:prstGeom>
          <a:noFill/>
        </p:spPr>
        <p:txBody>
          <a:bodyPr vert="horz" wrap="square" lIns="146304" tIns="91440" rIns="146304" bIns="91440" rtlCol="0" anchor="t" anchorCtr="0">
            <a:spAutoFit/>
          </a:bodyPr>
          <a:lstStyle>
            <a:lvl1pPr algn="l" defTabSz="932667" rtl="0" eaLnBrk="1" latinLnBrk="0" hangingPunct="1">
              <a:lnSpc>
                <a:spcPct val="90000"/>
              </a:lnSpc>
              <a:spcBef>
                <a:spcPct val="0"/>
              </a:spcBef>
              <a:buNone/>
              <a:defRPr lang="en-US" sz="7199" b="0" kern="1200" cap="none" spc="-100" baseline="0">
                <a:ln w="3175">
                  <a:noFill/>
                </a:ln>
                <a:gradFill>
                  <a:gsLst>
                    <a:gs pos="100000">
                      <a:schemeClr val="tx1"/>
                    </a:gs>
                    <a:gs pos="0">
                      <a:schemeClr val="tx1"/>
                    </a:gs>
                  </a:gsLst>
                  <a:lin ang="5400000" scaled="0"/>
                </a:gradFill>
                <a:effectLst/>
                <a:latin typeface="+mj-lt"/>
                <a:ea typeface="+mn-ea"/>
                <a:cs typeface="Segoe UI" pitchFamily="34" charset="0"/>
              </a:defRPr>
            </a:lvl1pPr>
          </a:lstStyle>
          <a:p>
            <a:r>
              <a:rPr lang="en-NZ" sz="2800" i="1" dirty="0" smtClean="0"/>
              <a:t>“Accept and embrace failure, it will happen”</a:t>
            </a:r>
            <a:endParaRPr lang="en-NZ" sz="2800" i="1" dirty="0"/>
          </a:p>
        </p:txBody>
      </p:sp>
    </p:spTree>
    <p:extLst>
      <p:ext uri="{BB962C8B-B14F-4D97-AF65-F5344CB8AC3E}">
        <p14:creationId xmlns:p14="http://schemas.microsoft.com/office/powerpoint/2010/main" val="177105527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7" y="373062"/>
            <a:ext cx="11887200" cy="932563"/>
          </a:xfrm>
        </p:spPr>
        <p:txBody>
          <a:bodyPr/>
          <a:lstStyle/>
          <a:p>
            <a:r>
              <a:rPr lang="en-US" sz="5400" dirty="0" smtClean="0"/>
              <a:t>SQL Server (2014) architecture</a:t>
            </a:r>
            <a:endParaRPr lang="en-NZ" sz="5400" dirty="0"/>
          </a:p>
        </p:txBody>
      </p:sp>
      <p:sp>
        <p:nvSpPr>
          <p:cNvPr id="4" name="Title 1"/>
          <p:cNvSpPr txBox="1">
            <a:spLocks/>
          </p:cNvSpPr>
          <p:nvPr/>
        </p:nvSpPr>
        <p:spPr>
          <a:xfrm>
            <a:off x="7970837" y="6240462"/>
            <a:ext cx="4346291" cy="572464"/>
          </a:xfrm>
          <a:prstGeom prst="rect">
            <a:avLst/>
          </a:prstGeom>
          <a:noFill/>
        </p:spPr>
        <p:txBody>
          <a:bodyPr vert="horz" wrap="square" lIns="146304" tIns="91440" rIns="146304" bIns="91440" rtlCol="0" anchor="t" anchorCtr="0">
            <a:spAutoFit/>
          </a:bodyPr>
          <a:lstStyle>
            <a:lvl1pPr algn="l" defTabSz="932667" rtl="0" eaLnBrk="1" latinLnBrk="0" hangingPunct="1">
              <a:lnSpc>
                <a:spcPct val="90000"/>
              </a:lnSpc>
              <a:spcBef>
                <a:spcPct val="0"/>
              </a:spcBef>
              <a:buNone/>
              <a:defRPr lang="en-US" sz="7199" b="0" kern="1200" cap="none" spc="-100" baseline="0">
                <a:ln w="3175">
                  <a:noFill/>
                </a:ln>
                <a:gradFill>
                  <a:gsLst>
                    <a:gs pos="100000">
                      <a:schemeClr val="tx1"/>
                    </a:gs>
                    <a:gs pos="0">
                      <a:schemeClr val="tx1"/>
                    </a:gs>
                  </a:gsLst>
                  <a:lin ang="5400000" scaled="0"/>
                </a:gradFill>
                <a:effectLst/>
                <a:latin typeface="+mj-lt"/>
                <a:ea typeface="+mn-ea"/>
                <a:cs typeface="Segoe UI" pitchFamily="34" charset="0"/>
              </a:defRPr>
            </a:lvl1pPr>
          </a:lstStyle>
          <a:p>
            <a:r>
              <a:rPr lang="en-NZ" sz="2800" i="1" dirty="0"/>
              <a:t>“Fail early, fail often, fail small”</a:t>
            </a:r>
          </a:p>
        </p:txBody>
      </p:sp>
      <p:pic>
        <p:nvPicPr>
          <p:cNvPr id="6" name="Picture 5"/>
          <p:cNvPicPr>
            <a:picLocks noChangeAspect="1"/>
          </p:cNvPicPr>
          <p:nvPr/>
        </p:nvPicPr>
        <p:blipFill>
          <a:blip r:embed="rId2"/>
          <a:stretch>
            <a:fillRect/>
          </a:stretch>
        </p:blipFill>
        <p:spPr>
          <a:xfrm>
            <a:off x="3475037" y="3801620"/>
            <a:ext cx="857895" cy="1100331"/>
          </a:xfrm>
          <a:prstGeom prst="rect">
            <a:avLst/>
          </a:prstGeom>
        </p:spPr>
      </p:pic>
      <p:pic>
        <p:nvPicPr>
          <p:cNvPr id="7" name="Picture 6"/>
          <p:cNvPicPr>
            <a:picLocks noChangeAspect="1"/>
          </p:cNvPicPr>
          <p:nvPr/>
        </p:nvPicPr>
        <p:blipFill>
          <a:blip r:embed="rId2"/>
          <a:stretch>
            <a:fillRect/>
          </a:stretch>
        </p:blipFill>
        <p:spPr>
          <a:xfrm>
            <a:off x="7666037" y="3801620"/>
            <a:ext cx="857895" cy="1100331"/>
          </a:xfrm>
          <a:prstGeom prst="rect">
            <a:avLst/>
          </a:prstGeom>
        </p:spPr>
      </p:pic>
      <p:pic>
        <p:nvPicPr>
          <p:cNvPr id="18" name="Picture 17"/>
          <p:cNvPicPr>
            <a:picLocks noChangeAspect="1"/>
          </p:cNvPicPr>
          <p:nvPr/>
        </p:nvPicPr>
        <p:blipFill>
          <a:blip r:embed="rId3"/>
          <a:stretch>
            <a:fillRect/>
          </a:stretch>
        </p:blipFill>
        <p:spPr>
          <a:xfrm>
            <a:off x="5358870" y="1488919"/>
            <a:ext cx="1032933" cy="380250"/>
          </a:xfrm>
          <a:prstGeom prst="rect">
            <a:avLst/>
          </a:prstGeom>
        </p:spPr>
      </p:pic>
      <p:pic>
        <p:nvPicPr>
          <p:cNvPr id="19" name="Picture 18"/>
          <p:cNvPicPr>
            <a:picLocks noChangeAspect="1"/>
          </p:cNvPicPr>
          <p:nvPr/>
        </p:nvPicPr>
        <p:blipFill>
          <a:blip r:embed="rId4"/>
          <a:stretch>
            <a:fillRect/>
          </a:stretch>
        </p:blipFill>
        <p:spPr>
          <a:xfrm rot="16200000">
            <a:off x="5503795" y="935103"/>
            <a:ext cx="743086" cy="4191001"/>
          </a:xfrm>
          <a:prstGeom prst="rect">
            <a:avLst/>
          </a:prstGeom>
        </p:spPr>
      </p:pic>
      <p:sp>
        <p:nvSpPr>
          <p:cNvPr id="20" name="TextBox 19"/>
          <p:cNvSpPr txBox="1"/>
          <p:nvPr/>
        </p:nvSpPr>
        <p:spPr>
          <a:xfrm>
            <a:off x="2799084" y="4932738"/>
            <a:ext cx="2209800" cy="1126462"/>
          </a:xfrm>
          <a:prstGeom prst="rect">
            <a:avLst/>
          </a:prstGeom>
          <a:noFill/>
        </p:spPr>
        <p:txBody>
          <a:bodyPr wrap="square" lIns="182880" tIns="146304" rIns="182880" bIns="146304" rtlCol="0">
            <a:spAutoFit/>
          </a:bodyPr>
          <a:lstStyle/>
          <a:p>
            <a:pPr algn="ctr"/>
            <a:r>
              <a:rPr lang="en-US" dirty="0" smtClean="0"/>
              <a:t>SAZWSQLP01</a:t>
            </a:r>
          </a:p>
          <a:p>
            <a:pPr algn="ctr"/>
            <a:r>
              <a:rPr lang="en-US" dirty="0" smtClean="0"/>
              <a:t>192.168.0.4</a:t>
            </a:r>
          </a:p>
          <a:p>
            <a:pPr algn="ctr"/>
            <a:r>
              <a:rPr lang="en-US" dirty="0" smtClean="0"/>
              <a:t>Ports: 1433, 5022</a:t>
            </a:r>
            <a:endParaRPr lang="en-US" dirty="0"/>
          </a:p>
        </p:txBody>
      </p:sp>
      <p:sp>
        <p:nvSpPr>
          <p:cNvPr id="21" name="TextBox 20"/>
          <p:cNvSpPr txBox="1"/>
          <p:nvPr/>
        </p:nvSpPr>
        <p:spPr>
          <a:xfrm>
            <a:off x="7208837" y="4932738"/>
            <a:ext cx="2209800" cy="1126462"/>
          </a:xfrm>
          <a:prstGeom prst="rect">
            <a:avLst/>
          </a:prstGeom>
          <a:noFill/>
        </p:spPr>
        <p:txBody>
          <a:bodyPr wrap="square" lIns="182880" tIns="146304" rIns="182880" bIns="146304" rtlCol="0">
            <a:spAutoFit/>
          </a:bodyPr>
          <a:lstStyle/>
          <a:p>
            <a:pPr algn="ctr"/>
            <a:r>
              <a:rPr lang="en-US" dirty="0" smtClean="0"/>
              <a:t>SAZWSQLP02</a:t>
            </a:r>
          </a:p>
          <a:p>
            <a:pPr algn="ctr"/>
            <a:r>
              <a:rPr lang="en-US" dirty="0" smtClean="0"/>
              <a:t>192.168.0.5</a:t>
            </a:r>
          </a:p>
          <a:p>
            <a:pPr algn="ctr"/>
            <a:r>
              <a:rPr lang="en-US" dirty="0" smtClean="0"/>
              <a:t>Ports: 1433, 5022</a:t>
            </a:r>
            <a:endParaRPr lang="en-US" dirty="0"/>
          </a:p>
        </p:txBody>
      </p:sp>
      <p:sp>
        <p:nvSpPr>
          <p:cNvPr id="22" name="TextBox 21"/>
          <p:cNvSpPr txBox="1"/>
          <p:nvPr/>
        </p:nvSpPr>
        <p:spPr>
          <a:xfrm>
            <a:off x="4894584" y="3164931"/>
            <a:ext cx="2209800" cy="849463"/>
          </a:xfrm>
          <a:prstGeom prst="rect">
            <a:avLst/>
          </a:prstGeom>
          <a:noFill/>
        </p:spPr>
        <p:txBody>
          <a:bodyPr wrap="square" lIns="182880" tIns="146304" rIns="182880" bIns="146304" rtlCol="0">
            <a:spAutoFit/>
          </a:bodyPr>
          <a:lstStyle/>
          <a:p>
            <a:pPr algn="ctr"/>
            <a:r>
              <a:rPr lang="en-US" dirty="0" smtClean="0"/>
              <a:t>Failover Cluster</a:t>
            </a:r>
          </a:p>
          <a:p>
            <a:pPr algn="ctr"/>
            <a:r>
              <a:rPr lang="en-US" dirty="0" smtClean="0"/>
              <a:t>192.168.0.6</a:t>
            </a:r>
          </a:p>
        </p:txBody>
      </p:sp>
      <p:sp>
        <p:nvSpPr>
          <p:cNvPr id="23" name="TextBox 22"/>
          <p:cNvSpPr txBox="1"/>
          <p:nvPr/>
        </p:nvSpPr>
        <p:spPr>
          <a:xfrm>
            <a:off x="4770436" y="1818176"/>
            <a:ext cx="2209800" cy="849463"/>
          </a:xfrm>
          <a:prstGeom prst="rect">
            <a:avLst/>
          </a:prstGeom>
          <a:noFill/>
        </p:spPr>
        <p:txBody>
          <a:bodyPr wrap="square" lIns="182880" tIns="146304" rIns="182880" bIns="146304" rtlCol="0">
            <a:spAutoFit/>
          </a:bodyPr>
          <a:lstStyle/>
          <a:p>
            <a:pPr algn="ctr"/>
            <a:r>
              <a:rPr lang="en-NZ" dirty="0"/>
              <a:t> AZILBSQL </a:t>
            </a:r>
            <a:endParaRPr lang="en-US" dirty="0" smtClean="0"/>
          </a:p>
          <a:p>
            <a:pPr algn="ctr"/>
            <a:r>
              <a:rPr lang="en-US" dirty="0" smtClean="0"/>
              <a:t>192.168.0.7</a:t>
            </a:r>
            <a:endParaRPr lang="en-US" dirty="0"/>
          </a:p>
        </p:txBody>
      </p:sp>
    </p:spTree>
    <p:extLst>
      <p:ext uri="{BB962C8B-B14F-4D97-AF65-F5344CB8AC3E}">
        <p14:creationId xmlns:p14="http://schemas.microsoft.com/office/powerpoint/2010/main" val="87132407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Code </a:t>
            </a:r>
            <a:r>
              <a:rPr lang="en-NZ" dirty="0"/>
              <a:t>– section one</a:t>
            </a:r>
          </a:p>
        </p:txBody>
      </p:sp>
      <p:sp>
        <p:nvSpPr>
          <p:cNvPr id="3" name="Text Placeholder 2"/>
          <p:cNvSpPr>
            <a:spLocks noGrp="1"/>
          </p:cNvSpPr>
          <p:nvPr>
            <p:ph type="body" sz="quarter" idx="12"/>
          </p:nvPr>
        </p:nvSpPr>
        <p:spPr>
          <a:xfrm>
            <a:off x="274639" y="4881266"/>
            <a:ext cx="10058401" cy="1071062"/>
          </a:xfrm>
        </p:spPr>
        <p:txBody>
          <a:bodyPr/>
          <a:lstStyle/>
          <a:p>
            <a:r>
              <a:rPr lang="en-NZ" dirty="0" smtClean="0"/>
              <a:t>Installation</a:t>
            </a:r>
          </a:p>
          <a:p>
            <a:r>
              <a:rPr lang="en-NZ" sz="2400" dirty="0" smtClean="0"/>
              <a:t>Machine provisioning and load balancer</a:t>
            </a:r>
            <a:endParaRPr lang="en-NZ" dirty="0"/>
          </a:p>
        </p:txBody>
      </p:sp>
    </p:spTree>
    <p:extLst>
      <p:ext uri="{BB962C8B-B14F-4D97-AF65-F5344CB8AC3E}">
        <p14:creationId xmlns:p14="http://schemas.microsoft.com/office/powerpoint/2010/main" val="28495527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Demo – section </a:t>
            </a:r>
            <a:r>
              <a:rPr lang="en-NZ" dirty="0" smtClean="0"/>
              <a:t>two</a:t>
            </a:r>
            <a:endParaRPr lang="en-NZ" dirty="0"/>
          </a:p>
        </p:txBody>
      </p:sp>
      <p:sp>
        <p:nvSpPr>
          <p:cNvPr id="3" name="Text Placeholder 2"/>
          <p:cNvSpPr>
            <a:spLocks noGrp="1"/>
          </p:cNvSpPr>
          <p:nvPr>
            <p:ph type="body" sz="quarter" idx="12"/>
          </p:nvPr>
        </p:nvSpPr>
        <p:spPr>
          <a:xfrm>
            <a:off x="274639" y="4881266"/>
            <a:ext cx="10058401" cy="1071062"/>
          </a:xfrm>
        </p:spPr>
        <p:txBody>
          <a:bodyPr/>
          <a:lstStyle/>
          <a:p>
            <a:r>
              <a:rPr lang="en-NZ" dirty="0" smtClean="0"/>
              <a:t>Configuration</a:t>
            </a:r>
          </a:p>
          <a:p>
            <a:r>
              <a:rPr lang="en-NZ" sz="2400" dirty="0" smtClean="0"/>
              <a:t>Windows </a:t>
            </a:r>
            <a:r>
              <a:rPr lang="en-NZ" sz="2400" dirty="0"/>
              <a:t>features </a:t>
            </a:r>
            <a:r>
              <a:rPr lang="en-NZ" sz="2400" dirty="0" smtClean="0"/>
              <a:t>and other significant attributes</a:t>
            </a:r>
            <a:endParaRPr lang="en-NZ" sz="2400" dirty="0"/>
          </a:p>
        </p:txBody>
      </p:sp>
    </p:spTree>
    <p:extLst>
      <p:ext uri="{BB962C8B-B14F-4D97-AF65-F5344CB8AC3E}">
        <p14:creationId xmlns:p14="http://schemas.microsoft.com/office/powerpoint/2010/main" val="41968583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Demo – section </a:t>
            </a:r>
            <a:r>
              <a:rPr lang="en-NZ" dirty="0" smtClean="0"/>
              <a:t>three</a:t>
            </a:r>
            <a:endParaRPr lang="en-NZ" dirty="0"/>
          </a:p>
        </p:txBody>
      </p:sp>
      <p:sp>
        <p:nvSpPr>
          <p:cNvPr id="3" name="Text Placeholder 2"/>
          <p:cNvSpPr>
            <a:spLocks noGrp="1"/>
          </p:cNvSpPr>
          <p:nvPr>
            <p:ph type="body" sz="quarter" idx="12"/>
          </p:nvPr>
        </p:nvSpPr>
        <p:spPr>
          <a:xfrm>
            <a:off x="273050" y="4716462"/>
            <a:ext cx="10058401" cy="1071062"/>
          </a:xfrm>
        </p:spPr>
        <p:txBody>
          <a:bodyPr/>
          <a:lstStyle/>
          <a:p>
            <a:r>
              <a:rPr lang="en-NZ" dirty="0" smtClean="0"/>
              <a:t>Deployment</a:t>
            </a:r>
            <a:endParaRPr lang="en-NZ" dirty="0"/>
          </a:p>
          <a:p>
            <a:r>
              <a:rPr lang="en-NZ" sz="2400" dirty="0" smtClean="0"/>
              <a:t>Website and Application Request Routing</a:t>
            </a:r>
          </a:p>
        </p:txBody>
      </p:sp>
    </p:spTree>
    <p:extLst>
      <p:ext uri="{BB962C8B-B14F-4D97-AF65-F5344CB8AC3E}">
        <p14:creationId xmlns:p14="http://schemas.microsoft.com/office/powerpoint/2010/main" val="6542041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7" y="373062"/>
            <a:ext cx="11887200" cy="932563"/>
          </a:xfrm>
        </p:spPr>
        <p:txBody>
          <a:bodyPr/>
          <a:lstStyle/>
          <a:p>
            <a:r>
              <a:rPr lang="en-US" sz="5400" dirty="0" smtClean="0"/>
              <a:t>Other things to think about</a:t>
            </a:r>
            <a:endParaRPr lang="en-NZ" sz="5400" dirty="0"/>
          </a:p>
        </p:txBody>
      </p:sp>
      <p:sp>
        <p:nvSpPr>
          <p:cNvPr id="3" name="TextBox 2"/>
          <p:cNvSpPr txBox="1"/>
          <p:nvPr/>
        </p:nvSpPr>
        <p:spPr>
          <a:xfrm>
            <a:off x="279643" y="1305625"/>
            <a:ext cx="9141926" cy="4881336"/>
          </a:xfrm>
          <a:prstGeom prst="rect">
            <a:avLst/>
          </a:prstGeom>
          <a:noFill/>
        </p:spPr>
        <p:txBody>
          <a:bodyPr wrap="none" lIns="182880" tIns="146304" rIns="182880" bIns="146304" rtlCol="0">
            <a:spAutoFit/>
          </a:bodyPr>
          <a:lstStyle/>
          <a:p>
            <a:r>
              <a:rPr lang="en-US" sz="4000" dirty="0" smtClean="0">
                <a:latin typeface="+mj-lt"/>
              </a:rPr>
              <a:t>SQL Server virtual machine disk planning</a:t>
            </a:r>
          </a:p>
          <a:p>
            <a:r>
              <a:rPr lang="en-US" sz="4000" dirty="0" smtClean="0">
                <a:latin typeface="+mj-lt"/>
              </a:rPr>
              <a:t>Azure virtual machine auto scaling</a:t>
            </a:r>
          </a:p>
          <a:p>
            <a:r>
              <a:rPr lang="en-US" sz="4000" dirty="0" smtClean="0">
                <a:latin typeface="+mj-lt"/>
              </a:rPr>
              <a:t>Azure End points</a:t>
            </a:r>
          </a:p>
          <a:p>
            <a:r>
              <a:rPr lang="en-US" sz="4000" dirty="0" smtClean="0">
                <a:latin typeface="+mj-lt"/>
              </a:rPr>
              <a:t>Network </a:t>
            </a:r>
            <a:r>
              <a:rPr lang="en-US" sz="4000" dirty="0">
                <a:latin typeface="+mj-lt"/>
              </a:rPr>
              <a:t>s</a:t>
            </a:r>
            <a:r>
              <a:rPr lang="en-US" sz="4000" dirty="0" smtClean="0">
                <a:latin typeface="+mj-lt"/>
              </a:rPr>
              <a:t>ecurity groups</a:t>
            </a:r>
          </a:p>
          <a:p>
            <a:r>
              <a:rPr lang="en-US" sz="4000" dirty="0" smtClean="0">
                <a:latin typeface="+mj-lt"/>
              </a:rPr>
              <a:t>Scale out and scale up</a:t>
            </a:r>
          </a:p>
          <a:p>
            <a:r>
              <a:rPr lang="en-US" sz="4000" dirty="0" smtClean="0">
                <a:latin typeface="+mj-lt"/>
              </a:rPr>
              <a:t>Security</a:t>
            </a:r>
          </a:p>
          <a:p>
            <a:r>
              <a:rPr lang="en-US" sz="4000" dirty="0" smtClean="0">
                <a:latin typeface="+mj-lt"/>
              </a:rPr>
              <a:t>Networking</a:t>
            </a:r>
          </a:p>
          <a:p>
            <a:endParaRPr lang="en-US" dirty="0" smtClean="0"/>
          </a:p>
        </p:txBody>
      </p:sp>
    </p:spTree>
    <p:extLst>
      <p:ext uri="{BB962C8B-B14F-4D97-AF65-F5344CB8AC3E}">
        <p14:creationId xmlns:p14="http://schemas.microsoft.com/office/powerpoint/2010/main" val="50338620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7" y="373062"/>
            <a:ext cx="11887200" cy="932563"/>
          </a:xfrm>
        </p:spPr>
        <p:txBody>
          <a:bodyPr/>
          <a:lstStyle/>
          <a:p>
            <a:r>
              <a:rPr lang="en-US" sz="5400" dirty="0" smtClean="0"/>
              <a:t>Key takeaways</a:t>
            </a:r>
            <a:endParaRPr lang="en-NZ" sz="5400" dirty="0"/>
          </a:p>
        </p:txBody>
      </p:sp>
      <p:sp>
        <p:nvSpPr>
          <p:cNvPr id="3" name="TextBox 2"/>
          <p:cNvSpPr txBox="1"/>
          <p:nvPr/>
        </p:nvSpPr>
        <p:spPr>
          <a:xfrm>
            <a:off x="279643" y="1305625"/>
            <a:ext cx="9897902" cy="5527667"/>
          </a:xfrm>
          <a:prstGeom prst="rect">
            <a:avLst/>
          </a:prstGeom>
          <a:noFill/>
        </p:spPr>
        <p:txBody>
          <a:bodyPr wrap="none" lIns="182880" tIns="146304" rIns="182880" bIns="146304" rtlCol="0">
            <a:spAutoFit/>
          </a:bodyPr>
          <a:lstStyle/>
          <a:p>
            <a:r>
              <a:rPr lang="en-US" sz="4000" dirty="0" smtClean="0">
                <a:latin typeface="+mj-lt"/>
              </a:rPr>
              <a:t>Don’t be afraid…</a:t>
            </a:r>
          </a:p>
          <a:p>
            <a:r>
              <a:rPr lang="en-US" dirty="0"/>
              <a:t>Try, test, build, tear down </a:t>
            </a:r>
            <a:r>
              <a:rPr lang="en-US" dirty="0" smtClean="0"/>
              <a:t>and be prepared to </a:t>
            </a:r>
            <a:r>
              <a:rPr lang="en-US" dirty="0"/>
              <a:t>start </a:t>
            </a:r>
            <a:r>
              <a:rPr lang="en-US" dirty="0" smtClean="0"/>
              <a:t>from scratch each time</a:t>
            </a:r>
          </a:p>
          <a:p>
            <a:r>
              <a:rPr lang="en-US" dirty="0" smtClean="0"/>
              <a:t>Failure is not a problem so long as you learn </a:t>
            </a:r>
            <a:r>
              <a:rPr lang="en-US" dirty="0"/>
              <a:t>from your mistakes</a:t>
            </a:r>
          </a:p>
          <a:p>
            <a:endParaRPr lang="en-US" dirty="0" smtClean="0"/>
          </a:p>
          <a:p>
            <a:r>
              <a:rPr lang="en-US" sz="4000" dirty="0" smtClean="0">
                <a:latin typeface="+mj-lt"/>
              </a:rPr>
              <a:t>When your ready… Plan, plan and plan… </a:t>
            </a:r>
          </a:p>
          <a:p>
            <a:r>
              <a:rPr lang="en-US" dirty="0" smtClean="0"/>
              <a:t>Storage; Cloud services; Load balancers</a:t>
            </a:r>
          </a:p>
          <a:p>
            <a:r>
              <a:rPr lang="en-US" dirty="0" smtClean="0"/>
              <a:t>Networks – including subnets; IP address and address ranges</a:t>
            </a:r>
          </a:p>
          <a:p>
            <a:r>
              <a:rPr lang="en-US" dirty="0" smtClean="0"/>
              <a:t>Virtual machines – image templates</a:t>
            </a:r>
          </a:p>
          <a:p>
            <a:r>
              <a:rPr lang="en-US" dirty="0" smtClean="0"/>
              <a:t>Licensing, </a:t>
            </a:r>
            <a:r>
              <a:rPr lang="en-US" dirty="0" err="1" smtClean="0"/>
              <a:t>etc</a:t>
            </a:r>
            <a:r>
              <a:rPr lang="en-US" dirty="0" smtClean="0"/>
              <a:t>, </a:t>
            </a:r>
            <a:r>
              <a:rPr lang="en-US" dirty="0" err="1" smtClean="0"/>
              <a:t>etc</a:t>
            </a:r>
            <a:r>
              <a:rPr lang="en-US" dirty="0" smtClean="0"/>
              <a:t>, </a:t>
            </a:r>
            <a:r>
              <a:rPr lang="en-US" dirty="0" err="1" smtClean="0"/>
              <a:t>etc</a:t>
            </a:r>
            <a:r>
              <a:rPr lang="en-US" dirty="0" smtClean="0"/>
              <a:t>, </a:t>
            </a:r>
            <a:r>
              <a:rPr lang="en-US" dirty="0" err="1" smtClean="0"/>
              <a:t>etc</a:t>
            </a:r>
            <a:endParaRPr lang="en-US" dirty="0" smtClean="0"/>
          </a:p>
          <a:p>
            <a:endParaRPr lang="en-US" dirty="0"/>
          </a:p>
          <a:p>
            <a:r>
              <a:rPr lang="en-US" sz="4000" dirty="0" smtClean="0">
                <a:latin typeface="+mj-lt"/>
              </a:rPr>
              <a:t>PowerShell</a:t>
            </a:r>
          </a:p>
          <a:p>
            <a:r>
              <a:rPr lang="en-US" dirty="0" smtClean="0"/>
              <a:t>Lots of help</a:t>
            </a:r>
          </a:p>
          <a:p>
            <a:endParaRPr lang="en-US" dirty="0" smtClean="0"/>
          </a:p>
          <a:p>
            <a:r>
              <a:rPr lang="en-US" sz="4000" dirty="0">
                <a:latin typeface="+mj-lt"/>
              </a:rPr>
              <a:t>There is so </a:t>
            </a:r>
            <a:r>
              <a:rPr lang="en-US" sz="4000" dirty="0" smtClean="0">
                <a:latin typeface="+mj-lt"/>
              </a:rPr>
              <a:t>much more… maybe next time…..</a:t>
            </a:r>
            <a:endParaRPr lang="en-US" sz="4000" dirty="0">
              <a:latin typeface="+mj-lt"/>
            </a:endParaRPr>
          </a:p>
        </p:txBody>
      </p:sp>
    </p:spTree>
    <p:extLst>
      <p:ext uri="{BB962C8B-B14F-4D97-AF65-F5344CB8AC3E}">
        <p14:creationId xmlns:p14="http://schemas.microsoft.com/office/powerpoint/2010/main" val="7126135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5859" y="1695998"/>
            <a:ext cx="11884025" cy="1035050"/>
          </a:xfrm>
        </p:spPr>
        <p:txBody>
          <a:bodyPr/>
          <a:lstStyle/>
          <a:p>
            <a:r>
              <a:rPr lang="en-US" sz="4488" dirty="0" smtClean="0"/>
              <a:t>Related </a:t>
            </a:r>
            <a:r>
              <a:rPr lang="en-US" sz="4488" dirty="0" smtClean="0">
                <a:latin typeface="+mn-lt"/>
                <a:cs typeface="Segoe UI Semibold" panose="020B0702040204020203" pitchFamily="34" charset="0"/>
              </a:rPr>
              <a:t>Ignite NZ </a:t>
            </a:r>
            <a:r>
              <a:rPr lang="en-US" sz="4488" dirty="0"/>
              <a:t>Sessions</a:t>
            </a:r>
          </a:p>
        </p:txBody>
      </p:sp>
      <p:sp>
        <p:nvSpPr>
          <p:cNvPr id="3" name="Rectangle 2"/>
          <p:cNvSpPr/>
          <p:nvPr/>
        </p:nvSpPr>
        <p:spPr>
          <a:xfrm>
            <a:off x="1055393" y="2772389"/>
            <a:ext cx="5679571" cy="11391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597">
              <a:defRPr/>
            </a:pPr>
            <a:r>
              <a:rPr lang="en-NZ" sz="2448" dirty="0">
                <a:solidFill>
                  <a:srgbClr val="000000"/>
                </a:solidFill>
                <a:latin typeface="Segoe UI Light"/>
                <a:cs typeface="Segoe UI" panose="020B0502040204020203" pitchFamily="34" charset="0"/>
              </a:rPr>
              <a:t>An Overview of Microsoft Azure Networking Capabilities [M261</a:t>
            </a:r>
            <a:r>
              <a:rPr lang="en-NZ" sz="2448" dirty="0" smtClean="0">
                <a:solidFill>
                  <a:srgbClr val="000000"/>
                </a:solidFill>
                <a:latin typeface="Segoe UI Light"/>
                <a:cs typeface="Segoe UI" panose="020B0502040204020203" pitchFamily="34" charset="0"/>
              </a:rPr>
              <a:t>]</a:t>
            </a:r>
            <a:br>
              <a:rPr lang="en-NZ" sz="2448" dirty="0" smtClean="0">
                <a:solidFill>
                  <a:srgbClr val="000000"/>
                </a:solidFill>
                <a:latin typeface="Segoe UI Light"/>
                <a:cs typeface="Segoe UI" panose="020B0502040204020203" pitchFamily="34" charset="0"/>
              </a:rPr>
            </a:br>
            <a:r>
              <a:rPr lang="en-US" sz="1632" dirty="0" smtClean="0">
                <a:solidFill>
                  <a:srgbClr val="000000"/>
                </a:solidFill>
                <a:cs typeface="Segoe UI" panose="020B0502040204020203" pitchFamily="34" charset="0"/>
              </a:rPr>
              <a:t>Thurs 9:00am</a:t>
            </a:r>
            <a:endParaRPr lang="en-US" sz="1632" dirty="0">
              <a:solidFill>
                <a:srgbClr val="000000"/>
              </a:solidFill>
              <a:latin typeface="Segoe UI Light"/>
              <a:cs typeface="Segoe UI" panose="020B0502040204020203" pitchFamily="34" charset="0"/>
            </a:endParaRPr>
          </a:p>
          <a:p>
            <a:pPr defTabSz="932597">
              <a:defRPr/>
            </a:pPr>
            <a:endParaRPr lang="en-US" sz="1632" dirty="0">
              <a:solidFill>
                <a:srgbClr val="000000"/>
              </a:solidFill>
              <a:cs typeface="Segoe UI" panose="020B0502040204020203" pitchFamily="34" charset="0"/>
            </a:endParaRPr>
          </a:p>
        </p:txBody>
      </p:sp>
      <p:sp>
        <p:nvSpPr>
          <p:cNvPr id="6" name="Rectangle 5"/>
          <p:cNvSpPr/>
          <p:nvPr/>
        </p:nvSpPr>
        <p:spPr>
          <a:xfrm>
            <a:off x="6609576" y="2848244"/>
            <a:ext cx="4928347" cy="699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597">
              <a:defRPr/>
            </a:pPr>
            <a:r>
              <a:rPr lang="en-NZ" sz="2448" dirty="0">
                <a:solidFill>
                  <a:srgbClr val="000000"/>
                </a:solidFill>
                <a:latin typeface="Segoe UI Light"/>
                <a:cs typeface="Segoe UI" panose="020B0502040204020203" pitchFamily="34" charset="0"/>
              </a:rPr>
              <a:t>Deploying, Organizing and Securing Applications with the Azure Resource Manager [M391</a:t>
            </a:r>
            <a:r>
              <a:rPr lang="en-NZ" sz="2448" dirty="0" smtClean="0">
                <a:solidFill>
                  <a:srgbClr val="000000"/>
                </a:solidFill>
                <a:latin typeface="Segoe UI Light"/>
                <a:cs typeface="Segoe UI" panose="020B0502040204020203" pitchFamily="34" charset="0"/>
              </a:rPr>
              <a:t>]</a:t>
            </a:r>
          </a:p>
          <a:p>
            <a:pPr defTabSz="932597">
              <a:defRPr/>
            </a:pPr>
            <a:r>
              <a:rPr lang="en-US" sz="1632" dirty="0" smtClean="0">
                <a:solidFill>
                  <a:srgbClr val="000000"/>
                </a:solidFill>
                <a:cs typeface="Segoe UI" panose="020B0502040204020203" pitchFamily="34" charset="0"/>
              </a:rPr>
              <a:t>Thurs 4:30pm</a:t>
            </a:r>
            <a:endParaRPr lang="en-US" sz="1632" dirty="0">
              <a:solidFill>
                <a:srgbClr val="000000"/>
              </a:solidFill>
              <a:cs typeface="Segoe UI" panose="020B0502040204020203" pitchFamily="34" charset="0"/>
            </a:endParaRPr>
          </a:p>
        </p:txBody>
      </p:sp>
      <p:sp>
        <p:nvSpPr>
          <p:cNvPr id="8" name="Rectangle 7"/>
          <p:cNvSpPr/>
          <p:nvPr/>
        </p:nvSpPr>
        <p:spPr>
          <a:xfrm>
            <a:off x="1062541" y="4012938"/>
            <a:ext cx="4360956" cy="1403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597">
              <a:defRPr/>
            </a:pPr>
            <a:r>
              <a:rPr lang="en-NZ" sz="2448" dirty="0">
                <a:solidFill>
                  <a:srgbClr val="000000"/>
                </a:solidFill>
                <a:latin typeface="Segoe UI Light"/>
                <a:cs typeface="Segoe UI" panose="020B0502040204020203" pitchFamily="34" charset="0"/>
              </a:rPr>
              <a:t>Azure Storage Architecture and getting the most out of IaaS Premium storage [M389</a:t>
            </a:r>
            <a:r>
              <a:rPr lang="en-NZ" sz="2448" dirty="0" smtClean="0">
                <a:solidFill>
                  <a:srgbClr val="000000"/>
                </a:solidFill>
                <a:latin typeface="Segoe UI Light"/>
                <a:cs typeface="Segoe UI" panose="020B0502040204020203" pitchFamily="34" charset="0"/>
              </a:rPr>
              <a:t>]</a:t>
            </a:r>
            <a:r>
              <a:rPr lang="en-US" sz="1632" dirty="0">
                <a:solidFill>
                  <a:srgbClr val="000000"/>
                </a:solidFill>
                <a:cs typeface="Segoe UI" panose="020B0502040204020203" pitchFamily="34" charset="0"/>
              </a:rPr>
              <a:t/>
            </a:r>
            <a:br>
              <a:rPr lang="en-US" sz="1632" dirty="0">
                <a:solidFill>
                  <a:srgbClr val="000000"/>
                </a:solidFill>
                <a:cs typeface="Segoe UI" panose="020B0502040204020203" pitchFamily="34" charset="0"/>
              </a:rPr>
            </a:br>
            <a:r>
              <a:rPr lang="en-US" sz="1632" dirty="0" smtClean="0">
                <a:solidFill>
                  <a:srgbClr val="000000"/>
                </a:solidFill>
                <a:cs typeface="Segoe UI" panose="020B0502040204020203" pitchFamily="34" charset="0"/>
              </a:rPr>
              <a:t> Thurs 10:40am</a:t>
            </a:r>
            <a:endParaRPr lang="en-US" sz="1632" dirty="0">
              <a:solidFill>
                <a:srgbClr val="000000"/>
              </a:solidFill>
              <a:latin typeface="Segoe UI Light"/>
              <a:cs typeface="Segoe UI" panose="020B0502040204020203" pitchFamily="34" charset="0"/>
            </a:endParaRPr>
          </a:p>
        </p:txBody>
      </p:sp>
      <p:sp>
        <p:nvSpPr>
          <p:cNvPr id="9" name="Rectangle 8"/>
          <p:cNvSpPr/>
          <p:nvPr/>
        </p:nvSpPr>
        <p:spPr>
          <a:xfrm>
            <a:off x="6126600" y="4962420"/>
            <a:ext cx="4996834" cy="699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597">
              <a:defRPr/>
            </a:pPr>
            <a:r>
              <a:rPr lang="en-US" sz="2448" dirty="0" smtClean="0">
                <a:solidFill>
                  <a:srgbClr val="000000"/>
                </a:solidFill>
                <a:latin typeface="Segoe UI Light"/>
                <a:cs typeface="Segoe UI" panose="020B0502040204020203" pitchFamily="34" charset="0"/>
              </a:rPr>
              <a:t>Find me later at…</a:t>
            </a:r>
            <a:endParaRPr lang="en-US" sz="2448" dirty="0">
              <a:solidFill>
                <a:srgbClr val="000000"/>
              </a:solidFill>
              <a:latin typeface="Segoe UI Light"/>
              <a:cs typeface="Segoe UI" panose="020B0502040204020203" pitchFamily="34" charset="0"/>
            </a:endParaRPr>
          </a:p>
          <a:p>
            <a:pPr marL="285750" indent="-285750" defTabSz="932597">
              <a:buFont typeface="Wingdings" panose="05000000000000000000" pitchFamily="2" charset="2"/>
              <a:buChar char="§"/>
              <a:defRPr/>
            </a:pPr>
            <a:r>
              <a:rPr lang="en-US" sz="1632" dirty="0">
                <a:solidFill>
                  <a:srgbClr val="000000"/>
                </a:solidFill>
                <a:cs typeface="Segoe UI" panose="020B0502040204020203" pitchFamily="34" charset="0"/>
              </a:rPr>
              <a:t>Hub Happy Hour Wed </a:t>
            </a:r>
            <a:r>
              <a:rPr lang="en-US" sz="1632" dirty="0" smtClean="0">
                <a:solidFill>
                  <a:srgbClr val="000000"/>
                </a:solidFill>
                <a:cs typeface="Segoe UI" panose="020B0502040204020203" pitchFamily="34" charset="0"/>
              </a:rPr>
              <a:t>5:30-6:30pm</a:t>
            </a:r>
          </a:p>
          <a:p>
            <a:pPr marL="285750" indent="-285750" defTabSz="932597">
              <a:buFont typeface="Wingdings" panose="05000000000000000000" pitchFamily="2" charset="2"/>
              <a:buChar char="§"/>
              <a:defRPr/>
            </a:pPr>
            <a:r>
              <a:rPr lang="en-US" sz="1632" dirty="0" smtClean="0">
                <a:solidFill>
                  <a:srgbClr val="000000"/>
                </a:solidFill>
                <a:cs typeface="Segoe UI" panose="020B0502040204020203" pitchFamily="34" charset="0"/>
              </a:rPr>
              <a:t>Hub Happy Hour Thu 5:30-6:30pm</a:t>
            </a:r>
          </a:p>
          <a:p>
            <a:pPr marL="285750" indent="-285750" defTabSz="932597">
              <a:buFont typeface="Wingdings" panose="05000000000000000000" pitchFamily="2" charset="2"/>
              <a:buChar char="§"/>
              <a:defRPr/>
            </a:pPr>
            <a:r>
              <a:rPr lang="en-US" sz="1632" dirty="0" smtClean="0">
                <a:solidFill>
                  <a:srgbClr val="000000"/>
                </a:solidFill>
                <a:cs typeface="Segoe UI" panose="020B0502040204020203" pitchFamily="34" charset="0"/>
              </a:rPr>
              <a:t>Closing  drinks Fri 3:00-4:30pm</a:t>
            </a:r>
            <a:endParaRPr lang="en-US" sz="1632" dirty="0">
              <a:solidFill>
                <a:srgbClr val="000000"/>
              </a:solidFill>
              <a:cs typeface="Segoe UI" panose="020B0502040204020203" pitchFamily="34" charset="0"/>
            </a:endParaRPr>
          </a:p>
          <a:p>
            <a:pPr defTabSz="932597">
              <a:defRPr/>
            </a:pPr>
            <a:endParaRPr lang="en-US" sz="1632" dirty="0">
              <a:solidFill>
                <a:srgbClr val="000000"/>
              </a:solidFill>
              <a:latin typeface="Segoe UI Light"/>
              <a:cs typeface="Segoe UI" panose="020B0502040204020203" pitchFamily="34" charset="0"/>
            </a:endParaRPr>
          </a:p>
        </p:txBody>
      </p:sp>
      <p:sp>
        <p:nvSpPr>
          <p:cNvPr id="10" name="TextBox 9"/>
          <p:cNvSpPr txBox="1"/>
          <p:nvPr/>
        </p:nvSpPr>
        <p:spPr>
          <a:xfrm>
            <a:off x="275480" y="2772389"/>
            <a:ext cx="566334" cy="877688"/>
          </a:xfrm>
          <a:prstGeom prst="rect">
            <a:avLst/>
          </a:prstGeom>
          <a:noFill/>
        </p:spPr>
        <p:txBody>
          <a:bodyPr wrap="none" lIns="186521" tIns="149217" rIns="186521" bIns="149217" rtlCol="0">
            <a:spAutoFit/>
          </a:bodyPr>
          <a:lstStyle/>
          <a:p>
            <a:pPr defTabSz="932597">
              <a:lnSpc>
                <a:spcPct val="90000"/>
              </a:lnSpc>
              <a:spcAft>
                <a:spcPts val="612"/>
              </a:spcAft>
            </a:pPr>
            <a:r>
              <a:rPr lang="en-US" sz="4080" dirty="0">
                <a:solidFill>
                  <a:srgbClr val="000000"/>
                </a:solidFill>
                <a:latin typeface="Segoe UI Light"/>
              </a:rPr>
              <a:t>1</a:t>
            </a:r>
          </a:p>
        </p:txBody>
      </p:sp>
      <p:sp>
        <p:nvSpPr>
          <p:cNvPr id="12" name="TextBox 11"/>
          <p:cNvSpPr txBox="1"/>
          <p:nvPr/>
        </p:nvSpPr>
        <p:spPr>
          <a:xfrm>
            <a:off x="295859" y="4012938"/>
            <a:ext cx="651350" cy="877688"/>
          </a:xfrm>
          <a:prstGeom prst="rect">
            <a:avLst/>
          </a:prstGeom>
          <a:noFill/>
        </p:spPr>
        <p:txBody>
          <a:bodyPr wrap="none" lIns="186521" tIns="149217" rIns="186521" bIns="149217" rtlCol="0">
            <a:spAutoFit/>
          </a:bodyPr>
          <a:lstStyle/>
          <a:p>
            <a:pPr defTabSz="932597">
              <a:lnSpc>
                <a:spcPct val="90000"/>
              </a:lnSpc>
              <a:spcAft>
                <a:spcPts val="612"/>
              </a:spcAft>
            </a:pPr>
            <a:r>
              <a:rPr lang="en-US" sz="4080" dirty="0">
                <a:solidFill>
                  <a:srgbClr val="000000"/>
                </a:solidFill>
                <a:latin typeface="Segoe UI Light"/>
              </a:rPr>
              <a:t>2</a:t>
            </a:r>
          </a:p>
        </p:txBody>
      </p:sp>
      <p:sp>
        <p:nvSpPr>
          <p:cNvPr id="13" name="TextBox 12"/>
          <p:cNvSpPr txBox="1"/>
          <p:nvPr/>
        </p:nvSpPr>
        <p:spPr>
          <a:xfrm>
            <a:off x="300673" y="5661873"/>
            <a:ext cx="651350" cy="877688"/>
          </a:xfrm>
          <a:prstGeom prst="rect">
            <a:avLst/>
          </a:prstGeom>
          <a:noFill/>
        </p:spPr>
        <p:txBody>
          <a:bodyPr wrap="none" lIns="186521" tIns="149217" rIns="186521" bIns="149217" rtlCol="0">
            <a:spAutoFit/>
          </a:bodyPr>
          <a:lstStyle/>
          <a:p>
            <a:pPr defTabSz="932597">
              <a:lnSpc>
                <a:spcPct val="90000"/>
              </a:lnSpc>
              <a:spcAft>
                <a:spcPts val="612"/>
              </a:spcAft>
            </a:pPr>
            <a:r>
              <a:rPr lang="en-US" sz="4080" dirty="0">
                <a:solidFill>
                  <a:srgbClr val="000000"/>
                </a:solidFill>
                <a:latin typeface="Segoe UI Light"/>
              </a:rPr>
              <a:t>3</a:t>
            </a:r>
          </a:p>
        </p:txBody>
      </p:sp>
      <p:sp>
        <p:nvSpPr>
          <p:cNvPr id="14" name="TextBox 13"/>
          <p:cNvSpPr txBox="1"/>
          <p:nvPr/>
        </p:nvSpPr>
        <p:spPr>
          <a:xfrm>
            <a:off x="5888733" y="2857181"/>
            <a:ext cx="659525" cy="877688"/>
          </a:xfrm>
          <a:prstGeom prst="rect">
            <a:avLst/>
          </a:prstGeom>
          <a:noFill/>
        </p:spPr>
        <p:txBody>
          <a:bodyPr wrap="none" lIns="186521" tIns="149217" rIns="186521" bIns="149217" rtlCol="0">
            <a:spAutoFit/>
          </a:bodyPr>
          <a:lstStyle/>
          <a:p>
            <a:pPr defTabSz="932597">
              <a:lnSpc>
                <a:spcPct val="90000"/>
              </a:lnSpc>
              <a:spcAft>
                <a:spcPts val="612"/>
              </a:spcAft>
            </a:pPr>
            <a:r>
              <a:rPr lang="en-US" sz="4080" dirty="0">
                <a:solidFill>
                  <a:srgbClr val="000000"/>
                </a:solidFill>
                <a:latin typeface="Segoe UI Light"/>
              </a:rPr>
              <a:t>4</a:t>
            </a:r>
          </a:p>
        </p:txBody>
      </p:sp>
      <p:sp>
        <p:nvSpPr>
          <p:cNvPr id="18" name="Rectangle 31"/>
          <p:cNvSpPr>
            <a:spLocks noChangeArrowheads="1"/>
          </p:cNvSpPr>
          <p:nvPr/>
        </p:nvSpPr>
        <p:spPr bwMode="auto">
          <a:xfrm>
            <a:off x="10488470" y="227610"/>
            <a:ext cx="539543" cy="542534"/>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19" name="Rectangle 5"/>
          <p:cNvSpPr>
            <a:spLocks noChangeArrowheads="1"/>
          </p:cNvSpPr>
          <p:nvPr/>
        </p:nvSpPr>
        <p:spPr bwMode="auto">
          <a:xfrm>
            <a:off x="1474860" y="-788"/>
            <a:ext cx="656123" cy="648649"/>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0" name="Rectangle 6"/>
          <p:cNvSpPr>
            <a:spLocks noChangeArrowheads="1"/>
          </p:cNvSpPr>
          <p:nvPr/>
        </p:nvSpPr>
        <p:spPr bwMode="auto">
          <a:xfrm>
            <a:off x="2250051" y="132756"/>
            <a:ext cx="245112" cy="245112"/>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1" name="Rectangle 7"/>
          <p:cNvSpPr>
            <a:spLocks noChangeArrowheads="1"/>
          </p:cNvSpPr>
          <p:nvPr/>
        </p:nvSpPr>
        <p:spPr bwMode="auto">
          <a:xfrm>
            <a:off x="3613850" y="170180"/>
            <a:ext cx="292938" cy="294433"/>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2" name="Rectangle 8"/>
          <p:cNvSpPr>
            <a:spLocks noChangeArrowheads="1"/>
          </p:cNvSpPr>
          <p:nvPr/>
        </p:nvSpPr>
        <p:spPr bwMode="auto">
          <a:xfrm>
            <a:off x="4507609" y="99290"/>
            <a:ext cx="292938" cy="292938"/>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3" name="Rectangle 9"/>
          <p:cNvSpPr>
            <a:spLocks noChangeArrowheads="1"/>
          </p:cNvSpPr>
          <p:nvPr/>
        </p:nvSpPr>
        <p:spPr bwMode="auto">
          <a:xfrm>
            <a:off x="4698050" y="-220663"/>
            <a:ext cx="494706" cy="496201"/>
          </a:xfrm>
          <a:prstGeom prst="rect">
            <a:avLst/>
          </a:prstGeom>
          <a:solidFill>
            <a:srgbClr val="9B4F96"/>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4" name="Rectangle 10"/>
          <p:cNvSpPr>
            <a:spLocks noChangeArrowheads="1"/>
          </p:cNvSpPr>
          <p:nvPr/>
        </p:nvSpPr>
        <p:spPr bwMode="auto">
          <a:xfrm>
            <a:off x="4851984" y="551397"/>
            <a:ext cx="375140" cy="376633"/>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5" name="Rectangle 11"/>
          <p:cNvSpPr>
            <a:spLocks noChangeArrowheads="1"/>
          </p:cNvSpPr>
          <p:nvPr/>
        </p:nvSpPr>
        <p:spPr bwMode="auto">
          <a:xfrm>
            <a:off x="5741775" y="-54322"/>
            <a:ext cx="466310" cy="467805"/>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6" name="Rectangle 12"/>
          <p:cNvSpPr>
            <a:spLocks noChangeArrowheads="1"/>
          </p:cNvSpPr>
          <p:nvPr/>
        </p:nvSpPr>
        <p:spPr bwMode="auto">
          <a:xfrm>
            <a:off x="6018970" y="-355682"/>
            <a:ext cx="399053" cy="400546"/>
          </a:xfrm>
          <a:prstGeom prst="rect">
            <a:avLst/>
          </a:prstGeom>
          <a:solidFill>
            <a:srgbClr val="E253D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7" name="Rectangle 13"/>
          <p:cNvSpPr>
            <a:spLocks noChangeArrowheads="1"/>
          </p:cNvSpPr>
          <p:nvPr/>
        </p:nvSpPr>
        <p:spPr bwMode="auto">
          <a:xfrm>
            <a:off x="5745482" y="425601"/>
            <a:ext cx="381117" cy="382612"/>
          </a:xfrm>
          <a:prstGeom prst="rect">
            <a:avLst/>
          </a:prstGeom>
          <a:solidFill>
            <a:srgbClr val="9B4F96"/>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8" name="Rectangle 14"/>
          <p:cNvSpPr>
            <a:spLocks noChangeArrowheads="1"/>
          </p:cNvSpPr>
          <p:nvPr/>
        </p:nvSpPr>
        <p:spPr bwMode="auto">
          <a:xfrm>
            <a:off x="6521240" y="454969"/>
            <a:ext cx="427449" cy="428947"/>
          </a:xfrm>
          <a:prstGeom prst="rect">
            <a:avLst/>
          </a:prstGeom>
          <a:solidFill>
            <a:srgbClr val="E253D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9" name="Rectangle 15"/>
          <p:cNvSpPr>
            <a:spLocks noChangeArrowheads="1"/>
          </p:cNvSpPr>
          <p:nvPr/>
        </p:nvSpPr>
        <p:spPr bwMode="auto">
          <a:xfrm>
            <a:off x="6164902" y="693496"/>
            <a:ext cx="526095" cy="529081"/>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0" name="Rectangle 16"/>
          <p:cNvSpPr>
            <a:spLocks noChangeArrowheads="1"/>
          </p:cNvSpPr>
          <p:nvPr/>
        </p:nvSpPr>
        <p:spPr bwMode="auto">
          <a:xfrm>
            <a:off x="5925538" y="1103705"/>
            <a:ext cx="257068" cy="258563"/>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1" name="Rectangle 17"/>
          <p:cNvSpPr>
            <a:spLocks noChangeArrowheads="1"/>
          </p:cNvSpPr>
          <p:nvPr/>
        </p:nvSpPr>
        <p:spPr bwMode="auto">
          <a:xfrm>
            <a:off x="5669850" y="1258738"/>
            <a:ext cx="331796" cy="333291"/>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2" name="Rectangle 18"/>
          <p:cNvSpPr>
            <a:spLocks noChangeArrowheads="1"/>
          </p:cNvSpPr>
          <p:nvPr/>
        </p:nvSpPr>
        <p:spPr bwMode="auto">
          <a:xfrm>
            <a:off x="6663281" y="-78426"/>
            <a:ext cx="424461" cy="425956"/>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3" name="Rectangle 19"/>
          <p:cNvSpPr>
            <a:spLocks noChangeArrowheads="1"/>
          </p:cNvSpPr>
          <p:nvPr/>
        </p:nvSpPr>
        <p:spPr bwMode="auto">
          <a:xfrm>
            <a:off x="6998495" y="-269981"/>
            <a:ext cx="497694" cy="500685"/>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4" name="Rectangle 20"/>
          <p:cNvSpPr>
            <a:spLocks noChangeArrowheads="1"/>
          </p:cNvSpPr>
          <p:nvPr/>
        </p:nvSpPr>
        <p:spPr bwMode="auto">
          <a:xfrm>
            <a:off x="7287574" y="735535"/>
            <a:ext cx="533567" cy="535060"/>
          </a:xfrm>
          <a:prstGeom prst="rect">
            <a:avLst/>
          </a:prstGeom>
          <a:solidFill>
            <a:srgbClr val="9B4F96"/>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5" name="Rectangle 21"/>
          <p:cNvSpPr>
            <a:spLocks noChangeArrowheads="1"/>
          </p:cNvSpPr>
          <p:nvPr/>
        </p:nvSpPr>
        <p:spPr bwMode="auto">
          <a:xfrm>
            <a:off x="7096811" y="1063353"/>
            <a:ext cx="307884" cy="307884"/>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6" name="Rectangle 22"/>
          <p:cNvSpPr>
            <a:spLocks noChangeArrowheads="1"/>
          </p:cNvSpPr>
          <p:nvPr/>
        </p:nvSpPr>
        <p:spPr bwMode="auto">
          <a:xfrm>
            <a:off x="7758341" y="356143"/>
            <a:ext cx="313862" cy="316853"/>
          </a:xfrm>
          <a:prstGeom prst="rect">
            <a:avLst/>
          </a:prstGeom>
          <a:solidFill>
            <a:srgbClr val="9B4F96"/>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7" name="Rectangle 23"/>
          <p:cNvSpPr>
            <a:spLocks noChangeArrowheads="1"/>
          </p:cNvSpPr>
          <p:nvPr/>
        </p:nvSpPr>
        <p:spPr bwMode="auto">
          <a:xfrm>
            <a:off x="8199270" y="578815"/>
            <a:ext cx="403537" cy="405032"/>
          </a:xfrm>
          <a:prstGeom prst="rect">
            <a:avLst/>
          </a:prstGeom>
          <a:solidFill>
            <a:srgbClr val="9B4F96"/>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8" name="Rectangle 24"/>
          <p:cNvSpPr>
            <a:spLocks noChangeArrowheads="1"/>
          </p:cNvSpPr>
          <p:nvPr/>
        </p:nvSpPr>
        <p:spPr bwMode="auto">
          <a:xfrm>
            <a:off x="8033444" y="-370243"/>
            <a:ext cx="576909" cy="578404"/>
          </a:xfrm>
          <a:prstGeom prst="rect">
            <a:avLst/>
          </a:prstGeom>
          <a:solidFill>
            <a:srgbClr val="E253D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9" name="Rectangle 25"/>
          <p:cNvSpPr>
            <a:spLocks noChangeArrowheads="1"/>
          </p:cNvSpPr>
          <p:nvPr/>
        </p:nvSpPr>
        <p:spPr bwMode="auto">
          <a:xfrm>
            <a:off x="9078727" y="-180577"/>
            <a:ext cx="606798" cy="609788"/>
          </a:xfrm>
          <a:prstGeom prst="rect">
            <a:avLst/>
          </a:prstGeom>
          <a:solidFill>
            <a:srgbClr val="E253D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0" name="Rectangle 26"/>
          <p:cNvSpPr>
            <a:spLocks noChangeArrowheads="1"/>
          </p:cNvSpPr>
          <p:nvPr/>
        </p:nvSpPr>
        <p:spPr bwMode="auto">
          <a:xfrm>
            <a:off x="9552228" y="524956"/>
            <a:ext cx="230165" cy="231660"/>
          </a:xfrm>
          <a:prstGeom prst="rect">
            <a:avLst/>
          </a:prstGeom>
          <a:solidFill>
            <a:srgbClr val="E253D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1" name="Rectangle 27"/>
          <p:cNvSpPr>
            <a:spLocks noChangeArrowheads="1"/>
          </p:cNvSpPr>
          <p:nvPr/>
        </p:nvSpPr>
        <p:spPr bwMode="auto">
          <a:xfrm>
            <a:off x="9548066" y="1340934"/>
            <a:ext cx="325818" cy="325818"/>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2" name="Rectangle 29"/>
          <p:cNvSpPr>
            <a:spLocks noChangeArrowheads="1"/>
          </p:cNvSpPr>
          <p:nvPr/>
        </p:nvSpPr>
        <p:spPr bwMode="auto">
          <a:xfrm>
            <a:off x="8858211" y="1439704"/>
            <a:ext cx="186823" cy="188318"/>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3" name="Rectangle 30"/>
          <p:cNvSpPr>
            <a:spLocks noChangeArrowheads="1"/>
          </p:cNvSpPr>
          <p:nvPr/>
        </p:nvSpPr>
        <p:spPr bwMode="auto">
          <a:xfrm>
            <a:off x="9789308" y="384066"/>
            <a:ext cx="802590" cy="804083"/>
          </a:xfrm>
          <a:prstGeom prst="rect">
            <a:avLst/>
          </a:prstGeom>
          <a:solidFill>
            <a:srgbClr val="9B4F96"/>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4" name="Rectangle 32"/>
          <p:cNvSpPr>
            <a:spLocks noChangeArrowheads="1"/>
          </p:cNvSpPr>
          <p:nvPr/>
        </p:nvSpPr>
        <p:spPr bwMode="auto">
          <a:xfrm>
            <a:off x="11352084" y="-247496"/>
            <a:ext cx="416989" cy="422968"/>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5" name="Rectangle 33"/>
          <p:cNvSpPr>
            <a:spLocks noChangeArrowheads="1"/>
          </p:cNvSpPr>
          <p:nvPr/>
        </p:nvSpPr>
        <p:spPr bwMode="auto">
          <a:xfrm>
            <a:off x="11715895" y="-230207"/>
            <a:ext cx="272015" cy="276499"/>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6" name="Rectangle 34"/>
          <p:cNvSpPr>
            <a:spLocks noChangeArrowheads="1"/>
          </p:cNvSpPr>
          <p:nvPr/>
        </p:nvSpPr>
        <p:spPr bwMode="auto">
          <a:xfrm>
            <a:off x="11619400" y="1249442"/>
            <a:ext cx="419977" cy="421473"/>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7" name="Rectangle 35"/>
          <p:cNvSpPr>
            <a:spLocks noChangeArrowheads="1"/>
          </p:cNvSpPr>
          <p:nvPr/>
        </p:nvSpPr>
        <p:spPr bwMode="auto">
          <a:xfrm>
            <a:off x="8431482" y="-76039"/>
            <a:ext cx="868351" cy="872835"/>
          </a:xfrm>
          <a:prstGeom prst="rect">
            <a:avLst/>
          </a:prstGeom>
          <a:solidFill>
            <a:srgbClr val="E253D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8" name="Rectangle 36"/>
          <p:cNvSpPr>
            <a:spLocks noChangeArrowheads="1"/>
          </p:cNvSpPr>
          <p:nvPr/>
        </p:nvSpPr>
        <p:spPr bwMode="auto">
          <a:xfrm>
            <a:off x="9134745" y="-266404"/>
            <a:ext cx="416987" cy="418482"/>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grpSp>
        <p:nvGrpSpPr>
          <p:cNvPr id="49" name="Group 48"/>
          <p:cNvGrpSpPr/>
          <p:nvPr/>
        </p:nvGrpSpPr>
        <p:grpSpPr>
          <a:xfrm>
            <a:off x="7761240" y="-295737"/>
            <a:ext cx="3015679" cy="3015679"/>
            <a:chOff x="7608886" y="-289964"/>
            <a:chExt cx="2956816" cy="2956816"/>
          </a:xfrm>
        </p:grpSpPr>
        <p:sp>
          <p:nvSpPr>
            <p:cNvPr id="50" name="Rectangle 28"/>
            <p:cNvSpPr>
              <a:spLocks noChangeArrowheads="1"/>
            </p:cNvSpPr>
            <p:nvPr/>
          </p:nvSpPr>
          <p:spPr bwMode="auto">
            <a:xfrm>
              <a:off x="8857847" y="958329"/>
              <a:ext cx="458894" cy="4602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pic>
          <p:nvPicPr>
            <p:cNvPr id="51" name="Picture 50"/>
            <p:cNvPicPr>
              <a:picLocks noChangeAspect="1"/>
            </p:cNvPicPr>
            <p:nvPr/>
          </p:nvPicPr>
          <p:blipFill>
            <a:blip r:embed="rId3"/>
            <a:stretch>
              <a:fillRect/>
            </a:stretch>
          </p:blipFill>
          <p:spPr>
            <a:xfrm>
              <a:off x="7608886" y="-289964"/>
              <a:ext cx="2956816" cy="2956816"/>
            </a:xfrm>
            <a:prstGeom prst="rect">
              <a:avLst/>
            </a:prstGeom>
          </p:spPr>
        </p:pic>
      </p:grpSp>
      <p:sp>
        <p:nvSpPr>
          <p:cNvPr id="53" name="Rectangle 52"/>
          <p:cNvSpPr/>
          <p:nvPr/>
        </p:nvSpPr>
        <p:spPr>
          <a:xfrm>
            <a:off x="1062541" y="5736647"/>
            <a:ext cx="4928347" cy="11134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597">
              <a:defRPr/>
            </a:pPr>
            <a:r>
              <a:rPr lang="en-NZ" sz="2448" dirty="0">
                <a:solidFill>
                  <a:srgbClr val="000000"/>
                </a:solidFill>
                <a:latin typeface="Segoe UI Light"/>
                <a:cs typeface="Segoe UI" panose="020B0502040204020203" pitchFamily="34" charset="0"/>
              </a:rPr>
              <a:t>BI in the cloud, is it possible? Sure is with Azure! [M352</a:t>
            </a:r>
            <a:r>
              <a:rPr lang="en-NZ" sz="2448" dirty="0" smtClean="0">
                <a:solidFill>
                  <a:srgbClr val="000000"/>
                </a:solidFill>
                <a:latin typeface="Segoe UI Light"/>
                <a:cs typeface="Segoe UI" panose="020B0502040204020203" pitchFamily="34" charset="0"/>
              </a:rPr>
              <a:t>]</a:t>
            </a:r>
          </a:p>
          <a:p>
            <a:pPr defTabSz="932597">
              <a:defRPr/>
            </a:pPr>
            <a:r>
              <a:rPr lang="en-US" sz="1632" dirty="0" smtClean="0">
                <a:solidFill>
                  <a:srgbClr val="000000"/>
                </a:solidFill>
                <a:cs typeface="Segoe UI" panose="020B0502040204020203" pitchFamily="34" charset="0"/>
              </a:rPr>
              <a:t>Thurs 3:10pm</a:t>
            </a:r>
            <a:endParaRPr lang="en-US" sz="1632" dirty="0">
              <a:solidFill>
                <a:srgbClr val="000000"/>
              </a:solidFill>
              <a:cs typeface="Segoe UI" panose="020B0502040204020203" pitchFamily="34" charset="0"/>
            </a:endParaRPr>
          </a:p>
        </p:txBody>
      </p:sp>
    </p:spTree>
    <p:extLst>
      <p:ext uri="{BB962C8B-B14F-4D97-AF65-F5344CB8AC3E}">
        <p14:creationId xmlns:p14="http://schemas.microsoft.com/office/powerpoint/2010/main" val="304941794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75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6" presetClass="emph" presetSubtype="0" accel="50000" decel="50000" autoRev="1" fill="hold" nodeType="withEffect">
                                  <p:stCondLst>
                                    <p:cond delay="800"/>
                                  </p:stCondLst>
                                  <p:childTnLst>
                                    <p:animScale>
                                      <p:cBhvr>
                                        <p:cTn id="9" dur="700" fill="hold"/>
                                        <p:tgtEl>
                                          <p:spTgt spid="49"/>
                                        </p:tgtEl>
                                      </p:cBhvr>
                                      <p:by x="300000" y="300000"/>
                                    </p:animScale>
                                  </p:childTnLst>
                                </p:cTn>
                              </p:par>
                              <p:par>
                                <p:cTn id="10" presetID="42" presetClass="path" presetSubtype="0" accel="50000" autoRev="1" fill="hold" nodeType="withEffect">
                                  <p:stCondLst>
                                    <p:cond delay="250"/>
                                  </p:stCondLst>
                                  <p:childTnLst>
                                    <p:animMotion origin="layout" path="M -2.5E-6 1.85185E-6 L 0.05443 -0.08796 " pathEditMode="relative" rAng="0" ptsTypes="AA">
                                      <p:cBhvr>
                                        <p:cTn id="11" dur="1000" fill="hold"/>
                                        <p:tgtEl>
                                          <p:spTgt spid="49"/>
                                        </p:tgtEl>
                                        <p:attrNameLst>
                                          <p:attrName>ppt_x</p:attrName>
                                          <p:attrName>ppt_y</p:attrName>
                                        </p:attrNameLst>
                                      </p:cBhvr>
                                      <p:rCtr x="2721" y="-4398"/>
                                    </p:animMotion>
                                  </p:childTnLst>
                                </p:cTn>
                              </p:par>
                              <p:par>
                                <p:cTn id="12" presetID="2" presetClass="entr" presetSubtype="1" decel="100000"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 calcmode="lin" valueType="num">
                                      <p:cBhvr additive="base">
                                        <p:cTn id="14" dur="750" fill="hold"/>
                                        <p:tgtEl>
                                          <p:spTgt spid="37"/>
                                        </p:tgtEl>
                                        <p:attrNameLst>
                                          <p:attrName>ppt_x</p:attrName>
                                        </p:attrNameLst>
                                      </p:cBhvr>
                                      <p:tavLst>
                                        <p:tav tm="0">
                                          <p:val>
                                            <p:strVal val="#ppt_x"/>
                                          </p:val>
                                        </p:tav>
                                        <p:tav tm="100000">
                                          <p:val>
                                            <p:strVal val="#ppt_x"/>
                                          </p:val>
                                        </p:tav>
                                      </p:tavLst>
                                    </p:anim>
                                    <p:anim calcmode="lin" valueType="num">
                                      <p:cBhvr additive="base">
                                        <p:cTn id="15" dur="750" fill="hold"/>
                                        <p:tgtEl>
                                          <p:spTgt spid="37"/>
                                        </p:tgtEl>
                                        <p:attrNameLst>
                                          <p:attrName>ppt_y</p:attrName>
                                        </p:attrNameLst>
                                      </p:cBhvr>
                                      <p:tavLst>
                                        <p:tav tm="0">
                                          <p:val>
                                            <p:strVal val="0-#ppt_h/2"/>
                                          </p:val>
                                        </p:tav>
                                        <p:tav tm="100000">
                                          <p:val>
                                            <p:strVal val="#ppt_y"/>
                                          </p:val>
                                        </p:tav>
                                      </p:tavLst>
                                    </p:anim>
                                  </p:childTnLst>
                                </p:cTn>
                              </p:par>
                              <p:par>
                                <p:cTn id="16" presetID="2" presetClass="entr" presetSubtype="1" decel="100000" fill="hold" grpId="0" nodeType="withEffect">
                                  <p:stCondLst>
                                    <p:cond delay="250"/>
                                  </p:stCondLst>
                                  <p:childTnLst>
                                    <p:set>
                                      <p:cBhvr>
                                        <p:cTn id="17" dur="1" fill="hold">
                                          <p:stCondLst>
                                            <p:cond delay="0"/>
                                          </p:stCondLst>
                                        </p:cTn>
                                        <p:tgtEl>
                                          <p:spTgt spid="47"/>
                                        </p:tgtEl>
                                        <p:attrNameLst>
                                          <p:attrName>style.visibility</p:attrName>
                                        </p:attrNameLst>
                                      </p:cBhvr>
                                      <p:to>
                                        <p:strVal val="visible"/>
                                      </p:to>
                                    </p:set>
                                    <p:anim calcmode="lin" valueType="num">
                                      <p:cBhvr additive="base">
                                        <p:cTn id="18" dur="750" fill="hold"/>
                                        <p:tgtEl>
                                          <p:spTgt spid="47"/>
                                        </p:tgtEl>
                                        <p:attrNameLst>
                                          <p:attrName>ppt_x</p:attrName>
                                        </p:attrNameLst>
                                      </p:cBhvr>
                                      <p:tavLst>
                                        <p:tav tm="0">
                                          <p:val>
                                            <p:strVal val="#ppt_x"/>
                                          </p:val>
                                        </p:tav>
                                        <p:tav tm="100000">
                                          <p:val>
                                            <p:strVal val="#ppt_x"/>
                                          </p:val>
                                        </p:tav>
                                      </p:tavLst>
                                    </p:anim>
                                    <p:anim calcmode="lin" valueType="num">
                                      <p:cBhvr additive="base">
                                        <p:cTn id="19" dur="750" fill="hold"/>
                                        <p:tgtEl>
                                          <p:spTgt spid="47"/>
                                        </p:tgtEl>
                                        <p:attrNameLst>
                                          <p:attrName>ppt_y</p:attrName>
                                        </p:attrNameLst>
                                      </p:cBhvr>
                                      <p:tavLst>
                                        <p:tav tm="0">
                                          <p:val>
                                            <p:strVal val="0-#ppt_h/2"/>
                                          </p:val>
                                        </p:tav>
                                        <p:tav tm="100000">
                                          <p:val>
                                            <p:strVal val="#ppt_y"/>
                                          </p:val>
                                        </p:tav>
                                      </p:tavLst>
                                    </p:anim>
                                  </p:childTnLst>
                                </p:cTn>
                              </p:par>
                              <p:par>
                                <p:cTn id="20" presetID="2" presetClass="entr" presetSubtype="1" decel="100000"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750" fill="hold"/>
                                        <p:tgtEl>
                                          <p:spTgt spid="38"/>
                                        </p:tgtEl>
                                        <p:attrNameLst>
                                          <p:attrName>ppt_x</p:attrName>
                                        </p:attrNameLst>
                                      </p:cBhvr>
                                      <p:tavLst>
                                        <p:tav tm="0">
                                          <p:val>
                                            <p:strVal val="#ppt_x"/>
                                          </p:val>
                                        </p:tav>
                                        <p:tav tm="100000">
                                          <p:val>
                                            <p:strVal val="#ppt_x"/>
                                          </p:val>
                                        </p:tav>
                                      </p:tavLst>
                                    </p:anim>
                                    <p:anim calcmode="lin" valueType="num">
                                      <p:cBhvr additive="base">
                                        <p:cTn id="23" dur="750" fill="hold"/>
                                        <p:tgtEl>
                                          <p:spTgt spid="38"/>
                                        </p:tgtEl>
                                        <p:attrNameLst>
                                          <p:attrName>ppt_y</p:attrName>
                                        </p:attrNameLst>
                                      </p:cBhvr>
                                      <p:tavLst>
                                        <p:tav tm="0">
                                          <p:val>
                                            <p:strVal val="0-#ppt_h/2"/>
                                          </p:val>
                                        </p:tav>
                                        <p:tav tm="100000">
                                          <p:val>
                                            <p:strVal val="#ppt_y"/>
                                          </p:val>
                                        </p:tav>
                                      </p:tavLst>
                                    </p:anim>
                                  </p:childTnLst>
                                </p:cTn>
                              </p:par>
                              <p:par>
                                <p:cTn id="24" presetID="2" presetClass="entr" presetSubtype="1" decel="100000" fill="hold" grpId="0" nodeType="withEffect">
                                  <p:stCondLst>
                                    <p:cond delay="25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750" fill="hold"/>
                                        <p:tgtEl>
                                          <p:spTgt spid="36"/>
                                        </p:tgtEl>
                                        <p:attrNameLst>
                                          <p:attrName>ppt_x</p:attrName>
                                        </p:attrNameLst>
                                      </p:cBhvr>
                                      <p:tavLst>
                                        <p:tav tm="0">
                                          <p:val>
                                            <p:strVal val="#ppt_x"/>
                                          </p:val>
                                        </p:tav>
                                        <p:tav tm="100000">
                                          <p:val>
                                            <p:strVal val="#ppt_x"/>
                                          </p:val>
                                        </p:tav>
                                      </p:tavLst>
                                    </p:anim>
                                    <p:anim calcmode="lin" valueType="num">
                                      <p:cBhvr additive="base">
                                        <p:cTn id="27" dur="750" fill="hold"/>
                                        <p:tgtEl>
                                          <p:spTgt spid="36"/>
                                        </p:tgtEl>
                                        <p:attrNameLst>
                                          <p:attrName>ppt_y</p:attrName>
                                        </p:attrNameLst>
                                      </p:cBhvr>
                                      <p:tavLst>
                                        <p:tav tm="0">
                                          <p:val>
                                            <p:strVal val="0-#ppt_h/2"/>
                                          </p:val>
                                        </p:tav>
                                        <p:tav tm="100000">
                                          <p:val>
                                            <p:strVal val="#ppt_y"/>
                                          </p:val>
                                        </p:tav>
                                      </p:tavLst>
                                    </p:anim>
                                  </p:childTnLst>
                                </p:cTn>
                              </p:par>
                              <p:par>
                                <p:cTn id="28" presetID="2" presetClass="entr" presetSubtype="1" decel="100000" fill="hold" grpId="0" nodeType="withEffect">
                                  <p:stCondLst>
                                    <p:cond delay="0"/>
                                  </p:stCondLst>
                                  <p:childTnLst>
                                    <p:set>
                                      <p:cBhvr>
                                        <p:cTn id="29" dur="1" fill="hold">
                                          <p:stCondLst>
                                            <p:cond delay="0"/>
                                          </p:stCondLst>
                                        </p:cTn>
                                        <p:tgtEl>
                                          <p:spTgt spid="48"/>
                                        </p:tgtEl>
                                        <p:attrNameLst>
                                          <p:attrName>style.visibility</p:attrName>
                                        </p:attrNameLst>
                                      </p:cBhvr>
                                      <p:to>
                                        <p:strVal val="visible"/>
                                      </p:to>
                                    </p:set>
                                    <p:anim calcmode="lin" valueType="num">
                                      <p:cBhvr additive="base">
                                        <p:cTn id="30" dur="750" fill="hold"/>
                                        <p:tgtEl>
                                          <p:spTgt spid="48"/>
                                        </p:tgtEl>
                                        <p:attrNameLst>
                                          <p:attrName>ppt_x</p:attrName>
                                        </p:attrNameLst>
                                      </p:cBhvr>
                                      <p:tavLst>
                                        <p:tav tm="0">
                                          <p:val>
                                            <p:strVal val="#ppt_x"/>
                                          </p:val>
                                        </p:tav>
                                        <p:tav tm="100000">
                                          <p:val>
                                            <p:strVal val="#ppt_x"/>
                                          </p:val>
                                        </p:tav>
                                      </p:tavLst>
                                    </p:anim>
                                    <p:anim calcmode="lin" valueType="num">
                                      <p:cBhvr additive="base">
                                        <p:cTn id="31" dur="750" fill="hold"/>
                                        <p:tgtEl>
                                          <p:spTgt spid="48"/>
                                        </p:tgtEl>
                                        <p:attrNameLst>
                                          <p:attrName>ppt_y</p:attrName>
                                        </p:attrNameLst>
                                      </p:cBhvr>
                                      <p:tavLst>
                                        <p:tav tm="0">
                                          <p:val>
                                            <p:strVal val="0-#ppt_h/2"/>
                                          </p:val>
                                        </p:tav>
                                        <p:tav tm="100000">
                                          <p:val>
                                            <p:strVal val="#ppt_y"/>
                                          </p:val>
                                        </p:tav>
                                      </p:tavLst>
                                    </p:anim>
                                  </p:childTnLst>
                                </p:cTn>
                              </p:par>
                              <p:par>
                                <p:cTn id="32" presetID="2" presetClass="entr" presetSubtype="1" decel="100000" fill="hold" grpId="0" nodeType="withEffect">
                                  <p:stCondLst>
                                    <p:cond delay="250"/>
                                  </p:stCondLst>
                                  <p:childTnLst>
                                    <p:set>
                                      <p:cBhvr>
                                        <p:cTn id="33" dur="1" fill="hold">
                                          <p:stCondLst>
                                            <p:cond delay="0"/>
                                          </p:stCondLst>
                                        </p:cTn>
                                        <p:tgtEl>
                                          <p:spTgt spid="39"/>
                                        </p:tgtEl>
                                        <p:attrNameLst>
                                          <p:attrName>style.visibility</p:attrName>
                                        </p:attrNameLst>
                                      </p:cBhvr>
                                      <p:to>
                                        <p:strVal val="visible"/>
                                      </p:to>
                                    </p:set>
                                    <p:anim calcmode="lin" valueType="num">
                                      <p:cBhvr additive="base">
                                        <p:cTn id="34" dur="750" fill="hold"/>
                                        <p:tgtEl>
                                          <p:spTgt spid="39"/>
                                        </p:tgtEl>
                                        <p:attrNameLst>
                                          <p:attrName>ppt_x</p:attrName>
                                        </p:attrNameLst>
                                      </p:cBhvr>
                                      <p:tavLst>
                                        <p:tav tm="0">
                                          <p:val>
                                            <p:strVal val="#ppt_x"/>
                                          </p:val>
                                        </p:tav>
                                        <p:tav tm="100000">
                                          <p:val>
                                            <p:strVal val="#ppt_x"/>
                                          </p:val>
                                        </p:tav>
                                      </p:tavLst>
                                    </p:anim>
                                    <p:anim calcmode="lin" valueType="num">
                                      <p:cBhvr additive="base">
                                        <p:cTn id="35" dur="750" fill="hold"/>
                                        <p:tgtEl>
                                          <p:spTgt spid="39"/>
                                        </p:tgtEl>
                                        <p:attrNameLst>
                                          <p:attrName>ppt_y</p:attrName>
                                        </p:attrNameLst>
                                      </p:cBhvr>
                                      <p:tavLst>
                                        <p:tav tm="0">
                                          <p:val>
                                            <p:strVal val="0-#ppt_h/2"/>
                                          </p:val>
                                        </p:tav>
                                        <p:tav tm="100000">
                                          <p:val>
                                            <p:strVal val="#ppt_y"/>
                                          </p:val>
                                        </p:tav>
                                      </p:tavLst>
                                    </p:anim>
                                  </p:childTnLst>
                                </p:cTn>
                              </p:par>
                              <p:par>
                                <p:cTn id="36" presetID="2" presetClass="entr" presetSubtype="1" decel="100000" fill="hold" grpId="0" nodeType="with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750" fill="hold"/>
                                        <p:tgtEl>
                                          <p:spTgt spid="40"/>
                                        </p:tgtEl>
                                        <p:attrNameLst>
                                          <p:attrName>ppt_x</p:attrName>
                                        </p:attrNameLst>
                                      </p:cBhvr>
                                      <p:tavLst>
                                        <p:tav tm="0">
                                          <p:val>
                                            <p:strVal val="#ppt_x"/>
                                          </p:val>
                                        </p:tav>
                                        <p:tav tm="100000">
                                          <p:val>
                                            <p:strVal val="#ppt_x"/>
                                          </p:val>
                                        </p:tav>
                                      </p:tavLst>
                                    </p:anim>
                                    <p:anim calcmode="lin" valueType="num">
                                      <p:cBhvr additive="base">
                                        <p:cTn id="39" dur="750" fill="hold"/>
                                        <p:tgtEl>
                                          <p:spTgt spid="40"/>
                                        </p:tgtEl>
                                        <p:attrNameLst>
                                          <p:attrName>ppt_y</p:attrName>
                                        </p:attrNameLst>
                                      </p:cBhvr>
                                      <p:tavLst>
                                        <p:tav tm="0">
                                          <p:val>
                                            <p:strVal val="0-#ppt_h/2"/>
                                          </p:val>
                                        </p:tav>
                                        <p:tav tm="100000">
                                          <p:val>
                                            <p:strVal val="#ppt_y"/>
                                          </p:val>
                                        </p:tav>
                                      </p:tavLst>
                                    </p:anim>
                                  </p:childTnLst>
                                </p:cTn>
                              </p:par>
                              <p:par>
                                <p:cTn id="40" presetID="2" presetClass="entr" presetSubtype="1" decel="100000" fill="hold" grpId="0" nodeType="withEffect">
                                  <p:stCondLst>
                                    <p:cond delay="25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750" fill="hold"/>
                                        <p:tgtEl>
                                          <p:spTgt spid="41"/>
                                        </p:tgtEl>
                                        <p:attrNameLst>
                                          <p:attrName>ppt_x</p:attrName>
                                        </p:attrNameLst>
                                      </p:cBhvr>
                                      <p:tavLst>
                                        <p:tav tm="0">
                                          <p:val>
                                            <p:strVal val="#ppt_x"/>
                                          </p:val>
                                        </p:tav>
                                        <p:tav tm="100000">
                                          <p:val>
                                            <p:strVal val="#ppt_x"/>
                                          </p:val>
                                        </p:tav>
                                      </p:tavLst>
                                    </p:anim>
                                    <p:anim calcmode="lin" valueType="num">
                                      <p:cBhvr additive="base">
                                        <p:cTn id="43" dur="750" fill="hold"/>
                                        <p:tgtEl>
                                          <p:spTgt spid="41"/>
                                        </p:tgtEl>
                                        <p:attrNameLst>
                                          <p:attrName>ppt_y</p:attrName>
                                        </p:attrNameLst>
                                      </p:cBhvr>
                                      <p:tavLst>
                                        <p:tav tm="0">
                                          <p:val>
                                            <p:strVal val="0-#ppt_h/2"/>
                                          </p:val>
                                        </p:tav>
                                        <p:tav tm="100000">
                                          <p:val>
                                            <p:strVal val="#ppt_y"/>
                                          </p:val>
                                        </p:tav>
                                      </p:tavLst>
                                    </p:anim>
                                  </p:childTnLst>
                                </p:cTn>
                              </p:par>
                              <p:par>
                                <p:cTn id="44" presetID="2" presetClass="entr" presetSubtype="1" decel="100000" fill="hold" grpId="0" nodeType="withEffect">
                                  <p:stCondLst>
                                    <p:cond delay="0"/>
                                  </p:stCondLst>
                                  <p:childTnLst>
                                    <p:set>
                                      <p:cBhvr>
                                        <p:cTn id="45" dur="1" fill="hold">
                                          <p:stCondLst>
                                            <p:cond delay="0"/>
                                          </p:stCondLst>
                                        </p:cTn>
                                        <p:tgtEl>
                                          <p:spTgt spid="42"/>
                                        </p:tgtEl>
                                        <p:attrNameLst>
                                          <p:attrName>style.visibility</p:attrName>
                                        </p:attrNameLst>
                                      </p:cBhvr>
                                      <p:to>
                                        <p:strVal val="visible"/>
                                      </p:to>
                                    </p:set>
                                    <p:anim calcmode="lin" valueType="num">
                                      <p:cBhvr additive="base">
                                        <p:cTn id="46" dur="750" fill="hold"/>
                                        <p:tgtEl>
                                          <p:spTgt spid="42"/>
                                        </p:tgtEl>
                                        <p:attrNameLst>
                                          <p:attrName>ppt_x</p:attrName>
                                        </p:attrNameLst>
                                      </p:cBhvr>
                                      <p:tavLst>
                                        <p:tav tm="0">
                                          <p:val>
                                            <p:strVal val="#ppt_x"/>
                                          </p:val>
                                        </p:tav>
                                        <p:tav tm="100000">
                                          <p:val>
                                            <p:strVal val="#ppt_x"/>
                                          </p:val>
                                        </p:tav>
                                      </p:tavLst>
                                    </p:anim>
                                    <p:anim calcmode="lin" valueType="num">
                                      <p:cBhvr additive="base">
                                        <p:cTn id="47" dur="750" fill="hold"/>
                                        <p:tgtEl>
                                          <p:spTgt spid="42"/>
                                        </p:tgtEl>
                                        <p:attrNameLst>
                                          <p:attrName>ppt_y</p:attrName>
                                        </p:attrNameLst>
                                      </p:cBhvr>
                                      <p:tavLst>
                                        <p:tav tm="0">
                                          <p:val>
                                            <p:strVal val="0-#ppt_h/2"/>
                                          </p:val>
                                        </p:tav>
                                        <p:tav tm="100000">
                                          <p:val>
                                            <p:strVal val="#ppt_y"/>
                                          </p:val>
                                        </p:tav>
                                      </p:tavLst>
                                    </p:anim>
                                  </p:childTnLst>
                                </p:cTn>
                              </p:par>
                              <p:par>
                                <p:cTn id="48" presetID="2" presetClass="entr" presetSubtype="3" decel="100000" fill="hold" grpId="0" nodeType="withEffect">
                                  <p:stCondLst>
                                    <p:cond delay="250"/>
                                  </p:stCondLst>
                                  <p:childTnLst>
                                    <p:set>
                                      <p:cBhvr>
                                        <p:cTn id="49" dur="1" fill="hold">
                                          <p:stCondLst>
                                            <p:cond delay="0"/>
                                          </p:stCondLst>
                                        </p:cTn>
                                        <p:tgtEl>
                                          <p:spTgt spid="43"/>
                                        </p:tgtEl>
                                        <p:attrNameLst>
                                          <p:attrName>style.visibility</p:attrName>
                                        </p:attrNameLst>
                                      </p:cBhvr>
                                      <p:to>
                                        <p:strVal val="visible"/>
                                      </p:to>
                                    </p:set>
                                    <p:anim calcmode="lin" valueType="num">
                                      <p:cBhvr additive="base">
                                        <p:cTn id="50" dur="750" fill="hold"/>
                                        <p:tgtEl>
                                          <p:spTgt spid="43"/>
                                        </p:tgtEl>
                                        <p:attrNameLst>
                                          <p:attrName>ppt_x</p:attrName>
                                        </p:attrNameLst>
                                      </p:cBhvr>
                                      <p:tavLst>
                                        <p:tav tm="0">
                                          <p:val>
                                            <p:strVal val="1+#ppt_w/2"/>
                                          </p:val>
                                        </p:tav>
                                        <p:tav tm="100000">
                                          <p:val>
                                            <p:strVal val="#ppt_x"/>
                                          </p:val>
                                        </p:tav>
                                      </p:tavLst>
                                    </p:anim>
                                    <p:anim calcmode="lin" valueType="num">
                                      <p:cBhvr additive="base">
                                        <p:cTn id="51" dur="750" fill="hold"/>
                                        <p:tgtEl>
                                          <p:spTgt spid="43"/>
                                        </p:tgtEl>
                                        <p:attrNameLst>
                                          <p:attrName>ppt_y</p:attrName>
                                        </p:attrNameLst>
                                      </p:cBhvr>
                                      <p:tavLst>
                                        <p:tav tm="0">
                                          <p:val>
                                            <p:strVal val="0-#ppt_h/2"/>
                                          </p:val>
                                        </p:tav>
                                        <p:tav tm="100000">
                                          <p:val>
                                            <p:strVal val="#ppt_y"/>
                                          </p:val>
                                        </p:tav>
                                      </p:tavLst>
                                    </p:anim>
                                  </p:childTnLst>
                                </p:cTn>
                              </p:par>
                              <p:par>
                                <p:cTn id="52" presetID="2" presetClass="entr" presetSubtype="3" decel="100000" fill="hold" grpId="0" nodeType="withEffect">
                                  <p:stCondLst>
                                    <p:cond delay="50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750" fill="hold"/>
                                        <p:tgtEl>
                                          <p:spTgt spid="18"/>
                                        </p:tgtEl>
                                        <p:attrNameLst>
                                          <p:attrName>ppt_x</p:attrName>
                                        </p:attrNameLst>
                                      </p:cBhvr>
                                      <p:tavLst>
                                        <p:tav tm="0">
                                          <p:val>
                                            <p:strVal val="1+#ppt_w/2"/>
                                          </p:val>
                                        </p:tav>
                                        <p:tav tm="100000">
                                          <p:val>
                                            <p:strVal val="#ppt_x"/>
                                          </p:val>
                                        </p:tav>
                                      </p:tavLst>
                                    </p:anim>
                                    <p:anim calcmode="lin" valueType="num">
                                      <p:cBhvr additive="base">
                                        <p:cTn id="55" dur="750" fill="hold"/>
                                        <p:tgtEl>
                                          <p:spTgt spid="18"/>
                                        </p:tgtEl>
                                        <p:attrNameLst>
                                          <p:attrName>ppt_y</p:attrName>
                                        </p:attrNameLst>
                                      </p:cBhvr>
                                      <p:tavLst>
                                        <p:tav tm="0">
                                          <p:val>
                                            <p:strVal val="0-#ppt_h/2"/>
                                          </p:val>
                                        </p:tav>
                                        <p:tav tm="100000">
                                          <p:val>
                                            <p:strVal val="#ppt_y"/>
                                          </p:val>
                                        </p:tav>
                                      </p:tavLst>
                                    </p:anim>
                                  </p:childTnLst>
                                </p:cTn>
                              </p:par>
                              <p:par>
                                <p:cTn id="56" presetID="2" presetClass="entr" presetSubtype="1" decel="100000" fill="hold" grpId="0" nodeType="withEffect">
                                  <p:stCondLst>
                                    <p:cond delay="25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750" fill="hold"/>
                                        <p:tgtEl>
                                          <p:spTgt spid="34"/>
                                        </p:tgtEl>
                                        <p:attrNameLst>
                                          <p:attrName>ppt_x</p:attrName>
                                        </p:attrNameLst>
                                      </p:cBhvr>
                                      <p:tavLst>
                                        <p:tav tm="0">
                                          <p:val>
                                            <p:strVal val="#ppt_x"/>
                                          </p:val>
                                        </p:tav>
                                        <p:tav tm="100000">
                                          <p:val>
                                            <p:strVal val="#ppt_x"/>
                                          </p:val>
                                        </p:tav>
                                      </p:tavLst>
                                    </p:anim>
                                    <p:anim calcmode="lin" valueType="num">
                                      <p:cBhvr additive="base">
                                        <p:cTn id="59" dur="750" fill="hold"/>
                                        <p:tgtEl>
                                          <p:spTgt spid="34"/>
                                        </p:tgtEl>
                                        <p:attrNameLst>
                                          <p:attrName>ppt_y</p:attrName>
                                        </p:attrNameLst>
                                      </p:cBhvr>
                                      <p:tavLst>
                                        <p:tav tm="0">
                                          <p:val>
                                            <p:strVal val="0-#ppt_h/2"/>
                                          </p:val>
                                        </p:tav>
                                        <p:tav tm="100000">
                                          <p:val>
                                            <p:strVal val="#ppt_y"/>
                                          </p:val>
                                        </p:tav>
                                      </p:tavLst>
                                    </p:anim>
                                  </p:childTnLst>
                                </p:cTn>
                              </p:par>
                              <p:par>
                                <p:cTn id="60" presetID="2" presetClass="entr" presetSubtype="1" decel="100000" fill="hold" grpId="0" nodeType="withEffect">
                                  <p:stCondLst>
                                    <p:cond delay="50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fill="hold"/>
                                        <p:tgtEl>
                                          <p:spTgt spid="35"/>
                                        </p:tgtEl>
                                        <p:attrNameLst>
                                          <p:attrName>ppt_x</p:attrName>
                                        </p:attrNameLst>
                                      </p:cBhvr>
                                      <p:tavLst>
                                        <p:tav tm="0">
                                          <p:val>
                                            <p:strVal val="#ppt_x"/>
                                          </p:val>
                                        </p:tav>
                                        <p:tav tm="100000">
                                          <p:val>
                                            <p:strVal val="#ppt_x"/>
                                          </p:val>
                                        </p:tav>
                                      </p:tavLst>
                                    </p:anim>
                                    <p:anim calcmode="lin" valueType="num">
                                      <p:cBhvr additive="base">
                                        <p:cTn id="63" dur="750" fill="hold"/>
                                        <p:tgtEl>
                                          <p:spTgt spid="35"/>
                                        </p:tgtEl>
                                        <p:attrNameLst>
                                          <p:attrName>ppt_y</p:attrName>
                                        </p:attrNameLst>
                                      </p:cBhvr>
                                      <p:tavLst>
                                        <p:tav tm="0">
                                          <p:val>
                                            <p:strVal val="0-#ppt_h/2"/>
                                          </p:val>
                                        </p:tav>
                                        <p:tav tm="100000">
                                          <p:val>
                                            <p:strVal val="#ppt_y"/>
                                          </p:val>
                                        </p:tav>
                                      </p:tavLst>
                                    </p:anim>
                                  </p:childTnLst>
                                </p:cTn>
                              </p:par>
                              <p:par>
                                <p:cTn id="64" presetID="2" presetClass="entr" presetSubtype="1" decel="100000" fill="hold" grpId="0" nodeType="withEffect">
                                  <p:stCondLst>
                                    <p:cond delay="25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750" fill="hold"/>
                                        <p:tgtEl>
                                          <p:spTgt spid="28"/>
                                        </p:tgtEl>
                                        <p:attrNameLst>
                                          <p:attrName>ppt_x</p:attrName>
                                        </p:attrNameLst>
                                      </p:cBhvr>
                                      <p:tavLst>
                                        <p:tav tm="0">
                                          <p:val>
                                            <p:strVal val="#ppt_x"/>
                                          </p:val>
                                        </p:tav>
                                        <p:tav tm="100000">
                                          <p:val>
                                            <p:strVal val="#ppt_x"/>
                                          </p:val>
                                        </p:tav>
                                      </p:tavLst>
                                    </p:anim>
                                    <p:anim calcmode="lin" valueType="num">
                                      <p:cBhvr additive="base">
                                        <p:cTn id="67" dur="750" fill="hold"/>
                                        <p:tgtEl>
                                          <p:spTgt spid="28"/>
                                        </p:tgtEl>
                                        <p:attrNameLst>
                                          <p:attrName>ppt_y</p:attrName>
                                        </p:attrNameLst>
                                      </p:cBhvr>
                                      <p:tavLst>
                                        <p:tav tm="0">
                                          <p:val>
                                            <p:strVal val="0-#ppt_h/2"/>
                                          </p:val>
                                        </p:tav>
                                        <p:tav tm="100000">
                                          <p:val>
                                            <p:strVal val="#ppt_y"/>
                                          </p:val>
                                        </p:tav>
                                      </p:tavLst>
                                    </p:anim>
                                  </p:childTnLst>
                                </p:cTn>
                              </p:par>
                              <p:par>
                                <p:cTn id="68" presetID="2" presetClass="entr" presetSubtype="1" decel="100000" fill="hold" grpId="0" nodeType="withEffect">
                                  <p:stCondLst>
                                    <p:cond delay="500"/>
                                  </p:stCondLst>
                                  <p:childTnLst>
                                    <p:set>
                                      <p:cBhvr>
                                        <p:cTn id="69" dur="1" fill="hold">
                                          <p:stCondLst>
                                            <p:cond delay="0"/>
                                          </p:stCondLst>
                                        </p:cTn>
                                        <p:tgtEl>
                                          <p:spTgt spid="32"/>
                                        </p:tgtEl>
                                        <p:attrNameLst>
                                          <p:attrName>style.visibility</p:attrName>
                                        </p:attrNameLst>
                                      </p:cBhvr>
                                      <p:to>
                                        <p:strVal val="visible"/>
                                      </p:to>
                                    </p:set>
                                    <p:anim calcmode="lin" valueType="num">
                                      <p:cBhvr additive="base">
                                        <p:cTn id="70" dur="750" fill="hold"/>
                                        <p:tgtEl>
                                          <p:spTgt spid="32"/>
                                        </p:tgtEl>
                                        <p:attrNameLst>
                                          <p:attrName>ppt_x</p:attrName>
                                        </p:attrNameLst>
                                      </p:cBhvr>
                                      <p:tavLst>
                                        <p:tav tm="0">
                                          <p:val>
                                            <p:strVal val="#ppt_x"/>
                                          </p:val>
                                        </p:tav>
                                        <p:tav tm="100000">
                                          <p:val>
                                            <p:strVal val="#ppt_x"/>
                                          </p:val>
                                        </p:tav>
                                      </p:tavLst>
                                    </p:anim>
                                    <p:anim calcmode="lin" valueType="num">
                                      <p:cBhvr additive="base">
                                        <p:cTn id="71" dur="750" fill="hold"/>
                                        <p:tgtEl>
                                          <p:spTgt spid="32"/>
                                        </p:tgtEl>
                                        <p:attrNameLst>
                                          <p:attrName>ppt_y</p:attrName>
                                        </p:attrNameLst>
                                      </p:cBhvr>
                                      <p:tavLst>
                                        <p:tav tm="0">
                                          <p:val>
                                            <p:strVal val="0-#ppt_h/2"/>
                                          </p:val>
                                        </p:tav>
                                        <p:tav tm="100000">
                                          <p:val>
                                            <p:strVal val="#ppt_y"/>
                                          </p:val>
                                        </p:tav>
                                      </p:tavLst>
                                    </p:anim>
                                  </p:childTnLst>
                                </p:cTn>
                              </p:par>
                              <p:par>
                                <p:cTn id="72" presetID="2" presetClass="entr" presetSubtype="1" decel="100000" fill="hold" grpId="0" nodeType="withEffect">
                                  <p:stCondLst>
                                    <p:cond delay="250"/>
                                  </p:stCondLst>
                                  <p:childTnLst>
                                    <p:set>
                                      <p:cBhvr>
                                        <p:cTn id="73" dur="1" fill="hold">
                                          <p:stCondLst>
                                            <p:cond delay="0"/>
                                          </p:stCondLst>
                                        </p:cTn>
                                        <p:tgtEl>
                                          <p:spTgt spid="33"/>
                                        </p:tgtEl>
                                        <p:attrNameLst>
                                          <p:attrName>style.visibility</p:attrName>
                                        </p:attrNameLst>
                                      </p:cBhvr>
                                      <p:to>
                                        <p:strVal val="visible"/>
                                      </p:to>
                                    </p:set>
                                    <p:anim calcmode="lin" valueType="num">
                                      <p:cBhvr additive="base">
                                        <p:cTn id="74" dur="750" fill="hold"/>
                                        <p:tgtEl>
                                          <p:spTgt spid="33"/>
                                        </p:tgtEl>
                                        <p:attrNameLst>
                                          <p:attrName>ppt_x</p:attrName>
                                        </p:attrNameLst>
                                      </p:cBhvr>
                                      <p:tavLst>
                                        <p:tav tm="0">
                                          <p:val>
                                            <p:strVal val="#ppt_x"/>
                                          </p:val>
                                        </p:tav>
                                        <p:tav tm="100000">
                                          <p:val>
                                            <p:strVal val="#ppt_x"/>
                                          </p:val>
                                        </p:tav>
                                      </p:tavLst>
                                    </p:anim>
                                    <p:anim calcmode="lin" valueType="num">
                                      <p:cBhvr additive="base">
                                        <p:cTn id="75" dur="750" fill="hold"/>
                                        <p:tgtEl>
                                          <p:spTgt spid="33"/>
                                        </p:tgtEl>
                                        <p:attrNameLst>
                                          <p:attrName>ppt_y</p:attrName>
                                        </p:attrNameLst>
                                      </p:cBhvr>
                                      <p:tavLst>
                                        <p:tav tm="0">
                                          <p:val>
                                            <p:strVal val="0-#ppt_h/2"/>
                                          </p:val>
                                        </p:tav>
                                        <p:tav tm="100000">
                                          <p:val>
                                            <p:strVal val="#ppt_y"/>
                                          </p:val>
                                        </p:tav>
                                      </p:tavLst>
                                    </p:anim>
                                  </p:childTnLst>
                                </p:cTn>
                              </p:par>
                              <p:par>
                                <p:cTn id="76" presetID="2" presetClass="entr" presetSubtype="2" decel="100000" fill="hold" grpId="0" nodeType="withEffect">
                                  <p:stCondLst>
                                    <p:cond delay="500"/>
                                  </p:stCondLst>
                                  <p:childTnLst>
                                    <p:set>
                                      <p:cBhvr>
                                        <p:cTn id="77" dur="1" fill="hold">
                                          <p:stCondLst>
                                            <p:cond delay="0"/>
                                          </p:stCondLst>
                                        </p:cTn>
                                        <p:tgtEl>
                                          <p:spTgt spid="46"/>
                                        </p:tgtEl>
                                        <p:attrNameLst>
                                          <p:attrName>style.visibility</p:attrName>
                                        </p:attrNameLst>
                                      </p:cBhvr>
                                      <p:to>
                                        <p:strVal val="visible"/>
                                      </p:to>
                                    </p:set>
                                    <p:anim calcmode="lin" valueType="num">
                                      <p:cBhvr additive="base">
                                        <p:cTn id="78" dur="750" fill="hold"/>
                                        <p:tgtEl>
                                          <p:spTgt spid="46"/>
                                        </p:tgtEl>
                                        <p:attrNameLst>
                                          <p:attrName>ppt_x</p:attrName>
                                        </p:attrNameLst>
                                      </p:cBhvr>
                                      <p:tavLst>
                                        <p:tav tm="0">
                                          <p:val>
                                            <p:strVal val="1+#ppt_w/2"/>
                                          </p:val>
                                        </p:tav>
                                        <p:tav tm="100000">
                                          <p:val>
                                            <p:strVal val="#ppt_x"/>
                                          </p:val>
                                        </p:tav>
                                      </p:tavLst>
                                    </p:anim>
                                    <p:anim calcmode="lin" valueType="num">
                                      <p:cBhvr additive="base">
                                        <p:cTn id="79" dur="750" fill="hold"/>
                                        <p:tgtEl>
                                          <p:spTgt spid="46"/>
                                        </p:tgtEl>
                                        <p:attrNameLst>
                                          <p:attrName>ppt_y</p:attrName>
                                        </p:attrNameLst>
                                      </p:cBhvr>
                                      <p:tavLst>
                                        <p:tav tm="0">
                                          <p:val>
                                            <p:strVal val="#ppt_y"/>
                                          </p:val>
                                        </p:tav>
                                        <p:tav tm="100000">
                                          <p:val>
                                            <p:strVal val="#ppt_y"/>
                                          </p:val>
                                        </p:tav>
                                      </p:tavLst>
                                    </p:anim>
                                  </p:childTnLst>
                                </p:cTn>
                              </p:par>
                              <p:par>
                                <p:cTn id="80" presetID="2" presetClass="entr" presetSubtype="2" decel="100000" fill="hold" grpId="0" nodeType="withEffect">
                                  <p:stCondLst>
                                    <p:cond delay="750"/>
                                  </p:stCondLst>
                                  <p:childTnLst>
                                    <p:set>
                                      <p:cBhvr>
                                        <p:cTn id="81" dur="1" fill="hold">
                                          <p:stCondLst>
                                            <p:cond delay="0"/>
                                          </p:stCondLst>
                                        </p:cTn>
                                        <p:tgtEl>
                                          <p:spTgt spid="44"/>
                                        </p:tgtEl>
                                        <p:attrNameLst>
                                          <p:attrName>style.visibility</p:attrName>
                                        </p:attrNameLst>
                                      </p:cBhvr>
                                      <p:to>
                                        <p:strVal val="visible"/>
                                      </p:to>
                                    </p:set>
                                    <p:anim calcmode="lin" valueType="num">
                                      <p:cBhvr additive="base">
                                        <p:cTn id="82" dur="750" fill="hold"/>
                                        <p:tgtEl>
                                          <p:spTgt spid="44"/>
                                        </p:tgtEl>
                                        <p:attrNameLst>
                                          <p:attrName>ppt_x</p:attrName>
                                        </p:attrNameLst>
                                      </p:cBhvr>
                                      <p:tavLst>
                                        <p:tav tm="0">
                                          <p:val>
                                            <p:strVal val="1+#ppt_w/2"/>
                                          </p:val>
                                        </p:tav>
                                        <p:tav tm="100000">
                                          <p:val>
                                            <p:strVal val="#ppt_x"/>
                                          </p:val>
                                        </p:tav>
                                      </p:tavLst>
                                    </p:anim>
                                    <p:anim calcmode="lin" valueType="num">
                                      <p:cBhvr additive="base">
                                        <p:cTn id="83" dur="750" fill="hold"/>
                                        <p:tgtEl>
                                          <p:spTgt spid="44"/>
                                        </p:tgtEl>
                                        <p:attrNameLst>
                                          <p:attrName>ppt_y</p:attrName>
                                        </p:attrNameLst>
                                      </p:cBhvr>
                                      <p:tavLst>
                                        <p:tav tm="0">
                                          <p:val>
                                            <p:strVal val="#ppt_y"/>
                                          </p:val>
                                        </p:tav>
                                        <p:tav tm="100000">
                                          <p:val>
                                            <p:strVal val="#ppt_y"/>
                                          </p:val>
                                        </p:tav>
                                      </p:tavLst>
                                    </p:anim>
                                  </p:childTnLst>
                                </p:cTn>
                              </p:par>
                              <p:par>
                                <p:cTn id="84" presetID="2" presetClass="entr" presetSubtype="2" decel="100000" fill="hold" grpId="0" nodeType="withEffect">
                                  <p:stCondLst>
                                    <p:cond delay="500"/>
                                  </p:stCondLst>
                                  <p:childTnLst>
                                    <p:set>
                                      <p:cBhvr>
                                        <p:cTn id="85" dur="1" fill="hold">
                                          <p:stCondLst>
                                            <p:cond delay="0"/>
                                          </p:stCondLst>
                                        </p:cTn>
                                        <p:tgtEl>
                                          <p:spTgt spid="45"/>
                                        </p:tgtEl>
                                        <p:attrNameLst>
                                          <p:attrName>style.visibility</p:attrName>
                                        </p:attrNameLst>
                                      </p:cBhvr>
                                      <p:to>
                                        <p:strVal val="visible"/>
                                      </p:to>
                                    </p:set>
                                    <p:anim calcmode="lin" valueType="num">
                                      <p:cBhvr additive="base">
                                        <p:cTn id="86" dur="750" fill="hold"/>
                                        <p:tgtEl>
                                          <p:spTgt spid="45"/>
                                        </p:tgtEl>
                                        <p:attrNameLst>
                                          <p:attrName>ppt_x</p:attrName>
                                        </p:attrNameLst>
                                      </p:cBhvr>
                                      <p:tavLst>
                                        <p:tav tm="0">
                                          <p:val>
                                            <p:strVal val="1+#ppt_w/2"/>
                                          </p:val>
                                        </p:tav>
                                        <p:tav tm="100000">
                                          <p:val>
                                            <p:strVal val="#ppt_x"/>
                                          </p:val>
                                        </p:tav>
                                      </p:tavLst>
                                    </p:anim>
                                    <p:anim calcmode="lin" valueType="num">
                                      <p:cBhvr additive="base">
                                        <p:cTn id="87" dur="750" fill="hold"/>
                                        <p:tgtEl>
                                          <p:spTgt spid="45"/>
                                        </p:tgtEl>
                                        <p:attrNameLst>
                                          <p:attrName>ppt_y</p:attrName>
                                        </p:attrNameLst>
                                      </p:cBhvr>
                                      <p:tavLst>
                                        <p:tav tm="0">
                                          <p:val>
                                            <p:strVal val="#ppt_y"/>
                                          </p:val>
                                        </p:tav>
                                        <p:tav tm="100000">
                                          <p:val>
                                            <p:strVal val="#ppt_y"/>
                                          </p:val>
                                        </p:tav>
                                      </p:tavLst>
                                    </p:anim>
                                  </p:childTnLst>
                                </p:cTn>
                              </p:par>
                              <p:par>
                                <p:cTn id="88" presetID="2" presetClass="entr" presetSubtype="1" decel="100000" fill="hold" grpId="0" nodeType="withEffect">
                                  <p:stCondLst>
                                    <p:cond delay="900"/>
                                  </p:stCondLst>
                                  <p:childTnLst>
                                    <p:set>
                                      <p:cBhvr>
                                        <p:cTn id="89" dur="1" fill="hold">
                                          <p:stCondLst>
                                            <p:cond delay="0"/>
                                          </p:stCondLst>
                                        </p:cTn>
                                        <p:tgtEl>
                                          <p:spTgt spid="29"/>
                                        </p:tgtEl>
                                        <p:attrNameLst>
                                          <p:attrName>style.visibility</p:attrName>
                                        </p:attrNameLst>
                                      </p:cBhvr>
                                      <p:to>
                                        <p:strVal val="visible"/>
                                      </p:to>
                                    </p:set>
                                    <p:anim calcmode="lin" valueType="num">
                                      <p:cBhvr additive="base">
                                        <p:cTn id="90" dur="750" fill="hold"/>
                                        <p:tgtEl>
                                          <p:spTgt spid="29"/>
                                        </p:tgtEl>
                                        <p:attrNameLst>
                                          <p:attrName>ppt_x</p:attrName>
                                        </p:attrNameLst>
                                      </p:cBhvr>
                                      <p:tavLst>
                                        <p:tav tm="0">
                                          <p:val>
                                            <p:strVal val="#ppt_x"/>
                                          </p:val>
                                        </p:tav>
                                        <p:tav tm="100000">
                                          <p:val>
                                            <p:strVal val="#ppt_x"/>
                                          </p:val>
                                        </p:tav>
                                      </p:tavLst>
                                    </p:anim>
                                    <p:anim calcmode="lin" valueType="num">
                                      <p:cBhvr additive="base">
                                        <p:cTn id="91" dur="750" fill="hold"/>
                                        <p:tgtEl>
                                          <p:spTgt spid="29"/>
                                        </p:tgtEl>
                                        <p:attrNameLst>
                                          <p:attrName>ppt_y</p:attrName>
                                        </p:attrNameLst>
                                      </p:cBhvr>
                                      <p:tavLst>
                                        <p:tav tm="0">
                                          <p:val>
                                            <p:strVal val="0-#ppt_h/2"/>
                                          </p:val>
                                        </p:tav>
                                        <p:tav tm="100000">
                                          <p:val>
                                            <p:strVal val="#ppt_y"/>
                                          </p:val>
                                        </p:tav>
                                      </p:tavLst>
                                    </p:anim>
                                  </p:childTnLst>
                                </p:cTn>
                              </p:par>
                              <p:par>
                                <p:cTn id="92" presetID="2" presetClass="entr" presetSubtype="9" decel="100000" fill="hold" grpId="0" nodeType="withEffect">
                                  <p:stCondLst>
                                    <p:cond delay="500"/>
                                  </p:stCondLst>
                                  <p:childTnLst>
                                    <p:set>
                                      <p:cBhvr>
                                        <p:cTn id="93" dur="1" fill="hold">
                                          <p:stCondLst>
                                            <p:cond delay="0"/>
                                          </p:stCondLst>
                                        </p:cTn>
                                        <p:tgtEl>
                                          <p:spTgt spid="26"/>
                                        </p:tgtEl>
                                        <p:attrNameLst>
                                          <p:attrName>style.visibility</p:attrName>
                                        </p:attrNameLst>
                                      </p:cBhvr>
                                      <p:to>
                                        <p:strVal val="visible"/>
                                      </p:to>
                                    </p:set>
                                    <p:anim calcmode="lin" valueType="num">
                                      <p:cBhvr additive="base">
                                        <p:cTn id="94" dur="750" fill="hold"/>
                                        <p:tgtEl>
                                          <p:spTgt spid="26"/>
                                        </p:tgtEl>
                                        <p:attrNameLst>
                                          <p:attrName>ppt_x</p:attrName>
                                        </p:attrNameLst>
                                      </p:cBhvr>
                                      <p:tavLst>
                                        <p:tav tm="0">
                                          <p:val>
                                            <p:strVal val="0-#ppt_w/2"/>
                                          </p:val>
                                        </p:tav>
                                        <p:tav tm="100000">
                                          <p:val>
                                            <p:strVal val="#ppt_x"/>
                                          </p:val>
                                        </p:tav>
                                      </p:tavLst>
                                    </p:anim>
                                    <p:anim calcmode="lin" valueType="num">
                                      <p:cBhvr additive="base">
                                        <p:cTn id="95" dur="750" fill="hold"/>
                                        <p:tgtEl>
                                          <p:spTgt spid="26"/>
                                        </p:tgtEl>
                                        <p:attrNameLst>
                                          <p:attrName>ppt_y</p:attrName>
                                        </p:attrNameLst>
                                      </p:cBhvr>
                                      <p:tavLst>
                                        <p:tav tm="0">
                                          <p:val>
                                            <p:strVal val="0-#ppt_h/2"/>
                                          </p:val>
                                        </p:tav>
                                        <p:tav tm="100000">
                                          <p:val>
                                            <p:strVal val="#ppt_y"/>
                                          </p:val>
                                        </p:tav>
                                      </p:tavLst>
                                    </p:anim>
                                  </p:childTnLst>
                                </p:cTn>
                              </p:par>
                              <p:par>
                                <p:cTn id="96" presetID="2" presetClass="entr" presetSubtype="1" decel="100000" fill="hold" grpId="0" nodeType="withEffect">
                                  <p:stCondLst>
                                    <p:cond delay="800"/>
                                  </p:stCondLst>
                                  <p:childTnLst>
                                    <p:set>
                                      <p:cBhvr>
                                        <p:cTn id="97" dur="1" fill="hold">
                                          <p:stCondLst>
                                            <p:cond delay="0"/>
                                          </p:stCondLst>
                                        </p:cTn>
                                        <p:tgtEl>
                                          <p:spTgt spid="25"/>
                                        </p:tgtEl>
                                        <p:attrNameLst>
                                          <p:attrName>style.visibility</p:attrName>
                                        </p:attrNameLst>
                                      </p:cBhvr>
                                      <p:to>
                                        <p:strVal val="visible"/>
                                      </p:to>
                                    </p:set>
                                    <p:anim calcmode="lin" valueType="num">
                                      <p:cBhvr additive="base">
                                        <p:cTn id="98" dur="750" fill="hold"/>
                                        <p:tgtEl>
                                          <p:spTgt spid="25"/>
                                        </p:tgtEl>
                                        <p:attrNameLst>
                                          <p:attrName>ppt_x</p:attrName>
                                        </p:attrNameLst>
                                      </p:cBhvr>
                                      <p:tavLst>
                                        <p:tav tm="0">
                                          <p:val>
                                            <p:strVal val="#ppt_x"/>
                                          </p:val>
                                        </p:tav>
                                        <p:tav tm="100000">
                                          <p:val>
                                            <p:strVal val="#ppt_x"/>
                                          </p:val>
                                        </p:tav>
                                      </p:tavLst>
                                    </p:anim>
                                    <p:anim calcmode="lin" valueType="num">
                                      <p:cBhvr additive="base">
                                        <p:cTn id="99" dur="750" fill="hold"/>
                                        <p:tgtEl>
                                          <p:spTgt spid="25"/>
                                        </p:tgtEl>
                                        <p:attrNameLst>
                                          <p:attrName>ppt_y</p:attrName>
                                        </p:attrNameLst>
                                      </p:cBhvr>
                                      <p:tavLst>
                                        <p:tav tm="0">
                                          <p:val>
                                            <p:strVal val="0-#ppt_h/2"/>
                                          </p:val>
                                        </p:tav>
                                        <p:tav tm="100000">
                                          <p:val>
                                            <p:strVal val="#ppt_y"/>
                                          </p:val>
                                        </p:tav>
                                      </p:tavLst>
                                    </p:anim>
                                  </p:childTnLst>
                                </p:cTn>
                              </p:par>
                              <p:par>
                                <p:cTn id="100" presetID="2" presetClass="entr" presetSubtype="1" decel="100000" fill="hold" grpId="0" nodeType="withEffect">
                                  <p:stCondLst>
                                    <p:cond delay="800"/>
                                  </p:stCondLst>
                                  <p:childTnLst>
                                    <p:set>
                                      <p:cBhvr>
                                        <p:cTn id="101" dur="1" fill="hold">
                                          <p:stCondLst>
                                            <p:cond delay="0"/>
                                          </p:stCondLst>
                                        </p:cTn>
                                        <p:tgtEl>
                                          <p:spTgt spid="27"/>
                                        </p:tgtEl>
                                        <p:attrNameLst>
                                          <p:attrName>style.visibility</p:attrName>
                                        </p:attrNameLst>
                                      </p:cBhvr>
                                      <p:to>
                                        <p:strVal val="visible"/>
                                      </p:to>
                                    </p:set>
                                    <p:anim calcmode="lin" valueType="num">
                                      <p:cBhvr additive="base">
                                        <p:cTn id="102" dur="750" fill="hold"/>
                                        <p:tgtEl>
                                          <p:spTgt spid="27"/>
                                        </p:tgtEl>
                                        <p:attrNameLst>
                                          <p:attrName>ppt_x</p:attrName>
                                        </p:attrNameLst>
                                      </p:cBhvr>
                                      <p:tavLst>
                                        <p:tav tm="0">
                                          <p:val>
                                            <p:strVal val="#ppt_x"/>
                                          </p:val>
                                        </p:tav>
                                        <p:tav tm="100000">
                                          <p:val>
                                            <p:strVal val="#ppt_x"/>
                                          </p:val>
                                        </p:tav>
                                      </p:tavLst>
                                    </p:anim>
                                    <p:anim calcmode="lin" valueType="num">
                                      <p:cBhvr additive="base">
                                        <p:cTn id="103" dur="750" fill="hold"/>
                                        <p:tgtEl>
                                          <p:spTgt spid="27"/>
                                        </p:tgtEl>
                                        <p:attrNameLst>
                                          <p:attrName>ppt_y</p:attrName>
                                        </p:attrNameLst>
                                      </p:cBhvr>
                                      <p:tavLst>
                                        <p:tav tm="0">
                                          <p:val>
                                            <p:strVal val="0-#ppt_h/2"/>
                                          </p:val>
                                        </p:tav>
                                        <p:tav tm="100000">
                                          <p:val>
                                            <p:strVal val="#ppt_y"/>
                                          </p:val>
                                        </p:tav>
                                      </p:tavLst>
                                    </p:anim>
                                  </p:childTnLst>
                                </p:cTn>
                              </p:par>
                              <p:par>
                                <p:cTn id="104" presetID="2" presetClass="entr" presetSubtype="1" decel="100000" fill="hold" grpId="0" nodeType="withEffect">
                                  <p:stCondLst>
                                    <p:cond delay="900"/>
                                  </p:stCondLst>
                                  <p:childTnLst>
                                    <p:set>
                                      <p:cBhvr>
                                        <p:cTn id="105" dur="1" fill="hold">
                                          <p:stCondLst>
                                            <p:cond delay="0"/>
                                          </p:stCondLst>
                                        </p:cTn>
                                        <p:tgtEl>
                                          <p:spTgt spid="30"/>
                                        </p:tgtEl>
                                        <p:attrNameLst>
                                          <p:attrName>style.visibility</p:attrName>
                                        </p:attrNameLst>
                                      </p:cBhvr>
                                      <p:to>
                                        <p:strVal val="visible"/>
                                      </p:to>
                                    </p:set>
                                    <p:anim calcmode="lin" valueType="num">
                                      <p:cBhvr additive="base">
                                        <p:cTn id="106" dur="750" fill="hold"/>
                                        <p:tgtEl>
                                          <p:spTgt spid="30"/>
                                        </p:tgtEl>
                                        <p:attrNameLst>
                                          <p:attrName>ppt_x</p:attrName>
                                        </p:attrNameLst>
                                      </p:cBhvr>
                                      <p:tavLst>
                                        <p:tav tm="0">
                                          <p:val>
                                            <p:strVal val="#ppt_x"/>
                                          </p:val>
                                        </p:tav>
                                        <p:tav tm="100000">
                                          <p:val>
                                            <p:strVal val="#ppt_x"/>
                                          </p:val>
                                        </p:tav>
                                      </p:tavLst>
                                    </p:anim>
                                    <p:anim calcmode="lin" valueType="num">
                                      <p:cBhvr additive="base">
                                        <p:cTn id="107" dur="750" fill="hold"/>
                                        <p:tgtEl>
                                          <p:spTgt spid="30"/>
                                        </p:tgtEl>
                                        <p:attrNameLst>
                                          <p:attrName>ppt_y</p:attrName>
                                        </p:attrNameLst>
                                      </p:cBhvr>
                                      <p:tavLst>
                                        <p:tav tm="0">
                                          <p:val>
                                            <p:strVal val="0-#ppt_h/2"/>
                                          </p:val>
                                        </p:tav>
                                        <p:tav tm="100000">
                                          <p:val>
                                            <p:strVal val="#ppt_y"/>
                                          </p:val>
                                        </p:tav>
                                      </p:tavLst>
                                    </p:anim>
                                  </p:childTnLst>
                                </p:cTn>
                              </p:par>
                              <p:par>
                                <p:cTn id="108" presetID="2" presetClass="entr" presetSubtype="1" decel="100000" fill="hold" grpId="0" nodeType="withEffect">
                                  <p:stCondLst>
                                    <p:cond delay="800"/>
                                  </p:stCondLst>
                                  <p:childTnLst>
                                    <p:set>
                                      <p:cBhvr>
                                        <p:cTn id="109" dur="1" fill="hold">
                                          <p:stCondLst>
                                            <p:cond delay="0"/>
                                          </p:stCondLst>
                                        </p:cTn>
                                        <p:tgtEl>
                                          <p:spTgt spid="31"/>
                                        </p:tgtEl>
                                        <p:attrNameLst>
                                          <p:attrName>style.visibility</p:attrName>
                                        </p:attrNameLst>
                                      </p:cBhvr>
                                      <p:to>
                                        <p:strVal val="visible"/>
                                      </p:to>
                                    </p:set>
                                    <p:anim calcmode="lin" valueType="num">
                                      <p:cBhvr additive="base">
                                        <p:cTn id="110" dur="750" fill="hold"/>
                                        <p:tgtEl>
                                          <p:spTgt spid="31"/>
                                        </p:tgtEl>
                                        <p:attrNameLst>
                                          <p:attrName>ppt_x</p:attrName>
                                        </p:attrNameLst>
                                      </p:cBhvr>
                                      <p:tavLst>
                                        <p:tav tm="0">
                                          <p:val>
                                            <p:strVal val="#ppt_x"/>
                                          </p:val>
                                        </p:tav>
                                        <p:tav tm="100000">
                                          <p:val>
                                            <p:strVal val="#ppt_x"/>
                                          </p:val>
                                        </p:tav>
                                      </p:tavLst>
                                    </p:anim>
                                    <p:anim calcmode="lin" valueType="num">
                                      <p:cBhvr additive="base">
                                        <p:cTn id="111" dur="750" fill="hold"/>
                                        <p:tgtEl>
                                          <p:spTgt spid="31"/>
                                        </p:tgtEl>
                                        <p:attrNameLst>
                                          <p:attrName>ppt_y</p:attrName>
                                        </p:attrNameLst>
                                      </p:cBhvr>
                                      <p:tavLst>
                                        <p:tav tm="0">
                                          <p:val>
                                            <p:strVal val="0-#ppt_h/2"/>
                                          </p:val>
                                        </p:tav>
                                        <p:tav tm="100000">
                                          <p:val>
                                            <p:strVal val="#ppt_y"/>
                                          </p:val>
                                        </p:tav>
                                      </p:tavLst>
                                    </p:anim>
                                  </p:childTnLst>
                                </p:cTn>
                              </p:par>
                              <p:par>
                                <p:cTn id="112" presetID="2" presetClass="entr" presetSubtype="1" decel="100000" fill="hold" grpId="0" nodeType="withEffect">
                                  <p:stCondLst>
                                    <p:cond delay="1100"/>
                                  </p:stCondLst>
                                  <p:childTnLst>
                                    <p:set>
                                      <p:cBhvr>
                                        <p:cTn id="113" dur="1" fill="hold">
                                          <p:stCondLst>
                                            <p:cond delay="0"/>
                                          </p:stCondLst>
                                        </p:cTn>
                                        <p:tgtEl>
                                          <p:spTgt spid="23"/>
                                        </p:tgtEl>
                                        <p:attrNameLst>
                                          <p:attrName>style.visibility</p:attrName>
                                        </p:attrNameLst>
                                      </p:cBhvr>
                                      <p:to>
                                        <p:strVal val="visible"/>
                                      </p:to>
                                    </p:set>
                                    <p:anim calcmode="lin" valueType="num">
                                      <p:cBhvr additive="base">
                                        <p:cTn id="114" dur="750" fill="hold"/>
                                        <p:tgtEl>
                                          <p:spTgt spid="23"/>
                                        </p:tgtEl>
                                        <p:attrNameLst>
                                          <p:attrName>ppt_x</p:attrName>
                                        </p:attrNameLst>
                                      </p:cBhvr>
                                      <p:tavLst>
                                        <p:tav tm="0">
                                          <p:val>
                                            <p:strVal val="#ppt_x"/>
                                          </p:val>
                                        </p:tav>
                                        <p:tav tm="100000">
                                          <p:val>
                                            <p:strVal val="#ppt_x"/>
                                          </p:val>
                                        </p:tav>
                                      </p:tavLst>
                                    </p:anim>
                                    <p:anim calcmode="lin" valueType="num">
                                      <p:cBhvr additive="base">
                                        <p:cTn id="115" dur="750" fill="hold"/>
                                        <p:tgtEl>
                                          <p:spTgt spid="23"/>
                                        </p:tgtEl>
                                        <p:attrNameLst>
                                          <p:attrName>ppt_y</p:attrName>
                                        </p:attrNameLst>
                                      </p:cBhvr>
                                      <p:tavLst>
                                        <p:tav tm="0">
                                          <p:val>
                                            <p:strVal val="0-#ppt_h/2"/>
                                          </p:val>
                                        </p:tav>
                                        <p:tav tm="100000">
                                          <p:val>
                                            <p:strVal val="#ppt_y"/>
                                          </p:val>
                                        </p:tav>
                                      </p:tavLst>
                                    </p:anim>
                                  </p:childTnLst>
                                </p:cTn>
                              </p:par>
                              <p:par>
                                <p:cTn id="116" presetID="2" presetClass="entr" presetSubtype="1" decel="100000" fill="hold" grpId="0" nodeType="withEffect">
                                  <p:stCondLst>
                                    <p:cond delay="1300"/>
                                  </p:stCondLst>
                                  <p:childTnLst>
                                    <p:set>
                                      <p:cBhvr>
                                        <p:cTn id="117" dur="1" fill="hold">
                                          <p:stCondLst>
                                            <p:cond delay="0"/>
                                          </p:stCondLst>
                                        </p:cTn>
                                        <p:tgtEl>
                                          <p:spTgt spid="24"/>
                                        </p:tgtEl>
                                        <p:attrNameLst>
                                          <p:attrName>style.visibility</p:attrName>
                                        </p:attrNameLst>
                                      </p:cBhvr>
                                      <p:to>
                                        <p:strVal val="visible"/>
                                      </p:to>
                                    </p:set>
                                    <p:anim calcmode="lin" valueType="num">
                                      <p:cBhvr additive="base">
                                        <p:cTn id="118" dur="750" fill="hold"/>
                                        <p:tgtEl>
                                          <p:spTgt spid="24"/>
                                        </p:tgtEl>
                                        <p:attrNameLst>
                                          <p:attrName>ppt_x</p:attrName>
                                        </p:attrNameLst>
                                      </p:cBhvr>
                                      <p:tavLst>
                                        <p:tav tm="0">
                                          <p:val>
                                            <p:strVal val="#ppt_x"/>
                                          </p:val>
                                        </p:tav>
                                        <p:tav tm="100000">
                                          <p:val>
                                            <p:strVal val="#ppt_x"/>
                                          </p:val>
                                        </p:tav>
                                      </p:tavLst>
                                    </p:anim>
                                    <p:anim calcmode="lin" valueType="num">
                                      <p:cBhvr additive="base">
                                        <p:cTn id="119" dur="750" fill="hold"/>
                                        <p:tgtEl>
                                          <p:spTgt spid="24"/>
                                        </p:tgtEl>
                                        <p:attrNameLst>
                                          <p:attrName>ppt_y</p:attrName>
                                        </p:attrNameLst>
                                      </p:cBhvr>
                                      <p:tavLst>
                                        <p:tav tm="0">
                                          <p:val>
                                            <p:strVal val="0-#ppt_h/2"/>
                                          </p:val>
                                        </p:tav>
                                        <p:tav tm="100000">
                                          <p:val>
                                            <p:strVal val="#ppt_y"/>
                                          </p:val>
                                        </p:tav>
                                      </p:tavLst>
                                    </p:anim>
                                  </p:childTnLst>
                                </p:cTn>
                              </p:par>
                              <p:par>
                                <p:cTn id="120" presetID="2" presetClass="entr" presetSubtype="1" decel="100000" fill="hold" grpId="0" nodeType="withEffect">
                                  <p:stCondLst>
                                    <p:cond delay="1100"/>
                                  </p:stCondLst>
                                  <p:childTnLst>
                                    <p:set>
                                      <p:cBhvr>
                                        <p:cTn id="121" dur="1" fill="hold">
                                          <p:stCondLst>
                                            <p:cond delay="0"/>
                                          </p:stCondLst>
                                        </p:cTn>
                                        <p:tgtEl>
                                          <p:spTgt spid="22"/>
                                        </p:tgtEl>
                                        <p:attrNameLst>
                                          <p:attrName>style.visibility</p:attrName>
                                        </p:attrNameLst>
                                      </p:cBhvr>
                                      <p:to>
                                        <p:strVal val="visible"/>
                                      </p:to>
                                    </p:set>
                                    <p:anim calcmode="lin" valueType="num">
                                      <p:cBhvr additive="base">
                                        <p:cTn id="122" dur="750" fill="hold"/>
                                        <p:tgtEl>
                                          <p:spTgt spid="22"/>
                                        </p:tgtEl>
                                        <p:attrNameLst>
                                          <p:attrName>ppt_x</p:attrName>
                                        </p:attrNameLst>
                                      </p:cBhvr>
                                      <p:tavLst>
                                        <p:tav tm="0">
                                          <p:val>
                                            <p:strVal val="#ppt_x"/>
                                          </p:val>
                                        </p:tav>
                                        <p:tav tm="100000">
                                          <p:val>
                                            <p:strVal val="#ppt_x"/>
                                          </p:val>
                                        </p:tav>
                                      </p:tavLst>
                                    </p:anim>
                                    <p:anim calcmode="lin" valueType="num">
                                      <p:cBhvr additive="base">
                                        <p:cTn id="123" dur="750" fill="hold"/>
                                        <p:tgtEl>
                                          <p:spTgt spid="22"/>
                                        </p:tgtEl>
                                        <p:attrNameLst>
                                          <p:attrName>ppt_y</p:attrName>
                                        </p:attrNameLst>
                                      </p:cBhvr>
                                      <p:tavLst>
                                        <p:tav tm="0">
                                          <p:val>
                                            <p:strVal val="0-#ppt_h/2"/>
                                          </p:val>
                                        </p:tav>
                                        <p:tav tm="100000">
                                          <p:val>
                                            <p:strVal val="#ppt_y"/>
                                          </p:val>
                                        </p:tav>
                                      </p:tavLst>
                                    </p:anim>
                                  </p:childTnLst>
                                </p:cTn>
                              </p:par>
                              <p:par>
                                <p:cTn id="124" presetID="2" presetClass="entr" presetSubtype="1" decel="100000" fill="hold" grpId="0" nodeType="withEffect">
                                  <p:stCondLst>
                                    <p:cond delay="1400"/>
                                  </p:stCondLst>
                                  <p:childTnLst>
                                    <p:set>
                                      <p:cBhvr>
                                        <p:cTn id="125" dur="1" fill="hold">
                                          <p:stCondLst>
                                            <p:cond delay="0"/>
                                          </p:stCondLst>
                                        </p:cTn>
                                        <p:tgtEl>
                                          <p:spTgt spid="21"/>
                                        </p:tgtEl>
                                        <p:attrNameLst>
                                          <p:attrName>style.visibility</p:attrName>
                                        </p:attrNameLst>
                                      </p:cBhvr>
                                      <p:to>
                                        <p:strVal val="visible"/>
                                      </p:to>
                                    </p:set>
                                    <p:anim calcmode="lin" valueType="num">
                                      <p:cBhvr additive="base">
                                        <p:cTn id="126" dur="750" fill="hold"/>
                                        <p:tgtEl>
                                          <p:spTgt spid="21"/>
                                        </p:tgtEl>
                                        <p:attrNameLst>
                                          <p:attrName>ppt_x</p:attrName>
                                        </p:attrNameLst>
                                      </p:cBhvr>
                                      <p:tavLst>
                                        <p:tav tm="0">
                                          <p:val>
                                            <p:strVal val="#ppt_x"/>
                                          </p:val>
                                        </p:tav>
                                        <p:tav tm="100000">
                                          <p:val>
                                            <p:strVal val="#ppt_x"/>
                                          </p:val>
                                        </p:tav>
                                      </p:tavLst>
                                    </p:anim>
                                    <p:anim calcmode="lin" valueType="num">
                                      <p:cBhvr additive="base">
                                        <p:cTn id="127" dur="750" fill="hold"/>
                                        <p:tgtEl>
                                          <p:spTgt spid="21"/>
                                        </p:tgtEl>
                                        <p:attrNameLst>
                                          <p:attrName>ppt_y</p:attrName>
                                        </p:attrNameLst>
                                      </p:cBhvr>
                                      <p:tavLst>
                                        <p:tav tm="0">
                                          <p:val>
                                            <p:strVal val="0-#ppt_h/2"/>
                                          </p:val>
                                        </p:tav>
                                        <p:tav tm="100000">
                                          <p:val>
                                            <p:strVal val="#ppt_y"/>
                                          </p:val>
                                        </p:tav>
                                      </p:tavLst>
                                    </p:anim>
                                  </p:childTnLst>
                                </p:cTn>
                              </p:par>
                              <p:par>
                                <p:cTn id="128" presetID="2" presetClass="entr" presetSubtype="1" decel="100000" fill="hold" grpId="0" nodeType="withEffect">
                                  <p:stCondLst>
                                    <p:cond delay="1100"/>
                                  </p:stCondLst>
                                  <p:childTnLst>
                                    <p:set>
                                      <p:cBhvr>
                                        <p:cTn id="129" dur="1" fill="hold">
                                          <p:stCondLst>
                                            <p:cond delay="0"/>
                                          </p:stCondLst>
                                        </p:cTn>
                                        <p:tgtEl>
                                          <p:spTgt spid="20"/>
                                        </p:tgtEl>
                                        <p:attrNameLst>
                                          <p:attrName>style.visibility</p:attrName>
                                        </p:attrNameLst>
                                      </p:cBhvr>
                                      <p:to>
                                        <p:strVal val="visible"/>
                                      </p:to>
                                    </p:set>
                                    <p:anim calcmode="lin" valueType="num">
                                      <p:cBhvr additive="base">
                                        <p:cTn id="130" dur="750" fill="hold"/>
                                        <p:tgtEl>
                                          <p:spTgt spid="20"/>
                                        </p:tgtEl>
                                        <p:attrNameLst>
                                          <p:attrName>ppt_x</p:attrName>
                                        </p:attrNameLst>
                                      </p:cBhvr>
                                      <p:tavLst>
                                        <p:tav tm="0">
                                          <p:val>
                                            <p:strVal val="#ppt_x"/>
                                          </p:val>
                                        </p:tav>
                                        <p:tav tm="100000">
                                          <p:val>
                                            <p:strVal val="#ppt_x"/>
                                          </p:val>
                                        </p:tav>
                                      </p:tavLst>
                                    </p:anim>
                                    <p:anim calcmode="lin" valueType="num">
                                      <p:cBhvr additive="base">
                                        <p:cTn id="131" dur="750" fill="hold"/>
                                        <p:tgtEl>
                                          <p:spTgt spid="20"/>
                                        </p:tgtEl>
                                        <p:attrNameLst>
                                          <p:attrName>ppt_y</p:attrName>
                                        </p:attrNameLst>
                                      </p:cBhvr>
                                      <p:tavLst>
                                        <p:tav tm="0">
                                          <p:val>
                                            <p:strVal val="0-#ppt_h/2"/>
                                          </p:val>
                                        </p:tav>
                                        <p:tav tm="100000">
                                          <p:val>
                                            <p:strVal val="#ppt_y"/>
                                          </p:val>
                                        </p:tav>
                                      </p:tavLst>
                                    </p:anim>
                                  </p:childTnLst>
                                </p:cTn>
                              </p:par>
                              <p:par>
                                <p:cTn id="132" presetID="2" presetClass="entr" presetSubtype="1" decel="100000" fill="hold" grpId="0" nodeType="withEffect">
                                  <p:stCondLst>
                                    <p:cond delay="1400"/>
                                  </p:stCondLst>
                                  <p:childTnLst>
                                    <p:set>
                                      <p:cBhvr>
                                        <p:cTn id="133" dur="1" fill="hold">
                                          <p:stCondLst>
                                            <p:cond delay="0"/>
                                          </p:stCondLst>
                                        </p:cTn>
                                        <p:tgtEl>
                                          <p:spTgt spid="19"/>
                                        </p:tgtEl>
                                        <p:attrNameLst>
                                          <p:attrName>style.visibility</p:attrName>
                                        </p:attrNameLst>
                                      </p:cBhvr>
                                      <p:to>
                                        <p:strVal val="visible"/>
                                      </p:to>
                                    </p:set>
                                    <p:anim calcmode="lin" valueType="num">
                                      <p:cBhvr additive="base">
                                        <p:cTn id="134" dur="750" fill="hold"/>
                                        <p:tgtEl>
                                          <p:spTgt spid="19"/>
                                        </p:tgtEl>
                                        <p:attrNameLst>
                                          <p:attrName>ppt_x</p:attrName>
                                        </p:attrNameLst>
                                      </p:cBhvr>
                                      <p:tavLst>
                                        <p:tav tm="0">
                                          <p:val>
                                            <p:strVal val="#ppt_x"/>
                                          </p:val>
                                        </p:tav>
                                        <p:tav tm="100000">
                                          <p:val>
                                            <p:strVal val="#ppt_x"/>
                                          </p:val>
                                        </p:tav>
                                      </p:tavLst>
                                    </p:anim>
                                    <p:anim calcmode="lin" valueType="num">
                                      <p:cBhvr additive="base">
                                        <p:cTn id="135" dur="750" fill="hold"/>
                                        <p:tgtEl>
                                          <p:spTgt spid="19"/>
                                        </p:tgtEl>
                                        <p:attrNameLst>
                                          <p:attrName>ppt_y</p:attrName>
                                        </p:attrNameLst>
                                      </p:cBhvr>
                                      <p:tavLst>
                                        <p:tav tm="0">
                                          <p:val>
                                            <p:strVal val="0-#ppt_h/2"/>
                                          </p:val>
                                        </p:tav>
                                        <p:tav tm="100000">
                                          <p:val>
                                            <p:strVal val="#ppt_y"/>
                                          </p:val>
                                        </p:tav>
                                      </p:tavLst>
                                    </p:anim>
                                  </p:childTnLst>
                                </p:cTn>
                              </p:par>
                              <p:par>
                                <p:cTn id="136" presetID="6" presetClass="emph" presetSubtype="0" decel="100000" autoRev="1" fill="hold" grpId="1" nodeType="withEffect">
                                  <p:stCondLst>
                                    <p:cond delay="300"/>
                                  </p:stCondLst>
                                  <p:childTnLst>
                                    <p:animScale>
                                      <p:cBhvr>
                                        <p:cTn id="137" dur="500" fill="hold"/>
                                        <p:tgtEl>
                                          <p:spTgt spid="37"/>
                                        </p:tgtEl>
                                      </p:cBhvr>
                                      <p:by x="150000" y="150000"/>
                                    </p:animScale>
                                  </p:childTnLst>
                                </p:cTn>
                              </p:par>
                              <p:par>
                                <p:cTn id="138" presetID="6" presetClass="emph" presetSubtype="0" decel="100000" autoRev="1" fill="hold" grpId="1" nodeType="withEffect">
                                  <p:stCondLst>
                                    <p:cond delay="200"/>
                                  </p:stCondLst>
                                  <p:childTnLst>
                                    <p:animScale>
                                      <p:cBhvr>
                                        <p:cTn id="139" dur="500" fill="hold"/>
                                        <p:tgtEl>
                                          <p:spTgt spid="47"/>
                                        </p:tgtEl>
                                      </p:cBhvr>
                                      <p:by x="150000" y="150000"/>
                                    </p:animScale>
                                  </p:childTnLst>
                                </p:cTn>
                              </p:par>
                              <p:par>
                                <p:cTn id="140" presetID="6" presetClass="emph" presetSubtype="0" decel="100000" autoRev="1" fill="hold" grpId="1" nodeType="withEffect">
                                  <p:stCondLst>
                                    <p:cond delay="300"/>
                                  </p:stCondLst>
                                  <p:childTnLst>
                                    <p:animScale>
                                      <p:cBhvr>
                                        <p:cTn id="141" dur="500" fill="hold"/>
                                        <p:tgtEl>
                                          <p:spTgt spid="38"/>
                                        </p:tgtEl>
                                      </p:cBhvr>
                                      <p:by x="150000" y="150000"/>
                                    </p:animScale>
                                  </p:childTnLst>
                                </p:cTn>
                              </p:par>
                              <p:par>
                                <p:cTn id="142" presetID="6" presetClass="emph" presetSubtype="0" decel="100000" autoRev="1" fill="hold" grpId="1" nodeType="withEffect">
                                  <p:stCondLst>
                                    <p:cond delay="700"/>
                                  </p:stCondLst>
                                  <p:childTnLst>
                                    <p:animScale>
                                      <p:cBhvr>
                                        <p:cTn id="143" dur="500" fill="hold"/>
                                        <p:tgtEl>
                                          <p:spTgt spid="36"/>
                                        </p:tgtEl>
                                      </p:cBhvr>
                                      <p:by x="150000" y="150000"/>
                                    </p:animScale>
                                  </p:childTnLst>
                                </p:cTn>
                              </p:par>
                              <p:par>
                                <p:cTn id="144" presetID="6" presetClass="emph" presetSubtype="0" decel="100000" autoRev="1" fill="hold" grpId="1" nodeType="withEffect">
                                  <p:stCondLst>
                                    <p:cond delay="500"/>
                                  </p:stCondLst>
                                  <p:childTnLst>
                                    <p:animScale>
                                      <p:cBhvr>
                                        <p:cTn id="145" dur="500" fill="hold"/>
                                        <p:tgtEl>
                                          <p:spTgt spid="48"/>
                                        </p:tgtEl>
                                      </p:cBhvr>
                                      <p:by x="150000" y="150000"/>
                                    </p:animScale>
                                  </p:childTnLst>
                                </p:cTn>
                              </p:par>
                              <p:par>
                                <p:cTn id="146" presetID="6" presetClass="emph" presetSubtype="0" decel="100000" autoRev="1" fill="hold" grpId="1" nodeType="withEffect">
                                  <p:stCondLst>
                                    <p:cond delay="500"/>
                                  </p:stCondLst>
                                  <p:childTnLst>
                                    <p:animScale>
                                      <p:cBhvr>
                                        <p:cTn id="147" dur="500" fill="hold"/>
                                        <p:tgtEl>
                                          <p:spTgt spid="39"/>
                                        </p:tgtEl>
                                      </p:cBhvr>
                                      <p:by x="150000" y="150000"/>
                                    </p:animScale>
                                  </p:childTnLst>
                                </p:cTn>
                              </p:par>
                              <p:par>
                                <p:cTn id="148" presetID="6" presetClass="emph" presetSubtype="0" decel="100000" autoRev="1" fill="hold" grpId="1" nodeType="withEffect">
                                  <p:stCondLst>
                                    <p:cond delay="700"/>
                                  </p:stCondLst>
                                  <p:childTnLst>
                                    <p:animScale>
                                      <p:cBhvr>
                                        <p:cTn id="149" dur="500" fill="hold"/>
                                        <p:tgtEl>
                                          <p:spTgt spid="40"/>
                                        </p:tgtEl>
                                      </p:cBhvr>
                                      <p:by x="150000" y="150000"/>
                                    </p:animScale>
                                  </p:childTnLst>
                                </p:cTn>
                              </p:par>
                              <p:par>
                                <p:cTn id="150" presetID="6" presetClass="emph" presetSubtype="0" decel="100000" autoRev="1" fill="hold" grpId="1" nodeType="withEffect">
                                  <p:stCondLst>
                                    <p:cond delay="500"/>
                                  </p:stCondLst>
                                  <p:childTnLst>
                                    <p:animScale>
                                      <p:cBhvr>
                                        <p:cTn id="151" dur="500" fill="hold"/>
                                        <p:tgtEl>
                                          <p:spTgt spid="41"/>
                                        </p:tgtEl>
                                      </p:cBhvr>
                                      <p:by x="150000" y="150000"/>
                                    </p:animScale>
                                  </p:childTnLst>
                                </p:cTn>
                              </p:par>
                              <p:par>
                                <p:cTn id="152" presetID="6" presetClass="emph" presetSubtype="0" decel="100000" autoRev="1" fill="hold" grpId="1" nodeType="withEffect">
                                  <p:stCondLst>
                                    <p:cond delay="800"/>
                                  </p:stCondLst>
                                  <p:childTnLst>
                                    <p:animScale>
                                      <p:cBhvr>
                                        <p:cTn id="153" dur="500" fill="hold"/>
                                        <p:tgtEl>
                                          <p:spTgt spid="42"/>
                                        </p:tgtEl>
                                      </p:cBhvr>
                                      <p:by x="150000" y="150000"/>
                                    </p:animScale>
                                  </p:childTnLst>
                                </p:cTn>
                              </p:par>
                              <p:par>
                                <p:cTn id="154" presetID="6" presetClass="emph" presetSubtype="0" decel="100000" autoRev="1" fill="hold" grpId="1" nodeType="withEffect">
                                  <p:stCondLst>
                                    <p:cond delay="300"/>
                                  </p:stCondLst>
                                  <p:childTnLst>
                                    <p:animScale>
                                      <p:cBhvr>
                                        <p:cTn id="155" dur="500" fill="hold"/>
                                        <p:tgtEl>
                                          <p:spTgt spid="43"/>
                                        </p:tgtEl>
                                      </p:cBhvr>
                                      <p:by x="150000" y="150000"/>
                                    </p:animScale>
                                  </p:childTnLst>
                                </p:cTn>
                              </p:par>
                              <p:par>
                                <p:cTn id="156" presetID="6" presetClass="emph" presetSubtype="0" decel="100000" autoRev="1" fill="hold" grpId="1" nodeType="withEffect">
                                  <p:stCondLst>
                                    <p:cond delay="500"/>
                                  </p:stCondLst>
                                  <p:childTnLst>
                                    <p:animScale>
                                      <p:cBhvr>
                                        <p:cTn id="157" dur="500" fill="hold"/>
                                        <p:tgtEl>
                                          <p:spTgt spid="18"/>
                                        </p:tgtEl>
                                      </p:cBhvr>
                                      <p:by x="150000" y="150000"/>
                                    </p:animScale>
                                  </p:childTnLst>
                                </p:cTn>
                              </p:par>
                              <p:par>
                                <p:cTn id="158" presetID="6" presetClass="emph" presetSubtype="0" decel="100000" autoRev="1" fill="hold" grpId="1" nodeType="withEffect">
                                  <p:stCondLst>
                                    <p:cond delay="400"/>
                                  </p:stCondLst>
                                  <p:childTnLst>
                                    <p:animScale>
                                      <p:cBhvr>
                                        <p:cTn id="159" dur="500" fill="hold"/>
                                        <p:tgtEl>
                                          <p:spTgt spid="34"/>
                                        </p:tgtEl>
                                      </p:cBhvr>
                                      <p:by x="150000" y="150000"/>
                                    </p:animScale>
                                  </p:childTnLst>
                                </p:cTn>
                              </p:par>
                              <p:par>
                                <p:cTn id="160" presetID="6" presetClass="emph" presetSubtype="0" decel="100000" autoRev="1" fill="hold" grpId="1" nodeType="withEffect">
                                  <p:stCondLst>
                                    <p:cond delay="700"/>
                                  </p:stCondLst>
                                  <p:childTnLst>
                                    <p:animScale>
                                      <p:cBhvr>
                                        <p:cTn id="161" dur="500" fill="hold"/>
                                        <p:tgtEl>
                                          <p:spTgt spid="35"/>
                                        </p:tgtEl>
                                      </p:cBhvr>
                                      <p:by x="150000" y="150000"/>
                                    </p:animScale>
                                  </p:childTnLst>
                                </p:cTn>
                              </p:par>
                              <p:par>
                                <p:cTn id="162" presetID="6" presetClass="emph" presetSubtype="0" decel="100000" autoRev="1" fill="hold" grpId="1" nodeType="withEffect">
                                  <p:stCondLst>
                                    <p:cond delay="900"/>
                                  </p:stCondLst>
                                  <p:childTnLst>
                                    <p:animScale>
                                      <p:cBhvr>
                                        <p:cTn id="163" dur="500" fill="hold"/>
                                        <p:tgtEl>
                                          <p:spTgt spid="28"/>
                                        </p:tgtEl>
                                      </p:cBhvr>
                                      <p:by x="150000" y="150000"/>
                                    </p:animScale>
                                  </p:childTnLst>
                                </p:cTn>
                              </p:par>
                              <p:par>
                                <p:cTn id="164" presetID="6" presetClass="emph" presetSubtype="0" decel="100000" autoRev="1" fill="hold" grpId="1" nodeType="withEffect">
                                  <p:stCondLst>
                                    <p:cond delay="300"/>
                                  </p:stCondLst>
                                  <p:childTnLst>
                                    <p:animScale>
                                      <p:cBhvr>
                                        <p:cTn id="165" dur="500" fill="hold"/>
                                        <p:tgtEl>
                                          <p:spTgt spid="32"/>
                                        </p:tgtEl>
                                      </p:cBhvr>
                                      <p:by x="150000" y="150000"/>
                                    </p:animScale>
                                  </p:childTnLst>
                                </p:cTn>
                              </p:par>
                              <p:par>
                                <p:cTn id="166" presetID="6" presetClass="emph" presetSubtype="0" decel="100000" autoRev="1" fill="hold" grpId="1" nodeType="withEffect">
                                  <p:stCondLst>
                                    <p:cond delay="600"/>
                                  </p:stCondLst>
                                  <p:childTnLst>
                                    <p:animScale>
                                      <p:cBhvr>
                                        <p:cTn id="167" dur="500" fill="hold"/>
                                        <p:tgtEl>
                                          <p:spTgt spid="33"/>
                                        </p:tgtEl>
                                      </p:cBhvr>
                                      <p:by x="150000" y="150000"/>
                                    </p:animScale>
                                  </p:childTnLst>
                                </p:cTn>
                              </p:par>
                              <p:par>
                                <p:cTn id="168" presetID="6" presetClass="emph" presetSubtype="0" decel="100000" autoRev="1" fill="hold" grpId="1" nodeType="withEffect">
                                  <p:stCondLst>
                                    <p:cond delay="700"/>
                                  </p:stCondLst>
                                  <p:childTnLst>
                                    <p:animScale>
                                      <p:cBhvr>
                                        <p:cTn id="169" dur="500" fill="hold"/>
                                        <p:tgtEl>
                                          <p:spTgt spid="46"/>
                                        </p:tgtEl>
                                      </p:cBhvr>
                                      <p:by x="150000" y="150000"/>
                                    </p:animScale>
                                  </p:childTnLst>
                                </p:cTn>
                              </p:par>
                              <p:par>
                                <p:cTn id="170" presetID="6" presetClass="emph" presetSubtype="0" decel="100000" autoRev="1" fill="hold" grpId="1" nodeType="withEffect">
                                  <p:stCondLst>
                                    <p:cond delay="1200"/>
                                  </p:stCondLst>
                                  <p:childTnLst>
                                    <p:animScale>
                                      <p:cBhvr>
                                        <p:cTn id="171" dur="500" fill="hold"/>
                                        <p:tgtEl>
                                          <p:spTgt spid="44"/>
                                        </p:tgtEl>
                                      </p:cBhvr>
                                      <p:by x="150000" y="150000"/>
                                    </p:animScale>
                                  </p:childTnLst>
                                </p:cTn>
                              </p:par>
                              <p:par>
                                <p:cTn id="172" presetID="6" presetClass="emph" presetSubtype="0" decel="100000" autoRev="1" fill="hold" grpId="1" nodeType="withEffect">
                                  <p:stCondLst>
                                    <p:cond delay="900"/>
                                  </p:stCondLst>
                                  <p:childTnLst>
                                    <p:animScale>
                                      <p:cBhvr>
                                        <p:cTn id="173" dur="500" fill="hold"/>
                                        <p:tgtEl>
                                          <p:spTgt spid="45"/>
                                        </p:tgtEl>
                                      </p:cBhvr>
                                      <p:by x="150000" y="150000"/>
                                    </p:animScale>
                                  </p:childTnLst>
                                </p:cTn>
                              </p:par>
                              <p:par>
                                <p:cTn id="174" presetID="6" presetClass="emph" presetSubtype="0" decel="100000" autoRev="1" fill="hold" grpId="1" nodeType="withEffect">
                                  <p:stCondLst>
                                    <p:cond delay="1000"/>
                                  </p:stCondLst>
                                  <p:childTnLst>
                                    <p:animScale>
                                      <p:cBhvr>
                                        <p:cTn id="175" dur="500" fill="hold"/>
                                        <p:tgtEl>
                                          <p:spTgt spid="29"/>
                                        </p:tgtEl>
                                      </p:cBhvr>
                                      <p:by x="150000" y="150000"/>
                                    </p:animScale>
                                  </p:childTnLst>
                                </p:cTn>
                              </p:par>
                              <p:par>
                                <p:cTn id="176" presetID="6" presetClass="emph" presetSubtype="0" decel="100000" autoRev="1" fill="hold" grpId="1" nodeType="withEffect">
                                  <p:stCondLst>
                                    <p:cond delay="1100"/>
                                  </p:stCondLst>
                                  <p:childTnLst>
                                    <p:animScale>
                                      <p:cBhvr>
                                        <p:cTn id="177" dur="500" fill="hold"/>
                                        <p:tgtEl>
                                          <p:spTgt spid="26"/>
                                        </p:tgtEl>
                                      </p:cBhvr>
                                      <p:by x="150000" y="150000"/>
                                    </p:animScale>
                                  </p:childTnLst>
                                </p:cTn>
                              </p:par>
                              <p:par>
                                <p:cTn id="178" presetID="6" presetClass="emph" presetSubtype="0" decel="100000" autoRev="1" fill="hold" grpId="1" nodeType="withEffect">
                                  <p:stCondLst>
                                    <p:cond delay="900"/>
                                  </p:stCondLst>
                                  <p:childTnLst>
                                    <p:animScale>
                                      <p:cBhvr>
                                        <p:cTn id="179" dur="500" fill="hold"/>
                                        <p:tgtEl>
                                          <p:spTgt spid="25"/>
                                        </p:tgtEl>
                                      </p:cBhvr>
                                      <p:by x="150000" y="150000"/>
                                    </p:animScale>
                                  </p:childTnLst>
                                </p:cTn>
                              </p:par>
                              <p:par>
                                <p:cTn id="180" presetID="6" presetClass="emph" presetSubtype="0" decel="100000" autoRev="1" fill="hold" grpId="1" nodeType="withEffect">
                                  <p:stCondLst>
                                    <p:cond delay="600"/>
                                  </p:stCondLst>
                                  <p:childTnLst>
                                    <p:animScale>
                                      <p:cBhvr>
                                        <p:cTn id="181" dur="500" fill="hold"/>
                                        <p:tgtEl>
                                          <p:spTgt spid="27"/>
                                        </p:tgtEl>
                                      </p:cBhvr>
                                      <p:by x="150000" y="150000"/>
                                    </p:animScale>
                                  </p:childTnLst>
                                </p:cTn>
                              </p:par>
                              <p:par>
                                <p:cTn id="182" presetID="6" presetClass="emph" presetSubtype="0" decel="100000" autoRev="1" fill="hold" grpId="1" nodeType="withEffect">
                                  <p:stCondLst>
                                    <p:cond delay="900"/>
                                  </p:stCondLst>
                                  <p:childTnLst>
                                    <p:animScale>
                                      <p:cBhvr>
                                        <p:cTn id="183" dur="500" fill="hold"/>
                                        <p:tgtEl>
                                          <p:spTgt spid="30"/>
                                        </p:tgtEl>
                                      </p:cBhvr>
                                      <p:by x="150000" y="150000"/>
                                    </p:animScale>
                                  </p:childTnLst>
                                </p:cTn>
                              </p:par>
                              <p:par>
                                <p:cTn id="184" presetID="6" presetClass="emph" presetSubtype="0" decel="100000" autoRev="1" fill="hold" grpId="1" nodeType="withEffect">
                                  <p:stCondLst>
                                    <p:cond delay="300"/>
                                  </p:stCondLst>
                                  <p:childTnLst>
                                    <p:animScale>
                                      <p:cBhvr>
                                        <p:cTn id="185" dur="500" fill="hold"/>
                                        <p:tgtEl>
                                          <p:spTgt spid="31"/>
                                        </p:tgtEl>
                                      </p:cBhvr>
                                      <p:by x="150000" y="150000"/>
                                    </p:animScale>
                                  </p:childTnLst>
                                </p:cTn>
                              </p:par>
                              <p:par>
                                <p:cTn id="186" presetID="6" presetClass="emph" presetSubtype="0" decel="100000" autoRev="1" fill="hold" grpId="1" nodeType="withEffect">
                                  <p:stCondLst>
                                    <p:cond delay="300"/>
                                  </p:stCondLst>
                                  <p:childTnLst>
                                    <p:animScale>
                                      <p:cBhvr>
                                        <p:cTn id="187" dur="500" fill="hold"/>
                                        <p:tgtEl>
                                          <p:spTgt spid="23"/>
                                        </p:tgtEl>
                                      </p:cBhvr>
                                      <p:by x="150000" y="150000"/>
                                    </p:animScale>
                                  </p:childTnLst>
                                </p:cTn>
                              </p:par>
                              <p:par>
                                <p:cTn id="188" presetID="6" presetClass="emph" presetSubtype="0" decel="100000" autoRev="1" fill="hold" grpId="1" nodeType="withEffect">
                                  <p:stCondLst>
                                    <p:cond delay="300"/>
                                  </p:stCondLst>
                                  <p:childTnLst>
                                    <p:animScale>
                                      <p:cBhvr>
                                        <p:cTn id="189" dur="500" fill="hold"/>
                                        <p:tgtEl>
                                          <p:spTgt spid="24"/>
                                        </p:tgtEl>
                                      </p:cBhvr>
                                      <p:by x="150000" y="150000"/>
                                    </p:animScale>
                                  </p:childTnLst>
                                </p:cTn>
                              </p:par>
                              <p:par>
                                <p:cTn id="190" presetID="6" presetClass="emph" presetSubtype="0" decel="100000" autoRev="1" fill="hold" grpId="1" nodeType="withEffect">
                                  <p:stCondLst>
                                    <p:cond delay="100"/>
                                  </p:stCondLst>
                                  <p:childTnLst>
                                    <p:animScale>
                                      <p:cBhvr>
                                        <p:cTn id="191" dur="500" fill="hold"/>
                                        <p:tgtEl>
                                          <p:spTgt spid="22"/>
                                        </p:tgtEl>
                                      </p:cBhvr>
                                      <p:by x="150000" y="150000"/>
                                    </p:animScale>
                                  </p:childTnLst>
                                </p:cTn>
                              </p:par>
                              <p:par>
                                <p:cTn id="192" presetID="6" presetClass="emph" presetSubtype="0" decel="100000" autoRev="1" fill="hold" grpId="1" nodeType="withEffect">
                                  <p:stCondLst>
                                    <p:cond delay="0"/>
                                  </p:stCondLst>
                                  <p:childTnLst>
                                    <p:animScale>
                                      <p:cBhvr>
                                        <p:cTn id="193" dur="500" fill="hold"/>
                                        <p:tgtEl>
                                          <p:spTgt spid="21"/>
                                        </p:tgtEl>
                                      </p:cBhvr>
                                      <p:by x="150000" y="150000"/>
                                    </p:animScale>
                                  </p:childTnLst>
                                </p:cTn>
                              </p:par>
                              <p:par>
                                <p:cTn id="194" presetID="6" presetClass="emph" presetSubtype="0" decel="100000" autoRev="1" fill="hold" grpId="1" nodeType="withEffect">
                                  <p:stCondLst>
                                    <p:cond delay="700"/>
                                  </p:stCondLst>
                                  <p:childTnLst>
                                    <p:animScale>
                                      <p:cBhvr>
                                        <p:cTn id="195" dur="500" fill="hold"/>
                                        <p:tgtEl>
                                          <p:spTgt spid="20"/>
                                        </p:tgtEl>
                                      </p:cBhvr>
                                      <p:by x="150000" y="150000"/>
                                    </p:animScale>
                                  </p:childTnLst>
                                </p:cTn>
                              </p:par>
                              <p:par>
                                <p:cTn id="196" presetID="6" presetClass="emph" presetSubtype="0" decel="100000" autoRev="1" fill="hold" grpId="1" nodeType="withEffect">
                                  <p:stCondLst>
                                    <p:cond delay="300"/>
                                  </p:stCondLst>
                                  <p:childTnLst>
                                    <p:animScale>
                                      <p:cBhvr>
                                        <p:cTn id="197" dur="500" fill="hold"/>
                                        <p:tgtEl>
                                          <p:spTgt spid="1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522" y="1145183"/>
            <a:ext cx="3856557" cy="917575"/>
          </a:xfrm>
        </p:spPr>
        <p:txBody>
          <a:bodyPr/>
          <a:lstStyle/>
          <a:p>
            <a:r>
              <a:rPr lang="en-US" dirty="0" smtClean="0"/>
              <a:t>Resources</a:t>
            </a:r>
            <a:endParaRPr lang="en-US" dirty="0"/>
          </a:p>
        </p:txBody>
      </p:sp>
      <p:sp>
        <p:nvSpPr>
          <p:cNvPr id="20" name="Title Tile"/>
          <p:cNvSpPr/>
          <p:nvPr/>
        </p:nvSpPr>
        <p:spPr bwMode="gray">
          <a:xfrm>
            <a:off x="493559" y="2235967"/>
            <a:ext cx="5488575"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32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 &amp; MSDN Flash</a:t>
            </a:r>
            <a:endParaRPr lang="en-US" sz="32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1" name="Rectangle 20"/>
          <p:cNvSpPr/>
          <p:nvPr/>
        </p:nvSpPr>
        <p:spPr bwMode="auto">
          <a:xfrm>
            <a:off x="493559" y="4055627"/>
            <a:ext cx="5488575" cy="88943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Rectangle 21"/>
          <p:cNvSpPr/>
          <p:nvPr/>
        </p:nvSpPr>
        <p:spPr>
          <a:xfrm>
            <a:off x="659500" y="3640208"/>
            <a:ext cx="3753400" cy="338554"/>
          </a:xfrm>
          <a:prstGeom prst="rect">
            <a:avLst/>
          </a:prstGeom>
        </p:spPr>
        <p:txBody>
          <a:bodyPr wrap="none" lIns="182880">
            <a:spAutoFit/>
          </a:bodyPr>
          <a:lstStyle/>
          <a:p>
            <a:pPr marL="0" lvl="1">
              <a:tabLst>
                <a:tab pos="1828800" algn="l"/>
              </a:tabLst>
            </a:pPr>
            <a:r>
              <a:rPr lang="en-US" sz="1600" dirty="0" smtClean="0">
                <a:latin typeface="Segoe UI" pitchFamily="34" charset="0"/>
                <a:ea typeface="Segoe UI" pitchFamily="34" charset="0"/>
                <a:cs typeface="Segoe UI" pitchFamily="34" charset="0"/>
              </a:rPr>
              <a:t>Subscribe to our fortnightly newsletter</a:t>
            </a:r>
            <a:endParaRPr lang="en-US" sz="1600" dirty="0">
              <a:latin typeface="Segoe UI" pitchFamily="34" charset="0"/>
              <a:ea typeface="Segoe UI" pitchFamily="34" charset="0"/>
              <a:cs typeface="Segoe UI" pitchFamily="34" charset="0"/>
            </a:endParaRPr>
          </a:p>
        </p:txBody>
      </p:sp>
      <p:sp>
        <p:nvSpPr>
          <p:cNvPr id="23" name="Rectangle 22"/>
          <p:cNvSpPr/>
          <p:nvPr/>
        </p:nvSpPr>
        <p:spPr bwMode="white">
          <a:xfrm>
            <a:off x="1065884" y="4180183"/>
            <a:ext cx="4916250" cy="646331"/>
          </a:xfrm>
          <a:prstGeom prst="rect">
            <a:avLst/>
          </a:prstGeom>
        </p:spPr>
        <p:txBody>
          <a:bodyPr wrap="square" lIns="182880">
            <a:spAutoFit/>
          </a:bodyPr>
          <a:lstStyle/>
          <a:p>
            <a:r>
              <a:rPr lang="en-US" dirty="0">
                <a:solidFill>
                  <a:srgbClr val="FFFFFF"/>
                </a:solidFill>
                <a:hlinkClick r:id="rId3"/>
              </a:rPr>
              <a:t>http</a:t>
            </a:r>
            <a:r>
              <a:rPr lang="en-US" dirty="0" smtClean="0">
                <a:solidFill>
                  <a:srgbClr val="FFFFFF"/>
                </a:solidFill>
                <a:hlinkClick r:id="rId3"/>
              </a:rPr>
              <a:t>://aka.ms/technetnz</a:t>
            </a:r>
            <a:r>
              <a:rPr lang="en-US" dirty="0" smtClean="0">
                <a:solidFill>
                  <a:srgbClr val="FFFFFF"/>
                </a:solidFill>
              </a:rPr>
              <a:t> </a:t>
            </a:r>
            <a:r>
              <a:rPr lang="en-US" dirty="0" smtClean="0">
                <a:solidFill>
                  <a:srgbClr val="FFFFFF"/>
                </a:solidFill>
                <a:hlinkClick r:id="rId4"/>
              </a:rPr>
              <a:t>http://aka.ms/msdnnz</a:t>
            </a:r>
            <a:r>
              <a:rPr lang="en-US" dirty="0" smtClean="0">
                <a:solidFill>
                  <a:srgbClr val="FFFFFF"/>
                </a:solidFill>
              </a:rPr>
              <a:t> </a:t>
            </a:r>
            <a:endParaRPr lang="en-US" dirty="0">
              <a:solidFill>
                <a:srgbClr val="FFFFFF"/>
              </a:solidFill>
            </a:endParaRPr>
          </a:p>
        </p:txBody>
      </p:sp>
      <p:sp>
        <p:nvSpPr>
          <p:cNvPr id="32" name="Rectangle 31"/>
          <p:cNvSpPr/>
          <p:nvPr/>
        </p:nvSpPr>
        <p:spPr bwMode="auto">
          <a:xfrm>
            <a:off x="6102452" y="5716409"/>
            <a:ext cx="5487453" cy="89922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4" name="Rectangle 33"/>
          <p:cNvSpPr/>
          <p:nvPr/>
        </p:nvSpPr>
        <p:spPr bwMode="white">
          <a:xfrm>
            <a:off x="6689762" y="5970551"/>
            <a:ext cx="4898483" cy="369332"/>
          </a:xfrm>
          <a:prstGeom prst="rect">
            <a:avLst/>
          </a:prstGeom>
        </p:spPr>
        <p:txBody>
          <a:bodyPr wrap="square" lIns="182880">
            <a:spAutoFit/>
          </a:bodyPr>
          <a:lstStyle/>
          <a:p>
            <a:r>
              <a:rPr lang="en-US" dirty="0">
                <a:hlinkClick r:id="rId5"/>
              </a:rPr>
              <a:t>http</a:t>
            </a:r>
            <a:r>
              <a:rPr lang="en-US" dirty="0" smtClean="0">
                <a:hlinkClick r:id="rId5"/>
              </a:rPr>
              <a:t>://aka.ms/ch9nz</a:t>
            </a:r>
            <a:r>
              <a:rPr lang="en-US" dirty="0" smtClean="0"/>
              <a:t> </a:t>
            </a:r>
            <a:endParaRPr lang="en-US" dirty="0"/>
          </a:p>
        </p:txBody>
      </p:sp>
      <p:sp>
        <p:nvSpPr>
          <p:cNvPr id="14" name="Arrow Bar"/>
          <p:cNvSpPr/>
          <p:nvPr/>
        </p:nvSpPr>
        <p:spPr bwMode="gray">
          <a:xfrm>
            <a:off x="6102452" y="1045576"/>
            <a:ext cx="5485809" cy="1841179"/>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32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Microsoft Virtual Academy</a:t>
            </a:r>
            <a:endParaRPr lang="en-US" sz="32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15" name="Rectangle 14"/>
          <p:cNvSpPr/>
          <p:nvPr/>
        </p:nvSpPr>
        <p:spPr bwMode="auto">
          <a:xfrm>
            <a:off x="6100262" y="2870967"/>
            <a:ext cx="5487984" cy="916543"/>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6" name="Rectangle 15"/>
          <p:cNvSpPr/>
          <p:nvPr/>
        </p:nvSpPr>
        <p:spPr>
          <a:xfrm>
            <a:off x="6261915" y="2431086"/>
            <a:ext cx="2147601" cy="338518"/>
          </a:xfrm>
          <a:prstGeom prst="rect">
            <a:avLst/>
          </a:prstGeom>
        </p:spPr>
        <p:txBody>
          <a:bodyPr wrap="square" lIns="182880">
            <a:spAutoFit/>
          </a:bodyPr>
          <a:lstStyle/>
          <a:p>
            <a:pPr marL="0" lvl="1">
              <a:tabLst>
                <a:tab pos="1828800" algn="l"/>
              </a:tabLst>
            </a:pPr>
            <a:r>
              <a:rPr lang="en-US" sz="1600" dirty="0" smtClean="0">
                <a:latin typeface="Segoe UI" pitchFamily="34" charset="0"/>
                <a:ea typeface="Segoe UI" pitchFamily="34" charset="0"/>
                <a:cs typeface="Segoe UI" pitchFamily="34" charset="0"/>
              </a:rPr>
              <a:t>Free Online Learning</a:t>
            </a:r>
            <a:endParaRPr lang="en-US" sz="1600" dirty="0">
              <a:latin typeface="Segoe UI" pitchFamily="34" charset="0"/>
              <a:ea typeface="Segoe UI" pitchFamily="34" charset="0"/>
              <a:cs typeface="Segoe UI" pitchFamily="34" charset="0"/>
            </a:endParaRPr>
          </a:p>
        </p:txBody>
      </p:sp>
      <p:sp>
        <p:nvSpPr>
          <p:cNvPr id="17" name="Rectangle 16"/>
          <p:cNvSpPr/>
          <p:nvPr/>
        </p:nvSpPr>
        <p:spPr bwMode="white">
          <a:xfrm>
            <a:off x="6609972" y="3147450"/>
            <a:ext cx="4981979" cy="369292"/>
          </a:xfrm>
          <a:prstGeom prst="rect">
            <a:avLst/>
          </a:prstGeom>
        </p:spPr>
        <p:txBody>
          <a:bodyPr wrap="square" lIns="182880">
            <a:spAutoFit/>
          </a:bodyPr>
          <a:lstStyle/>
          <a:p>
            <a:r>
              <a:rPr lang="en-US" dirty="0" smtClean="0">
                <a:solidFill>
                  <a:srgbClr val="FFFFFF"/>
                </a:solidFill>
                <a:hlinkClick r:id="rId6"/>
              </a:rPr>
              <a:t>http://aka.ms/mva </a:t>
            </a:r>
            <a:endParaRPr lang="en-US" sz="1600" dirty="0"/>
          </a:p>
        </p:txBody>
      </p:sp>
      <p:sp>
        <p:nvSpPr>
          <p:cNvPr id="37" name="TechEd Tile"/>
          <p:cNvSpPr/>
          <p:nvPr/>
        </p:nvSpPr>
        <p:spPr bwMode="gray">
          <a:xfrm>
            <a:off x="6104112" y="3897527"/>
            <a:ext cx="5486400" cy="18345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endParaRPr lang="en-US" sz="36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103501" y="3878262"/>
            <a:ext cx="5484744" cy="1841152"/>
          </a:xfrm>
          <a:prstGeom prst="rect">
            <a:avLst/>
          </a:prstGeom>
        </p:spPr>
      </p:pic>
      <p:sp>
        <p:nvSpPr>
          <p:cNvPr id="33" name="Rectangle 32"/>
          <p:cNvSpPr/>
          <p:nvPr/>
        </p:nvSpPr>
        <p:spPr>
          <a:xfrm>
            <a:off x="6309042" y="5368508"/>
            <a:ext cx="2154116" cy="338554"/>
          </a:xfrm>
          <a:prstGeom prst="rect">
            <a:avLst/>
          </a:prstGeom>
        </p:spPr>
        <p:txBody>
          <a:bodyPr wrap="none" lIns="182880">
            <a:spAutoFit/>
          </a:bodyPr>
          <a:lstStyle/>
          <a:p>
            <a:pPr marL="0" lvl="1">
              <a:tabLst>
                <a:tab pos="1828800" algn="l"/>
              </a:tabLst>
            </a:pPr>
            <a:r>
              <a:rPr lang="en-US" sz="1600" dirty="0" smtClean="0">
                <a:latin typeface="Segoe UI" pitchFamily="34" charset="0"/>
                <a:ea typeface="Segoe UI" pitchFamily="34" charset="0"/>
                <a:cs typeface="Segoe UI" pitchFamily="34" charset="0"/>
              </a:rPr>
              <a:t>Sessions on Demand</a:t>
            </a:r>
            <a:endParaRPr lang="en-US" sz="1600" dirty="0">
              <a:latin typeface="Segoe UI" pitchFamily="34" charset="0"/>
              <a:ea typeface="Segoe UI" pitchFamily="34" charset="0"/>
              <a:cs typeface="Segoe UI" pitchFamily="34" charset="0"/>
            </a:endParaRPr>
          </a:p>
        </p:txBody>
      </p:sp>
      <p:grpSp>
        <p:nvGrpSpPr>
          <p:cNvPr id="39" name="Group 38"/>
          <p:cNvGrpSpPr/>
          <p:nvPr/>
        </p:nvGrpSpPr>
        <p:grpSpPr>
          <a:xfrm>
            <a:off x="659500" y="4244471"/>
            <a:ext cx="432048" cy="464385"/>
            <a:chOff x="3290598" y="3324876"/>
            <a:chExt cx="724001" cy="724001"/>
          </a:xfrm>
        </p:grpSpPr>
        <p:pic>
          <p:nvPicPr>
            <p:cNvPr id="12" name="Picture 11"/>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290598" y="3324876"/>
              <a:ext cx="724001" cy="724001"/>
            </a:xfrm>
            <a:prstGeom prst="rect">
              <a:avLst/>
            </a:prstGeom>
          </p:spPr>
        </p:pic>
        <p:pic>
          <p:nvPicPr>
            <p:cNvPr id="38" name="Picture 37"/>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290598" y="3324876"/>
              <a:ext cx="724001" cy="724001"/>
            </a:xfrm>
            <a:prstGeom prst="rect">
              <a:avLst/>
            </a:prstGeom>
          </p:spPr>
        </p:pic>
      </p:grpSp>
      <p:grpSp>
        <p:nvGrpSpPr>
          <p:cNvPr id="48" name="Group 47"/>
          <p:cNvGrpSpPr/>
          <p:nvPr/>
        </p:nvGrpSpPr>
        <p:grpSpPr>
          <a:xfrm>
            <a:off x="6309042" y="5943104"/>
            <a:ext cx="467280" cy="467280"/>
            <a:chOff x="10385948" y="6006031"/>
            <a:chExt cx="724001" cy="724001"/>
          </a:xfrm>
        </p:grpSpPr>
        <p:pic>
          <p:nvPicPr>
            <p:cNvPr id="40" name="Picture 39"/>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385948" y="6006031"/>
              <a:ext cx="724001" cy="724001"/>
            </a:xfrm>
            <a:prstGeom prst="rect">
              <a:avLst/>
            </a:prstGeom>
          </p:spPr>
        </p:pic>
        <p:pic>
          <p:nvPicPr>
            <p:cNvPr id="44" name="Picture 43"/>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385948" y="6006031"/>
              <a:ext cx="724001" cy="724001"/>
            </a:xfrm>
            <a:prstGeom prst="rect">
              <a:avLst/>
            </a:prstGeom>
          </p:spPr>
        </p:pic>
      </p:grpSp>
      <p:grpSp>
        <p:nvGrpSpPr>
          <p:cNvPr id="49" name="Group 48"/>
          <p:cNvGrpSpPr/>
          <p:nvPr/>
        </p:nvGrpSpPr>
        <p:grpSpPr>
          <a:xfrm>
            <a:off x="6302537" y="3074468"/>
            <a:ext cx="452574" cy="452574"/>
            <a:chOff x="4772196" y="5978104"/>
            <a:chExt cx="724001" cy="724001"/>
          </a:xfrm>
        </p:grpSpPr>
        <p:pic>
          <p:nvPicPr>
            <p:cNvPr id="42" name="Picture 41"/>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772196" y="5978104"/>
              <a:ext cx="724001" cy="724001"/>
            </a:xfrm>
            <a:prstGeom prst="rect">
              <a:avLst/>
            </a:prstGeom>
          </p:spPr>
        </p:pic>
        <p:pic>
          <p:nvPicPr>
            <p:cNvPr id="46" name="Picture 45"/>
            <p:cNvPicPr>
              <a:picLocks noChangeAspect="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772196" y="5978104"/>
              <a:ext cx="724001" cy="724001"/>
            </a:xfrm>
            <a:prstGeom prst="rect">
              <a:avLst/>
            </a:prstGeom>
          </p:spPr>
        </p:pic>
      </p:grpSp>
    </p:spTree>
    <p:extLst>
      <p:ext uri="{BB962C8B-B14F-4D97-AF65-F5344CB8AC3E}">
        <p14:creationId xmlns:p14="http://schemas.microsoft.com/office/powerpoint/2010/main" val="514325661"/>
      </p:ext>
    </p:extLst>
  </p:cSld>
  <p:clrMapOvr>
    <a:masterClrMapping/>
  </p:clrMapOvr>
  <p:transition spd="slow">
    <p:pu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p:cNvSpPr/>
          <p:nvPr/>
        </p:nvSpPr>
        <p:spPr bwMode="invGray">
          <a:xfrm>
            <a:off x="447869" y="1395987"/>
            <a:ext cx="1274568" cy="1311128"/>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8800" dirty="0" smtClean="0">
                <a:gradFill>
                  <a:gsLst>
                    <a:gs pos="1250">
                      <a:schemeClr val="tx1"/>
                    </a:gs>
                    <a:gs pos="100000">
                      <a:schemeClr val="tx1"/>
                    </a:gs>
                  </a:gsLst>
                  <a:lin ang="5400000" scaled="0"/>
                </a:gradFill>
                <a:latin typeface="+mj-lt"/>
              </a:rPr>
              <a:t> </a:t>
            </a:r>
            <a:endParaRPr lang="en-US" sz="8800" dirty="0">
              <a:gradFill>
                <a:gsLst>
                  <a:gs pos="1250">
                    <a:schemeClr val="tx1"/>
                  </a:gs>
                  <a:gs pos="100000">
                    <a:schemeClr val="tx1"/>
                  </a:gs>
                </a:gsLst>
                <a:lin ang="5400000" scaled="0"/>
              </a:gradFill>
              <a:latin typeface="+mj-lt"/>
            </a:endParaRPr>
          </a:p>
        </p:txBody>
      </p:sp>
      <p:sp useBgFill="1">
        <p:nvSpPr>
          <p:cNvPr id="11" name="Freeform 10"/>
          <p:cNvSpPr/>
          <p:nvPr/>
        </p:nvSpPr>
        <p:spPr bwMode="auto">
          <a:xfrm>
            <a:off x="0" y="-12348"/>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extBox 1"/>
          <p:cNvSpPr txBox="1"/>
          <p:nvPr/>
        </p:nvSpPr>
        <p:spPr>
          <a:xfrm>
            <a:off x="1591282" y="1262768"/>
            <a:ext cx="12018355" cy="4444294"/>
          </a:xfrm>
          <a:prstGeom prst="rect">
            <a:avLst/>
          </a:prstGeom>
          <a:noFill/>
        </p:spPr>
        <p:txBody>
          <a:bodyPr wrap="none" lIns="182880" tIns="146304" rIns="182880" bIns="146304" rtlCol="0">
            <a:spAutoFit/>
          </a:bodyPr>
          <a:lstStyle/>
          <a:p>
            <a:pPr lvl="0">
              <a:lnSpc>
                <a:spcPct val="90000"/>
              </a:lnSpc>
              <a:spcBef>
                <a:spcPct val="20000"/>
              </a:spcBef>
              <a:buSzPct val="105000"/>
            </a:pPr>
            <a:r>
              <a:rPr lang="en-US" sz="8000" dirty="0">
                <a:gradFill>
                  <a:gsLst>
                    <a:gs pos="1250">
                      <a:schemeClr val="tx1"/>
                    </a:gs>
                    <a:gs pos="100000">
                      <a:schemeClr val="tx1"/>
                    </a:gs>
                  </a:gsLst>
                  <a:lin ang="5400000" scaled="0"/>
                </a:gradFill>
                <a:latin typeface="+mj-lt"/>
              </a:rPr>
              <a:t>Complete your    </a:t>
            </a:r>
          </a:p>
          <a:p>
            <a:pPr lvl="0">
              <a:lnSpc>
                <a:spcPct val="90000"/>
              </a:lnSpc>
              <a:spcBef>
                <a:spcPct val="20000"/>
              </a:spcBef>
              <a:buSzPct val="105000"/>
            </a:pPr>
            <a:r>
              <a:rPr lang="en-US" sz="8000" dirty="0" smtClean="0">
                <a:gradFill>
                  <a:gsLst>
                    <a:gs pos="1250">
                      <a:schemeClr val="tx1"/>
                    </a:gs>
                    <a:gs pos="100000">
                      <a:schemeClr val="tx1"/>
                    </a:gs>
                  </a:gsLst>
                  <a:lin ang="5400000" scaled="0"/>
                </a:gradFill>
                <a:latin typeface="+mj-lt"/>
              </a:rPr>
              <a:t>session </a:t>
            </a:r>
            <a:r>
              <a:rPr lang="en-US" sz="8000" dirty="0">
                <a:gradFill>
                  <a:gsLst>
                    <a:gs pos="1250">
                      <a:schemeClr val="tx1"/>
                    </a:gs>
                    <a:gs pos="100000">
                      <a:schemeClr val="tx1"/>
                    </a:gs>
                  </a:gsLst>
                  <a:lin ang="5400000" scaled="0"/>
                </a:gradFill>
                <a:latin typeface="+mj-lt"/>
              </a:rPr>
              <a:t>evaluation              </a:t>
            </a:r>
          </a:p>
          <a:p>
            <a:pPr lvl="0">
              <a:lnSpc>
                <a:spcPct val="90000"/>
              </a:lnSpc>
              <a:spcBef>
                <a:spcPct val="20000"/>
              </a:spcBef>
              <a:buSzPct val="105000"/>
            </a:pPr>
            <a:r>
              <a:rPr lang="en-US" sz="8000" dirty="0" smtClean="0">
                <a:gradFill>
                  <a:gsLst>
                    <a:gs pos="1250">
                      <a:schemeClr val="tx1"/>
                    </a:gs>
                    <a:gs pos="100000">
                      <a:schemeClr val="tx1"/>
                    </a:gs>
                  </a:gsLst>
                  <a:lin ang="5400000" scaled="0"/>
                </a:gradFill>
                <a:latin typeface="+mj-lt"/>
              </a:rPr>
              <a:t>now </a:t>
            </a:r>
            <a:r>
              <a:rPr lang="en-US" sz="8000" dirty="0">
                <a:gradFill>
                  <a:gsLst>
                    <a:gs pos="1250">
                      <a:schemeClr val="tx1"/>
                    </a:gs>
                    <a:gs pos="100000">
                      <a:schemeClr val="tx1"/>
                    </a:gs>
                  </a:gsLst>
                  <a:lin ang="5400000" scaled="0"/>
                </a:gradFill>
                <a:latin typeface="+mj-lt"/>
              </a:rPr>
              <a:t>and win!</a:t>
            </a:r>
          </a:p>
          <a:p>
            <a:pPr>
              <a:lnSpc>
                <a:spcPct val="90000"/>
              </a:lnSpc>
              <a:spcAft>
                <a:spcPts val="600"/>
              </a:spcAft>
            </a:pPr>
            <a:endParaRPr lang="en-NZ" sz="2400" dirty="0" err="1" smtClean="0">
              <a:gradFill>
                <a:gsLst>
                  <a:gs pos="2917">
                    <a:schemeClr val="tx1"/>
                  </a:gs>
                  <a:gs pos="30000">
                    <a:schemeClr val="tx1"/>
                  </a:gs>
                </a:gsLst>
                <a:lin ang="5400000" scaled="0"/>
              </a:gradFill>
              <a:latin typeface="+mj-lt"/>
            </a:endParaRPr>
          </a:p>
        </p:txBody>
      </p:sp>
    </p:spTree>
    <p:extLst>
      <p:ext uri="{BB962C8B-B14F-4D97-AF65-F5344CB8AC3E}">
        <p14:creationId xmlns:p14="http://schemas.microsoft.com/office/powerpoint/2010/main" val="4144798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A complete IaaS environment in less that an hour</a:t>
            </a:r>
          </a:p>
        </p:txBody>
      </p:sp>
      <p:sp>
        <p:nvSpPr>
          <p:cNvPr id="3" name="Text Placeholder 2"/>
          <p:cNvSpPr>
            <a:spLocks noGrp="1"/>
          </p:cNvSpPr>
          <p:nvPr>
            <p:ph type="body" sz="quarter" idx="12"/>
          </p:nvPr>
        </p:nvSpPr>
        <p:spPr/>
        <p:txBody>
          <a:bodyPr/>
          <a:lstStyle/>
          <a:p>
            <a:r>
              <a:rPr lang="en-NZ" dirty="0" smtClean="0"/>
              <a:t>Clive Trott</a:t>
            </a:r>
            <a:endParaRPr lang="en-NZ" dirty="0"/>
          </a:p>
        </p:txBody>
      </p:sp>
      <p:sp>
        <p:nvSpPr>
          <p:cNvPr id="4" name="Text Placeholder 3"/>
          <p:cNvSpPr>
            <a:spLocks noGrp="1"/>
          </p:cNvSpPr>
          <p:nvPr>
            <p:ph type="body" sz="quarter" idx="13"/>
          </p:nvPr>
        </p:nvSpPr>
        <p:spPr/>
        <p:txBody>
          <a:bodyPr/>
          <a:lstStyle/>
          <a:p>
            <a:r>
              <a:rPr lang="en-NZ" dirty="0" smtClean="0"/>
              <a:t>M233</a:t>
            </a:r>
            <a:endParaRPr lang="en-NZ" dirty="0"/>
          </a:p>
        </p:txBody>
      </p:sp>
    </p:spTree>
    <p:extLst>
      <p:ext uri="{BB962C8B-B14F-4D97-AF65-F5344CB8AC3E}">
        <p14:creationId xmlns:p14="http://schemas.microsoft.com/office/powerpoint/2010/main" val="34287212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607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Demo – section one</a:t>
            </a:r>
          </a:p>
        </p:txBody>
      </p:sp>
      <p:sp>
        <p:nvSpPr>
          <p:cNvPr id="3" name="Text Placeholder 2"/>
          <p:cNvSpPr>
            <a:spLocks noGrp="1"/>
          </p:cNvSpPr>
          <p:nvPr>
            <p:ph type="body" sz="quarter" idx="12"/>
          </p:nvPr>
        </p:nvSpPr>
        <p:spPr/>
        <p:txBody>
          <a:bodyPr/>
          <a:lstStyle/>
          <a:p>
            <a:r>
              <a:rPr lang="en-NZ" dirty="0" smtClean="0"/>
              <a:t>Installation</a:t>
            </a:r>
            <a:endParaRPr lang="en-NZ" dirty="0"/>
          </a:p>
        </p:txBody>
      </p:sp>
    </p:spTree>
    <p:extLst>
      <p:ext uri="{BB962C8B-B14F-4D97-AF65-F5344CB8AC3E}">
        <p14:creationId xmlns:p14="http://schemas.microsoft.com/office/powerpoint/2010/main" val="3463073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7" y="373062"/>
            <a:ext cx="11887200" cy="932563"/>
          </a:xfrm>
        </p:spPr>
        <p:txBody>
          <a:bodyPr/>
          <a:lstStyle/>
          <a:p>
            <a:r>
              <a:rPr lang="en-US" sz="5400" dirty="0" smtClean="0"/>
              <a:t>Agenda</a:t>
            </a:r>
            <a:endParaRPr lang="en-NZ" sz="5400" dirty="0"/>
          </a:p>
        </p:txBody>
      </p:sp>
      <p:sp>
        <p:nvSpPr>
          <p:cNvPr id="3" name="TextBox 2"/>
          <p:cNvSpPr txBox="1"/>
          <p:nvPr/>
        </p:nvSpPr>
        <p:spPr>
          <a:xfrm>
            <a:off x="279643" y="1305625"/>
            <a:ext cx="11729794" cy="4912114"/>
          </a:xfrm>
          <a:prstGeom prst="rect">
            <a:avLst/>
          </a:prstGeom>
          <a:noFill/>
        </p:spPr>
        <p:txBody>
          <a:bodyPr wrap="square" lIns="182880" tIns="146304" rIns="182880" bIns="146304" rtlCol="0">
            <a:spAutoFit/>
          </a:bodyPr>
          <a:lstStyle/>
          <a:p>
            <a:r>
              <a:rPr lang="en-US" sz="4000" dirty="0" smtClean="0">
                <a:latin typeface="+mj-lt"/>
              </a:rPr>
              <a:t>Installation</a:t>
            </a:r>
          </a:p>
          <a:p>
            <a:r>
              <a:rPr lang="en-US" dirty="0" smtClean="0"/>
              <a:t>Virtual machines</a:t>
            </a:r>
          </a:p>
          <a:p>
            <a:r>
              <a:rPr lang="en-US" dirty="0" smtClean="0"/>
              <a:t>Load balancers</a:t>
            </a:r>
          </a:p>
          <a:p>
            <a:endParaRPr lang="en-US" dirty="0"/>
          </a:p>
          <a:p>
            <a:r>
              <a:rPr lang="en-US" sz="4000" dirty="0" smtClean="0">
                <a:latin typeface="+mj-lt"/>
              </a:rPr>
              <a:t>Configuration</a:t>
            </a:r>
          </a:p>
          <a:p>
            <a:r>
              <a:rPr lang="en-US" dirty="0" smtClean="0"/>
              <a:t>Windows features and more</a:t>
            </a:r>
          </a:p>
          <a:p>
            <a:r>
              <a:rPr lang="en-US" dirty="0" smtClean="0"/>
              <a:t>SQL Server</a:t>
            </a:r>
          </a:p>
          <a:p>
            <a:r>
              <a:rPr lang="en-US" dirty="0" smtClean="0"/>
              <a:t>Database</a:t>
            </a:r>
            <a:endParaRPr lang="en-US" dirty="0"/>
          </a:p>
          <a:p>
            <a:endParaRPr lang="en-US" dirty="0" smtClean="0"/>
          </a:p>
          <a:p>
            <a:endParaRPr lang="en-US" dirty="0"/>
          </a:p>
          <a:p>
            <a:r>
              <a:rPr lang="en-US" sz="4000" dirty="0" smtClean="0">
                <a:latin typeface="+mj-lt"/>
              </a:rPr>
              <a:t>Deployment</a:t>
            </a:r>
          </a:p>
          <a:p>
            <a:r>
              <a:rPr lang="en-US" dirty="0"/>
              <a:t>Application Request Routing</a:t>
            </a:r>
          </a:p>
          <a:p>
            <a:r>
              <a:rPr lang="en-US" dirty="0" smtClean="0"/>
              <a:t>Web site</a:t>
            </a:r>
            <a:endParaRPr lang="en-US" dirty="0"/>
          </a:p>
        </p:txBody>
      </p:sp>
    </p:spTree>
    <p:extLst>
      <p:ext uri="{BB962C8B-B14F-4D97-AF65-F5344CB8AC3E}">
        <p14:creationId xmlns:p14="http://schemas.microsoft.com/office/powerpoint/2010/main" val="173275551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7" y="373062"/>
            <a:ext cx="11887200" cy="932563"/>
          </a:xfrm>
        </p:spPr>
        <p:txBody>
          <a:bodyPr/>
          <a:lstStyle/>
          <a:p>
            <a:r>
              <a:rPr lang="en-US" sz="5400" dirty="0" smtClean="0"/>
              <a:t>Clive Trott</a:t>
            </a:r>
            <a:endParaRPr lang="en-NZ" sz="5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9196" y="1680797"/>
            <a:ext cx="1333575" cy="265681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9431" y="2634305"/>
            <a:ext cx="2445720" cy="146743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9837" y="5184006"/>
            <a:ext cx="1890861" cy="121361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28151" y="2653737"/>
            <a:ext cx="2895999" cy="144800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60766" y="5031776"/>
            <a:ext cx="1726768" cy="1231089"/>
          </a:xfrm>
          <a:prstGeom prst="rect">
            <a:avLst/>
          </a:prstGeom>
        </p:spPr>
      </p:pic>
      <p:sp>
        <p:nvSpPr>
          <p:cNvPr id="11" name="TextBox 10"/>
          <p:cNvSpPr txBox="1"/>
          <p:nvPr/>
        </p:nvSpPr>
        <p:spPr>
          <a:xfrm>
            <a:off x="3306336" y="2279932"/>
            <a:ext cx="684803" cy="369332"/>
          </a:xfrm>
          <a:prstGeom prst="rect">
            <a:avLst/>
          </a:prstGeom>
          <a:noFill/>
        </p:spPr>
        <p:txBody>
          <a:bodyPr wrap="none" rtlCol="0">
            <a:spAutoFit/>
          </a:bodyPr>
          <a:lstStyle/>
          <a:p>
            <a:r>
              <a:rPr lang="en-NZ" dirty="0" smtClean="0"/>
              <a:t>1975</a:t>
            </a:r>
            <a:endParaRPr lang="en-NZ" dirty="0"/>
          </a:p>
        </p:txBody>
      </p:sp>
      <p:sp>
        <p:nvSpPr>
          <p:cNvPr id="12" name="TextBox 11"/>
          <p:cNvSpPr txBox="1"/>
          <p:nvPr/>
        </p:nvSpPr>
        <p:spPr>
          <a:xfrm>
            <a:off x="10475336" y="2264973"/>
            <a:ext cx="684803" cy="369332"/>
          </a:xfrm>
          <a:prstGeom prst="rect">
            <a:avLst/>
          </a:prstGeom>
          <a:noFill/>
        </p:spPr>
        <p:txBody>
          <a:bodyPr wrap="none" rtlCol="0">
            <a:spAutoFit/>
          </a:bodyPr>
          <a:lstStyle/>
          <a:p>
            <a:r>
              <a:rPr lang="en-NZ" dirty="0" smtClean="0"/>
              <a:t>2002</a:t>
            </a:r>
            <a:endParaRPr lang="en-NZ" dirty="0"/>
          </a:p>
        </p:txBody>
      </p:sp>
      <p:sp>
        <p:nvSpPr>
          <p:cNvPr id="13" name="TextBox 12"/>
          <p:cNvSpPr txBox="1"/>
          <p:nvPr/>
        </p:nvSpPr>
        <p:spPr>
          <a:xfrm>
            <a:off x="6676202" y="1311465"/>
            <a:ext cx="684803" cy="369332"/>
          </a:xfrm>
          <a:prstGeom prst="rect">
            <a:avLst/>
          </a:prstGeom>
          <a:noFill/>
        </p:spPr>
        <p:txBody>
          <a:bodyPr wrap="none" rtlCol="0">
            <a:spAutoFit/>
          </a:bodyPr>
          <a:lstStyle/>
          <a:p>
            <a:r>
              <a:rPr lang="en-NZ" dirty="0" smtClean="0"/>
              <a:t>1995</a:t>
            </a:r>
            <a:endParaRPr lang="en-NZ" dirty="0"/>
          </a:p>
        </p:txBody>
      </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11543" y="327327"/>
            <a:ext cx="1059653" cy="1588703"/>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4237" y="4897017"/>
            <a:ext cx="1500608" cy="1500608"/>
          </a:xfrm>
          <a:prstGeom prst="rect">
            <a:avLst/>
          </a:prstGeom>
        </p:spPr>
      </p:pic>
      <p:sp>
        <p:nvSpPr>
          <p:cNvPr id="17" name="TextBox 16"/>
          <p:cNvSpPr txBox="1"/>
          <p:nvPr/>
        </p:nvSpPr>
        <p:spPr>
          <a:xfrm>
            <a:off x="2058473" y="4527685"/>
            <a:ext cx="684803" cy="369332"/>
          </a:xfrm>
          <a:prstGeom prst="rect">
            <a:avLst/>
          </a:prstGeom>
          <a:noFill/>
        </p:spPr>
        <p:txBody>
          <a:bodyPr wrap="none" rtlCol="0">
            <a:spAutoFit/>
          </a:bodyPr>
          <a:lstStyle/>
          <a:p>
            <a:r>
              <a:rPr lang="en-NZ" dirty="0" smtClean="0"/>
              <a:t>2013</a:t>
            </a:r>
            <a:endParaRPr lang="en-NZ" dirty="0"/>
          </a:p>
        </p:txBody>
      </p:sp>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02573" y="5179287"/>
            <a:ext cx="2008040" cy="1204824"/>
          </a:xfrm>
          <a:prstGeom prst="rect">
            <a:avLst/>
          </a:prstGeom>
        </p:spPr>
      </p:pic>
    </p:spTree>
    <p:extLst>
      <p:ext uri="{BB962C8B-B14F-4D97-AF65-F5344CB8AC3E}">
        <p14:creationId xmlns:p14="http://schemas.microsoft.com/office/powerpoint/2010/main" val="128072375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7" y="374728"/>
            <a:ext cx="11887200" cy="932563"/>
          </a:xfrm>
        </p:spPr>
        <p:txBody>
          <a:bodyPr/>
          <a:lstStyle/>
          <a:p>
            <a:r>
              <a:rPr lang="en-US" sz="5400" dirty="0" smtClean="0"/>
              <a:t>Desired state architecture: Azure</a:t>
            </a:r>
            <a:endParaRPr lang="en-NZ" sz="5400" dirty="0"/>
          </a:p>
        </p:txBody>
      </p:sp>
      <p:sp>
        <p:nvSpPr>
          <p:cNvPr id="4" name="Title 1"/>
          <p:cNvSpPr txBox="1">
            <a:spLocks/>
          </p:cNvSpPr>
          <p:nvPr/>
        </p:nvSpPr>
        <p:spPr>
          <a:xfrm>
            <a:off x="7361237" y="6240462"/>
            <a:ext cx="4955891" cy="572464"/>
          </a:xfrm>
          <a:prstGeom prst="rect">
            <a:avLst/>
          </a:prstGeom>
          <a:noFill/>
        </p:spPr>
        <p:txBody>
          <a:bodyPr vert="horz" wrap="square" lIns="146304" tIns="91440" rIns="146304" bIns="91440" rtlCol="0" anchor="t" anchorCtr="0">
            <a:spAutoFit/>
          </a:bodyPr>
          <a:lstStyle>
            <a:lvl1pPr algn="l" defTabSz="932667" rtl="0" eaLnBrk="1" latinLnBrk="0" hangingPunct="1">
              <a:lnSpc>
                <a:spcPct val="90000"/>
              </a:lnSpc>
              <a:spcBef>
                <a:spcPct val="0"/>
              </a:spcBef>
              <a:buNone/>
              <a:defRPr lang="en-US" sz="7199" b="0" kern="1200" cap="none" spc="-100" baseline="0">
                <a:ln w="3175">
                  <a:noFill/>
                </a:ln>
                <a:gradFill>
                  <a:gsLst>
                    <a:gs pos="100000">
                      <a:schemeClr val="tx1"/>
                    </a:gs>
                    <a:gs pos="0">
                      <a:schemeClr val="tx1"/>
                    </a:gs>
                  </a:gsLst>
                  <a:lin ang="5400000" scaled="0"/>
                </a:gradFill>
                <a:effectLst/>
                <a:latin typeface="+mj-lt"/>
                <a:ea typeface="+mn-ea"/>
                <a:cs typeface="Segoe UI" pitchFamily="34" charset="0"/>
              </a:defRPr>
            </a:lvl1pPr>
          </a:lstStyle>
          <a:p>
            <a:r>
              <a:rPr lang="en-NZ" sz="2800" i="1" dirty="0" smtClean="0"/>
              <a:t>“Failure to plan is a plan for failure”</a:t>
            </a:r>
            <a:endParaRPr lang="en-NZ" sz="2800" i="1" dirty="0"/>
          </a:p>
        </p:txBody>
      </p:sp>
      <p:pic>
        <p:nvPicPr>
          <p:cNvPr id="5" name="Picture 4"/>
          <p:cNvPicPr>
            <a:picLocks noChangeAspect="1"/>
          </p:cNvPicPr>
          <p:nvPr/>
        </p:nvPicPr>
        <p:blipFill>
          <a:blip r:embed="rId2"/>
          <a:stretch>
            <a:fillRect/>
          </a:stretch>
        </p:blipFill>
        <p:spPr>
          <a:xfrm>
            <a:off x="4920850" y="1897061"/>
            <a:ext cx="2514600" cy="3837219"/>
          </a:xfrm>
          <a:prstGeom prst="rect">
            <a:avLst/>
          </a:prstGeom>
        </p:spPr>
      </p:pic>
      <p:sp>
        <p:nvSpPr>
          <p:cNvPr id="21" name="TextBox 20"/>
          <p:cNvSpPr txBox="1"/>
          <p:nvPr/>
        </p:nvSpPr>
        <p:spPr>
          <a:xfrm>
            <a:off x="5073250" y="2735262"/>
            <a:ext cx="2209800" cy="572464"/>
          </a:xfrm>
          <a:prstGeom prst="rect">
            <a:avLst/>
          </a:prstGeom>
          <a:noFill/>
        </p:spPr>
        <p:txBody>
          <a:bodyPr wrap="square" lIns="182880" tIns="146304" rIns="182880" bIns="146304" rtlCol="0">
            <a:spAutoFit/>
          </a:bodyPr>
          <a:lstStyle/>
          <a:p>
            <a:pPr algn="ctr"/>
            <a:r>
              <a:rPr lang="en-NZ" dirty="0" smtClean="0"/>
              <a:t>Cloud Service IIS</a:t>
            </a:r>
            <a:endParaRPr lang="en-US" dirty="0"/>
          </a:p>
        </p:txBody>
      </p:sp>
      <p:sp>
        <p:nvSpPr>
          <p:cNvPr id="22" name="TextBox 21"/>
          <p:cNvSpPr txBox="1"/>
          <p:nvPr/>
        </p:nvSpPr>
        <p:spPr>
          <a:xfrm>
            <a:off x="5073250" y="2029930"/>
            <a:ext cx="2209800" cy="572464"/>
          </a:xfrm>
          <a:prstGeom prst="rect">
            <a:avLst/>
          </a:prstGeom>
          <a:noFill/>
        </p:spPr>
        <p:txBody>
          <a:bodyPr wrap="square" lIns="182880" tIns="146304" rIns="182880" bIns="146304" rtlCol="0">
            <a:spAutoFit/>
          </a:bodyPr>
          <a:lstStyle/>
          <a:p>
            <a:pPr algn="ctr"/>
            <a:r>
              <a:rPr lang="en-NZ" dirty="0" smtClean="0"/>
              <a:t>IIS Storage</a:t>
            </a:r>
            <a:endParaRPr lang="en-US" dirty="0"/>
          </a:p>
        </p:txBody>
      </p:sp>
      <p:sp>
        <p:nvSpPr>
          <p:cNvPr id="23" name="TextBox 22"/>
          <p:cNvSpPr txBox="1"/>
          <p:nvPr/>
        </p:nvSpPr>
        <p:spPr>
          <a:xfrm>
            <a:off x="5416150" y="3440594"/>
            <a:ext cx="1524000" cy="1680460"/>
          </a:xfrm>
          <a:prstGeom prst="rect">
            <a:avLst/>
          </a:prstGeom>
          <a:noFill/>
        </p:spPr>
        <p:txBody>
          <a:bodyPr wrap="square" lIns="182880" tIns="146304" rIns="182880" bIns="146304" rtlCol="0">
            <a:spAutoFit/>
          </a:bodyPr>
          <a:lstStyle/>
          <a:p>
            <a:pPr algn="ctr"/>
            <a:r>
              <a:rPr lang="en-NZ" dirty="0" smtClean="0">
                <a:solidFill>
                  <a:schemeClr val="bg2"/>
                </a:solidFill>
              </a:rPr>
              <a:t>IIS</a:t>
            </a:r>
          </a:p>
          <a:p>
            <a:pPr algn="ctr"/>
            <a:r>
              <a:rPr lang="en-NZ" dirty="0" smtClean="0">
                <a:solidFill>
                  <a:schemeClr val="bg2"/>
                </a:solidFill>
              </a:rPr>
              <a:t>Virtual Machine</a:t>
            </a:r>
          </a:p>
          <a:p>
            <a:pPr algn="ctr"/>
            <a:r>
              <a:rPr lang="en-NZ" dirty="0" smtClean="0">
                <a:solidFill>
                  <a:schemeClr val="bg2"/>
                </a:solidFill>
              </a:rPr>
              <a:t>Availability</a:t>
            </a:r>
          </a:p>
          <a:p>
            <a:pPr algn="ctr"/>
            <a:r>
              <a:rPr lang="en-NZ" dirty="0" smtClean="0">
                <a:solidFill>
                  <a:schemeClr val="bg2"/>
                </a:solidFill>
              </a:rPr>
              <a:t>Group</a:t>
            </a:r>
            <a:endParaRPr lang="en-US" dirty="0">
              <a:solidFill>
                <a:schemeClr val="bg2"/>
              </a:solidFill>
            </a:endParaRPr>
          </a:p>
        </p:txBody>
      </p:sp>
      <p:pic>
        <p:nvPicPr>
          <p:cNvPr id="7" name="Picture 6"/>
          <p:cNvPicPr>
            <a:picLocks noChangeAspect="1"/>
          </p:cNvPicPr>
          <p:nvPr/>
        </p:nvPicPr>
        <p:blipFill>
          <a:blip r:embed="rId3"/>
          <a:stretch>
            <a:fillRect/>
          </a:stretch>
        </p:blipFill>
        <p:spPr>
          <a:xfrm>
            <a:off x="427037" y="1897061"/>
            <a:ext cx="4034626" cy="3810001"/>
          </a:xfrm>
          <a:prstGeom prst="rect">
            <a:avLst/>
          </a:prstGeom>
        </p:spPr>
      </p:pic>
      <p:sp>
        <p:nvSpPr>
          <p:cNvPr id="24" name="TextBox 23"/>
          <p:cNvSpPr txBox="1"/>
          <p:nvPr/>
        </p:nvSpPr>
        <p:spPr>
          <a:xfrm>
            <a:off x="1339449" y="2013525"/>
            <a:ext cx="2364187" cy="572464"/>
          </a:xfrm>
          <a:prstGeom prst="rect">
            <a:avLst/>
          </a:prstGeom>
          <a:noFill/>
        </p:spPr>
        <p:txBody>
          <a:bodyPr wrap="square" lIns="182880" tIns="146304" rIns="182880" bIns="146304" rtlCol="0">
            <a:spAutoFit/>
          </a:bodyPr>
          <a:lstStyle/>
          <a:p>
            <a:pPr algn="ctr"/>
            <a:r>
              <a:rPr lang="en-NZ" dirty="0" smtClean="0"/>
              <a:t>SQL Server Storage</a:t>
            </a:r>
            <a:endParaRPr lang="en-US" dirty="0"/>
          </a:p>
        </p:txBody>
      </p:sp>
      <p:sp>
        <p:nvSpPr>
          <p:cNvPr id="25" name="TextBox 24"/>
          <p:cNvSpPr txBox="1"/>
          <p:nvPr/>
        </p:nvSpPr>
        <p:spPr>
          <a:xfrm>
            <a:off x="1416642" y="2735262"/>
            <a:ext cx="2209800" cy="572464"/>
          </a:xfrm>
          <a:prstGeom prst="rect">
            <a:avLst/>
          </a:prstGeom>
          <a:noFill/>
        </p:spPr>
        <p:txBody>
          <a:bodyPr wrap="square" lIns="182880" tIns="146304" rIns="182880" bIns="146304" rtlCol="0">
            <a:spAutoFit/>
          </a:bodyPr>
          <a:lstStyle/>
          <a:p>
            <a:pPr algn="ctr"/>
            <a:r>
              <a:rPr lang="en-NZ" dirty="0" smtClean="0"/>
              <a:t>Cloud Service SQL</a:t>
            </a:r>
            <a:endParaRPr lang="en-US" dirty="0"/>
          </a:p>
        </p:txBody>
      </p:sp>
      <p:sp>
        <p:nvSpPr>
          <p:cNvPr id="26" name="TextBox 25"/>
          <p:cNvSpPr txBox="1"/>
          <p:nvPr/>
        </p:nvSpPr>
        <p:spPr>
          <a:xfrm>
            <a:off x="898654" y="3306295"/>
            <a:ext cx="1524000" cy="1680460"/>
          </a:xfrm>
          <a:prstGeom prst="rect">
            <a:avLst/>
          </a:prstGeom>
          <a:noFill/>
        </p:spPr>
        <p:txBody>
          <a:bodyPr wrap="square" lIns="182880" tIns="146304" rIns="182880" bIns="146304" rtlCol="0">
            <a:spAutoFit/>
          </a:bodyPr>
          <a:lstStyle/>
          <a:p>
            <a:pPr algn="ctr"/>
            <a:r>
              <a:rPr lang="en-NZ" dirty="0" smtClean="0">
                <a:solidFill>
                  <a:schemeClr val="bg2"/>
                </a:solidFill>
              </a:rPr>
              <a:t>SQL</a:t>
            </a:r>
          </a:p>
          <a:p>
            <a:pPr algn="ctr"/>
            <a:r>
              <a:rPr lang="en-NZ" dirty="0" smtClean="0">
                <a:solidFill>
                  <a:schemeClr val="bg2"/>
                </a:solidFill>
              </a:rPr>
              <a:t>Virtual Machine</a:t>
            </a:r>
          </a:p>
          <a:p>
            <a:pPr algn="ctr"/>
            <a:r>
              <a:rPr lang="en-NZ" dirty="0" smtClean="0">
                <a:solidFill>
                  <a:schemeClr val="bg2"/>
                </a:solidFill>
              </a:rPr>
              <a:t>Availability</a:t>
            </a:r>
          </a:p>
          <a:p>
            <a:pPr algn="ctr"/>
            <a:r>
              <a:rPr lang="en-NZ" dirty="0" smtClean="0">
                <a:solidFill>
                  <a:schemeClr val="bg2"/>
                </a:solidFill>
              </a:rPr>
              <a:t>Group</a:t>
            </a:r>
            <a:endParaRPr lang="en-US" dirty="0">
              <a:solidFill>
                <a:schemeClr val="bg2"/>
              </a:solidFill>
            </a:endParaRPr>
          </a:p>
        </p:txBody>
      </p:sp>
      <p:sp>
        <p:nvSpPr>
          <p:cNvPr id="27" name="TextBox 26"/>
          <p:cNvSpPr txBox="1"/>
          <p:nvPr/>
        </p:nvSpPr>
        <p:spPr>
          <a:xfrm>
            <a:off x="2521542" y="3583294"/>
            <a:ext cx="1524000" cy="1126462"/>
          </a:xfrm>
          <a:prstGeom prst="rect">
            <a:avLst/>
          </a:prstGeom>
          <a:noFill/>
        </p:spPr>
        <p:txBody>
          <a:bodyPr wrap="square" lIns="182880" tIns="146304" rIns="182880" bIns="146304" rtlCol="0">
            <a:spAutoFit/>
          </a:bodyPr>
          <a:lstStyle/>
          <a:p>
            <a:pPr algn="ctr"/>
            <a:r>
              <a:rPr lang="en-NZ" dirty="0" smtClean="0">
                <a:solidFill>
                  <a:schemeClr val="bg2"/>
                </a:solidFill>
              </a:rPr>
              <a:t>Internal</a:t>
            </a:r>
          </a:p>
          <a:p>
            <a:pPr algn="ctr"/>
            <a:r>
              <a:rPr lang="en-NZ" dirty="0" smtClean="0">
                <a:solidFill>
                  <a:schemeClr val="bg2"/>
                </a:solidFill>
              </a:rPr>
              <a:t>Load Balancer</a:t>
            </a:r>
            <a:endParaRPr lang="en-US" dirty="0">
              <a:solidFill>
                <a:schemeClr val="bg2"/>
              </a:solidFill>
            </a:endParaRPr>
          </a:p>
        </p:txBody>
      </p:sp>
      <p:pic>
        <p:nvPicPr>
          <p:cNvPr id="28" name="Picture 27"/>
          <p:cNvPicPr>
            <a:picLocks noChangeAspect="1"/>
          </p:cNvPicPr>
          <p:nvPr/>
        </p:nvPicPr>
        <p:blipFill>
          <a:blip r:embed="rId3"/>
          <a:stretch>
            <a:fillRect/>
          </a:stretch>
        </p:blipFill>
        <p:spPr>
          <a:xfrm>
            <a:off x="7894637" y="1897061"/>
            <a:ext cx="4034626" cy="3810001"/>
          </a:xfrm>
          <a:prstGeom prst="rect">
            <a:avLst/>
          </a:prstGeom>
        </p:spPr>
      </p:pic>
      <p:sp>
        <p:nvSpPr>
          <p:cNvPr id="29" name="TextBox 28"/>
          <p:cNvSpPr txBox="1"/>
          <p:nvPr/>
        </p:nvSpPr>
        <p:spPr>
          <a:xfrm>
            <a:off x="8807049" y="2013525"/>
            <a:ext cx="2364187" cy="572464"/>
          </a:xfrm>
          <a:prstGeom prst="rect">
            <a:avLst/>
          </a:prstGeom>
          <a:noFill/>
        </p:spPr>
        <p:txBody>
          <a:bodyPr wrap="square" lIns="182880" tIns="146304" rIns="182880" bIns="146304" rtlCol="0">
            <a:spAutoFit/>
          </a:bodyPr>
          <a:lstStyle/>
          <a:p>
            <a:pPr algn="ctr"/>
            <a:r>
              <a:rPr lang="en-NZ" dirty="0" smtClean="0"/>
              <a:t>DMZ Storage</a:t>
            </a:r>
            <a:endParaRPr lang="en-US" dirty="0"/>
          </a:p>
        </p:txBody>
      </p:sp>
      <p:sp>
        <p:nvSpPr>
          <p:cNvPr id="30" name="TextBox 29"/>
          <p:cNvSpPr txBox="1"/>
          <p:nvPr/>
        </p:nvSpPr>
        <p:spPr>
          <a:xfrm>
            <a:off x="8884241" y="2735262"/>
            <a:ext cx="2363195" cy="572464"/>
          </a:xfrm>
          <a:prstGeom prst="rect">
            <a:avLst/>
          </a:prstGeom>
          <a:noFill/>
        </p:spPr>
        <p:txBody>
          <a:bodyPr wrap="square" lIns="182880" tIns="146304" rIns="182880" bIns="146304" rtlCol="0">
            <a:spAutoFit/>
          </a:bodyPr>
          <a:lstStyle/>
          <a:p>
            <a:pPr algn="ctr"/>
            <a:r>
              <a:rPr lang="en-NZ" dirty="0" smtClean="0"/>
              <a:t>Cloud Service DMZ</a:t>
            </a:r>
            <a:endParaRPr lang="en-US" dirty="0"/>
          </a:p>
        </p:txBody>
      </p:sp>
      <p:sp>
        <p:nvSpPr>
          <p:cNvPr id="31" name="TextBox 30"/>
          <p:cNvSpPr txBox="1"/>
          <p:nvPr/>
        </p:nvSpPr>
        <p:spPr>
          <a:xfrm>
            <a:off x="8366254" y="3306295"/>
            <a:ext cx="1524000" cy="1680460"/>
          </a:xfrm>
          <a:prstGeom prst="rect">
            <a:avLst/>
          </a:prstGeom>
          <a:noFill/>
        </p:spPr>
        <p:txBody>
          <a:bodyPr wrap="square" lIns="182880" tIns="146304" rIns="182880" bIns="146304" rtlCol="0">
            <a:spAutoFit/>
          </a:bodyPr>
          <a:lstStyle/>
          <a:p>
            <a:pPr algn="ctr"/>
            <a:r>
              <a:rPr lang="en-NZ" dirty="0" smtClean="0">
                <a:solidFill>
                  <a:schemeClr val="bg2"/>
                </a:solidFill>
              </a:rPr>
              <a:t>DMZ</a:t>
            </a:r>
          </a:p>
          <a:p>
            <a:pPr algn="ctr"/>
            <a:r>
              <a:rPr lang="en-NZ" dirty="0" smtClean="0">
                <a:solidFill>
                  <a:schemeClr val="bg2"/>
                </a:solidFill>
              </a:rPr>
              <a:t>Virtual Machine</a:t>
            </a:r>
          </a:p>
          <a:p>
            <a:pPr algn="ctr"/>
            <a:r>
              <a:rPr lang="en-NZ" dirty="0" smtClean="0">
                <a:solidFill>
                  <a:schemeClr val="bg2"/>
                </a:solidFill>
              </a:rPr>
              <a:t>Availability</a:t>
            </a:r>
          </a:p>
          <a:p>
            <a:pPr algn="ctr"/>
            <a:r>
              <a:rPr lang="en-NZ" dirty="0" smtClean="0">
                <a:solidFill>
                  <a:schemeClr val="bg2"/>
                </a:solidFill>
              </a:rPr>
              <a:t>Group</a:t>
            </a:r>
            <a:endParaRPr lang="en-US" dirty="0">
              <a:solidFill>
                <a:schemeClr val="bg2"/>
              </a:solidFill>
            </a:endParaRPr>
          </a:p>
        </p:txBody>
      </p:sp>
      <p:sp>
        <p:nvSpPr>
          <p:cNvPr id="32" name="TextBox 31"/>
          <p:cNvSpPr txBox="1"/>
          <p:nvPr/>
        </p:nvSpPr>
        <p:spPr>
          <a:xfrm>
            <a:off x="9989142" y="3583294"/>
            <a:ext cx="1524000" cy="1126462"/>
          </a:xfrm>
          <a:prstGeom prst="rect">
            <a:avLst/>
          </a:prstGeom>
          <a:noFill/>
        </p:spPr>
        <p:txBody>
          <a:bodyPr wrap="square" lIns="182880" tIns="146304" rIns="182880" bIns="146304" rtlCol="0">
            <a:spAutoFit/>
          </a:bodyPr>
          <a:lstStyle/>
          <a:p>
            <a:pPr algn="ctr"/>
            <a:r>
              <a:rPr lang="en-NZ" dirty="0" smtClean="0">
                <a:solidFill>
                  <a:schemeClr val="bg2"/>
                </a:solidFill>
              </a:rPr>
              <a:t>External</a:t>
            </a:r>
          </a:p>
          <a:p>
            <a:pPr algn="ctr"/>
            <a:r>
              <a:rPr lang="en-NZ" dirty="0" smtClean="0">
                <a:solidFill>
                  <a:schemeClr val="bg2"/>
                </a:solidFill>
              </a:rPr>
              <a:t>Load Balancer</a:t>
            </a:r>
            <a:endParaRPr lang="en-US" dirty="0">
              <a:solidFill>
                <a:schemeClr val="bg2"/>
              </a:solidFill>
            </a:endParaRPr>
          </a:p>
        </p:txBody>
      </p:sp>
    </p:spTree>
    <p:extLst>
      <p:ext uri="{BB962C8B-B14F-4D97-AF65-F5344CB8AC3E}">
        <p14:creationId xmlns:p14="http://schemas.microsoft.com/office/powerpoint/2010/main" val="32445929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9" grpId="0"/>
      <p:bldP spid="30" grpId="0"/>
      <p:bldP spid="31"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7" y="373062"/>
            <a:ext cx="11887200" cy="932563"/>
          </a:xfrm>
        </p:spPr>
        <p:txBody>
          <a:bodyPr/>
          <a:lstStyle/>
          <a:p>
            <a:r>
              <a:rPr lang="en-US" sz="5400" dirty="0" smtClean="0"/>
              <a:t>Desired state architecture: infrastructure</a:t>
            </a:r>
            <a:endParaRPr lang="en-NZ" sz="5400" dirty="0"/>
          </a:p>
        </p:txBody>
      </p:sp>
      <p:sp>
        <p:nvSpPr>
          <p:cNvPr id="4" name="Title 1"/>
          <p:cNvSpPr txBox="1">
            <a:spLocks/>
          </p:cNvSpPr>
          <p:nvPr/>
        </p:nvSpPr>
        <p:spPr>
          <a:xfrm>
            <a:off x="7361237" y="6240462"/>
            <a:ext cx="4955891" cy="572464"/>
          </a:xfrm>
          <a:prstGeom prst="rect">
            <a:avLst/>
          </a:prstGeom>
          <a:noFill/>
        </p:spPr>
        <p:txBody>
          <a:bodyPr vert="horz" wrap="square" lIns="146304" tIns="91440" rIns="146304" bIns="91440" rtlCol="0" anchor="t" anchorCtr="0">
            <a:spAutoFit/>
          </a:bodyPr>
          <a:lstStyle>
            <a:lvl1pPr algn="l" defTabSz="932667" rtl="0" eaLnBrk="1" latinLnBrk="0" hangingPunct="1">
              <a:lnSpc>
                <a:spcPct val="90000"/>
              </a:lnSpc>
              <a:spcBef>
                <a:spcPct val="0"/>
              </a:spcBef>
              <a:buNone/>
              <a:defRPr lang="en-US" sz="7199" b="0" kern="1200" cap="none" spc="-100" baseline="0">
                <a:ln w="3175">
                  <a:noFill/>
                </a:ln>
                <a:gradFill>
                  <a:gsLst>
                    <a:gs pos="100000">
                      <a:schemeClr val="tx1"/>
                    </a:gs>
                    <a:gs pos="0">
                      <a:schemeClr val="tx1"/>
                    </a:gs>
                  </a:gsLst>
                  <a:lin ang="5400000" scaled="0"/>
                </a:gradFill>
                <a:effectLst/>
                <a:latin typeface="+mj-lt"/>
                <a:ea typeface="+mn-ea"/>
                <a:cs typeface="Segoe UI" pitchFamily="34" charset="0"/>
              </a:defRPr>
            </a:lvl1pPr>
          </a:lstStyle>
          <a:p>
            <a:r>
              <a:rPr lang="en-NZ" sz="2800" i="1" dirty="0" smtClean="0"/>
              <a:t>“Failure to plan is a plan for failure”</a:t>
            </a:r>
            <a:endParaRPr lang="en-NZ" sz="2800" i="1" dirty="0"/>
          </a:p>
        </p:txBody>
      </p:sp>
      <p:pic>
        <p:nvPicPr>
          <p:cNvPr id="6" name="Picture 5"/>
          <p:cNvPicPr>
            <a:picLocks noChangeAspect="1"/>
          </p:cNvPicPr>
          <p:nvPr/>
        </p:nvPicPr>
        <p:blipFill>
          <a:blip r:embed="rId2"/>
          <a:stretch>
            <a:fillRect/>
          </a:stretch>
        </p:blipFill>
        <p:spPr>
          <a:xfrm>
            <a:off x="2645497" y="2247967"/>
            <a:ext cx="1560229" cy="2120535"/>
          </a:xfrm>
          <a:prstGeom prst="rect">
            <a:avLst/>
          </a:prstGeom>
        </p:spPr>
      </p:pic>
      <p:pic>
        <p:nvPicPr>
          <p:cNvPr id="9" name="Picture 8"/>
          <p:cNvPicPr>
            <a:picLocks noChangeAspect="1"/>
          </p:cNvPicPr>
          <p:nvPr/>
        </p:nvPicPr>
        <p:blipFill>
          <a:blip r:embed="rId3"/>
          <a:stretch>
            <a:fillRect/>
          </a:stretch>
        </p:blipFill>
        <p:spPr>
          <a:xfrm>
            <a:off x="9324539" y="2201862"/>
            <a:ext cx="1805658" cy="2103037"/>
          </a:xfrm>
          <a:prstGeom prst="rect">
            <a:avLst/>
          </a:prstGeom>
        </p:spPr>
      </p:pic>
      <p:pic>
        <p:nvPicPr>
          <p:cNvPr id="3" name="Picture 2"/>
          <p:cNvPicPr>
            <a:picLocks noChangeAspect="1"/>
          </p:cNvPicPr>
          <p:nvPr/>
        </p:nvPicPr>
        <p:blipFill>
          <a:blip r:embed="rId4"/>
          <a:stretch>
            <a:fillRect/>
          </a:stretch>
        </p:blipFill>
        <p:spPr>
          <a:xfrm>
            <a:off x="2941637" y="5310844"/>
            <a:ext cx="2218691" cy="685801"/>
          </a:xfrm>
          <a:prstGeom prst="rect">
            <a:avLst/>
          </a:prstGeom>
        </p:spPr>
      </p:pic>
      <p:pic>
        <p:nvPicPr>
          <p:cNvPr id="10" name="Picture 9"/>
          <p:cNvPicPr>
            <a:picLocks noChangeAspect="1"/>
          </p:cNvPicPr>
          <p:nvPr/>
        </p:nvPicPr>
        <p:blipFill>
          <a:blip r:embed="rId5"/>
          <a:stretch>
            <a:fillRect/>
          </a:stretch>
        </p:blipFill>
        <p:spPr>
          <a:xfrm>
            <a:off x="6599237" y="5107458"/>
            <a:ext cx="892886" cy="1092571"/>
          </a:xfrm>
          <a:prstGeom prst="rect">
            <a:avLst/>
          </a:prstGeom>
        </p:spPr>
      </p:pic>
      <p:pic>
        <p:nvPicPr>
          <p:cNvPr id="11" name="Picture 10"/>
          <p:cNvPicPr>
            <a:picLocks noChangeAspect="1"/>
          </p:cNvPicPr>
          <p:nvPr/>
        </p:nvPicPr>
        <p:blipFill>
          <a:blip r:embed="rId6"/>
          <a:stretch>
            <a:fillRect/>
          </a:stretch>
        </p:blipFill>
        <p:spPr>
          <a:xfrm>
            <a:off x="1546508" y="1714567"/>
            <a:ext cx="857895" cy="1100331"/>
          </a:xfrm>
          <a:prstGeom prst="rect">
            <a:avLst/>
          </a:prstGeom>
        </p:spPr>
      </p:pic>
      <p:pic>
        <p:nvPicPr>
          <p:cNvPr id="12" name="Picture 11"/>
          <p:cNvPicPr>
            <a:picLocks noChangeAspect="1"/>
          </p:cNvPicPr>
          <p:nvPr/>
        </p:nvPicPr>
        <p:blipFill>
          <a:blip r:embed="rId6"/>
          <a:stretch>
            <a:fillRect/>
          </a:stretch>
        </p:blipFill>
        <p:spPr>
          <a:xfrm>
            <a:off x="1493837" y="3784541"/>
            <a:ext cx="857895" cy="1100331"/>
          </a:xfrm>
          <a:prstGeom prst="rect">
            <a:avLst/>
          </a:prstGeom>
        </p:spPr>
      </p:pic>
      <p:pic>
        <p:nvPicPr>
          <p:cNvPr id="13" name="Picture 12"/>
          <p:cNvPicPr>
            <a:picLocks noChangeAspect="1"/>
          </p:cNvPicPr>
          <p:nvPr/>
        </p:nvPicPr>
        <p:blipFill>
          <a:blip r:embed="rId7"/>
          <a:stretch>
            <a:fillRect/>
          </a:stretch>
        </p:blipFill>
        <p:spPr>
          <a:xfrm>
            <a:off x="4205726" y="2216260"/>
            <a:ext cx="843379" cy="2152242"/>
          </a:xfrm>
          <a:prstGeom prst="rect">
            <a:avLst/>
          </a:prstGeom>
        </p:spPr>
      </p:pic>
      <p:pic>
        <p:nvPicPr>
          <p:cNvPr id="14" name="Picture 13"/>
          <p:cNvPicPr>
            <a:picLocks noChangeAspect="1"/>
          </p:cNvPicPr>
          <p:nvPr/>
        </p:nvPicPr>
        <p:blipFill>
          <a:blip r:embed="rId8"/>
          <a:stretch>
            <a:fillRect/>
          </a:stretch>
        </p:blipFill>
        <p:spPr>
          <a:xfrm>
            <a:off x="5241035" y="3743543"/>
            <a:ext cx="1013246" cy="1182328"/>
          </a:xfrm>
          <a:prstGeom prst="rect">
            <a:avLst/>
          </a:prstGeom>
        </p:spPr>
      </p:pic>
      <p:pic>
        <p:nvPicPr>
          <p:cNvPr id="15" name="Picture 14"/>
          <p:cNvPicPr>
            <a:picLocks noChangeAspect="1"/>
          </p:cNvPicPr>
          <p:nvPr/>
        </p:nvPicPr>
        <p:blipFill>
          <a:blip r:embed="rId8"/>
          <a:stretch>
            <a:fillRect/>
          </a:stretch>
        </p:blipFill>
        <p:spPr>
          <a:xfrm>
            <a:off x="5214819" y="1734605"/>
            <a:ext cx="1013246" cy="1182328"/>
          </a:xfrm>
          <a:prstGeom prst="rect">
            <a:avLst/>
          </a:prstGeom>
        </p:spPr>
      </p:pic>
      <p:pic>
        <p:nvPicPr>
          <p:cNvPr id="17" name="Picture 16"/>
          <p:cNvPicPr>
            <a:picLocks noChangeAspect="1"/>
          </p:cNvPicPr>
          <p:nvPr/>
        </p:nvPicPr>
        <p:blipFill>
          <a:blip r:embed="rId9"/>
          <a:stretch>
            <a:fillRect/>
          </a:stretch>
        </p:blipFill>
        <p:spPr>
          <a:xfrm>
            <a:off x="8082197" y="3733099"/>
            <a:ext cx="1014832" cy="1203216"/>
          </a:xfrm>
          <a:prstGeom prst="rect">
            <a:avLst/>
          </a:prstGeom>
        </p:spPr>
      </p:pic>
      <p:pic>
        <p:nvPicPr>
          <p:cNvPr id="18" name="Picture 17"/>
          <p:cNvPicPr>
            <a:picLocks noChangeAspect="1"/>
          </p:cNvPicPr>
          <p:nvPr/>
        </p:nvPicPr>
        <p:blipFill>
          <a:blip r:embed="rId9"/>
          <a:stretch>
            <a:fillRect/>
          </a:stretch>
        </p:blipFill>
        <p:spPr>
          <a:xfrm>
            <a:off x="8047037" y="1663124"/>
            <a:ext cx="1014832" cy="1203216"/>
          </a:xfrm>
          <a:prstGeom prst="rect">
            <a:avLst/>
          </a:prstGeom>
        </p:spPr>
      </p:pic>
      <p:pic>
        <p:nvPicPr>
          <p:cNvPr id="19" name="Picture 18"/>
          <p:cNvPicPr>
            <a:picLocks noChangeAspect="1"/>
          </p:cNvPicPr>
          <p:nvPr/>
        </p:nvPicPr>
        <p:blipFill>
          <a:blip r:embed="rId10"/>
          <a:stretch>
            <a:fillRect/>
          </a:stretch>
        </p:blipFill>
        <p:spPr>
          <a:xfrm flipV="1">
            <a:off x="6388566" y="4233499"/>
            <a:ext cx="1268688" cy="45979"/>
          </a:xfrm>
          <a:prstGeom prst="rect">
            <a:avLst/>
          </a:prstGeom>
        </p:spPr>
      </p:pic>
      <p:pic>
        <p:nvPicPr>
          <p:cNvPr id="20" name="Picture 19"/>
          <p:cNvPicPr>
            <a:picLocks noChangeAspect="1"/>
          </p:cNvPicPr>
          <p:nvPr/>
        </p:nvPicPr>
        <p:blipFill>
          <a:blip r:embed="rId11"/>
          <a:stretch>
            <a:fillRect/>
          </a:stretch>
        </p:blipFill>
        <p:spPr>
          <a:xfrm>
            <a:off x="6379784" y="2086260"/>
            <a:ext cx="1286253" cy="2173002"/>
          </a:xfrm>
          <a:prstGeom prst="rect">
            <a:avLst/>
          </a:prstGeom>
        </p:spPr>
      </p:pic>
    </p:spTree>
    <p:extLst>
      <p:ext uri="{BB962C8B-B14F-4D97-AF65-F5344CB8AC3E}">
        <p14:creationId xmlns:p14="http://schemas.microsoft.com/office/powerpoint/2010/main" val="3721634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7" y="373062"/>
            <a:ext cx="11887200" cy="932563"/>
          </a:xfrm>
        </p:spPr>
        <p:txBody>
          <a:bodyPr/>
          <a:lstStyle/>
          <a:p>
            <a:r>
              <a:rPr lang="en-US" sz="5400" dirty="0" smtClean="0"/>
              <a:t>Desired state architecture: pre provisioned</a:t>
            </a:r>
            <a:endParaRPr lang="en-NZ" sz="5400" dirty="0"/>
          </a:p>
        </p:txBody>
      </p:sp>
      <p:sp>
        <p:nvSpPr>
          <p:cNvPr id="4" name="Title 1"/>
          <p:cNvSpPr txBox="1">
            <a:spLocks/>
          </p:cNvSpPr>
          <p:nvPr/>
        </p:nvSpPr>
        <p:spPr>
          <a:xfrm>
            <a:off x="7361237" y="6240462"/>
            <a:ext cx="4955891" cy="572464"/>
          </a:xfrm>
          <a:prstGeom prst="rect">
            <a:avLst/>
          </a:prstGeom>
          <a:noFill/>
        </p:spPr>
        <p:txBody>
          <a:bodyPr vert="horz" wrap="square" lIns="146304" tIns="91440" rIns="146304" bIns="91440" rtlCol="0" anchor="t" anchorCtr="0">
            <a:spAutoFit/>
          </a:bodyPr>
          <a:lstStyle>
            <a:lvl1pPr algn="l" defTabSz="932667" rtl="0" eaLnBrk="1" latinLnBrk="0" hangingPunct="1">
              <a:lnSpc>
                <a:spcPct val="90000"/>
              </a:lnSpc>
              <a:spcBef>
                <a:spcPct val="0"/>
              </a:spcBef>
              <a:buNone/>
              <a:defRPr lang="en-US" sz="7199" b="0" kern="1200" cap="none" spc="-100" baseline="0">
                <a:ln w="3175">
                  <a:noFill/>
                </a:ln>
                <a:gradFill>
                  <a:gsLst>
                    <a:gs pos="100000">
                      <a:schemeClr val="tx1"/>
                    </a:gs>
                    <a:gs pos="0">
                      <a:schemeClr val="tx1"/>
                    </a:gs>
                  </a:gsLst>
                  <a:lin ang="5400000" scaled="0"/>
                </a:gradFill>
                <a:effectLst/>
                <a:latin typeface="+mj-lt"/>
                <a:ea typeface="+mn-ea"/>
                <a:cs typeface="Segoe UI" pitchFamily="34" charset="0"/>
              </a:defRPr>
            </a:lvl1pPr>
          </a:lstStyle>
          <a:p>
            <a:r>
              <a:rPr lang="en-NZ" sz="2800" i="1" dirty="0" smtClean="0"/>
              <a:t>“Failure to plan is a plan for failure”</a:t>
            </a:r>
            <a:endParaRPr lang="en-NZ" sz="2800" i="1" dirty="0"/>
          </a:p>
        </p:txBody>
      </p:sp>
      <p:pic>
        <p:nvPicPr>
          <p:cNvPr id="3" name="Picture 2"/>
          <p:cNvPicPr>
            <a:picLocks noChangeAspect="1"/>
          </p:cNvPicPr>
          <p:nvPr/>
        </p:nvPicPr>
        <p:blipFill>
          <a:blip r:embed="rId2"/>
          <a:stretch>
            <a:fillRect/>
          </a:stretch>
        </p:blipFill>
        <p:spPr>
          <a:xfrm>
            <a:off x="2941637" y="5310844"/>
            <a:ext cx="2218691" cy="685801"/>
          </a:xfrm>
          <a:prstGeom prst="rect">
            <a:avLst/>
          </a:prstGeom>
        </p:spPr>
      </p:pic>
      <p:pic>
        <p:nvPicPr>
          <p:cNvPr id="10" name="Picture 9"/>
          <p:cNvPicPr>
            <a:picLocks noChangeAspect="1"/>
          </p:cNvPicPr>
          <p:nvPr/>
        </p:nvPicPr>
        <p:blipFill>
          <a:blip r:embed="rId3"/>
          <a:stretch>
            <a:fillRect/>
          </a:stretch>
        </p:blipFill>
        <p:spPr>
          <a:xfrm>
            <a:off x="6599237" y="5107458"/>
            <a:ext cx="892886" cy="1092571"/>
          </a:xfrm>
          <a:prstGeom prst="rect">
            <a:avLst/>
          </a:prstGeom>
        </p:spPr>
      </p:pic>
      <p:pic>
        <p:nvPicPr>
          <p:cNvPr id="12" name="Picture 11"/>
          <p:cNvPicPr>
            <a:picLocks noChangeAspect="1"/>
          </p:cNvPicPr>
          <p:nvPr/>
        </p:nvPicPr>
        <p:blipFill>
          <a:blip r:embed="rId4"/>
          <a:stretch>
            <a:fillRect/>
          </a:stretch>
        </p:blipFill>
        <p:spPr>
          <a:xfrm>
            <a:off x="1493837" y="3802062"/>
            <a:ext cx="857895" cy="1100331"/>
          </a:xfrm>
          <a:prstGeom prst="rect">
            <a:avLst/>
          </a:prstGeom>
        </p:spPr>
      </p:pic>
    </p:spTree>
    <p:extLst>
      <p:ext uri="{BB962C8B-B14F-4D97-AF65-F5344CB8AC3E}">
        <p14:creationId xmlns:p14="http://schemas.microsoft.com/office/powerpoint/2010/main" val="262330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7" y="373062"/>
            <a:ext cx="11887200" cy="932563"/>
          </a:xfrm>
        </p:spPr>
        <p:txBody>
          <a:bodyPr/>
          <a:lstStyle/>
          <a:p>
            <a:r>
              <a:rPr lang="en-US" sz="5400" dirty="0" smtClean="0"/>
              <a:t>Desired state architecture: pre-provisioned</a:t>
            </a:r>
            <a:endParaRPr lang="en-NZ" sz="5400" dirty="0"/>
          </a:p>
        </p:txBody>
      </p:sp>
      <p:sp>
        <p:nvSpPr>
          <p:cNvPr id="4" name="Title 1"/>
          <p:cNvSpPr txBox="1">
            <a:spLocks/>
          </p:cNvSpPr>
          <p:nvPr/>
        </p:nvSpPr>
        <p:spPr>
          <a:xfrm>
            <a:off x="7361237" y="6240462"/>
            <a:ext cx="4955891" cy="572464"/>
          </a:xfrm>
          <a:prstGeom prst="rect">
            <a:avLst/>
          </a:prstGeom>
          <a:noFill/>
        </p:spPr>
        <p:txBody>
          <a:bodyPr vert="horz" wrap="square" lIns="146304" tIns="91440" rIns="146304" bIns="91440" rtlCol="0" anchor="t" anchorCtr="0">
            <a:spAutoFit/>
          </a:bodyPr>
          <a:lstStyle>
            <a:lvl1pPr algn="l" defTabSz="932667" rtl="0" eaLnBrk="1" latinLnBrk="0" hangingPunct="1">
              <a:lnSpc>
                <a:spcPct val="90000"/>
              </a:lnSpc>
              <a:spcBef>
                <a:spcPct val="0"/>
              </a:spcBef>
              <a:buNone/>
              <a:defRPr lang="en-US" sz="7199" b="0" kern="1200" cap="none" spc="-100" baseline="0">
                <a:ln w="3175">
                  <a:noFill/>
                </a:ln>
                <a:gradFill>
                  <a:gsLst>
                    <a:gs pos="100000">
                      <a:schemeClr val="tx1"/>
                    </a:gs>
                    <a:gs pos="0">
                      <a:schemeClr val="tx1"/>
                    </a:gs>
                  </a:gsLst>
                  <a:lin ang="5400000" scaled="0"/>
                </a:gradFill>
                <a:effectLst/>
                <a:latin typeface="+mj-lt"/>
                <a:ea typeface="+mn-ea"/>
                <a:cs typeface="Segoe UI" pitchFamily="34" charset="0"/>
              </a:defRPr>
            </a:lvl1pPr>
          </a:lstStyle>
          <a:p>
            <a:r>
              <a:rPr lang="en-NZ" sz="2800" i="1" dirty="0" smtClean="0"/>
              <a:t>“Failure to plan is a plan for failure”</a:t>
            </a:r>
            <a:endParaRPr lang="en-NZ" sz="2800" i="1" dirty="0"/>
          </a:p>
        </p:txBody>
      </p:sp>
      <p:pic>
        <p:nvPicPr>
          <p:cNvPr id="3" name="Picture 2"/>
          <p:cNvPicPr>
            <a:picLocks noChangeAspect="1"/>
          </p:cNvPicPr>
          <p:nvPr/>
        </p:nvPicPr>
        <p:blipFill>
          <a:blip r:embed="rId2"/>
          <a:stretch>
            <a:fillRect/>
          </a:stretch>
        </p:blipFill>
        <p:spPr>
          <a:xfrm>
            <a:off x="579437" y="4317958"/>
            <a:ext cx="2218691" cy="685801"/>
          </a:xfrm>
          <a:prstGeom prst="rect">
            <a:avLst/>
          </a:prstGeom>
        </p:spPr>
      </p:pic>
      <p:pic>
        <p:nvPicPr>
          <p:cNvPr id="10" name="Picture 9"/>
          <p:cNvPicPr>
            <a:picLocks noChangeAspect="1"/>
          </p:cNvPicPr>
          <p:nvPr/>
        </p:nvPicPr>
        <p:blipFill>
          <a:blip r:embed="rId3"/>
          <a:stretch>
            <a:fillRect/>
          </a:stretch>
        </p:blipFill>
        <p:spPr>
          <a:xfrm>
            <a:off x="1341437" y="1820862"/>
            <a:ext cx="892886" cy="1092571"/>
          </a:xfrm>
          <a:prstGeom prst="rect">
            <a:avLst/>
          </a:prstGeom>
        </p:spPr>
      </p:pic>
      <p:sp>
        <p:nvSpPr>
          <p:cNvPr id="9" name="TextBox 8"/>
          <p:cNvSpPr txBox="1"/>
          <p:nvPr/>
        </p:nvSpPr>
        <p:spPr>
          <a:xfrm>
            <a:off x="3322637" y="1388417"/>
            <a:ext cx="4419600" cy="1957459"/>
          </a:xfrm>
          <a:prstGeom prst="rect">
            <a:avLst/>
          </a:prstGeom>
          <a:noFill/>
        </p:spPr>
        <p:txBody>
          <a:bodyPr wrap="square" lIns="182880" tIns="146304" rIns="182880" bIns="146304" rtlCol="0">
            <a:spAutoFit/>
          </a:bodyPr>
          <a:lstStyle/>
          <a:p>
            <a:r>
              <a:rPr lang="en-US" dirty="0" smtClean="0"/>
              <a:t>Virtual machine - SAZWADP01</a:t>
            </a:r>
          </a:p>
          <a:p>
            <a:r>
              <a:rPr lang="en-US" dirty="0" smtClean="0"/>
              <a:t>Windows Server 2012 R2 Data Centre</a:t>
            </a:r>
          </a:p>
          <a:p>
            <a:r>
              <a:rPr lang="en-US" dirty="0" smtClean="0"/>
              <a:t>Active Directory Domain Services Role</a:t>
            </a:r>
          </a:p>
          <a:p>
            <a:r>
              <a:rPr lang="en-US" dirty="0" smtClean="0"/>
              <a:t>DNS Server Role</a:t>
            </a:r>
          </a:p>
          <a:p>
            <a:r>
              <a:rPr lang="en-US" dirty="0" smtClean="0"/>
              <a:t>Group Policy</a:t>
            </a:r>
          </a:p>
          <a:p>
            <a:r>
              <a:rPr lang="en-US" dirty="0" smtClean="0"/>
              <a:t>Service Accounts – SQL / IIS</a:t>
            </a:r>
            <a:endParaRPr lang="en-US" dirty="0"/>
          </a:p>
        </p:txBody>
      </p:sp>
      <p:sp>
        <p:nvSpPr>
          <p:cNvPr id="11" name="TextBox 10"/>
          <p:cNvSpPr txBox="1"/>
          <p:nvPr/>
        </p:nvSpPr>
        <p:spPr>
          <a:xfrm>
            <a:off x="3322637" y="3543629"/>
            <a:ext cx="5715000" cy="2234458"/>
          </a:xfrm>
          <a:prstGeom prst="rect">
            <a:avLst/>
          </a:prstGeom>
          <a:noFill/>
        </p:spPr>
        <p:txBody>
          <a:bodyPr wrap="square" lIns="182880" tIns="146304" rIns="182880" bIns="146304" rtlCol="0">
            <a:spAutoFit/>
          </a:bodyPr>
          <a:lstStyle/>
          <a:p>
            <a:r>
              <a:rPr lang="en-US" dirty="0" smtClean="0"/>
              <a:t>Virtual Network</a:t>
            </a:r>
          </a:p>
          <a:p>
            <a:r>
              <a:rPr lang="en-US" dirty="0" smtClean="0"/>
              <a:t>Address Space – 192.168.0.0 / 16</a:t>
            </a:r>
          </a:p>
          <a:p>
            <a:r>
              <a:rPr lang="en-US" dirty="0" smtClean="0"/>
              <a:t>Subnets</a:t>
            </a:r>
          </a:p>
          <a:p>
            <a:r>
              <a:rPr lang="en-US" dirty="0"/>
              <a:t>	</a:t>
            </a:r>
            <a:r>
              <a:rPr lang="en-US" dirty="0" err="1" smtClean="0"/>
              <a:t>SubnetSQL</a:t>
            </a:r>
            <a:r>
              <a:rPr lang="en-US" dirty="0"/>
              <a:t> - 192.168.0.4 - 192.168.0.14</a:t>
            </a:r>
            <a:endParaRPr lang="en-US" dirty="0" smtClean="0"/>
          </a:p>
          <a:p>
            <a:r>
              <a:rPr lang="en-US" dirty="0"/>
              <a:t>	</a:t>
            </a:r>
            <a:r>
              <a:rPr lang="en-US" dirty="0" err="1" smtClean="0"/>
              <a:t>SubnetIIS</a:t>
            </a:r>
            <a:r>
              <a:rPr lang="en-US" dirty="0"/>
              <a:t> - 192.168.0.20 - 192.168.0.30</a:t>
            </a:r>
            <a:endParaRPr lang="en-US" dirty="0" smtClean="0"/>
          </a:p>
          <a:p>
            <a:r>
              <a:rPr lang="en-US" dirty="0" smtClean="0"/>
              <a:t>	</a:t>
            </a:r>
            <a:r>
              <a:rPr lang="en-US" dirty="0" err="1" smtClean="0"/>
              <a:t>SubnetDMZ</a:t>
            </a:r>
            <a:r>
              <a:rPr lang="en-US" dirty="0"/>
              <a:t> - 192.168.0.36 - 192.168.0.62</a:t>
            </a:r>
            <a:endParaRPr lang="en-US" dirty="0" smtClean="0"/>
          </a:p>
          <a:p>
            <a:r>
              <a:rPr lang="en-US" dirty="0"/>
              <a:t>	</a:t>
            </a:r>
            <a:r>
              <a:rPr lang="en-US" dirty="0" err="1" smtClean="0"/>
              <a:t>SubnetPRD</a:t>
            </a:r>
            <a:r>
              <a:rPr lang="en-US" dirty="0"/>
              <a:t> - 192.168.0.68 - 192.168.0.126</a:t>
            </a:r>
            <a:endParaRPr lang="en-US" dirty="0" smtClean="0"/>
          </a:p>
        </p:txBody>
      </p:sp>
    </p:spTree>
    <p:extLst>
      <p:ext uri="{BB962C8B-B14F-4D97-AF65-F5344CB8AC3E}">
        <p14:creationId xmlns:p14="http://schemas.microsoft.com/office/powerpoint/2010/main" val="52980527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_v02.potx" id="{DA6A3121-A306-4E81-BF43-CBCE095D8B76}" vid="{C3266B5A-74AF-44F8-8FA8-F258E4A695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Microsoft_Ignite_2015_Breakout_Template_v02</Template>
  <TotalTime>0</TotalTime>
  <Words>795</Words>
  <Application>Microsoft Office PowerPoint</Application>
  <PresentationFormat>Custom</PresentationFormat>
  <Paragraphs>159</Paragraphs>
  <Slides>20</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Consolas</vt:lpstr>
      <vt:lpstr>Segoe UI</vt:lpstr>
      <vt:lpstr>Segoe UI Light</vt:lpstr>
      <vt:lpstr>Segoe UI Semibold</vt:lpstr>
      <vt:lpstr>Wingdings</vt:lpstr>
      <vt:lpstr>5-30610_Microsoft_Ignite_Keynote_Template</vt:lpstr>
      <vt:lpstr>PowerPoint Presentation</vt:lpstr>
      <vt:lpstr>A complete IaaS environment in less that an hour</vt:lpstr>
      <vt:lpstr>Demo – section one</vt:lpstr>
      <vt:lpstr>Agenda</vt:lpstr>
      <vt:lpstr>Clive Trott</vt:lpstr>
      <vt:lpstr>Desired state architecture: Azure</vt:lpstr>
      <vt:lpstr>Desired state architecture: infrastructure</vt:lpstr>
      <vt:lpstr>Desired state architecture: pre provisioned</vt:lpstr>
      <vt:lpstr>Desired state architecture: pre-provisioned</vt:lpstr>
      <vt:lpstr>Azure virtual machine images</vt:lpstr>
      <vt:lpstr>SQL Server (2014) architecture</vt:lpstr>
      <vt:lpstr>Code – section one</vt:lpstr>
      <vt:lpstr>Demo – section two</vt:lpstr>
      <vt:lpstr>Demo – section three</vt:lpstr>
      <vt:lpstr>Other things to think about</vt:lpstr>
      <vt:lpstr>Key takeaways</vt:lpstr>
      <vt:lpstr>Related Ignite NZ Sessions</vt:lpstr>
      <vt:lpstr>Resources</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2015-06-24T01:51:26Z</dcterms:created>
  <dcterms:modified xsi:type="dcterms:W3CDTF">2015-09-02T06:42:18Z</dcterms:modified>
</cp:coreProperties>
</file>