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39" r:id="rId2"/>
  </p:sldMasterIdLst>
  <p:notesMasterIdLst>
    <p:notesMasterId r:id="rId32"/>
  </p:notesMasterIdLst>
  <p:handoutMasterIdLst>
    <p:handoutMasterId r:id="rId33"/>
  </p:handoutMasterIdLst>
  <p:sldIdLst>
    <p:sldId id="1521" r:id="rId3"/>
    <p:sldId id="1508" r:id="rId4"/>
    <p:sldId id="1554" r:id="rId5"/>
    <p:sldId id="1557" r:id="rId6"/>
    <p:sldId id="1539" r:id="rId7"/>
    <p:sldId id="1540" r:id="rId8"/>
    <p:sldId id="1555" r:id="rId9"/>
    <p:sldId id="1556" r:id="rId10"/>
    <p:sldId id="1538" r:id="rId11"/>
    <p:sldId id="1515" r:id="rId12"/>
    <p:sldId id="1541" r:id="rId13"/>
    <p:sldId id="1558" r:id="rId14"/>
    <p:sldId id="1542" r:id="rId15"/>
    <p:sldId id="1543" r:id="rId16"/>
    <p:sldId id="1544" r:id="rId17"/>
    <p:sldId id="1545" r:id="rId18"/>
    <p:sldId id="1546" r:id="rId19"/>
    <p:sldId id="1547" r:id="rId20"/>
    <p:sldId id="1548" r:id="rId21"/>
    <p:sldId id="1549" r:id="rId22"/>
    <p:sldId id="1550" r:id="rId23"/>
    <p:sldId id="1551" r:id="rId24"/>
    <p:sldId id="1552" r:id="rId25"/>
    <p:sldId id="1561" r:id="rId26"/>
    <p:sldId id="1559" r:id="rId27"/>
    <p:sldId id="1530" r:id="rId28"/>
    <p:sldId id="1523" r:id="rId29"/>
    <p:sldId id="1537" r:id="rId30"/>
    <p:sldId id="1326"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521"/>
            <p14:sldId id="1508"/>
            <p14:sldId id="1554"/>
            <p14:sldId id="1557"/>
            <p14:sldId id="1539"/>
            <p14:sldId id="1540"/>
            <p14:sldId id="1555"/>
            <p14:sldId id="1556"/>
            <p14:sldId id="1538"/>
            <p14:sldId id="1515"/>
            <p14:sldId id="1541"/>
            <p14:sldId id="1558"/>
            <p14:sldId id="1542"/>
            <p14:sldId id="1543"/>
            <p14:sldId id="1544"/>
            <p14:sldId id="1545"/>
            <p14:sldId id="1546"/>
            <p14:sldId id="1547"/>
            <p14:sldId id="1548"/>
            <p14:sldId id="1549"/>
            <p14:sldId id="1550"/>
            <p14:sldId id="1551"/>
            <p14:sldId id="1552"/>
            <p14:sldId id="1561"/>
            <p14:sldId id="1559"/>
          </p14:sldIdLst>
        </p14:section>
        <p14:section name="Compulsory Slides" id="{F6B29FD8-C735-4346-9A78-4FFF5E98E3A6}">
          <p14:sldIdLst>
            <p14:sldId id="1530"/>
            <p14:sldId id="1523"/>
            <p14:sldId id="1537"/>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007396"/>
    <a:srgbClr val="00737D"/>
    <a:srgbClr val="FFFFFF"/>
    <a:srgbClr val="00BCF2"/>
    <a:srgbClr val="11CCFF"/>
    <a:srgbClr val="47D8FF"/>
    <a:srgbClr val="85E5FF"/>
    <a:srgbClr val="43D7FF"/>
    <a:srgbClr val="B4A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3" autoAdjust="0"/>
    <p:restoredTop sz="77118" autoAdjust="0"/>
  </p:normalViewPr>
  <p:slideViewPr>
    <p:cSldViewPr>
      <p:cViewPr varScale="1">
        <p:scale>
          <a:sx n="56" d="100"/>
          <a:sy n="56" d="100"/>
        </p:scale>
        <p:origin x="1044" y="78"/>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9/3/2015 5:58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9/3/2015 5:58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27878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3145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168704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8403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23812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0538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2EAE-EF09-4CFC-9513-4CA89B040EC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3582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72EAE-EF09-4CFC-9513-4CA89B040EC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0112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20038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89216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26997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5:58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44077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5:58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19592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Microsoft Ignite 2015</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9/3/2015 5:58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2197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4304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C79F9-2E34-4CA1-A7E3-C624B27DB1D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3539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9/3/2015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22901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9/3/2015 5:58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21002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9/3/2015 5:58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70844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1309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39C110-0329-A342-ADF7-762A01FA0DD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0139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66421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840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568782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9/3/2015 5:58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83153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smtClean="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a:t>
            </a:r>
            <a:r>
              <a:rPr lang="en-US" sz="700" dirty="0" smtClean="0">
                <a:solidFill>
                  <a:schemeClr val="bg1"/>
                </a:solidFill>
                <a:cs typeface="Segoe UI" pitchFamily="34" charset="0"/>
              </a:rPr>
              <a:t>2015 </a:t>
            </a:r>
            <a:r>
              <a:rPr lang="en-US" sz="700" dirty="0">
                <a:solidFill>
                  <a:schemeClr val="bg1"/>
                </a:solidFill>
                <a:cs typeface="Segoe UI" pitchFamily="34" charset="0"/>
              </a:rPr>
              <a:t>Microsoft Corporation. All rights reserved</a:t>
            </a:r>
            <a:r>
              <a:rPr lang="en-US" sz="700" dirty="0" smtClean="0">
                <a:solidFill>
                  <a:schemeClr val="bg1"/>
                </a:solidFill>
                <a:cs typeface="Segoe UI" pitchFamily="34" charset="0"/>
              </a:rPr>
              <a:t>.</a:t>
            </a:r>
          </a:p>
          <a:p>
            <a:pPr algn="r" defTabSz="932290" eaLnBrk="0" hangingPunct="0"/>
            <a:r>
              <a:rPr lang="en-US" sz="700" dirty="0" smtClean="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smtClean="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smtClean="0">
                <a:gradFill>
                  <a:gsLst>
                    <a:gs pos="12389">
                      <a:srgbClr val="FFFFFF"/>
                    </a:gs>
                    <a:gs pos="54000">
                      <a:srgbClr val="FFFFFF"/>
                    </a:gs>
                  </a:gsLst>
                  <a:lin ang="5400000" scaled="0"/>
                </a:gradFill>
                <a:cs typeface="Segoe UI" pitchFamily="34" charset="0"/>
              </a:rPr>
              <a:t> </a:t>
            </a:r>
            <a:endParaRPr lang="en-US" sz="700" dirty="0">
              <a:gradFill>
                <a:gsLst>
                  <a:gs pos="12389">
                    <a:srgbClr val="FFFFFF"/>
                  </a:gs>
                  <a:gs pos="54000">
                    <a:srgbClr val="FFFFFF"/>
                  </a:gs>
                </a:gsLst>
                <a:lin ang="5400000" scaled="0"/>
              </a:gradFill>
              <a:cs typeface="Segoe UI" pitchFamily="34" charset="0"/>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3/09/2015</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579687"/>
            <a:ext cx="3657600" cy="1009014"/>
          </a:xfrm>
        </p:spPr>
        <p:txBody>
          <a:bodyPr anchor="ctr"/>
          <a:lstStyle>
            <a:lvl1pPr>
              <a:defRPr sz="6000">
                <a:solidFill>
                  <a:schemeClr val="tx2"/>
                </a:solidFill>
              </a:defRPr>
            </a:lvl1pPr>
          </a:lstStyle>
          <a:p>
            <a:r>
              <a:rPr lang="en-US" dirty="0" smtClean="0"/>
              <a:t>Click to edit style</a:t>
            </a:r>
            <a:endParaRPr lang="en-US" dirty="0"/>
          </a:p>
        </p:txBody>
      </p:sp>
      <p:sp>
        <p:nvSpPr>
          <p:cNvPr id="5" name="Rectangle 4"/>
          <p:cNvSpPr/>
          <p:nvPr userDrawn="1"/>
        </p:nvSpPr>
        <p:spPr bwMode="auto">
          <a:xfrm>
            <a:off x="4846639" y="0"/>
            <a:ext cx="7589836"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370488638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Color">
    <p:bg>
      <p:bgRef idx="1002">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a:solidFill>
            <a:srgbClr val="5C2D91"/>
          </a:solidFill>
        </p:spPr>
      </p:pic>
      <p:sp>
        <p:nvSpPr>
          <p:cNvPr id="9" name="Title 1"/>
          <p:cNvSpPr>
            <a:spLocks noGrp="1"/>
          </p:cNvSpPr>
          <p:nvPr>
            <p:ph type="title" hasCustomPrompt="1"/>
          </p:nvPr>
        </p:nvSpPr>
        <p:spPr>
          <a:xfrm>
            <a:off x="274702" y="2784565"/>
            <a:ext cx="9143936" cy="1524001"/>
          </a:xfrm>
          <a:solidFill>
            <a:srgbClr val="0078D7"/>
          </a:solidFill>
        </p:spPr>
        <p:txBody>
          <a:bodyPr lIns="146304" tIns="91440" rIns="146304" bIns="91440" anchor="t" anchorCtr="0"/>
          <a:lstStyle>
            <a:lvl1pPr>
              <a:defRPr sz="5399" spc="-100" baseline="0">
                <a:solidFill>
                  <a:schemeClr val="bg1"/>
                </a:solidFill>
              </a:defRPr>
            </a:lvl1pPr>
          </a:lstStyle>
          <a:p>
            <a:r>
              <a:rPr lang="en-US" dirty="0" smtClean="0"/>
              <a:t>Session title</a:t>
            </a:r>
            <a:endParaRPr lang="en-US" dirty="0"/>
          </a:p>
        </p:txBody>
      </p:sp>
      <p:sp>
        <p:nvSpPr>
          <p:cNvPr id="5" name="Text Placeholder 4"/>
          <p:cNvSpPr>
            <a:spLocks noGrp="1"/>
          </p:cNvSpPr>
          <p:nvPr>
            <p:ph type="body" sz="quarter" idx="12" hasCustomPrompt="1"/>
          </p:nvPr>
        </p:nvSpPr>
        <p:spPr>
          <a:xfrm>
            <a:off x="274702" y="4309889"/>
            <a:ext cx="7315137" cy="635173"/>
          </a:xfrm>
          <a:solidFill>
            <a:schemeClr val="accent2"/>
          </a:solid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702" y="6678217"/>
            <a:ext cx="822951" cy="175415"/>
          </a:xfrm>
          <a:prstGeom prst="rect">
            <a:avLst/>
          </a:prstGeom>
        </p:spPr>
      </p:pic>
      <p:sp>
        <p:nvSpPr>
          <p:cNvPr id="4" name="Text Placeholder 3"/>
          <p:cNvSpPr>
            <a:spLocks noGrp="1"/>
          </p:cNvSpPr>
          <p:nvPr>
            <p:ph type="body" sz="quarter" idx="13" hasCustomPrompt="1"/>
          </p:nvPr>
        </p:nvSpPr>
        <p:spPr>
          <a:xfrm>
            <a:off x="7612430" y="4317198"/>
            <a:ext cx="1806208" cy="627864"/>
          </a:xfrm>
          <a:solidFill>
            <a:schemeClr val="accent3"/>
          </a:solidFill>
        </p:spPr>
        <p:txBody>
          <a:bodyPr/>
          <a:lstStyle>
            <a:lvl1pPr marL="0" indent="0" algn="ctr">
              <a:buFontTx/>
              <a:buNone/>
              <a:defRPr sz="3200" baseline="0">
                <a:solidFill>
                  <a:schemeClr val="bg1"/>
                </a:solidFill>
                <a:latin typeface="+mj-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ABC101</a:t>
            </a: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237" y="1343899"/>
            <a:ext cx="4733925" cy="1391363"/>
          </a:xfrm>
          <a:prstGeom prst="rect">
            <a:avLst/>
          </a:prstGeom>
        </p:spPr>
      </p:pic>
    </p:spTree>
    <p:extLst>
      <p:ext uri="{BB962C8B-B14F-4D97-AF65-F5344CB8AC3E}">
        <p14:creationId xmlns:p14="http://schemas.microsoft.com/office/powerpoint/2010/main" val="190168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5275"/>
            <a:ext cx="6400799" cy="917575"/>
          </a:xfrm>
        </p:spPr>
        <p:txBody>
          <a:bodyPr/>
          <a:lstStyle/>
          <a:p>
            <a:r>
              <a:rPr lang="en-US" dirty="0" smtClean="0"/>
              <a:t>Click to edit title style</a:t>
            </a:r>
            <a:endParaRPr lang="en-US" dirty="0"/>
          </a:p>
        </p:txBody>
      </p:sp>
      <p:sp>
        <p:nvSpPr>
          <p:cNvPr id="4" name="Text Placeholder 3"/>
          <p:cNvSpPr>
            <a:spLocks noGrp="1"/>
          </p:cNvSpPr>
          <p:nvPr>
            <p:ph type="body" sz="quarter" idx="10"/>
          </p:nvPr>
        </p:nvSpPr>
        <p:spPr>
          <a:xfrm>
            <a:off x="274638" y="2037423"/>
            <a:ext cx="6400800" cy="2646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7132627" y="0"/>
            <a:ext cx="5303848"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Text Placeholder 6"/>
          <p:cNvSpPr>
            <a:spLocks noGrp="1"/>
          </p:cNvSpPr>
          <p:nvPr>
            <p:ph type="body" sz="quarter" idx="11"/>
          </p:nvPr>
        </p:nvSpPr>
        <p:spPr>
          <a:xfrm>
            <a:off x="274638" y="1119848"/>
            <a:ext cx="6492875" cy="572464"/>
          </a:xfrm>
        </p:spPr>
        <p:txBody>
          <a:bodyPr/>
          <a:lstStyle>
            <a:lvl1pPr marL="0" indent="0">
              <a:buNone/>
              <a:defRPr sz="2800">
                <a:solidFill>
                  <a:schemeClr val="tx2"/>
                </a:solidFill>
              </a:defRPr>
            </a:lvl1pPr>
            <a:lvl2pPr marL="342873" indent="0">
              <a:buNone/>
              <a:defRPr/>
            </a:lvl2pPr>
            <a:lvl3pPr marL="571454" indent="0">
              <a:buNone/>
              <a:defRPr/>
            </a:lvl3pPr>
            <a:lvl4pPr marL="800036" indent="0">
              <a:buNone/>
              <a:defRPr/>
            </a:lvl4pPr>
            <a:lvl5pPr marL="1028617"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61305023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87618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112281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841080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283985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405181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871691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97962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935580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88367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203494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894631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5275"/>
            <a:ext cx="6400799" cy="917575"/>
          </a:xfrm>
        </p:spPr>
        <p:txBody>
          <a:bodyPr/>
          <a:lstStyle/>
          <a:p>
            <a:r>
              <a:rPr lang="en-US" dirty="0" smtClean="0"/>
              <a:t>Click to edit title style</a:t>
            </a:r>
            <a:endParaRPr lang="en-US" dirty="0"/>
          </a:p>
        </p:txBody>
      </p:sp>
      <p:sp>
        <p:nvSpPr>
          <p:cNvPr id="4" name="Text Placeholder 3"/>
          <p:cNvSpPr>
            <a:spLocks noGrp="1"/>
          </p:cNvSpPr>
          <p:nvPr>
            <p:ph type="body" sz="quarter" idx="10"/>
          </p:nvPr>
        </p:nvSpPr>
        <p:spPr>
          <a:xfrm>
            <a:off x="274638" y="2037423"/>
            <a:ext cx="6400800" cy="2646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7132627" y="0"/>
            <a:ext cx="5303848"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Text Placeholder 6"/>
          <p:cNvSpPr>
            <a:spLocks noGrp="1"/>
          </p:cNvSpPr>
          <p:nvPr>
            <p:ph type="body" sz="quarter" idx="11"/>
          </p:nvPr>
        </p:nvSpPr>
        <p:spPr>
          <a:xfrm>
            <a:off x="274638" y="1119848"/>
            <a:ext cx="6492875" cy="572464"/>
          </a:xfrm>
        </p:spPr>
        <p:txBody>
          <a:bodyPr/>
          <a:lstStyle>
            <a:lvl1pPr marL="0" indent="0">
              <a:buNone/>
              <a:defRPr sz="2800">
                <a:solidFill>
                  <a:schemeClr val="tx2"/>
                </a:solidFill>
              </a:defRPr>
            </a:lvl1pPr>
            <a:lvl2pPr marL="342873" indent="0">
              <a:buNone/>
              <a:defRPr/>
            </a:lvl2pPr>
            <a:lvl3pPr marL="571454" indent="0">
              <a:buNone/>
              <a:defRPr/>
            </a:lvl3pPr>
            <a:lvl4pPr marL="800036" indent="0">
              <a:buNone/>
              <a:defRPr/>
            </a:lvl4pPr>
            <a:lvl5pPr marL="1028617"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104944903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5275"/>
            <a:ext cx="5379817" cy="917575"/>
          </a:xfrm>
        </p:spPr>
        <p:txBody>
          <a:bodyPr/>
          <a:lstStyle/>
          <a:p>
            <a:r>
              <a:rPr lang="en-US" dirty="0" smtClean="0"/>
              <a:t>Click to edit style</a:t>
            </a:r>
            <a:endParaRPr lang="en-US" dirty="0"/>
          </a:p>
        </p:txBody>
      </p:sp>
      <p:sp>
        <p:nvSpPr>
          <p:cNvPr id="4" name="Text Placeholder 3"/>
          <p:cNvSpPr>
            <a:spLocks noGrp="1"/>
          </p:cNvSpPr>
          <p:nvPr>
            <p:ph type="body" sz="quarter" idx="10"/>
          </p:nvPr>
        </p:nvSpPr>
        <p:spPr>
          <a:xfrm>
            <a:off x="274638" y="2037423"/>
            <a:ext cx="5303526" cy="2305246"/>
          </a:xfrm>
        </p:spPr>
        <p:txBody>
          <a:bodyPr/>
          <a:lstStyle>
            <a:lvl1pPr marL="0" indent="0">
              <a:buNone/>
              <a:defRPr/>
            </a:lvl1pPr>
            <a:lvl2pPr marL="0" indent="0">
              <a:buNone/>
              <a:defRPr sz="3200"/>
            </a:lvl2pPr>
            <a:lvl3pPr marL="0" indent="0">
              <a:buNone/>
              <a:defRPr/>
            </a:lvl3pPr>
            <a:lvl4pPr marL="0" indent="0">
              <a:buNone/>
              <a:defRPr/>
            </a:lvl4pPr>
            <a:lvl5pPr marL="0" indent="0">
              <a:buNone/>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5761037" y="0"/>
            <a:ext cx="6675437"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Text Placeholder 6"/>
          <p:cNvSpPr>
            <a:spLocks noGrp="1"/>
          </p:cNvSpPr>
          <p:nvPr>
            <p:ph type="body" sz="quarter" idx="11"/>
          </p:nvPr>
        </p:nvSpPr>
        <p:spPr>
          <a:xfrm>
            <a:off x="274638" y="1119848"/>
            <a:ext cx="5379817" cy="572464"/>
          </a:xfrm>
        </p:spPr>
        <p:txBody>
          <a:bodyPr/>
          <a:lstStyle>
            <a:lvl1pPr marL="0" indent="0">
              <a:buNone/>
              <a:defRPr sz="2800">
                <a:solidFill>
                  <a:schemeClr val="tx2"/>
                </a:solidFill>
              </a:defRPr>
            </a:lvl1pPr>
            <a:lvl2pPr marL="342873" indent="0">
              <a:buNone/>
              <a:defRPr/>
            </a:lvl2pPr>
            <a:lvl3pPr marL="571454" indent="0">
              <a:buNone/>
              <a:defRPr/>
            </a:lvl3pPr>
            <a:lvl4pPr marL="800036" indent="0">
              <a:buNone/>
              <a:defRPr/>
            </a:lvl4pPr>
            <a:lvl5pPr marL="1028617" indent="0">
              <a:buNone/>
              <a:defRPr/>
            </a:lvl5pPr>
          </a:lstStyle>
          <a:p>
            <a:pPr lvl="0"/>
            <a:r>
              <a:rPr lang="en-US" dirty="0" smtClean="0"/>
              <a:t>Click to edit Master text</a:t>
            </a:r>
            <a:endParaRPr lang="en-US" dirty="0"/>
          </a:p>
        </p:txBody>
      </p:sp>
    </p:spTree>
    <p:extLst>
      <p:ext uri="{BB962C8B-B14F-4D97-AF65-F5344CB8AC3E}">
        <p14:creationId xmlns:p14="http://schemas.microsoft.com/office/powerpoint/2010/main" val="86244165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579687"/>
            <a:ext cx="3657600" cy="1009014"/>
          </a:xfrm>
        </p:spPr>
        <p:txBody>
          <a:bodyPr anchor="ctr"/>
          <a:lstStyle>
            <a:lvl1pPr>
              <a:defRPr sz="6000">
                <a:solidFill>
                  <a:schemeClr val="tx2"/>
                </a:solidFill>
              </a:defRPr>
            </a:lvl1pPr>
          </a:lstStyle>
          <a:p>
            <a:r>
              <a:rPr lang="en-US" dirty="0" smtClean="0"/>
              <a:t>Click to edit style</a:t>
            </a:r>
            <a:endParaRPr lang="en-US" dirty="0"/>
          </a:p>
        </p:txBody>
      </p:sp>
      <p:sp>
        <p:nvSpPr>
          <p:cNvPr id="5" name="Rectangle 4"/>
          <p:cNvSpPr/>
          <p:nvPr userDrawn="1"/>
        </p:nvSpPr>
        <p:spPr bwMode="auto">
          <a:xfrm>
            <a:off x="4846639" y="0"/>
            <a:ext cx="7589836" cy="6994525"/>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9780908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68673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91703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638835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9945483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218184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637251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67253756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8968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70105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61902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8331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63053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06762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0400222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97455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37882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097302"/>
          </a:xfrm>
        </p:spPr>
        <p:txBody>
          <a:bodyPr lIns="146304" tIns="91440" rIns="146304" bIns="91440"/>
          <a:lstStyle>
            <a:lvl1pPr>
              <a:lnSpc>
                <a:spcPts val="6299"/>
              </a:lnSpc>
              <a:defRPr sz="5799" baseline="0">
                <a:solidFill>
                  <a:schemeClr val="accent1"/>
                </a:solidFill>
              </a:defRPr>
            </a:lvl1pPr>
          </a:lstStyle>
          <a:p>
            <a:r>
              <a:rPr lang="en-US" smtClean="0"/>
              <a:t>Lorem ipsum dolor sit.</a:t>
            </a:r>
            <a:endParaRPr lang="en-US"/>
          </a:p>
        </p:txBody>
      </p:sp>
      <p:sp>
        <p:nvSpPr>
          <p:cNvPr id="3" name="Footer Placeholder 2"/>
          <p:cNvSpPr>
            <a:spLocks noGrp="1"/>
          </p:cNvSpPr>
          <p:nvPr>
            <p:ph type="ftr" sz="quarter" idx="10"/>
          </p:nvPr>
        </p:nvSpPr>
        <p:spPr>
          <a:xfrm>
            <a:off x="4119583" y="6482889"/>
            <a:ext cx="4197310" cy="372394"/>
          </a:xfrm>
          <a:prstGeom prst="rect">
            <a:avLst/>
          </a:prstGeom>
        </p:spPr>
        <p:txBody>
          <a:bodyPr/>
          <a:lstStyle/>
          <a:p>
            <a:r>
              <a:rPr smtClean="0">
                <a:solidFill>
                  <a:srgbClr val="505050"/>
                </a:solidFill>
              </a:rPr>
              <a:t>Microsoft Confidential</a:t>
            </a:r>
            <a:endParaRPr>
              <a:solidFill>
                <a:srgbClr val="505050"/>
              </a:solidFill>
            </a:endParaRPr>
          </a:p>
        </p:txBody>
      </p:sp>
      <p:sp>
        <p:nvSpPr>
          <p:cNvPr id="4" name="Slide Number Placeholder 3"/>
          <p:cNvSpPr>
            <a:spLocks noGrp="1"/>
          </p:cNvSpPr>
          <p:nvPr>
            <p:ph type="sldNum" sz="quarter" idx="11"/>
          </p:nvPr>
        </p:nvSpPr>
        <p:spPr>
          <a:xfrm>
            <a:off x="8783260" y="6482889"/>
            <a:ext cx="2798207" cy="372394"/>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274638" y="2125664"/>
            <a:ext cx="9144000" cy="2628412"/>
          </a:xfrm>
        </p:spPr>
        <p:txBody>
          <a:bodyPr/>
          <a:lstStyle>
            <a:lvl1pPr marL="233318" indent="-233318">
              <a:spcBef>
                <a:spcPts val="1199"/>
              </a:spcBef>
              <a:defRPr sz="2600">
                <a:latin typeface="+mn-lt"/>
              </a:defRPr>
            </a:lvl1pPr>
            <a:lvl2pPr marL="690430" indent="-233318">
              <a:spcBef>
                <a:spcPts val="1199"/>
              </a:spcBef>
              <a:buSzPct val="100000"/>
              <a:buFont typeface="Segoe UI" pitchFamily="34" charset="0"/>
              <a:buChar char="‐"/>
              <a:defRPr/>
            </a:lvl2pPr>
            <a:lvl3pPr marL="1147543" indent="-233318">
              <a:spcBef>
                <a:spcPts val="1199"/>
              </a:spcBef>
              <a:buFont typeface="Wingdings" pitchFamily="2" charset="2"/>
              <a:buChar char="§"/>
              <a:defRPr/>
            </a:lvl3pPr>
            <a:lvl4pPr marL="1599893" indent="-342834">
              <a:spcBef>
                <a:spcPts val="1199"/>
              </a:spcBef>
              <a:buFont typeface="+mj-lt"/>
              <a:buAutoNum type="arabicPeriod"/>
              <a:defRPr/>
            </a:lvl4pPr>
            <a:lvl5pPr marL="1945901" indent="-342834">
              <a:spcBef>
                <a:spcPts val="1199"/>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291499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52pt Title">
    <p:bg>
      <p:bgPr>
        <a:solidFill>
          <a:schemeClr val="bg1"/>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74320" y="292082"/>
            <a:ext cx="11887200" cy="946413"/>
          </a:xfrm>
          <a:prstGeom prst="rect">
            <a:avLst/>
          </a:prstGeom>
        </p:spPr>
        <p:txBody>
          <a:bodyPr/>
          <a:lstStyle>
            <a:lvl1pPr algn="l">
              <a:defRPr sz="5201">
                <a:solidFill>
                  <a:schemeClr val="tx2"/>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457200" y="6565901"/>
            <a:ext cx="3937000" cy="136525"/>
          </a:xfrm>
          <a:prstGeom prst="rect">
            <a:avLst/>
          </a:prstGeom>
        </p:spPr>
        <p:txBody>
          <a:bodyPr/>
          <a:lstStyle>
            <a:lvl1pPr fontAlgn="base">
              <a:spcBef>
                <a:spcPct val="0"/>
              </a:spcBef>
              <a:spcAft>
                <a:spcPct val="0"/>
              </a:spcAft>
              <a:defRPr>
                <a:solidFill>
                  <a:srgbClr val="002050"/>
                </a:solidFill>
              </a:defRPr>
            </a:lvl1pPr>
          </a:lstStyle>
          <a:p>
            <a:endParaRPr lang="en-US"/>
          </a:p>
        </p:txBody>
      </p:sp>
      <p:sp>
        <p:nvSpPr>
          <p:cNvPr id="4" name="Slide Number Placeholder 3"/>
          <p:cNvSpPr>
            <a:spLocks noGrp="1"/>
          </p:cNvSpPr>
          <p:nvPr>
            <p:ph type="sldNum" sz="quarter" idx="11"/>
          </p:nvPr>
        </p:nvSpPr>
        <p:spPr>
          <a:xfrm>
            <a:off x="11595101" y="6565901"/>
            <a:ext cx="566738" cy="136525"/>
          </a:xfrm>
          <a:prstGeom prst="rect">
            <a:avLst/>
          </a:prstGeom>
        </p:spPr>
        <p:txBody>
          <a:bodyPr/>
          <a:lstStyle>
            <a:lvl1pPr defTabSz="931684" fontAlgn="base">
              <a:spcBef>
                <a:spcPct val="0"/>
              </a:spcBef>
              <a:spcAft>
                <a:spcPct val="0"/>
              </a:spcAft>
              <a:defRPr>
                <a:solidFill>
                  <a:srgbClr val="002050"/>
                </a:solidFill>
              </a:defRPr>
            </a:lvl1pPr>
          </a:lstStyle>
          <a:p>
            <a:fld id="{32FBFAE1-4542-4046-A9C2-27E9CAFA82CD}" type="slidenum">
              <a:rPr lang="en-US" smtClean="0"/>
              <a:pPr/>
              <a:t>‹#›</a:t>
            </a:fld>
            <a:endParaRPr lang="en-US"/>
          </a:p>
        </p:txBody>
      </p:sp>
    </p:spTree>
    <p:extLst>
      <p:ext uri="{BB962C8B-B14F-4D97-AF65-F5344CB8AC3E}">
        <p14:creationId xmlns:p14="http://schemas.microsoft.com/office/powerpoint/2010/main" val="248854546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477564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theme" Target="../theme/theme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2"/>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335" r:id="rId3"/>
    <p:sldLayoutId id="2147484240" r:id="rId4"/>
    <p:sldLayoutId id="2147484272" r:id="rId5"/>
    <p:sldLayoutId id="2147484241" r:id="rId6"/>
    <p:sldLayoutId id="2147484273" r:id="rId7"/>
    <p:sldLayoutId id="2147484244" r:id="rId8"/>
    <p:sldLayoutId id="2147484274" r:id="rId9"/>
    <p:sldLayoutId id="2147484245" r:id="rId10"/>
    <p:sldLayoutId id="2147484275" r:id="rId11"/>
    <p:sldLayoutId id="2147484247" r:id="rId12"/>
    <p:sldLayoutId id="2147484249" r:id="rId13"/>
    <p:sldLayoutId id="2147484250" r:id="rId14"/>
    <p:sldLayoutId id="2147484264" r:id="rId15"/>
    <p:sldLayoutId id="2147484251" r:id="rId16"/>
    <p:sldLayoutId id="2147484270" r:id="rId17"/>
    <p:sldLayoutId id="2147484252" r:id="rId18"/>
    <p:sldLayoutId id="2147484253" r:id="rId19"/>
    <p:sldLayoutId id="2147484254" r:id="rId20"/>
    <p:sldLayoutId id="2147484271" r:id="rId21"/>
    <p:sldLayoutId id="2147484257" r:id="rId22"/>
    <p:sldLayoutId id="2147484258" r:id="rId23"/>
    <p:sldLayoutId id="2147484259" r:id="rId24"/>
    <p:sldLayoutId id="2147484260" r:id="rId25"/>
    <p:sldLayoutId id="2147484261" r:id="rId26"/>
    <p:sldLayoutId id="2147484263" r:id="rId27"/>
    <p:sldLayoutId id="2147484333" r:id="rId28"/>
    <p:sldLayoutId id="2147484338" r:id="rId29"/>
    <p:sldLayoutId id="2147484373" r:id="rId30"/>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2"/>
            <a:ext cx="11887198" cy="21698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876853117"/>
      </p:ext>
    </p:extLst>
  </p:cSld>
  <p:clrMap bg1="dk1" tx1="lt1" bg2="dk2" tx2="lt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 id="2147484369" r:id="rId30"/>
    <p:sldLayoutId id="2147484370" r:id="rId31"/>
    <p:sldLayoutId id="2147484371" r:id="rId32"/>
    <p:sldLayoutId id="2147484372" r:id="rId33"/>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60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j-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themeOverride" Target="../theme/themeOverride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43.xml"/><Relationship Id="rId5" Type="http://schemas.openxmlformats.org/officeDocument/2006/relationships/image" Target="../media/image27.emf"/><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3.xml"/><Relationship Id="rId5" Type="http://schemas.openxmlformats.org/officeDocument/2006/relationships/image" Target="../media/image27.e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aka.ms/technetnz" TargetMode="External"/><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35.png"/><Relationship Id="rId5" Type="http://schemas.openxmlformats.org/officeDocument/2006/relationships/hyperlink" Target="http://aka.ms/ch9nz" TargetMode="External"/><Relationship Id="rId10" Type="http://schemas.openxmlformats.org/officeDocument/2006/relationships/image" Target="../media/image34.png"/><Relationship Id="rId4" Type="http://schemas.openxmlformats.org/officeDocument/2006/relationships/hyperlink" Target="http://aka.ms/msdnnz" TargetMode="External"/><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itunes.apple.com/us/app/datazen/id604097486" TargetMode="External"/><Relationship Id="rId7" Type="http://schemas.openxmlformats.org/officeDocument/2006/relationships/hyperlink" Target="http://apps.microsoft.com/windows/en-us/app/datazen-publisher/a23f9233-bcda-49e3-bab4-5e8366b96a3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s://play.google.com/store/apps/details?id=com.componentart.datazenclient"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www.windowsphone.com/en-us/store/app/datazen/d887bbbe-e249-4ada-bd22-3f11e2120d9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27952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2178802"/>
          </a:xfrm>
        </p:spPr>
        <p:txBody>
          <a:bodyPr/>
          <a:lstStyle/>
          <a:p>
            <a:r>
              <a:rPr lang="en-NZ" dirty="0" smtClean="0"/>
              <a:t>Demo</a:t>
            </a:r>
            <a:br>
              <a:rPr lang="en-NZ" dirty="0" smtClean="0"/>
            </a:br>
            <a:r>
              <a:rPr lang="en-NZ" dirty="0" smtClean="0"/>
              <a:t>Mobile BI</a:t>
            </a:r>
            <a:endParaRPr lang="en-NZ" dirty="0"/>
          </a:p>
        </p:txBody>
      </p:sp>
      <p:sp>
        <p:nvSpPr>
          <p:cNvPr id="3" name="Text Placeholder 2"/>
          <p:cNvSpPr>
            <a:spLocks noGrp="1"/>
          </p:cNvSpPr>
          <p:nvPr>
            <p:ph type="body" sz="quarter" idx="12"/>
          </p:nvPr>
        </p:nvSpPr>
        <p:spPr/>
        <p:txBody>
          <a:bodyPr/>
          <a:lstStyle/>
          <a:p>
            <a:r>
              <a:rPr lang="en-NZ" dirty="0" smtClean="0"/>
              <a:t>Manpreet Gill</a:t>
            </a:r>
            <a:endParaRPr lang="en-NZ" dirty="0"/>
          </a:p>
        </p:txBody>
      </p:sp>
    </p:spTree>
    <p:extLst>
      <p:ext uri="{BB962C8B-B14F-4D97-AF65-F5344CB8AC3E}">
        <p14:creationId xmlns:p14="http://schemas.microsoft.com/office/powerpoint/2010/main" val="34630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74320" y="296897"/>
            <a:ext cx="11889564" cy="932563"/>
          </a:xfrm>
        </p:spPr>
        <p:txBody>
          <a:bodyPr/>
          <a:lstStyle/>
          <a:p>
            <a:r>
              <a:rPr lang="en-US" sz="5400" dirty="0" smtClean="0"/>
              <a:t>Where does Datazen fit in?</a:t>
            </a:r>
            <a:endParaRPr lang="en-US" sz="5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414"/>
          <a:stretch/>
        </p:blipFill>
        <p:spPr>
          <a:xfrm>
            <a:off x="1321693" y="1553046"/>
            <a:ext cx="9217023" cy="4754912"/>
          </a:xfrm>
          <a:prstGeom prst="rect">
            <a:avLst/>
          </a:prstGeom>
        </p:spPr>
      </p:pic>
      <p:pic>
        <p:nvPicPr>
          <p:cNvPr id="6" name="Picture 5"/>
          <p:cNvPicPr>
            <a:picLocks noChangeAspect="1"/>
          </p:cNvPicPr>
          <p:nvPr/>
        </p:nvPicPr>
        <p:blipFill>
          <a:blip r:embed="rId3"/>
          <a:stretch>
            <a:fillRect/>
          </a:stretch>
        </p:blipFill>
        <p:spPr>
          <a:xfrm>
            <a:off x="7154340" y="2201118"/>
            <a:ext cx="2160241" cy="766203"/>
          </a:xfrm>
          <a:prstGeom prst="rect">
            <a:avLst/>
          </a:prstGeom>
        </p:spPr>
      </p:pic>
    </p:spTree>
    <p:extLst>
      <p:ext uri="{BB962C8B-B14F-4D97-AF65-F5344CB8AC3E}">
        <p14:creationId xmlns:p14="http://schemas.microsoft.com/office/powerpoint/2010/main" val="2006395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pPr lvl="0"/>
            <a:r>
              <a:rPr lang="en-US" smtClean="0"/>
              <a:t>Mobile BI</a:t>
            </a:r>
            <a:br>
              <a:rPr lang="en-US" smtClean="0"/>
            </a:br>
            <a:endParaRPr lang="en-US" dirty="0"/>
          </a:p>
        </p:txBody>
      </p:sp>
      <p:sp>
        <p:nvSpPr>
          <p:cNvPr id="5" name="Text Placeholder 4"/>
          <p:cNvSpPr>
            <a:spLocks noGrp="1"/>
          </p:cNvSpPr>
          <p:nvPr>
            <p:ph type="body" sz="quarter" idx="10"/>
          </p:nvPr>
        </p:nvSpPr>
        <p:spPr>
          <a:xfrm>
            <a:off x="274638" y="2037423"/>
            <a:ext cx="6400800" cy="4419671"/>
          </a:xfrm>
        </p:spPr>
        <p:txBody>
          <a:bodyPr/>
          <a:lstStyle/>
          <a:p>
            <a:r>
              <a:rPr lang="en-US" sz="3200" dirty="0" smtClean="0"/>
              <a:t>Beautiful visualizations</a:t>
            </a:r>
          </a:p>
          <a:p>
            <a:r>
              <a:rPr lang="en-US" sz="3200" dirty="0" smtClean="0"/>
              <a:t>KPI repository</a:t>
            </a:r>
          </a:p>
          <a:p>
            <a:r>
              <a:rPr lang="en-US" sz="3200" dirty="0" smtClean="0"/>
              <a:t>Create once - publish to any device</a:t>
            </a:r>
          </a:p>
          <a:p>
            <a:r>
              <a:rPr lang="en-US" sz="3200" dirty="0" smtClean="0"/>
              <a:t>Native apps for all platforms</a:t>
            </a:r>
          </a:p>
          <a:p>
            <a:r>
              <a:rPr lang="en-US" sz="3200" dirty="0" smtClean="0"/>
              <a:t>Perfect scaling to any form factor</a:t>
            </a:r>
          </a:p>
          <a:p>
            <a:r>
              <a:rPr lang="en-US" sz="3200" dirty="0" smtClean="0"/>
              <a:t>Custom branding</a:t>
            </a:r>
          </a:p>
          <a:p>
            <a:r>
              <a:rPr lang="en-US" sz="3200" dirty="0" smtClean="0"/>
              <a:t>Collaborate on the go</a:t>
            </a:r>
          </a:p>
          <a:p>
            <a:r>
              <a:rPr lang="en-US" sz="3200" dirty="0" smtClean="0"/>
              <a:t>No cost to enterprise users</a:t>
            </a:r>
          </a:p>
        </p:txBody>
      </p:sp>
      <p:sp>
        <p:nvSpPr>
          <p:cNvPr id="2" name="Text Placeholder 1"/>
          <p:cNvSpPr>
            <a:spLocks noGrp="1"/>
          </p:cNvSpPr>
          <p:nvPr>
            <p:ph type="body" sz="quarter" idx="11"/>
          </p:nvPr>
        </p:nvSpPr>
        <p:spPr/>
        <p:txBody>
          <a:bodyPr/>
          <a:lstStyle/>
          <a:p>
            <a:r>
              <a:rPr lang="en-US" dirty="0" smtClean="0"/>
              <a:t>Summary</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066" y="2072418"/>
            <a:ext cx="5029145" cy="3017487"/>
          </a:xfrm>
          <a:prstGeom prst="rect">
            <a:avLst/>
          </a:prstGeom>
        </p:spPr>
      </p:pic>
    </p:spTree>
    <p:extLst>
      <p:ext uri="{BB962C8B-B14F-4D97-AF65-F5344CB8AC3E}">
        <p14:creationId xmlns:p14="http://schemas.microsoft.com/office/powerpoint/2010/main" val="8012455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a:solidFill>
                  <a:schemeClr val="tx1"/>
                </a:solidFill>
              </a:rPr>
              <a:t>C</a:t>
            </a:r>
            <a:r>
              <a:rPr lang="en-US" sz="3600" dirty="0" smtClean="0">
                <a:solidFill>
                  <a:schemeClr val="tx1"/>
                </a:solidFill>
              </a:rPr>
              <a:t>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alpha val="2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5" name="Group 104"/>
          <p:cNvGrpSpPr/>
          <p:nvPr/>
        </p:nvGrpSpPr>
        <p:grpSpPr>
          <a:xfrm>
            <a:off x="10308539" y="1491572"/>
            <a:ext cx="1053697" cy="1008322"/>
            <a:chOff x="7571318" y="2034239"/>
            <a:chExt cx="3213171" cy="3074806"/>
          </a:xfrm>
          <a:solidFill>
            <a:schemeClr val="tx1"/>
          </a:solidFill>
        </p:grpSpPr>
        <p:sp>
          <p:nvSpPr>
            <p:cNvPr id="106"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7" name="Rectangle 106"/>
            <p:cNvSpPr/>
            <p:nvPr/>
          </p:nvSpPr>
          <p:spPr bwMode="auto">
            <a:xfrm>
              <a:off x="8409970" y="2227231"/>
              <a:ext cx="1457021" cy="989551"/>
            </a:xfrm>
            <a:prstGeom prst="rect">
              <a:avLst/>
            </a:prstGeom>
            <a:solidFill>
              <a:srgbClr val="EEF5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108" name="Group 107"/>
            <p:cNvGrpSpPr>
              <a:grpSpLocks noChangeAspect="1"/>
            </p:cNvGrpSpPr>
            <p:nvPr/>
          </p:nvGrpSpPr>
          <p:grpSpPr>
            <a:xfrm>
              <a:off x="8140162" y="3959469"/>
              <a:ext cx="2132621" cy="1149576"/>
              <a:chOff x="1521227" y="5644283"/>
              <a:chExt cx="1894550" cy="1021243"/>
            </a:xfrm>
            <a:grpFill/>
          </p:grpSpPr>
          <p:sp>
            <p:nvSpPr>
              <p:cNvPr id="115" name="Freeform 114"/>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6" name="Freeform 115"/>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7" name="Freeform 116"/>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8" name="Freeform 117"/>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109"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0"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111" name="Group 110"/>
            <p:cNvGrpSpPr>
              <a:grpSpLocks noChangeAspect="1"/>
            </p:cNvGrpSpPr>
            <p:nvPr/>
          </p:nvGrpSpPr>
          <p:grpSpPr>
            <a:xfrm>
              <a:off x="8460724" y="2321703"/>
              <a:ext cx="1301416" cy="822118"/>
              <a:chOff x="1535603" y="5511803"/>
              <a:chExt cx="622317" cy="393124"/>
            </a:xfrm>
            <a:grpFill/>
          </p:grpSpPr>
          <p:sp>
            <p:nvSpPr>
              <p:cNvPr id="112"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3" name="Freeform 112"/>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4"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539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9610" y="1495010"/>
            <a:ext cx="3410154" cy="33525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45713" numCol="1" spcCol="0" rtlCol="0" fromWordArt="0" anchor="t" anchorCtr="0" forceAA="0" compatLnSpc="1">
            <a:prstTxWarp prst="textNoShape">
              <a:avLst/>
            </a:prstTxWarp>
            <a:noAutofit/>
          </a:bodyPr>
          <a:lstStyle/>
          <a:p>
            <a:pPr algn="r" defTabSz="931954" fontAlgn="base">
              <a:spcBef>
                <a:spcPct val="0"/>
              </a:spcBef>
              <a:spcAft>
                <a:spcPct val="0"/>
              </a:spcAft>
            </a:pPr>
            <a:endParaRPr lang="en-US" sz="2000" dirty="0">
              <a:solidFill>
                <a:srgbClr val="505050"/>
              </a:solidFill>
              <a:latin typeface="Segoe UI Semibold" panose="020B0702040204020203" pitchFamily="34" charset="0"/>
              <a:ea typeface="Segoe UI" pitchFamily="34" charset="0"/>
              <a:cs typeface="Segoe UI Semibold" panose="020B0702040204020203" pitchFamily="34" charset="0"/>
            </a:endParaRPr>
          </a:p>
        </p:txBody>
      </p:sp>
      <p:sp>
        <p:nvSpPr>
          <p:cNvPr id="7" name="Title 2"/>
          <p:cNvSpPr>
            <a:spLocks noGrp="1"/>
          </p:cNvSpPr>
          <p:nvPr>
            <p:ph type="title"/>
          </p:nvPr>
        </p:nvSpPr>
        <p:spPr/>
        <p:txBody>
          <a:bodyPr/>
          <a:lstStyle/>
          <a:p>
            <a:pPr lvl="0"/>
            <a:r>
              <a:rPr lang="en-US" smtClean="0"/>
              <a:t>Modern reports</a:t>
            </a:r>
            <a:br>
              <a:rPr lang="en-US" smtClean="0"/>
            </a:br>
            <a:endParaRPr lang="en-US" dirty="0"/>
          </a:p>
        </p:txBody>
      </p:sp>
      <p:sp>
        <p:nvSpPr>
          <p:cNvPr id="10" name="Text Placeholder 9"/>
          <p:cNvSpPr>
            <a:spLocks noGrp="1"/>
          </p:cNvSpPr>
          <p:nvPr>
            <p:ph type="body" sz="quarter" idx="10"/>
          </p:nvPr>
        </p:nvSpPr>
        <p:spPr>
          <a:xfrm>
            <a:off x="274638" y="1986161"/>
            <a:ext cx="5303526" cy="4752070"/>
          </a:xfrm>
        </p:spPr>
        <p:txBody>
          <a:bodyPr/>
          <a:lstStyle/>
          <a:p>
            <a:r>
              <a:rPr lang="en-US" sz="2800" dirty="0" smtClean="0"/>
              <a:t>Report consumption from  modern browsers </a:t>
            </a:r>
          </a:p>
          <a:p>
            <a:r>
              <a:rPr lang="en-US" sz="2800" dirty="0" smtClean="0"/>
              <a:t>Improved parameters</a:t>
            </a:r>
          </a:p>
          <a:p>
            <a:r>
              <a:rPr lang="en-US" sz="2800" dirty="0" smtClean="0"/>
              <a:t>Modern themes</a:t>
            </a:r>
          </a:p>
          <a:p>
            <a:r>
              <a:rPr lang="en-US" sz="2800" dirty="0" smtClean="0"/>
              <a:t>New chart types </a:t>
            </a:r>
          </a:p>
          <a:p>
            <a:r>
              <a:rPr lang="en-US" sz="2800" dirty="0" smtClean="0"/>
              <a:t>Built-in </a:t>
            </a:r>
            <a:r>
              <a:rPr lang="en-US" sz="2800" dirty="0"/>
              <a:t>R Analytics</a:t>
            </a:r>
          </a:p>
          <a:p>
            <a:r>
              <a:rPr lang="en-US" sz="2800" dirty="0"/>
              <a:t>Improved DPI</a:t>
            </a:r>
          </a:p>
          <a:p>
            <a:r>
              <a:rPr lang="en-US" sz="2800" dirty="0"/>
              <a:t>Subscriptions</a:t>
            </a:r>
          </a:p>
          <a:p>
            <a:endParaRPr lang="en-US" sz="2800" dirty="0"/>
          </a:p>
        </p:txBody>
      </p:sp>
      <p:sp>
        <p:nvSpPr>
          <p:cNvPr id="4" name="Text Placeholder 3"/>
          <p:cNvSpPr>
            <a:spLocks noGrp="1"/>
          </p:cNvSpPr>
          <p:nvPr>
            <p:ph type="body" sz="quarter" idx="11"/>
          </p:nvPr>
        </p:nvSpPr>
        <p:spPr/>
        <p:txBody>
          <a:bodyPr/>
          <a:lstStyle/>
          <a:p>
            <a:pPr lvl="0"/>
            <a:r>
              <a:rPr lang="en-US" dirty="0" smtClean="0"/>
              <a:t>SQL Server Reporting Services</a:t>
            </a:r>
          </a:p>
          <a:p>
            <a:endParaRPr lang="en-US" dirty="0"/>
          </a:p>
        </p:txBody>
      </p:sp>
      <p:grpSp>
        <p:nvGrpSpPr>
          <p:cNvPr id="3" name="Group 2"/>
          <p:cNvGrpSpPr/>
          <p:nvPr/>
        </p:nvGrpSpPr>
        <p:grpSpPr>
          <a:xfrm>
            <a:off x="6785917" y="1852611"/>
            <a:ext cx="4432072" cy="4068295"/>
            <a:chOff x="6785917" y="1852611"/>
            <a:chExt cx="4432072" cy="4068295"/>
          </a:xfrm>
        </p:grpSpPr>
        <p:sp>
          <p:nvSpPr>
            <p:cNvPr id="240" name="Freeform 239"/>
            <p:cNvSpPr/>
            <p:nvPr/>
          </p:nvSpPr>
          <p:spPr bwMode="auto">
            <a:xfrm flipH="1">
              <a:off x="9308758" y="2528508"/>
              <a:ext cx="1422214" cy="2980412"/>
            </a:xfrm>
            <a:custGeom>
              <a:avLst/>
              <a:gdLst>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255752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67814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9601" h="3226406">
                  <a:moveTo>
                    <a:pt x="307903" y="683058"/>
                  </a:moveTo>
                  <a:cubicBezTo>
                    <a:pt x="213933" y="677723"/>
                    <a:pt x="116663" y="717619"/>
                    <a:pt x="65607" y="854935"/>
                  </a:cubicBezTo>
                  <a:lnTo>
                    <a:pt x="23353" y="2173173"/>
                  </a:lnTo>
                  <a:cubicBezTo>
                    <a:pt x="51522" y="2256307"/>
                    <a:pt x="54338" y="2357251"/>
                    <a:pt x="183916" y="2395849"/>
                  </a:cubicBezTo>
                  <a:lnTo>
                    <a:pt x="188837" y="2395940"/>
                  </a:lnTo>
                  <a:lnTo>
                    <a:pt x="193527" y="2399102"/>
                  </a:lnTo>
                  <a:cubicBezTo>
                    <a:pt x="203559" y="2403345"/>
                    <a:pt x="214589" y="2405692"/>
                    <a:pt x="226167" y="2405692"/>
                  </a:cubicBezTo>
                  <a:lnTo>
                    <a:pt x="777891" y="2405692"/>
                  </a:lnTo>
                  <a:lnTo>
                    <a:pt x="777891" y="3084791"/>
                  </a:lnTo>
                  <a:cubicBezTo>
                    <a:pt x="777891" y="3163003"/>
                    <a:pt x="841294" y="3226406"/>
                    <a:pt x="919506" y="3226406"/>
                  </a:cubicBezTo>
                  <a:cubicBezTo>
                    <a:pt x="997718" y="3226406"/>
                    <a:pt x="1061121" y="3163003"/>
                    <a:pt x="1061121" y="3084791"/>
                  </a:cubicBezTo>
                  <a:lnTo>
                    <a:pt x="1061121" y="2140495"/>
                  </a:lnTo>
                  <a:cubicBezTo>
                    <a:pt x="1061121" y="2081836"/>
                    <a:pt x="1025457" y="2031507"/>
                    <a:pt x="974629" y="2010009"/>
                  </a:cubicBezTo>
                  <a:lnTo>
                    <a:pt x="956155" y="2006279"/>
                  </a:lnTo>
                  <a:lnTo>
                    <a:pt x="953986" y="2004817"/>
                  </a:lnTo>
                  <a:cubicBezTo>
                    <a:pt x="943954" y="2000574"/>
                    <a:pt x="932924" y="1998227"/>
                    <a:pt x="921346" y="1998227"/>
                  </a:cubicBezTo>
                  <a:lnTo>
                    <a:pt x="642562" y="1998227"/>
                  </a:lnTo>
                  <a:lnTo>
                    <a:pt x="521942" y="1968313"/>
                  </a:lnTo>
                  <a:lnTo>
                    <a:pt x="555745" y="1567496"/>
                  </a:lnTo>
                  <a:lnTo>
                    <a:pt x="581096" y="1380450"/>
                  </a:lnTo>
                  <a:lnTo>
                    <a:pt x="741659" y="1576404"/>
                  </a:lnTo>
                  <a:lnTo>
                    <a:pt x="1443062" y="1576404"/>
                  </a:lnTo>
                  <a:cubicBezTo>
                    <a:pt x="1496584" y="1531868"/>
                    <a:pt x="1651511" y="1501420"/>
                    <a:pt x="1400810" y="1367814"/>
                  </a:cubicBezTo>
                  <a:lnTo>
                    <a:pt x="879094" y="1351817"/>
                  </a:lnTo>
                  <a:lnTo>
                    <a:pt x="462787" y="730237"/>
                  </a:lnTo>
                  <a:cubicBezTo>
                    <a:pt x="419477" y="705743"/>
                    <a:pt x="364284" y="686259"/>
                    <a:pt x="307903" y="683058"/>
                  </a:cubicBezTo>
                  <a:close/>
                  <a:moveTo>
                    <a:pt x="310674" y="0"/>
                  </a:moveTo>
                  <a:cubicBezTo>
                    <a:pt x="139093" y="0"/>
                    <a:pt x="0" y="146605"/>
                    <a:pt x="0" y="327451"/>
                  </a:cubicBezTo>
                  <a:cubicBezTo>
                    <a:pt x="0" y="508297"/>
                    <a:pt x="139093" y="654902"/>
                    <a:pt x="310674" y="654902"/>
                  </a:cubicBezTo>
                  <a:cubicBezTo>
                    <a:pt x="482255" y="654902"/>
                    <a:pt x="621348" y="508297"/>
                    <a:pt x="621348" y="327451"/>
                  </a:cubicBezTo>
                  <a:cubicBezTo>
                    <a:pt x="621348" y="146605"/>
                    <a:pt x="482255" y="0"/>
                    <a:pt x="31067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indent="-342834" algn="ctr" defTabSz="932293">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sp>
          <p:nvSpPr>
            <p:cNvPr id="170" name="Rectangle 165"/>
            <p:cNvSpPr>
              <a:spLocks noChangeArrowheads="1"/>
            </p:cNvSpPr>
            <p:nvPr/>
          </p:nvSpPr>
          <p:spPr bwMode="auto">
            <a:xfrm>
              <a:off x="6785917" y="3854326"/>
              <a:ext cx="3919080" cy="246916"/>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41" name="Group 240"/>
            <p:cNvGrpSpPr/>
            <p:nvPr/>
          </p:nvGrpSpPr>
          <p:grpSpPr>
            <a:xfrm>
              <a:off x="9518284" y="3288089"/>
              <a:ext cx="1699705" cy="2632817"/>
              <a:chOff x="9711944" y="3996637"/>
              <a:chExt cx="1699705" cy="2632817"/>
            </a:xfrm>
          </p:grpSpPr>
          <p:sp>
            <p:nvSpPr>
              <p:cNvPr id="222" name="Freeform 222"/>
              <p:cNvSpPr>
                <a:spLocks/>
              </p:cNvSpPr>
              <p:nvPr/>
            </p:nvSpPr>
            <p:spPr bwMode="auto">
              <a:xfrm>
                <a:off x="10309137" y="5880091"/>
                <a:ext cx="229690" cy="422055"/>
              </a:xfrm>
              <a:custGeom>
                <a:avLst/>
                <a:gdLst>
                  <a:gd name="T0" fmla="*/ 0 w 80"/>
                  <a:gd name="T1" fmla="*/ 147 h 147"/>
                  <a:gd name="T2" fmla="*/ 80 w 80"/>
                  <a:gd name="T3" fmla="*/ 147 h 147"/>
                  <a:gd name="T4" fmla="*/ 72 w 80"/>
                  <a:gd name="T5" fmla="*/ 0 h 147"/>
                  <a:gd name="T6" fmla="*/ 11 w 80"/>
                  <a:gd name="T7" fmla="*/ 0 h 147"/>
                  <a:gd name="T8" fmla="*/ 0 w 80"/>
                  <a:gd name="T9" fmla="*/ 147 h 147"/>
                </a:gdLst>
                <a:ahLst/>
                <a:cxnLst>
                  <a:cxn ang="0">
                    <a:pos x="T0" y="T1"/>
                  </a:cxn>
                  <a:cxn ang="0">
                    <a:pos x="T2" y="T3"/>
                  </a:cxn>
                  <a:cxn ang="0">
                    <a:pos x="T4" y="T5"/>
                  </a:cxn>
                  <a:cxn ang="0">
                    <a:pos x="T6" y="T7"/>
                  </a:cxn>
                  <a:cxn ang="0">
                    <a:pos x="T8" y="T9"/>
                  </a:cxn>
                </a:cxnLst>
                <a:rect l="0" t="0" r="r" b="b"/>
                <a:pathLst>
                  <a:path w="80" h="147">
                    <a:moveTo>
                      <a:pt x="0" y="147"/>
                    </a:moveTo>
                    <a:lnTo>
                      <a:pt x="80" y="147"/>
                    </a:lnTo>
                    <a:lnTo>
                      <a:pt x="72" y="0"/>
                    </a:lnTo>
                    <a:lnTo>
                      <a:pt x="11"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3" name="Freeform 223"/>
              <p:cNvSpPr>
                <a:spLocks/>
              </p:cNvSpPr>
              <p:nvPr/>
            </p:nvSpPr>
            <p:spPr bwMode="auto">
              <a:xfrm>
                <a:off x="10363689" y="5699210"/>
                <a:ext cx="120587" cy="180881"/>
              </a:xfrm>
              <a:custGeom>
                <a:avLst/>
                <a:gdLst>
                  <a:gd name="T0" fmla="*/ 0 w 42"/>
                  <a:gd name="T1" fmla="*/ 63 h 63"/>
                  <a:gd name="T2" fmla="*/ 42 w 42"/>
                  <a:gd name="T3" fmla="*/ 63 h 63"/>
                  <a:gd name="T4" fmla="*/ 39 w 42"/>
                  <a:gd name="T5" fmla="*/ 0 h 63"/>
                  <a:gd name="T6" fmla="*/ 6 w 42"/>
                  <a:gd name="T7" fmla="*/ 0 h 63"/>
                  <a:gd name="T8" fmla="*/ 0 w 42"/>
                  <a:gd name="T9" fmla="*/ 63 h 63"/>
                </a:gdLst>
                <a:ahLst/>
                <a:cxnLst>
                  <a:cxn ang="0">
                    <a:pos x="T0" y="T1"/>
                  </a:cxn>
                  <a:cxn ang="0">
                    <a:pos x="T2" y="T3"/>
                  </a:cxn>
                  <a:cxn ang="0">
                    <a:pos x="T4" y="T5"/>
                  </a:cxn>
                  <a:cxn ang="0">
                    <a:pos x="T6" y="T7"/>
                  </a:cxn>
                  <a:cxn ang="0">
                    <a:pos x="T8" y="T9"/>
                  </a:cxn>
                </a:cxnLst>
                <a:rect l="0" t="0" r="r" b="b"/>
                <a:pathLst>
                  <a:path w="42" h="63">
                    <a:moveTo>
                      <a:pt x="0" y="63"/>
                    </a:moveTo>
                    <a:lnTo>
                      <a:pt x="42" y="63"/>
                    </a:lnTo>
                    <a:lnTo>
                      <a:pt x="39" y="0"/>
                    </a:lnTo>
                    <a:lnTo>
                      <a:pt x="6"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4" name="Oval 224"/>
              <p:cNvSpPr>
                <a:spLocks noChangeArrowheads="1"/>
              </p:cNvSpPr>
              <p:nvPr/>
            </p:nvSpPr>
            <p:spPr bwMode="auto">
              <a:xfrm>
                <a:off x="10894845" y="6373924"/>
                <a:ext cx="255531"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5" name="Oval 225"/>
              <p:cNvSpPr>
                <a:spLocks noChangeArrowheads="1"/>
              </p:cNvSpPr>
              <p:nvPr/>
            </p:nvSpPr>
            <p:spPr bwMode="auto">
              <a:xfrm>
                <a:off x="9720558" y="6365309"/>
                <a:ext cx="252659"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6" name="Freeform 226"/>
              <p:cNvSpPr>
                <a:spLocks/>
              </p:cNvSpPr>
              <p:nvPr/>
            </p:nvSpPr>
            <p:spPr bwMode="auto">
              <a:xfrm>
                <a:off x="9846887" y="6167203"/>
                <a:ext cx="1177159" cy="183752"/>
              </a:xfrm>
              <a:custGeom>
                <a:avLst/>
                <a:gdLst>
                  <a:gd name="T0" fmla="*/ 0 w 148"/>
                  <a:gd name="T1" fmla="*/ 23 h 23"/>
                  <a:gd name="T2" fmla="*/ 19 w 148"/>
                  <a:gd name="T3" fmla="*/ 11 h 23"/>
                  <a:gd name="T4" fmla="*/ 74 w 148"/>
                  <a:gd name="T5" fmla="*/ 0 h 23"/>
                  <a:gd name="T6" fmla="*/ 129 w 148"/>
                  <a:gd name="T7" fmla="*/ 11 h 23"/>
                  <a:gd name="T8" fmla="*/ 148 w 148"/>
                  <a:gd name="T9" fmla="*/ 23 h 23"/>
                  <a:gd name="T10" fmla="*/ 0 w 148"/>
                  <a:gd name="T11" fmla="*/ 23 h 23"/>
                </a:gdLst>
                <a:ahLst/>
                <a:cxnLst>
                  <a:cxn ang="0">
                    <a:pos x="T0" y="T1"/>
                  </a:cxn>
                  <a:cxn ang="0">
                    <a:pos x="T2" y="T3"/>
                  </a:cxn>
                  <a:cxn ang="0">
                    <a:pos x="T4" y="T5"/>
                  </a:cxn>
                  <a:cxn ang="0">
                    <a:pos x="T6" y="T7"/>
                  </a:cxn>
                  <a:cxn ang="0">
                    <a:pos x="T8" y="T9"/>
                  </a:cxn>
                  <a:cxn ang="0">
                    <a:pos x="T10" y="T11"/>
                  </a:cxn>
                </a:cxnLst>
                <a:rect l="0" t="0" r="r" b="b"/>
                <a:pathLst>
                  <a:path w="148" h="23">
                    <a:moveTo>
                      <a:pt x="0" y="23"/>
                    </a:moveTo>
                    <a:cubicBezTo>
                      <a:pt x="3" y="16"/>
                      <a:pt x="10" y="13"/>
                      <a:pt x="19" y="11"/>
                    </a:cubicBezTo>
                    <a:cubicBezTo>
                      <a:pt x="74" y="0"/>
                      <a:pt x="74" y="0"/>
                      <a:pt x="74" y="0"/>
                    </a:cubicBezTo>
                    <a:cubicBezTo>
                      <a:pt x="129" y="11"/>
                      <a:pt x="129" y="11"/>
                      <a:pt x="129" y="11"/>
                    </a:cubicBezTo>
                    <a:cubicBezTo>
                      <a:pt x="137" y="13"/>
                      <a:pt x="144" y="16"/>
                      <a:pt x="148" y="23"/>
                    </a:cubicBez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7" name="Rectangle 227"/>
              <p:cNvSpPr>
                <a:spLocks noChangeArrowheads="1"/>
              </p:cNvSpPr>
              <p:nvPr/>
            </p:nvSpPr>
            <p:spPr bwMode="auto">
              <a:xfrm>
                <a:off x="10894845" y="6350955"/>
                <a:ext cx="129201" cy="149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8" name="Rectangle 228"/>
              <p:cNvSpPr>
                <a:spLocks noChangeArrowheads="1"/>
              </p:cNvSpPr>
              <p:nvPr/>
            </p:nvSpPr>
            <p:spPr bwMode="auto">
              <a:xfrm>
                <a:off x="9846887" y="6350955"/>
                <a:ext cx="126329" cy="1435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9" name="Freeform 229"/>
              <p:cNvSpPr>
                <a:spLocks/>
              </p:cNvSpPr>
              <p:nvPr/>
            </p:nvSpPr>
            <p:spPr bwMode="auto">
              <a:xfrm>
                <a:off x="10458435"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0" name="Freeform 230"/>
              <p:cNvSpPr>
                <a:spLocks/>
              </p:cNvSpPr>
              <p:nvPr/>
            </p:nvSpPr>
            <p:spPr bwMode="auto">
              <a:xfrm>
                <a:off x="10332106"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1" name="Rectangle 231"/>
              <p:cNvSpPr>
                <a:spLocks noChangeArrowheads="1"/>
              </p:cNvSpPr>
              <p:nvPr/>
            </p:nvSpPr>
            <p:spPr bwMode="auto">
              <a:xfrm>
                <a:off x="10363689" y="6190172"/>
                <a:ext cx="126329" cy="3588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2" name="Freeform 232"/>
              <p:cNvSpPr>
                <a:spLocks/>
              </p:cNvSpPr>
              <p:nvPr/>
            </p:nvSpPr>
            <p:spPr bwMode="auto">
              <a:xfrm>
                <a:off x="10053608" y="5618818"/>
                <a:ext cx="746491" cy="94748"/>
              </a:xfrm>
              <a:custGeom>
                <a:avLst/>
                <a:gdLst>
                  <a:gd name="T0" fmla="*/ 0 w 94"/>
                  <a:gd name="T1" fmla="*/ 6 h 12"/>
                  <a:gd name="T2" fmla="*/ 6 w 94"/>
                  <a:gd name="T3" fmla="*/ 12 h 12"/>
                  <a:gd name="T4" fmla="*/ 88 w 94"/>
                  <a:gd name="T5" fmla="*/ 12 h 12"/>
                  <a:gd name="T6" fmla="*/ 94 w 94"/>
                  <a:gd name="T7" fmla="*/ 6 h 12"/>
                  <a:gd name="T8" fmla="*/ 94 w 94"/>
                  <a:gd name="T9" fmla="*/ 6 h 12"/>
                  <a:gd name="T10" fmla="*/ 88 w 94"/>
                  <a:gd name="T11" fmla="*/ 0 h 12"/>
                  <a:gd name="T12" fmla="*/ 6 w 94"/>
                  <a:gd name="T13" fmla="*/ 0 h 12"/>
                  <a:gd name="T14" fmla="*/ 0 w 9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
                    <a:moveTo>
                      <a:pt x="0" y="6"/>
                    </a:moveTo>
                    <a:cubicBezTo>
                      <a:pt x="0" y="9"/>
                      <a:pt x="2" y="12"/>
                      <a:pt x="6" y="12"/>
                    </a:cubicBezTo>
                    <a:cubicBezTo>
                      <a:pt x="88" y="12"/>
                      <a:pt x="88" y="12"/>
                      <a:pt x="88" y="12"/>
                    </a:cubicBezTo>
                    <a:cubicBezTo>
                      <a:pt x="91" y="12"/>
                      <a:pt x="94" y="9"/>
                      <a:pt x="94" y="6"/>
                    </a:cubicBezTo>
                    <a:cubicBezTo>
                      <a:pt x="94" y="6"/>
                      <a:pt x="94" y="6"/>
                      <a:pt x="94" y="6"/>
                    </a:cubicBezTo>
                    <a:cubicBezTo>
                      <a:pt x="94" y="2"/>
                      <a:pt x="91" y="0"/>
                      <a:pt x="88" y="0"/>
                    </a:cubicBezTo>
                    <a:cubicBezTo>
                      <a:pt x="6" y="0"/>
                      <a:pt x="6" y="0"/>
                      <a:pt x="6" y="0"/>
                    </a:cubicBezTo>
                    <a:cubicBezTo>
                      <a:pt x="2" y="0"/>
                      <a:pt x="0" y="2"/>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Freeform 233"/>
              <p:cNvSpPr>
                <a:spLocks/>
              </p:cNvSpPr>
              <p:nvPr/>
            </p:nvSpPr>
            <p:spPr bwMode="auto">
              <a:xfrm>
                <a:off x="9711944" y="5561396"/>
                <a:ext cx="1429818" cy="103360"/>
              </a:xfrm>
              <a:custGeom>
                <a:avLst/>
                <a:gdLst>
                  <a:gd name="T0" fmla="*/ 180 w 180"/>
                  <a:gd name="T1" fmla="*/ 0 h 13"/>
                  <a:gd name="T2" fmla="*/ 180 w 180"/>
                  <a:gd name="T3" fmla="*/ 0 h 13"/>
                  <a:gd name="T4" fmla="*/ 167 w 180"/>
                  <a:gd name="T5" fmla="*/ 13 h 13"/>
                  <a:gd name="T6" fmla="*/ 13 w 180"/>
                  <a:gd name="T7" fmla="*/ 13 h 13"/>
                  <a:gd name="T8" fmla="*/ 0 w 180"/>
                  <a:gd name="T9" fmla="*/ 0 h 13"/>
                  <a:gd name="T10" fmla="*/ 0 w 180"/>
                  <a:gd name="T11" fmla="*/ 0 h 13"/>
                  <a:gd name="T12" fmla="*/ 180 w 18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0" h="13">
                    <a:moveTo>
                      <a:pt x="180" y="0"/>
                    </a:moveTo>
                    <a:cubicBezTo>
                      <a:pt x="180" y="0"/>
                      <a:pt x="180" y="0"/>
                      <a:pt x="180" y="0"/>
                    </a:cubicBezTo>
                    <a:cubicBezTo>
                      <a:pt x="180" y="7"/>
                      <a:pt x="174" y="13"/>
                      <a:pt x="167" y="13"/>
                    </a:cubicBezTo>
                    <a:cubicBezTo>
                      <a:pt x="13" y="13"/>
                      <a:pt x="13" y="13"/>
                      <a:pt x="13" y="13"/>
                    </a:cubicBezTo>
                    <a:cubicBezTo>
                      <a:pt x="6" y="13"/>
                      <a:pt x="0" y="7"/>
                      <a:pt x="0" y="0"/>
                    </a:cubicBezTo>
                    <a:cubicBezTo>
                      <a:pt x="0" y="0"/>
                      <a:pt x="0" y="0"/>
                      <a:pt x="0" y="0"/>
                    </a:cubicBezTo>
                    <a:lnTo>
                      <a:pt x="18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Freeform 234"/>
              <p:cNvSpPr>
                <a:spLocks/>
              </p:cNvSpPr>
              <p:nvPr/>
            </p:nvSpPr>
            <p:spPr bwMode="auto">
              <a:xfrm>
                <a:off x="11150376" y="3996637"/>
                <a:ext cx="103360" cy="1271906"/>
              </a:xfrm>
              <a:custGeom>
                <a:avLst/>
                <a:gdLst>
                  <a:gd name="T0" fmla="*/ 0 w 13"/>
                  <a:gd name="T1" fmla="*/ 0 h 160"/>
                  <a:gd name="T2" fmla="*/ 0 w 13"/>
                  <a:gd name="T3" fmla="*/ 0 h 160"/>
                  <a:gd name="T4" fmla="*/ 13 w 13"/>
                  <a:gd name="T5" fmla="*/ 13 h 160"/>
                  <a:gd name="T6" fmla="*/ 13 w 13"/>
                  <a:gd name="T7" fmla="*/ 147 h 160"/>
                  <a:gd name="T8" fmla="*/ 0 w 13"/>
                  <a:gd name="T9" fmla="*/ 160 h 160"/>
                  <a:gd name="T10" fmla="*/ 0 w 13"/>
                  <a:gd name="T11" fmla="*/ 160 h 160"/>
                  <a:gd name="T12" fmla="*/ 0 w 13"/>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3" h="160">
                    <a:moveTo>
                      <a:pt x="0" y="0"/>
                    </a:moveTo>
                    <a:cubicBezTo>
                      <a:pt x="0" y="0"/>
                      <a:pt x="0" y="0"/>
                      <a:pt x="0" y="0"/>
                    </a:cubicBezTo>
                    <a:cubicBezTo>
                      <a:pt x="7" y="0"/>
                      <a:pt x="13" y="6"/>
                      <a:pt x="13" y="13"/>
                    </a:cubicBezTo>
                    <a:cubicBezTo>
                      <a:pt x="13" y="147"/>
                      <a:pt x="13" y="147"/>
                      <a:pt x="13" y="147"/>
                    </a:cubicBezTo>
                    <a:cubicBezTo>
                      <a:pt x="13" y="154"/>
                      <a:pt x="7" y="160"/>
                      <a:pt x="0" y="160"/>
                    </a:cubicBezTo>
                    <a:cubicBezTo>
                      <a:pt x="0" y="160"/>
                      <a:pt x="0" y="160"/>
                      <a:pt x="0" y="160"/>
                    </a:cubicBezTo>
                    <a:lnTo>
                      <a:pt x="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Freeform 235"/>
              <p:cNvSpPr>
                <a:spLocks/>
              </p:cNvSpPr>
              <p:nvPr/>
            </p:nvSpPr>
            <p:spPr bwMode="auto">
              <a:xfrm>
                <a:off x="10587637" y="4697190"/>
                <a:ext cx="737879" cy="1079541"/>
              </a:xfrm>
              <a:custGeom>
                <a:avLst/>
                <a:gdLst>
                  <a:gd name="T0" fmla="*/ 0 w 93"/>
                  <a:gd name="T1" fmla="*/ 136 h 136"/>
                  <a:gd name="T2" fmla="*/ 72 w 93"/>
                  <a:gd name="T3" fmla="*/ 136 h 136"/>
                  <a:gd name="T4" fmla="*/ 93 w 93"/>
                  <a:gd name="T5" fmla="*/ 115 h 136"/>
                  <a:gd name="T6" fmla="*/ 93 w 93"/>
                  <a:gd name="T7" fmla="*/ 0 h 136"/>
                  <a:gd name="T8" fmla="*/ 84 w 93"/>
                  <a:gd name="T9" fmla="*/ 0 h 136"/>
                  <a:gd name="T10" fmla="*/ 84 w 93"/>
                  <a:gd name="T11" fmla="*/ 115 h 136"/>
                  <a:gd name="T12" fmla="*/ 72 w 93"/>
                  <a:gd name="T13" fmla="*/ 127 h 136"/>
                  <a:gd name="T14" fmla="*/ 0 w 93"/>
                  <a:gd name="T15" fmla="*/ 127 h 136"/>
                  <a:gd name="T16" fmla="*/ 0 w 93"/>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0" y="136"/>
                    </a:moveTo>
                    <a:cubicBezTo>
                      <a:pt x="72" y="136"/>
                      <a:pt x="72" y="136"/>
                      <a:pt x="72" y="136"/>
                    </a:cubicBezTo>
                    <a:cubicBezTo>
                      <a:pt x="84" y="136"/>
                      <a:pt x="93" y="127"/>
                      <a:pt x="93" y="115"/>
                    </a:cubicBezTo>
                    <a:cubicBezTo>
                      <a:pt x="93" y="0"/>
                      <a:pt x="93" y="0"/>
                      <a:pt x="93" y="0"/>
                    </a:cubicBezTo>
                    <a:cubicBezTo>
                      <a:pt x="84" y="0"/>
                      <a:pt x="84" y="0"/>
                      <a:pt x="84" y="0"/>
                    </a:cubicBezTo>
                    <a:cubicBezTo>
                      <a:pt x="84" y="115"/>
                      <a:pt x="84" y="115"/>
                      <a:pt x="84" y="115"/>
                    </a:cubicBezTo>
                    <a:cubicBezTo>
                      <a:pt x="84" y="121"/>
                      <a:pt x="79" y="127"/>
                      <a:pt x="72" y="127"/>
                    </a:cubicBezTo>
                    <a:cubicBezTo>
                      <a:pt x="0" y="127"/>
                      <a:pt x="0" y="127"/>
                      <a:pt x="0" y="127"/>
                    </a:cubicBez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6" name="Freeform 236"/>
              <p:cNvSpPr>
                <a:spLocks/>
              </p:cNvSpPr>
              <p:nvPr/>
            </p:nvSpPr>
            <p:spPr bwMode="auto">
              <a:xfrm>
                <a:off x="10587637" y="5768117"/>
                <a:ext cx="180881" cy="160783"/>
              </a:xfrm>
              <a:custGeom>
                <a:avLst/>
                <a:gdLst>
                  <a:gd name="T0" fmla="*/ 23 w 23"/>
                  <a:gd name="T1" fmla="*/ 0 h 20"/>
                  <a:gd name="T2" fmla="*/ 23 w 23"/>
                  <a:gd name="T3" fmla="*/ 11 h 20"/>
                  <a:gd name="T4" fmla="*/ 14 w 23"/>
                  <a:gd name="T5" fmla="*/ 20 h 20"/>
                  <a:gd name="T6" fmla="*/ 9 w 23"/>
                  <a:gd name="T7" fmla="*/ 20 h 20"/>
                  <a:gd name="T8" fmla="*/ 0 w 23"/>
                  <a:gd name="T9" fmla="*/ 11 h 20"/>
                  <a:gd name="T10" fmla="*/ 0 w 23"/>
                  <a:gd name="T11" fmla="*/ 0 h 20"/>
                  <a:gd name="T12" fmla="*/ 23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3" y="0"/>
                    </a:moveTo>
                    <a:cubicBezTo>
                      <a:pt x="23" y="11"/>
                      <a:pt x="23" y="11"/>
                      <a:pt x="23" y="11"/>
                    </a:cubicBezTo>
                    <a:cubicBezTo>
                      <a:pt x="23" y="16"/>
                      <a:pt x="19" y="20"/>
                      <a:pt x="14" y="20"/>
                    </a:cubicBezTo>
                    <a:cubicBezTo>
                      <a:pt x="9" y="20"/>
                      <a:pt x="9" y="20"/>
                      <a:pt x="9" y="20"/>
                    </a:cubicBezTo>
                    <a:cubicBezTo>
                      <a:pt x="4" y="20"/>
                      <a:pt x="0" y="16"/>
                      <a:pt x="0" y="11"/>
                    </a:cubicBezTo>
                    <a:cubicBezTo>
                      <a:pt x="0" y="0"/>
                      <a:pt x="0" y="0"/>
                      <a:pt x="0" y="0"/>
                    </a:cubicBez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7" name="Freeform 237"/>
              <p:cNvSpPr>
                <a:spLocks/>
              </p:cNvSpPr>
              <p:nvPr/>
            </p:nvSpPr>
            <p:spPr bwMode="auto">
              <a:xfrm>
                <a:off x="11253736" y="4608185"/>
                <a:ext cx="157913" cy="183752"/>
              </a:xfrm>
              <a:custGeom>
                <a:avLst/>
                <a:gdLst>
                  <a:gd name="T0" fmla="*/ 0 w 20"/>
                  <a:gd name="T1" fmla="*/ 0 h 23"/>
                  <a:gd name="T2" fmla="*/ 11 w 20"/>
                  <a:gd name="T3" fmla="*/ 0 h 23"/>
                  <a:gd name="T4" fmla="*/ 20 w 20"/>
                  <a:gd name="T5" fmla="*/ 9 h 23"/>
                  <a:gd name="T6" fmla="*/ 20 w 20"/>
                  <a:gd name="T7" fmla="*/ 14 h 23"/>
                  <a:gd name="T8" fmla="*/ 11 w 20"/>
                  <a:gd name="T9" fmla="*/ 23 h 23"/>
                  <a:gd name="T10" fmla="*/ 0 w 20"/>
                  <a:gd name="T11" fmla="*/ 23 h 23"/>
                  <a:gd name="T12" fmla="*/ 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0"/>
                    </a:moveTo>
                    <a:cubicBezTo>
                      <a:pt x="11" y="0"/>
                      <a:pt x="11" y="0"/>
                      <a:pt x="11" y="0"/>
                    </a:cubicBezTo>
                    <a:cubicBezTo>
                      <a:pt x="16" y="0"/>
                      <a:pt x="20" y="4"/>
                      <a:pt x="20" y="9"/>
                    </a:cubicBezTo>
                    <a:cubicBezTo>
                      <a:pt x="20" y="14"/>
                      <a:pt x="20" y="14"/>
                      <a:pt x="20" y="14"/>
                    </a:cubicBezTo>
                    <a:cubicBezTo>
                      <a:pt x="20" y="19"/>
                      <a:pt x="16" y="23"/>
                      <a:pt x="11" y="23"/>
                    </a:cubicBezTo>
                    <a:cubicBezTo>
                      <a:pt x="0" y="23"/>
                      <a:pt x="0" y="23"/>
                      <a:pt x="0" y="2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8" name="Freeform 238"/>
              <p:cNvSpPr>
                <a:spLocks/>
              </p:cNvSpPr>
              <p:nvPr/>
            </p:nvSpPr>
            <p:spPr bwMode="auto">
              <a:xfrm>
                <a:off x="9720558" y="5389129"/>
                <a:ext cx="1421206" cy="134943"/>
              </a:xfrm>
              <a:custGeom>
                <a:avLst/>
                <a:gdLst>
                  <a:gd name="T0" fmla="*/ 0 w 179"/>
                  <a:gd name="T1" fmla="*/ 9 h 17"/>
                  <a:gd name="T2" fmla="*/ 9 w 179"/>
                  <a:gd name="T3" fmla="*/ 0 h 17"/>
                  <a:gd name="T4" fmla="*/ 170 w 179"/>
                  <a:gd name="T5" fmla="*/ 0 h 17"/>
                  <a:gd name="T6" fmla="*/ 179 w 179"/>
                  <a:gd name="T7" fmla="*/ 9 h 17"/>
                  <a:gd name="T8" fmla="*/ 179 w 179"/>
                  <a:gd name="T9" fmla="*/ 9 h 17"/>
                  <a:gd name="T10" fmla="*/ 170 w 179"/>
                  <a:gd name="T11" fmla="*/ 17 h 17"/>
                  <a:gd name="T12" fmla="*/ 9 w 179"/>
                  <a:gd name="T13" fmla="*/ 17 h 17"/>
                  <a:gd name="T14" fmla="*/ 0 w 17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
                    <a:moveTo>
                      <a:pt x="0" y="9"/>
                    </a:moveTo>
                    <a:cubicBezTo>
                      <a:pt x="0" y="4"/>
                      <a:pt x="4" y="0"/>
                      <a:pt x="9" y="0"/>
                    </a:cubicBezTo>
                    <a:cubicBezTo>
                      <a:pt x="170" y="0"/>
                      <a:pt x="170" y="0"/>
                      <a:pt x="170" y="0"/>
                    </a:cubicBezTo>
                    <a:cubicBezTo>
                      <a:pt x="175" y="0"/>
                      <a:pt x="179" y="4"/>
                      <a:pt x="179" y="9"/>
                    </a:cubicBezTo>
                    <a:cubicBezTo>
                      <a:pt x="179" y="9"/>
                      <a:pt x="179" y="9"/>
                      <a:pt x="179" y="9"/>
                    </a:cubicBezTo>
                    <a:cubicBezTo>
                      <a:pt x="179" y="13"/>
                      <a:pt x="175" y="17"/>
                      <a:pt x="170" y="17"/>
                    </a:cubicBezTo>
                    <a:cubicBezTo>
                      <a:pt x="9" y="17"/>
                      <a:pt x="9" y="17"/>
                      <a:pt x="9" y="17"/>
                    </a:cubicBezTo>
                    <a:cubicBezTo>
                      <a:pt x="4" y="17"/>
                      <a:pt x="0" y="13"/>
                      <a:pt x="0" y="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45" name="Freeform 40"/>
            <p:cNvSpPr>
              <a:spLocks/>
            </p:cNvSpPr>
            <p:nvPr/>
          </p:nvSpPr>
          <p:spPr bwMode="auto">
            <a:xfrm>
              <a:off x="9235724" y="3740780"/>
              <a:ext cx="260350" cy="122238"/>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6" name="Freeform 41"/>
            <p:cNvSpPr>
              <a:spLocks/>
            </p:cNvSpPr>
            <p:nvPr/>
          </p:nvSpPr>
          <p:spPr bwMode="auto">
            <a:xfrm>
              <a:off x="9532722" y="3699351"/>
              <a:ext cx="22225" cy="73025"/>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5"/>
            <p:cNvSpPr>
              <a:spLocks/>
            </p:cNvSpPr>
            <p:nvPr/>
          </p:nvSpPr>
          <p:spPr bwMode="auto">
            <a:xfrm>
              <a:off x="8134810" y="3745478"/>
              <a:ext cx="1074450" cy="127517"/>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8"/>
            <p:cNvSpPr>
              <a:spLocks/>
            </p:cNvSpPr>
            <p:nvPr/>
          </p:nvSpPr>
          <p:spPr bwMode="auto">
            <a:xfrm>
              <a:off x="8529169" y="3464468"/>
              <a:ext cx="281009" cy="342408"/>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44" name="Group 243"/>
            <p:cNvGrpSpPr/>
            <p:nvPr/>
          </p:nvGrpSpPr>
          <p:grpSpPr>
            <a:xfrm>
              <a:off x="7271135" y="1852611"/>
              <a:ext cx="2687072" cy="1614574"/>
              <a:chOff x="7586958" y="2163320"/>
              <a:chExt cx="2177238" cy="1308232"/>
            </a:xfrm>
          </p:grpSpPr>
          <p:sp>
            <p:nvSpPr>
              <p:cNvPr id="117" name="Freeform 7"/>
              <p:cNvSpPr>
                <a:spLocks/>
              </p:cNvSpPr>
              <p:nvPr/>
            </p:nvSpPr>
            <p:spPr bwMode="auto">
              <a:xfrm>
                <a:off x="7586958" y="2163320"/>
                <a:ext cx="2177238" cy="1308232"/>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9"/>
              <p:cNvSpPr>
                <a:spLocks/>
              </p:cNvSpPr>
              <p:nvPr/>
            </p:nvSpPr>
            <p:spPr bwMode="auto">
              <a:xfrm>
                <a:off x="7645994" y="2222356"/>
                <a:ext cx="2052081" cy="1133486"/>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12"/>
              <p:cNvSpPr/>
              <p:nvPr/>
            </p:nvSpPr>
            <p:spPr bwMode="auto">
              <a:xfrm>
                <a:off x="7645997" y="2222356"/>
                <a:ext cx="2059164" cy="113348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14" name="Picture 13"/>
              <p:cNvPicPr>
                <a:picLocks/>
              </p:cNvPicPr>
              <p:nvPr/>
            </p:nvPicPr>
            <p:blipFill>
              <a:blip r:embed="rId3"/>
              <a:stretch>
                <a:fillRect/>
              </a:stretch>
            </p:blipFill>
            <p:spPr>
              <a:xfrm>
                <a:off x="8915299" y="2808304"/>
                <a:ext cx="457200" cy="457200"/>
              </a:xfrm>
              <a:prstGeom prst="rect">
                <a:avLst/>
              </a:prstGeom>
            </p:spPr>
          </p:pic>
          <p:pic>
            <p:nvPicPr>
              <p:cNvPr id="15" name="Picture 14"/>
              <p:cNvPicPr>
                <a:picLocks noChangeAspect="1"/>
              </p:cNvPicPr>
              <p:nvPr/>
            </p:nvPicPr>
            <p:blipFill>
              <a:blip r:embed="rId4"/>
              <a:stretch>
                <a:fillRect/>
              </a:stretch>
            </p:blipFill>
            <p:spPr>
              <a:xfrm>
                <a:off x="8709831" y="2271531"/>
                <a:ext cx="775287" cy="469669"/>
              </a:xfrm>
              <a:prstGeom prst="rect">
                <a:avLst/>
              </a:prstGeom>
            </p:spPr>
          </p:pic>
          <p:grpSp>
            <p:nvGrpSpPr>
              <p:cNvPr id="16" name="Group 15"/>
              <p:cNvGrpSpPr/>
              <p:nvPr/>
            </p:nvGrpSpPr>
            <p:grpSpPr>
              <a:xfrm>
                <a:off x="7808557" y="2335853"/>
                <a:ext cx="590930" cy="951359"/>
                <a:chOff x="13600846" y="-1636969"/>
                <a:chExt cx="687765" cy="1110915"/>
              </a:xfrm>
            </p:grpSpPr>
            <p:sp>
              <p:nvSpPr>
                <p:cNvPr id="17" name="Oval 56"/>
                <p:cNvSpPr>
                  <a:spLocks noChangeArrowheads="1"/>
                </p:cNvSpPr>
                <p:nvPr/>
              </p:nvSpPr>
              <p:spPr bwMode="auto">
                <a:xfrm>
                  <a:off x="13600846" y="-163696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8" name="Oval 57"/>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9" name="Oval 58"/>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0" name="Oval 59"/>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1" name="Oval 60"/>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2" name="Oval 61"/>
                <p:cNvSpPr>
                  <a:spLocks noChangeArrowheads="1"/>
                </p:cNvSpPr>
                <p:nvPr/>
              </p:nvSpPr>
              <p:spPr bwMode="auto">
                <a:xfrm>
                  <a:off x="13600846" y="-1198763"/>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3" name="Freeform 62"/>
                <p:cNvSpPr>
                  <a:spLocks/>
                </p:cNvSpPr>
                <p:nvPr/>
              </p:nvSpPr>
              <p:spPr bwMode="auto">
                <a:xfrm>
                  <a:off x="13738581" y="-1636969"/>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Freeform 63"/>
                <p:cNvSpPr>
                  <a:spLocks/>
                </p:cNvSpPr>
                <p:nvPr/>
              </p:nvSpPr>
              <p:spPr bwMode="auto">
                <a:xfrm>
                  <a:off x="13738581" y="-1491052"/>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5" name="Freeform 64"/>
                <p:cNvSpPr>
                  <a:spLocks/>
                </p:cNvSpPr>
                <p:nvPr/>
              </p:nvSpPr>
              <p:spPr bwMode="auto">
                <a:xfrm>
                  <a:off x="13738581" y="-1344680"/>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65"/>
                <p:cNvSpPr>
                  <a:spLocks/>
                </p:cNvSpPr>
                <p:nvPr/>
              </p:nvSpPr>
              <p:spPr bwMode="auto">
                <a:xfrm>
                  <a:off x="13738581" y="-1198763"/>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8" name="Oval 56"/>
                <p:cNvSpPr>
                  <a:spLocks noChangeArrowheads="1"/>
                </p:cNvSpPr>
                <p:nvPr/>
              </p:nvSpPr>
              <p:spPr bwMode="auto">
                <a:xfrm>
                  <a:off x="13600846" y="-1037446"/>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Oval 57"/>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4" name="Oval 58"/>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Oval 59"/>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6" name="Oval 60"/>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Oval 61"/>
                <p:cNvSpPr>
                  <a:spLocks noChangeArrowheads="1"/>
                </p:cNvSpPr>
                <p:nvPr/>
              </p:nvSpPr>
              <p:spPr bwMode="auto">
                <a:xfrm>
                  <a:off x="13600846" y="-599240"/>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62"/>
                <p:cNvSpPr>
                  <a:spLocks/>
                </p:cNvSpPr>
                <p:nvPr/>
              </p:nvSpPr>
              <p:spPr bwMode="auto">
                <a:xfrm>
                  <a:off x="13738581" y="-1037446"/>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9" name="Freeform 63"/>
                <p:cNvSpPr>
                  <a:spLocks/>
                </p:cNvSpPr>
                <p:nvPr/>
              </p:nvSpPr>
              <p:spPr bwMode="auto">
                <a:xfrm>
                  <a:off x="13738581" y="-891529"/>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64"/>
                <p:cNvSpPr>
                  <a:spLocks/>
                </p:cNvSpPr>
                <p:nvPr/>
              </p:nvSpPr>
              <p:spPr bwMode="auto">
                <a:xfrm>
                  <a:off x="13738581" y="-745157"/>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65"/>
                <p:cNvSpPr>
                  <a:spLocks/>
                </p:cNvSpPr>
                <p:nvPr/>
              </p:nvSpPr>
              <p:spPr bwMode="auto">
                <a:xfrm>
                  <a:off x="13738581" y="-599240"/>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
          <p:nvSpPr>
            <p:cNvPr id="171" name="Rectangle 166"/>
            <p:cNvSpPr>
              <a:spLocks noChangeArrowheads="1"/>
            </p:cNvSpPr>
            <p:nvPr/>
          </p:nvSpPr>
          <p:spPr bwMode="auto">
            <a:xfrm>
              <a:off x="6785917" y="3854326"/>
              <a:ext cx="2615592" cy="24691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2" name="Rectangle 167"/>
            <p:cNvSpPr>
              <a:spLocks noChangeArrowheads="1"/>
            </p:cNvSpPr>
            <p:nvPr/>
          </p:nvSpPr>
          <p:spPr bwMode="auto">
            <a:xfrm>
              <a:off x="8669372" y="4101243"/>
              <a:ext cx="246916"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3" name="Freeform 168"/>
            <p:cNvSpPr>
              <a:spLocks/>
            </p:cNvSpPr>
            <p:nvPr/>
          </p:nvSpPr>
          <p:spPr bwMode="auto">
            <a:xfrm>
              <a:off x="8669372" y="4101243"/>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4" name="Rectangle 169"/>
            <p:cNvSpPr>
              <a:spLocks noChangeArrowheads="1"/>
            </p:cNvSpPr>
            <p:nvPr/>
          </p:nvSpPr>
          <p:spPr bwMode="auto">
            <a:xfrm>
              <a:off x="10036025" y="4101243"/>
              <a:ext cx="246916"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5" name="Freeform 170"/>
            <p:cNvSpPr>
              <a:spLocks/>
            </p:cNvSpPr>
            <p:nvPr/>
          </p:nvSpPr>
          <p:spPr bwMode="auto">
            <a:xfrm>
              <a:off x="10036025" y="4101243"/>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6" name="Rectangle 171"/>
            <p:cNvSpPr>
              <a:spLocks noChangeArrowheads="1"/>
            </p:cNvSpPr>
            <p:nvPr/>
          </p:nvSpPr>
          <p:spPr bwMode="auto">
            <a:xfrm>
              <a:off x="6946700" y="4101243"/>
              <a:ext cx="238304"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7" name="Freeform 172"/>
            <p:cNvSpPr>
              <a:spLocks/>
            </p:cNvSpPr>
            <p:nvPr/>
          </p:nvSpPr>
          <p:spPr bwMode="auto">
            <a:xfrm>
              <a:off x="6946700" y="4101243"/>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8" name="Rectangle 173"/>
            <p:cNvSpPr>
              <a:spLocks noChangeArrowheads="1"/>
            </p:cNvSpPr>
            <p:nvPr/>
          </p:nvSpPr>
          <p:spPr bwMode="auto">
            <a:xfrm>
              <a:off x="8161183" y="4101243"/>
              <a:ext cx="238304"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9" name="Freeform 174"/>
            <p:cNvSpPr>
              <a:spLocks/>
            </p:cNvSpPr>
            <p:nvPr/>
          </p:nvSpPr>
          <p:spPr bwMode="auto">
            <a:xfrm>
              <a:off x="8161183" y="4101243"/>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5" name="Freeform 215"/>
            <p:cNvSpPr>
              <a:spLocks/>
            </p:cNvSpPr>
            <p:nvPr/>
          </p:nvSpPr>
          <p:spPr bwMode="auto">
            <a:xfrm>
              <a:off x="7429048" y="3593056"/>
              <a:ext cx="120587" cy="261273"/>
            </a:xfrm>
            <a:custGeom>
              <a:avLst/>
              <a:gdLst>
                <a:gd name="T0" fmla="*/ 2 w 15"/>
                <a:gd name="T1" fmla="*/ 0 h 33"/>
                <a:gd name="T2" fmla="*/ 0 w 15"/>
                <a:gd name="T3" fmla="*/ 16 h 33"/>
                <a:gd name="T4" fmla="*/ 12 w 15"/>
                <a:gd name="T5" fmla="*/ 32 h 33"/>
                <a:gd name="T6" fmla="*/ 14 w 15"/>
                <a:gd name="T7" fmla="*/ 32 h 33"/>
                <a:gd name="T8" fmla="*/ 2 w 15"/>
                <a:gd name="T9" fmla="*/ 0 h 33"/>
              </a:gdLst>
              <a:ahLst/>
              <a:cxnLst>
                <a:cxn ang="0">
                  <a:pos x="T0" y="T1"/>
                </a:cxn>
                <a:cxn ang="0">
                  <a:pos x="T2" y="T3"/>
                </a:cxn>
                <a:cxn ang="0">
                  <a:pos x="T4" y="T5"/>
                </a:cxn>
                <a:cxn ang="0">
                  <a:pos x="T6" y="T7"/>
                </a:cxn>
                <a:cxn ang="0">
                  <a:pos x="T8" y="T9"/>
                </a:cxn>
              </a:cxnLst>
              <a:rect l="0" t="0" r="r" b="b"/>
              <a:pathLst>
                <a:path w="15" h="33">
                  <a:moveTo>
                    <a:pt x="2" y="0"/>
                  </a:moveTo>
                  <a:cubicBezTo>
                    <a:pt x="2" y="5"/>
                    <a:pt x="2" y="10"/>
                    <a:pt x="0" y="16"/>
                  </a:cubicBezTo>
                  <a:cubicBezTo>
                    <a:pt x="9" y="17"/>
                    <a:pt x="12" y="31"/>
                    <a:pt x="12" y="32"/>
                  </a:cubicBezTo>
                  <a:cubicBezTo>
                    <a:pt x="12" y="33"/>
                    <a:pt x="14" y="33"/>
                    <a:pt x="14" y="32"/>
                  </a:cubicBezTo>
                  <a:cubicBezTo>
                    <a:pt x="15" y="10"/>
                    <a:pt x="4" y="1"/>
                    <a:pt x="2"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6" name="Freeform 216"/>
            <p:cNvSpPr>
              <a:spLocks/>
            </p:cNvSpPr>
            <p:nvPr/>
          </p:nvSpPr>
          <p:spPr bwMode="auto">
            <a:xfrm>
              <a:off x="7095998" y="3593056"/>
              <a:ext cx="120587" cy="261273"/>
            </a:xfrm>
            <a:custGeom>
              <a:avLst/>
              <a:gdLst>
                <a:gd name="T0" fmla="*/ 13 w 15"/>
                <a:gd name="T1" fmla="*/ 0 h 33"/>
                <a:gd name="T2" fmla="*/ 1 w 15"/>
                <a:gd name="T3" fmla="*/ 32 h 33"/>
                <a:gd name="T4" fmla="*/ 3 w 15"/>
                <a:gd name="T5" fmla="*/ 32 h 33"/>
                <a:gd name="T6" fmla="*/ 15 w 15"/>
                <a:gd name="T7" fmla="*/ 16 h 33"/>
                <a:gd name="T8" fmla="*/ 13 w 15"/>
                <a:gd name="T9" fmla="*/ 0 h 33"/>
              </a:gdLst>
              <a:ahLst/>
              <a:cxnLst>
                <a:cxn ang="0">
                  <a:pos x="T0" y="T1"/>
                </a:cxn>
                <a:cxn ang="0">
                  <a:pos x="T2" y="T3"/>
                </a:cxn>
                <a:cxn ang="0">
                  <a:pos x="T4" y="T5"/>
                </a:cxn>
                <a:cxn ang="0">
                  <a:pos x="T6" y="T7"/>
                </a:cxn>
                <a:cxn ang="0">
                  <a:pos x="T8" y="T9"/>
                </a:cxn>
              </a:cxnLst>
              <a:rect l="0" t="0" r="r" b="b"/>
              <a:pathLst>
                <a:path w="15" h="33">
                  <a:moveTo>
                    <a:pt x="13" y="0"/>
                  </a:moveTo>
                  <a:cubicBezTo>
                    <a:pt x="10" y="2"/>
                    <a:pt x="0" y="11"/>
                    <a:pt x="1" y="32"/>
                  </a:cubicBezTo>
                  <a:cubicBezTo>
                    <a:pt x="1" y="33"/>
                    <a:pt x="3" y="33"/>
                    <a:pt x="3" y="32"/>
                  </a:cubicBezTo>
                  <a:cubicBezTo>
                    <a:pt x="4" y="31"/>
                    <a:pt x="6" y="17"/>
                    <a:pt x="15" y="16"/>
                  </a:cubicBezTo>
                  <a:cubicBezTo>
                    <a:pt x="13" y="10"/>
                    <a:pt x="13" y="5"/>
                    <a:pt x="13"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7" name="Freeform 217"/>
            <p:cNvSpPr>
              <a:spLocks/>
            </p:cNvSpPr>
            <p:nvPr/>
          </p:nvSpPr>
          <p:spPr bwMode="auto">
            <a:xfrm>
              <a:off x="7302719" y="3584441"/>
              <a:ext cx="40196" cy="269885"/>
            </a:xfrm>
            <a:custGeom>
              <a:avLst/>
              <a:gdLst>
                <a:gd name="T0" fmla="*/ 3 w 5"/>
                <a:gd name="T1" fmla="*/ 0 h 34"/>
                <a:gd name="T2" fmla="*/ 3 w 5"/>
                <a:gd name="T3" fmla="*/ 0 h 34"/>
                <a:gd name="T4" fmla="*/ 3 w 5"/>
                <a:gd name="T5" fmla="*/ 0 h 34"/>
                <a:gd name="T6" fmla="*/ 3 w 5"/>
                <a:gd name="T7" fmla="*/ 0 h 34"/>
                <a:gd name="T8" fmla="*/ 3 w 5"/>
                <a:gd name="T9" fmla="*/ 0 h 34"/>
                <a:gd name="T10" fmla="*/ 1 w 5"/>
                <a:gd name="T11" fmla="*/ 2 h 34"/>
                <a:gd name="T12" fmla="*/ 1 w 5"/>
                <a:gd name="T13" fmla="*/ 31 h 34"/>
                <a:gd name="T14" fmla="*/ 3 w 5"/>
                <a:gd name="T15" fmla="*/ 34 h 34"/>
                <a:gd name="T16" fmla="*/ 3 w 5"/>
                <a:gd name="T17" fmla="*/ 34 h 34"/>
                <a:gd name="T18" fmla="*/ 3 w 5"/>
                <a:gd name="T19" fmla="*/ 34 h 34"/>
                <a:gd name="T20" fmla="*/ 3 w 5"/>
                <a:gd name="T21" fmla="*/ 34 h 34"/>
                <a:gd name="T22" fmla="*/ 3 w 5"/>
                <a:gd name="T23" fmla="*/ 34 h 34"/>
                <a:gd name="T24" fmla="*/ 5 w 5"/>
                <a:gd name="T25" fmla="*/ 31 h 34"/>
                <a:gd name="T26" fmla="*/ 5 w 5"/>
                <a:gd name="T27" fmla="*/ 2 h 34"/>
                <a:gd name="T28" fmla="*/ 3 w 5"/>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34">
                  <a:moveTo>
                    <a:pt x="3" y="0"/>
                  </a:moveTo>
                  <a:cubicBezTo>
                    <a:pt x="3" y="0"/>
                    <a:pt x="3" y="0"/>
                    <a:pt x="3" y="0"/>
                  </a:cubicBezTo>
                  <a:cubicBezTo>
                    <a:pt x="3" y="0"/>
                    <a:pt x="3" y="0"/>
                    <a:pt x="3" y="0"/>
                  </a:cubicBezTo>
                  <a:cubicBezTo>
                    <a:pt x="3" y="0"/>
                    <a:pt x="3" y="0"/>
                    <a:pt x="3" y="0"/>
                  </a:cubicBezTo>
                  <a:cubicBezTo>
                    <a:pt x="3" y="0"/>
                    <a:pt x="3" y="0"/>
                    <a:pt x="3" y="0"/>
                  </a:cubicBezTo>
                  <a:cubicBezTo>
                    <a:pt x="0" y="0"/>
                    <a:pt x="1" y="2"/>
                    <a:pt x="1" y="2"/>
                  </a:cubicBezTo>
                  <a:cubicBezTo>
                    <a:pt x="1" y="2"/>
                    <a:pt x="1" y="30"/>
                    <a:pt x="1" y="31"/>
                  </a:cubicBezTo>
                  <a:cubicBezTo>
                    <a:pt x="1" y="32"/>
                    <a:pt x="1" y="34"/>
                    <a:pt x="3" y="34"/>
                  </a:cubicBezTo>
                  <a:cubicBezTo>
                    <a:pt x="3" y="34"/>
                    <a:pt x="3" y="34"/>
                    <a:pt x="3" y="34"/>
                  </a:cubicBezTo>
                  <a:cubicBezTo>
                    <a:pt x="3" y="34"/>
                    <a:pt x="3" y="34"/>
                    <a:pt x="3" y="34"/>
                  </a:cubicBezTo>
                  <a:cubicBezTo>
                    <a:pt x="3" y="34"/>
                    <a:pt x="3" y="34"/>
                    <a:pt x="3" y="34"/>
                  </a:cubicBezTo>
                  <a:cubicBezTo>
                    <a:pt x="3" y="34"/>
                    <a:pt x="3" y="34"/>
                    <a:pt x="3" y="34"/>
                  </a:cubicBezTo>
                  <a:cubicBezTo>
                    <a:pt x="5" y="34"/>
                    <a:pt x="5" y="32"/>
                    <a:pt x="5" y="31"/>
                  </a:cubicBezTo>
                  <a:cubicBezTo>
                    <a:pt x="5" y="30"/>
                    <a:pt x="5" y="2"/>
                    <a:pt x="5" y="2"/>
                  </a:cubicBezTo>
                  <a:cubicBezTo>
                    <a:pt x="5" y="2"/>
                    <a:pt x="5" y="0"/>
                    <a:pt x="3"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8" name="Freeform 218"/>
            <p:cNvSpPr>
              <a:spLocks/>
            </p:cNvSpPr>
            <p:nvPr/>
          </p:nvSpPr>
          <p:spPr bwMode="auto">
            <a:xfrm>
              <a:off x="7271135" y="3305944"/>
              <a:ext cx="103360" cy="54552"/>
            </a:xfrm>
            <a:custGeom>
              <a:avLst/>
              <a:gdLst>
                <a:gd name="T0" fmla="*/ 13 w 13"/>
                <a:gd name="T1" fmla="*/ 7 h 7"/>
                <a:gd name="T2" fmla="*/ 7 w 13"/>
                <a:gd name="T3" fmla="*/ 0 h 7"/>
                <a:gd name="T4" fmla="*/ 7 w 13"/>
                <a:gd name="T5" fmla="*/ 0 h 7"/>
                <a:gd name="T6" fmla="*/ 0 w 13"/>
                <a:gd name="T7" fmla="*/ 7 h 7"/>
                <a:gd name="T8" fmla="*/ 13 w 13"/>
                <a:gd name="T9" fmla="*/ 7 h 7"/>
              </a:gdLst>
              <a:ahLst/>
              <a:cxnLst>
                <a:cxn ang="0">
                  <a:pos x="T0" y="T1"/>
                </a:cxn>
                <a:cxn ang="0">
                  <a:pos x="T2" y="T3"/>
                </a:cxn>
                <a:cxn ang="0">
                  <a:pos x="T4" y="T5"/>
                </a:cxn>
                <a:cxn ang="0">
                  <a:pos x="T6" y="T7"/>
                </a:cxn>
                <a:cxn ang="0">
                  <a:pos x="T8" y="T9"/>
                </a:cxn>
              </a:cxnLst>
              <a:rect l="0" t="0" r="r" b="b"/>
              <a:pathLst>
                <a:path w="13" h="7">
                  <a:moveTo>
                    <a:pt x="13" y="7"/>
                  </a:moveTo>
                  <a:cubicBezTo>
                    <a:pt x="11" y="2"/>
                    <a:pt x="8" y="0"/>
                    <a:pt x="7" y="0"/>
                  </a:cubicBezTo>
                  <a:cubicBezTo>
                    <a:pt x="7" y="0"/>
                    <a:pt x="7" y="0"/>
                    <a:pt x="7" y="0"/>
                  </a:cubicBezTo>
                  <a:cubicBezTo>
                    <a:pt x="5" y="0"/>
                    <a:pt x="3" y="2"/>
                    <a:pt x="0" y="7"/>
                  </a:cubicBezTo>
                  <a:lnTo>
                    <a:pt x="13" y="7"/>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9" name="Freeform 219"/>
            <p:cNvSpPr>
              <a:spLocks noEditPoints="1"/>
            </p:cNvSpPr>
            <p:nvPr/>
          </p:nvSpPr>
          <p:spPr bwMode="auto">
            <a:xfrm>
              <a:off x="7185002" y="3377721"/>
              <a:ext cx="278500" cy="364633"/>
            </a:xfrm>
            <a:custGeom>
              <a:avLst/>
              <a:gdLst>
                <a:gd name="T0" fmla="*/ 25 w 35"/>
                <a:gd name="T1" fmla="*/ 0 h 46"/>
                <a:gd name="T2" fmla="*/ 10 w 35"/>
                <a:gd name="T3" fmla="*/ 0 h 46"/>
                <a:gd name="T4" fmla="*/ 7 w 35"/>
                <a:gd name="T5" fmla="*/ 46 h 46"/>
                <a:gd name="T6" fmla="*/ 14 w 35"/>
                <a:gd name="T7" fmla="*/ 46 h 46"/>
                <a:gd name="T8" fmla="*/ 14 w 35"/>
                <a:gd name="T9" fmla="*/ 28 h 46"/>
                <a:gd name="T10" fmla="*/ 15 w 35"/>
                <a:gd name="T11" fmla="*/ 25 h 46"/>
                <a:gd name="T12" fmla="*/ 18 w 35"/>
                <a:gd name="T13" fmla="*/ 24 h 46"/>
                <a:gd name="T14" fmla="*/ 20 w 35"/>
                <a:gd name="T15" fmla="*/ 25 h 46"/>
                <a:gd name="T16" fmla="*/ 21 w 35"/>
                <a:gd name="T17" fmla="*/ 28 h 46"/>
                <a:gd name="T18" fmla="*/ 21 w 35"/>
                <a:gd name="T19" fmla="*/ 46 h 46"/>
                <a:gd name="T20" fmla="*/ 28 w 35"/>
                <a:gd name="T21" fmla="*/ 46 h 46"/>
                <a:gd name="T22" fmla="*/ 25 w 35"/>
                <a:gd name="T23" fmla="*/ 0 h 46"/>
                <a:gd name="T24" fmla="*/ 18 w 35"/>
                <a:gd name="T25" fmla="*/ 16 h 46"/>
                <a:gd name="T26" fmla="*/ 12 w 35"/>
                <a:gd name="T27" fmla="*/ 10 h 46"/>
                <a:gd name="T28" fmla="*/ 18 w 35"/>
                <a:gd name="T29" fmla="*/ 5 h 46"/>
                <a:gd name="T30" fmla="*/ 23 w 35"/>
                <a:gd name="T31" fmla="*/ 10 h 46"/>
                <a:gd name="T32" fmla="*/ 18 w 35"/>
                <a:gd name="T3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5" y="0"/>
                  </a:moveTo>
                  <a:cubicBezTo>
                    <a:pt x="10" y="0"/>
                    <a:pt x="10" y="0"/>
                    <a:pt x="10" y="0"/>
                  </a:cubicBezTo>
                  <a:cubicBezTo>
                    <a:pt x="5" y="10"/>
                    <a:pt x="0" y="27"/>
                    <a:pt x="7" y="46"/>
                  </a:cubicBezTo>
                  <a:cubicBezTo>
                    <a:pt x="7" y="46"/>
                    <a:pt x="11" y="46"/>
                    <a:pt x="14" y="46"/>
                  </a:cubicBezTo>
                  <a:cubicBezTo>
                    <a:pt x="14" y="28"/>
                    <a:pt x="14" y="28"/>
                    <a:pt x="14" y="28"/>
                  </a:cubicBezTo>
                  <a:cubicBezTo>
                    <a:pt x="14" y="28"/>
                    <a:pt x="14" y="26"/>
                    <a:pt x="15" y="25"/>
                  </a:cubicBezTo>
                  <a:cubicBezTo>
                    <a:pt x="15" y="25"/>
                    <a:pt x="16" y="24"/>
                    <a:pt x="18" y="24"/>
                  </a:cubicBezTo>
                  <a:cubicBezTo>
                    <a:pt x="19" y="24"/>
                    <a:pt x="20" y="25"/>
                    <a:pt x="20" y="25"/>
                  </a:cubicBezTo>
                  <a:cubicBezTo>
                    <a:pt x="21" y="26"/>
                    <a:pt x="21" y="28"/>
                    <a:pt x="21" y="28"/>
                  </a:cubicBezTo>
                  <a:cubicBezTo>
                    <a:pt x="21" y="46"/>
                    <a:pt x="21" y="46"/>
                    <a:pt x="21" y="46"/>
                  </a:cubicBezTo>
                  <a:cubicBezTo>
                    <a:pt x="25" y="46"/>
                    <a:pt x="28" y="46"/>
                    <a:pt x="28" y="46"/>
                  </a:cubicBezTo>
                  <a:cubicBezTo>
                    <a:pt x="35" y="27"/>
                    <a:pt x="31" y="10"/>
                    <a:pt x="25" y="0"/>
                  </a:cubicBezTo>
                  <a:close/>
                  <a:moveTo>
                    <a:pt x="18" y="16"/>
                  </a:moveTo>
                  <a:cubicBezTo>
                    <a:pt x="15" y="16"/>
                    <a:pt x="12" y="13"/>
                    <a:pt x="12" y="10"/>
                  </a:cubicBezTo>
                  <a:cubicBezTo>
                    <a:pt x="12" y="7"/>
                    <a:pt x="15" y="5"/>
                    <a:pt x="18" y="5"/>
                  </a:cubicBezTo>
                  <a:cubicBezTo>
                    <a:pt x="21" y="5"/>
                    <a:pt x="23" y="7"/>
                    <a:pt x="23" y="10"/>
                  </a:cubicBezTo>
                  <a:cubicBezTo>
                    <a:pt x="23" y="13"/>
                    <a:pt x="21" y="16"/>
                    <a:pt x="18" y="16"/>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 name="Freeform 220"/>
            <p:cNvSpPr>
              <a:spLocks/>
            </p:cNvSpPr>
            <p:nvPr/>
          </p:nvSpPr>
          <p:spPr bwMode="auto">
            <a:xfrm>
              <a:off x="7239554" y="3750966"/>
              <a:ext cx="54552" cy="17227"/>
            </a:xfrm>
            <a:custGeom>
              <a:avLst/>
              <a:gdLst>
                <a:gd name="T0" fmla="*/ 7 w 7"/>
                <a:gd name="T1" fmla="*/ 0 h 2"/>
                <a:gd name="T2" fmla="*/ 1 w 7"/>
                <a:gd name="T3" fmla="*/ 0 h 2"/>
                <a:gd name="T4" fmla="*/ 0 w 7"/>
                <a:gd name="T5" fmla="*/ 1 h 2"/>
                <a:gd name="T6" fmla="*/ 1 w 7"/>
                <a:gd name="T7" fmla="*/ 2 h 2"/>
                <a:gd name="T8" fmla="*/ 7 w 7"/>
                <a:gd name="T9" fmla="*/ 2 h 2"/>
                <a:gd name="T10" fmla="*/ 7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7" y="0"/>
                  </a:moveTo>
                  <a:cubicBezTo>
                    <a:pt x="1" y="0"/>
                    <a:pt x="1" y="0"/>
                    <a:pt x="1" y="0"/>
                  </a:cubicBezTo>
                  <a:cubicBezTo>
                    <a:pt x="0" y="0"/>
                    <a:pt x="0" y="1"/>
                    <a:pt x="0" y="1"/>
                  </a:cubicBezTo>
                  <a:cubicBezTo>
                    <a:pt x="0" y="2"/>
                    <a:pt x="0" y="2"/>
                    <a:pt x="1" y="2"/>
                  </a:cubicBezTo>
                  <a:cubicBezTo>
                    <a:pt x="7" y="2"/>
                    <a:pt x="7" y="2"/>
                    <a:pt x="7" y="2"/>
                  </a:cubicBezTo>
                  <a:lnTo>
                    <a:pt x="7"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1" name="Freeform 221"/>
            <p:cNvSpPr>
              <a:spLocks/>
            </p:cNvSpPr>
            <p:nvPr/>
          </p:nvSpPr>
          <p:spPr bwMode="auto">
            <a:xfrm>
              <a:off x="7351527" y="3750966"/>
              <a:ext cx="63165" cy="17227"/>
            </a:xfrm>
            <a:custGeom>
              <a:avLst/>
              <a:gdLst>
                <a:gd name="T0" fmla="*/ 7 w 8"/>
                <a:gd name="T1" fmla="*/ 0 h 2"/>
                <a:gd name="T2" fmla="*/ 0 w 8"/>
                <a:gd name="T3" fmla="*/ 0 h 2"/>
                <a:gd name="T4" fmla="*/ 0 w 8"/>
                <a:gd name="T5" fmla="*/ 2 h 2"/>
                <a:gd name="T6" fmla="*/ 7 w 8"/>
                <a:gd name="T7" fmla="*/ 2 h 2"/>
                <a:gd name="T8" fmla="*/ 8 w 8"/>
                <a:gd name="T9" fmla="*/ 1 h 2"/>
                <a:gd name="T10" fmla="*/ 7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7" y="0"/>
                  </a:moveTo>
                  <a:cubicBezTo>
                    <a:pt x="0" y="0"/>
                    <a:pt x="0" y="0"/>
                    <a:pt x="0" y="0"/>
                  </a:cubicBezTo>
                  <a:cubicBezTo>
                    <a:pt x="0" y="2"/>
                    <a:pt x="0" y="2"/>
                    <a:pt x="0" y="2"/>
                  </a:cubicBezTo>
                  <a:cubicBezTo>
                    <a:pt x="7" y="2"/>
                    <a:pt x="7" y="2"/>
                    <a:pt x="7" y="2"/>
                  </a:cubicBezTo>
                  <a:cubicBezTo>
                    <a:pt x="7" y="2"/>
                    <a:pt x="8" y="2"/>
                    <a:pt x="8" y="1"/>
                  </a:cubicBezTo>
                  <a:cubicBezTo>
                    <a:pt x="8" y="1"/>
                    <a:pt x="7" y="0"/>
                    <a:pt x="7"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763" y="114581"/>
            <a:ext cx="4392212" cy="363089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734" y="3710983"/>
            <a:ext cx="4963218" cy="3258005"/>
          </a:xfrm>
          <a:prstGeom prst="rect">
            <a:avLst/>
          </a:prstGeom>
        </p:spPr>
      </p:pic>
    </p:spTree>
    <p:extLst>
      <p:ext uri="{BB962C8B-B14F-4D97-AF65-F5344CB8AC3E}">
        <p14:creationId xmlns:p14="http://schemas.microsoft.com/office/powerpoint/2010/main" val="618467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a:solidFill>
                  <a:schemeClr val="tx1"/>
                </a:solidFill>
              </a:rPr>
              <a:t>C</a:t>
            </a:r>
            <a:r>
              <a:rPr lang="en-US" sz="3600" dirty="0" smtClean="0">
                <a:solidFill>
                  <a:schemeClr val="tx1"/>
                </a:solidFill>
              </a:rPr>
              <a:t>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alpha val="2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6" name="Group 105"/>
          <p:cNvGrpSpPr/>
          <p:nvPr/>
        </p:nvGrpSpPr>
        <p:grpSpPr>
          <a:xfrm>
            <a:off x="10308539" y="1491572"/>
            <a:ext cx="1053697" cy="1008322"/>
            <a:chOff x="7571318" y="2034239"/>
            <a:chExt cx="3213171" cy="3074806"/>
          </a:xfrm>
          <a:solidFill>
            <a:schemeClr val="tx1"/>
          </a:solidFill>
        </p:grpSpPr>
        <p:sp>
          <p:nvSpPr>
            <p:cNvPr id="107"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08" name="Rectangle 107"/>
            <p:cNvSpPr/>
            <p:nvPr/>
          </p:nvSpPr>
          <p:spPr bwMode="auto">
            <a:xfrm>
              <a:off x="8409970" y="2227231"/>
              <a:ext cx="1457021" cy="98955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109" name="Group 108"/>
            <p:cNvGrpSpPr>
              <a:grpSpLocks noChangeAspect="1"/>
            </p:cNvGrpSpPr>
            <p:nvPr/>
          </p:nvGrpSpPr>
          <p:grpSpPr>
            <a:xfrm>
              <a:off x="8140162" y="3959469"/>
              <a:ext cx="2132621" cy="1149576"/>
              <a:chOff x="1521227" y="5644283"/>
              <a:chExt cx="1894550" cy="1021243"/>
            </a:xfrm>
            <a:grpFill/>
          </p:grpSpPr>
          <p:sp>
            <p:nvSpPr>
              <p:cNvPr id="116" name="Freeform 115"/>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7" name="Freeform 116"/>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8" name="Freeform 117"/>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119" name="Freeform 118"/>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110"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1"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112" name="Group 111"/>
            <p:cNvGrpSpPr>
              <a:grpSpLocks noChangeAspect="1"/>
            </p:cNvGrpSpPr>
            <p:nvPr/>
          </p:nvGrpSpPr>
          <p:grpSpPr>
            <a:xfrm>
              <a:off x="8460724" y="2321703"/>
              <a:ext cx="1301416" cy="822118"/>
              <a:chOff x="1535603" y="5511803"/>
              <a:chExt cx="622317" cy="393124"/>
            </a:xfrm>
            <a:grpFill/>
          </p:grpSpPr>
          <p:sp>
            <p:nvSpPr>
              <p:cNvPr id="113"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4" name="Freeform 113"/>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5"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69469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51574" y="-1913294"/>
            <a:ext cx="7528830" cy="799868"/>
          </a:xfrm>
          <a:prstGeom prst="rect">
            <a:avLst/>
          </a:prstGeom>
          <a:noFill/>
        </p:spPr>
        <p:txBody>
          <a:bodyPr wrap="square" lIns="186472" tIns="149178" rIns="186472" bIns="149178" rtlCol="0">
            <a:spAutoFit/>
          </a:bodyPr>
          <a:lstStyle/>
          <a:p>
            <a:pPr marL="342873" indent="-342873" defTabSz="932667">
              <a:lnSpc>
                <a:spcPct val="90000"/>
              </a:lnSpc>
              <a:spcBef>
                <a:spcPct val="20000"/>
              </a:spcBef>
              <a:buClr>
                <a:srgbClr val="FFFFFF"/>
              </a:buClr>
              <a:buSzPct val="90000"/>
              <a:buFont typeface="Wingdings" panose="05000000000000000000" pitchFamily="2" charset="2"/>
              <a:buChar char="§"/>
            </a:pPr>
            <a:endParaRPr lang="en-US" sz="3600" dirty="0">
              <a:gradFill>
                <a:gsLst>
                  <a:gs pos="1250">
                    <a:srgbClr val="FFFFFF"/>
                  </a:gs>
                  <a:gs pos="100000">
                    <a:srgbClr val="FFFFFF"/>
                  </a:gs>
                </a:gsLst>
                <a:lin ang="5400000" scaled="0"/>
              </a:gradFill>
              <a:latin typeface="Segoe UI Light"/>
            </a:endParaRPr>
          </a:p>
        </p:txBody>
      </p:sp>
      <p:sp>
        <p:nvSpPr>
          <p:cNvPr id="27" name="Freeform 23"/>
          <p:cNvSpPr>
            <a:spLocks/>
          </p:cNvSpPr>
          <p:nvPr/>
        </p:nvSpPr>
        <p:spPr bwMode="auto">
          <a:xfrm>
            <a:off x="9551934" y="-6718398"/>
            <a:ext cx="2142817" cy="1412753"/>
          </a:xfrm>
          <a:custGeom>
            <a:avLst/>
            <a:gdLst>
              <a:gd name="T0" fmla="*/ 462 w 550"/>
              <a:gd name="T1" fmla="*/ 159 h 362"/>
              <a:gd name="T2" fmla="*/ 462 w 550"/>
              <a:gd name="T3" fmla="*/ 152 h 362"/>
              <a:gd name="T4" fmla="*/ 311 w 550"/>
              <a:gd name="T5" fmla="*/ 0 h 362"/>
              <a:gd name="T6" fmla="*/ 184 w 550"/>
              <a:gd name="T7" fmla="*/ 68 h 362"/>
              <a:gd name="T8" fmla="*/ 143 w 550"/>
              <a:gd name="T9" fmla="*/ 57 h 362"/>
              <a:gd name="T10" fmla="*/ 94 w 550"/>
              <a:gd name="T11" fmla="*/ 72 h 362"/>
              <a:gd name="T12" fmla="*/ 55 w 550"/>
              <a:gd name="T13" fmla="*/ 143 h 362"/>
              <a:gd name="T14" fmla="*/ 0 w 550"/>
              <a:gd name="T15" fmla="*/ 243 h 362"/>
              <a:gd name="T16" fmla="*/ 106 w 550"/>
              <a:gd name="T17" fmla="*/ 362 h 362"/>
              <a:gd name="T18" fmla="*/ 119 w 550"/>
              <a:gd name="T19" fmla="*/ 362 h 362"/>
              <a:gd name="T20" fmla="*/ 131 w 550"/>
              <a:gd name="T21" fmla="*/ 362 h 362"/>
              <a:gd name="T22" fmla="*/ 379 w 550"/>
              <a:gd name="T23" fmla="*/ 362 h 362"/>
              <a:gd name="T24" fmla="*/ 384 w 550"/>
              <a:gd name="T25" fmla="*/ 362 h 362"/>
              <a:gd name="T26" fmla="*/ 390 w 550"/>
              <a:gd name="T27" fmla="*/ 362 h 362"/>
              <a:gd name="T28" fmla="*/ 409 w 550"/>
              <a:gd name="T29" fmla="*/ 362 h 362"/>
              <a:gd name="T30" fmla="*/ 448 w 550"/>
              <a:gd name="T31" fmla="*/ 362 h 362"/>
              <a:gd name="T32" fmla="*/ 550 w 550"/>
              <a:gd name="T33" fmla="*/ 260 h 362"/>
              <a:gd name="T34" fmla="*/ 462 w 550"/>
              <a:gd name="T35" fmla="*/ 15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0" h="362">
                <a:moveTo>
                  <a:pt x="462" y="159"/>
                </a:moveTo>
                <a:cubicBezTo>
                  <a:pt x="462" y="157"/>
                  <a:pt x="462" y="154"/>
                  <a:pt x="462" y="152"/>
                </a:cubicBezTo>
                <a:cubicBezTo>
                  <a:pt x="462" y="68"/>
                  <a:pt x="395" y="0"/>
                  <a:pt x="311" y="0"/>
                </a:cubicBezTo>
                <a:cubicBezTo>
                  <a:pt x="258" y="0"/>
                  <a:pt x="211" y="28"/>
                  <a:pt x="184" y="68"/>
                </a:cubicBezTo>
                <a:cubicBezTo>
                  <a:pt x="172" y="61"/>
                  <a:pt x="158" y="57"/>
                  <a:pt x="143" y="57"/>
                </a:cubicBezTo>
                <a:cubicBezTo>
                  <a:pt x="124" y="57"/>
                  <a:pt x="108" y="62"/>
                  <a:pt x="94" y="72"/>
                </a:cubicBezTo>
                <a:cubicBezTo>
                  <a:pt x="70" y="87"/>
                  <a:pt x="55" y="113"/>
                  <a:pt x="55" y="143"/>
                </a:cubicBezTo>
                <a:cubicBezTo>
                  <a:pt x="22" y="164"/>
                  <a:pt x="0" y="201"/>
                  <a:pt x="0" y="243"/>
                </a:cubicBezTo>
                <a:cubicBezTo>
                  <a:pt x="0" y="305"/>
                  <a:pt x="46" y="355"/>
                  <a:pt x="106" y="362"/>
                </a:cubicBezTo>
                <a:cubicBezTo>
                  <a:pt x="110" y="362"/>
                  <a:pt x="115" y="362"/>
                  <a:pt x="119" y="362"/>
                </a:cubicBezTo>
                <a:cubicBezTo>
                  <a:pt x="123" y="362"/>
                  <a:pt x="127" y="362"/>
                  <a:pt x="131" y="362"/>
                </a:cubicBezTo>
                <a:cubicBezTo>
                  <a:pt x="187" y="362"/>
                  <a:pt x="318" y="362"/>
                  <a:pt x="379" y="362"/>
                </a:cubicBezTo>
                <a:cubicBezTo>
                  <a:pt x="381" y="362"/>
                  <a:pt x="383" y="362"/>
                  <a:pt x="384" y="362"/>
                </a:cubicBezTo>
                <a:cubicBezTo>
                  <a:pt x="390" y="362"/>
                  <a:pt x="390" y="362"/>
                  <a:pt x="390" y="362"/>
                </a:cubicBezTo>
                <a:cubicBezTo>
                  <a:pt x="394" y="362"/>
                  <a:pt x="403" y="362"/>
                  <a:pt x="409" y="362"/>
                </a:cubicBezTo>
                <a:cubicBezTo>
                  <a:pt x="448" y="362"/>
                  <a:pt x="448" y="362"/>
                  <a:pt x="448" y="362"/>
                </a:cubicBezTo>
                <a:cubicBezTo>
                  <a:pt x="505" y="361"/>
                  <a:pt x="550" y="316"/>
                  <a:pt x="550" y="260"/>
                </a:cubicBezTo>
                <a:cubicBezTo>
                  <a:pt x="550" y="209"/>
                  <a:pt x="512" y="166"/>
                  <a:pt x="462" y="159"/>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21"/>
          <p:cNvSpPr>
            <a:spLocks noChangeAspect="1"/>
          </p:cNvSpPr>
          <p:nvPr/>
        </p:nvSpPr>
        <p:spPr bwMode="black">
          <a:xfrm>
            <a:off x="17214925" y="-3765308"/>
            <a:ext cx="1075488" cy="1444518"/>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chemeClr val="accent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1" name="Freeform 121"/>
          <p:cNvSpPr>
            <a:spLocks noChangeAspect="1"/>
          </p:cNvSpPr>
          <p:nvPr/>
        </p:nvSpPr>
        <p:spPr bwMode="black">
          <a:xfrm rot="8373554">
            <a:off x="12034734" y="-5648509"/>
            <a:ext cx="1075365" cy="1444353"/>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chemeClr val="accent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2" name="Freeform 21"/>
          <p:cNvSpPr>
            <a:spLocks noChangeAspect="1"/>
          </p:cNvSpPr>
          <p:nvPr/>
        </p:nvSpPr>
        <p:spPr bwMode="black">
          <a:xfrm>
            <a:off x="9076399" y="-6439735"/>
            <a:ext cx="2079804" cy="1229993"/>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chemeClr val="tx1">
              <a:lumMod val="8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 name="Title 1"/>
          <p:cNvSpPr>
            <a:spLocks noGrp="1"/>
          </p:cNvSpPr>
          <p:nvPr>
            <p:ph type="title"/>
          </p:nvPr>
        </p:nvSpPr>
        <p:spPr/>
        <p:txBody>
          <a:bodyPr/>
          <a:lstStyle/>
          <a:p>
            <a:r>
              <a:rPr lang="en-US" smtClean="0"/>
              <a:t>Hybrid BI</a:t>
            </a:r>
            <a:endParaRPr lang="en-US" dirty="0"/>
          </a:p>
        </p:txBody>
      </p:sp>
      <p:sp>
        <p:nvSpPr>
          <p:cNvPr id="8" name="Text Placeholder 7"/>
          <p:cNvSpPr>
            <a:spLocks noGrp="1"/>
          </p:cNvSpPr>
          <p:nvPr>
            <p:ph type="body" sz="quarter" idx="10"/>
          </p:nvPr>
        </p:nvSpPr>
        <p:spPr>
          <a:xfrm>
            <a:off x="274638" y="2037423"/>
            <a:ext cx="5303526" cy="2631490"/>
          </a:xfrm>
        </p:spPr>
        <p:txBody>
          <a:bodyPr/>
          <a:lstStyle/>
          <a:p>
            <a:pPr lvl="1">
              <a:spcBef>
                <a:spcPts val="1200"/>
              </a:spcBef>
            </a:pPr>
            <a:r>
              <a:rPr lang="en-US" dirty="0" smtClean="0"/>
              <a:t>Power BI connectivity to on-premises Analysis Services (Tabular, OLAP coming) </a:t>
            </a:r>
          </a:p>
          <a:p>
            <a:pPr lvl="1">
              <a:spcBef>
                <a:spcPts val="1200"/>
              </a:spcBef>
            </a:pPr>
            <a:r>
              <a:rPr lang="en-US" dirty="0" smtClean="0"/>
              <a:t>Pin on-premises SSRS report to Power BI Dashboard</a:t>
            </a:r>
            <a:endParaRPr lang="en-US" dirty="0"/>
          </a:p>
        </p:txBody>
      </p:sp>
      <p:sp>
        <p:nvSpPr>
          <p:cNvPr id="5" name="Text Placeholder 4"/>
          <p:cNvSpPr>
            <a:spLocks noGrp="1"/>
          </p:cNvSpPr>
          <p:nvPr>
            <p:ph type="body" sz="quarter" idx="11"/>
          </p:nvPr>
        </p:nvSpPr>
        <p:spPr/>
        <p:txBody>
          <a:bodyPr/>
          <a:lstStyle/>
          <a:p>
            <a:r>
              <a:rPr lang="en-US" smtClean="0"/>
              <a:t>Continuous investments</a:t>
            </a:r>
          </a:p>
          <a:p>
            <a:endParaRPr lang="en-US" dirty="0"/>
          </a:p>
        </p:txBody>
      </p:sp>
      <p:grpSp>
        <p:nvGrpSpPr>
          <p:cNvPr id="49" name="Group 48"/>
          <p:cNvGrpSpPr>
            <a:grpSpLocks noChangeAspect="1"/>
          </p:cNvGrpSpPr>
          <p:nvPr/>
        </p:nvGrpSpPr>
        <p:grpSpPr>
          <a:xfrm>
            <a:off x="-6583655" y="3739280"/>
            <a:ext cx="3555550" cy="1916597"/>
            <a:chOff x="1521227" y="5644283"/>
            <a:chExt cx="1894550" cy="1021243"/>
          </a:xfrm>
          <a:solidFill>
            <a:schemeClr val="accent3"/>
          </a:solidFill>
        </p:grpSpPr>
        <p:sp>
          <p:nvSpPr>
            <p:cNvPr id="56" name="Freeform 55"/>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7" name="Freeform 56"/>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8" name="Freeform 57"/>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9" name="Freeform 58"/>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cxnSp>
        <p:nvCxnSpPr>
          <p:cNvPr id="63" name="Straight Connector 62"/>
          <p:cNvCxnSpPr/>
          <p:nvPr/>
        </p:nvCxnSpPr>
        <p:spPr>
          <a:xfrm>
            <a:off x="5822188" y="4547294"/>
            <a:ext cx="6124379" cy="0"/>
          </a:xfrm>
          <a:prstGeom prst="line">
            <a:avLst/>
          </a:prstGeom>
          <a:ln w="158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00918" y="5527658"/>
            <a:ext cx="1796817" cy="845901"/>
          </a:xfrm>
          <a:prstGeom prst="rect">
            <a:avLst/>
          </a:prstGeom>
          <a:noFill/>
        </p:spPr>
        <p:txBody>
          <a:bodyPr wrap="square" lIns="182828" tIns="146262" rIns="182828" bIns="146262" rtlCol="0" anchor="ctr">
            <a:noAutofit/>
          </a:bodyPr>
          <a:lstStyle/>
          <a:p>
            <a:pPr algn="ctr" defTabSz="931505" fontAlgn="base">
              <a:lnSpc>
                <a:spcPct val="90000"/>
              </a:lnSpc>
              <a:spcBef>
                <a:spcPct val="0"/>
              </a:spcBef>
              <a:spcAft>
                <a:spcPts val="600"/>
              </a:spcAft>
            </a:pPr>
            <a:r>
              <a:rPr lang="en-US" sz="1400" dirty="0" smtClean="0">
                <a:gradFill>
                  <a:gsLst>
                    <a:gs pos="72566">
                      <a:srgbClr val="505050"/>
                    </a:gs>
                    <a:gs pos="43000">
                      <a:srgbClr val="505050"/>
                    </a:gs>
                  </a:gsLst>
                  <a:lin ang="5400000" scaled="0"/>
                </a:gradFill>
                <a:latin typeface="Segoe UI Semibold" panose="020B0702040204020203" pitchFamily="34" charset="0"/>
                <a:ea typeface="MS PGothic" charset="0"/>
                <a:cs typeface="Segoe UI Semibold" panose="020B0702040204020203" pitchFamily="34" charset="0"/>
              </a:rPr>
              <a:t>SQL Server </a:t>
            </a:r>
            <a:br>
              <a:rPr lang="en-US" sz="1400" dirty="0" smtClean="0">
                <a:gradFill>
                  <a:gsLst>
                    <a:gs pos="72566">
                      <a:srgbClr val="505050"/>
                    </a:gs>
                    <a:gs pos="43000">
                      <a:srgbClr val="505050"/>
                    </a:gs>
                  </a:gsLst>
                  <a:lin ang="5400000" scaled="0"/>
                </a:gradFill>
                <a:latin typeface="Segoe UI Semibold" panose="020B0702040204020203" pitchFamily="34" charset="0"/>
                <a:ea typeface="MS PGothic" charset="0"/>
                <a:cs typeface="Segoe UI Semibold" panose="020B0702040204020203" pitchFamily="34" charset="0"/>
              </a:rPr>
            </a:br>
            <a:r>
              <a:rPr lang="en-US" sz="1400" dirty="0" smtClean="0">
                <a:gradFill>
                  <a:gsLst>
                    <a:gs pos="72566">
                      <a:srgbClr val="505050"/>
                    </a:gs>
                    <a:gs pos="43000">
                      <a:srgbClr val="505050"/>
                    </a:gs>
                  </a:gsLst>
                  <a:lin ang="5400000" scaled="0"/>
                </a:gradFill>
                <a:latin typeface="Segoe UI Semibold" panose="020B0702040204020203" pitchFamily="34" charset="0"/>
                <a:ea typeface="MS PGothic" charset="0"/>
                <a:cs typeface="Segoe UI Semibold" panose="020B0702040204020203" pitchFamily="34" charset="0"/>
              </a:rPr>
              <a:t>Analysis Services</a:t>
            </a:r>
            <a:endParaRPr lang="en-US" sz="1400" dirty="0">
              <a:gradFill>
                <a:gsLst>
                  <a:gs pos="72566">
                    <a:srgbClr val="505050"/>
                  </a:gs>
                  <a:gs pos="43000">
                    <a:srgbClr val="505050"/>
                  </a:gs>
                </a:gsLst>
                <a:lin ang="5400000" scaled="0"/>
              </a:gradFill>
              <a:latin typeface="Segoe UI Semibold" panose="020B0702040204020203" pitchFamily="34" charset="0"/>
              <a:ea typeface="MS PGothic" charset="0"/>
              <a:cs typeface="Segoe UI Semibold" panose="020B0702040204020203" pitchFamily="34" charset="0"/>
            </a:endParaRPr>
          </a:p>
        </p:txBody>
      </p:sp>
      <p:grpSp>
        <p:nvGrpSpPr>
          <p:cNvPr id="65" name="Group 64"/>
          <p:cNvGrpSpPr/>
          <p:nvPr/>
        </p:nvGrpSpPr>
        <p:grpSpPr>
          <a:xfrm>
            <a:off x="10640731" y="5296418"/>
            <a:ext cx="1470352" cy="865372"/>
            <a:chOff x="2927465" y="5236638"/>
            <a:chExt cx="1470768" cy="865618"/>
          </a:xfrm>
          <a:solidFill>
            <a:schemeClr val="tx2"/>
          </a:solidFill>
        </p:grpSpPr>
        <p:sp>
          <p:nvSpPr>
            <p:cNvPr id="89" name="Freeform 88"/>
            <p:cNvSpPr>
              <a:spLocks noEditPoints="1"/>
            </p:cNvSpPr>
            <p:nvPr/>
          </p:nvSpPr>
          <p:spPr bwMode="auto">
            <a:xfrm>
              <a:off x="2927465" y="5236638"/>
              <a:ext cx="360348" cy="865616"/>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solidFill>
              <a:schemeClr val="accent1"/>
            </a:solidFill>
            <a:ln>
              <a:noFill/>
            </a:ln>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a:solidFill>
                  <a:srgbClr val="000000"/>
                </a:solidFill>
              </a:endParaRPr>
            </a:p>
          </p:txBody>
        </p:sp>
        <p:sp>
          <p:nvSpPr>
            <p:cNvPr id="90" name="Freeform 89"/>
            <p:cNvSpPr>
              <a:spLocks noEditPoints="1"/>
            </p:cNvSpPr>
            <p:nvPr/>
          </p:nvSpPr>
          <p:spPr bwMode="auto">
            <a:xfrm>
              <a:off x="3323066" y="5236638"/>
              <a:ext cx="321181" cy="865616"/>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solidFill>
              <a:schemeClr val="accent3"/>
            </a:solidFill>
            <a:ln>
              <a:noFill/>
            </a:ln>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a:solidFill>
                  <a:srgbClr val="000000"/>
                </a:solidFill>
              </a:endParaRPr>
            </a:p>
          </p:txBody>
        </p:sp>
        <p:sp>
          <p:nvSpPr>
            <p:cNvPr id="91" name="Freeform 90"/>
            <p:cNvSpPr>
              <a:spLocks noEditPoints="1"/>
            </p:cNvSpPr>
            <p:nvPr/>
          </p:nvSpPr>
          <p:spPr bwMode="auto">
            <a:xfrm>
              <a:off x="4077052" y="5424647"/>
              <a:ext cx="321181" cy="677609"/>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solidFill>
              <a:schemeClr val="accent6"/>
            </a:solidFill>
            <a:ln>
              <a:noFill/>
            </a:ln>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a:solidFill>
                  <a:srgbClr val="000000"/>
                </a:solidFill>
              </a:endParaRPr>
            </a:p>
          </p:txBody>
        </p:sp>
        <p:sp>
          <p:nvSpPr>
            <p:cNvPr id="92" name="Freeform 91"/>
            <p:cNvSpPr>
              <a:spLocks noEditPoints="1"/>
            </p:cNvSpPr>
            <p:nvPr/>
          </p:nvSpPr>
          <p:spPr bwMode="auto">
            <a:xfrm>
              <a:off x="3679497" y="5365893"/>
              <a:ext cx="362307" cy="736363"/>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solidFill>
              <a:schemeClr val="accent5"/>
            </a:solidFill>
            <a:ln>
              <a:noFill/>
            </a:ln>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a:solidFill>
                  <a:srgbClr val="000000"/>
                </a:solidFill>
              </a:endParaRPr>
            </a:p>
          </p:txBody>
        </p:sp>
      </p:grpSp>
      <p:sp>
        <p:nvSpPr>
          <p:cNvPr id="93" name="Freeform 92"/>
          <p:cNvSpPr>
            <a:spLocks/>
          </p:cNvSpPr>
          <p:nvPr/>
        </p:nvSpPr>
        <p:spPr bwMode="auto">
          <a:xfrm>
            <a:off x="6080341" y="6296847"/>
            <a:ext cx="6179550" cy="137568"/>
          </a:xfrm>
          <a:custGeom>
            <a:avLst/>
            <a:gdLst>
              <a:gd name="T0" fmla="*/ 2028 w 2087"/>
              <a:gd name="T1" fmla="*/ 139 h 139"/>
              <a:gd name="T2" fmla="*/ 59 w 2087"/>
              <a:gd name="T3" fmla="*/ 139 h 139"/>
              <a:gd name="T4" fmla="*/ 26 w 2087"/>
              <a:gd name="T5" fmla="*/ 65 h 139"/>
              <a:gd name="T6" fmla="*/ 73 w 2087"/>
              <a:gd name="T7" fmla="*/ 14 h 139"/>
              <a:gd name="T8" fmla="*/ 106 w 2087"/>
              <a:gd name="T9" fmla="*/ 0 h 139"/>
              <a:gd name="T10" fmla="*/ 1981 w 2087"/>
              <a:gd name="T11" fmla="*/ 0 h 139"/>
              <a:gd name="T12" fmla="*/ 2014 w 2087"/>
              <a:gd name="T13" fmla="*/ 14 h 139"/>
              <a:gd name="T14" fmla="*/ 2061 w 2087"/>
              <a:gd name="T15" fmla="*/ 65 h 139"/>
              <a:gd name="T16" fmla="*/ 2028 w 2087"/>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7" h="139">
                <a:moveTo>
                  <a:pt x="2028" y="139"/>
                </a:moveTo>
                <a:cubicBezTo>
                  <a:pt x="59" y="139"/>
                  <a:pt x="59" y="139"/>
                  <a:pt x="59" y="139"/>
                </a:cubicBezTo>
                <a:cubicBezTo>
                  <a:pt x="20" y="139"/>
                  <a:pt x="0" y="94"/>
                  <a:pt x="26" y="65"/>
                </a:cubicBezTo>
                <a:cubicBezTo>
                  <a:pt x="73" y="14"/>
                  <a:pt x="73" y="14"/>
                  <a:pt x="73" y="14"/>
                </a:cubicBezTo>
                <a:cubicBezTo>
                  <a:pt x="82" y="5"/>
                  <a:pt x="94" y="0"/>
                  <a:pt x="106" y="0"/>
                </a:cubicBezTo>
                <a:cubicBezTo>
                  <a:pt x="1981" y="0"/>
                  <a:pt x="1981" y="0"/>
                  <a:pt x="1981" y="0"/>
                </a:cubicBezTo>
                <a:cubicBezTo>
                  <a:pt x="1994" y="0"/>
                  <a:pt x="2006" y="5"/>
                  <a:pt x="2014" y="14"/>
                </a:cubicBezTo>
                <a:cubicBezTo>
                  <a:pt x="2061" y="65"/>
                  <a:pt x="2061" y="65"/>
                  <a:pt x="2061" y="65"/>
                </a:cubicBezTo>
                <a:cubicBezTo>
                  <a:pt x="2087" y="94"/>
                  <a:pt x="2067" y="139"/>
                  <a:pt x="2028" y="139"/>
                </a:cubicBezTo>
                <a:close/>
              </a:path>
            </a:pathLst>
          </a:custGeom>
          <a:solidFill>
            <a:srgbClr val="DD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dirty="0">
              <a:solidFill>
                <a:srgbClr val="000000"/>
              </a:solidFill>
            </a:endParaRPr>
          </a:p>
        </p:txBody>
      </p:sp>
      <p:sp>
        <p:nvSpPr>
          <p:cNvPr id="94" name="Freeform 93"/>
          <p:cNvSpPr>
            <a:spLocks/>
          </p:cNvSpPr>
          <p:nvPr/>
        </p:nvSpPr>
        <p:spPr bwMode="auto">
          <a:xfrm>
            <a:off x="8958541" y="1390935"/>
            <a:ext cx="2570747" cy="1579687"/>
          </a:xfrm>
          <a:custGeom>
            <a:avLst/>
            <a:gdLst>
              <a:gd name="T0" fmla="*/ 860 w 994"/>
              <a:gd name="T1" fmla="*/ 342 h 610"/>
              <a:gd name="T2" fmla="*/ 858 w 994"/>
              <a:gd name="T3" fmla="*/ 342 h 610"/>
              <a:gd name="T4" fmla="*/ 860 w 994"/>
              <a:gd name="T5" fmla="*/ 305 h 610"/>
              <a:gd name="T6" fmla="*/ 555 w 994"/>
              <a:gd name="T7" fmla="*/ 0 h 610"/>
              <a:gd name="T8" fmla="*/ 272 w 994"/>
              <a:gd name="T9" fmla="*/ 193 h 610"/>
              <a:gd name="T10" fmla="*/ 212 w 994"/>
              <a:gd name="T11" fmla="*/ 185 h 610"/>
              <a:gd name="T12" fmla="*/ 0 w 994"/>
              <a:gd name="T13" fmla="*/ 397 h 610"/>
              <a:gd name="T14" fmla="*/ 212 w 994"/>
              <a:gd name="T15" fmla="*/ 610 h 610"/>
              <a:gd name="T16" fmla="*/ 860 w 994"/>
              <a:gd name="T17" fmla="*/ 610 h 610"/>
              <a:gd name="T18" fmla="*/ 994 w 994"/>
              <a:gd name="T19" fmla="*/ 476 h 610"/>
              <a:gd name="T20" fmla="*/ 860 w 994"/>
              <a:gd name="T21" fmla="*/ 34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4" h="610">
                <a:moveTo>
                  <a:pt x="860" y="342"/>
                </a:moveTo>
                <a:cubicBezTo>
                  <a:pt x="859" y="342"/>
                  <a:pt x="858" y="342"/>
                  <a:pt x="858" y="342"/>
                </a:cubicBezTo>
                <a:cubicBezTo>
                  <a:pt x="859" y="330"/>
                  <a:pt x="860" y="318"/>
                  <a:pt x="860" y="305"/>
                </a:cubicBezTo>
                <a:cubicBezTo>
                  <a:pt x="860" y="137"/>
                  <a:pt x="723" y="0"/>
                  <a:pt x="555" y="0"/>
                </a:cubicBezTo>
                <a:cubicBezTo>
                  <a:pt x="426" y="0"/>
                  <a:pt x="316" y="80"/>
                  <a:pt x="272" y="193"/>
                </a:cubicBezTo>
                <a:cubicBezTo>
                  <a:pt x="253" y="188"/>
                  <a:pt x="233" y="185"/>
                  <a:pt x="212" y="185"/>
                </a:cubicBezTo>
                <a:cubicBezTo>
                  <a:pt x="95" y="185"/>
                  <a:pt x="0" y="280"/>
                  <a:pt x="0" y="397"/>
                </a:cubicBezTo>
                <a:cubicBezTo>
                  <a:pt x="0" y="515"/>
                  <a:pt x="95" y="610"/>
                  <a:pt x="212" y="610"/>
                </a:cubicBezTo>
                <a:cubicBezTo>
                  <a:pt x="860" y="610"/>
                  <a:pt x="860" y="610"/>
                  <a:pt x="860" y="610"/>
                </a:cubicBezTo>
                <a:cubicBezTo>
                  <a:pt x="934" y="610"/>
                  <a:pt x="994" y="550"/>
                  <a:pt x="994" y="476"/>
                </a:cubicBezTo>
                <a:cubicBezTo>
                  <a:pt x="994" y="402"/>
                  <a:pt x="934" y="342"/>
                  <a:pt x="860" y="342"/>
                </a:cubicBezTo>
                <a:close/>
              </a:path>
            </a:pathLst>
          </a:custGeom>
          <a:solidFill>
            <a:schemeClr val="accent1"/>
          </a:solidFill>
          <a:ln>
            <a:noFill/>
          </a:ln>
          <a:extLst/>
        </p:spPr>
        <p:txBody>
          <a:bodyPr vert="horz" wrap="square" lIns="91414" tIns="45706" rIns="91414" bIns="45706" numCol="1" anchor="t" anchorCtr="0" compatLnSpc="1">
            <a:prstTxWarp prst="textNoShape">
              <a:avLst/>
            </a:prstTxWarp>
          </a:bodyPr>
          <a:lstStyle/>
          <a:p>
            <a:pPr defTabSz="931863" fontAlgn="base">
              <a:spcBef>
                <a:spcPct val="0"/>
              </a:spcBef>
              <a:spcAft>
                <a:spcPct val="0"/>
              </a:spcAft>
            </a:pPr>
            <a:endParaRPr lang="en-US" sz="2400">
              <a:solidFill>
                <a:srgbClr val="000000"/>
              </a:solidFill>
              <a:ea typeface="MS PGothic" charset="0"/>
              <a:cs typeface="MS PGothic" charset="0"/>
            </a:endParaRPr>
          </a:p>
        </p:txBody>
      </p:sp>
      <p:sp>
        <p:nvSpPr>
          <p:cNvPr id="95" name="Freeform 94"/>
          <p:cNvSpPr>
            <a:spLocks/>
          </p:cNvSpPr>
          <p:nvPr/>
        </p:nvSpPr>
        <p:spPr bwMode="auto">
          <a:xfrm>
            <a:off x="9368957" y="2346084"/>
            <a:ext cx="2023593" cy="915767"/>
          </a:xfrm>
          <a:custGeom>
            <a:avLst/>
            <a:gdLst>
              <a:gd name="T0" fmla="*/ 951 w 1004"/>
              <a:gd name="T1" fmla="*/ 296 h 454"/>
              <a:gd name="T2" fmla="*/ 809 w 1004"/>
              <a:gd name="T3" fmla="*/ 168 h 454"/>
              <a:gd name="T4" fmla="*/ 730 w 1004"/>
              <a:gd name="T5" fmla="*/ 191 h 454"/>
              <a:gd name="T6" fmla="*/ 506 w 1004"/>
              <a:gd name="T7" fmla="*/ 0 h 454"/>
              <a:gd name="T8" fmla="*/ 286 w 1004"/>
              <a:gd name="T9" fmla="*/ 169 h 454"/>
              <a:gd name="T10" fmla="*/ 266 w 1004"/>
              <a:gd name="T11" fmla="*/ 168 h 454"/>
              <a:gd name="T12" fmla="*/ 133 w 1004"/>
              <a:gd name="T13" fmla="*/ 256 h 454"/>
              <a:gd name="T14" fmla="*/ 102 w 1004"/>
              <a:gd name="T15" fmla="*/ 251 h 454"/>
              <a:gd name="T16" fmla="*/ 0 w 1004"/>
              <a:gd name="T17" fmla="*/ 353 h 454"/>
              <a:gd name="T18" fmla="*/ 102 w 1004"/>
              <a:gd name="T19" fmla="*/ 454 h 454"/>
              <a:gd name="T20" fmla="*/ 921 w 1004"/>
              <a:gd name="T21" fmla="*/ 454 h 454"/>
              <a:gd name="T22" fmla="*/ 1004 w 1004"/>
              <a:gd name="T23" fmla="*/ 372 h 454"/>
              <a:gd name="T24" fmla="*/ 951 w 1004"/>
              <a:gd name="T25" fmla="*/ 29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4" h="454">
                <a:moveTo>
                  <a:pt x="951" y="296"/>
                </a:moveTo>
                <a:cubicBezTo>
                  <a:pt x="944" y="224"/>
                  <a:pt x="883" y="168"/>
                  <a:pt x="809" y="168"/>
                </a:cubicBezTo>
                <a:cubicBezTo>
                  <a:pt x="780" y="168"/>
                  <a:pt x="753" y="176"/>
                  <a:pt x="730" y="191"/>
                </a:cubicBezTo>
                <a:cubicBezTo>
                  <a:pt x="713" y="83"/>
                  <a:pt x="619" y="0"/>
                  <a:pt x="506" y="0"/>
                </a:cubicBezTo>
                <a:cubicBezTo>
                  <a:pt x="401" y="0"/>
                  <a:pt x="312" y="72"/>
                  <a:pt x="286" y="169"/>
                </a:cubicBezTo>
                <a:cubicBezTo>
                  <a:pt x="280" y="168"/>
                  <a:pt x="273" y="168"/>
                  <a:pt x="266" y="168"/>
                </a:cubicBezTo>
                <a:cubicBezTo>
                  <a:pt x="206" y="168"/>
                  <a:pt x="155" y="204"/>
                  <a:pt x="133" y="256"/>
                </a:cubicBezTo>
                <a:cubicBezTo>
                  <a:pt x="123" y="253"/>
                  <a:pt x="113" y="251"/>
                  <a:pt x="102" y="251"/>
                </a:cubicBezTo>
                <a:cubicBezTo>
                  <a:pt x="45" y="251"/>
                  <a:pt x="0" y="297"/>
                  <a:pt x="0" y="353"/>
                </a:cubicBezTo>
                <a:cubicBezTo>
                  <a:pt x="0" y="409"/>
                  <a:pt x="45" y="454"/>
                  <a:pt x="102" y="454"/>
                </a:cubicBezTo>
                <a:cubicBezTo>
                  <a:pt x="921" y="454"/>
                  <a:pt x="921" y="454"/>
                  <a:pt x="921" y="454"/>
                </a:cubicBezTo>
                <a:cubicBezTo>
                  <a:pt x="967" y="454"/>
                  <a:pt x="1004" y="417"/>
                  <a:pt x="1004" y="372"/>
                </a:cubicBezTo>
                <a:cubicBezTo>
                  <a:pt x="1004" y="337"/>
                  <a:pt x="982" y="308"/>
                  <a:pt x="951" y="296"/>
                </a:cubicBezTo>
                <a:close/>
              </a:path>
            </a:pathLst>
          </a:custGeom>
          <a:solidFill>
            <a:schemeClr val="tx2"/>
          </a:solidFill>
          <a:ln>
            <a:noFill/>
          </a:ln>
          <a:extLst/>
        </p:spPr>
        <p:txBody>
          <a:bodyPr vert="horz" wrap="square" lIns="91414" tIns="45706" rIns="91414" bIns="4570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a:solidFill>
                <a:srgbClr val="000000"/>
              </a:solidFill>
            </a:endParaRPr>
          </a:p>
        </p:txBody>
      </p:sp>
      <p:pic>
        <p:nvPicPr>
          <p:cNvPr id="96" name="Picture 9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31538" y="2015353"/>
            <a:ext cx="2619301" cy="1473357"/>
          </a:xfrm>
          <a:prstGeom prst="rect">
            <a:avLst/>
          </a:prstGeom>
          <a:ln>
            <a:noFill/>
          </a:ln>
          <a:effectLst>
            <a:outerShdw blurRad="292100" dist="139700" dir="2700000" algn="tl" rotWithShape="0">
              <a:srgbClr val="333333">
                <a:alpha val="65000"/>
              </a:srgbClr>
            </a:outerShdw>
          </a:effectLst>
        </p:spPr>
      </p:pic>
      <p:sp>
        <p:nvSpPr>
          <p:cNvPr id="97" name="TextBox 96"/>
          <p:cNvSpPr txBox="1"/>
          <p:nvPr/>
        </p:nvSpPr>
        <p:spPr>
          <a:xfrm>
            <a:off x="5769377" y="2078228"/>
            <a:ext cx="1965031" cy="1330714"/>
          </a:xfrm>
          <a:prstGeom prst="rect">
            <a:avLst/>
          </a:prstGeom>
          <a:noFill/>
        </p:spPr>
        <p:txBody>
          <a:bodyPr wrap="square" lIns="182828" tIns="146262" rIns="182828" bIns="146262" rtlCol="0" anchor="ctr">
            <a:noAutofit/>
          </a:bodyPr>
          <a:lstStyle/>
          <a:p>
            <a:pPr algn="r" defTabSz="931505" fontAlgn="base">
              <a:lnSpc>
                <a:spcPct val="90000"/>
              </a:lnSpc>
              <a:spcBef>
                <a:spcPct val="0"/>
              </a:spcBef>
              <a:spcAft>
                <a:spcPts val="600"/>
              </a:spcAft>
            </a:pP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Live Power </a:t>
            </a:r>
            <a:r>
              <a:rPr lang="en-US" sz="1600" dirty="0">
                <a:solidFill>
                  <a:srgbClr val="505050"/>
                </a:solidFill>
                <a:latin typeface="Segoe UI Semibold" panose="020B0702040204020203" pitchFamily="34" charset="0"/>
                <a:ea typeface="MS PGothic" charset="0"/>
                <a:cs typeface="Segoe UI Semibold" panose="020B0702040204020203" pitchFamily="34" charset="0"/>
              </a:rPr>
              <a:t>BI reports </a:t>
            </a: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&amp; </a:t>
            </a:r>
            <a:r>
              <a:rPr lang="en-US" sz="1600" dirty="0">
                <a:solidFill>
                  <a:srgbClr val="505050"/>
                </a:solidFill>
                <a:latin typeface="Segoe UI Semibold" panose="020B0702040204020203" pitchFamily="34" charset="0"/>
                <a:ea typeface="MS PGothic" charset="0"/>
                <a:cs typeface="Segoe UI Semibold" panose="020B0702040204020203" pitchFamily="34" charset="0"/>
              </a:rPr>
              <a:t>dashboards</a:t>
            </a:r>
          </a:p>
        </p:txBody>
      </p:sp>
      <p:sp>
        <p:nvSpPr>
          <p:cNvPr id="98" name="TextBox 97"/>
          <p:cNvSpPr txBox="1"/>
          <p:nvPr/>
        </p:nvSpPr>
        <p:spPr>
          <a:xfrm>
            <a:off x="7161944" y="3765092"/>
            <a:ext cx="572464" cy="443198"/>
          </a:xfrm>
          <a:prstGeom prst="rect">
            <a:avLst/>
          </a:prstGeom>
          <a:noFill/>
        </p:spPr>
        <p:txBody>
          <a:bodyPr wrap="none" lIns="0" tIns="0" rIns="0" bIns="0" rtlCol="0" anchor="t">
            <a:spAutoFit/>
          </a:bodyPr>
          <a:lstStyle/>
          <a:p>
            <a:pPr defTabSz="931505" fontAlgn="base">
              <a:lnSpc>
                <a:spcPct val="90000"/>
              </a:lnSpc>
              <a:spcBef>
                <a:spcPct val="0"/>
              </a:spcBef>
              <a:spcAft>
                <a:spcPts val="600"/>
              </a:spcAft>
            </a:pP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Live</a:t>
            </a:r>
            <a:b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b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Query</a:t>
            </a:r>
            <a:endParaRPr lang="en-US" sz="1600" dirty="0">
              <a:solidFill>
                <a:srgbClr val="505050"/>
              </a:solidFill>
              <a:latin typeface="Segoe UI Semibold" panose="020B0702040204020203" pitchFamily="34" charset="0"/>
              <a:ea typeface="MS PGothic" charset="0"/>
              <a:cs typeface="Segoe UI Semibold" panose="020B0702040204020203" pitchFamily="34" charset="0"/>
            </a:endParaRPr>
          </a:p>
        </p:txBody>
      </p:sp>
      <p:sp>
        <p:nvSpPr>
          <p:cNvPr id="99" name="Freeform 23"/>
          <p:cNvSpPr>
            <a:spLocks noEditPoints="1"/>
          </p:cNvSpPr>
          <p:nvPr/>
        </p:nvSpPr>
        <p:spPr bwMode="black">
          <a:xfrm>
            <a:off x="7068636" y="5034792"/>
            <a:ext cx="672543" cy="6578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accent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100" name="TextBox 99"/>
          <p:cNvSpPr txBox="1"/>
          <p:nvPr/>
        </p:nvSpPr>
        <p:spPr>
          <a:xfrm>
            <a:off x="9239397" y="3814701"/>
            <a:ext cx="1022716" cy="443198"/>
          </a:xfrm>
          <a:prstGeom prst="rect">
            <a:avLst/>
          </a:prstGeom>
          <a:noFill/>
        </p:spPr>
        <p:txBody>
          <a:bodyPr wrap="none" lIns="0" tIns="0" rIns="0" bIns="0" rtlCol="0" anchor="t">
            <a:spAutoFit/>
          </a:bodyPr>
          <a:lstStyle/>
          <a:p>
            <a:pPr defTabSz="931505" fontAlgn="base">
              <a:lnSpc>
                <a:spcPct val="90000"/>
              </a:lnSpc>
              <a:spcBef>
                <a:spcPct val="0"/>
              </a:spcBef>
              <a:spcAft>
                <a:spcPts val="600"/>
              </a:spcAft>
            </a:pP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Scheduled </a:t>
            </a:r>
            <a:b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br>
            <a:r>
              <a:rPr lang="en-US" sz="1600" dirty="0" smtClean="0">
                <a:solidFill>
                  <a:srgbClr val="505050"/>
                </a:solidFill>
                <a:latin typeface="Segoe UI Semibold" panose="020B0702040204020203" pitchFamily="34" charset="0"/>
                <a:ea typeface="MS PGothic" charset="0"/>
                <a:cs typeface="Segoe UI Semibold" panose="020B0702040204020203" pitchFamily="34" charset="0"/>
              </a:rPr>
              <a:t>Refresh</a:t>
            </a:r>
            <a:endParaRPr lang="en-US" sz="1600" dirty="0">
              <a:solidFill>
                <a:srgbClr val="505050"/>
              </a:solidFill>
              <a:latin typeface="Segoe UI Semibold" panose="020B0702040204020203" pitchFamily="34" charset="0"/>
              <a:ea typeface="MS PGothic" charset="0"/>
              <a:cs typeface="Segoe UI Semibold" panose="020B0702040204020203" pitchFamily="34" charset="0"/>
            </a:endParaRPr>
          </a:p>
        </p:txBody>
      </p:sp>
      <p:sp>
        <p:nvSpPr>
          <p:cNvPr id="101" name="Freeform 5"/>
          <p:cNvSpPr>
            <a:spLocks noEditPoints="1"/>
          </p:cNvSpPr>
          <p:nvPr/>
        </p:nvSpPr>
        <p:spPr bwMode="auto">
          <a:xfrm>
            <a:off x="9166558" y="5049744"/>
            <a:ext cx="599842" cy="641463"/>
          </a:xfrm>
          <a:custGeom>
            <a:avLst/>
            <a:gdLst>
              <a:gd name="T0" fmla="*/ 1460 w 1460"/>
              <a:gd name="T1" fmla="*/ 384 h 1615"/>
              <a:gd name="T2" fmla="*/ 1460 w 1460"/>
              <a:gd name="T3" fmla="*/ 1359 h 1615"/>
              <a:gd name="T4" fmla="*/ 1460 w 1460"/>
              <a:gd name="T5" fmla="*/ 1359 h 1615"/>
              <a:gd name="T6" fmla="*/ 730 w 1460"/>
              <a:gd name="T7" fmla="*/ 1615 h 1615"/>
              <a:gd name="T8" fmla="*/ 0 w 1460"/>
              <a:gd name="T9" fmla="*/ 1359 h 1615"/>
              <a:gd name="T10" fmla="*/ 0 w 1460"/>
              <a:gd name="T11" fmla="*/ 1359 h 1615"/>
              <a:gd name="T12" fmla="*/ 0 w 1460"/>
              <a:gd name="T13" fmla="*/ 1359 h 1615"/>
              <a:gd name="T14" fmla="*/ 0 w 1460"/>
              <a:gd name="T15" fmla="*/ 1339 h 1615"/>
              <a:gd name="T16" fmla="*/ 0 w 1460"/>
              <a:gd name="T17" fmla="*/ 1329 h 1615"/>
              <a:gd name="T18" fmla="*/ 0 w 1460"/>
              <a:gd name="T19" fmla="*/ 394 h 1615"/>
              <a:gd name="T20" fmla="*/ 730 w 1460"/>
              <a:gd name="T21" fmla="*/ 591 h 1615"/>
              <a:gd name="T22" fmla="*/ 1460 w 1460"/>
              <a:gd name="T23" fmla="*/ 384 h 1615"/>
              <a:gd name="T24" fmla="*/ 730 w 1460"/>
              <a:gd name="T25" fmla="*/ 541 h 1615"/>
              <a:gd name="T26" fmla="*/ 1460 w 1460"/>
              <a:gd name="T27" fmla="*/ 275 h 1615"/>
              <a:gd name="T28" fmla="*/ 730 w 1460"/>
              <a:gd name="T29" fmla="*/ 0 h 1615"/>
              <a:gd name="T30" fmla="*/ 0 w 1460"/>
              <a:gd name="T31" fmla="*/ 275 h 1615"/>
              <a:gd name="T32" fmla="*/ 730 w 1460"/>
              <a:gd name="T33" fmla="*/ 541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0" h="1615">
                <a:moveTo>
                  <a:pt x="1460" y="384"/>
                </a:moveTo>
                <a:cubicBezTo>
                  <a:pt x="1460" y="1359"/>
                  <a:pt x="1460" y="1359"/>
                  <a:pt x="1460" y="1359"/>
                </a:cubicBezTo>
                <a:cubicBezTo>
                  <a:pt x="1460" y="1359"/>
                  <a:pt x="1460" y="1359"/>
                  <a:pt x="1460" y="1359"/>
                </a:cubicBezTo>
                <a:cubicBezTo>
                  <a:pt x="1431" y="1507"/>
                  <a:pt x="1115" y="1615"/>
                  <a:pt x="730" y="1615"/>
                </a:cubicBezTo>
                <a:cubicBezTo>
                  <a:pt x="346" y="1615"/>
                  <a:pt x="30" y="1507"/>
                  <a:pt x="0" y="1359"/>
                </a:cubicBezTo>
                <a:cubicBezTo>
                  <a:pt x="0" y="1359"/>
                  <a:pt x="0" y="1359"/>
                  <a:pt x="0" y="1359"/>
                </a:cubicBezTo>
                <a:cubicBezTo>
                  <a:pt x="0" y="1359"/>
                  <a:pt x="0" y="1359"/>
                  <a:pt x="0" y="1359"/>
                </a:cubicBezTo>
                <a:cubicBezTo>
                  <a:pt x="0" y="1349"/>
                  <a:pt x="0" y="1349"/>
                  <a:pt x="0" y="1339"/>
                </a:cubicBezTo>
                <a:cubicBezTo>
                  <a:pt x="0" y="1339"/>
                  <a:pt x="0" y="1339"/>
                  <a:pt x="0" y="1329"/>
                </a:cubicBezTo>
                <a:cubicBezTo>
                  <a:pt x="0" y="394"/>
                  <a:pt x="0" y="394"/>
                  <a:pt x="0" y="394"/>
                </a:cubicBezTo>
                <a:cubicBezTo>
                  <a:pt x="119" y="522"/>
                  <a:pt x="434" y="591"/>
                  <a:pt x="730" y="591"/>
                </a:cubicBezTo>
                <a:cubicBezTo>
                  <a:pt x="1026" y="591"/>
                  <a:pt x="1342" y="522"/>
                  <a:pt x="1460" y="384"/>
                </a:cubicBezTo>
                <a:close/>
                <a:moveTo>
                  <a:pt x="730" y="541"/>
                </a:moveTo>
                <a:cubicBezTo>
                  <a:pt x="1135" y="541"/>
                  <a:pt x="1460" y="423"/>
                  <a:pt x="1460" y="275"/>
                </a:cubicBezTo>
                <a:cubicBezTo>
                  <a:pt x="1460" y="128"/>
                  <a:pt x="1135" y="0"/>
                  <a:pt x="730" y="0"/>
                </a:cubicBezTo>
                <a:cubicBezTo>
                  <a:pt x="326" y="0"/>
                  <a:pt x="0" y="128"/>
                  <a:pt x="0" y="275"/>
                </a:cubicBezTo>
                <a:cubicBezTo>
                  <a:pt x="0" y="423"/>
                  <a:pt x="326" y="541"/>
                  <a:pt x="730" y="541"/>
                </a:cubicBezTo>
                <a:close/>
              </a:path>
            </a:pathLst>
          </a:custGeom>
          <a:solidFill>
            <a:schemeClr val="accent3"/>
          </a:solidFill>
          <a:ln>
            <a:noFill/>
          </a:ln>
          <a:extLst/>
        </p:spPr>
        <p:txBody>
          <a:bodyPr vert="horz" wrap="square" lIns="89617" tIns="44808" rIns="89617" bIns="44808" numCol="1" anchor="t" anchorCtr="0" compatLnSpc="1">
            <a:prstTxWarp prst="textNoShape">
              <a:avLst/>
            </a:prstTxWarp>
          </a:bodyPr>
          <a:lstStyle/>
          <a:p>
            <a:pPr defTabSz="914016"/>
            <a:endParaRPr lang="en-US" sz="1765">
              <a:solidFill>
                <a:srgbClr val="505050"/>
              </a:solidFill>
            </a:endParaRPr>
          </a:p>
        </p:txBody>
      </p:sp>
      <p:sp>
        <p:nvSpPr>
          <p:cNvPr id="102" name="TextBox 101"/>
          <p:cNvSpPr txBox="1"/>
          <p:nvPr/>
        </p:nvSpPr>
        <p:spPr>
          <a:xfrm>
            <a:off x="5822188" y="4260309"/>
            <a:ext cx="1761344" cy="195027"/>
          </a:xfrm>
          <a:prstGeom prst="rect">
            <a:avLst/>
          </a:prstGeom>
          <a:noFill/>
        </p:spPr>
        <p:txBody>
          <a:bodyPr wrap="square" lIns="182880" tIns="146304" rIns="182880" bIns="146304" rtlCol="0" anchor="ctr">
            <a:noAutofit/>
          </a:bodyPr>
          <a:lstStyle/>
          <a:p>
            <a:pPr>
              <a:lnSpc>
                <a:spcPct val="90000"/>
              </a:lnSpc>
              <a:spcAft>
                <a:spcPts val="600"/>
              </a:spcAft>
            </a:pPr>
            <a:r>
              <a:rPr lang="en-US" sz="1200" dirty="0" smtClean="0">
                <a:solidFill>
                  <a:srgbClr val="505050"/>
                </a:solidFill>
              </a:rPr>
              <a:t>Cloud</a:t>
            </a:r>
          </a:p>
        </p:txBody>
      </p:sp>
      <p:sp>
        <p:nvSpPr>
          <p:cNvPr id="103" name="TextBox 102"/>
          <p:cNvSpPr txBox="1"/>
          <p:nvPr/>
        </p:nvSpPr>
        <p:spPr>
          <a:xfrm>
            <a:off x="5814693" y="4665098"/>
            <a:ext cx="1761344" cy="195027"/>
          </a:xfrm>
          <a:prstGeom prst="rect">
            <a:avLst/>
          </a:prstGeom>
          <a:noFill/>
        </p:spPr>
        <p:txBody>
          <a:bodyPr wrap="square" lIns="182880" tIns="146304" rIns="182880" bIns="146304" rtlCol="0" anchor="ctr">
            <a:noAutofit/>
          </a:bodyPr>
          <a:lstStyle/>
          <a:p>
            <a:pPr>
              <a:lnSpc>
                <a:spcPct val="90000"/>
              </a:lnSpc>
              <a:spcAft>
                <a:spcPts val="600"/>
              </a:spcAft>
            </a:pPr>
            <a:r>
              <a:rPr lang="en-US" sz="1200" dirty="0" smtClean="0">
                <a:solidFill>
                  <a:srgbClr val="505050"/>
                </a:solidFill>
              </a:rPr>
              <a:t>On-premises</a:t>
            </a:r>
          </a:p>
        </p:txBody>
      </p:sp>
      <p:sp>
        <p:nvSpPr>
          <p:cNvPr id="104" name="TextBox 103"/>
          <p:cNvSpPr txBox="1"/>
          <p:nvPr/>
        </p:nvSpPr>
        <p:spPr>
          <a:xfrm>
            <a:off x="7921016" y="5527658"/>
            <a:ext cx="3060044" cy="845901"/>
          </a:xfrm>
          <a:prstGeom prst="rect">
            <a:avLst/>
          </a:prstGeom>
          <a:noFill/>
        </p:spPr>
        <p:txBody>
          <a:bodyPr wrap="square" lIns="182828" tIns="146262" rIns="182828" bIns="146262" rtlCol="0" anchor="ctr">
            <a:noAutofit/>
          </a:bodyPr>
          <a:lstStyle>
            <a:defPPr>
              <a:defRPr lang="en-US"/>
            </a:defPPr>
            <a:lvl1pPr algn="ctr" defTabSz="931505" fontAlgn="base">
              <a:lnSpc>
                <a:spcPct val="90000"/>
              </a:lnSpc>
              <a:spcBef>
                <a:spcPct val="0"/>
              </a:spcBef>
              <a:spcAft>
                <a:spcPts val="600"/>
              </a:spcAft>
              <a:defRPr sz="1400">
                <a:gradFill>
                  <a:gsLst>
                    <a:gs pos="72566">
                      <a:srgbClr val="505050"/>
                    </a:gs>
                    <a:gs pos="43000">
                      <a:srgbClr val="505050"/>
                    </a:gs>
                  </a:gsLst>
                  <a:lin ang="5400000" scaled="0"/>
                </a:gradFill>
                <a:latin typeface="Segoe UI Semibold" panose="020B0702040204020203" pitchFamily="34" charset="0"/>
                <a:ea typeface="MS PGothic" charset="0"/>
                <a:cs typeface="Segoe UI Semibold" panose="020B0702040204020203" pitchFamily="34" charset="0"/>
              </a:defRPr>
            </a:lvl1pPr>
          </a:lstStyle>
          <a:p>
            <a:r>
              <a:rPr lang="en-US" dirty="0"/>
              <a:t>Data</a:t>
            </a:r>
          </a:p>
        </p:txBody>
      </p:sp>
      <p:sp>
        <p:nvSpPr>
          <p:cNvPr id="105" name="Oval 104"/>
          <p:cNvSpPr/>
          <p:nvPr/>
        </p:nvSpPr>
        <p:spPr bwMode="auto">
          <a:xfrm>
            <a:off x="7221280" y="4387141"/>
            <a:ext cx="367254" cy="367254"/>
          </a:xfrm>
          <a:prstGeom prst="ellipse">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smtClean="0">
              <a:solidFill>
                <a:srgbClr val="FFFFFF"/>
              </a:solidFill>
              <a:latin typeface="Segoe UI Light"/>
              <a:ea typeface="Segoe UI" pitchFamily="34" charset="0"/>
              <a:cs typeface="Segoe UI" pitchFamily="34" charset="0"/>
            </a:endParaRPr>
          </a:p>
        </p:txBody>
      </p:sp>
      <p:sp>
        <p:nvSpPr>
          <p:cNvPr id="106" name="Freeform 5"/>
          <p:cNvSpPr>
            <a:spLocks noEditPoints="1"/>
          </p:cNvSpPr>
          <p:nvPr/>
        </p:nvSpPr>
        <p:spPr bwMode="auto">
          <a:xfrm>
            <a:off x="7211135" y="4366371"/>
            <a:ext cx="387544" cy="387692"/>
          </a:xfrm>
          <a:custGeom>
            <a:avLst/>
            <a:gdLst>
              <a:gd name="T0" fmla="*/ 1131 w 2204"/>
              <a:gd name="T1" fmla="*/ 1075 h 2204"/>
              <a:gd name="T2" fmla="*/ 849 w 2204"/>
              <a:gd name="T3" fmla="*/ 764 h 2204"/>
              <a:gd name="T4" fmla="*/ 849 w 2204"/>
              <a:gd name="T5" fmla="*/ 1470 h 2204"/>
              <a:gd name="T6" fmla="*/ 645 w 2204"/>
              <a:gd name="T7" fmla="*/ 1470 h 2204"/>
              <a:gd name="T8" fmla="*/ 645 w 2204"/>
              <a:gd name="T9" fmla="*/ 764 h 2204"/>
              <a:gd name="T10" fmla="*/ 344 w 2204"/>
              <a:gd name="T11" fmla="*/ 1075 h 2204"/>
              <a:gd name="T12" fmla="*/ 344 w 2204"/>
              <a:gd name="T13" fmla="*/ 819 h 2204"/>
              <a:gd name="T14" fmla="*/ 738 w 2204"/>
              <a:gd name="T15" fmla="*/ 397 h 2204"/>
              <a:gd name="T16" fmla="*/ 1131 w 2204"/>
              <a:gd name="T17" fmla="*/ 819 h 2204"/>
              <a:gd name="T18" fmla="*/ 1131 w 2204"/>
              <a:gd name="T19" fmla="*/ 1075 h 2204"/>
              <a:gd name="T20" fmla="*/ 1802 w 2204"/>
              <a:gd name="T21" fmla="*/ 1194 h 2204"/>
              <a:gd name="T22" fmla="*/ 1519 w 2204"/>
              <a:gd name="T23" fmla="*/ 1505 h 2204"/>
              <a:gd name="T24" fmla="*/ 1519 w 2204"/>
              <a:gd name="T25" fmla="*/ 799 h 2204"/>
              <a:gd name="T26" fmla="*/ 1316 w 2204"/>
              <a:gd name="T27" fmla="*/ 799 h 2204"/>
              <a:gd name="T28" fmla="*/ 1316 w 2204"/>
              <a:gd name="T29" fmla="*/ 1505 h 2204"/>
              <a:gd name="T30" fmla="*/ 1015 w 2204"/>
              <a:gd name="T31" fmla="*/ 1194 h 2204"/>
              <a:gd name="T32" fmla="*/ 1015 w 2204"/>
              <a:gd name="T33" fmla="*/ 1449 h 2204"/>
              <a:gd name="T34" fmla="*/ 1408 w 2204"/>
              <a:gd name="T35" fmla="*/ 1872 h 2204"/>
              <a:gd name="T36" fmla="*/ 1802 w 2204"/>
              <a:gd name="T37" fmla="*/ 1449 h 2204"/>
              <a:gd name="T38" fmla="*/ 1802 w 2204"/>
              <a:gd name="T39" fmla="*/ 1194 h 2204"/>
              <a:gd name="T40" fmla="*/ 1095 w 2204"/>
              <a:gd name="T41" fmla="*/ 2204 h 2204"/>
              <a:gd name="T42" fmla="*/ 2204 w 2204"/>
              <a:gd name="T43" fmla="*/ 1092 h 2204"/>
              <a:gd name="T44" fmla="*/ 1095 w 2204"/>
              <a:gd name="T45" fmla="*/ 0 h 2204"/>
              <a:gd name="T46" fmla="*/ 0 w 2204"/>
              <a:gd name="T47" fmla="*/ 1092 h 2204"/>
              <a:gd name="T48" fmla="*/ 1095 w 2204"/>
              <a:gd name="T49" fmla="*/ 2204 h 2204"/>
              <a:gd name="T50" fmla="*/ 1095 w 2204"/>
              <a:gd name="T51" fmla="*/ 132 h 2204"/>
              <a:gd name="T52" fmla="*/ 2072 w 2204"/>
              <a:gd name="T53" fmla="*/ 1092 h 2204"/>
              <a:gd name="T54" fmla="*/ 1095 w 2204"/>
              <a:gd name="T55" fmla="*/ 2068 h 2204"/>
              <a:gd name="T56" fmla="*/ 137 w 2204"/>
              <a:gd name="T57" fmla="*/ 1092 h 2204"/>
              <a:gd name="T58" fmla="*/ 1095 w 2204"/>
              <a:gd name="T5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4" h="2204">
                <a:moveTo>
                  <a:pt x="1131" y="1075"/>
                </a:moveTo>
                <a:cubicBezTo>
                  <a:pt x="1131" y="1075"/>
                  <a:pt x="1131" y="1075"/>
                  <a:pt x="849" y="764"/>
                </a:cubicBezTo>
                <a:cubicBezTo>
                  <a:pt x="849" y="1470"/>
                  <a:pt x="849" y="1470"/>
                  <a:pt x="849" y="1470"/>
                </a:cubicBezTo>
                <a:cubicBezTo>
                  <a:pt x="849" y="1470"/>
                  <a:pt x="849" y="1470"/>
                  <a:pt x="645" y="1470"/>
                </a:cubicBezTo>
                <a:cubicBezTo>
                  <a:pt x="645" y="1470"/>
                  <a:pt x="645" y="1470"/>
                  <a:pt x="645" y="764"/>
                </a:cubicBezTo>
                <a:cubicBezTo>
                  <a:pt x="645" y="764"/>
                  <a:pt x="645" y="764"/>
                  <a:pt x="344" y="1075"/>
                </a:cubicBezTo>
                <a:cubicBezTo>
                  <a:pt x="344" y="1075"/>
                  <a:pt x="344" y="1075"/>
                  <a:pt x="344" y="819"/>
                </a:cubicBezTo>
                <a:cubicBezTo>
                  <a:pt x="344" y="819"/>
                  <a:pt x="344" y="819"/>
                  <a:pt x="738" y="397"/>
                </a:cubicBezTo>
                <a:cubicBezTo>
                  <a:pt x="738" y="397"/>
                  <a:pt x="738" y="397"/>
                  <a:pt x="1131" y="819"/>
                </a:cubicBezTo>
                <a:cubicBezTo>
                  <a:pt x="1131" y="819"/>
                  <a:pt x="1131" y="819"/>
                  <a:pt x="1131" y="1075"/>
                </a:cubicBezTo>
                <a:close/>
                <a:moveTo>
                  <a:pt x="1802" y="1194"/>
                </a:moveTo>
                <a:cubicBezTo>
                  <a:pt x="1802" y="1194"/>
                  <a:pt x="1802" y="1194"/>
                  <a:pt x="1519" y="1505"/>
                </a:cubicBezTo>
                <a:cubicBezTo>
                  <a:pt x="1519" y="799"/>
                  <a:pt x="1519" y="799"/>
                  <a:pt x="1519" y="799"/>
                </a:cubicBezTo>
                <a:cubicBezTo>
                  <a:pt x="1519" y="799"/>
                  <a:pt x="1519" y="799"/>
                  <a:pt x="1316" y="799"/>
                </a:cubicBezTo>
                <a:cubicBezTo>
                  <a:pt x="1316" y="799"/>
                  <a:pt x="1316" y="799"/>
                  <a:pt x="1316" y="1505"/>
                </a:cubicBezTo>
                <a:cubicBezTo>
                  <a:pt x="1316" y="1505"/>
                  <a:pt x="1316" y="1505"/>
                  <a:pt x="1015" y="1194"/>
                </a:cubicBezTo>
                <a:cubicBezTo>
                  <a:pt x="1015" y="1194"/>
                  <a:pt x="1015" y="1194"/>
                  <a:pt x="1015" y="1449"/>
                </a:cubicBezTo>
                <a:cubicBezTo>
                  <a:pt x="1015" y="1449"/>
                  <a:pt x="1015" y="1449"/>
                  <a:pt x="1408" y="1872"/>
                </a:cubicBezTo>
                <a:cubicBezTo>
                  <a:pt x="1408" y="1872"/>
                  <a:pt x="1408" y="1872"/>
                  <a:pt x="1802" y="1449"/>
                </a:cubicBezTo>
                <a:cubicBezTo>
                  <a:pt x="1802" y="1449"/>
                  <a:pt x="1802" y="1449"/>
                  <a:pt x="1802" y="1194"/>
                </a:cubicBezTo>
                <a:close/>
                <a:moveTo>
                  <a:pt x="1095" y="2204"/>
                </a:moveTo>
                <a:cubicBezTo>
                  <a:pt x="1718" y="2204"/>
                  <a:pt x="2204" y="1714"/>
                  <a:pt x="2204" y="1092"/>
                </a:cubicBezTo>
                <a:cubicBezTo>
                  <a:pt x="2204" y="485"/>
                  <a:pt x="1718" y="0"/>
                  <a:pt x="1095" y="0"/>
                </a:cubicBezTo>
                <a:cubicBezTo>
                  <a:pt x="492" y="0"/>
                  <a:pt x="0" y="485"/>
                  <a:pt x="0" y="1092"/>
                </a:cubicBezTo>
                <a:cubicBezTo>
                  <a:pt x="0" y="1714"/>
                  <a:pt x="492" y="2204"/>
                  <a:pt x="1095" y="2204"/>
                </a:cubicBezTo>
                <a:close/>
                <a:moveTo>
                  <a:pt x="1095" y="132"/>
                </a:moveTo>
                <a:cubicBezTo>
                  <a:pt x="1627" y="132"/>
                  <a:pt x="2072" y="561"/>
                  <a:pt x="2072" y="1092"/>
                </a:cubicBezTo>
                <a:cubicBezTo>
                  <a:pt x="2072" y="1628"/>
                  <a:pt x="1627" y="2068"/>
                  <a:pt x="1095" y="2068"/>
                </a:cubicBezTo>
                <a:cubicBezTo>
                  <a:pt x="563" y="2068"/>
                  <a:pt x="137" y="1628"/>
                  <a:pt x="137" y="1092"/>
                </a:cubicBezTo>
                <a:cubicBezTo>
                  <a:pt x="137" y="561"/>
                  <a:pt x="563" y="132"/>
                  <a:pt x="1095" y="132"/>
                </a:cubicBezTo>
                <a:close/>
              </a:path>
            </a:pathLst>
          </a:custGeom>
          <a:solidFill>
            <a:srgbClr val="00B0F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indent="-342768" algn="ctr" defTabSz="932114">
              <a:lnSpc>
                <a:spcPct val="90000"/>
              </a:lnSpc>
              <a:buFont typeface="Wingdings 3" panose="05040102010807070707" pitchFamily="18" charset="2"/>
              <a:buChar char="Æ"/>
            </a:pPr>
            <a:endParaRPr lang="en-US" sz="2000" b="1">
              <a:solidFill>
                <a:srgbClr val="FFFFFF"/>
              </a:solidFill>
              <a:latin typeface="Segoe UI Light"/>
              <a:ea typeface="Segoe UI" pitchFamily="34" charset="0"/>
              <a:cs typeface="Segoe UI" pitchFamily="34" charset="0"/>
            </a:endParaRPr>
          </a:p>
        </p:txBody>
      </p:sp>
      <p:sp>
        <p:nvSpPr>
          <p:cNvPr id="107" name="Oval 106"/>
          <p:cNvSpPr/>
          <p:nvPr/>
        </p:nvSpPr>
        <p:spPr bwMode="auto">
          <a:xfrm>
            <a:off x="9282852" y="4387141"/>
            <a:ext cx="367254" cy="367254"/>
          </a:xfrm>
          <a:prstGeom prst="ellipse">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smtClean="0">
              <a:solidFill>
                <a:srgbClr val="FFFFFF"/>
              </a:solidFill>
              <a:latin typeface="Segoe UI Light"/>
              <a:ea typeface="Segoe UI" pitchFamily="34" charset="0"/>
              <a:cs typeface="Segoe UI" pitchFamily="34" charset="0"/>
            </a:endParaRPr>
          </a:p>
        </p:txBody>
      </p:sp>
      <p:sp>
        <p:nvSpPr>
          <p:cNvPr id="108" name="Freeform 5"/>
          <p:cNvSpPr>
            <a:spLocks noEditPoints="1"/>
          </p:cNvSpPr>
          <p:nvPr/>
        </p:nvSpPr>
        <p:spPr bwMode="auto">
          <a:xfrm>
            <a:off x="9272707" y="4366371"/>
            <a:ext cx="387544" cy="387692"/>
          </a:xfrm>
          <a:custGeom>
            <a:avLst/>
            <a:gdLst>
              <a:gd name="T0" fmla="*/ 1131 w 2204"/>
              <a:gd name="T1" fmla="*/ 1075 h 2204"/>
              <a:gd name="T2" fmla="*/ 849 w 2204"/>
              <a:gd name="T3" fmla="*/ 764 h 2204"/>
              <a:gd name="T4" fmla="*/ 849 w 2204"/>
              <a:gd name="T5" fmla="*/ 1470 h 2204"/>
              <a:gd name="T6" fmla="*/ 645 w 2204"/>
              <a:gd name="T7" fmla="*/ 1470 h 2204"/>
              <a:gd name="T8" fmla="*/ 645 w 2204"/>
              <a:gd name="T9" fmla="*/ 764 h 2204"/>
              <a:gd name="T10" fmla="*/ 344 w 2204"/>
              <a:gd name="T11" fmla="*/ 1075 h 2204"/>
              <a:gd name="T12" fmla="*/ 344 w 2204"/>
              <a:gd name="T13" fmla="*/ 819 h 2204"/>
              <a:gd name="T14" fmla="*/ 738 w 2204"/>
              <a:gd name="T15" fmla="*/ 397 h 2204"/>
              <a:gd name="T16" fmla="*/ 1131 w 2204"/>
              <a:gd name="T17" fmla="*/ 819 h 2204"/>
              <a:gd name="T18" fmla="*/ 1131 w 2204"/>
              <a:gd name="T19" fmla="*/ 1075 h 2204"/>
              <a:gd name="T20" fmla="*/ 1802 w 2204"/>
              <a:gd name="T21" fmla="*/ 1194 h 2204"/>
              <a:gd name="T22" fmla="*/ 1519 w 2204"/>
              <a:gd name="T23" fmla="*/ 1505 h 2204"/>
              <a:gd name="T24" fmla="*/ 1519 w 2204"/>
              <a:gd name="T25" fmla="*/ 799 h 2204"/>
              <a:gd name="T26" fmla="*/ 1316 w 2204"/>
              <a:gd name="T27" fmla="*/ 799 h 2204"/>
              <a:gd name="T28" fmla="*/ 1316 w 2204"/>
              <a:gd name="T29" fmla="*/ 1505 h 2204"/>
              <a:gd name="T30" fmla="*/ 1015 w 2204"/>
              <a:gd name="T31" fmla="*/ 1194 h 2204"/>
              <a:gd name="T32" fmla="*/ 1015 w 2204"/>
              <a:gd name="T33" fmla="*/ 1449 h 2204"/>
              <a:gd name="T34" fmla="*/ 1408 w 2204"/>
              <a:gd name="T35" fmla="*/ 1872 h 2204"/>
              <a:gd name="T36" fmla="*/ 1802 w 2204"/>
              <a:gd name="T37" fmla="*/ 1449 h 2204"/>
              <a:gd name="T38" fmla="*/ 1802 w 2204"/>
              <a:gd name="T39" fmla="*/ 1194 h 2204"/>
              <a:gd name="T40" fmla="*/ 1095 w 2204"/>
              <a:gd name="T41" fmla="*/ 2204 h 2204"/>
              <a:gd name="T42" fmla="*/ 2204 w 2204"/>
              <a:gd name="T43" fmla="*/ 1092 h 2204"/>
              <a:gd name="T44" fmla="*/ 1095 w 2204"/>
              <a:gd name="T45" fmla="*/ 0 h 2204"/>
              <a:gd name="T46" fmla="*/ 0 w 2204"/>
              <a:gd name="T47" fmla="*/ 1092 h 2204"/>
              <a:gd name="T48" fmla="*/ 1095 w 2204"/>
              <a:gd name="T49" fmla="*/ 2204 h 2204"/>
              <a:gd name="T50" fmla="*/ 1095 w 2204"/>
              <a:gd name="T51" fmla="*/ 132 h 2204"/>
              <a:gd name="T52" fmla="*/ 2072 w 2204"/>
              <a:gd name="T53" fmla="*/ 1092 h 2204"/>
              <a:gd name="T54" fmla="*/ 1095 w 2204"/>
              <a:gd name="T55" fmla="*/ 2068 h 2204"/>
              <a:gd name="T56" fmla="*/ 137 w 2204"/>
              <a:gd name="T57" fmla="*/ 1092 h 2204"/>
              <a:gd name="T58" fmla="*/ 1095 w 2204"/>
              <a:gd name="T59" fmla="*/ 132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4" h="2204">
                <a:moveTo>
                  <a:pt x="1131" y="1075"/>
                </a:moveTo>
                <a:cubicBezTo>
                  <a:pt x="1131" y="1075"/>
                  <a:pt x="1131" y="1075"/>
                  <a:pt x="849" y="764"/>
                </a:cubicBezTo>
                <a:cubicBezTo>
                  <a:pt x="849" y="1470"/>
                  <a:pt x="849" y="1470"/>
                  <a:pt x="849" y="1470"/>
                </a:cubicBezTo>
                <a:cubicBezTo>
                  <a:pt x="849" y="1470"/>
                  <a:pt x="849" y="1470"/>
                  <a:pt x="645" y="1470"/>
                </a:cubicBezTo>
                <a:cubicBezTo>
                  <a:pt x="645" y="1470"/>
                  <a:pt x="645" y="1470"/>
                  <a:pt x="645" y="764"/>
                </a:cubicBezTo>
                <a:cubicBezTo>
                  <a:pt x="645" y="764"/>
                  <a:pt x="645" y="764"/>
                  <a:pt x="344" y="1075"/>
                </a:cubicBezTo>
                <a:cubicBezTo>
                  <a:pt x="344" y="1075"/>
                  <a:pt x="344" y="1075"/>
                  <a:pt x="344" y="819"/>
                </a:cubicBezTo>
                <a:cubicBezTo>
                  <a:pt x="344" y="819"/>
                  <a:pt x="344" y="819"/>
                  <a:pt x="738" y="397"/>
                </a:cubicBezTo>
                <a:cubicBezTo>
                  <a:pt x="738" y="397"/>
                  <a:pt x="738" y="397"/>
                  <a:pt x="1131" y="819"/>
                </a:cubicBezTo>
                <a:cubicBezTo>
                  <a:pt x="1131" y="819"/>
                  <a:pt x="1131" y="819"/>
                  <a:pt x="1131" y="1075"/>
                </a:cubicBezTo>
                <a:close/>
                <a:moveTo>
                  <a:pt x="1802" y="1194"/>
                </a:moveTo>
                <a:cubicBezTo>
                  <a:pt x="1802" y="1194"/>
                  <a:pt x="1802" y="1194"/>
                  <a:pt x="1519" y="1505"/>
                </a:cubicBezTo>
                <a:cubicBezTo>
                  <a:pt x="1519" y="799"/>
                  <a:pt x="1519" y="799"/>
                  <a:pt x="1519" y="799"/>
                </a:cubicBezTo>
                <a:cubicBezTo>
                  <a:pt x="1519" y="799"/>
                  <a:pt x="1519" y="799"/>
                  <a:pt x="1316" y="799"/>
                </a:cubicBezTo>
                <a:cubicBezTo>
                  <a:pt x="1316" y="799"/>
                  <a:pt x="1316" y="799"/>
                  <a:pt x="1316" y="1505"/>
                </a:cubicBezTo>
                <a:cubicBezTo>
                  <a:pt x="1316" y="1505"/>
                  <a:pt x="1316" y="1505"/>
                  <a:pt x="1015" y="1194"/>
                </a:cubicBezTo>
                <a:cubicBezTo>
                  <a:pt x="1015" y="1194"/>
                  <a:pt x="1015" y="1194"/>
                  <a:pt x="1015" y="1449"/>
                </a:cubicBezTo>
                <a:cubicBezTo>
                  <a:pt x="1015" y="1449"/>
                  <a:pt x="1015" y="1449"/>
                  <a:pt x="1408" y="1872"/>
                </a:cubicBezTo>
                <a:cubicBezTo>
                  <a:pt x="1408" y="1872"/>
                  <a:pt x="1408" y="1872"/>
                  <a:pt x="1802" y="1449"/>
                </a:cubicBezTo>
                <a:cubicBezTo>
                  <a:pt x="1802" y="1449"/>
                  <a:pt x="1802" y="1449"/>
                  <a:pt x="1802" y="1194"/>
                </a:cubicBezTo>
                <a:close/>
                <a:moveTo>
                  <a:pt x="1095" y="2204"/>
                </a:moveTo>
                <a:cubicBezTo>
                  <a:pt x="1718" y="2204"/>
                  <a:pt x="2204" y="1714"/>
                  <a:pt x="2204" y="1092"/>
                </a:cubicBezTo>
                <a:cubicBezTo>
                  <a:pt x="2204" y="485"/>
                  <a:pt x="1718" y="0"/>
                  <a:pt x="1095" y="0"/>
                </a:cubicBezTo>
                <a:cubicBezTo>
                  <a:pt x="492" y="0"/>
                  <a:pt x="0" y="485"/>
                  <a:pt x="0" y="1092"/>
                </a:cubicBezTo>
                <a:cubicBezTo>
                  <a:pt x="0" y="1714"/>
                  <a:pt x="492" y="2204"/>
                  <a:pt x="1095" y="2204"/>
                </a:cubicBezTo>
                <a:close/>
                <a:moveTo>
                  <a:pt x="1095" y="132"/>
                </a:moveTo>
                <a:cubicBezTo>
                  <a:pt x="1627" y="132"/>
                  <a:pt x="2072" y="561"/>
                  <a:pt x="2072" y="1092"/>
                </a:cubicBezTo>
                <a:cubicBezTo>
                  <a:pt x="2072" y="1628"/>
                  <a:pt x="1627" y="2068"/>
                  <a:pt x="1095" y="2068"/>
                </a:cubicBezTo>
                <a:cubicBezTo>
                  <a:pt x="563" y="2068"/>
                  <a:pt x="137" y="1628"/>
                  <a:pt x="137" y="1092"/>
                </a:cubicBezTo>
                <a:cubicBezTo>
                  <a:pt x="137" y="561"/>
                  <a:pt x="563" y="132"/>
                  <a:pt x="1095" y="132"/>
                </a:cubicBezTo>
                <a:close/>
              </a:path>
            </a:pathLst>
          </a:custGeom>
          <a:solidFill>
            <a:srgbClr val="00B0F0"/>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342768" indent="-342768" algn="ctr" defTabSz="932114">
              <a:lnSpc>
                <a:spcPct val="90000"/>
              </a:lnSpc>
              <a:buFont typeface="Wingdings 3" panose="05040102010807070707" pitchFamily="18" charset="2"/>
              <a:buChar char="Æ"/>
            </a:pPr>
            <a:endParaRPr lang="en-US" sz="2000" b="1">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3889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a:solidFill>
                  <a:schemeClr val="tx1"/>
                </a:solidFill>
              </a:rPr>
              <a:t>C</a:t>
            </a:r>
            <a:r>
              <a:rPr lang="en-US" sz="3600" dirty="0" smtClean="0">
                <a:solidFill>
                  <a:schemeClr val="tx1"/>
                </a:solidFill>
              </a:rPr>
              <a:t>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alpha val="2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0" name="Group 59"/>
          <p:cNvGrpSpPr/>
          <p:nvPr/>
        </p:nvGrpSpPr>
        <p:grpSpPr>
          <a:xfrm>
            <a:off x="10308539" y="1491572"/>
            <a:ext cx="1053697" cy="1008322"/>
            <a:chOff x="7571318" y="2034239"/>
            <a:chExt cx="3213171" cy="3074806"/>
          </a:xfrm>
          <a:solidFill>
            <a:schemeClr val="tx1"/>
          </a:solidFill>
        </p:grpSpPr>
        <p:sp>
          <p:nvSpPr>
            <p:cNvPr id="61"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Rectangle 61"/>
            <p:cNvSpPr/>
            <p:nvPr/>
          </p:nvSpPr>
          <p:spPr bwMode="auto">
            <a:xfrm>
              <a:off x="8409970" y="2227231"/>
              <a:ext cx="1457021" cy="989551"/>
            </a:xfrm>
            <a:prstGeom prst="rect">
              <a:avLst/>
            </a:prstGeom>
            <a:solidFill>
              <a:srgbClr val="EEF5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63" name="Group 62"/>
            <p:cNvGrpSpPr>
              <a:grpSpLocks noChangeAspect="1"/>
            </p:cNvGrpSpPr>
            <p:nvPr/>
          </p:nvGrpSpPr>
          <p:grpSpPr>
            <a:xfrm>
              <a:off x="8140162" y="3959469"/>
              <a:ext cx="2132621" cy="1149576"/>
              <a:chOff x="1521227" y="5644283"/>
              <a:chExt cx="1894550" cy="1021243"/>
            </a:xfrm>
            <a:grpFill/>
          </p:grpSpPr>
          <p:sp>
            <p:nvSpPr>
              <p:cNvPr id="71" name="Freeform 70"/>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2" name="Freeform 71"/>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3" name="Freeform 72"/>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4" name="Freeform 73"/>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6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66" name="Group 65"/>
            <p:cNvGrpSpPr>
              <a:grpSpLocks noChangeAspect="1"/>
            </p:cNvGrpSpPr>
            <p:nvPr/>
          </p:nvGrpSpPr>
          <p:grpSpPr>
            <a:xfrm>
              <a:off x="8460724" y="2321703"/>
              <a:ext cx="1301416" cy="822118"/>
              <a:chOff x="1535603" y="5511803"/>
              <a:chExt cx="622317" cy="393124"/>
            </a:xfrm>
            <a:grpFill/>
          </p:grpSpPr>
          <p:sp>
            <p:nvSpPr>
              <p:cNvPr id="6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68"/>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37520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 name="Group 1"/>
          <p:cNvGrpSpPr/>
          <p:nvPr/>
        </p:nvGrpSpPr>
        <p:grpSpPr>
          <a:xfrm>
            <a:off x="6073759" y="177975"/>
            <a:ext cx="5935849" cy="4548171"/>
            <a:chOff x="183263" y="1759921"/>
            <a:chExt cx="3971093" cy="387415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09" y="1759921"/>
              <a:ext cx="1555210" cy="1555210"/>
            </a:xfrm>
            <a:prstGeom prst="rect">
              <a:avLst/>
            </a:prstGeom>
          </p:spPr>
        </p:pic>
        <p:sp>
          <p:nvSpPr>
            <p:cNvPr id="7" name="Left Brace 6"/>
            <p:cNvSpPr/>
            <p:nvPr/>
          </p:nvSpPr>
          <p:spPr>
            <a:xfrm rot="5400000">
              <a:off x="1930769" y="1591101"/>
              <a:ext cx="489070" cy="3701191"/>
            </a:xfrm>
            <a:prstGeom prst="leftBrace">
              <a:avLst>
                <a:gd name="adj1" fmla="val 144367"/>
                <a:gd name="adj2" fmla="val 50512"/>
              </a:avLst>
            </a:prstGeom>
            <a:ln w="38100">
              <a:solidFill>
                <a:srgbClr val="003C6C"/>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1684"/>
              <a:endParaRPr lang="en-US">
                <a:solidFill>
                  <a:srgbClr val="000000"/>
                </a:solidFill>
              </a:endParaRPr>
            </a:p>
          </p:txBody>
        </p:sp>
        <p:sp>
          <p:nvSpPr>
            <p:cNvPr id="9" name="Rectangle 69"/>
            <p:cNvSpPr>
              <a:spLocks noChangeArrowheads="1"/>
            </p:cNvSpPr>
            <p:nvPr/>
          </p:nvSpPr>
          <p:spPr bwMode="auto">
            <a:xfrm>
              <a:off x="183263" y="3680140"/>
              <a:ext cx="3971093" cy="1953931"/>
            </a:xfrm>
            <a:prstGeom prst="rect">
              <a:avLst/>
            </a:prstGeom>
            <a:solidFill>
              <a:schemeClr val="accent1">
                <a:lumMod val="50000"/>
              </a:schemeClr>
            </a:solidFill>
            <a:ln>
              <a:noFill/>
            </a:ln>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nvGrpSpPr>
            <p:cNvPr id="11" name="Group 10"/>
            <p:cNvGrpSpPr/>
            <p:nvPr/>
          </p:nvGrpSpPr>
          <p:grpSpPr>
            <a:xfrm>
              <a:off x="457580" y="3845008"/>
              <a:ext cx="832101" cy="1624194"/>
              <a:chOff x="810323" y="3007385"/>
              <a:chExt cx="1226042" cy="2393136"/>
            </a:xfrm>
          </p:grpSpPr>
          <p:sp>
            <p:nvSpPr>
              <p:cNvPr id="12"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6"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7"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8"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9"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0"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1"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2"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3"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4"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5"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6"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7"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8"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29"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0"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1"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7"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8"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9"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0"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1"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2"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3"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4"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5"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6"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7"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8"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59"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0"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nvGrpSpPr>
            <p:cNvPr id="61" name="Group 60"/>
            <p:cNvGrpSpPr/>
            <p:nvPr/>
          </p:nvGrpSpPr>
          <p:grpSpPr>
            <a:xfrm>
              <a:off x="1669557" y="3865006"/>
              <a:ext cx="832101" cy="1624194"/>
              <a:chOff x="810323" y="3007385"/>
              <a:chExt cx="1226042" cy="2393136"/>
            </a:xfrm>
          </p:grpSpPr>
          <p:sp>
            <p:nvSpPr>
              <p:cNvPr id="62"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3"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4"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5"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6"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7"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8"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69"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0"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1"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2"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3"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4"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5"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6"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7"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8"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79"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0"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1"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2"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3"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4"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5"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6"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7"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8"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89"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0"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1"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2"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3"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4"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5"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6"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7"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8"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99"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0"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1"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2"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3"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4"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5"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6"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7"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8"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09"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0"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nvGrpSpPr>
            <p:cNvPr id="111" name="Group 110"/>
            <p:cNvGrpSpPr/>
            <p:nvPr/>
          </p:nvGrpSpPr>
          <p:grpSpPr>
            <a:xfrm>
              <a:off x="2929674" y="3863018"/>
              <a:ext cx="832101" cy="1624194"/>
              <a:chOff x="810323" y="3007385"/>
              <a:chExt cx="1226042" cy="2393136"/>
            </a:xfrm>
          </p:grpSpPr>
          <p:sp>
            <p:nvSpPr>
              <p:cNvPr id="112"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3"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4"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5"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6"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7"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8"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19"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0"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1"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2"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3"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4"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5"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6"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7"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8"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29"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0"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1"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2"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3"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4"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5"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6"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7"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8"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39"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0"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1"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2"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3"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4"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5"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6"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7"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8"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49"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0"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1"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2"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3"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4"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5"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6"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7"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8"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59"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160"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sp>
        <p:nvSpPr>
          <p:cNvPr id="161" name="Title 2"/>
          <p:cNvSpPr txBox="1">
            <a:spLocks/>
          </p:cNvSpPr>
          <p:nvPr/>
        </p:nvSpPr>
        <p:spPr>
          <a:xfrm>
            <a:off x="501519" y="-1255634"/>
            <a:ext cx="11889564"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
            </a:r>
            <a:br>
              <a:rPr>
                <a:gradFill>
                  <a:gsLst>
                    <a:gs pos="1250">
                      <a:srgbClr val="FFFFFF"/>
                    </a:gs>
                    <a:gs pos="100000">
                      <a:srgbClr val="FFFFFF"/>
                    </a:gs>
                  </a:gsLst>
                  <a:lin ang="5400000" scaled="0"/>
                </a:gradFill>
              </a:rPr>
            </a:br>
            <a:endParaRPr sz="4000">
              <a:gradFill>
                <a:gsLst>
                  <a:gs pos="16814">
                    <a:srgbClr val="47D8FF"/>
                  </a:gs>
                  <a:gs pos="23000">
                    <a:srgbClr val="47D8FF"/>
                  </a:gs>
                </a:gsLst>
                <a:lin ang="5400000" scaled="0"/>
              </a:gradFill>
            </a:endParaRPr>
          </a:p>
        </p:txBody>
      </p:sp>
      <p:sp>
        <p:nvSpPr>
          <p:cNvPr id="4" name="Title 3"/>
          <p:cNvSpPr>
            <a:spLocks noGrp="1"/>
          </p:cNvSpPr>
          <p:nvPr>
            <p:ph type="title"/>
          </p:nvPr>
        </p:nvSpPr>
        <p:spPr>
          <a:xfrm>
            <a:off x="274638" y="295275"/>
            <a:ext cx="5379817" cy="917575"/>
          </a:xfrm>
        </p:spPr>
        <p:txBody>
          <a:bodyPr/>
          <a:lstStyle/>
          <a:p>
            <a:r>
              <a:rPr lang="en-US" dirty="0" smtClean="0"/>
              <a:t>Enhanced Analysis- Tabular </a:t>
            </a:r>
            <a:endParaRPr lang="en-US" dirty="0"/>
          </a:p>
        </p:txBody>
      </p:sp>
      <p:sp>
        <p:nvSpPr>
          <p:cNvPr id="5" name="Text Placeholder 4"/>
          <p:cNvSpPr>
            <a:spLocks noGrp="1"/>
          </p:cNvSpPr>
          <p:nvPr>
            <p:ph type="body" sz="quarter" idx="10"/>
          </p:nvPr>
        </p:nvSpPr>
        <p:spPr>
          <a:xfrm>
            <a:off x="274638" y="2450592"/>
            <a:ext cx="5303526" cy="4321183"/>
          </a:xfrm>
        </p:spPr>
        <p:txBody>
          <a:bodyPr/>
          <a:lstStyle/>
          <a:p>
            <a:pPr lvl="1"/>
            <a:r>
              <a:rPr lang="en-US" dirty="0"/>
              <a:t>Advanced </a:t>
            </a:r>
            <a:r>
              <a:rPr lang="en-US" dirty="0" smtClean="0"/>
              <a:t>modeling</a:t>
            </a:r>
            <a:br>
              <a:rPr lang="en-US" dirty="0" smtClean="0"/>
            </a:br>
            <a:r>
              <a:rPr lang="en-US" sz="2000" dirty="0" smtClean="0"/>
              <a:t>(M:M, BI Directional Cross Filtering)</a:t>
            </a:r>
            <a:endParaRPr lang="en-US" dirty="0"/>
          </a:p>
          <a:p>
            <a:pPr lvl="1">
              <a:spcBef>
                <a:spcPts val="1200"/>
              </a:spcBef>
            </a:pPr>
            <a:r>
              <a:rPr lang="en-US" dirty="0" smtClean="0"/>
              <a:t>Time intelligence</a:t>
            </a:r>
          </a:p>
          <a:p>
            <a:pPr lvl="1">
              <a:spcBef>
                <a:spcPts val="1200"/>
              </a:spcBef>
            </a:pPr>
            <a:r>
              <a:rPr lang="en-US" dirty="0" smtClean="0"/>
              <a:t>New DAX functions for </a:t>
            </a:r>
            <a:br>
              <a:rPr lang="en-US" dirty="0" smtClean="0"/>
            </a:br>
            <a:r>
              <a:rPr lang="en-US" dirty="0" smtClean="0"/>
              <a:t>data analysis</a:t>
            </a:r>
          </a:p>
          <a:p>
            <a:pPr lvl="1">
              <a:spcBef>
                <a:spcPts val="1200"/>
              </a:spcBef>
            </a:pPr>
            <a:r>
              <a:rPr lang="en-US" dirty="0" smtClean="0"/>
              <a:t>Performance</a:t>
            </a:r>
            <a:br>
              <a:rPr lang="en-US" dirty="0" smtClean="0"/>
            </a:br>
            <a:r>
              <a:rPr lang="en-US" sz="2000" dirty="0" smtClean="0"/>
              <a:t>(Query and Metadata operations)</a:t>
            </a:r>
          </a:p>
          <a:p>
            <a:pPr lvl="1">
              <a:spcBef>
                <a:spcPts val="1200"/>
              </a:spcBef>
            </a:pPr>
            <a:r>
              <a:rPr lang="en-US" dirty="0" smtClean="0"/>
              <a:t>Parallel </a:t>
            </a:r>
            <a:r>
              <a:rPr lang="en-US" dirty="0"/>
              <a:t>Partition </a:t>
            </a:r>
            <a:r>
              <a:rPr lang="en-US" dirty="0" smtClean="0"/>
              <a:t>Processing</a:t>
            </a:r>
            <a:endParaRPr lang="en-US" sz="3200" dirty="0">
              <a:latin typeface="+mj-lt"/>
            </a:endParaRPr>
          </a:p>
        </p:txBody>
      </p:sp>
      <p:sp>
        <p:nvSpPr>
          <p:cNvPr id="8" name="Text Placeholder 7"/>
          <p:cNvSpPr>
            <a:spLocks noGrp="1"/>
          </p:cNvSpPr>
          <p:nvPr>
            <p:ph type="body" sz="quarter" idx="11"/>
          </p:nvPr>
        </p:nvSpPr>
        <p:spPr>
          <a:xfrm>
            <a:off x="274638" y="1600200"/>
            <a:ext cx="5379817" cy="572464"/>
          </a:xfrm>
        </p:spPr>
        <p:txBody>
          <a:bodyPr/>
          <a:lstStyle/>
          <a:p>
            <a:r>
              <a:rPr lang="en-US" dirty="0" smtClean="0"/>
              <a:t>SQL Server Analysis Services</a:t>
            </a:r>
            <a:endParaRPr lang="en-US" dirty="0"/>
          </a:p>
        </p:txBody>
      </p:sp>
      <p:sp>
        <p:nvSpPr>
          <p:cNvPr id="3" name="Rectangle 2"/>
          <p:cNvSpPr/>
          <p:nvPr/>
        </p:nvSpPr>
        <p:spPr>
          <a:xfrm>
            <a:off x="6019702" y="4955893"/>
            <a:ext cx="6362715" cy="1815882"/>
          </a:xfrm>
          <a:prstGeom prst="rect">
            <a:avLst/>
          </a:prstGeom>
        </p:spPr>
        <p:txBody>
          <a:bodyPr wrap="square">
            <a:spAutoFit/>
          </a:bodyPr>
          <a:lstStyle/>
          <a:p>
            <a:r>
              <a:rPr lang="en-US" sz="1600" dirty="0" smtClean="0">
                <a:solidFill>
                  <a:srgbClr val="056297"/>
                </a:solidFill>
                <a:latin typeface="Segoe UI" panose="020B0502040204020203" pitchFamily="34" charset="0"/>
              </a:rPr>
              <a:t>ADDMISSINGITEMS, </a:t>
            </a:r>
            <a:r>
              <a:rPr lang="en-US" sz="1600" b="1" dirty="0" smtClean="0">
                <a:solidFill>
                  <a:srgbClr val="056297"/>
                </a:solidFill>
                <a:latin typeface="Segoe UI" panose="020B0502040204020203" pitchFamily="34" charset="0"/>
              </a:rPr>
              <a:t>CALENDAR</a:t>
            </a:r>
            <a:r>
              <a:rPr lang="en-US" sz="1600" dirty="0" smtClean="0">
                <a:solidFill>
                  <a:srgbClr val="056297"/>
                </a:solidFill>
                <a:latin typeface="Segoe UI" panose="020B0502040204020203" pitchFamily="34" charset="0"/>
              </a:rPr>
              <a:t>, CALENDARAUTO, CONCATENATEX, </a:t>
            </a:r>
            <a:r>
              <a:rPr lang="en-US" sz="1600" b="1" dirty="0" smtClean="0">
                <a:solidFill>
                  <a:srgbClr val="056297"/>
                </a:solidFill>
                <a:latin typeface="Segoe UI" panose="020B0502040204020203" pitchFamily="34" charset="0"/>
              </a:rPr>
              <a:t>DATEDIFFF</a:t>
            </a:r>
            <a:r>
              <a:rPr lang="en-US" sz="1600" dirty="0" smtClean="0">
                <a:solidFill>
                  <a:srgbClr val="056297"/>
                </a:solidFill>
                <a:latin typeface="Segoe UI" panose="020B0502040204020203" pitchFamily="34" charset="0"/>
              </a:rPr>
              <a:t>, GEOMEAN, GEOMEANX, </a:t>
            </a:r>
            <a:r>
              <a:rPr lang="en-US" sz="1600" b="1" dirty="0" smtClean="0">
                <a:solidFill>
                  <a:srgbClr val="056297"/>
                </a:solidFill>
                <a:latin typeface="Segoe UI" panose="020B0502040204020203" pitchFamily="34" charset="0"/>
              </a:rPr>
              <a:t>GROUPBY</a:t>
            </a:r>
            <a:r>
              <a:rPr lang="en-US" sz="1600" dirty="0" smtClean="0">
                <a:solidFill>
                  <a:srgbClr val="056297"/>
                </a:solidFill>
                <a:latin typeface="Segoe UI" panose="020B0502040204020203" pitchFamily="34" charset="0"/>
              </a:rPr>
              <a:t>, ISEMPTY, ISONORAFTER, </a:t>
            </a:r>
            <a:r>
              <a:rPr lang="en-US" sz="1600" b="1" dirty="0" smtClean="0">
                <a:solidFill>
                  <a:srgbClr val="056297"/>
                </a:solidFill>
                <a:latin typeface="Segoe UI" panose="020B0502040204020203" pitchFamily="34" charset="0"/>
              </a:rPr>
              <a:t>MEDIAN</a:t>
            </a:r>
            <a:r>
              <a:rPr lang="en-US" sz="1600" dirty="0" smtClean="0">
                <a:solidFill>
                  <a:srgbClr val="056297"/>
                </a:solidFill>
                <a:latin typeface="Segoe UI" panose="020B0502040204020203" pitchFamily="34" charset="0"/>
              </a:rPr>
              <a:t>, MEDIANX, NATURALINNERJOIN, NATURALLEFTOUTERJOIN, PERCENTILE.EXC, PERCENTILE.INC, PERCENTILEX.EXC, PERCENTILEX.INC, </a:t>
            </a:r>
            <a:r>
              <a:rPr lang="en-US" sz="1600" b="1" dirty="0" smtClean="0">
                <a:solidFill>
                  <a:srgbClr val="056297"/>
                </a:solidFill>
                <a:latin typeface="Segoe UI" panose="020B0502040204020203" pitchFamily="34" charset="0"/>
              </a:rPr>
              <a:t>PRODUCT</a:t>
            </a:r>
            <a:r>
              <a:rPr lang="en-US" sz="1600" dirty="0" smtClean="0">
                <a:solidFill>
                  <a:srgbClr val="056297"/>
                </a:solidFill>
                <a:latin typeface="Segoe UI" panose="020B0502040204020203" pitchFamily="34" charset="0"/>
              </a:rPr>
              <a:t>, PRODUCTX, SUBSTITUTEWITHINDEX, SUMMARIZECOLUMNS, UNION, XIRR, XNPV</a:t>
            </a:r>
            <a:endParaRPr lang="en-US" sz="1600" b="0" i="0" dirty="0">
              <a:solidFill>
                <a:srgbClr val="363636"/>
              </a:solidFill>
              <a:effectLst/>
              <a:latin typeface="Segoe UI" panose="020B0502040204020203" pitchFamily="34" charset="0"/>
            </a:endParaRPr>
          </a:p>
        </p:txBody>
      </p:sp>
    </p:spTree>
    <p:extLst>
      <p:ext uri="{BB962C8B-B14F-4D97-AF65-F5344CB8AC3E}">
        <p14:creationId xmlns:p14="http://schemas.microsoft.com/office/powerpoint/2010/main" val="32934408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1" name="Title 2"/>
          <p:cNvSpPr txBox="1">
            <a:spLocks/>
          </p:cNvSpPr>
          <p:nvPr/>
        </p:nvSpPr>
        <p:spPr>
          <a:xfrm>
            <a:off x="823336" y="-1897639"/>
            <a:ext cx="11889564"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4000">
              <a:gradFill>
                <a:gsLst>
                  <a:gs pos="16814">
                    <a:srgbClr val="47D8FF"/>
                  </a:gs>
                  <a:gs pos="23000">
                    <a:srgbClr val="47D8FF"/>
                  </a:gs>
                </a:gsLst>
                <a:lin ang="5400000" scaled="0"/>
              </a:gradFill>
            </a:endParaRPr>
          </a:p>
        </p:txBody>
      </p:sp>
      <p:sp>
        <p:nvSpPr>
          <p:cNvPr id="2" name="Title 1"/>
          <p:cNvSpPr>
            <a:spLocks noGrp="1"/>
          </p:cNvSpPr>
          <p:nvPr>
            <p:ph type="title"/>
          </p:nvPr>
        </p:nvSpPr>
        <p:spPr/>
        <p:txBody>
          <a:bodyPr/>
          <a:lstStyle/>
          <a:p>
            <a:r>
              <a:rPr lang="en-US" dirty="0" smtClean="0"/>
              <a:t>Enhanced Analysis - Multidimensional</a:t>
            </a:r>
            <a:br>
              <a:rPr lang="en-US" dirty="0" smtClean="0"/>
            </a:br>
            <a:endParaRPr lang="en-US" dirty="0"/>
          </a:p>
        </p:txBody>
      </p:sp>
      <p:sp>
        <p:nvSpPr>
          <p:cNvPr id="8" name="Text Placeholder 7"/>
          <p:cNvSpPr>
            <a:spLocks noGrp="1"/>
          </p:cNvSpPr>
          <p:nvPr>
            <p:ph type="body" sz="quarter" idx="10"/>
          </p:nvPr>
        </p:nvSpPr>
        <p:spPr>
          <a:xfrm>
            <a:off x="274638" y="2453083"/>
            <a:ext cx="5303526" cy="1975926"/>
          </a:xfrm>
        </p:spPr>
        <p:txBody>
          <a:bodyPr/>
          <a:lstStyle/>
          <a:p>
            <a:pPr lvl="1">
              <a:spcBef>
                <a:spcPts val="1200"/>
              </a:spcBef>
            </a:pPr>
            <a:r>
              <a:rPr lang="en-US" dirty="0" err="1" smtClean="0"/>
              <a:t>Netezza</a:t>
            </a:r>
            <a:r>
              <a:rPr lang="en-US" dirty="0" smtClean="0"/>
              <a:t> as a Data Source</a:t>
            </a:r>
          </a:p>
          <a:p>
            <a:pPr lvl="1">
              <a:spcBef>
                <a:spcPts val="1200"/>
              </a:spcBef>
            </a:pPr>
            <a:r>
              <a:rPr lang="en-US" dirty="0" smtClean="0"/>
              <a:t>Performance improvements</a:t>
            </a:r>
          </a:p>
          <a:p>
            <a:pPr lvl="1">
              <a:spcBef>
                <a:spcPts val="1200"/>
              </a:spcBef>
            </a:pPr>
            <a:r>
              <a:rPr lang="en-US" dirty="0" smtClean="0"/>
              <a:t>DBCC support</a:t>
            </a:r>
            <a:endParaRPr lang="en-US" dirty="0"/>
          </a:p>
        </p:txBody>
      </p:sp>
      <p:sp>
        <p:nvSpPr>
          <p:cNvPr id="5" name="Text Placeholder 4"/>
          <p:cNvSpPr>
            <a:spLocks noGrp="1"/>
          </p:cNvSpPr>
          <p:nvPr>
            <p:ph type="body" sz="quarter" idx="11"/>
          </p:nvPr>
        </p:nvSpPr>
        <p:spPr>
          <a:xfrm>
            <a:off x="274638" y="1597154"/>
            <a:ext cx="5379817" cy="572464"/>
          </a:xfrm>
        </p:spPr>
        <p:txBody>
          <a:bodyPr/>
          <a:lstStyle/>
          <a:p>
            <a:r>
              <a:rPr lang="en-US" dirty="0" smtClean="0"/>
              <a:t>SQL Server Analysis Services</a:t>
            </a:r>
          </a:p>
          <a:p>
            <a:endParaRPr lang="en-US" dirty="0"/>
          </a:p>
        </p:txBody>
      </p:sp>
      <p:grpSp>
        <p:nvGrpSpPr>
          <p:cNvPr id="317" name="Group 316"/>
          <p:cNvGrpSpPr/>
          <p:nvPr/>
        </p:nvGrpSpPr>
        <p:grpSpPr>
          <a:xfrm>
            <a:off x="6108822" y="845531"/>
            <a:ext cx="5935849" cy="4548171"/>
            <a:chOff x="183263" y="1759921"/>
            <a:chExt cx="3971093" cy="3874150"/>
          </a:xfrm>
        </p:grpSpPr>
        <p:pic>
          <p:nvPicPr>
            <p:cNvPr id="318" name="Picture 3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409" y="1759921"/>
              <a:ext cx="1555210" cy="1555210"/>
            </a:xfrm>
            <a:prstGeom prst="rect">
              <a:avLst/>
            </a:prstGeom>
          </p:spPr>
        </p:pic>
        <p:sp>
          <p:nvSpPr>
            <p:cNvPr id="319" name="Left Brace 318"/>
            <p:cNvSpPr/>
            <p:nvPr/>
          </p:nvSpPr>
          <p:spPr>
            <a:xfrm rot="5400000">
              <a:off x="1930769" y="1591101"/>
              <a:ext cx="489070" cy="3701191"/>
            </a:xfrm>
            <a:prstGeom prst="leftBrace">
              <a:avLst>
                <a:gd name="adj1" fmla="val 141049"/>
                <a:gd name="adj2" fmla="val 50512"/>
              </a:avLst>
            </a:prstGeom>
            <a:ln w="38100">
              <a:solidFill>
                <a:srgbClr val="003C6C"/>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1684"/>
              <a:endParaRPr lang="en-US">
                <a:solidFill>
                  <a:srgbClr val="000000"/>
                </a:solidFill>
              </a:endParaRPr>
            </a:p>
          </p:txBody>
        </p:sp>
        <p:sp>
          <p:nvSpPr>
            <p:cNvPr id="320" name="Rectangle 69"/>
            <p:cNvSpPr>
              <a:spLocks noChangeArrowheads="1"/>
            </p:cNvSpPr>
            <p:nvPr/>
          </p:nvSpPr>
          <p:spPr bwMode="auto">
            <a:xfrm>
              <a:off x="183263" y="3680140"/>
              <a:ext cx="3971093" cy="1953931"/>
            </a:xfrm>
            <a:prstGeom prst="rect">
              <a:avLst/>
            </a:prstGeom>
            <a:solidFill>
              <a:schemeClr val="accent1">
                <a:lumMod val="50000"/>
              </a:schemeClr>
            </a:solidFill>
            <a:ln>
              <a:noFill/>
            </a:ln>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nvGrpSpPr>
            <p:cNvPr id="321" name="Group 320"/>
            <p:cNvGrpSpPr/>
            <p:nvPr/>
          </p:nvGrpSpPr>
          <p:grpSpPr>
            <a:xfrm>
              <a:off x="457580" y="3845008"/>
              <a:ext cx="832101" cy="1624194"/>
              <a:chOff x="810323" y="3007385"/>
              <a:chExt cx="1226042" cy="2393136"/>
            </a:xfrm>
          </p:grpSpPr>
          <p:sp>
            <p:nvSpPr>
              <p:cNvPr id="422"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3"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4"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5"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6"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7"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8"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9"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0"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1"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2"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3"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4"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5"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6"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7"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8"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39"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0"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1"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2"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3"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4"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5"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6"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7"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8"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49"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0"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1"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2"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3"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4"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5"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6"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7"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8"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59"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0"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1"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2"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3"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4"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5"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6"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7"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8"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69"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70"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nvGrpSpPr>
            <p:cNvPr id="322" name="Group 321"/>
            <p:cNvGrpSpPr/>
            <p:nvPr/>
          </p:nvGrpSpPr>
          <p:grpSpPr>
            <a:xfrm>
              <a:off x="1669557" y="3865006"/>
              <a:ext cx="832101" cy="1624194"/>
              <a:chOff x="810323" y="3007385"/>
              <a:chExt cx="1226042" cy="2393136"/>
            </a:xfrm>
          </p:grpSpPr>
          <p:sp>
            <p:nvSpPr>
              <p:cNvPr id="373"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4"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5"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6"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7"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8"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9"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0"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1"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2"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3"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4"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5"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6"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7"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8"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89"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0"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1"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2"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3"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4"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5"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6"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7"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8"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99"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0"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1"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2"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3"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4"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5"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6"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7"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8"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09"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0"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1"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2"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3"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4"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5"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6"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7"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8"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19"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0"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421"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nvGrpSpPr>
            <p:cNvPr id="323" name="Group 322"/>
            <p:cNvGrpSpPr/>
            <p:nvPr/>
          </p:nvGrpSpPr>
          <p:grpSpPr>
            <a:xfrm>
              <a:off x="2929674" y="3863018"/>
              <a:ext cx="832101" cy="1624194"/>
              <a:chOff x="810323" y="3007385"/>
              <a:chExt cx="1226042" cy="2393136"/>
            </a:xfrm>
          </p:grpSpPr>
          <p:sp>
            <p:nvSpPr>
              <p:cNvPr id="324" name="Rectangle 70"/>
              <p:cNvSpPr>
                <a:spLocks noChangeArrowheads="1"/>
              </p:cNvSpPr>
              <p:nvPr/>
            </p:nvSpPr>
            <p:spPr bwMode="auto">
              <a:xfrm>
                <a:off x="810323" y="3007385"/>
                <a:ext cx="1226042" cy="239313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5" name="Rectangle 71"/>
              <p:cNvSpPr>
                <a:spLocks noChangeArrowheads="1"/>
              </p:cNvSpPr>
              <p:nvPr/>
            </p:nvSpPr>
            <p:spPr bwMode="auto">
              <a:xfrm>
                <a:off x="882629" y="3085975"/>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6" name="Rectangle 72"/>
              <p:cNvSpPr>
                <a:spLocks noChangeArrowheads="1"/>
              </p:cNvSpPr>
              <p:nvPr/>
            </p:nvSpPr>
            <p:spPr bwMode="auto">
              <a:xfrm>
                <a:off x="92349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7" name="Rectangle 73"/>
              <p:cNvSpPr>
                <a:spLocks noChangeArrowheads="1"/>
              </p:cNvSpPr>
              <p:nvPr/>
            </p:nvSpPr>
            <p:spPr bwMode="auto">
              <a:xfrm>
                <a:off x="986370" y="3136274"/>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8" name="Rectangle 74"/>
              <p:cNvSpPr>
                <a:spLocks noChangeArrowheads="1"/>
              </p:cNvSpPr>
              <p:nvPr/>
            </p:nvSpPr>
            <p:spPr bwMode="auto">
              <a:xfrm>
                <a:off x="1046102"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29" name="Rectangle 75"/>
              <p:cNvSpPr>
                <a:spLocks noChangeArrowheads="1"/>
              </p:cNvSpPr>
              <p:nvPr/>
            </p:nvSpPr>
            <p:spPr bwMode="auto">
              <a:xfrm>
                <a:off x="1108976"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0" name="Rectangle 76"/>
              <p:cNvSpPr>
                <a:spLocks noChangeArrowheads="1"/>
              </p:cNvSpPr>
              <p:nvPr/>
            </p:nvSpPr>
            <p:spPr bwMode="auto">
              <a:xfrm>
                <a:off x="1168705"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1" name="Rectangle 77"/>
              <p:cNvSpPr>
                <a:spLocks noChangeArrowheads="1"/>
              </p:cNvSpPr>
              <p:nvPr/>
            </p:nvSpPr>
            <p:spPr bwMode="auto">
              <a:xfrm>
                <a:off x="1231579" y="3136274"/>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2" name="Oval 78"/>
              <p:cNvSpPr>
                <a:spLocks noChangeArrowheads="1"/>
              </p:cNvSpPr>
              <p:nvPr/>
            </p:nvSpPr>
            <p:spPr bwMode="auto">
              <a:xfrm>
                <a:off x="1803732" y="3192860"/>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3" name="Rectangle 79"/>
              <p:cNvSpPr>
                <a:spLocks noChangeArrowheads="1"/>
              </p:cNvSpPr>
              <p:nvPr/>
            </p:nvSpPr>
            <p:spPr bwMode="auto">
              <a:xfrm>
                <a:off x="882629" y="3444355"/>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4" name="Rectangle 80"/>
              <p:cNvSpPr>
                <a:spLocks noChangeArrowheads="1"/>
              </p:cNvSpPr>
              <p:nvPr/>
            </p:nvSpPr>
            <p:spPr bwMode="auto">
              <a:xfrm>
                <a:off x="92349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5" name="Rectangle 81"/>
              <p:cNvSpPr>
                <a:spLocks noChangeArrowheads="1"/>
              </p:cNvSpPr>
              <p:nvPr/>
            </p:nvSpPr>
            <p:spPr bwMode="auto">
              <a:xfrm>
                <a:off x="986370" y="3491512"/>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6" name="Rectangle 82"/>
              <p:cNvSpPr>
                <a:spLocks noChangeArrowheads="1"/>
              </p:cNvSpPr>
              <p:nvPr/>
            </p:nvSpPr>
            <p:spPr bwMode="auto">
              <a:xfrm>
                <a:off x="1046102"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7" name="Rectangle 83"/>
              <p:cNvSpPr>
                <a:spLocks noChangeArrowheads="1"/>
              </p:cNvSpPr>
              <p:nvPr/>
            </p:nvSpPr>
            <p:spPr bwMode="auto">
              <a:xfrm>
                <a:off x="1108976"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8" name="Rectangle 84"/>
              <p:cNvSpPr>
                <a:spLocks noChangeArrowheads="1"/>
              </p:cNvSpPr>
              <p:nvPr/>
            </p:nvSpPr>
            <p:spPr bwMode="auto">
              <a:xfrm>
                <a:off x="1168705"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39" name="Rectangle 85"/>
              <p:cNvSpPr>
                <a:spLocks noChangeArrowheads="1"/>
              </p:cNvSpPr>
              <p:nvPr/>
            </p:nvSpPr>
            <p:spPr bwMode="auto">
              <a:xfrm>
                <a:off x="1231579" y="3491512"/>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0" name="Oval 86"/>
              <p:cNvSpPr>
                <a:spLocks noChangeArrowheads="1"/>
              </p:cNvSpPr>
              <p:nvPr/>
            </p:nvSpPr>
            <p:spPr bwMode="auto">
              <a:xfrm>
                <a:off x="1803732" y="3548098"/>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1" name="Rectangle 87"/>
              <p:cNvSpPr>
                <a:spLocks noChangeArrowheads="1"/>
              </p:cNvSpPr>
              <p:nvPr/>
            </p:nvSpPr>
            <p:spPr bwMode="auto">
              <a:xfrm>
                <a:off x="882629" y="3799593"/>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2" name="Rectangle 88"/>
              <p:cNvSpPr>
                <a:spLocks noChangeArrowheads="1"/>
              </p:cNvSpPr>
              <p:nvPr/>
            </p:nvSpPr>
            <p:spPr bwMode="auto">
              <a:xfrm>
                <a:off x="92349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3" name="Rectangle 89"/>
              <p:cNvSpPr>
                <a:spLocks noChangeArrowheads="1"/>
              </p:cNvSpPr>
              <p:nvPr/>
            </p:nvSpPr>
            <p:spPr bwMode="auto">
              <a:xfrm>
                <a:off x="986370" y="384674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4" name="Rectangle 90"/>
              <p:cNvSpPr>
                <a:spLocks noChangeArrowheads="1"/>
              </p:cNvSpPr>
              <p:nvPr/>
            </p:nvSpPr>
            <p:spPr bwMode="auto">
              <a:xfrm>
                <a:off x="1046102"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5" name="Rectangle 91"/>
              <p:cNvSpPr>
                <a:spLocks noChangeArrowheads="1"/>
              </p:cNvSpPr>
              <p:nvPr/>
            </p:nvSpPr>
            <p:spPr bwMode="auto">
              <a:xfrm>
                <a:off x="1108976"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6" name="Rectangle 92"/>
              <p:cNvSpPr>
                <a:spLocks noChangeArrowheads="1"/>
              </p:cNvSpPr>
              <p:nvPr/>
            </p:nvSpPr>
            <p:spPr bwMode="auto">
              <a:xfrm>
                <a:off x="1168705"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7" name="Rectangle 93"/>
              <p:cNvSpPr>
                <a:spLocks noChangeArrowheads="1"/>
              </p:cNvSpPr>
              <p:nvPr/>
            </p:nvSpPr>
            <p:spPr bwMode="auto">
              <a:xfrm>
                <a:off x="1231579" y="384674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8" name="Oval 94"/>
              <p:cNvSpPr>
                <a:spLocks noChangeArrowheads="1"/>
              </p:cNvSpPr>
              <p:nvPr/>
            </p:nvSpPr>
            <p:spPr bwMode="auto">
              <a:xfrm>
                <a:off x="1803732" y="3906479"/>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49" name="Rectangle 95"/>
              <p:cNvSpPr>
                <a:spLocks noChangeArrowheads="1"/>
              </p:cNvSpPr>
              <p:nvPr/>
            </p:nvSpPr>
            <p:spPr bwMode="auto">
              <a:xfrm>
                <a:off x="882629" y="4154829"/>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0" name="Rectangle 96"/>
              <p:cNvSpPr>
                <a:spLocks noChangeArrowheads="1"/>
              </p:cNvSpPr>
              <p:nvPr/>
            </p:nvSpPr>
            <p:spPr bwMode="auto">
              <a:xfrm>
                <a:off x="92349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1" name="Rectangle 97"/>
              <p:cNvSpPr>
                <a:spLocks noChangeArrowheads="1"/>
              </p:cNvSpPr>
              <p:nvPr/>
            </p:nvSpPr>
            <p:spPr bwMode="auto">
              <a:xfrm>
                <a:off x="986370" y="4205128"/>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2" name="Rectangle 98"/>
              <p:cNvSpPr>
                <a:spLocks noChangeArrowheads="1"/>
              </p:cNvSpPr>
              <p:nvPr/>
            </p:nvSpPr>
            <p:spPr bwMode="auto">
              <a:xfrm>
                <a:off x="1046102"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3" name="Rectangle 99"/>
              <p:cNvSpPr>
                <a:spLocks noChangeArrowheads="1"/>
              </p:cNvSpPr>
              <p:nvPr/>
            </p:nvSpPr>
            <p:spPr bwMode="auto">
              <a:xfrm>
                <a:off x="1108976"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4" name="Rectangle 100"/>
              <p:cNvSpPr>
                <a:spLocks noChangeArrowheads="1"/>
              </p:cNvSpPr>
              <p:nvPr/>
            </p:nvSpPr>
            <p:spPr bwMode="auto">
              <a:xfrm>
                <a:off x="1168705"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5" name="Rectangle 101"/>
              <p:cNvSpPr>
                <a:spLocks noChangeArrowheads="1"/>
              </p:cNvSpPr>
              <p:nvPr/>
            </p:nvSpPr>
            <p:spPr bwMode="auto">
              <a:xfrm>
                <a:off x="1231579" y="4205128"/>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6" name="Oval 102"/>
              <p:cNvSpPr>
                <a:spLocks noChangeArrowheads="1"/>
              </p:cNvSpPr>
              <p:nvPr/>
            </p:nvSpPr>
            <p:spPr bwMode="auto">
              <a:xfrm>
                <a:off x="1803732" y="4261714"/>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7" name="Rectangle 103"/>
              <p:cNvSpPr>
                <a:spLocks noChangeArrowheads="1"/>
              </p:cNvSpPr>
              <p:nvPr/>
            </p:nvSpPr>
            <p:spPr bwMode="auto">
              <a:xfrm>
                <a:off x="882629" y="4513210"/>
                <a:ext cx="1084576" cy="279789"/>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8" name="Rectangle 104"/>
              <p:cNvSpPr>
                <a:spLocks noChangeArrowheads="1"/>
              </p:cNvSpPr>
              <p:nvPr/>
            </p:nvSpPr>
            <p:spPr bwMode="auto">
              <a:xfrm>
                <a:off x="92349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59" name="Rectangle 105"/>
              <p:cNvSpPr>
                <a:spLocks noChangeArrowheads="1"/>
              </p:cNvSpPr>
              <p:nvPr/>
            </p:nvSpPr>
            <p:spPr bwMode="auto">
              <a:xfrm>
                <a:off x="986370" y="4560366"/>
                <a:ext cx="28294"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0" name="Rectangle 106"/>
              <p:cNvSpPr>
                <a:spLocks noChangeArrowheads="1"/>
              </p:cNvSpPr>
              <p:nvPr/>
            </p:nvSpPr>
            <p:spPr bwMode="auto">
              <a:xfrm>
                <a:off x="1046102"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1" name="Rectangle 107"/>
              <p:cNvSpPr>
                <a:spLocks noChangeArrowheads="1"/>
              </p:cNvSpPr>
              <p:nvPr/>
            </p:nvSpPr>
            <p:spPr bwMode="auto">
              <a:xfrm>
                <a:off x="1108976"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2" name="Rectangle 108"/>
              <p:cNvSpPr>
                <a:spLocks noChangeArrowheads="1"/>
              </p:cNvSpPr>
              <p:nvPr/>
            </p:nvSpPr>
            <p:spPr bwMode="auto">
              <a:xfrm>
                <a:off x="1168705"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3" name="Rectangle 109"/>
              <p:cNvSpPr>
                <a:spLocks noChangeArrowheads="1"/>
              </p:cNvSpPr>
              <p:nvPr/>
            </p:nvSpPr>
            <p:spPr bwMode="auto">
              <a:xfrm>
                <a:off x="1231579" y="4560366"/>
                <a:ext cx="31437" cy="18547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4" name="Oval 110"/>
              <p:cNvSpPr>
                <a:spLocks noChangeArrowheads="1"/>
              </p:cNvSpPr>
              <p:nvPr/>
            </p:nvSpPr>
            <p:spPr bwMode="auto">
              <a:xfrm>
                <a:off x="1803732" y="4616952"/>
                <a:ext cx="69161" cy="72306"/>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5" name="Rectangle 111"/>
              <p:cNvSpPr>
                <a:spLocks noChangeArrowheads="1"/>
              </p:cNvSpPr>
              <p:nvPr/>
            </p:nvSpPr>
            <p:spPr bwMode="auto">
              <a:xfrm>
                <a:off x="882629" y="4868447"/>
                <a:ext cx="1084576" cy="28293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6" name="Rectangle 112"/>
              <p:cNvSpPr>
                <a:spLocks noChangeArrowheads="1"/>
              </p:cNvSpPr>
              <p:nvPr/>
            </p:nvSpPr>
            <p:spPr bwMode="auto">
              <a:xfrm>
                <a:off x="92349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7" name="Rectangle 113"/>
              <p:cNvSpPr>
                <a:spLocks noChangeArrowheads="1"/>
              </p:cNvSpPr>
              <p:nvPr/>
            </p:nvSpPr>
            <p:spPr bwMode="auto">
              <a:xfrm>
                <a:off x="986370" y="4918746"/>
                <a:ext cx="28294"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8" name="Rectangle 114"/>
              <p:cNvSpPr>
                <a:spLocks noChangeArrowheads="1"/>
              </p:cNvSpPr>
              <p:nvPr/>
            </p:nvSpPr>
            <p:spPr bwMode="auto">
              <a:xfrm>
                <a:off x="1046102"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69" name="Rectangle 115"/>
              <p:cNvSpPr>
                <a:spLocks noChangeArrowheads="1"/>
              </p:cNvSpPr>
              <p:nvPr/>
            </p:nvSpPr>
            <p:spPr bwMode="auto">
              <a:xfrm>
                <a:off x="1108976"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0" name="Rectangle 116"/>
              <p:cNvSpPr>
                <a:spLocks noChangeArrowheads="1"/>
              </p:cNvSpPr>
              <p:nvPr/>
            </p:nvSpPr>
            <p:spPr bwMode="auto">
              <a:xfrm>
                <a:off x="1168705"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1" name="Rectangle 117"/>
              <p:cNvSpPr>
                <a:spLocks noChangeArrowheads="1"/>
              </p:cNvSpPr>
              <p:nvPr/>
            </p:nvSpPr>
            <p:spPr bwMode="auto">
              <a:xfrm>
                <a:off x="1231579" y="4918746"/>
                <a:ext cx="31437" cy="182334"/>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sp>
            <p:nvSpPr>
              <p:cNvPr id="372" name="Oval 118"/>
              <p:cNvSpPr>
                <a:spLocks noChangeArrowheads="1"/>
              </p:cNvSpPr>
              <p:nvPr/>
            </p:nvSpPr>
            <p:spPr bwMode="auto">
              <a:xfrm>
                <a:off x="1803732" y="4975333"/>
                <a:ext cx="69161" cy="6916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1684"/>
                <a:endParaRPr lang="en-IN">
                  <a:solidFill>
                    <a:srgbClr val="000000"/>
                  </a:solidFill>
                </a:endParaRPr>
              </a:p>
            </p:txBody>
          </p:sp>
        </p:grpSp>
      </p:grpSp>
    </p:spTree>
    <p:extLst>
      <p:ext uri="{BB962C8B-B14F-4D97-AF65-F5344CB8AC3E}">
        <p14:creationId xmlns:p14="http://schemas.microsoft.com/office/powerpoint/2010/main" val="3151672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SQL Server BI Drill Down </a:t>
            </a:r>
            <a:endParaRPr lang="en-NZ" dirty="0"/>
          </a:p>
        </p:txBody>
      </p:sp>
      <p:sp>
        <p:nvSpPr>
          <p:cNvPr id="3" name="Text Placeholder 2"/>
          <p:cNvSpPr>
            <a:spLocks noGrp="1"/>
          </p:cNvSpPr>
          <p:nvPr>
            <p:ph type="body" sz="quarter" idx="12"/>
          </p:nvPr>
        </p:nvSpPr>
        <p:spPr/>
        <p:txBody>
          <a:bodyPr/>
          <a:lstStyle/>
          <a:p>
            <a:r>
              <a:rPr lang="en-NZ" dirty="0" smtClean="0"/>
              <a:t>Stuart Mackereth &amp; Manpreet Gill</a:t>
            </a:r>
            <a:endParaRPr lang="en-NZ" dirty="0"/>
          </a:p>
        </p:txBody>
      </p:sp>
      <p:sp>
        <p:nvSpPr>
          <p:cNvPr id="4" name="Text Placeholder 3"/>
          <p:cNvSpPr>
            <a:spLocks noGrp="1"/>
          </p:cNvSpPr>
          <p:nvPr>
            <p:ph type="body" sz="quarter" idx="13"/>
          </p:nvPr>
        </p:nvSpPr>
        <p:spPr/>
        <p:txBody>
          <a:bodyPr/>
          <a:lstStyle/>
          <a:p>
            <a:r>
              <a:rPr lang="en-NZ" dirty="0" smtClean="0"/>
              <a:t>M236</a:t>
            </a:r>
            <a:endParaRPr lang="en-NZ" dirty="0"/>
          </a:p>
        </p:txBody>
      </p:sp>
    </p:spTree>
    <p:extLst>
      <p:ext uri="{BB962C8B-B14F-4D97-AF65-F5344CB8AC3E}">
        <p14:creationId xmlns:p14="http://schemas.microsoft.com/office/powerpoint/2010/main" val="34287212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a:solidFill>
                  <a:schemeClr val="tx1"/>
                </a:solidFill>
              </a:rPr>
              <a:t>C</a:t>
            </a:r>
            <a:r>
              <a:rPr lang="en-US" sz="3600" dirty="0" smtClean="0">
                <a:solidFill>
                  <a:schemeClr val="tx1"/>
                </a:solidFill>
              </a:rPr>
              <a:t>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0" name="Group 59"/>
          <p:cNvGrpSpPr/>
          <p:nvPr/>
        </p:nvGrpSpPr>
        <p:grpSpPr>
          <a:xfrm>
            <a:off x="10298556" y="1491572"/>
            <a:ext cx="1053697" cy="1008322"/>
            <a:chOff x="7571318" y="2034239"/>
            <a:chExt cx="3213171" cy="3074806"/>
          </a:xfrm>
          <a:solidFill>
            <a:schemeClr val="tx1"/>
          </a:solidFill>
        </p:grpSpPr>
        <p:sp>
          <p:nvSpPr>
            <p:cNvPr id="61"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Rectangle 61"/>
            <p:cNvSpPr/>
            <p:nvPr/>
          </p:nvSpPr>
          <p:spPr bwMode="auto">
            <a:xfrm>
              <a:off x="8409970" y="2227231"/>
              <a:ext cx="1457021" cy="989551"/>
            </a:xfrm>
            <a:prstGeom prst="rect">
              <a:avLst/>
            </a:prstGeom>
            <a:solidFill>
              <a:srgbClr val="EEF5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63" name="Group 62"/>
            <p:cNvGrpSpPr>
              <a:grpSpLocks noChangeAspect="1"/>
            </p:cNvGrpSpPr>
            <p:nvPr/>
          </p:nvGrpSpPr>
          <p:grpSpPr>
            <a:xfrm>
              <a:off x="8140162" y="3959469"/>
              <a:ext cx="2132621" cy="1149576"/>
              <a:chOff x="1521227" y="5644283"/>
              <a:chExt cx="1894550" cy="1021243"/>
            </a:xfrm>
            <a:grpFill/>
          </p:grpSpPr>
          <p:sp>
            <p:nvSpPr>
              <p:cNvPr id="71" name="Freeform 70"/>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2" name="Freeform 71"/>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3" name="Freeform 72"/>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4" name="Freeform 73"/>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6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66" name="Group 65"/>
            <p:cNvGrpSpPr>
              <a:grpSpLocks noChangeAspect="1"/>
            </p:cNvGrpSpPr>
            <p:nvPr/>
          </p:nvGrpSpPr>
          <p:grpSpPr>
            <a:xfrm>
              <a:off x="8460724" y="2321703"/>
              <a:ext cx="1301416" cy="822118"/>
              <a:chOff x="1535603" y="5511803"/>
              <a:chExt cx="622317" cy="393124"/>
            </a:xfrm>
            <a:grpFill/>
          </p:grpSpPr>
          <p:sp>
            <p:nvSpPr>
              <p:cNvPr id="6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68"/>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3702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10161180" y="2802825"/>
            <a:ext cx="1909231" cy="3446540"/>
            <a:chOff x="9308758" y="2474366"/>
            <a:chExt cx="1909231" cy="3446540"/>
          </a:xfrm>
        </p:grpSpPr>
        <p:sp>
          <p:nvSpPr>
            <p:cNvPr id="114" name="Freeform 113"/>
            <p:cNvSpPr/>
            <p:nvPr/>
          </p:nvSpPr>
          <p:spPr bwMode="auto">
            <a:xfrm flipH="1">
              <a:off x="9308758" y="2474366"/>
              <a:ext cx="1422214" cy="2980412"/>
            </a:xfrm>
            <a:custGeom>
              <a:avLst/>
              <a:gdLst>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255752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67814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9601" h="3226406">
                  <a:moveTo>
                    <a:pt x="307903" y="683058"/>
                  </a:moveTo>
                  <a:cubicBezTo>
                    <a:pt x="213933" y="677723"/>
                    <a:pt x="116663" y="717619"/>
                    <a:pt x="65607" y="854935"/>
                  </a:cubicBezTo>
                  <a:lnTo>
                    <a:pt x="23353" y="2173173"/>
                  </a:lnTo>
                  <a:cubicBezTo>
                    <a:pt x="51522" y="2256307"/>
                    <a:pt x="54338" y="2357251"/>
                    <a:pt x="183916" y="2395849"/>
                  </a:cubicBezTo>
                  <a:lnTo>
                    <a:pt x="188837" y="2395940"/>
                  </a:lnTo>
                  <a:lnTo>
                    <a:pt x="193527" y="2399102"/>
                  </a:lnTo>
                  <a:cubicBezTo>
                    <a:pt x="203559" y="2403345"/>
                    <a:pt x="214589" y="2405692"/>
                    <a:pt x="226167" y="2405692"/>
                  </a:cubicBezTo>
                  <a:lnTo>
                    <a:pt x="777891" y="2405692"/>
                  </a:lnTo>
                  <a:lnTo>
                    <a:pt x="777891" y="3084791"/>
                  </a:lnTo>
                  <a:cubicBezTo>
                    <a:pt x="777891" y="3163003"/>
                    <a:pt x="841294" y="3226406"/>
                    <a:pt x="919506" y="3226406"/>
                  </a:cubicBezTo>
                  <a:cubicBezTo>
                    <a:pt x="997718" y="3226406"/>
                    <a:pt x="1061121" y="3163003"/>
                    <a:pt x="1061121" y="3084791"/>
                  </a:cubicBezTo>
                  <a:lnTo>
                    <a:pt x="1061121" y="2140495"/>
                  </a:lnTo>
                  <a:cubicBezTo>
                    <a:pt x="1061121" y="2081836"/>
                    <a:pt x="1025457" y="2031507"/>
                    <a:pt x="974629" y="2010009"/>
                  </a:cubicBezTo>
                  <a:lnTo>
                    <a:pt x="956155" y="2006279"/>
                  </a:lnTo>
                  <a:lnTo>
                    <a:pt x="953986" y="2004817"/>
                  </a:lnTo>
                  <a:cubicBezTo>
                    <a:pt x="943954" y="2000574"/>
                    <a:pt x="932924" y="1998227"/>
                    <a:pt x="921346" y="1998227"/>
                  </a:cubicBezTo>
                  <a:lnTo>
                    <a:pt x="642562" y="1998227"/>
                  </a:lnTo>
                  <a:lnTo>
                    <a:pt x="521942" y="1968313"/>
                  </a:lnTo>
                  <a:lnTo>
                    <a:pt x="555745" y="1567496"/>
                  </a:lnTo>
                  <a:lnTo>
                    <a:pt x="581096" y="1380450"/>
                  </a:lnTo>
                  <a:lnTo>
                    <a:pt x="741659" y="1576404"/>
                  </a:lnTo>
                  <a:lnTo>
                    <a:pt x="1443062" y="1576404"/>
                  </a:lnTo>
                  <a:cubicBezTo>
                    <a:pt x="1496584" y="1531868"/>
                    <a:pt x="1651511" y="1501420"/>
                    <a:pt x="1400810" y="1367814"/>
                  </a:cubicBezTo>
                  <a:lnTo>
                    <a:pt x="879094" y="1351817"/>
                  </a:lnTo>
                  <a:lnTo>
                    <a:pt x="462787" y="730237"/>
                  </a:lnTo>
                  <a:cubicBezTo>
                    <a:pt x="419477" y="705743"/>
                    <a:pt x="364284" y="686259"/>
                    <a:pt x="307903" y="683058"/>
                  </a:cubicBezTo>
                  <a:close/>
                  <a:moveTo>
                    <a:pt x="310674" y="0"/>
                  </a:moveTo>
                  <a:cubicBezTo>
                    <a:pt x="139093" y="0"/>
                    <a:pt x="0" y="146605"/>
                    <a:pt x="0" y="327451"/>
                  </a:cubicBezTo>
                  <a:cubicBezTo>
                    <a:pt x="0" y="508297"/>
                    <a:pt x="139093" y="654902"/>
                    <a:pt x="310674" y="654902"/>
                  </a:cubicBezTo>
                  <a:cubicBezTo>
                    <a:pt x="482255" y="654902"/>
                    <a:pt x="621348" y="508297"/>
                    <a:pt x="621348" y="327451"/>
                  </a:cubicBezTo>
                  <a:cubicBezTo>
                    <a:pt x="621348" y="146605"/>
                    <a:pt x="482255" y="0"/>
                    <a:pt x="31067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indent="-342834" algn="ctr" defTabSz="932293">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nvGrpSpPr>
            <p:cNvPr id="115" name="Group 114"/>
            <p:cNvGrpSpPr/>
            <p:nvPr/>
          </p:nvGrpSpPr>
          <p:grpSpPr>
            <a:xfrm>
              <a:off x="9518284" y="3288089"/>
              <a:ext cx="1699705" cy="2632817"/>
              <a:chOff x="9711944" y="3996637"/>
              <a:chExt cx="1699705" cy="2632817"/>
            </a:xfrm>
          </p:grpSpPr>
          <p:sp>
            <p:nvSpPr>
              <p:cNvPr id="116" name="Freeform 222"/>
              <p:cNvSpPr>
                <a:spLocks/>
              </p:cNvSpPr>
              <p:nvPr/>
            </p:nvSpPr>
            <p:spPr bwMode="auto">
              <a:xfrm>
                <a:off x="10309137" y="5880091"/>
                <a:ext cx="229690" cy="422055"/>
              </a:xfrm>
              <a:custGeom>
                <a:avLst/>
                <a:gdLst>
                  <a:gd name="T0" fmla="*/ 0 w 80"/>
                  <a:gd name="T1" fmla="*/ 147 h 147"/>
                  <a:gd name="T2" fmla="*/ 80 w 80"/>
                  <a:gd name="T3" fmla="*/ 147 h 147"/>
                  <a:gd name="T4" fmla="*/ 72 w 80"/>
                  <a:gd name="T5" fmla="*/ 0 h 147"/>
                  <a:gd name="T6" fmla="*/ 11 w 80"/>
                  <a:gd name="T7" fmla="*/ 0 h 147"/>
                  <a:gd name="T8" fmla="*/ 0 w 80"/>
                  <a:gd name="T9" fmla="*/ 147 h 147"/>
                </a:gdLst>
                <a:ahLst/>
                <a:cxnLst>
                  <a:cxn ang="0">
                    <a:pos x="T0" y="T1"/>
                  </a:cxn>
                  <a:cxn ang="0">
                    <a:pos x="T2" y="T3"/>
                  </a:cxn>
                  <a:cxn ang="0">
                    <a:pos x="T4" y="T5"/>
                  </a:cxn>
                  <a:cxn ang="0">
                    <a:pos x="T6" y="T7"/>
                  </a:cxn>
                  <a:cxn ang="0">
                    <a:pos x="T8" y="T9"/>
                  </a:cxn>
                </a:cxnLst>
                <a:rect l="0" t="0" r="r" b="b"/>
                <a:pathLst>
                  <a:path w="80" h="147">
                    <a:moveTo>
                      <a:pt x="0" y="147"/>
                    </a:moveTo>
                    <a:lnTo>
                      <a:pt x="80" y="147"/>
                    </a:lnTo>
                    <a:lnTo>
                      <a:pt x="72" y="0"/>
                    </a:lnTo>
                    <a:lnTo>
                      <a:pt x="11"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223"/>
              <p:cNvSpPr>
                <a:spLocks/>
              </p:cNvSpPr>
              <p:nvPr/>
            </p:nvSpPr>
            <p:spPr bwMode="auto">
              <a:xfrm>
                <a:off x="10363689" y="5699210"/>
                <a:ext cx="120587" cy="180881"/>
              </a:xfrm>
              <a:custGeom>
                <a:avLst/>
                <a:gdLst>
                  <a:gd name="T0" fmla="*/ 0 w 42"/>
                  <a:gd name="T1" fmla="*/ 63 h 63"/>
                  <a:gd name="T2" fmla="*/ 42 w 42"/>
                  <a:gd name="T3" fmla="*/ 63 h 63"/>
                  <a:gd name="T4" fmla="*/ 39 w 42"/>
                  <a:gd name="T5" fmla="*/ 0 h 63"/>
                  <a:gd name="T6" fmla="*/ 6 w 42"/>
                  <a:gd name="T7" fmla="*/ 0 h 63"/>
                  <a:gd name="T8" fmla="*/ 0 w 42"/>
                  <a:gd name="T9" fmla="*/ 63 h 63"/>
                </a:gdLst>
                <a:ahLst/>
                <a:cxnLst>
                  <a:cxn ang="0">
                    <a:pos x="T0" y="T1"/>
                  </a:cxn>
                  <a:cxn ang="0">
                    <a:pos x="T2" y="T3"/>
                  </a:cxn>
                  <a:cxn ang="0">
                    <a:pos x="T4" y="T5"/>
                  </a:cxn>
                  <a:cxn ang="0">
                    <a:pos x="T6" y="T7"/>
                  </a:cxn>
                  <a:cxn ang="0">
                    <a:pos x="T8" y="T9"/>
                  </a:cxn>
                </a:cxnLst>
                <a:rect l="0" t="0" r="r" b="b"/>
                <a:pathLst>
                  <a:path w="42" h="63">
                    <a:moveTo>
                      <a:pt x="0" y="63"/>
                    </a:moveTo>
                    <a:lnTo>
                      <a:pt x="42" y="63"/>
                    </a:lnTo>
                    <a:lnTo>
                      <a:pt x="39" y="0"/>
                    </a:lnTo>
                    <a:lnTo>
                      <a:pt x="6"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Oval 224"/>
              <p:cNvSpPr>
                <a:spLocks noChangeArrowheads="1"/>
              </p:cNvSpPr>
              <p:nvPr/>
            </p:nvSpPr>
            <p:spPr bwMode="auto">
              <a:xfrm>
                <a:off x="10894845" y="6373924"/>
                <a:ext cx="255531"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Oval 225"/>
              <p:cNvSpPr>
                <a:spLocks noChangeArrowheads="1"/>
              </p:cNvSpPr>
              <p:nvPr/>
            </p:nvSpPr>
            <p:spPr bwMode="auto">
              <a:xfrm>
                <a:off x="9720558" y="6365309"/>
                <a:ext cx="252659"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226"/>
              <p:cNvSpPr>
                <a:spLocks/>
              </p:cNvSpPr>
              <p:nvPr/>
            </p:nvSpPr>
            <p:spPr bwMode="auto">
              <a:xfrm>
                <a:off x="9846887" y="6167203"/>
                <a:ext cx="1177159" cy="183752"/>
              </a:xfrm>
              <a:custGeom>
                <a:avLst/>
                <a:gdLst>
                  <a:gd name="T0" fmla="*/ 0 w 148"/>
                  <a:gd name="T1" fmla="*/ 23 h 23"/>
                  <a:gd name="T2" fmla="*/ 19 w 148"/>
                  <a:gd name="T3" fmla="*/ 11 h 23"/>
                  <a:gd name="T4" fmla="*/ 74 w 148"/>
                  <a:gd name="T5" fmla="*/ 0 h 23"/>
                  <a:gd name="T6" fmla="*/ 129 w 148"/>
                  <a:gd name="T7" fmla="*/ 11 h 23"/>
                  <a:gd name="T8" fmla="*/ 148 w 148"/>
                  <a:gd name="T9" fmla="*/ 23 h 23"/>
                  <a:gd name="T10" fmla="*/ 0 w 148"/>
                  <a:gd name="T11" fmla="*/ 23 h 23"/>
                </a:gdLst>
                <a:ahLst/>
                <a:cxnLst>
                  <a:cxn ang="0">
                    <a:pos x="T0" y="T1"/>
                  </a:cxn>
                  <a:cxn ang="0">
                    <a:pos x="T2" y="T3"/>
                  </a:cxn>
                  <a:cxn ang="0">
                    <a:pos x="T4" y="T5"/>
                  </a:cxn>
                  <a:cxn ang="0">
                    <a:pos x="T6" y="T7"/>
                  </a:cxn>
                  <a:cxn ang="0">
                    <a:pos x="T8" y="T9"/>
                  </a:cxn>
                  <a:cxn ang="0">
                    <a:pos x="T10" y="T11"/>
                  </a:cxn>
                </a:cxnLst>
                <a:rect l="0" t="0" r="r" b="b"/>
                <a:pathLst>
                  <a:path w="148" h="23">
                    <a:moveTo>
                      <a:pt x="0" y="23"/>
                    </a:moveTo>
                    <a:cubicBezTo>
                      <a:pt x="3" y="16"/>
                      <a:pt x="10" y="13"/>
                      <a:pt x="19" y="11"/>
                    </a:cubicBezTo>
                    <a:cubicBezTo>
                      <a:pt x="74" y="0"/>
                      <a:pt x="74" y="0"/>
                      <a:pt x="74" y="0"/>
                    </a:cubicBezTo>
                    <a:cubicBezTo>
                      <a:pt x="129" y="11"/>
                      <a:pt x="129" y="11"/>
                      <a:pt x="129" y="11"/>
                    </a:cubicBezTo>
                    <a:cubicBezTo>
                      <a:pt x="137" y="13"/>
                      <a:pt x="144" y="16"/>
                      <a:pt x="148" y="23"/>
                    </a:cubicBez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Rectangle 227"/>
              <p:cNvSpPr>
                <a:spLocks noChangeArrowheads="1"/>
              </p:cNvSpPr>
              <p:nvPr/>
            </p:nvSpPr>
            <p:spPr bwMode="auto">
              <a:xfrm>
                <a:off x="10894845" y="6350955"/>
                <a:ext cx="129201" cy="149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Rectangle 228"/>
              <p:cNvSpPr>
                <a:spLocks noChangeArrowheads="1"/>
              </p:cNvSpPr>
              <p:nvPr/>
            </p:nvSpPr>
            <p:spPr bwMode="auto">
              <a:xfrm>
                <a:off x="9846887" y="6350955"/>
                <a:ext cx="126329" cy="1435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Freeform 229"/>
              <p:cNvSpPr>
                <a:spLocks/>
              </p:cNvSpPr>
              <p:nvPr/>
            </p:nvSpPr>
            <p:spPr bwMode="auto">
              <a:xfrm>
                <a:off x="10458435"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230"/>
              <p:cNvSpPr>
                <a:spLocks/>
              </p:cNvSpPr>
              <p:nvPr/>
            </p:nvSpPr>
            <p:spPr bwMode="auto">
              <a:xfrm>
                <a:off x="10332106"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Rectangle 231"/>
              <p:cNvSpPr>
                <a:spLocks noChangeArrowheads="1"/>
              </p:cNvSpPr>
              <p:nvPr/>
            </p:nvSpPr>
            <p:spPr bwMode="auto">
              <a:xfrm>
                <a:off x="10363689" y="6190172"/>
                <a:ext cx="126329" cy="3588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6" name="Freeform 232"/>
              <p:cNvSpPr>
                <a:spLocks/>
              </p:cNvSpPr>
              <p:nvPr/>
            </p:nvSpPr>
            <p:spPr bwMode="auto">
              <a:xfrm>
                <a:off x="10053608" y="5618818"/>
                <a:ext cx="746491" cy="94748"/>
              </a:xfrm>
              <a:custGeom>
                <a:avLst/>
                <a:gdLst>
                  <a:gd name="T0" fmla="*/ 0 w 94"/>
                  <a:gd name="T1" fmla="*/ 6 h 12"/>
                  <a:gd name="T2" fmla="*/ 6 w 94"/>
                  <a:gd name="T3" fmla="*/ 12 h 12"/>
                  <a:gd name="T4" fmla="*/ 88 w 94"/>
                  <a:gd name="T5" fmla="*/ 12 h 12"/>
                  <a:gd name="T6" fmla="*/ 94 w 94"/>
                  <a:gd name="T7" fmla="*/ 6 h 12"/>
                  <a:gd name="T8" fmla="*/ 94 w 94"/>
                  <a:gd name="T9" fmla="*/ 6 h 12"/>
                  <a:gd name="T10" fmla="*/ 88 w 94"/>
                  <a:gd name="T11" fmla="*/ 0 h 12"/>
                  <a:gd name="T12" fmla="*/ 6 w 94"/>
                  <a:gd name="T13" fmla="*/ 0 h 12"/>
                  <a:gd name="T14" fmla="*/ 0 w 9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
                    <a:moveTo>
                      <a:pt x="0" y="6"/>
                    </a:moveTo>
                    <a:cubicBezTo>
                      <a:pt x="0" y="9"/>
                      <a:pt x="2" y="12"/>
                      <a:pt x="6" y="12"/>
                    </a:cubicBezTo>
                    <a:cubicBezTo>
                      <a:pt x="88" y="12"/>
                      <a:pt x="88" y="12"/>
                      <a:pt x="88" y="12"/>
                    </a:cubicBezTo>
                    <a:cubicBezTo>
                      <a:pt x="91" y="12"/>
                      <a:pt x="94" y="9"/>
                      <a:pt x="94" y="6"/>
                    </a:cubicBezTo>
                    <a:cubicBezTo>
                      <a:pt x="94" y="6"/>
                      <a:pt x="94" y="6"/>
                      <a:pt x="94" y="6"/>
                    </a:cubicBezTo>
                    <a:cubicBezTo>
                      <a:pt x="94" y="2"/>
                      <a:pt x="91" y="0"/>
                      <a:pt x="88" y="0"/>
                    </a:cubicBezTo>
                    <a:cubicBezTo>
                      <a:pt x="6" y="0"/>
                      <a:pt x="6" y="0"/>
                      <a:pt x="6" y="0"/>
                    </a:cubicBezTo>
                    <a:cubicBezTo>
                      <a:pt x="2" y="0"/>
                      <a:pt x="0" y="2"/>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Freeform 233"/>
              <p:cNvSpPr>
                <a:spLocks/>
              </p:cNvSpPr>
              <p:nvPr/>
            </p:nvSpPr>
            <p:spPr bwMode="auto">
              <a:xfrm>
                <a:off x="9711944" y="5561396"/>
                <a:ext cx="1429818" cy="103360"/>
              </a:xfrm>
              <a:custGeom>
                <a:avLst/>
                <a:gdLst>
                  <a:gd name="T0" fmla="*/ 180 w 180"/>
                  <a:gd name="T1" fmla="*/ 0 h 13"/>
                  <a:gd name="T2" fmla="*/ 180 w 180"/>
                  <a:gd name="T3" fmla="*/ 0 h 13"/>
                  <a:gd name="T4" fmla="*/ 167 w 180"/>
                  <a:gd name="T5" fmla="*/ 13 h 13"/>
                  <a:gd name="T6" fmla="*/ 13 w 180"/>
                  <a:gd name="T7" fmla="*/ 13 h 13"/>
                  <a:gd name="T8" fmla="*/ 0 w 180"/>
                  <a:gd name="T9" fmla="*/ 0 h 13"/>
                  <a:gd name="T10" fmla="*/ 0 w 180"/>
                  <a:gd name="T11" fmla="*/ 0 h 13"/>
                  <a:gd name="T12" fmla="*/ 180 w 18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0" h="13">
                    <a:moveTo>
                      <a:pt x="180" y="0"/>
                    </a:moveTo>
                    <a:cubicBezTo>
                      <a:pt x="180" y="0"/>
                      <a:pt x="180" y="0"/>
                      <a:pt x="180" y="0"/>
                    </a:cubicBezTo>
                    <a:cubicBezTo>
                      <a:pt x="180" y="7"/>
                      <a:pt x="174" y="13"/>
                      <a:pt x="167" y="13"/>
                    </a:cubicBezTo>
                    <a:cubicBezTo>
                      <a:pt x="13" y="13"/>
                      <a:pt x="13" y="13"/>
                      <a:pt x="13" y="13"/>
                    </a:cubicBezTo>
                    <a:cubicBezTo>
                      <a:pt x="6" y="13"/>
                      <a:pt x="0" y="7"/>
                      <a:pt x="0" y="0"/>
                    </a:cubicBezTo>
                    <a:cubicBezTo>
                      <a:pt x="0" y="0"/>
                      <a:pt x="0" y="0"/>
                      <a:pt x="0" y="0"/>
                    </a:cubicBezTo>
                    <a:lnTo>
                      <a:pt x="18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8" name="Freeform 234"/>
              <p:cNvSpPr>
                <a:spLocks/>
              </p:cNvSpPr>
              <p:nvPr/>
            </p:nvSpPr>
            <p:spPr bwMode="auto">
              <a:xfrm>
                <a:off x="11150376" y="3996637"/>
                <a:ext cx="103360" cy="1271906"/>
              </a:xfrm>
              <a:custGeom>
                <a:avLst/>
                <a:gdLst>
                  <a:gd name="T0" fmla="*/ 0 w 13"/>
                  <a:gd name="T1" fmla="*/ 0 h 160"/>
                  <a:gd name="T2" fmla="*/ 0 w 13"/>
                  <a:gd name="T3" fmla="*/ 0 h 160"/>
                  <a:gd name="T4" fmla="*/ 13 w 13"/>
                  <a:gd name="T5" fmla="*/ 13 h 160"/>
                  <a:gd name="T6" fmla="*/ 13 w 13"/>
                  <a:gd name="T7" fmla="*/ 147 h 160"/>
                  <a:gd name="T8" fmla="*/ 0 w 13"/>
                  <a:gd name="T9" fmla="*/ 160 h 160"/>
                  <a:gd name="T10" fmla="*/ 0 w 13"/>
                  <a:gd name="T11" fmla="*/ 160 h 160"/>
                  <a:gd name="T12" fmla="*/ 0 w 13"/>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3" h="160">
                    <a:moveTo>
                      <a:pt x="0" y="0"/>
                    </a:moveTo>
                    <a:cubicBezTo>
                      <a:pt x="0" y="0"/>
                      <a:pt x="0" y="0"/>
                      <a:pt x="0" y="0"/>
                    </a:cubicBezTo>
                    <a:cubicBezTo>
                      <a:pt x="7" y="0"/>
                      <a:pt x="13" y="6"/>
                      <a:pt x="13" y="13"/>
                    </a:cubicBezTo>
                    <a:cubicBezTo>
                      <a:pt x="13" y="147"/>
                      <a:pt x="13" y="147"/>
                      <a:pt x="13" y="147"/>
                    </a:cubicBezTo>
                    <a:cubicBezTo>
                      <a:pt x="13" y="154"/>
                      <a:pt x="7" y="160"/>
                      <a:pt x="0" y="160"/>
                    </a:cubicBezTo>
                    <a:cubicBezTo>
                      <a:pt x="0" y="160"/>
                      <a:pt x="0" y="160"/>
                      <a:pt x="0" y="160"/>
                    </a:cubicBezTo>
                    <a:lnTo>
                      <a:pt x="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9" name="Freeform 235"/>
              <p:cNvSpPr>
                <a:spLocks/>
              </p:cNvSpPr>
              <p:nvPr/>
            </p:nvSpPr>
            <p:spPr bwMode="auto">
              <a:xfrm>
                <a:off x="10587637" y="4697190"/>
                <a:ext cx="737879" cy="1079541"/>
              </a:xfrm>
              <a:custGeom>
                <a:avLst/>
                <a:gdLst>
                  <a:gd name="T0" fmla="*/ 0 w 93"/>
                  <a:gd name="T1" fmla="*/ 136 h 136"/>
                  <a:gd name="T2" fmla="*/ 72 w 93"/>
                  <a:gd name="T3" fmla="*/ 136 h 136"/>
                  <a:gd name="T4" fmla="*/ 93 w 93"/>
                  <a:gd name="T5" fmla="*/ 115 h 136"/>
                  <a:gd name="T6" fmla="*/ 93 w 93"/>
                  <a:gd name="T7" fmla="*/ 0 h 136"/>
                  <a:gd name="T8" fmla="*/ 84 w 93"/>
                  <a:gd name="T9" fmla="*/ 0 h 136"/>
                  <a:gd name="T10" fmla="*/ 84 w 93"/>
                  <a:gd name="T11" fmla="*/ 115 h 136"/>
                  <a:gd name="T12" fmla="*/ 72 w 93"/>
                  <a:gd name="T13" fmla="*/ 127 h 136"/>
                  <a:gd name="T14" fmla="*/ 0 w 93"/>
                  <a:gd name="T15" fmla="*/ 127 h 136"/>
                  <a:gd name="T16" fmla="*/ 0 w 93"/>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0" y="136"/>
                    </a:moveTo>
                    <a:cubicBezTo>
                      <a:pt x="72" y="136"/>
                      <a:pt x="72" y="136"/>
                      <a:pt x="72" y="136"/>
                    </a:cubicBezTo>
                    <a:cubicBezTo>
                      <a:pt x="84" y="136"/>
                      <a:pt x="93" y="127"/>
                      <a:pt x="93" y="115"/>
                    </a:cubicBezTo>
                    <a:cubicBezTo>
                      <a:pt x="93" y="0"/>
                      <a:pt x="93" y="0"/>
                      <a:pt x="93" y="0"/>
                    </a:cubicBezTo>
                    <a:cubicBezTo>
                      <a:pt x="84" y="0"/>
                      <a:pt x="84" y="0"/>
                      <a:pt x="84" y="0"/>
                    </a:cubicBezTo>
                    <a:cubicBezTo>
                      <a:pt x="84" y="115"/>
                      <a:pt x="84" y="115"/>
                      <a:pt x="84" y="115"/>
                    </a:cubicBezTo>
                    <a:cubicBezTo>
                      <a:pt x="84" y="121"/>
                      <a:pt x="79" y="127"/>
                      <a:pt x="72" y="127"/>
                    </a:cubicBezTo>
                    <a:cubicBezTo>
                      <a:pt x="0" y="127"/>
                      <a:pt x="0" y="127"/>
                      <a:pt x="0" y="127"/>
                    </a:cubicBez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0" name="Freeform 236"/>
              <p:cNvSpPr>
                <a:spLocks/>
              </p:cNvSpPr>
              <p:nvPr/>
            </p:nvSpPr>
            <p:spPr bwMode="auto">
              <a:xfrm>
                <a:off x="10587637" y="5768117"/>
                <a:ext cx="180881" cy="160783"/>
              </a:xfrm>
              <a:custGeom>
                <a:avLst/>
                <a:gdLst>
                  <a:gd name="T0" fmla="*/ 23 w 23"/>
                  <a:gd name="T1" fmla="*/ 0 h 20"/>
                  <a:gd name="T2" fmla="*/ 23 w 23"/>
                  <a:gd name="T3" fmla="*/ 11 h 20"/>
                  <a:gd name="T4" fmla="*/ 14 w 23"/>
                  <a:gd name="T5" fmla="*/ 20 h 20"/>
                  <a:gd name="T6" fmla="*/ 9 w 23"/>
                  <a:gd name="T7" fmla="*/ 20 h 20"/>
                  <a:gd name="T8" fmla="*/ 0 w 23"/>
                  <a:gd name="T9" fmla="*/ 11 h 20"/>
                  <a:gd name="T10" fmla="*/ 0 w 23"/>
                  <a:gd name="T11" fmla="*/ 0 h 20"/>
                  <a:gd name="T12" fmla="*/ 23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3" y="0"/>
                    </a:moveTo>
                    <a:cubicBezTo>
                      <a:pt x="23" y="11"/>
                      <a:pt x="23" y="11"/>
                      <a:pt x="23" y="11"/>
                    </a:cubicBezTo>
                    <a:cubicBezTo>
                      <a:pt x="23" y="16"/>
                      <a:pt x="19" y="20"/>
                      <a:pt x="14" y="20"/>
                    </a:cubicBezTo>
                    <a:cubicBezTo>
                      <a:pt x="9" y="20"/>
                      <a:pt x="9" y="20"/>
                      <a:pt x="9" y="20"/>
                    </a:cubicBezTo>
                    <a:cubicBezTo>
                      <a:pt x="4" y="20"/>
                      <a:pt x="0" y="16"/>
                      <a:pt x="0" y="11"/>
                    </a:cubicBezTo>
                    <a:cubicBezTo>
                      <a:pt x="0" y="0"/>
                      <a:pt x="0" y="0"/>
                      <a:pt x="0" y="0"/>
                    </a:cubicBez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1" name="Freeform 237"/>
              <p:cNvSpPr>
                <a:spLocks/>
              </p:cNvSpPr>
              <p:nvPr/>
            </p:nvSpPr>
            <p:spPr bwMode="auto">
              <a:xfrm>
                <a:off x="11253736" y="4608185"/>
                <a:ext cx="157913" cy="183752"/>
              </a:xfrm>
              <a:custGeom>
                <a:avLst/>
                <a:gdLst>
                  <a:gd name="T0" fmla="*/ 0 w 20"/>
                  <a:gd name="T1" fmla="*/ 0 h 23"/>
                  <a:gd name="T2" fmla="*/ 11 w 20"/>
                  <a:gd name="T3" fmla="*/ 0 h 23"/>
                  <a:gd name="T4" fmla="*/ 20 w 20"/>
                  <a:gd name="T5" fmla="*/ 9 h 23"/>
                  <a:gd name="T6" fmla="*/ 20 w 20"/>
                  <a:gd name="T7" fmla="*/ 14 h 23"/>
                  <a:gd name="T8" fmla="*/ 11 w 20"/>
                  <a:gd name="T9" fmla="*/ 23 h 23"/>
                  <a:gd name="T10" fmla="*/ 0 w 20"/>
                  <a:gd name="T11" fmla="*/ 23 h 23"/>
                  <a:gd name="T12" fmla="*/ 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0"/>
                    </a:moveTo>
                    <a:cubicBezTo>
                      <a:pt x="11" y="0"/>
                      <a:pt x="11" y="0"/>
                      <a:pt x="11" y="0"/>
                    </a:cubicBezTo>
                    <a:cubicBezTo>
                      <a:pt x="16" y="0"/>
                      <a:pt x="20" y="4"/>
                      <a:pt x="20" y="9"/>
                    </a:cubicBezTo>
                    <a:cubicBezTo>
                      <a:pt x="20" y="14"/>
                      <a:pt x="20" y="14"/>
                      <a:pt x="20" y="14"/>
                    </a:cubicBezTo>
                    <a:cubicBezTo>
                      <a:pt x="20" y="19"/>
                      <a:pt x="16" y="23"/>
                      <a:pt x="11" y="23"/>
                    </a:cubicBezTo>
                    <a:cubicBezTo>
                      <a:pt x="0" y="23"/>
                      <a:pt x="0" y="23"/>
                      <a:pt x="0" y="2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2" name="Freeform 238"/>
              <p:cNvSpPr>
                <a:spLocks/>
              </p:cNvSpPr>
              <p:nvPr/>
            </p:nvSpPr>
            <p:spPr bwMode="auto">
              <a:xfrm>
                <a:off x="9720558" y="5389129"/>
                <a:ext cx="1421206" cy="134943"/>
              </a:xfrm>
              <a:custGeom>
                <a:avLst/>
                <a:gdLst>
                  <a:gd name="T0" fmla="*/ 0 w 179"/>
                  <a:gd name="T1" fmla="*/ 9 h 17"/>
                  <a:gd name="T2" fmla="*/ 9 w 179"/>
                  <a:gd name="T3" fmla="*/ 0 h 17"/>
                  <a:gd name="T4" fmla="*/ 170 w 179"/>
                  <a:gd name="T5" fmla="*/ 0 h 17"/>
                  <a:gd name="T6" fmla="*/ 179 w 179"/>
                  <a:gd name="T7" fmla="*/ 9 h 17"/>
                  <a:gd name="T8" fmla="*/ 179 w 179"/>
                  <a:gd name="T9" fmla="*/ 9 h 17"/>
                  <a:gd name="T10" fmla="*/ 170 w 179"/>
                  <a:gd name="T11" fmla="*/ 17 h 17"/>
                  <a:gd name="T12" fmla="*/ 9 w 179"/>
                  <a:gd name="T13" fmla="*/ 17 h 17"/>
                  <a:gd name="T14" fmla="*/ 0 w 17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
                    <a:moveTo>
                      <a:pt x="0" y="9"/>
                    </a:moveTo>
                    <a:cubicBezTo>
                      <a:pt x="0" y="4"/>
                      <a:pt x="4" y="0"/>
                      <a:pt x="9" y="0"/>
                    </a:cubicBezTo>
                    <a:cubicBezTo>
                      <a:pt x="170" y="0"/>
                      <a:pt x="170" y="0"/>
                      <a:pt x="170" y="0"/>
                    </a:cubicBezTo>
                    <a:cubicBezTo>
                      <a:pt x="175" y="0"/>
                      <a:pt x="179" y="4"/>
                      <a:pt x="179" y="9"/>
                    </a:cubicBezTo>
                    <a:cubicBezTo>
                      <a:pt x="179" y="9"/>
                      <a:pt x="179" y="9"/>
                      <a:pt x="179" y="9"/>
                    </a:cubicBezTo>
                    <a:cubicBezTo>
                      <a:pt x="179" y="13"/>
                      <a:pt x="175" y="17"/>
                      <a:pt x="170" y="17"/>
                    </a:cubicBezTo>
                    <a:cubicBezTo>
                      <a:pt x="9" y="17"/>
                      <a:pt x="9" y="17"/>
                      <a:pt x="9" y="17"/>
                    </a:cubicBezTo>
                    <a:cubicBezTo>
                      <a:pt x="4" y="17"/>
                      <a:pt x="0" y="13"/>
                      <a:pt x="0" y="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6" name="Rectangle 5"/>
          <p:cNvSpPr/>
          <p:nvPr/>
        </p:nvSpPr>
        <p:spPr bwMode="auto">
          <a:xfrm>
            <a:off x="128469" y="1485296"/>
            <a:ext cx="3264434" cy="3129147"/>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45713" numCol="1" spcCol="0" rtlCol="0" fromWordArt="0" anchor="t" anchorCtr="0" forceAA="0" compatLnSpc="1">
            <a:prstTxWarp prst="textNoShape">
              <a:avLst/>
            </a:prstTxWarp>
            <a:noAutofit/>
          </a:bodyPr>
          <a:lstStyle/>
          <a:p>
            <a:pPr algn="r" defTabSz="931954" fontAlgn="base">
              <a:spcBef>
                <a:spcPct val="0"/>
              </a:spcBef>
              <a:spcAft>
                <a:spcPct val="0"/>
              </a:spcAft>
            </a:pPr>
            <a:endParaRPr lang="en-US" sz="2000" dirty="0">
              <a:solidFill>
                <a:srgbClr val="505050"/>
              </a:solidFill>
              <a:latin typeface="Segoe UI Semibold" panose="020B0702040204020203" pitchFamily="34" charset="0"/>
              <a:ea typeface="Segoe UI" pitchFamily="34" charset="0"/>
              <a:cs typeface="Segoe UI Semibold" panose="020B0702040204020203" pitchFamily="34" charset="0"/>
            </a:endParaRPr>
          </a:p>
        </p:txBody>
      </p:sp>
      <p:sp>
        <p:nvSpPr>
          <p:cNvPr id="9" name="Title 2"/>
          <p:cNvSpPr txBox="1">
            <a:spLocks/>
          </p:cNvSpPr>
          <p:nvPr/>
        </p:nvSpPr>
        <p:spPr>
          <a:xfrm>
            <a:off x="601758" y="-2197206"/>
            <a:ext cx="11889564"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4000">
              <a:gradFill>
                <a:gsLst>
                  <a:gs pos="16814">
                    <a:srgbClr val="47D8FF"/>
                  </a:gs>
                  <a:gs pos="23000">
                    <a:srgbClr val="47D8FF"/>
                  </a:gs>
                </a:gsLst>
                <a:lin ang="5400000" scaled="0"/>
              </a:gradFill>
            </a:endParaRPr>
          </a:p>
        </p:txBody>
      </p:sp>
      <p:sp>
        <p:nvSpPr>
          <p:cNvPr id="2" name="Title 1"/>
          <p:cNvSpPr>
            <a:spLocks noGrp="1"/>
          </p:cNvSpPr>
          <p:nvPr>
            <p:ph type="title"/>
          </p:nvPr>
        </p:nvSpPr>
        <p:spPr>
          <a:xfrm>
            <a:off x="274638" y="295275"/>
            <a:ext cx="5669282" cy="917575"/>
          </a:xfrm>
        </p:spPr>
        <p:txBody>
          <a:bodyPr/>
          <a:lstStyle/>
          <a:p>
            <a:r>
              <a:rPr lang="en-US" dirty="0" smtClean="0"/>
              <a:t>Self service BI</a:t>
            </a:r>
            <a:br>
              <a:rPr lang="en-US" dirty="0" smtClean="0"/>
            </a:br>
            <a:endParaRPr lang="en-US" dirty="0"/>
          </a:p>
        </p:txBody>
      </p:sp>
      <p:sp>
        <p:nvSpPr>
          <p:cNvPr id="16" name="Text Placeholder 15"/>
          <p:cNvSpPr>
            <a:spLocks noGrp="1"/>
          </p:cNvSpPr>
          <p:nvPr>
            <p:ph type="body" sz="quarter" idx="10"/>
          </p:nvPr>
        </p:nvSpPr>
        <p:spPr>
          <a:xfrm>
            <a:off x="274638" y="2039112"/>
            <a:ext cx="5303526" cy="2585323"/>
          </a:xfrm>
        </p:spPr>
        <p:txBody>
          <a:bodyPr/>
          <a:lstStyle/>
          <a:p>
            <a:pPr lvl="1">
              <a:spcBef>
                <a:spcPts val="1200"/>
              </a:spcBef>
            </a:pPr>
            <a:r>
              <a:rPr lang="en-US" sz="2800" dirty="0" smtClean="0"/>
              <a:t>Support for SharePoint </a:t>
            </a:r>
            <a:r>
              <a:rPr lang="en-US" sz="2800" dirty="0" err="1" smtClean="0"/>
              <a:t>vNext</a:t>
            </a:r>
            <a:endParaRPr lang="en-US" sz="2800" dirty="0" smtClean="0"/>
          </a:p>
          <a:p>
            <a:pPr lvl="1">
              <a:spcBef>
                <a:spcPts val="1200"/>
              </a:spcBef>
            </a:pPr>
            <a:r>
              <a:rPr lang="en-US" sz="2800" dirty="0" smtClean="0"/>
              <a:t>Edit Mode of PowerPivot workbooks with SharePoint </a:t>
            </a:r>
            <a:r>
              <a:rPr lang="en-US" sz="2800" dirty="0" err="1" smtClean="0"/>
              <a:t>vNext</a:t>
            </a:r>
            <a:endParaRPr lang="en-US" sz="2800" dirty="0" smtClean="0"/>
          </a:p>
          <a:p>
            <a:pPr lvl="1">
              <a:spcBef>
                <a:spcPts val="1200"/>
              </a:spcBef>
            </a:pPr>
            <a:r>
              <a:rPr lang="en-US" sz="2800" dirty="0" smtClean="0"/>
              <a:t>Support for Excel </a:t>
            </a:r>
            <a:r>
              <a:rPr lang="en-US" sz="2800" dirty="0" err="1" smtClean="0"/>
              <a:t>vNext</a:t>
            </a:r>
            <a:r>
              <a:rPr lang="en-US" sz="2800" dirty="0" smtClean="0"/>
              <a:t> Workbooks</a:t>
            </a:r>
          </a:p>
        </p:txBody>
      </p:sp>
      <p:sp>
        <p:nvSpPr>
          <p:cNvPr id="13" name="Text Placeholder 12"/>
          <p:cNvSpPr>
            <a:spLocks noGrp="1"/>
          </p:cNvSpPr>
          <p:nvPr>
            <p:ph type="body" sz="quarter" idx="11"/>
          </p:nvPr>
        </p:nvSpPr>
        <p:spPr>
          <a:xfrm>
            <a:off x="274638" y="1119848"/>
            <a:ext cx="5379817" cy="572464"/>
          </a:xfrm>
        </p:spPr>
        <p:txBody>
          <a:bodyPr/>
          <a:lstStyle/>
          <a:p>
            <a:r>
              <a:rPr lang="en-US" dirty="0" smtClean="0"/>
              <a:t>With SharePoint</a:t>
            </a:r>
            <a:endParaRPr lang="en-US" dirty="0"/>
          </a:p>
        </p:txBody>
      </p:sp>
      <p:sp>
        <p:nvSpPr>
          <p:cNvPr id="11" name="Rectangle 165"/>
          <p:cNvSpPr>
            <a:spLocks noChangeArrowheads="1"/>
          </p:cNvSpPr>
          <p:nvPr/>
        </p:nvSpPr>
        <p:spPr bwMode="auto">
          <a:xfrm>
            <a:off x="7213527" y="4137335"/>
            <a:ext cx="3919080" cy="246916"/>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2" name="Group 11"/>
          <p:cNvGrpSpPr/>
          <p:nvPr/>
        </p:nvGrpSpPr>
        <p:grpSpPr>
          <a:xfrm flipH="1">
            <a:off x="6218237" y="2802825"/>
            <a:ext cx="1909231" cy="3394061"/>
            <a:chOff x="9308758" y="2526845"/>
            <a:chExt cx="1909231" cy="3394061"/>
          </a:xfrm>
        </p:grpSpPr>
        <p:sp>
          <p:nvSpPr>
            <p:cNvPr id="14" name="Freeform 13"/>
            <p:cNvSpPr/>
            <p:nvPr/>
          </p:nvSpPr>
          <p:spPr bwMode="auto">
            <a:xfrm flipH="1">
              <a:off x="9308758" y="2526845"/>
              <a:ext cx="1422214" cy="2980412"/>
            </a:xfrm>
            <a:custGeom>
              <a:avLst/>
              <a:gdLst>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255752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67814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9601" h="3226406">
                  <a:moveTo>
                    <a:pt x="307903" y="683058"/>
                  </a:moveTo>
                  <a:cubicBezTo>
                    <a:pt x="213933" y="677723"/>
                    <a:pt x="116663" y="717619"/>
                    <a:pt x="65607" y="854935"/>
                  </a:cubicBezTo>
                  <a:lnTo>
                    <a:pt x="23353" y="2173173"/>
                  </a:lnTo>
                  <a:cubicBezTo>
                    <a:pt x="51522" y="2256307"/>
                    <a:pt x="54338" y="2357251"/>
                    <a:pt x="183916" y="2395849"/>
                  </a:cubicBezTo>
                  <a:lnTo>
                    <a:pt x="188837" y="2395940"/>
                  </a:lnTo>
                  <a:lnTo>
                    <a:pt x="193527" y="2399102"/>
                  </a:lnTo>
                  <a:cubicBezTo>
                    <a:pt x="203559" y="2403345"/>
                    <a:pt x="214589" y="2405692"/>
                    <a:pt x="226167" y="2405692"/>
                  </a:cubicBezTo>
                  <a:lnTo>
                    <a:pt x="777891" y="2405692"/>
                  </a:lnTo>
                  <a:lnTo>
                    <a:pt x="777891" y="3084791"/>
                  </a:lnTo>
                  <a:cubicBezTo>
                    <a:pt x="777891" y="3163003"/>
                    <a:pt x="841294" y="3226406"/>
                    <a:pt x="919506" y="3226406"/>
                  </a:cubicBezTo>
                  <a:cubicBezTo>
                    <a:pt x="997718" y="3226406"/>
                    <a:pt x="1061121" y="3163003"/>
                    <a:pt x="1061121" y="3084791"/>
                  </a:cubicBezTo>
                  <a:lnTo>
                    <a:pt x="1061121" y="2140495"/>
                  </a:lnTo>
                  <a:cubicBezTo>
                    <a:pt x="1061121" y="2081836"/>
                    <a:pt x="1025457" y="2031507"/>
                    <a:pt x="974629" y="2010009"/>
                  </a:cubicBezTo>
                  <a:lnTo>
                    <a:pt x="956155" y="2006279"/>
                  </a:lnTo>
                  <a:lnTo>
                    <a:pt x="953986" y="2004817"/>
                  </a:lnTo>
                  <a:cubicBezTo>
                    <a:pt x="943954" y="2000574"/>
                    <a:pt x="932924" y="1998227"/>
                    <a:pt x="921346" y="1998227"/>
                  </a:cubicBezTo>
                  <a:lnTo>
                    <a:pt x="642562" y="1998227"/>
                  </a:lnTo>
                  <a:lnTo>
                    <a:pt x="521942" y="1968313"/>
                  </a:lnTo>
                  <a:lnTo>
                    <a:pt x="555745" y="1567496"/>
                  </a:lnTo>
                  <a:lnTo>
                    <a:pt x="581096" y="1380450"/>
                  </a:lnTo>
                  <a:lnTo>
                    <a:pt x="741659" y="1576404"/>
                  </a:lnTo>
                  <a:lnTo>
                    <a:pt x="1443062" y="1576404"/>
                  </a:lnTo>
                  <a:cubicBezTo>
                    <a:pt x="1496584" y="1531868"/>
                    <a:pt x="1651511" y="1501420"/>
                    <a:pt x="1400810" y="1367814"/>
                  </a:cubicBezTo>
                  <a:lnTo>
                    <a:pt x="879094" y="1351817"/>
                  </a:lnTo>
                  <a:lnTo>
                    <a:pt x="462787" y="730237"/>
                  </a:lnTo>
                  <a:cubicBezTo>
                    <a:pt x="419477" y="705743"/>
                    <a:pt x="364284" y="686259"/>
                    <a:pt x="307903" y="683058"/>
                  </a:cubicBezTo>
                  <a:close/>
                  <a:moveTo>
                    <a:pt x="310674" y="0"/>
                  </a:moveTo>
                  <a:cubicBezTo>
                    <a:pt x="139093" y="0"/>
                    <a:pt x="0" y="146605"/>
                    <a:pt x="0" y="327451"/>
                  </a:cubicBezTo>
                  <a:cubicBezTo>
                    <a:pt x="0" y="508297"/>
                    <a:pt x="139093" y="654902"/>
                    <a:pt x="310674" y="654902"/>
                  </a:cubicBezTo>
                  <a:cubicBezTo>
                    <a:pt x="482255" y="654902"/>
                    <a:pt x="621348" y="508297"/>
                    <a:pt x="621348" y="327451"/>
                  </a:cubicBezTo>
                  <a:cubicBezTo>
                    <a:pt x="621348" y="146605"/>
                    <a:pt x="482255" y="0"/>
                    <a:pt x="31067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indent="-342834" algn="ctr" defTabSz="932293">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nvGrpSpPr>
            <p:cNvPr id="15" name="Group 14"/>
            <p:cNvGrpSpPr/>
            <p:nvPr/>
          </p:nvGrpSpPr>
          <p:grpSpPr>
            <a:xfrm>
              <a:off x="9518284" y="3288089"/>
              <a:ext cx="1699705" cy="2632817"/>
              <a:chOff x="9711944" y="3996637"/>
              <a:chExt cx="1699705" cy="2632817"/>
            </a:xfrm>
          </p:grpSpPr>
          <p:sp>
            <p:nvSpPr>
              <p:cNvPr id="17" name="Freeform 222"/>
              <p:cNvSpPr>
                <a:spLocks/>
              </p:cNvSpPr>
              <p:nvPr/>
            </p:nvSpPr>
            <p:spPr bwMode="auto">
              <a:xfrm>
                <a:off x="10309137" y="5880091"/>
                <a:ext cx="229690" cy="422055"/>
              </a:xfrm>
              <a:custGeom>
                <a:avLst/>
                <a:gdLst>
                  <a:gd name="T0" fmla="*/ 0 w 80"/>
                  <a:gd name="T1" fmla="*/ 147 h 147"/>
                  <a:gd name="T2" fmla="*/ 80 w 80"/>
                  <a:gd name="T3" fmla="*/ 147 h 147"/>
                  <a:gd name="T4" fmla="*/ 72 w 80"/>
                  <a:gd name="T5" fmla="*/ 0 h 147"/>
                  <a:gd name="T6" fmla="*/ 11 w 80"/>
                  <a:gd name="T7" fmla="*/ 0 h 147"/>
                  <a:gd name="T8" fmla="*/ 0 w 80"/>
                  <a:gd name="T9" fmla="*/ 147 h 147"/>
                </a:gdLst>
                <a:ahLst/>
                <a:cxnLst>
                  <a:cxn ang="0">
                    <a:pos x="T0" y="T1"/>
                  </a:cxn>
                  <a:cxn ang="0">
                    <a:pos x="T2" y="T3"/>
                  </a:cxn>
                  <a:cxn ang="0">
                    <a:pos x="T4" y="T5"/>
                  </a:cxn>
                  <a:cxn ang="0">
                    <a:pos x="T6" y="T7"/>
                  </a:cxn>
                  <a:cxn ang="0">
                    <a:pos x="T8" y="T9"/>
                  </a:cxn>
                </a:cxnLst>
                <a:rect l="0" t="0" r="r" b="b"/>
                <a:pathLst>
                  <a:path w="80" h="147">
                    <a:moveTo>
                      <a:pt x="0" y="147"/>
                    </a:moveTo>
                    <a:lnTo>
                      <a:pt x="80" y="147"/>
                    </a:lnTo>
                    <a:lnTo>
                      <a:pt x="72" y="0"/>
                    </a:lnTo>
                    <a:lnTo>
                      <a:pt x="11"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223"/>
              <p:cNvSpPr>
                <a:spLocks/>
              </p:cNvSpPr>
              <p:nvPr/>
            </p:nvSpPr>
            <p:spPr bwMode="auto">
              <a:xfrm>
                <a:off x="10363689" y="5699210"/>
                <a:ext cx="120587" cy="180881"/>
              </a:xfrm>
              <a:custGeom>
                <a:avLst/>
                <a:gdLst>
                  <a:gd name="T0" fmla="*/ 0 w 42"/>
                  <a:gd name="T1" fmla="*/ 63 h 63"/>
                  <a:gd name="T2" fmla="*/ 42 w 42"/>
                  <a:gd name="T3" fmla="*/ 63 h 63"/>
                  <a:gd name="T4" fmla="*/ 39 w 42"/>
                  <a:gd name="T5" fmla="*/ 0 h 63"/>
                  <a:gd name="T6" fmla="*/ 6 w 42"/>
                  <a:gd name="T7" fmla="*/ 0 h 63"/>
                  <a:gd name="T8" fmla="*/ 0 w 42"/>
                  <a:gd name="T9" fmla="*/ 63 h 63"/>
                </a:gdLst>
                <a:ahLst/>
                <a:cxnLst>
                  <a:cxn ang="0">
                    <a:pos x="T0" y="T1"/>
                  </a:cxn>
                  <a:cxn ang="0">
                    <a:pos x="T2" y="T3"/>
                  </a:cxn>
                  <a:cxn ang="0">
                    <a:pos x="T4" y="T5"/>
                  </a:cxn>
                  <a:cxn ang="0">
                    <a:pos x="T6" y="T7"/>
                  </a:cxn>
                  <a:cxn ang="0">
                    <a:pos x="T8" y="T9"/>
                  </a:cxn>
                </a:cxnLst>
                <a:rect l="0" t="0" r="r" b="b"/>
                <a:pathLst>
                  <a:path w="42" h="63">
                    <a:moveTo>
                      <a:pt x="0" y="63"/>
                    </a:moveTo>
                    <a:lnTo>
                      <a:pt x="42" y="63"/>
                    </a:lnTo>
                    <a:lnTo>
                      <a:pt x="39" y="0"/>
                    </a:lnTo>
                    <a:lnTo>
                      <a:pt x="6"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Oval 224"/>
              <p:cNvSpPr>
                <a:spLocks noChangeArrowheads="1"/>
              </p:cNvSpPr>
              <p:nvPr/>
            </p:nvSpPr>
            <p:spPr bwMode="auto">
              <a:xfrm>
                <a:off x="10894845" y="6373924"/>
                <a:ext cx="255531"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Oval 225"/>
              <p:cNvSpPr>
                <a:spLocks noChangeArrowheads="1"/>
              </p:cNvSpPr>
              <p:nvPr/>
            </p:nvSpPr>
            <p:spPr bwMode="auto">
              <a:xfrm>
                <a:off x="9720558" y="6365309"/>
                <a:ext cx="252659"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26"/>
              <p:cNvSpPr>
                <a:spLocks/>
              </p:cNvSpPr>
              <p:nvPr/>
            </p:nvSpPr>
            <p:spPr bwMode="auto">
              <a:xfrm>
                <a:off x="9846887" y="6167203"/>
                <a:ext cx="1177159" cy="183752"/>
              </a:xfrm>
              <a:custGeom>
                <a:avLst/>
                <a:gdLst>
                  <a:gd name="T0" fmla="*/ 0 w 148"/>
                  <a:gd name="T1" fmla="*/ 23 h 23"/>
                  <a:gd name="T2" fmla="*/ 19 w 148"/>
                  <a:gd name="T3" fmla="*/ 11 h 23"/>
                  <a:gd name="T4" fmla="*/ 74 w 148"/>
                  <a:gd name="T5" fmla="*/ 0 h 23"/>
                  <a:gd name="T6" fmla="*/ 129 w 148"/>
                  <a:gd name="T7" fmla="*/ 11 h 23"/>
                  <a:gd name="T8" fmla="*/ 148 w 148"/>
                  <a:gd name="T9" fmla="*/ 23 h 23"/>
                  <a:gd name="T10" fmla="*/ 0 w 148"/>
                  <a:gd name="T11" fmla="*/ 23 h 23"/>
                </a:gdLst>
                <a:ahLst/>
                <a:cxnLst>
                  <a:cxn ang="0">
                    <a:pos x="T0" y="T1"/>
                  </a:cxn>
                  <a:cxn ang="0">
                    <a:pos x="T2" y="T3"/>
                  </a:cxn>
                  <a:cxn ang="0">
                    <a:pos x="T4" y="T5"/>
                  </a:cxn>
                  <a:cxn ang="0">
                    <a:pos x="T6" y="T7"/>
                  </a:cxn>
                  <a:cxn ang="0">
                    <a:pos x="T8" y="T9"/>
                  </a:cxn>
                  <a:cxn ang="0">
                    <a:pos x="T10" y="T11"/>
                  </a:cxn>
                </a:cxnLst>
                <a:rect l="0" t="0" r="r" b="b"/>
                <a:pathLst>
                  <a:path w="148" h="23">
                    <a:moveTo>
                      <a:pt x="0" y="23"/>
                    </a:moveTo>
                    <a:cubicBezTo>
                      <a:pt x="3" y="16"/>
                      <a:pt x="10" y="13"/>
                      <a:pt x="19" y="11"/>
                    </a:cubicBezTo>
                    <a:cubicBezTo>
                      <a:pt x="74" y="0"/>
                      <a:pt x="74" y="0"/>
                      <a:pt x="74" y="0"/>
                    </a:cubicBezTo>
                    <a:cubicBezTo>
                      <a:pt x="129" y="11"/>
                      <a:pt x="129" y="11"/>
                      <a:pt x="129" y="11"/>
                    </a:cubicBezTo>
                    <a:cubicBezTo>
                      <a:pt x="137" y="13"/>
                      <a:pt x="144" y="16"/>
                      <a:pt x="148" y="23"/>
                    </a:cubicBez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27"/>
              <p:cNvSpPr>
                <a:spLocks noChangeArrowheads="1"/>
              </p:cNvSpPr>
              <p:nvPr/>
            </p:nvSpPr>
            <p:spPr bwMode="auto">
              <a:xfrm>
                <a:off x="10894845" y="6350955"/>
                <a:ext cx="129201" cy="149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Rectangle 228"/>
              <p:cNvSpPr>
                <a:spLocks noChangeArrowheads="1"/>
              </p:cNvSpPr>
              <p:nvPr/>
            </p:nvSpPr>
            <p:spPr bwMode="auto">
              <a:xfrm>
                <a:off x="9846887" y="6350955"/>
                <a:ext cx="126329" cy="1435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29"/>
              <p:cNvSpPr>
                <a:spLocks/>
              </p:cNvSpPr>
              <p:nvPr/>
            </p:nvSpPr>
            <p:spPr bwMode="auto">
              <a:xfrm>
                <a:off x="10458435"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30"/>
              <p:cNvSpPr>
                <a:spLocks/>
              </p:cNvSpPr>
              <p:nvPr/>
            </p:nvSpPr>
            <p:spPr bwMode="auto">
              <a:xfrm>
                <a:off x="10332106"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231"/>
              <p:cNvSpPr>
                <a:spLocks noChangeArrowheads="1"/>
              </p:cNvSpPr>
              <p:nvPr/>
            </p:nvSpPr>
            <p:spPr bwMode="auto">
              <a:xfrm>
                <a:off x="10363689" y="6190172"/>
                <a:ext cx="126329" cy="3588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32"/>
              <p:cNvSpPr>
                <a:spLocks/>
              </p:cNvSpPr>
              <p:nvPr/>
            </p:nvSpPr>
            <p:spPr bwMode="auto">
              <a:xfrm>
                <a:off x="10053608" y="5618818"/>
                <a:ext cx="746491" cy="94748"/>
              </a:xfrm>
              <a:custGeom>
                <a:avLst/>
                <a:gdLst>
                  <a:gd name="T0" fmla="*/ 0 w 94"/>
                  <a:gd name="T1" fmla="*/ 6 h 12"/>
                  <a:gd name="T2" fmla="*/ 6 w 94"/>
                  <a:gd name="T3" fmla="*/ 12 h 12"/>
                  <a:gd name="T4" fmla="*/ 88 w 94"/>
                  <a:gd name="T5" fmla="*/ 12 h 12"/>
                  <a:gd name="T6" fmla="*/ 94 w 94"/>
                  <a:gd name="T7" fmla="*/ 6 h 12"/>
                  <a:gd name="T8" fmla="*/ 94 w 94"/>
                  <a:gd name="T9" fmla="*/ 6 h 12"/>
                  <a:gd name="T10" fmla="*/ 88 w 94"/>
                  <a:gd name="T11" fmla="*/ 0 h 12"/>
                  <a:gd name="T12" fmla="*/ 6 w 94"/>
                  <a:gd name="T13" fmla="*/ 0 h 12"/>
                  <a:gd name="T14" fmla="*/ 0 w 9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
                    <a:moveTo>
                      <a:pt x="0" y="6"/>
                    </a:moveTo>
                    <a:cubicBezTo>
                      <a:pt x="0" y="9"/>
                      <a:pt x="2" y="12"/>
                      <a:pt x="6" y="12"/>
                    </a:cubicBezTo>
                    <a:cubicBezTo>
                      <a:pt x="88" y="12"/>
                      <a:pt x="88" y="12"/>
                      <a:pt x="88" y="12"/>
                    </a:cubicBezTo>
                    <a:cubicBezTo>
                      <a:pt x="91" y="12"/>
                      <a:pt x="94" y="9"/>
                      <a:pt x="94" y="6"/>
                    </a:cubicBezTo>
                    <a:cubicBezTo>
                      <a:pt x="94" y="6"/>
                      <a:pt x="94" y="6"/>
                      <a:pt x="94" y="6"/>
                    </a:cubicBezTo>
                    <a:cubicBezTo>
                      <a:pt x="94" y="2"/>
                      <a:pt x="91" y="0"/>
                      <a:pt x="88" y="0"/>
                    </a:cubicBezTo>
                    <a:cubicBezTo>
                      <a:pt x="6" y="0"/>
                      <a:pt x="6" y="0"/>
                      <a:pt x="6" y="0"/>
                    </a:cubicBezTo>
                    <a:cubicBezTo>
                      <a:pt x="2" y="0"/>
                      <a:pt x="0" y="2"/>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33"/>
              <p:cNvSpPr>
                <a:spLocks/>
              </p:cNvSpPr>
              <p:nvPr/>
            </p:nvSpPr>
            <p:spPr bwMode="auto">
              <a:xfrm>
                <a:off x="9711944" y="5561396"/>
                <a:ext cx="1429818" cy="103360"/>
              </a:xfrm>
              <a:custGeom>
                <a:avLst/>
                <a:gdLst>
                  <a:gd name="T0" fmla="*/ 180 w 180"/>
                  <a:gd name="T1" fmla="*/ 0 h 13"/>
                  <a:gd name="T2" fmla="*/ 180 w 180"/>
                  <a:gd name="T3" fmla="*/ 0 h 13"/>
                  <a:gd name="T4" fmla="*/ 167 w 180"/>
                  <a:gd name="T5" fmla="*/ 13 h 13"/>
                  <a:gd name="T6" fmla="*/ 13 w 180"/>
                  <a:gd name="T7" fmla="*/ 13 h 13"/>
                  <a:gd name="T8" fmla="*/ 0 w 180"/>
                  <a:gd name="T9" fmla="*/ 0 h 13"/>
                  <a:gd name="T10" fmla="*/ 0 w 180"/>
                  <a:gd name="T11" fmla="*/ 0 h 13"/>
                  <a:gd name="T12" fmla="*/ 180 w 18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0" h="13">
                    <a:moveTo>
                      <a:pt x="180" y="0"/>
                    </a:moveTo>
                    <a:cubicBezTo>
                      <a:pt x="180" y="0"/>
                      <a:pt x="180" y="0"/>
                      <a:pt x="180" y="0"/>
                    </a:cubicBezTo>
                    <a:cubicBezTo>
                      <a:pt x="180" y="7"/>
                      <a:pt x="174" y="13"/>
                      <a:pt x="167" y="13"/>
                    </a:cubicBezTo>
                    <a:cubicBezTo>
                      <a:pt x="13" y="13"/>
                      <a:pt x="13" y="13"/>
                      <a:pt x="13" y="13"/>
                    </a:cubicBezTo>
                    <a:cubicBezTo>
                      <a:pt x="6" y="13"/>
                      <a:pt x="0" y="7"/>
                      <a:pt x="0" y="0"/>
                    </a:cubicBezTo>
                    <a:cubicBezTo>
                      <a:pt x="0" y="0"/>
                      <a:pt x="0" y="0"/>
                      <a:pt x="0" y="0"/>
                    </a:cubicBezTo>
                    <a:lnTo>
                      <a:pt x="18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34"/>
              <p:cNvSpPr>
                <a:spLocks/>
              </p:cNvSpPr>
              <p:nvPr/>
            </p:nvSpPr>
            <p:spPr bwMode="auto">
              <a:xfrm>
                <a:off x="11150376" y="3996637"/>
                <a:ext cx="103360" cy="1271906"/>
              </a:xfrm>
              <a:custGeom>
                <a:avLst/>
                <a:gdLst>
                  <a:gd name="T0" fmla="*/ 0 w 13"/>
                  <a:gd name="T1" fmla="*/ 0 h 160"/>
                  <a:gd name="T2" fmla="*/ 0 w 13"/>
                  <a:gd name="T3" fmla="*/ 0 h 160"/>
                  <a:gd name="T4" fmla="*/ 13 w 13"/>
                  <a:gd name="T5" fmla="*/ 13 h 160"/>
                  <a:gd name="T6" fmla="*/ 13 w 13"/>
                  <a:gd name="T7" fmla="*/ 147 h 160"/>
                  <a:gd name="T8" fmla="*/ 0 w 13"/>
                  <a:gd name="T9" fmla="*/ 160 h 160"/>
                  <a:gd name="T10" fmla="*/ 0 w 13"/>
                  <a:gd name="T11" fmla="*/ 160 h 160"/>
                  <a:gd name="T12" fmla="*/ 0 w 13"/>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3" h="160">
                    <a:moveTo>
                      <a:pt x="0" y="0"/>
                    </a:moveTo>
                    <a:cubicBezTo>
                      <a:pt x="0" y="0"/>
                      <a:pt x="0" y="0"/>
                      <a:pt x="0" y="0"/>
                    </a:cubicBezTo>
                    <a:cubicBezTo>
                      <a:pt x="7" y="0"/>
                      <a:pt x="13" y="6"/>
                      <a:pt x="13" y="13"/>
                    </a:cubicBezTo>
                    <a:cubicBezTo>
                      <a:pt x="13" y="147"/>
                      <a:pt x="13" y="147"/>
                      <a:pt x="13" y="147"/>
                    </a:cubicBezTo>
                    <a:cubicBezTo>
                      <a:pt x="13" y="154"/>
                      <a:pt x="7" y="160"/>
                      <a:pt x="0" y="160"/>
                    </a:cubicBezTo>
                    <a:cubicBezTo>
                      <a:pt x="0" y="160"/>
                      <a:pt x="0" y="160"/>
                      <a:pt x="0" y="160"/>
                    </a:cubicBezTo>
                    <a:lnTo>
                      <a:pt x="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5"/>
              <p:cNvSpPr>
                <a:spLocks/>
              </p:cNvSpPr>
              <p:nvPr/>
            </p:nvSpPr>
            <p:spPr bwMode="auto">
              <a:xfrm>
                <a:off x="10587637" y="4697190"/>
                <a:ext cx="737879" cy="1079541"/>
              </a:xfrm>
              <a:custGeom>
                <a:avLst/>
                <a:gdLst>
                  <a:gd name="T0" fmla="*/ 0 w 93"/>
                  <a:gd name="T1" fmla="*/ 136 h 136"/>
                  <a:gd name="T2" fmla="*/ 72 w 93"/>
                  <a:gd name="T3" fmla="*/ 136 h 136"/>
                  <a:gd name="T4" fmla="*/ 93 w 93"/>
                  <a:gd name="T5" fmla="*/ 115 h 136"/>
                  <a:gd name="T6" fmla="*/ 93 w 93"/>
                  <a:gd name="T7" fmla="*/ 0 h 136"/>
                  <a:gd name="T8" fmla="*/ 84 w 93"/>
                  <a:gd name="T9" fmla="*/ 0 h 136"/>
                  <a:gd name="T10" fmla="*/ 84 w 93"/>
                  <a:gd name="T11" fmla="*/ 115 h 136"/>
                  <a:gd name="T12" fmla="*/ 72 w 93"/>
                  <a:gd name="T13" fmla="*/ 127 h 136"/>
                  <a:gd name="T14" fmla="*/ 0 w 93"/>
                  <a:gd name="T15" fmla="*/ 127 h 136"/>
                  <a:gd name="T16" fmla="*/ 0 w 93"/>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0" y="136"/>
                    </a:moveTo>
                    <a:cubicBezTo>
                      <a:pt x="72" y="136"/>
                      <a:pt x="72" y="136"/>
                      <a:pt x="72" y="136"/>
                    </a:cubicBezTo>
                    <a:cubicBezTo>
                      <a:pt x="84" y="136"/>
                      <a:pt x="93" y="127"/>
                      <a:pt x="93" y="115"/>
                    </a:cubicBezTo>
                    <a:cubicBezTo>
                      <a:pt x="93" y="0"/>
                      <a:pt x="93" y="0"/>
                      <a:pt x="93" y="0"/>
                    </a:cubicBezTo>
                    <a:cubicBezTo>
                      <a:pt x="84" y="0"/>
                      <a:pt x="84" y="0"/>
                      <a:pt x="84" y="0"/>
                    </a:cubicBezTo>
                    <a:cubicBezTo>
                      <a:pt x="84" y="115"/>
                      <a:pt x="84" y="115"/>
                      <a:pt x="84" y="115"/>
                    </a:cubicBezTo>
                    <a:cubicBezTo>
                      <a:pt x="84" y="121"/>
                      <a:pt x="79" y="127"/>
                      <a:pt x="72" y="127"/>
                    </a:cubicBezTo>
                    <a:cubicBezTo>
                      <a:pt x="0" y="127"/>
                      <a:pt x="0" y="127"/>
                      <a:pt x="0" y="127"/>
                    </a:cubicBez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36"/>
              <p:cNvSpPr>
                <a:spLocks/>
              </p:cNvSpPr>
              <p:nvPr/>
            </p:nvSpPr>
            <p:spPr bwMode="auto">
              <a:xfrm>
                <a:off x="10587637" y="5768117"/>
                <a:ext cx="180881" cy="160783"/>
              </a:xfrm>
              <a:custGeom>
                <a:avLst/>
                <a:gdLst>
                  <a:gd name="T0" fmla="*/ 23 w 23"/>
                  <a:gd name="T1" fmla="*/ 0 h 20"/>
                  <a:gd name="T2" fmla="*/ 23 w 23"/>
                  <a:gd name="T3" fmla="*/ 11 h 20"/>
                  <a:gd name="T4" fmla="*/ 14 w 23"/>
                  <a:gd name="T5" fmla="*/ 20 h 20"/>
                  <a:gd name="T6" fmla="*/ 9 w 23"/>
                  <a:gd name="T7" fmla="*/ 20 h 20"/>
                  <a:gd name="T8" fmla="*/ 0 w 23"/>
                  <a:gd name="T9" fmla="*/ 11 h 20"/>
                  <a:gd name="T10" fmla="*/ 0 w 23"/>
                  <a:gd name="T11" fmla="*/ 0 h 20"/>
                  <a:gd name="T12" fmla="*/ 23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3" y="0"/>
                    </a:moveTo>
                    <a:cubicBezTo>
                      <a:pt x="23" y="11"/>
                      <a:pt x="23" y="11"/>
                      <a:pt x="23" y="11"/>
                    </a:cubicBezTo>
                    <a:cubicBezTo>
                      <a:pt x="23" y="16"/>
                      <a:pt x="19" y="20"/>
                      <a:pt x="14" y="20"/>
                    </a:cubicBezTo>
                    <a:cubicBezTo>
                      <a:pt x="9" y="20"/>
                      <a:pt x="9" y="20"/>
                      <a:pt x="9" y="20"/>
                    </a:cubicBezTo>
                    <a:cubicBezTo>
                      <a:pt x="4" y="20"/>
                      <a:pt x="0" y="16"/>
                      <a:pt x="0" y="11"/>
                    </a:cubicBezTo>
                    <a:cubicBezTo>
                      <a:pt x="0" y="0"/>
                      <a:pt x="0" y="0"/>
                      <a:pt x="0" y="0"/>
                    </a:cubicBez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37"/>
              <p:cNvSpPr>
                <a:spLocks/>
              </p:cNvSpPr>
              <p:nvPr/>
            </p:nvSpPr>
            <p:spPr bwMode="auto">
              <a:xfrm>
                <a:off x="11253736" y="4608185"/>
                <a:ext cx="157913" cy="183752"/>
              </a:xfrm>
              <a:custGeom>
                <a:avLst/>
                <a:gdLst>
                  <a:gd name="T0" fmla="*/ 0 w 20"/>
                  <a:gd name="T1" fmla="*/ 0 h 23"/>
                  <a:gd name="T2" fmla="*/ 11 w 20"/>
                  <a:gd name="T3" fmla="*/ 0 h 23"/>
                  <a:gd name="T4" fmla="*/ 20 w 20"/>
                  <a:gd name="T5" fmla="*/ 9 h 23"/>
                  <a:gd name="T6" fmla="*/ 20 w 20"/>
                  <a:gd name="T7" fmla="*/ 14 h 23"/>
                  <a:gd name="T8" fmla="*/ 11 w 20"/>
                  <a:gd name="T9" fmla="*/ 23 h 23"/>
                  <a:gd name="T10" fmla="*/ 0 w 20"/>
                  <a:gd name="T11" fmla="*/ 23 h 23"/>
                  <a:gd name="T12" fmla="*/ 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0"/>
                    </a:moveTo>
                    <a:cubicBezTo>
                      <a:pt x="11" y="0"/>
                      <a:pt x="11" y="0"/>
                      <a:pt x="11" y="0"/>
                    </a:cubicBezTo>
                    <a:cubicBezTo>
                      <a:pt x="16" y="0"/>
                      <a:pt x="20" y="4"/>
                      <a:pt x="20" y="9"/>
                    </a:cubicBezTo>
                    <a:cubicBezTo>
                      <a:pt x="20" y="14"/>
                      <a:pt x="20" y="14"/>
                      <a:pt x="20" y="14"/>
                    </a:cubicBezTo>
                    <a:cubicBezTo>
                      <a:pt x="20" y="19"/>
                      <a:pt x="16" y="23"/>
                      <a:pt x="11" y="23"/>
                    </a:cubicBezTo>
                    <a:cubicBezTo>
                      <a:pt x="0" y="23"/>
                      <a:pt x="0" y="23"/>
                      <a:pt x="0" y="2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38"/>
              <p:cNvSpPr>
                <a:spLocks/>
              </p:cNvSpPr>
              <p:nvPr/>
            </p:nvSpPr>
            <p:spPr bwMode="auto">
              <a:xfrm>
                <a:off x="9720558" y="5389129"/>
                <a:ext cx="1421206" cy="134943"/>
              </a:xfrm>
              <a:custGeom>
                <a:avLst/>
                <a:gdLst>
                  <a:gd name="T0" fmla="*/ 0 w 179"/>
                  <a:gd name="T1" fmla="*/ 9 h 17"/>
                  <a:gd name="T2" fmla="*/ 9 w 179"/>
                  <a:gd name="T3" fmla="*/ 0 h 17"/>
                  <a:gd name="T4" fmla="*/ 170 w 179"/>
                  <a:gd name="T5" fmla="*/ 0 h 17"/>
                  <a:gd name="T6" fmla="*/ 179 w 179"/>
                  <a:gd name="T7" fmla="*/ 9 h 17"/>
                  <a:gd name="T8" fmla="*/ 179 w 179"/>
                  <a:gd name="T9" fmla="*/ 9 h 17"/>
                  <a:gd name="T10" fmla="*/ 170 w 179"/>
                  <a:gd name="T11" fmla="*/ 17 h 17"/>
                  <a:gd name="T12" fmla="*/ 9 w 179"/>
                  <a:gd name="T13" fmla="*/ 17 h 17"/>
                  <a:gd name="T14" fmla="*/ 0 w 17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
                    <a:moveTo>
                      <a:pt x="0" y="9"/>
                    </a:moveTo>
                    <a:cubicBezTo>
                      <a:pt x="0" y="4"/>
                      <a:pt x="4" y="0"/>
                      <a:pt x="9" y="0"/>
                    </a:cubicBezTo>
                    <a:cubicBezTo>
                      <a:pt x="170" y="0"/>
                      <a:pt x="170" y="0"/>
                      <a:pt x="170" y="0"/>
                    </a:cubicBezTo>
                    <a:cubicBezTo>
                      <a:pt x="175" y="0"/>
                      <a:pt x="179" y="4"/>
                      <a:pt x="179" y="9"/>
                    </a:cubicBezTo>
                    <a:cubicBezTo>
                      <a:pt x="179" y="9"/>
                      <a:pt x="179" y="9"/>
                      <a:pt x="179" y="9"/>
                    </a:cubicBezTo>
                    <a:cubicBezTo>
                      <a:pt x="179" y="13"/>
                      <a:pt x="175" y="17"/>
                      <a:pt x="170" y="17"/>
                    </a:cubicBezTo>
                    <a:cubicBezTo>
                      <a:pt x="9" y="17"/>
                      <a:pt x="9" y="17"/>
                      <a:pt x="9" y="17"/>
                    </a:cubicBezTo>
                    <a:cubicBezTo>
                      <a:pt x="4" y="17"/>
                      <a:pt x="0" y="13"/>
                      <a:pt x="0" y="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sp>
        <p:nvSpPr>
          <p:cNvPr id="37" name="Rectangle 166"/>
          <p:cNvSpPr>
            <a:spLocks noChangeArrowheads="1"/>
          </p:cNvSpPr>
          <p:nvPr/>
        </p:nvSpPr>
        <p:spPr bwMode="auto">
          <a:xfrm>
            <a:off x="7213527" y="4137335"/>
            <a:ext cx="2615592" cy="24691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Rectangle 167"/>
          <p:cNvSpPr>
            <a:spLocks noChangeArrowheads="1"/>
          </p:cNvSpPr>
          <p:nvPr/>
        </p:nvSpPr>
        <p:spPr bwMode="auto">
          <a:xfrm>
            <a:off x="9096982" y="4384252"/>
            <a:ext cx="246916"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168"/>
          <p:cNvSpPr>
            <a:spLocks/>
          </p:cNvSpPr>
          <p:nvPr/>
        </p:nvSpPr>
        <p:spPr bwMode="auto">
          <a:xfrm>
            <a:off x="9096982"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Rectangle 169"/>
          <p:cNvSpPr>
            <a:spLocks noChangeArrowheads="1"/>
          </p:cNvSpPr>
          <p:nvPr/>
        </p:nvSpPr>
        <p:spPr bwMode="auto">
          <a:xfrm>
            <a:off x="10463635" y="4384252"/>
            <a:ext cx="246916"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170"/>
          <p:cNvSpPr>
            <a:spLocks/>
          </p:cNvSpPr>
          <p:nvPr/>
        </p:nvSpPr>
        <p:spPr bwMode="auto">
          <a:xfrm>
            <a:off x="10463635"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Rectangle 171"/>
          <p:cNvSpPr>
            <a:spLocks noChangeArrowheads="1"/>
          </p:cNvSpPr>
          <p:nvPr/>
        </p:nvSpPr>
        <p:spPr bwMode="auto">
          <a:xfrm>
            <a:off x="7374310" y="4384252"/>
            <a:ext cx="238304"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72"/>
          <p:cNvSpPr>
            <a:spLocks/>
          </p:cNvSpPr>
          <p:nvPr/>
        </p:nvSpPr>
        <p:spPr bwMode="auto">
          <a:xfrm>
            <a:off x="7374310"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Rectangle 173"/>
          <p:cNvSpPr>
            <a:spLocks noChangeArrowheads="1"/>
          </p:cNvSpPr>
          <p:nvPr/>
        </p:nvSpPr>
        <p:spPr bwMode="auto">
          <a:xfrm>
            <a:off x="8588793" y="4384252"/>
            <a:ext cx="238304"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74"/>
          <p:cNvSpPr>
            <a:spLocks/>
          </p:cNvSpPr>
          <p:nvPr/>
        </p:nvSpPr>
        <p:spPr bwMode="auto">
          <a:xfrm>
            <a:off x="8588793"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46" name="Picture 45"/>
          <p:cNvPicPr>
            <a:picLocks noChangeAspect="1"/>
          </p:cNvPicPr>
          <p:nvPr/>
        </p:nvPicPr>
        <p:blipFill>
          <a:blip r:embed="rId3"/>
          <a:stretch>
            <a:fillRect/>
          </a:stretch>
        </p:blipFill>
        <p:spPr>
          <a:xfrm>
            <a:off x="13533357" y="-1481872"/>
            <a:ext cx="577113" cy="720016"/>
          </a:xfrm>
          <a:prstGeom prst="rect">
            <a:avLst/>
          </a:prstGeom>
        </p:spPr>
      </p:pic>
      <p:grpSp>
        <p:nvGrpSpPr>
          <p:cNvPr id="201" name="Group 200"/>
          <p:cNvGrpSpPr/>
          <p:nvPr/>
        </p:nvGrpSpPr>
        <p:grpSpPr>
          <a:xfrm>
            <a:off x="9284410" y="3649758"/>
            <a:ext cx="1282238" cy="510004"/>
            <a:chOff x="579705" y="1806079"/>
            <a:chExt cx="5266328" cy="2094655"/>
          </a:xfrm>
        </p:grpSpPr>
        <p:grpSp>
          <p:nvGrpSpPr>
            <p:cNvPr id="133" name="Group 132"/>
            <p:cNvGrpSpPr/>
            <p:nvPr/>
          </p:nvGrpSpPr>
          <p:grpSpPr>
            <a:xfrm>
              <a:off x="579705" y="1806079"/>
              <a:ext cx="5266328" cy="2094655"/>
              <a:chOff x="7424739" y="4959349"/>
              <a:chExt cx="1125538" cy="447677"/>
            </a:xfrm>
          </p:grpSpPr>
          <p:sp>
            <p:nvSpPr>
              <p:cNvPr id="134" name="Freeform 180"/>
              <p:cNvSpPr>
                <a:spLocks/>
              </p:cNvSpPr>
              <p:nvPr/>
            </p:nvSpPr>
            <p:spPr bwMode="auto">
              <a:xfrm>
                <a:off x="7424739" y="5113337"/>
                <a:ext cx="390525" cy="293688"/>
              </a:xfrm>
              <a:custGeom>
                <a:avLst/>
                <a:gdLst>
                  <a:gd name="T0" fmla="*/ 66 w 89"/>
                  <a:gd name="T1" fmla="*/ 62 h 67"/>
                  <a:gd name="T2" fmla="*/ 61 w 89"/>
                  <a:gd name="T3" fmla="*/ 67 h 67"/>
                  <a:gd name="T4" fmla="*/ 4 w 89"/>
                  <a:gd name="T5" fmla="*/ 67 h 67"/>
                  <a:gd name="T6" fmla="*/ 1 w 89"/>
                  <a:gd name="T7" fmla="*/ 62 h 67"/>
                  <a:gd name="T8" fmla="*/ 23 w 89"/>
                  <a:gd name="T9" fmla="*/ 4 h 67"/>
                  <a:gd name="T10" fmla="*/ 28 w 89"/>
                  <a:gd name="T11" fmla="*/ 0 h 67"/>
                  <a:gd name="T12" fmla="*/ 85 w 89"/>
                  <a:gd name="T13" fmla="*/ 0 h 67"/>
                  <a:gd name="T14" fmla="*/ 88 w 89"/>
                  <a:gd name="T15" fmla="*/ 4 h 67"/>
                  <a:gd name="T16" fmla="*/ 66 w 89"/>
                  <a:gd name="T17"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7">
                    <a:moveTo>
                      <a:pt x="66" y="62"/>
                    </a:moveTo>
                    <a:cubicBezTo>
                      <a:pt x="65" y="65"/>
                      <a:pt x="63" y="67"/>
                      <a:pt x="61" y="67"/>
                    </a:cubicBezTo>
                    <a:cubicBezTo>
                      <a:pt x="4" y="67"/>
                      <a:pt x="4" y="67"/>
                      <a:pt x="4" y="67"/>
                    </a:cubicBezTo>
                    <a:cubicBezTo>
                      <a:pt x="1" y="67"/>
                      <a:pt x="0" y="65"/>
                      <a:pt x="1" y="62"/>
                    </a:cubicBezTo>
                    <a:cubicBezTo>
                      <a:pt x="23" y="4"/>
                      <a:pt x="23" y="4"/>
                      <a:pt x="23" y="4"/>
                    </a:cubicBezTo>
                    <a:cubicBezTo>
                      <a:pt x="23" y="2"/>
                      <a:pt x="26" y="0"/>
                      <a:pt x="28" y="0"/>
                    </a:cubicBezTo>
                    <a:cubicBezTo>
                      <a:pt x="85" y="0"/>
                      <a:pt x="85" y="0"/>
                      <a:pt x="85" y="0"/>
                    </a:cubicBezTo>
                    <a:cubicBezTo>
                      <a:pt x="87" y="0"/>
                      <a:pt x="89" y="2"/>
                      <a:pt x="88" y="4"/>
                    </a:cubicBezTo>
                    <a:lnTo>
                      <a:pt x="6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35" name="Group 134"/>
              <p:cNvGrpSpPr/>
              <p:nvPr/>
            </p:nvGrpSpPr>
            <p:grpSpPr>
              <a:xfrm>
                <a:off x="7481889" y="4959349"/>
                <a:ext cx="773113" cy="417513"/>
                <a:chOff x="7481888" y="4959350"/>
                <a:chExt cx="773113" cy="417513"/>
              </a:xfrm>
            </p:grpSpPr>
            <p:sp>
              <p:nvSpPr>
                <p:cNvPr id="138" name="Freeform 181"/>
                <p:cNvSpPr>
                  <a:spLocks/>
                </p:cNvSpPr>
                <p:nvPr/>
              </p:nvSpPr>
              <p:spPr bwMode="auto">
                <a:xfrm>
                  <a:off x="7481888" y="4959350"/>
                  <a:ext cx="773113" cy="417513"/>
                </a:xfrm>
                <a:custGeom>
                  <a:avLst/>
                  <a:gdLst>
                    <a:gd name="T0" fmla="*/ 176 w 176"/>
                    <a:gd name="T1" fmla="*/ 93 h 95"/>
                    <a:gd name="T2" fmla="*/ 174 w 176"/>
                    <a:gd name="T3" fmla="*/ 95 h 95"/>
                    <a:gd name="T4" fmla="*/ 25 w 176"/>
                    <a:gd name="T5" fmla="*/ 95 h 95"/>
                    <a:gd name="T6" fmla="*/ 23 w 176"/>
                    <a:gd name="T7" fmla="*/ 93 h 95"/>
                    <a:gd name="T8" fmla="*/ 0 w 176"/>
                    <a:gd name="T9" fmla="*/ 3 h 95"/>
                    <a:gd name="T10" fmla="*/ 2 w 176"/>
                    <a:gd name="T11" fmla="*/ 0 h 95"/>
                    <a:gd name="T12" fmla="*/ 150 w 176"/>
                    <a:gd name="T13" fmla="*/ 0 h 95"/>
                    <a:gd name="T14" fmla="*/ 153 w 176"/>
                    <a:gd name="T15" fmla="*/ 3 h 95"/>
                    <a:gd name="T16" fmla="*/ 176 w 176"/>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5">
                      <a:moveTo>
                        <a:pt x="176" y="93"/>
                      </a:moveTo>
                      <a:cubicBezTo>
                        <a:pt x="176" y="94"/>
                        <a:pt x="175" y="95"/>
                        <a:pt x="174" y="95"/>
                      </a:cubicBezTo>
                      <a:cubicBezTo>
                        <a:pt x="25" y="95"/>
                        <a:pt x="25" y="95"/>
                        <a:pt x="25" y="95"/>
                      </a:cubicBezTo>
                      <a:cubicBezTo>
                        <a:pt x="24" y="95"/>
                        <a:pt x="23" y="94"/>
                        <a:pt x="23" y="93"/>
                      </a:cubicBezTo>
                      <a:cubicBezTo>
                        <a:pt x="0" y="3"/>
                        <a:pt x="0" y="3"/>
                        <a:pt x="0" y="3"/>
                      </a:cubicBezTo>
                      <a:cubicBezTo>
                        <a:pt x="0" y="1"/>
                        <a:pt x="0" y="0"/>
                        <a:pt x="2" y="0"/>
                      </a:cubicBezTo>
                      <a:cubicBezTo>
                        <a:pt x="150" y="0"/>
                        <a:pt x="150" y="0"/>
                        <a:pt x="150" y="0"/>
                      </a:cubicBezTo>
                      <a:cubicBezTo>
                        <a:pt x="151" y="0"/>
                        <a:pt x="153" y="1"/>
                        <a:pt x="153" y="3"/>
                      </a:cubicBezTo>
                      <a:lnTo>
                        <a:pt x="176" y="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Freeform 182"/>
                <p:cNvSpPr>
                  <a:spLocks/>
                </p:cNvSpPr>
                <p:nvPr/>
              </p:nvSpPr>
              <p:spPr bwMode="auto">
                <a:xfrm>
                  <a:off x="7543801" y="5011738"/>
                  <a:ext cx="646113" cy="312738"/>
                </a:xfrm>
                <a:custGeom>
                  <a:avLst/>
                  <a:gdLst>
                    <a:gd name="T0" fmla="*/ 147 w 147"/>
                    <a:gd name="T1" fmla="*/ 69 h 71"/>
                    <a:gd name="T2" fmla="*/ 146 w 147"/>
                    <a:gd name="T3" fmla="*/ 71 h 71"/>
                    <a:gd name="T4" fmla="*/ 20 w 147"/>
                    <a:gd name="T5" fmla="*/ 71 h 71"/>
                    <a:gd name="T6" fmla="*/ 18 w 147"/>
                    <a:gd name="T7" fmla="*/ 69 h 71"/>
                    <a:gd name="T8" fmla="*/ 1 w 147"/>
                    <a:gd name="T9" fmla="*/ 2 h 71"/>
                    <a:gd name="T10" fmla="*/ 2 w 147"/>
                    <a:gd name="T11" fmla="*/ 0 h 71"/>
                    <a:gd name="T12" fmla="*/ 128 w 147"/>
                    <a:gd name="T13" fmla="*/ 0 h 71"/>
                    <a:gd name="T14" fmla="*/ 130 w 147"/>
                    <a:gd name="T15" fmla="*/ 2 h 71"/>
                    <a:gd name="T16" fmla="*/ 147 w 147"/>
                    <a:gd name="T17"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7" y="69"/>
                      </a:moveTo>
                      <a:cubicBezTo>
                        <a:pt x="147" y="70"/>
                        <a:pt x="147" y="71"/>
                        <a:pt x="146" y="71"/>
                      </a:cubicBezTo>
                      <a:cubicBezTo>
                        <a:pt x="20" y="71"/>
                        <a:pt x="20" y="71"/>
                        <a:pt x="20" y="71"/>
                      </a:cubicBezTo>
                      <a:cubicBezTo>
                        <a:pt x="19" y="71"/>
                        <a:pt x="18" y="70"/>
                        <a:pt x="18" y="69"/>
                      </a:cubicBezTo>
                      <a:cubicBezTo>
                        <a:pt x="1" y="2"/>
                        <a:pt x="1" y="2"/>
                        <a:pt x="1" y="2"/>
                      </a:cubicBezTo>
                      <a:cubicBezTo>
                        <a:pt x="0" y="1"/>
                        <a:pt x="1" y="0"/>
                        <a:pt x="2" y="0"/>
                      </a:cubicBezTo>
                      <a:cubicBezTo>
                        <a:pt x="128" y="0"/>
                        <a:pt x="128" y="0"/>
                        <a:pt x="128" y="0"/>
                      </a:cubicBezTo>
                      <a:cubicBezTo>
                        <a:pt x="129" y="0"/>
                        <a:pt x="130" y="1"/>
                        <a:pt x="130" y="2"/>
                      </a:cubicBezTo>
                      <a:lnTo>
                        <a:pt x="147"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0" name="Rectangle 203"/>
                <p:cNvSpPr>
                  <a:spLocks noChangeArrowheads="1"/>
                </p:cNvSpPr>
                <p:nvPr/>
              </p:nvSpPr>
              <p:spPr bwMode="auto">
                <a:xfrm>
                  <a:off x="7599363" y="5027613"/>
                  <a:ext cx="3968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S</a:t>
                  </a:r>
                  <a:endParaRPr lang="en-US" altLang="en-US" smtClean="0">
                    <a:solidFill>
                      <a:srgbClr val="FFFFFF"/>
                    </a:solidFill>
                  </a:endParaRPr>
                </a:p>
              </p:txBody>
            </p:sp>
            <p:sp>
              <p:nvSpPr>
                <p:cNvPr id="161" name="Rectangle 204"/>
                <p:cNvSpPr>
                  <a:spLocks noChangeArrowheads="1"/>
                </p:cNvSpPr>
                <p:nvPr/>
              </p:nvSpPr>
              <p:spPr bwMode="auto">
                <a:xfrm>
                  <a:off x="7612063" y="5027613"/>
                  <a:ext cx="3333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t</a:t>
                  </a:r>
                  <a:endParaRPr lang="en-US" altLang="en-US" smtClean="0">
                    <a:solidFill>
                      <a:srgbClr val="FFFFFF"/>
                    </a:solidFill>
                  </a:endParaRPr>
                </a:p>
              </p:txBody>
            </p:sp>
            <p:sp>
              <p:nvSpPr>
                <p:cNvPr id="162" name="Rectangle 205"/>
                <p:cNvSpPr>
                  <a:spLocks noChangeArrowheads="1"/>
                </p:cNvSpPr>
                <p:nvPr/>
              </p:nvSpPr>
              <p:spPr bwMode="auto">
                <a:xfrm>
                  <a:off x="7618413" y="5027613"/>
                  <a:ext cx="3968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a</a:t>
                  </a:r>
                  <a:endParaRPr lang="en-US" altLang="en-US" smtClean="0">
                    <a:solidFill>
                      <a:srgbClr val="FFFFFF"/>
                    </a:solidFill>
                  </a:endParaRPr>
                </a:p>
              </p:txBody>
            </p:sp>
            <p:sp>
              <p:nvSpPr>
                <p:cNvPr id="163" name="Rectangle 206"/>
                <p:cNvSpPr>
                  <a:spLocks noChangeArrowheads="1"/>
                </p:cNvSpPr>
                <p:nvPr/>
              </p:nvSpPr>
              <p:spPr bwMode="auto">
                <a:xfrm>
                  <a:off x="7631113" y="5027613"/>
                  <a:ext cx="3333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r</a:t>
                  </a:r>
                  <a:endParaRPr lang="en-US" altLang="en-US" smtClean="0">
                    <a:solidFill>
                      <a:srgbClr val="FFFFFF"/>
                    </a:solidFill>
                  </a:endParaRPr>
                </a:p>
              </p:txBody>
            </p:sp>
            <p:sp>
              <p:nvSpPr>
                <p:cNvPr id="164" name="Rectangle 207"/>
                <p:cNvSpPr>
                  <a:spLocks noChangeArrowheads="1"/>
                </p:cNvSpPr>
                <p:nvPr/>
              </p:nvSpPr>
              <p:spPr bwMode="auto">
                <a:xfrm>
                  <a:off x="7639051" y="5027613"/>
                  <a:ext cx="34925"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t</a:t>
                  </a:r>
                  <a:endParaRPr lang="en-US" altLang="en-US" smtClean="0">
                    <a:solidFill>
                      <a:srgbClr val="FFFFFF"/>
                    </a:solidFill>
                  </a:endParaRPr>
                </a:p>
              </p:txBody>
            </p:sp>
            <p:sp>
              <p:nvSpPr>
                <p:cNvPr id="165" name="Rectangle 208"/>
                <p:cNvSpPr>
                  <a:spLocks noChangeArrowheads="1"/>
                </p:cNvSpPr>
                <p:nvPr/>
              </p:nvSpPr>
              <p:spPr bwMode="auto">
                <a:xfrm>
                  <a:off x="8056563" y="5018088"/>
                  <a:ext cx="3333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J</a:t>
                  </a:r>
                  <a:endParaRPr lang="en-US" altLang="en-US" smtClean="0">
                    <a:solidFill>
                      <a:srgbClr val="FFFFFF"/>
                    </a:solidFill>
                  </a:endParaRPr>
                </a:p>
              </p:txBody>
            </p:sp>
            <p:sp>
              <p:nvSpPr>
                <p:cNvPr id="166" name="Rectangle 209"/>
                <p:cNvSpPr>
                  <a:spLocks noChangeArrowheads="1"/>
                </p:cNvSpPr>
                <p:nvPr/>
              </p:nvSpPr>
              <p:spPr bwMode="auto">
                <a:xfrm>
                  <a:off x="8061326" y="5018088"/>
                  <a:ext cx="381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u</a:t>
                  </a:r>
                  <a:endParaRPr lang="en-US" altLang="en-US" smtClean="0">
                    <a:solidFill>
                      <a:srgbClr val="FFFFFF"/>
                    </a:solidFill>
                  </a:endParaRPr>
                </a:p>
              </p:txBody>
            </p:sp>
            <p:sp>
              <p:nvSpPr>
                <p:cNvPr id="167" name="Rectangle 210"/>
                <p:cNvSpPr>
                  <a:spLocks noChangeArrowheads="1"/>
                </p:cNvSpPr>
                <p:nvPr/>
              </p:nvSpPr>
              <p:spPr bwMode="auto">
                <a:xfrm>
                  <a:off x="8067676" y="5018088"/>
                  <a:ext cx="33338"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s</a:t>
                  </a:r>
                  <a:endParaRPr lang="en-US" altLang="en-US" smtClean="0">
                    <a:solidFill>
                      <a:srgbClr val="FFFFFF"/>
                    </a:solidFill>
                  </a:endParaRPr>
                </a:p>
              </p:txBody>
            </p:sp>
            <p:sp>
              <p:nvSpPr>
                <p:cNvPr id="168" name="Rectangle 211"/>
                <p:cNvSpPr>
                  <a:spLocks noChangeArrowheads="1"/>
                </p:cNvSpPr>
                <p:nvPr/>
              </p:nvSpPr>
              <p:spPr bwMode="auto">
                <a:xfrm>
                  <a:off x="8072438" y="5018088"/>
                  <a:ext cx="381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ti</a:t>
                  </a:r>
                  <a:endParaRPr lang="en-US" altLang="en-US" smtClean="0">
                    <a:solidFill>
                      <a:srgbClr val="FFFFFF"/>
                    </a:solidFill>
                  </a:endParaRPr>
                </a:p>
              </p:txBody>
            </p:sp>
            <p:sp>
              <p:nvSpPr>
                <p:cNvPr id="169" name="Rectangle 212"/>
                <p:cNvSpPr>
                  <a:spLocks noChangeArrowheads="1"/>
                </p:cNvSpPr>
                <p:nvPr/>
              </p:nvSpPr>
              <p:spPr bwMode="auto">
                <a:xfrm>
                  <a:off x="8078788" y="5018088"/>
                  <a:ext cx="381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 smtClean="0">
                      <a:solidFill>
                        <a:srgbClr val="FFFFFF"/>
                      </a:solidFill>
                      <a:latin typeface="Segoe Light" panose="020B0302040504020203" pitchFamily="34" charset="0"/>
                    </a:rPr>
                    <a:t>n</a:t>
                  </a:r>
                  <a:endParaRPr lang="en-US" altLang="en-US" smtClean="0">
                    <a:solidFill>
                      <a:srgbClr val="FFFFFF"/>
                    </a:solidFill>
                  </a:endParaRPr>
                </a:p>
              </p:txBody>
            </p:sp>
          </p:grpSp>
          <p:sp>
            <p:nvSpPr>
              <p:cNvPr id="136" name="Freeform 213"/>
              <p:cNvSpPr>
                <a:spLocks/>
              </p:cNvSpPr>
              <p:nvPr/>
            </p:nvSpPr>
            <p:spPr bwMode="auto">
              <a:xfrm>
                <a:off x="7635877" y="5376860"/>
                <a:ext cx="914400" cy="30163"/>
              </a:xfrm>
              <a:custGeom>
                <a:avLst/>
                <a:gdLst>
                  <a:gd name="T0" fmla="*/ 208 w 208"/>
                  <a:gd name="T1" fmla="*/ 3 h 7"/>
                  <a:gd name="T2" fmla="*/ 205 w 208"/>
                  <a:gd name="T3" fmla="*/ 7 h 7"/>
                  <a:gd name="T4" fmla="*/ 3 w 208"/>
                  <a:gd name="T5" fmla="*/ 7 h 7"/>
                  <a:gd name="T6" fmla="*/ 0 w 208"/>
                  <a:gd name="T7" fmla="*/ 3 h 7"/>
                  <a:gd name="T8" fmla="*/ 0 w 208"/>
                  <a:gd name="T9" fmla="*/ 3 h 7"/>
                  <a:gd name="T10" fmla="*/ 3 w 208"/>
                  <a:gd name="T11" fmla="*/ 0 h 7"/>
                  <a:gd name="T12" fmla="*/ 205 w 208"/>
                  <a:gd name="T13" fmla="*/ 0 h 7"/>
                  <a:gd name="T14" fmla="*/ 208 w 20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7">
                    <a:moveTo>
                      <a:pt x="208" y="3"/>
                    </a:moveTo>
                    <a:cubicBezTo>
                      <a:pt x="208" y="5"/>
                      <a:pt x="207" y="7"/>
                      <a:pt x="205" y="7"/>
                    </a:cubicBezTo>
                    <a:cubicBezTo>
                      <a:pt x="3" y="7"/>
                      <a:pt x="3" y="7"/>
                      <a:pt x="3" y="7"/>
                    </a:cubicBezTo>
                    <a:cubicBezTo>
                      <a:pt x="2" y="7"/>
                      <a:pt x="0" y="5"/>
                      <a:pt x="0" y="3"/>
                    </a:cubicBezTo>
                    <a:cubicBezTo>
                      <a:pt x="0" y="3"/>
                      <a:pt x="0" y="3"/>
                      <a:pt x="0" y="3"/>
                    </a:cubicBezTo>
                    <a:cubicBezTo>
                      <a:pt x="0" y="2"/>
                      <a:pt x="2" y="0"/>
                      <a:pt x="3" y="0"/>
                    </a:cubicBezTo>
                    <a:cubicBezTo>
                      <a:pt x="205" y="0"/>
                      <a:pt x="205" y="0"/>
                      <a:pt x="205" y="0"/>
                    </a:cubicBezTo>
                    <a:cubicBezTo>
                      <a:pt x="207" y="0"/>
                      <a:pt x="208" y="2"/>
                      <a:pt x="208" y="3"/>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7" name="Freeform 214"/>
              <p:cNvSpPr>
                <a:spLocks/>
              </p:cNvSpPr>
              <p:nvPr/>
            </p:nvSpPr>
            <p:spPr bwMode="auto">
              <a:xfrm>
                <a:off x="7583488" y="5376863"/>
                <a:ext cx="355600" cy="30163"/>
              </a:xfrm>
              <a:custGeom>
                <a:avLst/>
                <a:gdLst>
                  <a:gd name="T0" fmla="*/ 78 w 81"/>
                  <a:gd name="T1" fmla="*/ 0 h 7"/>
                  <a:gd name="T2" fmla="*/ 15 w 81"/>
                  <a:gd name="T3" fmla="*/ 0 h 7"/>
                  <a:gd name="T4" fmla="*/ 12 w 81"/>
                  <a:gd name="T5" fmla="*/ 2 h 7"/>
                  <a:gd name="T6" fmla="*/ 10 w 81"/>
                  <a:gd name="T7" fmla="*/ 2 h 7"/>
                  <a:gd name="T8" fmla="*/ 7 w 81"/>
                  <a:gd name="T9" fmla="*/ 0 h 7"/>
                  <a:gd name="T10" fmla="*/ 3 w 81"/>
                  <a:gd name="T11" fmla="*/ 0 h 7"/>
                  <a:gd name="T12" fmla="*/ 0 w 81"/>
                  <a:gd name="T13" fmla="*/ 3 h 7"/>
                  <a:gd name="T14" fmla="*/ 3 w 81"/>
                  <a:gd name="T15" fmla="*/ 7 h 7"/>
                  <a:gd name="T16" fmla="*/ 7 w 81"/>
                  <a:gd name="T17" fmla="*/ 7 h 7"/>
                  <a:gd name="T18" fmla="*/ 10 w 81"/>
                  <a:gd name="T19" fmla="*/ 4 h 7"/>
                  <a:gd name="T20" fmla="*/ 12 w 81"/>
                  <a:gd name="T21" fmla="*/ 4 h 7"/>
                  <a:gd name="T22" fmla="*/ 15 w 81"/>
                  <a:gd name="T23" fmla="*/ 7 h 7"/>
                  <a:gd name="T24" fmla="*/ 78 w 81"/>
                  <a:gd name="T25" fmla="*/ 7 h 7"/>
                  <a:gd name="T26" fmla="*/ 81 w 81"/>
                  <a:gd name="T27" fmla="*/ 3 h 7"/>
                  <a:gd name="T28" fmla="*/ 78 w 8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
                    <a:moveTo>
                      <a:pt x="78" y="0"/>
                    </a:moveTo>
                    <a:cubicBezTo>
                      <a:pt x="15" y="0"/>
                      <a:pt x="15" y="0"/>
                      <a:pt x="15" y="0"/>
                    </a:cubicBezTo>
                    <a:cubicBezTo>
                      <a:pt x="14" y="0"/>
                      <a:pt x="12" y="1"/>
                      <a:pt x="12" y="2"/>
                    </a:cubicBezTo>
                    <a:cubicBezTo>
                      <a:pt x="10" y="2"/>
                      <a:pt x="10" y="2"/>
                      <a:pt x="10" y="2"/>
                    </a:cubicBezTo>
                    <a:cubicBezTo>
                      <a:pt x="9" y="1"/>
                      <a:pt x="8" y="0"/>
                      <a:pt x="7" y="0"/>
                    </a:cubicBezTo>
                    <a:cubicBezTo>
                      <a:pt x="3" y="0"/>
                      <a:pt x="3" y="0"/>
                      <a:pt x="3" y="0"/>
                    </a:cubicBezTo>
                    <a:cubicBezTo>
                      <a:pt x="1" y="0"/>
                      <a:pt x="0" y="2"/>
                      <a:pt x="0" y="3"/>
                    </a:cubicBezTo>
                    <a:cubicBezTo>
                      <a:pt x="0" y="5"/>
                      <a:pt x="1" y="7"/>
                      <a:pt x="3" y="7"/>
                    </a:cubicBezTo>
                    <a:cubicBezTo>
                      <a:pt x="7" y="7"/>
                      <a:pt x="7" y="7"/>
                      <a:pt x="7" y="7"/>
                    </a:cubicBezTo>
                    <a:cubicBezTo>
                      <a:pt x="8" y="7"/>
                      <a:pt x="9" y="6"/>
                      <a:pt x="10" y="4"/>
                    </a:cubicBezTo>
                    <a:cubicBezTo>
                      <a:pt x="12" y="4"/>
                      <a:pt x="12" y="4"/>
                      <a:pt x="12" y="4"/>
                    </a:cubicBezTo>
                    <a:cubicBezTo>
                      <a:pt x="12" y="6"/>
                      <a:pt x="14" y="7"/>
                      <a:pt x="15" y="7"/>
                    </a:cubicBezTo>
                    <a:cubicBezTo>
                      <a:pt x="78" y="7"/>
                      <a:pt x="78" y="7"/>
                      <a:pt x="78" y="7"/>
                    </a:cubicBezTo>
                    <a:cubicBezTo>
                      <a:pt x="80" y="7"/>
                      <a:pt x="81" y="5"/>
                      <a:pt x="81" y="3"/>
                    </a:cubicBezTo>
                    <a:cubicBezTo>
                      <a:pt x="81" y="2"/>
                      <a:pt x="80" y="0"/>
                      <a:pt x="78"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174" name="Picture 173"/>
            <p:cNvPicPr>
              <a:picLocks/>
            </p:cNvPicPr>
            <p:nvPr/>
          </p:nvPicPr>
          <p:blipFill>
            <a:blip r:embed="rId4"/>
            <a:stretch>
              <a:fillRect/>
            </a:stretch>
          </p:blipFill>
          <p:spPr>
            <a:xfrm>
              <a:off x="2811534" y="2218699"/>
              <a:ext cx="1005862" cy="1005862"/>
            </a:xfrm>
            <a:prstGeom prst="rect">
              <a:avLst/>
            </a:prstGeom>
          </p:spPr>
        </p:pic>
        <p:grpSp>
          <p:nvGrpSpPr>
            <p:cNvPr id="3" name="Group 4"/>
            <p:cNvGrpSpPr>
              <a:grpSpLocks noChangeAspect="1"/>
            </p:cNvGrpSpPr>
            <p:nvPr/>
          </p:nvGrpSpPr>
          <p:grpSpPr bwMode="auto">
            <a:xfrm>
              <a:off x="1738889" y="2872047"/>
              <a:ext cx="838202" cy="465138"/>
              <a:chOff x="4103" y="3270"/>
              <a:chExt cx="528" cy="293"/>
            </a:xfrm>
          </p:grpSpPr>
          <p:sp>
            <p:nvSpPr>
              <p:cNvPr id="7" name="Rectangle 6"/>
              <p:cNvSpPr>
                <a:spLocks noChangeArrowheads="1"/>
              </p:cNvSpPr>
              <p:nvPr/>
            </p:nvSpPr>
            <p:spPr bwMode="auto">
              <a:xfrm>
                <a:off x="4103" y="3428"/>
                <a:ext cx="101" cy="13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7" name="Rectangle 7"/>
              <p:cNvSpPr>
                <a:spLocks noChangeArrowheads="1"/>
              </p:cNvSpPr>
              <p:nvPr/>
            </p:nvSpPr>
            <p:spPr bwMode="auto">
              <a:xfrm>
                <a:off x="4389" y="3388"/>
                <a:ext cx="98" cy="175"/>
              </a:xfrm>
              <a:prstGeom prst="rect">
                <a:avLst/>
              </a:prstGeom>
              <a:solidFill>
                <a:srgbClr val="6E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8" name="Rectangle 8"/>
              <p:cNvSpPr>
                <a:spLocks noChangeArrowheads="1"/>
              </p:cNvSpPr>
              <p:nvPr/>
            </p:nvSpPr>
            <p:spPr bwMode="auto">
              <a:xfrm>
                <a:off x="4531" y="3270"/>
                <a:ext cx="100" cy="29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9" name="Rectangle 9"/>
              <p:cNvSpPr>
                <a:spLocks noChangeArrowheads="1"/>
              </p:cNvSpPr>
              <p:nvPr/>
            </p:nvSpPr>
            <p:spPr bwMode="auto">
              <a:xfrm>
                <a:off x="4248" y="3365"/>
                <a:ext cx="97" cy="1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200" name="Picture 199"/>
            <p:cNvPicPr>
              <a:picLocks noChangeAspect="1"/>
            </p:cNvPicPr>
            <p:nvPr/>
          </p:nvPicPr>
          <p:blipFill>
            <a:blip r:embed="rId5"/>
            <a:stretch>
              <a:fillRect/>
            </a:stretch>
          </p:blipFill>
          <p:spPr>
            <a:xfrm>
              <a:off x="1607945" y="2244195"/>
              <a:ext cx="869063" cy="540000"/>
            </a:xfrm>
            <a:prstGeom prst="rect">
              <a:avLst/>
            </a:prstGeom>
          </p:spPr>
        </p:pic>
      </p:grpSp>
      <p:grpSp>
        <p:nvGrpSpPr>
          <p:cNvPr id="254" name="Group 253"/>
          <p:cNvGrpSpPr/>
          <p:nvPr/>
        </p:nvGrpSpPr>
        <p:grpSpPr>
          <a:xfrm flipH="1">
            <a:off x="7551678" y="1506225"/>
            <a:ext cx="3038708" cy="1720968"/>
            <a:chOff x="7594758" y="474506"/>
            <a:chExt cx="3945468" cy="2234510"/>
          </a:xfrm>
        </p:grpSpPr>
        <p:sp>
          <p:nvSpPr>
            <p:cNvPr id="173" name="Rectangle 172"/>
            <p:cNvSpPr/>
            <p:nvPr/>
          </p:nvSpPr>
          <p:spPr bwMode="auto">
            <a:xfrm>
              <a:off x="7594758" y="474506"/>
              <a:ext cx="3945468" cy="223451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53" name="Rectangle 252"/>
            <p:cNvSpPr/>
            <p:nvPr/>
          </p:nvSpPr>
          <p:spPr bwMode="auto">
            <a:xfrm>
              <a:off x="7805095" y="639452"/>
              <a:ext cx="3593651" cy="190461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252" name="Group 251"/>
            <p:cNvGrpSpPr/>
            <p:nvPr/>
          </p:nvGrpSpPr>
          <p:grpSpPr>
            <a:xfrm>
              <a:off x="8177359" y="930651"/>
              <a:ext cx="2712124" cy="1363636"/>
              <a:chOff x="8586979" y="1296871"/>
              <a:chExt cx="1510913" cy="759677"/>
            </a:xfrm>
          </p:grpSpPr>
          <p:pic>
            <p:nvPicPr>
              <p:cNvPr id="229" name="Picture 228"/>
              <p:cNvPicPr>
                <a:picLocks/>
              </p:cNvPicPr>
              <p:nvPr/>
            </p:nvPicPr>
            <p:blipFill>
              <a:blip r:embed="rId4"/>
              <a:stretch>
                <a:fillRect/>
              </a:stretch>
            </p:blipFill>
            <p:spPr>
              <a:xfrm flipH="1">
                <a:off x="8586979" y="1296871"/>
                <a:ext cx="683182" cy="683183"/>
              </a:xfrm>
              <a:prstGeom prst="rect">
                <a:avLst/>
              </a:prstGeom>
            </p:spPr>
          </p:pic>
          <p:grpSp>
            <p:nvGrpSpPr>
              <p:cNvPr id="230" name="Group 4"/>
              <p:cNvGrpSpPr>
                <a:grpSpLocks noChangeAspect="1"/>
              </p:cNvGrpSpPr>
              <p:nvPr/>
            </p:nvGrpSpPr>
            <p:grpSpPr bwMode="auto">
              <a:xfrm flipH="1">
                <a:off x="9528584" y="1740626"/>
                <a:ext cx="569308" cy="315922"/>
                <a:chOff x="4011" y="3270"/>
                <a:chExt cx="528" cy="293"/>
              </a:xfrm>
            </p:grpSpPr>
            <p:sp>
              <p:nvSpPr>
                <p:cNvPr id="232" name="Rectangle 231"/>
                <p:cNvSpPr>
                  <a:spLocks noChangeArrowheads="1"/>
                </p:cNvSpPr>
                <p:nvPr/>
              </p:nvSpPr>
              <p:spPr bwMode="auto">
                <a:xfrm>
                  <a:off x="4011" y="3428"/>
                  <a:ext cx="101" cy="13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3" name="Rectangle 7"/>
                <p:cNvSpPr>
                  <a:spLocks noChangeArrowheads="1"/>
                </p:cNvSpPr>
                <p:nvPr/>
              </p:nvSpPr>
              <p:spPr bwMode="auto">
                <a:xfrm>
                  <a:off x="4297" y="3388"/>
                  <a:ext cx="98" cy="175"/>
                </a:xfrm>
                <a:prstGeom prst="rect">
                  <a:avLst/>
                </a:prstGeom>
                <a:solidFill>
                  <a:srgbClr val="6EC2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4" name="Rectangle 8"/>
                <p:cNvSpPr>
                  <a:spLocks noChangeArrowheads="1"/>
                </p:cNvSpPr>
                <p:nvPr/>
              </p:nvSpPr>
              <p:spPr bwMode="auto">
                <a:xfrm>
                  <a:off x="4439" y="3270"/>
                  <a:ext cx="100" cy="293"/>
                </a:xfrm>
                <a:prstGeom prst="rect">
                  <a:avLst/>
                </a:prstGeom>
                <a:solidFill>
                  <a:srgbClr val="0A8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5" name="Rectangle 9"/>
                <p:cNvSpPr>
                  <a:spLocks noChangeArrowheads="1"/>
                </p:cNvSpPr>
                <p:nvPr/>
              </p:nvSpPr>
              <p:spPr bwMode="auto">
                <a:xfrm>
                  <a:off x="4156" y="3365"/>
                  <a:ext cx="97" cy="1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231" name="Picture 230"/>
              <p:cNvPicPr>
                <a:picLocks noChangeAspect="1"/>
              </p:cNvPicPr>
              <p:nvPr/>
            </p:nvPicPr>
            <p:blipFill>
              <a:blip r:embed="rId5"/>
              <a:stretch>
                <a:fillRect/>
              </a:stretch>
            </p:blipFill>
            <p:spPr>
              <a:xfrm flipH="1">
                <a:off x="9497371" y="1314188"/>
                <a:ext cx="590268" cy="366769"/>
              </a:xfrm>
              <a:prstGeom prst="rect">
                <a:avLst/>
              </a:prstGeom>
            </p:spPr>
          </p:pic>
        </p:grpSp>
      </p:grpSp>
      <p:sp>
        <p:nvSpPr>
          <p:cNvPr id="255" name="Freeform 5"/>
          <p:cNvSpPr>
            <a:spLocks noChangeAspect="1" noEditPoints="1"/>
          </p:cNvSpPr>
          <p:nvPr/>
        </p:nvSpPr>
        <p:spPr bwMode="black">
          <a:xfrm>
            <a:off x="8100571" y="-761856"/>
            <a:ext cx="2234605" cy="392367"/>
          </a:xfrm>
          <a:custGeom>
            <a:avLst/>
            <a:gdLst>
              <a:gd name="T0" fmla="*/ 116 w 3184"/>
              <a:gd name="T1" fmla="*/ 557 h 557"/>
              <a:gd name="T2" fmla="*/ 0 w 3184"/>
              <a:gd name="T3" fmla="*/ 456 h 557"/>
              <a:gd name="T4" fmla="*/ 224 w 3184"/>
              <a:gd name="T5" fmla="*/ 425 h 557"/>
              <a:gd name="T6" fmla="*/ 26 w 3184"/>
              <a:gd name="T7" fmla="*/ 239 h 557"/>
              <a:gd name="T8" fmla="*/ 165 w 3184"/>
              <a:gd name="T9" fmla="*/ 21 h 557"/>
              <a:gd name="T10" fmla="*/ 162 w 3184"/>
              <a:gd name="T11" fmla="*/ 76 h 557"/>
              <a:gd name="T12" fmla="*/ 72 w 3184"/>
              <a:gd name="T13" fmla="*/ 195 h 557"/>
              <a:gd name="T14" fmla="*/ 261 w 3184"/>
              <a:gd name="T15" fmla="*/ 339 h 557"/>
              <a:gd name="T16" fmla="*/ 608 w 3184"/>
              <a:gd name="T17" fmla="*/ 548 h 557"/>
              <a:gd name="T18" fmla="*/ 449 w 3184"/>
              <a:gd name="T19" fmla="*/ 253 h 557"/>
              <a:gd name="T20" fmla="*/ 360 w 3184"/>
              <a:gd name="T21" fmla="*/ 548 h 557"/>
              <a:gd name="T22" fmla="*/ 420 w 3184"/>
              <a:gd name="T23" fmla="*/ 239 h 557"/>
              <a:gd name="T24" fmla="*/ 668 w 3184"/>
              <a:gd name="T25" fmla="*/ 320 h 557"/>
              <a:gd name="T26" fmla="*/ 959 w 3184"/>
              <a:gd name="T27" fmla="*/ 548 h 557"/>
              <a:gd name="T28" fmla="*/ 843 w 3184"/>
              <a:gd name="T29" fmla="*/ 557 h 557"/>
              <a:gd name="T30" fmla="*/ 848 w 3184"/>
              <a:gd name="T31" fmla="*/ 329 h 557"/>
              <a:gd name="T32" fmla="*/ 762 w 3184"/>
              <a:gd name="T33" fmla="*/ 265 h 557"/>
              <a:gd name="T34" fmla="*/ 888 w 3184"/>
              <a:gd name="T35" fmla="*/ 169 h 557"/>
              <a:gd name="T36" fmla="*/ 959 w 3184"/>
              <a:gd name="T37" fmla="*/ 361 h 557"/>
              <a:gd name="T38" fmla="*/ 786 w 3184"/>
              <a:gd name="T39" fmla="*/ 445 h 557"/>
              <a:gd name="T40" fmla="*/ 930 w 3184"/>
              <a:gd name="T41" fmla="*/ 476 h 557"/>
              <a:gd name="T42" fmla="*/ 1299 w 3184"/>
              <a:gd name="T43" fmla="*/ 238 h 557"/>
              <a:gd name="T44" fmla="*/ 1166 w 3184"/>
              <a:gd name="T45" fmla="*/ 360 h 557"/>
              <a:gd name="T46" fmla="*/ 1106 w 3184"/>
              <a:gd name="T47" fmla="*/ 178 h 557"/>
              <a:gd name="T48" fmla="*/ 1167 w 3184"/>
              <a:gd name="T49" fmla="*/ 254 h 557"/>
              <a:gd name="T50" fmla="*/ 1299 w 3184"/>
              <a:gd name="T51" fmla="*/ 177 h 557"/>
              <a:gd name="T52" fmla="*/ 1375 w 3184"/>
              <a:gd name="T53" fmla="*/ 378 h 557"/>
              <a:gd name="T54" fmla="*/ 1611 w 3184"/>
              <a:gd name="T55" fmla="*/ 466 h 557"/>
              <a:gd name="T56" fmla="*/ 1358 w 3184"/>
              <a:gd name="T57" fmla="*/ 506 h 557"/>
              <a:gd name="T58" fmla="*/ 1397 w 3184"/>
              <a:gd name="T59" fmla="*/ 194 h 557"/>
              <a:gd name="T60" fmla="*/ 1637 w 3184"/>
              <a:gd name="T61" fmla="*/ 347 h 557"/>
              <a:gd name="T62" fmla="*/ 1551 w 3184"/>
              <a:gd name="T63" fmla="*/ 248 h 557"/>
              <a:gd name="T64" fmla="*/ 1376 w 3184"/>
              <a:gd name="T65" fmla="*/ 328 h 557"/>
              <a:gd name="T66" fmla="*/ 1973 w 3184"/>
              <a:gd name="T67" fmla="*/ 306 h 557"/>
              <a:gd name="T68" fmla="*/ 1769 w 3184"/>
              <a:gd name="T69" fmla="*/ 548 h 557"/>
              <a:gd name="T70" fmla="*/ 1850 w 3184"/>
              <a:gd name="T71" fmla="*/ 30 h 557"/>
              <a:gd name="T72" fmla="*/ 1961 w 3184"/>
              <a:gd name="T73" fmla="*/ 188 h 557"/>
              <a:gd name="T74" fmla="*/ 1769 w 3184"/>
              <a:gd name="T75" fmla="*/ 297 h 557"/>
              <a:gd name="T76" fmla="*/ 1961 w 3184"/>
              <a:gd name="T77" fmla="*/ 188 h 557"/>
              <a:gd name="T78" fmla="*/ 2212 w 3184"/>
              <a:gd name="T79" fmla="*/ 557 h 557"/>
              <a:gd name="T80" fmla="*/ 2082 w 3184"/>
              <a:gd name="T81" fmla="*/ 222 h 557"/>
              <a:gd name="T82" fmla="*/ 2396 w 3184"/>
              <a:gd name="T83" fmla="*/ 362 h 557"/>
              <a:gd name="T84" fmla="*/ 2216 w 3184"/>
              <a:gd name="T85" fmla="*/ 220 h 557"/>
              <a:gd name="T86" fmla="*/ 2126 w 3184"/>
              <a:gd name="T87" fmla="*/ 469 h 557"/>
              <a:gd name="T88" fmla="*/ 2336 w 3184"/>
              <a:gd name="T89" fmla="*/ 364 h 557"/>
              <a:gd name="T90" fmla="*/ 2495 w 3184"/>
              <a:gd name="T91" fmla="*/ 84 h 557"/>
              <a:gd name="T92" fmla="*/ 2467 w 3184"/>
              <a:gd name="T93" fmla="*/ 18 h 557"/>
              <a:gd name="T94" fmla="*/ 2534 w 3184"/>
              <a:gd name="T95" fmla="*/ 45 h 557"/>
              <a:gd name="T96" fmla="*/ 2465 w 3184"/>
              <a:gd name="T97" fmla="*/ 178 h 557"/>
              <a:gd name="T98" fmla="*/ 2924 w 3184"/>
              <a:gd name="T99" fmla="*/ 548 h 557"/>
              <a:gd name="T100" fmla="*/ 2779 w 3184"/>
              <a:gd name="T101" fmla="*/ 220 h 557"/>
              <a:gd name="T102" fmla="*/ 2676 w 3184"/>
              <a:gd name="T103" fmla="*/ 548 h 557"/>
              <a:gd name="T104" fmla="*/ 2676 w 3184"/>
              <a:gd name="T105" fmla="*/ 178 h 557"/>
              <a:gd name="T106" fmla="*/ 2799 w 3184"/>
              <a:gd name="T107" fmla="*/ 169 h 557"/>
              <a:gd name="T108" fmla="*/ 2924 w 3184"/>
              <a:gd name="T109" fmla="*/ 548 h 557"/>
              <a:gd name="T110" fmla="*/ 3031 w 3184"/>
              <a:gd name="T111" fmla="*/ 447 h 557"/>
              <a:gd name="T112" fmla="*/ 2968 w 3184"/>
              <a:gd name="T113" fmla="*/ 178 h 557"/>
              <a:gd name="T114" fmla="*/ 3091 w 3184"/>
              <a:gd name="T115" fmla="*/ 68 h 557"/>
              <a:gd name="T116" fmla="*/ 3184 w 3184"/>
              <a:gd name="T117" fmla="*/ 228 h 557"/>
              <a:gd name="T118" fmla="*/ 3103 w 3184"/>
              <a:gd name="T119" fmla="*/ 490 h 557"/>
              <a:gd name="T120" fmla="*/ 3184 w 3184"/>
              <a:gd name="T121" fmla="*/ 54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4" h="557">
                <a:moveTo>
                  <a:pt x="289" y="417"/>
                </a:moveTo>
                <a:cubicBezTo>
                  <a:pt x="289" y="461"/>
                  <a:pt x="273" y="495"/>
                  <a:pt x="242" y="520"/>
                </a:cubicBezTo>
                <a:cubicBezTo>
                  <a:pt x="211" y="545"/>
                  <a:pt x="169" y="557"/>
                  <a:pt x="116" y="557"/>
                </a:cubicBezTo>
                <a:cubicBezTo>
                  <a:pt x="97" y="557"/>
                  <a:pt x="75" y="554"/>
                  <a:pt x="51" y="548"/>
                </a:cubicBezTo>
                <a:cubicBezTo>
                  <a:pt x="27" y="541"/>
                  <a:pt x="10" y="535"/>
                  <a:pt x="0" y="528"/>
                </a:cubicBezTo>
                <a:cubicBezTo>
                  <a:pt x="0" y="456"/>
                  <a:pt x="0" y="456"/>
                  <a:pt x="0" y="456"/>
                </a:cubicBezTo>
                <a:cubicBezTo>
                  <a:pt x="14" y="469"/>
                  <a:pt x="34" y="480"/>
                  <a:pt x="58" y="489"/>
                </a:cubicBezTo>
                <a:cubicBezTo>
                  <a:pt x="82" y="498"/>
                  <a:pt x="104" y="502"/>
                  <a:pt x="125" y="502"/>
                </a:cubicBezTo>
                <a:cubicBezTo>
                  <a:pt x="191" y="502"/>
                  <a:pt x="224" y="476"/>
                  <a:pt x="224" y="425"/>
                </a:cubicBezTo>
                <a:cubicBezTo>
                  <a:pt x="224" y="403"/>
                  <a:pt x="217" y="384"/>
                  <a:pt x="203" y="369"/>
                </a:cubicBezTo>
                <a:cubicBezTo>
                  <a:pt x="189" y="353"/>
                  <a:pt x="160" y="333"/>
                  <a:pt x="116" y="307"/>
                </a:cubicBezTo>
                <a:cubicBezTo>
                  <a:pt x="73" y="283"/>
                  <a:pt x="43" y="260"/>
                  <a:pt x="26" y="239"/>
                </a:cubicBezTo>
                <a:cubicBezTo>
                  <a:pt x="9" y="217"/>
                  <a:pt x="0" y="191"/>
                  <a:pt x="0" y="160"/>
                </a:cubicBezTo>
                <a:cubicBezTo>
                  <a:pt x="0" y="119"/>
                  <a:pt x="16" y="85"/>
                  <a:pt x="46" y="60"/>
                </a:cubicBezTo>
                <a:cubicBezTo>
                  <a:pt x="77" y="34"/>
                  <a:pt x="116" y="21"/>
                  <a:pt x="165" y="21"/>
                </a:cubicBezTo>
                <a:cubicBezTo>
                  <a:pt x="211" y="21"/>
                  <a:pt x="245" y="27"/>
                  <a:pt x="267" y="39"/>
                </a:cubicBezTo>
                <a:cubicBezTo>
                  <a:pt x="267" y="107"/>
                  <a:pt x="267" y="107"/>
                  <a:pt x="267" y="107"/>
                </a:cubicBezTo>
                <a:cubicBezTo>
                  <a:pt x="240" y="86"/>
                  <a:pt x="205" y="76"/>
                  <a:pt x="162" y="76"/>
                </a:cubicBezTo>
                <a:cubicBezTo>
                  <a:pt x="133" y="76"/>
                  <a:pt x="109" y="83"/>
                  <a:pt x="91" y="97"/>
                </a:cubicBezTo>
                <a:cubicBezTo>
                  <a:pt x="73" y="112"/>
                  <a:pt x="64" y="130"/>
                  <a:pt x="64" y="154"/>
                </a:cubicBezTo>
                <a:cubicBezTo>
                  <a:pt x="64" y="171"/>
                  <a:pt x="67" y="185"/>
                  <a:pt x="72" y="195"/>
                </a:cubicBezTo>
                <a:cubicBezTo>
                  <a:pt x="77" y="206"/>
                  <a:pt x="87" y="216"/>
                  <a:pt x="100" y="226"/>
                </a:cubicBezTo>
                <a:cubicBezTo>
                  <a:pt x="112" y="236"/>
                  <a:pt x="134" y="250"/>
                  <a:pt x="165" y="267"/>
                </a:cubicBezTo>
                <a:cubicBezTo>
                  <a:pt x="211" y="293"/>
                  <a:pt x="243" y="317"/>
                  <a:pt x="261" y="339"/>
                </a:cubicBezTo>
                <a:cubicBezTo>
                  <a:pt x="279" y="362"/>
                  <a:pt x="289" y="388"/>
                  <a:pt x="289" y="417"/>
                </a:cubicBezTo>
                <a:close/>
                <a:moveTo>
                  <a:pt x="668" y="548"/>
                </a:moveTo>
                <a:cubicBezTo>
                  <a:pt x="608" y="548"/>
                  <a:pt x="608" y="548"/>
                  <a:pt x="608" y="548"/>
                </a:cubicBezTo>
                <a:cubicBezTo>
                  <a:pt x="608" y="335"/>
                  <a:pt x="608" y="335"/>
                  <a:pt x="608" y="335"/>
                </a:cubicBezTo>
                <a:cubicBezTo>
                  <a:pt x="608" y="258"/>
                  <a:pt x="580" y="220"/>
                  <a:pt x="522" y="220"/>
                </a:cubicBezTo>
                <a:cubicBezTo>
                  <a:pt x="493" y="220"/>
                  <a:pt x="468" y="231"/>
                  <a:pt x="449" y="253"/>
                </a:cubicBezTo>
                <a:cubicBezTo>
                  <a:pt x="429" y="276"/>
                  <a:pt x="420" y="304"/>
                  <a:pt x="420" y="339"/>
                </a:cubicBezTo>
                <a:cubicBezTo>
                  <a:pt x="420" y="548"/>
                  <a:pt x="420" y="548"/>
                  <a:pt x="420" y="548"/>
                </a:cubicBezTo>
                <a:cubicBezTo>
                  <a:pt x="360" y="548"/>
                  <a:pt x="360" y="548"/>
                  <a:pt x="360" y="548"/>
                </a:cubicBezTo>
                <a:cubicBezTo>
                  <a:pt x="360" y="0"/>
                  <a:pt x="360" y="0"/>
                  <a:pt x="360" y="0"/>
                </a:cubicBezTo>
                <a:cubicBezTo>
                  <a:pt x="420" y="0"/>
                  <a:pt x="420" y="0"/>
                  <a:pt x="420" y="0"/>
                </a:cubicBezTo>
                <a:cubicBezTo>
                  <a:pt x="420" y="239"/>
                  <a:pt x="420" y="239"/>
                  <a:pt x="420" y="239"/>
                </a:cubicBezTo>
                <a:cubicBezTo>
                  <a:pt x="421" y="239"/>
                  <a:pt x="421" y="239"/>
                  <a:pt x="421" y="239"/>
                </a:cubicBezTo>
                <a:cubicBezTo>
                  <a:pt x="450" y="192"/>
                  <a:pt x="490" y="169"/>
                  <a:pt x="543" y="169"/>
                </a:cubicBezTo>
                <a:cubicBezTo>
                  <a:pt x="626" y="169"/>
                  <a:pt x="668" y="219"/>
                  <a:pt x="668" y="320"/>
                </a:cubicBezTo>
                <a:lnTo>
                  <a:pt x="668" y="548"/>
                </a:lnTo>
                <a:close/>
                <a:moveTo>
                  <a:pt x="1018" y="548"/>
                </a:moveTo>
                <a:cubicBezTo>
                  <a:pt x="959" y="548"/>
                  <a:pt x="959" y="548"/>
                  <a:pt x="959" y="548"/>
                </a:cubicBezTo>
                <a:cubicBezTo>
                  <a:pt x="959" y="490"/>
                  <a:pt x="959" y="490"/>
                  <a:pt x="959" y="490"/>
                </a:cubicBezTo>
                <a:cubicBezTo>
                  <a:pt x="957" y="490"/>
                  <a:pt x="957" y="490"/>
                  <a:pt x="957" y="490"/>
                </a:cubicBezTo>
                <a:cubicBezTo>
                  <a:pt x="932" y="535"/>
                  <a:pt x="894" y="557"/>
                  <a:pt x="843" y="557"/>
                </a:cubicBezTo>
                <a:cubicBezTo>
                  <a:pt x="808" y="557"/>
                  <a:pt x="779" y="548"/>
                  <a:pt x="758" y="528"/>
                </a:cubicBezTo>
                <a:cubicBezTo>
                  <a:pt x="736" y="509"/>
                  <a:pt x="726" y="483"/>
                  <a:pt x="726" y="450"/>
                </a:cubicBezTo>
                <a:cubicBezTo>
                  <a:pt x="726" y="381"/>
                  <a:pt x="766" y="341"/>
                  <a:pt x="848" y="329"/>
                </a:cubicBezTo>
                <a:cubicBezTo>
                  <a:pt x="959" y="314"/>
                  <a:pt x="959" y="314"/>
                  <a:pt x="959" y="314"/>
                </a:cubicBezTo>
                <a:cubicBezTo>
                  <a:pt x="959" y="251"/>
                  <a:pt x="933" y="220"/>
                  <a:pt x="883" y="220"/>
                </a:cubicBezTo>
                <a:cubicBezTo>
                  <a:pt x="838" y="220"/>
                  <a:pt x="798" y="235"/>
                  <a:pt x="762" y="265"/>
                </a:cubicBezTo>
                <a:cubicBezTo>
                  <a:pt x="762" y="204"/>
                  <a:pt x="762" y="204"/>
                  <a:pt x="762" y="204"/>
                </a:cubicBezTo>
                <a:cubicBezTo>
                  <a:pt x="773" y="196"/>
                  <a:pt x="791" y="188"/>
                  <a:pt x="817" y="180"/>
                </a:cubicBezTo>
                <a:cubicBezTo>
                  <a:pt x="844" y="173"/>
                  <a:pt x="867" y="169"/>
                  <a:pt x="888" y="169"/>
                </a:cubicBezTo>
                <a:cubicBezTo>
                  <a:pt x="975" y="169"/>
                  <a:pt x="1018" y="215"/>
                  <a:pt x="1018" y="307"/>
                </a:cubicBezTo>
                <a:lnTo>
                  <a:pt x="1018" y="548"/>
                </a:lnTo>
                <a:close/>
                <a:moveTo>
                  <a:pt x="959" y="361"/>
                </a:moveTo>
                <a:cubicBezTo>
                  <a:pt x="869" y="374"/>
                  <a:pt x="869" y="374"/>
                  <a:pt x="869" y="374"/>
                </a:cubicBezTo>
                <a:cubicBezTo>
                  <a:pt x="838" y="378"/>
                  <a:pt x="817" y="385"/>
                  <a:pt x="805" y="396"/>
                </a:cubicBezTo>
                <a:cubicBezTo>
                  <a:pt x="792" y="406"/>
                  <a:pt x="786" y="422"/>
                  <a:pt x="786" y="445"/>
                </a:cubicBezTo>
                <a:cubicBezTo>
                  <a:pt x="786" y="464"/>
                  <a:pt x="793" y="479"/>
                  <a:pt x="806" y="490"/>
                </a:cubicBezTo>
                <a:cubicBezTo>
                  <a:pt x="819" y="501"/>
                  <a:pt x="836" y="507"/>
                  <a:pt x="857" y="507"/>
                </a:cubicBezTo>
                <a:cubicBezTo>
                  <a:pt x="887" y="507"/>
                  <a:pt x="911" y="496"/>
                  <a:pt x="930" y="476"/>
                </a:cubicBezTo>
                <a:cubicBezTo>
                  <a:pt x="949" y="455"/>
                  <a:pt x="959" y="429"/>
                  <a:pt x="959" y="398"/>
                </a:cubicBezTo>
                <a:lnTo>
                  <a:pt x="959" y="361"/>
                </a:lnTo>
                <a:close/>
                <a:moveTo>
                  <a:pt x="1299" y="238"/>
                </a:moveTo>
                <a:cubicBezTo>
                  <a:pt x="1289" y="230"/>
                  <a:pt x="1274" y="226"/>
                  <a:pt x="1254" y="226"/>
                </a:cubicBezTo>
                <a:cubicBezTo>
                  <a:pt x="1228" y="226"/>
                  <a:pt x="1207" y="238"/>
                  <a:pt x="1190" y="263"/>
                </a:cubicBezTo>
                <a:cubicBezTo>
                  <a:pt x="1174" y="288"/>
                  <a:pt x="1166" y="320"/>
                  <a:pt x="1166" y="360"/>
                </a:cubicBezTo>
                <a:cubicBezTo>
                  <a:pt x="1166" y="548"/>
                  <a:pt x="1166" y="548"/>
                  <a:pt x="1166" y="548"/>
                </a:cubicBezTo>
                <a:cubicBezTo>
                  <a:pt x="1106" y="548"/>
                  <a:pt x="1106" y="548"/>
                  <a:pt x="1106" y="548"/>
                </a:cubicBezTo>
                <a:cubicBezTo>
                  <a:pt x="1106" y="178"/>
                  <a:pt x="1106" y="178"/>
                  <a:pt x="1106" y="178"/>
                </a:cubicBezTo>
                <a:cubicBezTo>
                  <a:pt x="1166" y="178"/>
                  <a:pt x="1166" y="178"/>
                  <a:pt x="1166" y="178"/>
                </a:cubicBezTo>
                <a:cubicBezTo>
                  <a:pt x="1166" y="254"/>
                  <a:pt x="1166" y="254"/>
                  <a:pt x="1166" y="254"/>
                </a:cubicBezTo>
                <a:cubicBezTo>
                  <a:pt x="1167" y="254"/>
                  <a:pt x="1167" y="254"/>
                  <a:pt x="1167" y="254"/>
                </a:cubicBezTo>
                <a:cubicBezTo>
                  <a:pt x="1175" y="229"/>
                  <a:pt x="1188" y="209"/>
                  <a:pt x="1205" y="194"/>
                </a:cubicBezTo>
                <a:cubicBezTo>
                  <a:pt x="1222" y="179"/>
                  <a:pt x="1242" y="171"/>
                  <a:pt x="1264" y="171"/>
                </a:cubicBezTo>
                <a:cubicBezTo>
                  <a:pt x="1279" y="171"/>
                  <a:pt x="1291" y="173"/>
                  <a:pt x="1299" y="177"/>
                </a:cubicBezTo>
                <a:lnTo>
                  <a:pt x="1299" y="238"/>
                </a:lnTo>
                <a:close/>
                <a:moveTo>
                  <a:pt x="1637" y="378"/>
                </a:moveTo>
                <a:cubicBezTo>
                  <a:pt x="1375" y="378"/>
                  <a:pt x="1375" y="378"/>
                  <a:pt x="1375" y="378"/>
                </a:cubicBezTo>
                <a:cubicBezTo>
                  <a:pt x="1376" y="420"/>
                  <a:pt x="1387" y="452"/>
                  <a:pt x="1408" y="474"/>
                </a:cubicBezTo>
                <a:cubicBezTo>
                  <a:pt x="1429" y="496"/>
                  <a:pt x="1459" y="507"/>
                  <a:pt x="1496" y="507"/>
                </a:cubicBezTo>
                <a:cubicBezTo>
                  <a:pt x="1538" y="507"/>
                  <a:pt x="1576" y="493"/>
                  <a:pt x="1611" y="466"/>
                </a:cubicBezTo>
                <a:cubicBezTo>
                  <a:pt x="1611" y="522"/>
                  <a:pt x="1611" y="522"/>
                  <a:pt x="1611" y="522"/>
                </a:cubicBezTo>
                <a:cubicBezTo>
                  <a:pt x="1578" y="545"/>
                  <a:pt x="1535" y="557"/>
                  <a:pt x="1482" y="557"/>
                </a:cubicBezTo>
                <a:cubicBezTo>
                  <a:pt x="1429" y="557"/>
                  <a:pt x="1388" y="540"/>
                  <a:pt x="1358" y="506"/>
                </a:cubicBezTo>
                <a:cubicBezTo>
                  <a:pt x="1329" y="472"/>
                  <a:pt x="1314" y="425"/>
                  <a:pt x="1314" y="365"/>
                </a:cubicBezTo>
                <a:cubicBezTo>
                  <a:pt x="1314" y="328"/>
                  <a:pt x="1321" y="295"/>
                  <a:pt x="1336" y="264"/>
                </a:cubicBezTo>
                <a:cubicBezTo>
                  <a:pt x="1351" y="234"/>
                  <a:pt x="1371" y="211"/>
                  <a:pt x="1397" y="194"/>
                </a:cubicBezTo>
                <a:cubicBezTo>
                  <a:pt x="1423" y="177"/>
                  <a:pt x="1452" y="169"/>
                  <a:pt x="1484" y="169"/>
                </a:cubicBezTo>
                <a:cubicBezTo>
                  <a:pt x="1532" y="169"/>
                  <a:pt x="1570" y="185"/>
                  <a:pt x="1596" y="216"/>
                </a:cubicBezTo>
                <a:cubicBezTo>
                  <a:pt x="1623" y="247"/>
                  <a:pt x="1637" y="291"/>
                  <a:pt x="1637" y="347"/>
                </a:cubicBezTo>
                <a:lnTo>
                  <a:pt x="1637" y="378"/>
                </a:lnTo>
                <a:close/>
                <a:moveTo>
                  <a:pt x="1576" y="328"/>
                </a:moveTo>
                <a:cubicBezTo>
                  <a:pt x="1575" y="293"/>
                  <a:pt x="1567" y="267"/>
                  <a:pt x="1551" y="248"/>
                </a:cubicBezTo>
                <a:cubicBezTo>
                  <a:pt x="1535" y="229"/>
                  <a:pt x="1513" y="220"/>
                  <a:pt x="1483" y="220"/>
                </a:cubicBezTo>
                <a:cubicBezTo>
                  <a:pt x="1456" y="220"/>
                  <a:pt x="1432" y="229"/>
                  <a:pt x="1413" y="249"/>
                </a:cubicBezTo>
                <a:cubicBezTo>
                  <a:pt x="1393" y="269"/>
                  <a:pt x="1381" y="295"/>
                  <a:pt x="1376" y="328"/>
                </a:cubicBezTo>
                <a:lnTo>
                  <a:pt x="1576" y="328"/>
                </a:lnTo>
                <a:close/>
                <a:moveTo>
                  <a:pt x="2025" y="185"/>
                </a:moveTo>
                <a:cubicBezTo>
                  <a:pt x="2025" y="235"/>
                  <a:pt x="2008" y="275"/>
                  <a:pt x="1973" y="306"/>
                </a:cubicBezTo>
                <a:cubicBezTo>
                  <a:pt x="1939" y="337"/>
                  <a:pt x="1893" y="352"/>
                  <a:pt x="1837" y="352"/>
                </a:cubicBezTo>
                <a:cubicBezTo>
                  <a:pt x="1769" y="352"/>
                  <a:pt x="1769" y="352"/>
                  <a:pt x="1769" y="352"/>
                </a:cubicBezTo>
                <a:cubicBezTo>
                  <a:pt x="1769" y="548"/>
                  <a:pt x="1769" y="548"/>
                  <a:pt x="1769" y="548"/>
                </a:cubicBezTo>
                <a:cubicBezTo>
                  <a:pt x="1708" y="548"/>
                  <a:pt x="1708" y="548"/>
                  <a:pt x="1708" y="548"/>
                </a:cubicBezTo>
                <a:cubicBezTo>
                  <a:pt x="1708" y="30"/>
                  <a:pt x="1708" y="30"/>
                  <a:pt x="1708" y="30"/>
                </a:cubicBezTo>
                <a:cubicBezTo>
                  <a:pt x="1850" y="30"/>
                  <a:pt x="1850" y="30"/>
                  <a:pt x="1850" y="30"/>
                </a:cubicBezTo>
                <a:cubicBezTo>
                  <a:pt x="1906" y="30"/>
                  <a:pt x="1949" y="43"/>
                  <a:pt x="1979" y="70"/>
                </a:cubicBezTo>
                <a:cubicBezTo>
                  <a:pt x="2010" y="98"/>
                  <a:pt x="2025" y="136"/>
                  <a:pt x="2025" y="185"/>
                </a:cubicBezTo>
                <a:close/>
                <a:moveTo>
                  <a:pt x="1961" y="188"/>
                </a:moveTo>
                <a:cubicBezTo>
                  <a:pt x="1961" y="119"/>
                  <a:pt x="1921" y="85"/>
                  <a:pt x="1840" y="85"/>
                </a:cubicBezTo>
                <a:cubicBezTo>
                  <a:pt x="1769" y="85"/>
                  <a:pt x="1769" y="85"/>
                  <a:pt x="1769" y="85"/>
                </a:cubicBezTo>
                <a:cubicBezTo>
                  <a:pt x="1769" y="297"/>
                  <a:pt x="1769" y="297"/>
                  <a:pt x="1769" y="297"/>
                </a:cubicBezTo>
                <a:cubicBezTo>
                  <a:pt x="1832" y="297"/>
                  <a:pt x="1832" y="297"/>
                  <a:pt x="1832" y="297"/>
                </a:cubicBezTo>
                <a:cubicBezTo>
                  <a:pt x="1874" y="297"/>
                  <a:pt x="1906" y="288"/>
                  <a:pt x="1928" y="269"/>
                </a:cubicBezTo>
                <a:cubicBezTo>
                  <a:pt x="1950" y="250"/>
                  <a:pt x="1961" y="223"/>
                  <a:pt x="1961" y="188"/>
                </a:cubicBezTo>
                <a:close/>
                <a:moveTo>
                  <a:pt x="2396" y="362"/>
                </a:moveTo>
                <a:cubicBezTo>
                  <a:pt x="2396" y="421"/>
                  <a:pt x="2380" y="468"/>
                  <a:pt x="2346" y="504"/>
                </a:cubicBezTo>
                <a:cubicBezTo>
                  <a:pt x="2313" y="539"/>
                  <a:pt x="2268" y="557"/>
                  <a:pt x="2212" y="557"/>
                </a:cubicBezTo>
                <a:cubicBezTo>
                  <a:pt x="2157" y="557"/>
                  <a:pt x="2113" y="540"/>
                  <a:pt x="2081" y="505"/>
                </a:cubicBezTo>
                <a:cubicBezTo>
                  <a:pt x="2048" y="470"/>
                  <a:pt x="2032" y="424"/>
                  <a:pt x="2032" y="368"/>
                </a:cubicBezTo>
                <a:cubicBezTo>
                  <a:pt x="2032" y="306"/>
                  <a:pt x="2049" y="258"/>
                  <a:pt x="2082" y="222"/>
                </a:cubicBezTo>
                <a:cubicBezTo>
                  <a:pt x="2116" y="187"/>
                  <a:pt x="2162" y="169"/>
                  <a:pt x="2221" y="169"/>
                </a:cubicBezTo>
                <a:cubicBezTo>
                  <a:pt x="2276" y="169"/>
                  <a:pt x="2319" y="186"/>
                  <a:pt x="2350" y="220"/>
                </a:cubicBezTo>
                <a:cubicBezTo>
                  <a:pt x="2381" y="255"/>
                  <a:pt x="2396" y="302"/>
                  <a:pt x="2396" y="362"/>
                </a:cubicBezTo>
                <a:close/>
                <a:moveTo>
                  <a:pt x="2336" y="364"/>
                </a:moveTo>
                <a:cubicBezTo>
                  <a:pt x="2336" y="317"/>
                  <a:pt x="2325" y="282"/>
                  <a:pt x="2305" y="257"/>
                </a:cubicBezTo>
                <a:cubicBezTo>
                  <a:pt x="2284" y="232"/>
                  <a:pt x="2255" y="220"/>
                  <a:pt x="2216" y="220"/>
                </a:cubicBezTo>
                <a:cubicBezTo>
                  <a:pt x="2178" y="220"/>
                  <a:pt x="2148" y="232"/>
                  <a:pt x="2126" y="258"/>
                </a:cubicBezTo>
                <a:cubicBezTo>
                  <a:pt x="2104" y="283"/>
                  <a:pt x="2093" y="319"/>
                  <a:pt x="2093" y="365"/>
                </a:cubicBezTo>
                <a:cubicBezTo>
                  <a:pt x="2093" y="410"/>
                  <a:pt x="2104" y="444"/>
                  <a:pt x="2126" y="469"/>
                </a:cubicBezTo>
                <a:cubicBezTo>
                  <a:pt x="2148" y="494"/>
                  <a:pt x="2178" y="507"/>
                  <a:pt x="2216" y="507"/>
                </a:cubicBezTo>
                <a:cubicBezTo>
                  <a:pt x="2255" y="507"/>
                  <a:pt x="2284" y="494"/>
                  <a:pt x="2305" y="470"/>
                </a:cubicBezTo>
                <a:cubicBezTo>
                  <a:pt x="2325" y="445"/>
                  <a:pt x="2336" y="410"/>
                  <a:pt x="2336" y="364"/>
                </a:cubicBezTo>
                <a:close/>
                <a:moveTo>
                  <a:pt x="2534" y="45"/>
                </a:moveTo>
                <a:cubicBezTo>
                  <a:pt x="2534" y="56"/>
                  <a:pt x="2530" y="66"/>
                  <a:pt x="2522" y="73"/>
                </a:cubicBezTo>
                <a:cubicBezTo>
                  <a:pt x="2515" y="80"/>
                  <a:pt x="2506" y="84"/>
                  <a:pt x="2495" y="84"/>
                </a:cubicBezTo>
                <a:cubicBezTo>
                  <a:pt x="2484" y="84"/>
                  <a:pt x="2475" y="80"/>
                  <a:pt x="2468" y="73"/>
                </a:cubicBezTo>
                <a:cubicBezTo>
                  <a:pt x="2460" y="66"/>
                  <a:pt x="2456" y="57"/>
                  <a:pt x="2456" y="45"/>
                </a:cubicBezTo>
                <a:cubicBezTo>
                  <a:pt x="2456" y="35"/>
                  <a:pt x="2460" y="26"/>
                  <a:pt x="2467" y="18"/>
                </a:cubicBezTo>
                <a:cubicBezTo>
                  <a:pt x="2475" y="11"/>
                  <a:pt x="2484" y="7"/>
                  <a:pt x="2495" y="7"/>
                </a:cubicBezTo>
                <a:cubicBezTo>
                  <a:pt x="2506" y="7"/>
                  <a:pt x="2515" y="11"/>
                  <a:pt x="2523" y="18"/>
                </a:cubicBezTo>
                <a:cubicBezTo>
                  <a:pt x="2530" y="26"/>
                  <a:pt x="2534" y="35"/>
                  <a:pt x="2534" y="45"/>
                </a:cubicBezTo>
                <a:close/>
                <a:moveTo>
                  <a:pt x="2524" y="548"/>
                </a:moveTo>
                <a:cubicBezTo>
                  <a:pt x="2465" y="548"/>
                  <a:pt x="2465" y="548"/>
                  <a:pt x="2465" y="548"/>
                </a:cubicBezTo>
                <a:cubicBezTo>
                  <a:pt x="2465" y="178"/>
                  <a:pt x="2465" y="178"/>
                  <a:pt x="2465" y="178"/>
                </a:cubicBezTo>
                <a:cubicBezTo>
                  <a:pt x="2524" y="178"/>
                  <a:pt x="2524" y="178"/>
                  <a:pt x="2524" y="178"/>
                </a:cubicBezTo>
                <a:lnTo>
                  <a:pt x="2524" y="548"/>
                </a:lnTo>
                <a:close/>
                <a:moveTo>
                  <a:pt x="2924" y="548"/>
                </a:moveTo>
                <a:cubicBezTo>
                  <a:pt x="2865" y="548"/>
                  <a:pt x="2865" y="548"/>
                  <a:pt x="2865" y="548"/>
                </a:cubicBezTo>
                <a:cubicBezTo>
                  <a:pt x="2865" y="337"/>
                  <a:pt x="2865" y="337"/>
                  <a:pt x="2865" y="337"/>
                </a:cubicBezTo>
                <a:cubicBezTo>
                  <a:pt x="2865" y="259"/>
                  <a:pt x="2836" y="220"/>
                  <a:pt x="2779" y="220"/>
                </a:cubicBezTo>
                <a:cubicBezTo>
                  <a:pt x="2750" y="220"/>
                  <a:pt x="2725" y="231"/>
                  <a:pt x="2705" y="253"/>
                </a:cubicBezTo>
                <a:cubicBezTo>
                  <a:pt x="2686" y="275"/>
                  <a:pt x="2676" y="303"/>
                  <a:pt x="2676" y="337"/>
                </a:cubicBezTo>
                <a:cubicBezTo>
                  <a:pt x="2676" y="548"/>
                  <a:pt x="2676" y="548"/>
                  <a:pt x="2676" y="548"/>
                </a:cubicBezTo>
                <a:cubicBezTo>
                  <a:pt x="2617" y="548"/>
                  <a:pt x="2617" y="548"/>
                  <a:pt x="2617" y="548"/>
                </a:cubicBezTo>
                <a:cubicBezTo>
                  <a:pt x="2617" y="178"/>
                  <a:pt x="2617" y="178"/>
                  <a:pt x="2617" y="178"/>
                </a:cubicBezTo>
                <a:cubicBezTo>
                  <a:pt x="2676" y="178"/>
                  <a:pt x="2676" y="178"/>
                  <a:pt x="2676" y="178"/>
                </a:cubicBezTo>
                <a:cubicBezTo>
                  <a:pt x="2676" y="239"/>
                  <a:pt x="2676" y="239"/>
                  <a:pt x="2676" y="239"/>
                </a:cubicBezTo>
                <a:cubicBezTo>
                  <a:pt x="2677" y="239"/>
                  <a:pt x="2677" y="239"/>
                  <a:pt x="2677" y="239"/>
                </a:cubicBezTo>
                <a:cubicBezTo>
                  <a:pt x="2705" y="192"/>
                  <a:pt x="2746" y="169"/>
                  <a:pt x="2799" y="169"/>
                </a:cubicBezTo>
                <a:cubicBezTo>
                  <a:pt x="2840" y="169"/>
                  <a:pt x="2871" y="182"/>
                  <a:pt x="2892" y="209"/>
                </a:cubicBezTo>
                <a:cubicBezTo>
                  <a:pt x="2913" y="235"/>
                  <a:pt x="2924" y="273"/>
                  <a:pt x="2924" y="322"/>
                </a:cubicBezTo>
                <a:lnTo>
                  <a:pt x="2924" y="548"/>
                </a:lnTo>
                <a:close/>
                <a:moveTo>
                  <a:pt x="3184" y="545"/>
                </a:moveTo>
                <a:cubicBezTo>
                  <a:pt x="3170" y="553"/>
                  <a:pt x="3151" y="557"/>
                  <a:pt x="3128" y="557"/>
                </a:cubicBezTo>
                <a:cubicBezTo>
                  <a:pt x="3064" y="557"/>
                  <a:pt x="3031" y="520"/>
                  <a:pt x="3031" y="447"/>
                </a:cubicBezTo>
                <a:cubicBezTo>
                  <a:pt x="3031" y="228"/>
                  <a:pt x="3031" y="228"/>
                  <a:pt x="3031" y="228"/>
                </a:cubicBezTo>
                <a:cubicBezTo>
                  <a:pt x="2968" y="228"/>
                  <a:pt x="2968" y="228"/>
                  <a:pt x="2968" y="228"/>
                </a:cubicBezTo>
                <a:cubicBezTo>
                  <a:pt x="2968" y="178"/>
                  <a:pt x="2968" y="178"/>
                  <a:pt x="2968" y="178"/>
                </a:cubicBezTo>
                <a:cubicBezTo>
                  <a:pt x="3031" y="178"/>
                  <a:pt x="3031" y="178"/>
                  <a:pt x="3031" y="178"/>
                </a:cubicBezTo>
                <a:cubicBezTo>
                  <a:pt x="3031" y="88"/>
                  <a:pt x="3031" y="88"/>
                  <a:pt x="3031" y="88"/>
                </a:cubicBezTo>
                <a:cubicBezTo>
                  <a:pt x="3091" y="68"/>
                  <a:pt x="3091" y="68"/>
                  <a:pt x="3091" y="68"/>
                </a:cubicBezTo>
                <a:cubicBezTo>
                  <a:pt x="3091" y="178"/>
                  <a:pt x="3091" y="178"/>
                  <a:pt x="3091" y="178"/>
                </a:cubicBezTo>
                <a:cubicBezTo>
                  <a:pt x="3184" y="178"/>
                  <a:pt x="3184" y="178"/>
                  <a:pt x="3184" y="178"/>
                </a:cubicBezTo>
                <a:cubicBezTo>
                  <a:pt x="3184" y="228"/>
                  <a:pt x="3184" y="228"/>
                  <a:pt x="3184" y="228"/>
                </a:cubicBezTo>
                <a:cubicBezTo>
                  <a:pt x="3091" y="228"/>
                  <a:pt x="3091" y="228"/>
                  <a:pt x="3091" y="228"/>
                </a:cubicBezTo>
                <a:cubicBezTo>
                  <a:pt x="3091" y="437"/>
                  <a:pt x="3091" y="437"/>
                  <a:pt x="3091" y="437"/>
                </a:cubicBezTo>
                <a:cubicBezTo>
                  <a:pt x="3091" y="462"/>
                  <a:pt x="3095" y="480"/>
                  <a:pt x="3103" y="490"/>
                </a:cubicBezTo>
                <a:cubicBezTo>
                  <a:pt x="3112" y="501"/>
                  <a:pt x="3126" y="506"/>
                  <a:pt x="3146" y="506"/>
                </a:cubicBezTo>
                <a:cubicBezTo>
                  <a:pt x="3160" y="506"/>
                  <a:pt x="3173" y="502"/>
                  <a:pt x="3184" y="494"/>
                </a:cubicBezTo>
                <a:lnTo>
                  <a:pt x="3184" y="545"/>
                </a:lnTo>
                <a:close/>
              </a:path>
            </a:pathLst>
          </a:custGeom>
          <a:solidFill>
            <a:srgbClr val="0078D7"/>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256" name="Picture 255"/>
          <p:cNvPicPr>
            <a:picLocks noChangeAspect="1"/>
          </p:cNvPicPr>
          <p:nvPr/>
        </p:nvPicPr>
        <p:blipFill>
          <a:blip r:embed="rId6"/>
          <a:stretch>
            <a:fillRect/>
          </a:stretch>
        </p:blipFill>
        <p:spPr>
          <a:xfrm>
            <a:off x="8164417" y="3753256"/>
            <a:ext cx="457330" cy="396113"/>
          </a:xfrm>
          <a:prstGeom prst="rect">
            <a:avLst/>
          </a:prstGeom>
        </p:spPr>
      </p:pic>
    </p:spTree>
    <p:extLst>
      <p:ext uri="{BB962C8B-B14F-4D97-AF65-F5344CB8AC3E}">
        <p14:creationId xmlns:p14="http://schemas.microsoft.com/office/powerpoint/2010/main" val="1560117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a:solidFill>
                  <a:schemeClr val="tx1"/>
                </a:solidFill>
              </a:rPr>
              <a:t>C</a:t>
            </a:r>
            <a:r>
              <a:rPr lang="en-US" sz="3600" dirty="0" smtClean="0">
                <a:solidFill>
                  <a:schemeClr val="tx1"/>
                </a:solidFill>
              </a:rPr>
              <a:t>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alpha val="2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0" name="Group 59"/>
          <p:cNvGrpSpPr/>
          <p:nvPr/>
        </p:nvGrpSpPr>
        <p:grpSpPr>
          <a:xfrm>
            <a:off x="10308539" y="1491572"/>
            <a:ext cx="1053697" cy="1008322"/>
            <a:chOff x="7571318" y="2034239"/>
            <a:chExt cx="3213171" cy="3074806"/>
          </a:xfrm>
          <a:solidFill>
            <a:schemeClr val="tx1"/>
          </a:solidFill>
        </p:grpSpPr>
        <p:sp>
          <p:nvSpPr>
            <p:cNvPr id="61"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2" name="Rectangle 61"/>
            <p:cNvSpPr/>
            <p:nvPr/>
          </p:nvSpPr>
          <p:spPr bwMode="auto">
            <a:xfrm>
              <a:off x="8409970" y="2227231"/>
              <a:ext cx="1457021" cy="989551"/>
            </a:xfrm>
            <a:prstGeom prst="rect">
              <a:avLst/>
            </a:prstGeom>
            <a:solidFill>
              <a:srgbClr val="EEF5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63" name="Group 62"/>
            <p:cNvGrpSpPr>
              <a:grpSpLocks noChangeAspect="1"/>
            </p:cNvGrpSpPr>
            <p:nvPr/>
          </p:nvGrpSpPr>
          <p:grpSpPr>
            <a:xfrm>
              <a:off x="8140162" y="3959469"/>
              <a:ext cx="2132621" cy="1149576"/>
              <a:chOff x="1521227" y="5644283"/>
              <a:chExt cx="1894550" cy="1021243"/>
            </a:xfrm>
            <a:grpFill/>
          </p:grpSpPr>
          <p:sp>
            <p:nvSpPr>
              <p:cNvPr id="71" name="Freeform 70"/>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2" name="Freeform 71"/>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3" name="Freeform 72"/>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74" name="Freeform 73"/>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6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66" name="Group 65"/>
            <p:cNvGrpSpPr>
              <a:grpSpLocks noChangeAspect="1"/>
            </p:cNvGrpSpPr>
            <p:nvPr/>
          </p:nvGrpSpPr>
          <p:grpSpPr>
            <a:xfrm>
              <a:off x="8460724" y="2321703"/>
              <a:ext cx="1301416" cy="822118"/>
              <a:chOff x="1535603" y="5511803"/>
              <a:chExt cx="622317" cy="393124"/>
            </a:xfrm>
            <a:grpFill/>
          </p:grpSpPr>
          <p:sp>
            <p:nvSpPr>
              <p:cNvPr id="6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9" name="Freeform 68"/>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6103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805823" y="-2804034"/>
            <a:ext cx="11889564"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4000">
              <a:gradFill>
                <a:gsLst>
                  <a:gs pos="16814">
                    <a:srgbClr val="47D8FF"/>
                  </a:gs>
                  <a:gs pos="23000">
                    <a:srgbClr val="47D8FF"/>
                  </a:gs>
                </a:gsLst>
                <a:lin ang="5400000" scaled="0"/>
              </a:gradFill>
            </a:endParaRPr>
          </a:p>
        </p:txBody>
      </p:sp>
      <p:sp>
        <p:nvSpPr>
          <p:cNvPr id="2" name="Title 1"/>
          <p:cNvSpPr>
            <a:spLocks noGrp="1"/>
          </p:cNvSpPr>
          <p:nvPr>
            <p:ph type="title"/>
          </p:nvPr>
        </p:nvSpPr>
        <p:spPr/>
        <p:txBody>
          <a:bodyPr/>
          <a:lstStyle/>
          <a:p>
            <a:r>
              <a:rPr lang="en-US" dirty="0" smtClean="0"/>
              <a:t>Rich Tools</a:t>
            </a:r>
            <a:br>
              <a:rPr lang="en-US" dirty="0" smtClean="0"/>
            </a:br>
            <a:endParaRPr lang="en-US" dirty="0"/>
          </a:p>
        </p:txBody>
      </p:sp>
      <p:sp>
        <p:nvSpPr>
          <p:cNvPr id="4" name="Text Placeholder 3"/>
          <p:cNvSpPr>
            <a:spLocks noGrp="1"/>
          </p:cNvSpPr>
          <p:nvPr>
            <p:ph type="body" sz="quarter" idx="10"/>
          </p:nvPr>
        </p:nvSpPr>
        <p:spPr>
          <a:xfrm>
            <a:off x="274638" y="2037423"/>
            <a:ext cx="5303526" cy="4210383"/>
          </a:xfrm>
        </p:spPr>
        <p:txBody>
          <a:bodyPr/>
          <a:lstStyle/>
          <a:p>
            <a:pPr lvl="1"/>
            <a:r>
              <a:rPr lang="en-US" sz="2800" dirty="0" smtClean="0"/>
              <a:t>SQL Server Data Tools for Visual Studio 2015</a:t>
            </a:r>
          </a:p>
          <a:p>
            <a:pPr lvl="1">
              <a:spcBef>
                <a:spcPts val="1800"/>
              </a:spcBef>
            </a:pPr>
            <a:r>
              <a:rPr lang="en-US" sz="2800" dirty="0" smtClean="0"/>
              <a:t>XEvent-based Monitoring in SQL Server Management Studio</a:t>
            </a:r>
          </a:p>
          <a:p>
            <a:pPr lvl="1">
              <a:spcBef>
                <a:spcPts val="1800"/>
              </a:spcBef>
            </a:pPr>
            <a:r>
              <a:rPr lang="en-US" sz="2800" dirty="0" smtClean="0"/>
              <a:t>Azure Data Factory can orchestrate SSIS packages </a:t>
            </a:r>
          </a:p>
          <a:p>
            <a:pPr lvl="1">
              <a:spcBef>
                <a:spcPts val="1800"/>
              </a:spcBef>
            </a:pPr>
            <a:r>
              <a:rPr lang="en-US" sz="2800" dirty="0" smtClean="0"/>
              <a:t>ADF Task, Storage Task, Custom Logging, OData4 connector SSIS</a:t>
            </a:r>
            <a:endParaRPr lang="en-US" sz="2800" dirty="0"/>
          </a:p>
        </p:txBody>
      </p:sp>
      <p:sp>
        <p:nvSpPr>
          <p:cNvPr id="16" name="Freeform 15"/>
          <p:cNvSpPr>
            <a:spLocks noChangeAspect="1" noEditPoints="1"/>
          </p:cNvSpPr>
          <p:nvPr/>
        </p:nvSpPr>
        <p:spPr bwMode="black">
          <a:xfrm>
            <a:off x="8474028" y="419843"/>
            <a:ext cx="3603648" cy="640080"/>
          </a:xfrm>
          <a:custGeom>
            <a:avLst/>
            <a:gdLst>
              <a:gd name="T0" fmla="*/ 438 w 1904"/>
              <a:gd name="T1" fmla="*/ 67 h 336"/>
              <a:gd name="T2" fmla="*/ 524 w 1904"/>
              <a:gd name="T3" fmla="*/ 245 h 336"/>
              <a:gd name="T4" fmla="*/ 770 w 1904"/>
              <a:gd name="T5" fmla="*/ 230 h 336"/>
              <a:gd name="T6" fmla="*/ 682 w 1904"/>
              <a:gd name="T7" fmla="*/ 239 h 336"/>
              <a:gd name="T8" fmla="*/ 717 w 1904"/>
              <a:gd name="T9" fmla="*/ 205 h 336"/>
              <a:gd name="T10" fmla="*/ 733 w 1904"/>
              <a:gd name="T11" fmla="*/ 121 h 336"/>
              <a:gd name="T12" fmla="*/ 713 w 1904"/>
              <a:gd name="T13" fmla="*/ 147 h 336"/>
              <a:gd name="T14" fmla="*/ 762 w 1904"/>
              <a:gd name="T15" fmla="*/ 206 h 336"/>
              <a:gd name="T16" fmla="*/ 888 w 1904"/>
              <a:gd name="T17" fmla="*/ 246 h 336"/>
              <a:gd name="T18" fmla="*/ 791 w 1904"/>
              <a:gd name="T19" fmla="*/ 125 h 336"/>
              <a:gd name="T20" fmla="*/ 877 w 1904"/>
              <a:gd name="T21" fmla="*/ 240 h 336"/>
              <a:gd name="T22" fmla="*/ 911 w 1904"/>
              <a:gd name="T23" fmla="*/ 269 h 336"/>
              <a:gd name="T24" fmla="*/ 1025 w 1904"/>
              <a:gd name="T25" fmla="*/ 246 h 336"/>
              <a:gd name="T26" fmla="*/ 983 w 1904"/>
              <a:gd name="T27" fmla="*/ 184 h 336"/>
              <a:gd name="T28" fmla="*/ 949 w 1904"/>
              <a:gd name="T29" fmla="*/ 135 h 336"/>
              <a:gd name="T30" fmla="*/ 1049 w 1904"/>
              <a:gd name="T31" fmla="*/ 269 h 336"/>
              <a:gd name="T32" fmla="*/ 959 w 1904"/>
              <a:gd name="T33" fmla="*/ 229 h 336"/>
              <a:gd name="T34" fmla="*/ 1026 w 1904"/>
              <a:gd name="T35" fmla="*/ 210 h 336"/>
              <a:gd name="T36" fmla="*/ 1083 w 1904"/>
              <a:gd name="T37" fmla="*/ 56 h 336"/>
              <a:gd name="T38" fmla="*/ 1271 w 1904"/>
              <a:gd name="T39" fmla="*/ 258 h 336"/>
              <a:gd name="T40" fmla="*/ 1177 w 1904"/>
              <a:gd name="T41" fmla="*/ 233 h 336"/>
              <a:gd name="T42" fmla="*/ 1256 w 1904"/>
              <a:gd name="T43" fmla="*/ 199 h 336"/>
              <a:gd name="T44" fmla="*/ 1195 w 1904"/>
              <a:gd name="T45" fmla="*/ 79 h 336"/>
              <a:gd name="T46" fmla="*/ 1240 w 1904"/>
              <a:gd name="T47" fmla="*/ 85 h 336"/>
              <a:gd name="T48" fmla="*/ 1215 w 1904"/>
              <a:gd name="T49" fmla="*/ 144 h 336"/>
              <a:gd name="T50" fmla="*/ 1381 w 1904"/>
              <a:gd name="T51" fmla="*/ 267 h 336"/>
              <a:gd name="T52" fmla="*/ 1297 w 1904"/>
              <a:gd name="T53" fmla="*/ 144 h 336"/>
              <a:gd name="T54" fmla="*/ 1344 w 1904"/>
              <a:gd name="T55" fmla="*/ 82 h 336"/>
              <a:gd name="T56" fmla="*/ 1344 w 1904"/>
              <a:gd name="T57" fmla="*/ 144 h 336"/>
              <a:gd name="T58" fmla="*/ 1381 w 1904"/>
              <a:gd name="T59" fmla="*/ 248 h 336"/>
              <a:gd name="T60" fmla="*/ 1497 w 1904"/>
              <a:gd name="T61" fmla="*/ 246 h 336"/>
              <a:gd name="T62" fmla="*/ 1401 w 1904"/>
              <a:gd name="T63" fmla="*/ 125 h 336"/>
              <a:gd name="T64" fmla="*/ 1486 w 1904"/>
              <a:gd name="T65" fmla="*/ 240 h 336"/>
              <a:gd name="T66" fmla="*/ 1520 w 1904"/>
              <a:gd name="T67" fmla="*/ 269 h 336"/>
              <a:gd name="T68" fmla="*/ 1654 w 1904"/>
              <a:gd name="T69" fmla="*/ 244 h 336"/>
              <a:gd name="T70" fmla="*/ 1563 w 1904"/>
              <a:gd name="T71" fmla="*/ 143 h 336"/>
              <a:gd name="T72" fmla="*/ 1655 w 1904"/>
              <a:gd name="T73" fmla="*/ 56 h 336"/>
              <a:gd name="T74" fmla="*/ 1655 w 1904"/>
              <a:gd name="T75" fmla="*/ 183 h 336"/>
              <a:gd name="T76" fmla="*/ 1569 w 1904"/>
              <a:gd name="T77" fmla="*/ 199 h 336"/>
              <a:gd name="T78" fmla="*/ 1655 w 1904"/>
              <a:gd name="T79" fmla="*/ 204 h 336"/>
              <a:gd name="T80" fmla="*/ 1781 w 1904"/>
              <a:gd name="T81" fmla="*/ 252 h 336"/>
              <a:gd name="T82" fmla="*/ 1886 w 1904"/>
              <a:gd name="T83" fmla="*/ 141 h 336"/>
              <a:gd name="T84" fmla="*/ 1834 w 1904"/>
              <a:gd name="T85" fmla="*/ 141 h 336"/>
              <a:gd name="T86" fmla="*/ 1834 w 1904"/>
              <a:gd name="T87" fmla="*/ 253 h 336"/>
              <a:gd name="T88" fmla="*/ 653 w 1904"/>
              <a:gd name="T89" fmla="*/ 88 h 336"/>
              <a:gd name="T90" fmla="*/ 631 w 1904"/>
              <a:gd name="T91" fmla="*/ 67 h 336"/>
              <a:gd name="T92" fmla="*/ 653 w 1904"/>
              <a:gd name="T93" fmla="*/ 269 h 336"/>
              <a:gd name="T94" fmla="*/ 653 w 1904"/>
              <a:gd name="T95" fmla="*/ 269 h 336"/>
              <a:gd name="T96" fmla="*/ 1714 w 1904"/>
              <a:gd name="T97" fmla="*/ 88 h 336"/>
              <a:gd name="T98" fmla="*/ 1735 w 1904"/>
              <a:gd name="T99" fmla="*/ 67 h 336"/>
              <a:gd name="T100" fmla="*/ 1713 w 1904"/>
              <a:gd name="T101" fmla="*/ 125 h 336"/>
              <a:gd name="T102" fmla="*/ 119 w 1904"/>
              <a:gd name="T103" fmla="*/ 133 h 336"/>
              <a:gd name="T104" fmla="*/ 34 w 1904"/>
              <a:gd name="T105" fmla="*/ 269 h 336"/>
              <a:gd name="T106" fmla="*/ 336 w 1904"/>
              <a:gd name="T107" fmla="*/ 33 h 336"/>
              <a:gd name="T108" fmla="*/ 84 w 1904"/>
              <a:gd name="T109" fmla="*/ 168 h 336"/>
              <a:gd name="T110" fmla="*/ 252 w 1904"/>
              <a:gd name="T111" fmla="*/ 23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336">
                <a:moveTo>
                  <a:pt x="611" y="67"/>
                </a:moveTo>
                <a:cubicBezTo>
                  <a:pt x="537" y="269"/>
                  <a:pt x="537" y="269"/>
                  <a:pt x="537" y="269"/>
                </a:cubicBezTo>
                <a:cubicBezTo>
                  <a:pt x="511" y="269"/>
                  <a:pt x="511" y="269"/>
                  <a:pt x="511" y="269"/>
                </a:cubicBezTo>
                <a:cubicBezTo>
                  <a:pt x="438" y="67"/>
                  <a:pt x="438" y="67"/>
                  <a:pt x="438" y="67"/>
                </a:cubicBezTo>
                <a:cubicBezTo>
                  <a:pt x="464" y="67"/>
                  <a:pt x="464" y="67"/>
                  <a:pt x="464" y="67"/>
                </a:cubicBezTo>
                <a:cubicBezTo>
                  <a:pt x="520" y="227"/>
                  <a:pt x="520" y="227"/>
                  <a:pt x="520" y="227"/>
                </a:cubicBezTo>
                <a:cubicBezTo>
                  <a:pt x="522" y="233"/>
                  <a:pt x="523" y="239"/>
                  <a:pt x="524" y="245"/>
                </a:cubicBezTo>
                <a:cubicBezTo>
                  <a:pt x="524" y="245"/>
                  <a:pt x="524" y="245"/>
                  <a:pt x="524" y="245"/>
                </a:cubicBezTo>
                <a:cubicBezTo>
                  <a:pt x="525" y="240"/>
                  <a:pt x="526" y="234"/>
                  <a:pt x="529" y="227"/>
                </a:cubicBezTo>
                <a:cubicBezTo>
                  <a:pt x="586" y="67"/>
                  <a:pt x="586" y="67"/>
                  <a:pt x="586" y="67"/>
                </a:cubicBezTo>
                <a:lnTo>
                  <a:pt x="611" y="67"/>
                </a:lnTo>
                <a:close/>
                <a:moveTo>
                  <a:pt x="770" y="230"/>
                </a:moveTo>
                <a:cubicBezTo>
                  <a:pt x="770" y="243"/>
                  <a:pt x="765" y="253"/>
                  <a:pt x="756" y="261"/>
                </a:cubicBezTo>
                <a:cubicBezTo>
                  <a:pt x="746" y="269"/>
                  <a:pt x="733" y="272"/>
                  <a:pt x="717" y="272"/>
                </a:cubicBezTo>
                <a:cubicBezTo>
                  <a:pt x="704" y="272"/>
                  <a:pt x="692" y="270"/>
                  <a:pt x="682" y="264"/>
                </a:cubicBezTo>
                <a:cubicBezTo>
                  <a:pt x="682" y="239"/>
                  <a:pt x="682" y="239"/>
                  <a:pt x="682" y="239"/>
                </a:cubicBezTo>
                <a:cubicBezTo>
                  <a:pt x="693" y="248"/>
                  <a:pt x="706" y="253"/>
                  <a:pt x="719" y="253"/>
                </a:cubicBezTo>
                <a:cubicBezTo>
                  <a:pt x="737" y="253"/>
                  <a:pt x="747" y="246"/>
                  <a:pt x="747" y="233"/>
                </a:cubicBezTo>
                <a:cubicBezTo>
                  <a:pt x="747" y="227"/>
                  <a:pt x="745" y="223"/>
                  <a:pt x="741" y="219"/>
                </a:cubicBezTo>
                <a:cubicBezTo>
                  <a:pt x="738" y="216"/>
                  <a:pt x="730" y="211"/>
                  <a:pt x="717" y="205"/>
                </a:cubicBezTo>
                <a:cubicBezTo>
                  <a:pt x="704" y="200"/>
                  <a:pt x="695" y="194"/>
                  <a:pt x="690" y="188"/>
                </a:cubicBezTo>
                <a:cubicBezTo>
                  <a:pt x="685" y="182"/>
                  <a:pt x="682" y="173"/>
                  <a:pt x="682" y="163"/>
                </a:cubicBezTo>
                <a:cubicBezTo>
                  <a:pt x="682" y="151"/>
                  <a:pt x="687" y="141"/>
                  <a:pt x="696" y="133"/>
                </a:cubicBezTo>
                <a:cubicBezTo>
                  <a:pt x="706" y="125"/>
                  <a:pt x="718" y="121"/>
                  <a:pt x="733" y="121"/>
                </a:cubicBezTo>
                <a:cubicBezTo>
                  <a:pt x="744" y="121"/>
                  <a:pt x="754" y="124"/>
                  <a:pt x="764" y="128"/>
                </a:cubicBezTo>
                <a:cubicBezTo>
                  <a:pt x="764" y="151"/>
                  <a:pt x="764" y="151"/>
                  <a:pt x="764" y="151"/>
                </a:cubicBezTo>
                <a:cubicBezTo>
                  <a:pt x="754" y="144"/>
                  <a:pt x="743" y="141"/>
                  <a:pt x="731" y="141"/>
                </a:cubicBezTo>
                <a:cubicBezTo>
                  <a:pt x="723" y="141"/>
                  <a:pt x="717" y="143"/>
                  <a:pt x="713" y="147"/>
                </a:cubicBezTo>
                <a:cubicBezTo>
                  <a:pt x="708" y="150"/>
                  <a:pt x="706" y="155"/>
                  <a:pt x="706" y="161"/>
                </a:cubicBezTo>
                <a:cubicBezTo>
                  <a:pt x="706" y="168"/>
                  <a:pt x="707" y="172"/>
                  <a:pt x="711" y="176"/>
                </a:cubicBezTo>
                <a:cubicBezTo>
                  <a:pt x="715" y="179"/>
                  <a:pt x="722" y="183"/>
                  <a:pt x="733" y="188"/>
                </a:cubicBezTo>
                <a:cubicBezTo>
                  <a:pt x="747" y="194"/>
                  <a:pt x="756" y="200"/>
                  <a:pt x="762" y="206"/>
                </a:cubicBezTo>
                <a:cubicBezTo>
                  <a:pt x="767" y="213"/>
                  <a:pt x="770" y="221"/>
                  <a:pt x="770" y="230"/>
                </a:cubicBezTo>
                <a:close/>
                <a:moveTo>
                  <a:pt x="911" y="269"/>
                </a:moveTo>
                <a:cubicBezTo>
                  <a:pt x="888" y="269"/>
                  <a:pt x="888" y="269"/>
                  <a:pt x="888" y="269"/>
                </a:cubicBezTo>
                <a:cubicBezTo>
                  <a:pt x="888" y="246"/>
                  <a:pt x="888" y="246"/>
                  <a:pt x="888" y="246"/>
                </a:cubicBezTo>
                <a:cubicBezTo>
                  <a:pt x="887" y="246"/>
                  <a:pt x="887" y="246"/>
                  <a:pt x="887" y="246"/>
                </a:cubicBezTo>
                <a:cubicBezTo>
                  <a:pt x="878" y="264"/>
                  <a:pt x="863" y="272"/>
                  <a:pt x="843" y="272"/>
                </a:cubicBezTo>
                <a:cubicBezTo>
                  <a:pt x="809" y="272"/>
                  <a:pt x="791" y="252"/>
                  <a:pt x="791" y="211"/>
                </a:cubicBezTo>
                <a:cubicBezTo>
                  <a:pt x="791" y="125"/>
                  <a:pt x="791" y="125"/>
                  <a:pt x="791" y="125"/>
                </a:cubicBezTo>
                <a:cubicBezTo>
                  <a:pt x="815" y="125"/>
                  <a:pt x="815" y="125"/>
                  <a:pt x="815" y="125"/>
                </a:cubicBezTo>
                <a:cubicBezTo>
                  <a:pt x="815" y="207"/>
                  <a:pt x="815" y="207"/>
                  <a:pt x="815" y="207"/>
                </a:cubicBezTo>
                <a:cubicBezTo>
                  <a:pt x="815" y="238"/>
                  <a:pt x="826" y="253"/>
                  <a:pt x="849" y="253"/>
                </a:cubicBezTo>
                <a:cubicBezTo>
                  <a:pt x="861" y="253"/>
                  <a:pt x="870" y="249"/>
                  <a:pt x="877" y="240"/>
                </a:cubicBezTo>
                <a:cubicBezTo>
                  <a:pt x="884" y="232"/>
                  <a:pt x="888" y="221"/>
                  <a:pt x="888" y="208"/>
                </a:cubicBezTo>
                <a:cubicBezTo>
                  <a:pt x="888" y="125"/>
                  <a:pt x="888" y="125"/>
                  <a:pt x="888" y="125"/>
                </a:cubicBezTo>
                <a:cubicBezTo>
                  <a:pt x="911" y="125"/>
                  <a:pt x="911" y="125"/>
                  <a:pt x="911" y="125"/>
                </a:cubicBezTo>
                <a:lnTo>
                  <a:pt x="911" y="269"/>
                </a:lnTo>
                <a:close/>
                <a:moveTo>
                  <a:pt x="1049" y="269"/>
                </a:moveTo>
                <a:cubicBezTo>
                  <a:pt x="1026" y="269"/>
                  <a:pt x="1026" y="269"/>
                  <a:pt x="1026" y="269"/>
                </a:cubicBezTo>
                <a:cubicBezTo>
                  <a:pt x="1026" y="246"/>
                  <a:pt x="1026" y="246"/>
                  <a:pt x="1026" y="246"/>
                </a:cubicBezTo>
                <a:cubicBezTo>
                  <a:pt x="1025" y="246"/>
                  <a:pt x="1025" y="246"/>
                  <a:pt x="1025" y="246"/>
                </a:cubicBezTo>
                <a:cubicBezTo>
                  <a:pt x="1015" y="264"/>
                  <a:pt x="1001" y="272"/>
                  <a:pt x="981" y="272"/>
                </a:cubicBezTo>
                <a:cubicBezTo>
                  <a:pt x="967" y="272"/>
                  <a:pt x="956" y="269"/>
                  <a:pt x="948" y="261"/>
                </a:cubicBezTo>
                <a:cubicBezTo>
                  <a:pt x="939" y="254"/>
                  <a:pt x="935" y="243"/>
                  <a:pt x="935" y="231"/>
                </a:cubicBezTo>
                <a:cubicBezTo>
                  <a:pt x="935" y="204"/>
                  <a:pt x="951" y="188"/>
                  <a:pt x="983" y="184"/>
                </a:cubicBezTo>
                <a:cubicBezTo>
                  <a:pt x="1026" y="178"/>
                  <a:pt x="1026" y="178"/>
                  <a:pt x="1026" y="178"/>
                </a:cubicBezTo>
                <a:cubicBezTo>
                  <a:pt x="1026" y="153"/>
                  <a:pt x="1016" y="141"/>
                  <a:pt x="996" y="141"/>
                </a:cubicBezTo>
                <a:cubicBezTo>
                  <a:pt x="979" y="141"/>
                  <a:pt x="963" y="147"/>
                  <a:pt x="949" y="159"/>
                </a:cubicBezTo>
                <a:cubicBezTo>
                  <a:pt x="949" y="135"/>
                  <a:pt x="949" y="135"/>
                  <a:pt x="949" y="135"/>
                </a:cubicBezTo>
                <a:cubicBezTo>
                  <a:pt x="953" y="132"/>
                  <a:pt x="961" y="129"/>
                  <a:pt x="971" y="126"/>
                </a:cubicBezTo>
                <a:cubicBezTo>
                  <a:pt x="981" y="123"/>
                  <a:pt x="990" y="121"/>
                  <a:pt x="998" y="121"/>
                </a:cubicBezTo>
                <a:cubicBezTo>
                  <a:pt x="1032" y="121"/>
                  <a:pt x="1049" y="139"/>
                  <a:pt x="1049" y="175"/>
                </a:cubicBezTo>
                <a:lnTo>
                  <a:pt x="1049" y="269"/>
                </a:lnTo>
                <a:close/>
                <a:moveTo>
                  <a:pt x="1026" y="196"/>
                </a:moveTo>
                <a:cubicBezTo>
                  <a:pt x="991" y="201"/>
                  <a:pt x="991" y="201"/>
                  <a:pt x="991" y="201"/>
                </a:cubicBezTo>
                <a:cubicBezTo>
                  <a:pt x="979" y="203"/>
                  <a:pt x="971" y="206"/>
                  <a:pt x="966" y="209"/>
                </a:cubicBezTo>
                <a:cubicBezTo>
                  <a:pt x="961" y="213"/>
                  <a:pt x="959" y="220"/>
                  <a:pt x="959" y="229"/>
                </a:cubicBezTo>
                <a:cubicBezTo>
                  <a:pt x="959" y="236"/>
                  <a:pt x="961" y="242"/>
                  <a:pt x="967" y="246"/>
                </a:cubicBezTo>
                <a:cubicBezTo>
                  <a:pt x="972" y="251"/>
                  <a:pt x="978" y="253"/>
                  <a:pt x="986" y="253"/>
                </a:cubicBezTo>
                <a:cubicBezTo>
                  <a:pt x="998" y="253"/>
                  <a:pt x="1007" y="249"/>
                  <a:pt x="1015" y="241"/>
                </a:cubicBezTo>
                <a:cubicBezTo>
                  <a:pt x="1022" y="233"/>
                  <a:pt x="1026" y="222"/>
                  <a:pt x="1026" y="210"/>
                </a:cubicBezTo>
                <a:lnTo>
                  <a:pt x="1026" y="196"/>
                </a:lnTo>
                <a:close/>
                <a:moveTo>
                  <a:pt x="1106" y="269"/>
                </a:moveTo>
                <a:cubicBezTo>
                  <a:pt x="1083" y="269"/>
                  <a:pt x="1083" y="269"/>
                  <a:pt x="1083" y="269"/>
                </a:cubicBezTo>
                <a:cubicBezTo>
                  <a:pt x="1083" y="56"/>
                  <a:pt x="1083" y="56"/>
                  <a:pt x="1083" y="56"/>
                </a:cubicBezTo>
                <a:cubicBezTo>
                  <a:pt x="1106" y="56"/>
                  <a:pt x="1106" y="56"/>
                  <a:pt x="1106" y="56"/>
                </a:cubicBezTo>
                <a:lnTo>
                  <a:pt x="1106" y="269"/>
                </a:lnTo>
                <a:close/>
                <a:moveTo>
                  <a:pt x="1289" y="218"/>
                </a:moveTo>
                <a:cubicBezTo>
                  <a:pt x="1289" y="235"/>
                  <a:pt x="1283" y="248"/>
                  <a:pt x="1271" y="258"/>
                </a:cubicBezTo>
                <a:cubicBezTo>
                  <a:pt x="1259" y="268"/>
                  <a:pt x="1243" y="272"/>
                  <a:pt x="1222" y="272"/>
                </a:cubicBezTo>
                <a:cubicBezTo>
                  <a:pt x="1214" y="272"/>
                  <a:pt x="1206" y="271"/>
                  <a:pt x="1197" y="269"/>
                </a:cubicBezTo>
                <a:cubicBezTo>
                  <a:pt x="1187" y="266"/>
                  <a:pt x="1181" y="264"/>
                  <a:pt x="1177" y="261"/>
                </a:cubicBezTo>
                <a:cubicBezTo>
                  <a:pt x="1177" y="233"/>
                  <a:pt x="1177" y="233"/>
                  <a:pt x="1177" y="233"/>
                </a:cubicBezTo>
                <a:cubicBezTo>
                  <a:pt x="1182" y="238"/>
                  <a:pt x="1190" y="242"/>
                  <a:pt x="1199" y="246"/>
                </a:cubicBezTo>
                <a:cubicBezTo>
                  <a:pt x="1208" y="249"/>
                  <a:pt x="1217" y="251"/>
                  <a:pt x="1225" y="251"/>
                </a:cubicBezTo>
                <a:cubicBezTo>
                  <a:pt x="1251" y="251"/>
                  <a:pt x="1264" y="241"/>
                  <a:pt x="1264" y="221"/>
                </a:cubicBezTo>
                <a:cubicBezTo>
                  <a:pt x="1264" y="212"/>
                  <a:pt x="1261" y="205"/>
                  <a:pt x="1256" y="199"/>
                </a:cubicBezTo>
                <a:cubicBezTo>
                  <a:pt x="1250" y="193"/>
                  <a:pt x="1239" y="185"/>
                  <a:pt x="1222" y="175"/>
                </a:cubicBezTo>
                <a:cubicBezTo>
                  <a:pt x="1205" y="166"/>
                  <a:pt x="1193" y="157"/>
                  <a:pt x="1187" y="149"/>
                </a:cubicBezTo>
                <a:cubicBezTo>
                  <a:pt x="1180" y="140"/>
                  <a:pt x="1177" y="130"/>
                  <a:pt x="1177" y="118"/>
                </a:cubicBezTo>
                <a:cubicBezTo>
                  <a:pt x="1177" y="102"/>
                  <a:pt x="1183" y="89"/>
                  <a:pt x="1195" y="79"/>
                </a:cubicBezTo>
                <a:cubicBezTo>
                  <a:pt x="1207" y="69"/>
                  <a:pt x="1222" y="64"/>
                  <a:pt x="1241" y="64"/>
                </a:cubicBezTo>
                <a:cubicBezTo>
                  <a:pt x="1259" y="64"/>
                  <a:pt x="1272" y="66"/>
                  <a:pt x="1280" y="71"/>
                </a:cubicBezTo>
                <a:cubicBezTo>
                  <a:pt x="1280" y="97"/>
                  <a:pt x="1280" y="97"/>
                  <a:pt x="1280" y="97"/>
                </a:cubicBezTo>
                <a:cubicBezTo>
                  <a:pt x="1270" y="89"/>
                  <a:pt x="1256" y="85"/>
                  <a:pt x="1240" y="85"/>
                </a:cubicBezTo>
                <a:cubicBezTo>
                  <a:pt x="1228" y="85"/>
                  <a:pt x="1219" y="88"/>
                  <a:pt x="1212" y="93"/>
                </a:cubicBezTo>
                <a:cubicBezTo>
                  <a:pt x="1205" y="99"/>
                  <a:pt x="1202" y="106"/>
                  <a:pt x="1202" y="116"/>
                </a:cubicBezTo>
                <a:cubicBezTo>
                  <a:pt x="1202" y="122"/>
                  <a:pt x="1203" y="128"/>
                  <a:pt x="1205" y="132"/>
                </a:cubicBezTo>
                <a:cubicBezTo>
                  <a:pt x="1207" y="136"/>
                  <a:pt x="1210" y="140"/>
                  <a:pt x="1215" y="144"/>
                </a:cubicBezTo>
                <a:cubicBezTo>
                  <a:pt x="1220" y="148"/>
                  <a:pt x="1229" y="153"/>
                  <a:pt x="1241" y="159"/>
                </a:cubicBezTo>
                <a:cubicBezTo>
                  <a:pt x="1259" y="169"/>
                  <a:pt x="1271" y="179"/>
                  <a:pt x="1278" y="188"/>
                </a:cubicBezTo>
                <a:cubicBezTo>
                  <a:pt x="1285" y="196"/>
                  <a:pt x="1289" y="207"/>
                  <a:pt x="1289" y="218"/>
                </a:cubicBezTo>
                <a:close/>
                <a:moveTo>
                  <a:pt x="1381" y="267"/>
                </a:moveTo>
                <a:cubicBezTo>
                  <a:pt x="1375" y="271"/>
                  <a:pt x="1368" y="272"/>
                  <a:pt x="1359" y="272"/>
                </a:cubicBezTo>
                <a:cubicBezTo>
                  <a:pt x="1334" y="272"/>
                  <a:pt x="1321" y="258"/>
                  <a:pt x="1321" y="230"/>
                </a:cubicBezTo>
                <a:cubicBezTo>
                  <a:pt x="1321" y="144"/>
                  <a:pt x="1321" y="144"/>
                  <a:pt x="1321" y="144"/>
                </a:cubicBezTo>
                <a:cubicBezTo>
                  <a:pt x="1297" y="144"/>
                  <a:pt x="1297" y="144"/>
                  <a:pt x="1297" y="144"/>
                </a:cubicBezTo>
                <a:cubicBezTo>
                  <a:pt x="1297" y="125"/>
                  <a:pt x="1297" y="125"/>
                  <a:pt x="1297" y="125"/>
                </a:cubicBezTo>
                <a:cubicBezTo>
                  <a:pt x="1321" y="125"/>
                  <a:pt x="1321" y="125"/>
                  <a:pt x="1321" y="125"/>
                </a:cubicBezTo>
                <a:cubicBezTo>
                  <a:pt x="1321" y="90"/>
                  <a:pt x="1321" y="90"/>
                  <a:pt x="1321" y="90"/>
                </a:cubicBezTo>
                <a:cubicBezTo>
                  <a:pt x="1344" y="82"/>
                  <a:pt x="1344" y="82"/>
                  <a:pt x="1344" y="82"/>
                </a:cubicBezTo>
                <a:cubicBezTo>
                  <a:pt x="1344" y="125"/>
                  <a:pt x="1344" y="125"/>
                  <a:pt x="1344" y="125"/>
                </a:cubicBezTo>
                <a:cubicBezTo>
                  <a:pt x="1381" y="125"/>
                  <a:pt x="1381" y="125"/>
                  <a:pt x="1381" y="125"/>
                </a:cubicBezTo>
                <a:cubicBezTo>
                  <a:pt x="1381" y="144"/>
                  <a:pt x="1381" y="144"/>
                  <a:pt x="1381" y="144"/>
                </a:cubicBezTo>
                <a:cubicBezTo>
                  <a:pt x="1344" y="144"/>
                  <a:pt x="1344" y="144"/>
                  <a:pt x="1344" y="144"/>
                </a:cubicBezTo>
                <a:cubicBezTo>
                  <a:pt x="1344" y="226"/>
                  <a:pt x="1344" y="226"/>
                  <a:pt x="1344" y="226"/>
                </a:cubicBezTo>
                <a:cubicBezTo>
                  <a:pt x="1344" y="235"/>
                  <a:pt x="1346" y="242"/>
                  <a:pt x="1349" y="246"/>
                </a:cubicBezTo>
                <a:cubicBezTo>
                  <a:pt x="1353" y="250"/>
                  <a:pt x="1358" y="252"/>
                  <a:pt x="1366" y="252"/>
                </a:cubicBezTo>
                <a:cubicBezTo>
                  <a:pt x="1372" y="252"/>
                  <a:pt x="1377" y="251"/>
                  <a:pt x="1381" y="248"/>
                </a:cubicBezTo>
                <a:lnTo>
                  <a:pt x="1381" y="267"/>
                </a:lnTo>
                <a:close/>
                <a:moveTo>
                  <a:pt x="1520" y="269"/>
                </a:moveTo>
                <a:cubicBezTo>
                  <a:pt x="1497" y="269"/>
                  <a:pt x="1497" y="269"/>
                  <a:pt x="1497" y="269"/>
                </a:cubicBezTo>
                <a:cubicBezTo>
                  <a:pt x="1497" y="246"/>
                  <a:pt x="1497" y="246"/>
                  <a:pt x="1497" y="246"/>
                </a:cubicBezTo>
                <a:cubicBezTo>
                  <a:pt x="1496" y="246"/>
                  <a:pt x="1496" y="246"/>
                  <a:pt x="1496" y="246"/>
                </a:cubicBezTo>
                <a:cubicBezTo>
                  <a:pt x="1487" y="264"/>
                  <a:pt x="1472" y="272"/>
                  <a:pt x="1452" y="272"/>
                </a:cubicBezTo>
                <a:cubicBezTo>
                  <a:pt x="1418" y="272"/>
                  <a:pt x="1401" y="252"/>
                  <a:pt x="1401" y="211"/>
                </a:cubicBezTo>
                <a:cubicBezTo>
                  <a:pt x="1401" y="125"/>
                  <a:pt x="1401" y="125"/>
                  <a:pt x="1401" y="125"/>
                </a:cubicBezTo>
                <a:cubicBezTo>
                  <a:pt x="1424" y="125"/>
                  <a:pt x="1424" y="125"/>
                  <a:pt x="1424" y="125"/>
                </a:cubicBezTo>
                <a:cubicBezTo>
                  <a:pt x="1424" y="207"/>
                  <a:pt x="1424" y="207"/>
                  <a:pt x="1424" y="207"/>
                </a:cubicBezTo>
                <a:cubicBezTo>
                  <a:pt x="1424" y="238"/>
                  <a:pt x="1435" y="253"/>
                  <a:pt x="1458" y="253"/>
                </a:cubicBezTo>
                <a:cubicBezTo>
                  <a:pt x="1470" y="253"/>
                  <a:pt x="1479" y="249"/>
                  <a:pt x="1486" y="240"/>
                </a:cubicBezTo>
                <a:cubicBezTo>
                  <a:pt x="1493" y="232"/>
                  <a:pt x="1497" y="221"/>
                  <a:pt x="1497" y="208"/>
                </a:cubicBezTo>
                <a:cubicBezTo>
                  <a:pt x="1497" y="125"/>
                  <a:pt x="1497" y="125"/>
                  <a:pt x="1497" y="125"/>
                </a:cubicBezTo>
                <a:cubicBezTo>
                  <a:pt x="1520" y="125"/>
                  <a:pt x="1520" y="125"/>
                  <a:pt x="1520" y="125"/>
                </a:cubicBezTo>
                <a:lnTo>
                  <a:pt x="1520" y="269"/>
                </a:lnTo>
                <a:close/>
                <a:moveTo>
                  <a:pt x="1678" y="269"/>
                </a:moveTo>
                <a:cubicBezTo>
                  <a:pt x="1655" y="269"/>
                  <a:pt x="1655" y="269"/>
                  <a:pt x="1655" y="269"/>
                </a:cubicBezTo>
                <a:cubicBezTo>
                  <a:pt x="1655" y="244"/>
                  <a:pt x="1655" y="244"/>
                  <a:pt x="1655" y="244"/>
                </a:cubicBezTo>
                <a:cubicBezTo>
                  <a:pt x="1654" y="244"/>
                  <a:pt x="1654" y="244"/>
                  <a:pt x="1654" y="244"/>
                </a:cubicBezTo>
                <a:cubicBezTo>
                  <a:pt x="1644" y="263"/>
                  <a:pt x="1627" y="272"/>
                  <a:pt x="1605" y="272"/>
                </a:cubicBezTo>
                <a:cubicBezTo>
                  <a:pt x="1587" y="272"/>
                  <a:pt x="1572" y="266"/>
                  <a:pt x="1561" y="253"/>
                </a:cubicBezTo>
                <a:cubicBezTo>
                  <a:pt x="1551" y="240"/>
                  <a:pt x="1545" y="222"/>
                  <a:pt x="1545" y="200"/>
                </a:cubicBezTo>
                <a:cubicBezTo>
                  <a:pt x="1545" y="177"/>
                  <a:pt x="1551" y="157"/>
                  <a:pt x="1563" y="143"/>
                </a:cubicBezTo>
                <a:cubicBezTo>
                  <a:pt x="1575" y="129"/>
                  <a:pt x="1591" y="121"/>
                  <a:pt x="1611" y="121"/>
                </a:cubicBezTo>
                <a:cubicBezTo>
                  <a:pt x="1631" y="121"/>
                  <a:pt x="1645" y="129"/>
                  <a:pt x="1654" y="145"/>
                </a:cubicBezTo>
                <a:cubicBezTo>
                  <a:pt x="1655" y="145"/>
                  <a:pt x="1655" y="145"/>
                  <a:pt x="1655" y="145"/>
                </a:cubicBezTo>
                <a:cubicBezTo>
                  <a:pt x="1655" y="56"/>
                  <a:pt x="1655" y="56"/>
                  <a:pt x="1655" y="56"/>
                </a:cubicBezTo>
                <a:cubicBezTo>
                  <a:pt x="1678" y="56"/>
                  <a:pt x="1678" y="56"/>
                  <a:pt x="1678" y="56"/>
                </a:cubicBezTo>
                <a:lnTo>
                  <a:pt x="1678" y="269"/>
                </a:lnTo>
                <a:close/>
                <a:moveTo>
                  <a:pt x="1655" y="204"/>
                </a:moveTo>
                <a:cubicBezTo>
                  <a:pt x="1655" y="183"/>
                  <a:pt x="1655" y="183"/>
                  <a:pt x="1655" y="183"/>
                </a:cubicBezTo>
                <a:cubicBezTo>
                  <a:pt x="1655" y="171"/>
                  <a:pt x="1651" y="161"/>
                  <a:pt x="1643" y="153"/>
                </a:cubicBezTo>
                <a:cubicBezTo>
                  <a:pt x="1635" y="145"/>
                  <a:pt x="1625" y="141"/>
                  <a:pt x="1614" y="141"/>
                </a:cubicBezTo>
                <a:cubicBezTo>
                  <a:pt x="1600" y="141"/>
                  <a:pt x="1589" y="146"/>
                  <a:pt x="1581" y="156"/>
                </a:cubicBezTo>
                <a:cubicBezTo>
                  <a:pt x="1573" y="167"/>
                  <a:pt x="1569" y="181"/>
                  <a:pt x="1569" y="199"/>
                </a:cubicBezTo>
                <a:cubicBezTo>
                  <a:pt x="1569" y="216"/>
                  <a:pt x="1573" y="229"/>
                  <a:pt x="1580" y="238"/>
                </a:cubicBezTo>
                <a:cubicBezTo>
                  <a:pt x="1588" y="248"/>
                  <a:pt x="1598" y="253"/>
                  <a:pt x="1611" y="253"/>
                </a:cubicBezTo>
                <a:cubicBezTo>
                  <a:pt x="1624" y="253"/>
                  <a:pt x="1634" y="248"/>
                  <a:pt x="1643" y="239"/>
                </a:cubicBezTo>
                <a:cubicBezTo>
                  <a:pt x="1651" y="230"/>
                  <a:pt x="1655" y="218"/>
                  <a:pt x="1655" y="204"/>
                </a:cubicBezTo>
                <a:close/>
                <a:moveTo>
                  <a:pt x="1904" y="196"/>
                </a:moveTo>
                <a:cubicBezTo>
                  <a:pt x="1904" y="219"/>
                  <a:pt x="1897" y="238"/>
                  <a:pt x="1884" y="252"/>
                </a:cubicBezTo>
                <a:cubicBezTo>
                  <a:pt x="1871" y="265"/>
                  <a:pt x="1854" y="272"/>
                  <a:pt x="1832" y="272"/>
                </a:cubicBezTo>
                <a:cubicBezTo>
                  <a:pt x="1811" y="272"/>
                  <a:pt x="1794" y="266"/>
                  <a:pt x="1781" y="252"/>
                </a:cubicBezTo>
                <a:cubicBezTo>
                  <a:pt x="1768" y="239"/>
                  <a:pt x="1762" y="221"/>
                  <a:pt x="1762" y="199"/>
                </a:cubicBezTo>
                <a:cubicBezTo>
                  <a:pt x="1762" y="175"/>
                  <a:pt x="1769" y="156"/>
                  <a:pt x="1782" y="142"/>
                </a:cubicBezTo>
                <a:cubicBezTo>
                  <a:pt x="1795" y="128"/>
                  <a:pt x="1813" y="121"/>
                  <a:pt x="1835" y="121"/>
                </a:cubicBezTo>
                <a:cubicBezTo>
                  <a:pt x="1857" y="121"/>
                  <a:pt x="1874" y="128"/>
                  <a:pt x="1886" y="141"/>
                </a:cubicBezTo>
                <a:cubicBezTo>
                  <a:pt x="1898" y="155"/>
                  <a:pt x="1904" y="173"/>
                  <a:pt x="1904" y="196"/>
                </a:cubicBezTo>
                <a:close/>
                <a:moveTo>
                  <a:pt x="1880" y="197"/>
                </a:moveTo>
                <a:cubicBezTo>
                  <a:pt x="1880" y="179"/>
                  <a:pt x="1876" y="165"/>
                  <a:pt x="1868" y="156"/>
                </a:cubicBezTo>
                <a:cubicBezTo>
                  <a:pt x="1860" y="146"/>
                  <a:pt x="1849" y="141"/>
                  <a:pt x="1834" y="141"/>
                </a:cubicBezTo>
                <a:cubicBezTo>
                  <a:pt x="1819" y="141"/>
                  <a:pt x="1807" y="146"/>
                  <a:pt x="1799" y="156"/>
                </a:cubicBezTo>
                <a:cubicBezTo>
                  <a:pt x="1790" y="166"/>
                  <a:pt x="1786" y="180"/>
                  <a:pt x="1786" y="198"/>
                </a:cubicBezTo>
                <a:cubicBezTo>
                  <a:pt x="1786" y="215"/>
                  <a:pt x="1790" y="228"/>
                  <a:pt x="1799" y="238"/>
                </a:cubicBezTo>
                <a:cubicBezTo>
                  <a:pt x="1807" y="248"/>
                  <a:pt x="1819" y="253"/>
                  <a:pt x="1834" y="253"/>
                </a:cubicBezTo>
                <a:cubicBezTo>
                  <a:pt x="1849" y="253"/>
                  <a:pt x="1860" y="248"/>
                  <a:pt x="1868" y="238"/>
                </a:cubicBezTo>
                <a:cubicBezTo>
                  <a:pt x="1876" y="229"/>
                  <a:pt x="1880" y="215"/>
                  <a:pt x="1880" y="197"/>
                </a:cubicBezTo>
                <a:close/>
                <a:moveTo>
                  <a:pt x="657" y="77"/>
                </a:moveTo>
                <a:cubicBezTo>
                  <a:pt x="657" y="82"/>
                  <a:pt x="656" y="85"/>
                  <a:pt x="653" y="88"/>
                </a:cubicBezTo>
                <a:cubicBezTo>
                  <a:pt x="650" y="91"/>
                  <a:pt x="646" y="93"/>
                  <a:pt x="642" y="93"/>
                </a:cubicBezTo>
                <a:cubicBezTo>
                  <a:pt x="638" y="93"/>
                  <a:pt x="634" y="91"/>
                  <a:pt x="631" y="88"/>
                </a:cubicBezTo>
                <a:cubicBezTo>
                  <a:pt x="628" y="86"/>
                  <a:pt x="627" y="82"/>
                  <a:pt x="627" y="77"/>
                </a:cubicBezTo>
                <a:cubicBezTo>
                  <a:pt x="627" y="73"/>
                  <a:pt x="628" y="70"/>
                  <a:pt x="631" y="67"/>
                </a:cubicBezTo>
                <a:cubicBezTo>
                  <a:pt x="634" y="64"/>
                  <a:pt x="638" y="63"/>
                  <a:pt x="642" y="63"/>
                </a:cubicBezTo>
                <a:cubicBezTo>
                  <a:pt x="646" y="63"/>
                  <a:pt x="650" y="64"/>
                  <a:pt x="653" y="67"/>
                </a:cubicBezTo>
                <a:cubicBezTo>
                  <a:pt x="656" y="70"/>
                  <a:pt x="657" y="73"/>
                  <a:pt x="657" y="77"/>
                </a:cubicBezTo>
                <a:close/>
                <a:moveTo>
                  <a:pt x="653" y="269"/>
                </a:moveTo>
                <a:cubicBezTo>
                  <a:pt x="630" y="269"/>
                  <a:pt x="630" y="269"/>
                  <a:pt x="630" y="269"/>
                </a:cubicBezTo>
                <a:cubicBezTo>
                  <a:pt x="630" y="125"/>
                  <a:pt x="630" y="125"/>
                  <a:pt x="630" y="125"/>
                </a:cubicBezTo>
                <a:cubicBezTo>
                  <a:pt x="653" y="125"/>
                  <a:pt x="653" y="125"/>
                  <a:pt x="653" y="125"/>
                </a:cubicBezTo>
                <a:lnTo>
                  <a:pt x="653" y="269"/>
                </a:lnTo>
                <a:close/>
                <a:moveTo>
                  <a:pt x="1740" y="77"/>
                </a:moveTo>
                <a:cubicBezTo>
                  <a:pt x="1740" y="82"/>
                  <a:pt x="1738" y="85"/>
                  <a:pt x="1735" y="88"/>
                </a:cubicBezTo>
                <a:cubicBezTo>
                  <a:pt x="1732" y="91"/>
                  <a:pt x="1729" y="93"/>
                  <a:pt x="1725" y="93"/>
                </a:cubicBezTo>
                <a:cubicBezTo>
                  <a:pt x="1720" y="93"/>
                  <a:pt x="1717" y="91"/>
                  <a:pt x="1714" y="88"/>
                </a:cubicBezTo>
                <a:cubicBezTo>
                  <a:pt x="1711" y="86"/>
                  <a:pt x="1709" y="82"/>
                  <a:pt x="1709" y="77"/>
                </a:cubicBezTo>
                <a:cubicBezTo>
                  <a:pt x="1709" y="73"/>
                  <a:pt x="1711" y="70"/>
                  <a:pt x="1714" y="67"/>
                </a:cubicBezTo>
                <a:cubicBezTo>
                  <a:pt x="1717" y="64"/>
                  <a:pt x="1720" y="63"/>
                  <a:pt x="1725" y="63"/>
                </a:cubicBezTo>
                <a:cubicBezTo>
                  <a:pt x="1729" y="63"/>
                  <a:pt x="1732" y="64"/>
                  <a:pt x="1735" y="67"/>
                </a:cubicBezTo>
                <a:cubicBezTo>
                  <a:pt x="1738" y="70"/>
                  <a:pt x="1740" y="73"/>
                  <a:pt x="1740" y="77"/>
                </a:cubicBezTo>
                <a:close/>
                <a:moveTo>
                  <a:pt x="1736" y="269"/>
                </a:moveTo>
                <a:cubicBezTo>
                  <a:pt x="1713" y="269"/>
                  <a:pt x="1713" y="269"/>
                  <a:pt x="1713" y="269"/>
                </a:cubicBezTo>
                <a:cubicBezTo>
                  <a:pt x="1713" y="125"/>
                  <a:pt x="1713" y="125"/>
                  <a:pt x="1713" y="125"/>
                </a:cubicBezTo>
                <a:cubicBezTo>
                  <a:pt x="1736" y="125"/>
                  <a:pt x="1736" y="125"/>
                  <a:pt x="1736" y="125"/>
                </a:cubicBezTo>
                <a:lnTo>
                  <a:pt x="1736" y="269"/>
                </a:lnTo>
                <a:close/>
                <a:moveTo>
                  <a:pt x="252" y="0"/>
                </a:moveTo>
                <a:cubicBezTo>
                  <a:pt x="119" y="133"/>
                  <a:pt x="119" y="133"/>
                  <a:pt x="119" y="133"/>
                </a:cubicBezTo>
                <a:cubicBezTo>
                  <a:pt x="34" y="67"/>
                  <a:pt x="34" y="67"/>
                  <a:pt x="34" y="67"/>
                </a:cubicBezTo>
                <a:cubicBezTo>
                  <a:pt x="0" y="84"/>
                  <a:pt x="0" y="84"/>
                  <a:pt x="0" y="84"/>
                </a:cubicBezTo>
                <a:cubicBezTo>
                  <a:pt x="0" y="252"/>
                  <a:pt x="0" y="252"/>
                  <a:pt x="0" y="252"/>
                </a:cubicBezTo>
                <a:cubicBezTo>
                  <a:pt x="34" y="269"/>
                  <a:pt x="34" y="269"/>
                  <a:pt x="34" y="269"/>
                </a:cubicBezTo>
                <a:cubicBezTo>
                  <a:pt x="119" y="203"/>
                  <a:pt x="119" y="203"/>
                  <a:pt x="119" y="203"/>
                </a:cubicBezTo>
                <a:cubicBezTo>
                  <a:pt x="252" y="336"/>
                  <a:pt x="252" y="336"/>
                  <a:pt x="252" y="336"/>
                </a:cubicBezTo>
                <a:cubicBezTo>
                  <a:pt x="336" y="303"/>
                  <a:pt x="336" y="303"/>
                  <a:pt x="336" y="303"/>
                </a:cubicBezTo>
                <a:cubicBezTo>
                  <a:pt x="336" y="33"/>
                  <a:pt x="336" y="33"/>
                  <a:pt x="336" y="33"/>
                </a:cubicBezTo>
                <a:lnTo>
                  <a:pt x="252" y="0"/>
                </a:lnTo>
                <a:close/>
                <a:moveTo>
                  <a:pt x="34" y="218"/>
                </a:moveTo>
                <a:cubicBezTo>
                  <a:pt x="34" y="118"/>
                  <a:pt x="34" y="118"/>
                  <a:pt x="34" y="118"/>
                </a:cubicBezTo>
                <a:cubicBezTo>
                  <a:pt x="84" y="168"/>
                  <a:pt x="84" y="168"/>
                  <a:pt x="84" y="168"/>
                </a:cubicBezTo>
                <a:lnTo>
                  <a:pt x="34" y="218"/>
                </a:lnTo>
                <a:close/>
                <a:moveTo>
                  <a:pt x="163" y="168"/>
                </a:moveTo>
                <a:cubicBezTo>
                  <a:pt x="252" y="99"/>
                  <a:pt x="252" y="99"/>
                  <a:pt x="252" y="99"/>
                </a:cubicBezTo>
                <a:cubicBezTo>
                  <a:pt x="252" y="237"/>
                  <a:pt x="252" y="237"/>
                  <a:pt x="252" y="237"/>
                </a:cubicBezTo>
                <a:lnTo>
                  <a:pt x="163" y="168"/>
                </a:lnTo>
                <a:close/>
              </a:path>
            </a:pathLst>
          </a:custGeom>
          <a:solidFill>
            <a:srgbClr val="5C2D9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165"/>
          <p:cNvSpPr>
            <a:spLocks noChangeArrowheads="1"/>
          </p:cNvSpPr>
          <p:nvPr/>
        </p:nvSpPr>
        <p:spPr bwMode="auto">
          <a:xfrm>
            <a:off x="7589822" y="4137335"/>
            <a:ext cx="3919080" cy="246916"/>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 name="Group 2"/>
          <p:cNvGrpSpPr/>
          <p:nvPr/>
        </p:nvGrpSpPr>
        <p:grpSpPr>
          <a:xfrm flipH="1">
            <a:off x="6594532" y="2802825"/>
            <a:ext cx="1909231" cy="3394061"/>
            <a:chOff x="9308758" y="2526845"/>
            <a:chExt cx="1909231" cy="3394061"/>
          </a:xfrm>
        </p:grpSpPr>
        <p:sp>
          <p:nvSpPr>
            <p:cNvPr id="10" name="Freeform 9"/>
            <p:cNvSpPr/>
            <p:nvPr/>
          </p:nvSpPr>
          <p:spPr bwMode="auto">
            <a:xfrm flipH="1">
              <a:off x="9308758" y="2526845"/>
              <a:ext cx="1422214" cy="2980412"/>
            </a:xfrm>
            <a:custGeom>
              <a:avLst/>
              <a:gdLst>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255752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67814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9601" h="3226406">
                  <a:moveTo>
                    <a:pt x="307903" y="683058"/>
                  </a:moveTo>
                  <a:cubicBezTo>
                    <a:pt x="213933" y="677723"/>
                    <a:pt x="116663" y="717619"/>
                    <a:pt x="65607" y="854935"/>
                  </a:cubicBezTo>
                  <a:lnTo>
                    <a:pt x="23353" y="2173173"/>
                  </a:lnTo>
                  <a:cubicBezTo>
                    <a:pt x="51522" y="2256307"/>
                    <a:pt x="54338" y="2357251"/>
                    <a:pt x="183916" y="2395849"/>
                  </a:cubicBezTo>
                  <a:lnTo>
                    <a:pt x="188837" y="2395940"/>
                  </a:lnTo>
                  <a:lnTo>
                    <a:pt x="193527" y="2399102"/>
                  </a:lnTo>
                  <a:cubicBezTo>
                    <a:pt x="203559" y="2403345"/>
                    <a:pt x="214589" y="2405692"/>
                    <a:pt x="226167" y="2405692"/>
                  </a:cubicBezTo>
                  <a:lnTo>
                    <a:pt x="777891" y="2405692"/>
                  </a:lnTo>
                  <a:lnTo>
                    <a:pt x="777891" y="3084791"/>
                  </a:lnTo>
                  <a:cubicBezTo>
                    <a:pt x="777891" y="3163003"/>
                    <a:pt x="841294" y="3226406"/>
                    <a:pt x="919506" y="3226406"/>
                  </a:cubicBezTo>
                  <a:cubicBezTo>
                    <a:pt x="997718" y="3226406"/>
                    <a:pt x="1061121" y="3163003"/>
                    <a:pt x="1061121" y="3084791"/>
                  </a:cubicBezTo>
                  <a:lnTo>
                    <a:pt x="1061121" y="2140495"/>
                  </a:lnTo>
                  <a:cubicBezTo>
                    <a:pt x="1061121" y="2081836"/>
                    <a:pt x="1025457" y="2031507"/>
                    <a:pt x="974629" y="2010009"/>
                  </a:cubicBezTo>
                  <a:lnTo>
                    <a:pt x="956155" y="2006279"/>
                  </a:lnTo>
                  <a:lnTo>
                    <a:pt x="953986" y="2004817"/>
                  </a:lnTo>
                  <a:cubicBezTo>
                    <a:pt x="943954" y="2000574"/>
                    <a:pt x="932924" y="1998227"/>
                    <a:pt x="921346" y="1998227"/>
                  </a:cubicBezTo>
                  <a:lnTo>
                    <a:pt x="642562" y="1998227"/>
                  </a:lnTo>
                  <a:lnTo>
                    <a:pt x="521942" y="1968313"/>
                  </a:lnTo>
                  <a:lnTo>
                    <a:pt x="555745" y="1567496"/>
                  </a:lnTo>
                  <a:lnTo>
                    <a:pt x="581096" y="1380450"/>
                  </a:lnTo>
                  <a:lnTo>
                    <a:pt x="741659" y="1576404"/>
                  </a:lnTo>
                  <a:lnTo>
                    <a:pt x="1443062" y="1576404"/>
                  </a:lnTo>
                  <a:cubicBezTo>
                    <a:pt x="1496584" y="1531868"/>
                    <a:pt x="1651511" y="1501420"/>
                    <a:pt x="1400810" y="1367814"/>
                  </a:cubicBezTo>
                  <a:lnTo>
                    <a:pt x="879094" y="1351817"/>
                  </a:lnTo>
                  <a:lnTo>
                    <a:pt x="462787" y="730237"/>
                  </a:lnTo>
                  <a:cubicBezTo>
                    <a:pt x="419477" y="705743"/>
                    <a:pt x="364284" y="686259"/>
                    <a:pt x="307903" y="683058"/>
                  </a:cubicBezTo>
                  <a:close/>
                  <a:moveTo>
                    <a:pt x="310674" y="0"/>
                  </a:moveTo>
                  <a:cubicBezTo>
                    <a:pt x="139093" y="0"/>
                    <a:pt x="0" y="146605"/>
                    <a:pt x="0" y="327451"/>
                  </a:cubicBezTo>
                  <a:cubicBezTo>
                    <a:pt x="0" y="508297"/>
                    <a:pt x="139093" y="654902"/>
                    <a:pt x="310674" y="654902"/>
                  </a:cubicBezTo>
                  <a:cubicBezTo>
                    <a:pt x="482255" y="654902"/>
                    <a:pt x="621348" y="508297"/>
                    <a:pt x="621348" y="327451"/>
                  </a:cubicBezTo>
                  <a:cubicBezTo>
                    <a:pt x="621348" y="146605"/>
                    <a:pt x="482255" y="0"/>
                    <a:pt x="31067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indent="-342834" algn="ctr" defTabSz="932293">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nvGrpSpPr>
            <p:cNvPr id="13" name="Group 12"/>
            <p:cNvGrpSpPr/>
            <p:nvPr/>
          </p:nvGrpSpPr>
          <p:grpSpPr>
            <a:xfrm>
              <a:off x="9518284" y="3288089"/>
              <a:ext cx="1699705" cy="2632817"/>
              <a:chOff x="9711944" y="3996637"/>
              <a:chExt cx="1699705" cy="2632817"/>
            </a:xfrm>
          </p:grpSpPr>
          <p:sp>
            <p:nvSpPr>
              <p:cNvPr id="61" name="Freeform 222"/>
              <p:cNvSpPr>
                <a:spLocks/>
              </p:cNvSpPr>
              <p:nvPr/>
            </p:nvSpPr>
            <p:spPr bwMode="auto">
              <a:xfrm>
                <a:off x="10309137" y="5880091"/>
                <a:ext cx="229690" cy="422055"/>
              </a:xfrm>
              <a:custGeom>
                <a:avLst/>
                <a:gdLst>
                  <a:gd name="T0" fmla="*/ 0 w 80"/>
                  <a:gd name="T1" fmla="*/ 147 h 147"/>
                  <a:gd name="T2" fmla="*/ 80 w 80"/>
                  <a:gd name="T3" fmla="*/ 147 h 147"/>
                  <a:gd name="T4" fmla="*/ 72 w 80"/>
                  <a:gd name="T5" fmla="*/ 0 h 147"/>
                  <a:gd name="T6" fmla="*/ 11 w 80"/>
                  <a:gd name="T7" fmla="*/ 0 h 147"/>
                  <a:gd name="T8" fmla="*/ 0 w 80"/>
                  <a:gd name="T9" fmla="*/ 147 h 147"/>
                </a:gdLst>
                <a:ahLst/>
                <a:cxnLst>
                  <a:cxn ang="0">
                    <a:pos x="T0" y="T1"/>
                  </a:cxn>
                  <a:cxn ang="0">
                    <a:pos x="T2" y="T3"/>
                  </a:cxn>
                  <a:cxn ang="0">
                    <a:pos x="T4" y="T5"/>
                  </a:cxn>
                  <a:cxn ang="0">
                    <a:pos x="T6" y="T7"/>
                  </a:cxn>
                  <a:cxn ang="0">
                    <a:pos x="T8" y="T9"/>
                  </a:cxn>
                </a:cxnLst>
                <a:rect l="0" t="0" r="r" b="b"/>
                <a:pathLst>
                  <a:path w="80" h="147">
                    <a:moveTo>
                      <a:pt x="0" y="147"/>
                    </a:moveTo>
                    <a:lnTo>
                      <a:pt x="80" y="147"/>
                    </a:lnTo>
                    <a:lnTo>
                      <a:pt x="72" y="0"/>
                    </a:lnTo>
                    <a:lnTo>
                      <a:pt x="11"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223"/>
              <p:cNvSpPr>
                <a:spLocks/>
              </p:cNvSpPr>
              <p:nvPr/>
            </p:nvSpPr>
            <p:spPr bwMode="auto">
              <a:xfrm>
                <a:off x="10363689" y="5699210"/>
                <a:ext cx="120587" cy="180881"/>
              </a:xfrm>
              <a:custGeom>
                <a:avLst/>
                <a:gdLst>
                  <a:gd name="T0" fmla="*/ 0 w 42"/>
                  <a:gd name="T1" fmla="*/ 63 h 63"/>
                  <a:gd name="T2" fmla="*/ 42 w 42"/>
                  <a:gd name="T3" fmla="*/ 63 h 63"/>
                  <a:gd name="T4" fmla="*/ 39 w 42"/>
                  <a:gd name="T5" fmla="*/ 0 h 63"/>
                  <a:gd name="T6" fmla="*/ 6 w 42"/>
                  <a:gd name="T7" fmla="*/ 0 h 63"/>
                  <a:gd name="T8" fmla="*/ 0 w 42"/>
                  <a:gd name="T9" fmla="*/ 63 h 63"/>
                </a:gdLst>
                <a:ahLst/>
                <a:cxnLst>
                  <a:cxn ang="0">
                    <a:pos x="T0" y="T1"/>
                  </a:cxn>
                  <a:cxn ang="0">
                    <a:pos x="T2" y="T3"/>
                  </a:cxn>
                  <a:cxn ang="0">
                    <a:pos x="T4" y="T5"/>
                  </a:cxn>
                  <a:cxn ang="0">
                    <a:pos x="T6" y="T7"/>
                  </a:cxn>
                  <a:cxn ang="0">
                    <a:pos x="T8" y="T9"/>
                  </a:cxn>
                </a:cxnLst>
                <a:rect l="0" t="0" r="r" b="b"/>
                <a:pathLst>
                  <a:path w="42" h="63">
                    <a:moveTo>
                      <a:pt x="0" y="63"/>
                    </a:moveTo>
                    <a:lnTo>
                      <a:pt x="42" y="63"/>
                    </a:lnTo>
                    <a:lnTo>
                      <a:pt x="39" y="0"/>
                    </a:lnTo>
                    <a:lnTo>
                      <a:pt x="6"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Oval 224"/>
              <p:cNvSpPr>
                <a:spLocks noChangeArrowheads="1"/>
              </p:cNvSpPr>
              <p:nvPr/>
            </p:nvSpPr>
            <p:spPr bwMode="auto">
              <a:xfrm>
                <a:off x="10894845" y="6373924"/>
                <a:ext cx="255531"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Oval 225"/>
              <p:cNvSpPr>
                <a:spLocks noChangeArrowheads="1"/>
              </p:cNvSpPr>
              <p:nvPr/>
            </p:nvSpPr>
            <p:spPr bwMode="auto">
              <a:xfrm>
                <a:off x="9720558" y="6365309"/>
                <a:ext cx="252659"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226"/>
              <p:cNvSpPr>
                <a:spLocks/>
              </p:cNvSpPr>
              <p:nvPr/>
            </p:nvSpPr>
            <p:spPr bwMode="auto">
              <a:xfrm>
                <a:off x="9846887" y="6167203"/>
                <a:ext cx="1177159" cy="183752"/>
              </a:xfrm>
              <a:custGeom>
                <a:avLst/>
                <a:gdLst>
                  <a:gd name="T0" fmla="*/ 0 w 148"/>
                  <a:gd name="T1" fmla="*/ 23 h 23"/>
                  <a:gd name="T2" fmla="*/ 19 w 148"/>
                  <a:gd name="T3" fmla="*/ 11 h 23"/>
                  <a:gd name="T4" fmla="*/ 74 w 148"/>
                  <a:gd name="T5" fmla="*/ 0 h 23"/>
                  <a:gd name="T6" fmla="*/ 129 w 148"/>
                  <a:gd name="T7" fmla="*/ 11 h 23"/>
                  <a:gd name="T8" fmla="*/ 148 w 148"/>
                  <a:gd name="T9" fmla="*/ 23 h 23"/>
                  <a:gd name="T10" fmla="*/ 0 w 148"/>
                  <a:gd name="T11" fmla="*/ 23 h 23"/>
                </a:gdLst>
                <a:ahLst/>
                <a:cxnLst>
                  <a:cxn ang="0">
                    <a:pos x="T0" y="T1"/>
                  </a:cxn>
                  <a:cxn ang="0">
                    <a:pos x="T2" y="T3"/>
                  </a:cxn>
                  <a:cxn ang="0">
                    <a:pos x="T4" y="T5"/>
                  </a:cxn>
                  <a:cxn ang="0">
                    <a:pos x="T6" y="T7"/>
                  </a:cxn>
                  <a:cxn ang="0">
                    <a:pos x="T8" y="T9"/>
                  </a:cxn>
                  <a:cxn ang="0">
                    <a:pos x="T10" y="T11"/>
                  </a:cxn>
                </a:cxnLst>
                <a:rect l="0" t="0" r="r" b="b"/>
                <a:pathLst>
                  <a:path w="148" h="23">
                    <a:moveTo>
                      <a:pt x="0" y="23"/>
                    </a:moveTo>
                    <a:cubicBezTo>
                      <a:pt x="3" y="16"/>
                      <a:pt x="10" y="13"/>
                      <a:pt x="19" y="11"/>
                    </a:cubicBezTo>
                    <a:cubicBezTo>
                      <a:pt x="74" y="0"/>
                      <a:pt x="74" y="0"/>
                      <a:pt x="74" y="0"/>
                    </a:cubicBezTo>
                    <a:cubicBezTo>
                      <a:pt x="129" y="11"/>
                      <a:pt x="129" y="11"/>
                      <a:pt x="129" y="11"/>
                    </a:cubicBezTo>
                    <a:cubicBezTo>
                      <a:pt x="137" y="13"/>
                      <a:pt x="144" y="16"/>
                      <a:pt x="148" y="23"/>
                    </a:cubicBez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Rectangle 227"/>
              <p:cNvSpPr>
                <a:spLocks noChangeArrowheads="1"/>
              </p:cNvSpPr>
              <p:nvPr/>
            </p:nvSpPr>
            <p:spPr bwMode="auto">
              <a:xfrm>
                <a:off x="10894845" y="6350955"/>
                <a:ext cx="129201" cy="149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Rectangle 228"/>
              <p:cNvSpPr>
                <a:spLocks noChangeArrowheads="1"/>
              </p:cNvSpPr>
              <p:nvPr/>
            </p:nvSpPr>
            <p:spPr bwMode="auto">
              <a:xfrm>
                <a:off x="9846887" y="6350955"/>
                <a:ext cx="126329" cy="1435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229"/>
              <p:cNvSpPr>
                <a:spLocks/>
              </p:cNvSpPr>
              <p:nvPr/>
            </p:nvSpPr>
            <p:spPr bwMode="auto">
              <a:xfrm>
                <a:off x="10458435"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230"/>
              <p:cNvSpPr>
                <a:spLocks/>
              </p:cNvSpPr>
              <p:nvPr/>
            </p:nvSpPr>
            <p:spPr bwMode="auto">
              <a:xfrm>
                <a:off x="10332106"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Rectangle 231"/>
              <p:cNvSpPr>
                <a:spLocks noChangeArrowheads="1"/>
              </p:cNvSpPr>
              <p:nvPr/>
            </p:nvSpPr>
            <p:spPr bwMode="auto">
              <a:xfrm>
                <a:off x="10363689" y="6190172"/>
                <a:ext cx="126329" cy="3588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232"/>
              <p:cNvSpPr>
                <a:spLocks/>
              </p:cNvSpPr>
              <p:nvPr/>
            </p:nvSpPr>
            <p:spPr bwMode="auto">
              <a:xfrm>
                <a:off x="10053608" y="5618818"/>
                <a:ext cx="746491" cy="94748"/>
              </a:xfrm>
              <a:custGeom>
                <a:avLst/>
                <a:gdLst>
                  <a:gd name="T0" fmla="*/ 0 w 94"/>
                  <a:gd name="T1" fmla="*/ 6 h 12"/>
                  <a:gd name="T2" fmla="*/ 6 w 94"/>
                  <a:gd name="T3" fmla="*/ 12 h 12"/>
                  <a:gd name="T4" fmla="*/ 88 w 94"/>
                  <a:gd name="T5" fmla="*/ 12 h 12"/>
                  <a:gd name="T6" fmla="*/ 94 w 94"/>
                  <a:gd name="T7" fmla="*/ 6 h 12"/>
                  <a:gd name="T8" fmla="*/ 94 w 94"/>
                  <a:gd name="T9" fmla="*/ 6 h 12"/>
                  <a:gd name="T10" fmla="*/ 88 w 94"/>
                  <a:gd name="T11" fmla="*/ 0 h 12"/>
                  <a:gd name="T12" fmla="*/ 6 w 94"/>
                  <a:gd name="T13" fmla="*/ 0 h 12"/>
                  <a:gd name="T14" fmla="*/ 0 w 9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
                    <a:moveTo>
                      <a:pt x="0" y="6"/>
                    </a:moveTo>
                    <a:cubicBezTo>
                      <a:pt x="0" y="9"/>
                      <a:pt x="2" y="12"/>
                      <a:pt x="6" y="12"/>
                    </a:cubicBezTo>
                    <a:cubicBezTo>
                      <a:pt x="88" y="12"/>
                      <a:pt x="88" y="12"/>
                      <a:pt x="88" y="12"/>
                    </a:cubicBezTo>
                    <a:cubicBezTo>
                      <a:pt x="91" y="12"/>
                      <a:pt x="94" y="9"/>
                      <a:pt x="94" y="6"/>
                    </a:cubicBezTo>
                    <a:cubicBezTo>
                      <a:pt x="94" y="6"/>
                      <a:pt x="94" y="6"/>
                      <a:pt x="94" y="6"/>
                    </a:cubicBezTo>
                    <a:cubicBezTo>
                      <a:pt x="94" y="2"/>
                      <a:pt x="91" y="0"/>
                      <a:pt x="88" y="0"/>
                    </a:cubicBezTo>
                    <a:cubicBezTo>
                      <a:pt x="6" y="0"/>
                      <a:pt x="6" y="0"/>
                      <a:pt x="6" y="0"/>
                    </a:cubicBezTo>
                    <a:cubicBezTo>
                      <a:pt x="2" y="0"/>
                      <a:pt x="0" y="2"/>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33"/>
              <p:cNvSpPr>
                <a:spLocks/>
              </p:cNvSpPr>
              <p:nvPr/>
            </p:nvSpPr>
            <p:spPr bwMode="auto">
              <a:xfrm>
                <a:off x="9711944" y="5561396"/>
                <a:ext cx="1429818" cy="103360"/>
              </a:xfrm>
              <a:custGeom>
                <a:avLst/>
                <a:gdLst>
                  <a:gd name="T0" fmla="*/ 180 w 180"/>
                  <a:gd name="T1" fmla="*/ 0 h 13"/>
                  <a:gd name="T2" fmla="*/ 180 w 180"/>
                  <a:gd name="T3" fmla="*/ 0 h 13"/>
                  <a:gd name="T4" fmla="*/ 167 w 180"/>
                  <a:gd name="T5" fmla="*/ 13 h 13"/>
                  <a:gd name="T6" fmla="*/ 13 w 180"/>
                  <a:gd name="T7" fmla="*/ 13 h 13"/>
                  <a:gd name="T8" fmla="*/ 0 w 180"/>
                  <a:gd name="T9" fmla="*/ 0 h 13"/>
                  <a:gd name="T10" fmla="*/ 0 w 180"/>
                  <a:gd name="T11" fmla="*/ 0 h 13"/>
                  <a:gd name="T12" fmla="*/ 180 w 18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0" h="13">
                    <a:moveTo>
                      <a:pt x="180" y="0"/>
                    </a:moveTo>
                    <a:cubicBezTo>
                      <a:pt x="180" y="0"/>
                      <a:pt x="180" y="0"/>
                      <a:pt x="180" y="0"/>
                    </a:cubicBezTo>
                    <a:cubicBezTo>
                      <a:pt x="180" y="7"/>
                      <a:pt x="174" y="13"/>
                      <a:pt x="167" y="13"/>
                    </a:cubicBezTo>
                    <a:cubicBezTo>
                      <a:pt x="13" y="13"/>
                      <a:pt x="13" y="13"/>
                      <a:pt x="13" y="13"/>
                    </a:cubicBezTo>
                    <a:cubicBezTo>
                      <a:pt x="6" y="13"/>
                      <a:pt x="0" y="7"/>
                      <a:pt x="0" y="0"/>
                    </a:cubicBezTo>
                    <a:cubicBezTo>
                      <a:pt x="0" y="0"/>
                      <a:pt x="0" y="0"/>
                      <a:pt x="0" y="0"/>
                    </a:cubicBezTo>
                    <a:lnTo>
                      <a:pt x="18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34"/>
              <p:cNvSpPr>
                <a:spLocks/>
              </p:cNvSpPr>
              <p:nvPr/>
            </p:nvSpPr>
            <p:spPr bwMode="auto">
              <a:xfrm>
                <a:off x="11150376" y="3996637"/>
                <a:ext cx="103360" cy="1271906"/>
              </a:xfrm>
              <a:custGeom>
                <a:avLst/>
                <a:gdLst>
                  <a:gd name="T0" fmla="*/ 0 w 13"/>
                  <a:gd name="T1" fmla="*/ 0 h 160"/>
                  <a:gd name="T2" fmla="*/ 0 w 13"/>
                  <a:gd name="T3" fmla="*/ 0 h 160"/>
                  <a:gd name="T4" fmla="*/ 13 w 13"/>
                  <a:gd name="T5" fmla="*/ 13 h 160"/>
                  <a:gd name="T6" fmla="*/ 13 w 13"/>
                  <a:gd name="T7" fmla="*/ 147 h 160"/>
                  <a:gd name="T8" fmla="*/ 0 w 13"/>
                  <a:gd name="T9" fmla="*/ 160 h 160"/>
                  <a:gd name="T10" fmla="*/ 0 w 13"/>
                  <a:gd name="T11" fmla="*/ 160 h 160"/>
                  <a:gd name="T12" fmla="*/ 0 w 13"/>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3" h="160">
                    <a:moveTo>
                      <a:pt x="0" y="0"/>
                    </a:moveTo>
                    <a:cubicBezTo>
                      <a:pt x="0" y="0"/>
                      <a:pt x="0" y="0"/>
                      <a:pt x="0" y="0"/>
                    </a:cubicBezTo>
                    <a:cubicBezTo>
                      <a:pt x="7" y="0"/>
                      <a:pt x="13" y="6"/>
                      <a:pt x="13" y="13"/>
                    </a:cubicBezTo>
                    <a:cubicBezTo>
                      <a:pt x="13" y="147"/>
                      <a:pt x="13" y="147"/>
                      <a:pt x="13" y="147"/>
                    </a:cubicBezTo>
                    <a:cubicBezTo>
                      <a:pt x="13" y="154"/>
                      <a:pt x="7" y="160"/>
                      <a:pt x="0" y="160"/>
                    </a:cubicBezTo>
                    <a:cubicBezTo>
                      <a:pt x="0" y="160"/>
                      <a:pt x="0" y="160"/>
                      <a:pt x="0" y="160"/>
                    </a:cubicBezTo>
                    <a:lnTo>
                      <a:pt x="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35"/>
              <p:cNvSpPr>
                <a:spLocks/>
              </p:cNvSpPr>
              <p:nvPr/>
            </p:nvSpPr>
            <p:spPr bwMode="auto">
              <a:xfrm>
                <a:off x="10587637" y="4697190"/>
                <a:ext cx="737879" cy="1079541"/>
              </a:xfrm>
              <a:custGeom>
                <a:avLst/>
                <a:gdLst>
                  <a:gd name="T0" fmla="*/ 0 w 93"/>
                  <a:gd name="T1" fmla="*/ 136 h 136"/>
                  <a:gd name="T2" fmla="*/ 72 w 93"/>
                  <a:gd name="T3" fmla="*/ 136 h 136"/>
                  <a:gd name="T4" fmla="*/ 93 w 93"/>
                  <a:gd name="T5" fmla="*/ 115 h 136"/>
                  <a:gd name="T6" fmla="*/ 93 w 93"/>
                  <a:gd name="T7" fmla="*/ 0 h 136"/>
                  <a:gd name="T8" fmla="*/ 84 w 93"/>
                  <a:gd name="T9" fmla="*/ 0 h 136"/>
                  <a:gd name="T10" fmla="*/ 84 w 93"/>
                  <a:gd name="T11" fmla="*/ 115 h 136"/>
                  <a:gd name="T12" fmla="*/ 72 w 93"/>
                  <a:gd name="T13" fmla="*/ 127 h 136"/>
                  <a:gd name="T14" fmla="*/ 0 w 93"/>
                  <a:gd name="T15" fmla="*/ 127 h 136"/>
                  <a:gd name="T16" fmla="*/ 0 w 93"/>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0" y="136"/>
                    </a:moveTo>
                    <a:cubicBezTo>
                      <a:pt x="72" y="136"/>
                      <a:pt x="72" y="136"/>
                      <a:pt x="72" y="136"/>
                    </a:cubicBezTo>
                    <a:cubicBezTo>
                      <a:pt x="84" y="136"/>
                      <a:pt x="93" y="127"/>
                      <a:pt x="93" y="115"/>
                    </a:cubicBezTo>
                    <a:cubicBezTo>
                      <a:pt x="93" y="0"/>
                      <a:pt x="93" y="0"/>
                      <a:pt x="93" y="0"/>
                    </a:cubicBezTo>
                    <a:cubicBezTo>
                      <a:pt x="84" y="0"/>
                      <a:pt x="84" y="0"/>
                      <a:pt x="84" y="0"/>
                    </a:cubicBezTo>
                    <a:cubicBezTo>
                      <a:pt x="84" y="115"/>
                      <a:pt x="84" y="115"/>
                      <a:pt x="84" y="115"/>
                    </a:cubicBezTo>
                    <a:cubicBezTo>
                      <a:pt x="84" y="121"/>
                      <a:pt x="79" y="127"/>
                      <a:pt x="72" y="127"/>
                    </a:cubicBezTo>
                    <a:cubicBezTo>
                      <a:pt x="0" y="127"/>
                      <a:pt x="0" y="127"/>
                      <a:pt x="0" y="127"/>
                    </a:cubicBez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36"/>
              <p:cNvSpPr>
                <a:spLocks/>
              </p:cNvSpPr>
              <p:nvPr/>
            </p:nvSpPr>
            <p:spPr bwMode="auto">
              <a:xfrm>
                <a:off x="10587637" y="5768117"/>
                <a:ext cx="180881" cy="160783"/>
              </a:xfrm>
              <a:custGeom>
                <a:avLst/>
                <a:gdLst>
                  <a:gd name="T0" fmla="*/ 23 w 23"/>
                  <a:gd name="T1" fmla="*/ 0 h 20"/>
                  <a:gd name="T2" fmla="*/ 23 w 23"/>
                  <a:gd name="T3" fmla="*/ 11 h 20"/>
                  <a:gd name="T4" fmla="*/ 14 w 23"/>
                  <a:gd name="T5" fmla="*/ 20 h 20"/>
                  <a:gd name="T6" fmla="*/ 9 w 23"/>
                  <a:gd name="T7" fmla="*/ 20 h 20"/>
                  <a:gd name="T8" fmla="*/ 0 w 23"/>
                  <a:gd name="T9" fmla="*/ 11 h 20"/>
                  <a:gd name="T10" fmla="*/ 0 w 23"/>
                  <a:gd name="T11" fmla="*/ 0 h 20"/>
                  <a:gd name="T12" fmla="*/ 23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3" y="0"/>
                    </a:moveTo>
                    <a:cubicBezTo>
                      <a:pt x="23" y="11"/>
                      <a:pt x="23" y="11"/>
                      <a:pt x="23" y="11"/>
                    </a:cubicBezTo>
                    <a:cubicBezTo>
                      <a:pt x="23" y="16"/>
                      <a:pt x="19" y="20"/>
                      <a:pt x="14" y="20"/>
                    </a:cubicBezTo>
                    <a:cubicBezTo>
                      <a:pt x="9" y="20"/>
                      <a:pt x="9" y="20"/>
                      <a:pt x="9" y="20"/>
                    </a:cubicBezTo>
                    <a:cubicBezTo>
                      <a:pt x="4" y="20"/>
                      <a:pt x="0" y="16"/>
                      <a:pt x="0" y="11"/>
                    </a:cubicBezTo>
                    <a:cubicBezTo>
                      <a:pt x="0" y="0"/>
                      <a:pt x="0" y="0"/>
                      <a:pt x="0" y="0"/>
                    </a:cubicBez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237"/>
              <p:cNvSpPr>
                <a:spLocks/>
              </p:cNvSpPr>
              <p:nvPr/>
            </p:nvSpPr>
            <p:spPr bwMode="auto">
              <a:xfrm>
                <a:off x="11253736" y="4608185"/>
                <a:ext cx="157913" cy="183752"/>
              </a:xfrm>
              <a:custGeom>
                <a:avLst/>
                <a:gdLst>
                  <a:gd name="T0" fmla="*/ 0 w 20"/>
                  <a:gd name="T1" fmla="*/ 0 h 23"/>
                  <a:gd name="T2" fmla="*/ 11 w 20"/>
                  <a:gd name="T3" fmla="*/ 0 h 23"/>
                  <a:gd name="T4" fmla="*/ 20 w 20"/>
                  <a:gd name="T5" fmla="*/ 9 h 23"/>
                  <a:gd name="T6" fmla="*/ 20 w 20"/>
                  <a:gd name="T7" fmla="*/ 14 h 23"/>
                  <a:gd name="T8" fmla="*/ 11 w 20"/>
                  <a:gd name="T9" fmla="*/ 23 h 23"/>
                  <a:gd name="T10" fmla="*/ 0 w 20"/>
                  <a:gd name="T11" fmla="*/ 23 h 23"/>
                  <a:gd name="T12" fmla="*/ 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0"/>
                    </a:moveTo>
                    <a:cubicBezTo>
                      <a:pt x="11" y="0"/>
                      <a:pt x="11" y="0"/>
                      <a:pt x="11" y="0"/>
                    </a:cubicBezTo>
                    <a:cubicBezTo>
                      <a:pt x="16" y="0"/>
                      <a:pt x="20" y="4"/>
                      <a:pt x="20" y="9"/>
                    </a:cubicBezTo>
                    <a:cubicBezTo>
                      <a:pt x="20" y="14"/>
                      <a:pt x="20" y="14"/>
                      <a:pt x="20" y="14"/>
                    </a:cubicBezTo>
                    <a:cubicBezTo>
                      <a:pt x="20" y="19"/>
                      <a:pt x="16" y="23"/>
                      <a:pt x="11" y="23"/>
                    </a:cubicBezTo>
                    <a:cubicBezTo>
                      <a:pt x="0" y="23"/>
                      <a:pt x="0" y="23"/>
                      <a:pt x="0" y="2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238"/>
              <p:cNvSpPr>
                <a:spLocks/>
              </p:cNvSpPr>
              <p:nvPr/>
            </p:nvSpPr>
            <p:spPr bwMode="auto">
              <a:xfrm>
                <a:off x="9720558" y="5389129"/>
                <a:ext cx="1421206" cy="134943"/>
              </a:xfrm>
              <a:custGeom>
                <a:avLst/>
                <a:gdLst>
                  <a:gd name="T0" fmla="*/ 0 w 179"/>
                  <a:gd name="T1" fmla="*/ 9 h 17"/>
                  <a:gd name="T2" fmla="*/ 9 w 179"/>
                  <a:gd name="T3" fmla="*/ 0 h 17"/>
                  <a:gd name="T4" fmla="*/ 170 w 179"/>
                  <a:gd name="T5" fmla="*/ 0 h 17"/>
                  <a:gd name="T6" fmla="*/ 179 w 179"/>
                  <a:gd name="T7" fmla="*/ 9 h 17"/>
                  <a:gd name="T8" fmla="*/ 179 w 179"/>
                  <a:gd name="T9" fmla="*/ 9 h 17"/>
                  <a:gd name="T10" fmla="*/ 170 w 179"/>
                  <a:gd name="T11" fmla="*/ 17 h 17"/>
                  <a:gd name="T12" fmla="*/ 9 w 179"/>
                  <a:gd name="T13" fmla="*/ 17 h 17"/>
                  <a:gd name="T14" fmla="*/ 0 w 17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
                    <a:moveTo>
                      <a:pt x="0" y="9"/>
                    </a:moveTo>
                    <a:cubicBezTo>
                      <a:pt x="0" y="4"/>
                      <a:pt x="4" y="0"/>
                      <a:pt x="9" y="0"/>
                    </a:cubicBezTo>
                    <a:cubicBezTo>
                      <a:pt x="170" y="0"/>
                      <a:pt x="170" y="0"/>
                      <a:pt x="170" y="0"/>
                    </a:cubicBezTo>
                    <a:cubicBezTo>
                      <a:pt x="175" y="0"/>
                      <a:pt x="179" y="4"/>
                      <a:pt x="179" y="9"/>
                    </a:cubicBezTo>
                    <a:cubicBezTo>
                      <a:pt x="179" y="9"/>
                      <a:pt x="179" y="9"/>
                      <a:pt x="179" y="9"/>
                    </a:cubicBezTo>
                    <a:cubicBezTo>
                      <a:pt x="179" y="13"/>
                      <a:pt x="175" y="17"/>
                      <a:pt x="170" y="17"/>
                    </a:cubicBezTo>
                    <a:cubicBezTo>
                      <a:pt x="9" y="17"/>
                      <a:pt x="9" y="17"/>
                      <a:pt x="9" y="17"/>
                    </a:cubicBezTo>
                    <a:cubicBezTo>
                      <a:pt x="4" y="17"/>
                      <a:pt x="0" y="13"/>
                      <a:pt x="0" y="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5" name="Group 4"/>
          <p:cNvGrpSpPr/>
          <p:nvPr/>
        </p:nvGrpSpPr>
        <p:grpSpPr>
          <a:xfrm>
            <a:off x="8530312" y="4005572"/>
            <a:ext cx="260350" cy="131763"/>
            <a:chOff x="9412072" y="3699351"/>
            <a:chExt cx="260350" cy="131763"/>
          </a:xfrm>
        </p:grpSpPr>
        <p:sp>
          <p:nvSpPr>
            <p:cNvPr id="14" name="Freeform 40"/>
            <p:cNvSpPr>
              <a:spLocks/>
            </p:cNvSpPr>
            <p:nvPr/>
          </p:nvSpPr>
          <p:spPr bwMode="auto">
            <a:xfrm>
              <a:off x="9412072" y="3708876"/>
              <a:ext cx="260350" cy="122238"/>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41"/>
            <p:cNvSpPr>
              <a:spLocks/>
            </p:cNvSpPr>
            <p:nvPr/>
          </p:nvSpPr>
          <p:spPr bwMode="auto">
            <a:xfrm>
              <a:off x="9532722" y="3699351"/>
              <a:ext cx="22225" cy="73025"/>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Freeform 5"/>
          <p:cNvSpPr>
            <a:spLocks/>
          </p:cNvSpPr>
          <p:nvPr/>
        </p:nvSpPr>
        <p:spPr bwMode="auto">
          <a:xfrm>
            <a:off x="16063451" y="5266642"/>
            <a:ext cx="1074450" cy="127517"/>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7"/>
          <p:cNvSpPr>
            <a:spLocks/>
          </p:cNvSpPr>
          <p:nvPr/>
        </p:nvSpPr>
        <p:spPr bwMode="auto">
          <a:xfrm>
            <a:off x="17099478" y="3074675"/>
            <a:ext cx="2177238" cy="1308232"/>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8"/>
          <p:cNvSpPr>
            <a:spLocks/>
          </p:cNvSpPr>
          <p:nvPr/>
        </p:nvSpPr>
        <p:spPr bwMode="auto">
          <a:xfrm>
            <a:off x="15782442" y="4702947"/>
            <a:ext cx="281009" cy="342408"/>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9"/>
          <p:cNvSpPr>
            <a:spLocks/>
          </p:cNvSpPr>
          <p:nvPr/>
        </p:nvSpPr>
        <p:spPr bwMode="auto">
          <a:xfrm>
            <a:off x="15922947" y="1365853"/>
            <a:ext cx="2052081" cy="1133486"/>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Rectangle 20"/>
          <p:cNvSpPr/>
          <p:nvPr/>
        </p:nvSpPr>
        <p:spPr bwMode="auto">
          <a:xfrm>
            <a:off x="15922950" y="1365853"/>
            <a:ext cx="2059164" cy="113348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22" name="Picture 21"/>
          <p:cNvPicPr>
            <a:picLocks/>
          </p:cNvPicPr>
          <p:nvPr/>
        </p:nvPicPr>
        <p:blipFill>
          <a:blip r:embed="rId3"/>
          <a:stretch>
            <a:fillRect/>
          </a:stretch>
        </p:blipFill>
        <p:spPr>
          <a:xfrm>
            <a:off x="17192252" y="1951801"/>
            <a:ext cx="457200" cy="457200"/>
          </a:xfrm>
          <a:prstGeom prst="rect">
            <a:avLst/>
          </a:prstGeom>
        </p:spPr>
      </p:pic>
      <p:pic>
        <p:nvPicPr>
          <p:cNvPr id="23" name="Picture 22"/>
          <p:cNvPicPr>
            <a:picLocks noChangeAspect="1"/>
          </p:cNvPicPr>
          <p:nvPr/>
        </p:nvPicPr>
        <p:blipFill>
          <a:blip r:embed="rId4"/>
          <a:stretch>
            <a:fillRect/>
          </a:stretch>
        </p:blipFill>
        <p:spPr>
          <a:xfrm>
            <a:off x="16986784" y="1415028"/>
            <a:ext cx="775287" cy="469669"/>
          </a:xfrm>
          <a:prstGeom prst="rect">
            <a:avLst/>
          </a:prstGeom>
        </p:spPr>
      </p:pic>
      <p:grpSp>
        <p:nvGrpSpPr>
          <p:cNvPr id="24" name="Group 23"/>
          <p:cNvGrpSpPr/>
          <p:nvPr/>
        </p:nvGrpSpPr>
        <p:grpSpPr>
          <a:xfrm>
            <a:off x="16085510" y="1479350"/>
            <a:ext cx="590930" cy="951359"/>
            <a:chOff x="13600846" y="-1636969"/>
            <a:chExt cx="687765" cy="1110915"/>
          </a:xfrm>
        </p:grpSpPr>
        <p:sp>
          <p:nvSpPr>
            <p:cNvPr id="41" name="Oval 56"/>
            <p:cNvSpPr>
              <a:spLocks noChangeArrowheads="1"/>
            </p:cNvSpPr>
            <p:nvPr/>
          </p:nvSpPr>
          <p:spPr bwMode="auto">
            <a:xfrm>
              <a:off x="13600846" y="-163696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Oval 57"/>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Oval 58"/>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Oval 59"/>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Oval 60"/>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Oval 61"/>
            <p:cNvSpPr>
              <a:spLocks noChangeArrowheads="1"/>
            </p:cNvSpPr>
            <p:nvPr/>
          </p:nvSpPr>
          <p:spPr bwMode="auto">
            <a:xfrm>
              <a:off x="13600846" y="-1198763"/>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62"/>
            <p:cNvSpPr>
              <a:spLocks/>
            </p:cNvSpPr>
            <p:nvPr/>
          </p:nvSpPr>
          <p:spPr bwMode="auto">
            <a:xfrm>
              <a:off x="13738581" y="-1636969"/>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63"/>
            <p:cNvSpPr>
              <a:spLocks/>
            </p:cNvSpPr>
            <p:nvPr/>
          </p:nvSpPr>
          <p:spPr bwMode="auto">
            <a:xfrm>
              <a:off x="13738581" y="-1491052"/>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64"/>
            <p:cNvSpPr>
              <a:spLocks/>
            </p:cNvSpPr>
            <p:nvPr/>
          </p:nvSpPr>
          <p:spPr bwMode="auto">
            <a:xfrm>
              <a:off x="13738581" y="-1344680"/>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65"/>
            <p:cNvSpPr>
              <a:spLocks/>
            </p:cNvSpPr>
            <p:nvPr/>
          </p:nvSpPr>
          <p:spPr bwMode="auto">
            <a:xfrm>
              <a:off x="13738581" y="-1198763"/>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 name="Oval 56"/>
            <p:cNvSpPr>
              <a:spLocks noChangeArrowheads="1"/>
            </p:cNvSpPr>
            <p:nvPr/>
          </p:nvSpPr>
          <p:spPr bwMode="auto">
            <a:xfrm>
              <a:off x="13600846" y="-1037446"/>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Oval 57"/>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Oval 58"/>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Oval 59"/>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Oval 60"/>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Oval 61"/>
            <p:cNvSpPr>
              <a:spLocks noChangeArrowheads="1"/>
            </p:cNvSpPr>
            <p:nvPr/>
          </p:nvSpPr>
          <p:spPr bwMode="auto">
            <a:xfrm>
              <a:off x="13600846" y="-599240"/>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62"/>
            <p:cNvSpPr>
              <a:spLocks/>
            </p:cNvSpPr>
            <p:nvPr/>
          </p:nvSpPr>
          <p:spPr bwMode="auto">
            <a:xfrm>
              <a:off x="13738581" y="-1037446"/>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63"/>
            <p:cNvSpPr>
              <a:spLocks/>
            </p:cNvSpPr>
            <p:nvPr/>
          </p:nvSpPr>
          <p:spPr bwMode="auto">
            <a:xfrm>
              <a:off x="13738581" y="-891529"/>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Freeform 64"/>
            <p:cNvSpPr>
              <a:spLocks/>
            </p:cNvSpPr>
            <p:nvPr/>
          </p:nvSpPr>
          <p:spPr bwMode="auto">
            <a:xfrm>
              <a:off x="13738581" y="-745157"/>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Freeform 65"/>
            <p:cNvSpPr>
              <a:spLocks/>
            </p:cNvSpPr>
            <p:nvPr/>
          </p:nvSpPr>
          <p:spPr bwMode="auto">
            <a:xfrm>
              <a:off x="13738581" y="-599240"/>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5" name="Rectangle 166"/>
          <p:cNvSpPr>
            <a:spLocks noChangeArrowheads="1"/>
          </p:cNvSpPr>
          <p:nvPr/>
        </p:nvSpPr>
        <p:spPr bwMode="auto">
          <a:xfrm>
            <a:off x="7589822" y="4137335"/>
            <a:ext cx="2615592" cy="24691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167"/>
          <p:cNvSpPr>
            <a:spLocks noChangeArrowheads="1"/>
          </p:cNvSpPr>
          <p:nvPr/>
        </p:nvSpPr>
        <p:spPr bwMode="auto">
          <a:xfrm>
            <a:off x="9473277" y="4384252"/>
            <a:ext cx="246916"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168"/>
          <p:cNvSpPr>
            <a:spLocks/>
          </p:cNvSpPr>
          <p:nvPr/>
        </p:nvSpPr>
        <p:spPr bwMode="auto">
          <a:xfrm>
            <a:off x="9473277"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169"/>
          <p:cNvSpPr>
            <a:spLocks noChangeArrowheads="1"/>
          </p:cNvSpPr>
          <p:nvPr/>
        </p:nvSpPr>
        <p:spPr bwMode="auto">
          <a:xfrm>
            <a:off x="10839930" y="4384252"/>
            <a:ext cx="246916"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170"/>
          <p:cNvSpPr>
            <a:spLocks/>
          </p:cNvSpPr>
          <p:nvPr/>
        </p:nvSpPr>
        <p:spPr bwMode="auto">
          <a:xfrm>
            <a:off x="10839930"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Rectangle 171"/>
          <p:cNvSpPr>
            <a:spLocks noChangeArrowheads="1"/>
          </p:cNvSpPr>
          <p:nvPr/>
        </p:nvSpPr>
        <p:spPr bwMode="auto">
          <a:xfrm>
            <a:off x="7750605" y="4384252"/>
            <a:ext cx="238304"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72"/>
          <p:cNvSpPr>
            <a:spLocks/>
          </p:cNvSpPr>
          <p:nvPr/>
        </p:nvSpPr>
        <p:spPr bwMode="auto">
          <a:xfrm>
            <a:off x="7750605"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Rectangle 173"/>
          <p:cNvSpPr>
            <a:spLocks noChangeArrowheads="1"/>
          </p:cNvSpPr>
          <p:nvPr/>
        </p:nvSpPr>
        <p:spPr bwMode="auto">
          <a:xfrm>
            <a:off x="8965088" y="4384252"/>
            <a:ext cx="238304"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174"/>
          <p:cNvSpPr>
            <a:spLocks/>
          </p:cNvSpPr>
          <p:nvPr/>
        </p:nvSpPr>
        <p:spPr bwMode="auto">
          <a:xfrm>
            <a:off x="8965088"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78" name="Picture 77"/>
          <p:cNvPicPr>
            <a:picLocks noChangeAspect="1"/>
          </p:cNvPicPr>
          <p:nvPr/>
        </p:nvPicPr>
        <p:blipFill>
          <a:blip r:embed="rId5"/>
          <a:stretch>
            <a:fillRect/>
          </a:stretch>
        </p:blipFill>
        <p:spPr>
          <a:xfrm>
            <a:off x="10759720" y="3429603"/>
            <a:ext cx="577113" cy="720016"/>
          </a:xfrm>
          <a:prstGeom prst="rect">
            <a:avLst/>
          </a:prstGeom>
        </p:spPr>
      </p:pic>
      <p:grpSp>
        <p:nvGrpSpPr>
          <p:cNvPr id="147" name="Group 146"/>
          <p:cNvGrpSpPr/>
          <p:nvPr/>
        </p:nvGrpSpPr>
        <p:grpSpPr>
          <a:xfrm>
            <a:off x="8233583" y="2369947"/>
            <a:ext cx="2479388" cy="1767388"/>
            <a:chOff x="8909053" y="500063"/>
            <a:chExt cx="2808288" cy="2001838"/>
          </a:xfrm>
        </p:grpSpPr>
        <p:grpSp>
          <p:nvGrpSpPr>
            <p:cNvPr id="7" name="Group 4"/>
            <p:cNvGrpSpPr>
              <a:grpSpLocks noChangeAspect="1"/>
            </p:cNvGrpSpPr>
            <p:nvPr/>
          </p:nvGrpSpPr>
          <p:grpSpPr bwMode="auto">
            <a:xfrm>
              <a:off x="8909053" y="500063"/>
              <a:ext cx="2808288" cy="2001838"/>
              <a:chOff x="5612" y="315"/>
              <a:chExt cx="1769" cy="1261"/>
            </a:xfrm>
          </p:grpSpPr>
          <p:sp>
            <p:nvSpPr>
              <p:cNvPr id="81" name="Rectangle 5"/>
              <p:cNvSpPr>
                <a:spLocks noChangeArrowheads="1"/>
              </p:cNvSpPr>
              <p:nvPr/>
            </p:nvSpPr>
            <p:spPr bwMode="auto">
              <a:xfrm>
                <a:off x="6361" y="1312"/>
                <a:ext cx="251" cy="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Rectangle 6"/>
              <p:cNvSpPr>
                <a:spLocks noChangeArrowheads="1"/>
              </p:cNvSpPr>
              <p:nvPr/>
            </p:nvSpPr>
            <p:spPr bwMode="auto">
              <a:xfrm>
                <a:off x="6092" y="1539"/>
                <a:ext cx="789" cy="3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p:cNvSpPr>
                <a:spLocks/>
              </p:cNvSpPr>
              <p:nvPr/>
            </p:nvSpPr>
            <p:spPr bwMode="auto">
              <a:xfrm>
                <a:off x="5612" y="315"/>
                <a:ext cx="1769" cy="1054"/>
              </a:xfrm>
              <a:custGeom>
                <a:avLst/>
                <a:gdLst>
                  <a:gd name="T0" fmla="*/ 625 w 625"/>
                  <a:gd name="T1" fmla="*/ 352 h 372"/>
                  <a:gd name="T2" fmla="*/ 604 w 625"/>
                  <a:gd name="T3" fmla="*/ 372 h 372"/>
                  <a:gd name="T4" fmla="*/ 20 w 625"/>
                  <a:gd name="T5" fmla="*/ 372 h 372"/>
                  <a:gd name="T6" fmla="*/ 0 w 625"/>
                  <a:gd name="T7" fmla="*/ 352 h 372"/>
                  <a:gd name="T8" fmla="*/ 0 w 625"/>
                  <a:gd name="T9" fmla="*/ 20 h 372"/>
                  <a:gd name="T10" fmla="*/ 20 w 625"/>
                  <a:gd name="T11" fmla="*/ 0 h 372"/>
                  <a:gd name="T12" fmla="*/ 604 w 625"/>
                  <a:gd name="T13" fmla="*/ 0 h 372"/>
                  <a:gd name="T14" fmla="*/ 625 w 625"/>
                  <a:gd name="T15" fmla="*/ 20 h 372"/>
                  <a:gd name="T16" fmla="*/ 625 w 625"/>
                  <a:gd name="T17" fmla="*/ 35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 h="372">
                    <a:moveTo>
                      <a:pt x="625" y="352"/>
                    </a:moveTo>
                    <a:cubicBezTo>
                      <a:pt x="625" y="363"/>
                      <a:pt x="616" y="372"/>
                      <a:pt x="604" y="372"/>
                    </a:cubicBezTo>
                    <a:cubicBezTo>
                      <a:pt x="20" y="372"/>
                      <a:pt x="20" y="372"/>
                      <a:pt x="20" y="372"/>
                    </a:cubicBezTo>
                    <a:cubicBezTo>
                      <a:pt x="9" y="372"/>
                      <a:pt x="0" y="363"/>
                      <a:pt x="0" y="352"/>
                    </a:cubicBezTo>
                    <a:cubicBezTo>
                      <a:pt x="0" y="20"/>
                      <a:pt x="0" y="20"/>
                      <a:pt x="0" y="20"/>
                    </a:cubicBezTo>
                    <a:cubicBezTo>
                      <a:pt x="0" y="9"/>
                      <a:pt x="9" y="0"/>
                      <a:pt x="20" y="0"/>
                    </a:cubicBezTo>
                    <a:cubicBezTo>
                      <a:pt x="604" y="0"/>
                      <a:pt x="604" y="0"/>
                      <a:pt x="604" y="0"/>
                    </a:cubicBezTo>
                    <a:cubicBezTo>
                      <a:pt x="616" y="0"/>
                      <a:pt x="625" y="9"/>
                      <a:pt x="625" y="20"/>
                    </a:cubicBezTo>
                    <a:cubicBezTo>
                      <a:pt x="625" y="352"/>
                      <a:pt x="625" y="352"/>
                      <a:pt x="625" y="35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p:cNvSpPr>
                <a:spLocks/>
              </p:cNvSpPr>
              <p:nvPr/>
            </p:nvSpPr>
            <p:spPr bwMode="auto">
              <a:xfrm>
                <a:off x="5653" y="363"/>
                <a:ext cx="1664" cy="918"/>
              </a:xfrm>
              <a:custGeom>
                <a:avLst/>
                <a:gdLst>
                  <a:gd name="T0" fmla="*/ 588 w 588"/>
                  <a:gd name="T1" fmla="*/ 315 h 324"/>
                  <a:gd name="T2" fmla="*/ 580 w 588"/>
                  <a:gd name="T3" fmla="*/ 324 h 324"/>
                  <a:gd name="T4" fmla="*/ 9 w 588"/>
                  <a:gd name="T5" fmla="*/ 324 h 324"/>
                  <a:gd name="T6" fmla="*/ 0 w 588"/>
                  <a:gd name="T7" fmla="*/ 315 h 324"/>
                  <a:gd name="T8" fmla="*/ 0 w 588"/>
                  <a:gd name="T9" fmla="*/ 8 h 324"/>
                  <a:gd name="T10" fmla="*/ 9 w 588"/>
                  <a:gd name="T11" fmla="*/ 0 h 324"/>
                  <a:gd name="T12" fmla="*/ 580 w 588"/>
                  <a:gd name="T13" fmla="*/ 0 h 324"/>
                  <a:gd name="T14" fmla="*/ 588 w 588"/>
                  <a:gd name="T15" fmla="*/ 8 h 324"/>
                  <a:gd name="T16" fmla="*/ 588 w 588"/>
                  <a:gd name="T1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324">
                    <a:moveTo>
                      <a:pt x="588" y="315"/>
                    </a:moveTo>
                    <a:cubicBezTo>
                      <a:pt x="588" y="320"/>
                      <a:pt x="584" y="324"/>
                      <a:pt x="580" y="324"/>
                    </a:cubicBezTo>
                    <a:cubicBezTo>
                      <a:pt x="9" y="324"/>
                      <a:pt x="9" y="324"/>
                      <a:pt x="9" y="324"/>
                    </a:cubicBezTo>
                    <a:cubicBezTo>
                      <a:pt x="4" y="324"/>
                      <a:pt x="0" y="320"/>
                      <a:pt x="0" y="315"/>
                    </a:cubicBezTo>
                    <a:cubicBezTo>
                      <a:pt x="0" y="8"/>
                      <a:pt x="0" y="8"/>
                      <a:pt x="0" y="8"/>
                    </a:cubicBezTo>
                    <a:cubicBezTo>
                      <a:pt x="0" y="3"/>
                      <a:pt x="4" y="0"/>
                      <a:pt x="9" y="0"/>
                    </a:cubicBezTo>
                    <a:cubicBezTo>
                      <a:pt x="580" y="0"/>
                      <a:pt x="580" y="0"/>
                      <a:pt x="580" y="0"/>
                    </a:cubicBezTo>
                    <a:cubicBezTo>
                      <a:pt x="584" y="0"/>
                      <a:pt x="588" y="3"/>
                      <a:pt x="588" y="8"/>
                    </a:cubicBezTo>
                    <a:cubicBezTo>
                      <a:pt x="588" y="315"/>
                      <a:pt x="588" y="315"/>
                      <a:pt x="588" y="315"/>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9"/>
              <p:cNvSpPr>
                <a:spLocks noChangeArrowheads="1"/>
              </p:cNvSpPr>
              <p:nvPr/>
            </p:nvSpPr>
            <p:spPr bwMode="auto">
              <a:xfrm>
                <a:off x="5795" y="508"/>
                <a:ext cx="311" cy="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10"/>
              <p:cNvSpPr>
                <a:spLocks noChangeArrowheads="1"/>
              </p:cNvSpPr>
              <p:nvPr/>
            </p:nvSpPr>
            <p:spPr bwMode="auto">
              <a:xfrm>
                <a:off x="6131" y="508"/>
                <a:ext cx="731" cy="6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Rectangle 11"/>
              <p:cNvSpPr>
                <a:spLocks noChangeArrowheads="1"/>
              </p:cNvSpPr>
              <p:nvPr/>
            </p:nvSpPr>
            <p:spPr bwMode="auto">
              <a:xfrm>
                <a:off x="6131" y="508"/>
                <a:ext cx="731"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Rectangle 12"/>
              <p:cNvSpPr>
                <a:spLocks noChangeArrowheads="1"/>
              </p:cNvSpPr>
              <p:nvPr/>
            </p:nvSpPr>
            <p:spPr bwMode="auto">
              <a:xfrm>
                <a:off x="6884" y="508"/>
                <a:ext cx="286" cy="13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13"/>
              <p:cNvSpPr>
                <a:spLocks noChangeArrowheads="1"/>
              </p:cNvSpPr>
              <p:nvPr/>
            </p:nvSpPr>
            <p:spPr bwMode="auto">
              <a:xfrm>
                <a:off x="6884" y="663"/>
                <a:ext cx="286" cy="13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Rectangle 14"/>
              <p:cNvSpPr>
                <a:spLocks noChangeArrowheads="1"/>
              </p:cNvSpPr>
              <p:nvPr/>
            </p:nvSpPr>
            <p:spPr bwMode="auto">
              <a:xfrm>
                <a:off x="6884" y="663"/>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Rectangle 15"/>
              <p:cNvSpPr>
                <a:spLocks noChangeArrowheads="1"/>
              </p:cNvSpPr>
              <p:nvPr/>
            </p:nvSpPr>
            <p:spPr bwMode="auto">
              <a:xfrm>
                <a:off x="6884" y="819"/>
                <a:ext cx="286" cy="13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Rectangle 16"/>
              <p:cNvSpPr>
                <a:spLocks noChangeArrowheads="1"/>
              </p:cNvSpPr>
              <p:nvPr/>
            </p:nvSpPr>
            <p:spPr bwMode="auto">
              <a:xfrm>
                <a:off x="6884" y="819"/>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Rectangle 17"/>
              <p:cNvSpPr>
                <a:spLocks noChangeArrowheads="1"/>
              </p:cNvSpPr>
              <p:nvPr/>
            </p:nvSpPr>
            <p:spPr bwMode="auto">
              <a:xfrm>
                <a:off x="6884" y="978"/>
                <a:ext cx="286" cy="13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Rectangle 18"/>
              <p:cNvSpPr>
                <a:spLocks noChangeArrowheads="1"/>
              </p:cNvSpPr>
              <p:nvPr/>
            </p:nvSpPr>
            <p:spPr bwMode="auto">
              <a:xfrm>
                <a:off x="6884" y="978"/>
                <a:ext cx="28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9"/>
              <p:cNvSpPr>
                <a:spLocks/>
              </p:cNvSpPr>
              <p:nvPr/>
            </p:nvSpPr>
            <p:spPr bwMode="auto">
              <a:xfrm>
                <a:off x="5795" y="1165"/>
                <a:ext cx="1375" cy="45"/>
              </a:xfrm>
              <a:custGeom>
                <a:avLst/>
                <a:gdLst>
                  <a:gd name="T0" fmla="*/ 486 w 486"/>
                  <a:gd name="T1" fmla="*/ 8 h 16"/>
                  <a:gd name="T2" fmla="*/ 478 w 486"/>
                  <a:gd name="T3" fmla="*/ 16 h 16"/>
                  <a:gd name="T4" fmla="*/ 8 w 486"/>
                  <a:gd name="T5" fmla="*/ 16 h 16"/>
                  <a:gd name="T6" fmla="*/ 0 w 486"/>
                  <a:gd name="T7" fmla="*/ 8 h 16"/>
                  <a:gd name="T8" fmla="*/ 8 w 486"/>
                  <a:gd name="T9" fmla="*/ 0 h 16"/>
                  <a:gd name="T10" fmla="*/ 478 w 486"/>
                  <a:gd name="T11" fmla="*/ 0 h 16"/>
                  <a:gd name="T12" fmla="*/ 486 w 48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86" h="16">
                    <a:moveTo>
                      <a:pt x="486" y="8"/>
                    </a:moveTo>
                    <a:cubicBezTo>
                      <a:pt x="486" y="13"/>
                      <a:pt x="482" y="16"/>
                      <a:pt x="478" y="16"/>
                    </a:cubicBezTo>
                    <a:cubicBezTo>
                      <a:pt x="8" y="16"/>
                      <a:pt x="8" y="16"/>
                      <a:pt x="8" y="16"/>
                    </a:cubicBezTo>
                    <a:cubicBezTo>
                      <a:pt x="4" y="16"/>
                      <a:pt x="0" y="13"/>
                      <a:pt x="0" y="8"/>
                    </a:cubicBezTo>
                    <a:cubicBezTo>
                      <a:pt x="0" y="4"/>
                      <a:pt x="4" y="0"/>
                      <a:pt x="8" y="0"/>
                    </a:cubicBezTo>
                    <a:cubicBezTo>
                      <a:pt x="478" y="0"/>
                      <a:pt x="478" y="0"/>
                      <a:pt x="478" y="0"/>
                    </a:cubicBezTo>
                    <a:cubicBezTo>
                      <a:pt x="482" y="0"/>
                      <a:pt x="486" y="4"/>
                      <a:pt x="486" y="8"/>
                    </a:cubicBezTo>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Rectangle 22"/>
              <p:cNvSpPr>
                <a:spLocks noChangeArrowheads="1"/>
              </p:cNvSpPr>
              <p:nvPr/>
            </p:nvSpPr>
            <p:spPr bwMode="auto">
              <a:xfrm>
                <a:off x="5713"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Rectangle 23"/>
              <p:cNvSpPr>
                <a:spLocks noChangeArrowheads="1"/>
              </p:cNvSpPr>
              <p:nvPr/>
            </p:nvSpPr>
            <p:spPr bwMode="auto">
              <a:xfrm>
                <a:off x="5911" y="420"/>
                <a:ext cx="150" cy="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Rectangle 24"/>
              <p:cNvSpPr>
                <a:spLocks noChangeArrowheads="1"/>
              </p:cNvSpPr>
              <p:nvPr/>
            </p:nvSpPr>
            <p:spPr bwMode="auto">
              <a:xfrm>
                <a:off x="6112"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Rectangle 25"/>
              <p:cNvSpPr>
                <a:spLocks noChangeArrowheads="1"/>
              </p:cNvSpPr>
              <p:nvPr/>
            </p:nvSpPr>
            <p:spPr bwMode="auto">
              <a:xfrm>
                <a:off x="6112"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Rectangle 26"/>
              <p:cNvSpPr>
                <a:spLocks noChangeArrowheads="1"/>
              </p:cNvSpPr>
              <p:nvPr/>
            </p:nvSpPr>
            <p:spPr bwMode="auto">
              <a:xfrm>
                <a:off x="63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27"/>
              <p:cNvSpPr>
                <a:spLocks noChangeArrowheads="1"/>
              </p:cNvSpPr>
              <p:nvPr/>
            </p:nvSpPr>
            <p:spPr bwMode="auto">
              <a:xfrm>
                <a:off x="63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Rectangle 28"/>
              <p:cNvSpPr>
                <a:spLocks noChangeArrowheads="1"/>
              </p:cNvSpPr>
              <p:nvPr/>
            </p:nvSpPr>
            <p:spPr bwMode="auto">
              <a:xfrm>
                <a:off x="65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Rectangle 29"/>
              <p:cNvSpPr>
                <a:spLocks noChangeArrowheads="1"/>
              </p:cNvSpPr>
              <p:nvPr/>
            </p:nvSpPr>
            <p:spPr bwMode="auto">
              <a:xfrm>
                <a:off x="65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Rectangle 30"/>
              <p:cNvSpPr>
                <a:spLocks noChangeArrowheads="1"/>
              </p:cNvSpPr>
              <p:nvPr/>
            </p:nvSpPr>
            <p:spPr bwMode="auto">
              <a:xfrm>
                <a:off x="6714"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Rectangle 31"/>
              <p:cNvSpPr>
                <a:spLocks noChangeArrowheads="1"/>
              </p:cNvSpPr>
              <p:nvPr/>
            </p:nvSpPr>
            <p:spPr bwMode="auto">
              <a:xfrm>
                <a:off x="6915"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Rectangle 32"/>
              <p:cNvSpPr>
                <a:spLocks noChangeArrowheads="1"/>
              </p:cNvSpPr>
              <p:nvPr/>
            </p:nvSpPr>
            <p:spPr bwMode="auto">
              <a:xfrm>
                <a:off x="7116"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3"/>
              <p:cNvSpPr>
                <a:spLocks noEditPoints="1"/>
              </p:cNvSpPr>
              <p:nvPr/>
            </p:nvSpPr>
            <p:spPr bwMode="auto">
              <a:xfrm>
                <a:off x="6083" y="315"/>
                <a:ext cx="1291" cy="1054"/>
              </a:xfrm>
              <a:custGeom>
                <a:avLst/>
                <a:gdLst>
                  <a:gd name="T0" fmla="*/ 436 w 456"/>
                  <a:gd name="T1" fmla="*/ 297 h 372"/>
                  <a:gd name="T2" fmla="*/ 436 w 456"/>
                  <a:gd name="T3" fmla="*/ 332 h 372"/>
                  <a:gd name="T4" fmla="*/ 428 w 456"/>
                  <a:gd name="T5" fmla="*/ 341 h 372"/>
                  <a:gd name="T6" fmla="*/ 341 w 456"/>
                  <a:gd name="T7" fmla="*/ 341 h 372"/>
                  <a:gd name="T8" fmla="*/ 372 w 456"/>
                  <a:gd name="T9" fmla="*/ 372 h 372"/>
                  <a:gd name="T10" fmla="*/ 435 w 456"/>
                  <a:gd name="T11" fmla="*/ 372 h 372"/>
                  <a:gd name="T12" fmla="*/ 456 w 456"/>
                  <a:gd name="T13" fmla="*/ 352 h 372"/>
                  <a:gd name="T14" fmla="*/ 456 w 456"/>
                  <a:gd name="T15" fmla="*/ 316 h 372"/>
                  <a:gd name="T16" fmla="*/ 436 w 456"/>
                  <a:gd name="T17" fmla="*/ 297 h 372"/>
                  <a:gd name="T18" fmla="*/ 139 w 456"/>
                  <a:gd name="T19" fmla="*/ 0 h 372"/>
                  <a:gd name="T20" fmla="*/ 0 w 456"/>
                  <a:gd name="T21" fmla="*/ 0 h 372"/>
                  <a:gd name="T22" fmla="*/ 17 w 456"/>
                  <a:gd name="T23" fmla="*/ 17 h 372"/>
                  <a:gd name="T24" fmla="*/ 156 w 456"/>
                  <a:gd name="T25" fmla="*/ 17 h 372"/>
                  <a:gd name="T26" fmla="*/ 139 w 456"/>
                  <a:gd name="T2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372">
                    <a:moveTo>
                      <a:pt x="436" y="297"/>
                    </a:moveTo>
                    <a:cubicBezTo>
                      <a:pt x="436" y="332"/>
                      <a:pt x="436" y="332"/>
                      <a:pt x="436" y="332"/>
                    </a:cubicBezTo>
                    <a:cubicBezTo>
                      <a:pt x="436" y="337"/>
                      <a:pt x="432" y="341"/>
                      <a:pt x="428" y="341"/>
                    </a:cubicBezTo>
                    <a:cubicBezTo>
                      <a:pt x="341" y="341"/>
                      <a:pt x="341" y="341"/>
                      <a:pt x="341" y="341"/>
                    </a:cubicBezTo>
                    <a:cubicBezTo>
                      <a:pt x="372" y="372"/>
                      <a:pt x="372" y="372"/>
                      <a:pt x="372" y="372"/>
                    </a:cubicBezTo>
                    <a:cubicBezTo>
                      <a:pt x="435" y="372"/>
                      <a:pt x="435" y="372"/>
                      <a:pt x="435" y="372"/>
                    </a:cubicBezTo>
                    <a:cubicBezTo>
                      <a:pt x="447" y="372"/>
                      <a:pt x="456" y="363"/>
                      <a:pt x="456" y="352"/>
                    </a:cubicBezTo>
                    <a:cubicBezTo>
                      <a:pt x="456" y="316"/>
                      <a:pt x="456" y="316"/>
                      <a:pt x="456" y="316"/>
                    </a:cubicBezTo>
                    <a:cubicBezTo>
                      <a:pt x="436" y="297"/>
                      <a:pt x="436" y="297"/>
                      <a:pt x="436" y="297"/>
                    </a:cubicBezTo>
                    <a:moveTo>
                      <a:pt x="139" y="0"/>
                    </a:moveTo>
                    <a:cubicBezTo>
                      <a:pt x="0" y="0"/>
                      <a:pt x="0" y="0"/>
                      <a:pt x="0" y="0"/>
                    </a:cubicBezTo>
                    <a:cubicBezTo>
                      <a:pt x="17" y="17"/>
                      <a:pt x="17" y="17"/>
                      <a:pt x="17" y="17"/>
                    </a:cubicBezTo>
                    <a:cubicBezTo>
                      <a:pt x="156" y="17"/>
                      <a:pt x="156" y="17"/>
                      <a:pt x="156" y="17"/>
                    </a:cubicBezTo>
                    <a:cubicBezTo>
                      <a:pt x="139" y="0"/>
                      <a:pt x="139" y="0"/>
                      <a:pt x="139" y="0"/>
                    </a:cubicBezTo>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4"/>
              <p:cNvSpPr>
                <a:spLocks noEditPoints="1"/>
              </p:cNvSpPr>
              <p:nvPr/>
            </p:nvSpPr>
            <p:spPr bwMode="auto">
              <a:xfrm>
                <a:off x="6131" y="363"/>
                <a:ext cx="1186" cy="918"/>
              </a:xfrm>
              <a:custGeom>
                <a:avLst/>
                <a:gdLst>
                  <a:gd name="T0" fmla="*/ 258 w 419"/>
                  <a:gd name="T1" fmla="*/ 119 h 324"/>
                  <a:gd name="T2" fmla="*/ 258 w 419"/>
                  <a:gd name="T3" fmla="*/ 258 h 324"/>
                  <a:gd name="T4" fmla="*/ 283 w 419"/>
                  <a:gd name="T5" fmla="*/ 283 h 324"/>
                  <a:gd name="T6" fmla="*/ 359 w 419"/>
                  <a:gd name="T7" fmla="*/ 283 h 324"/>
                  <a:gd name="T8" fmla="*/ 367 w 419"/>
                  <a:gd name="T9" fmla="*/ 291 h 324"/>
                  <a:gd name="T10" fmla="*/ 359 w 419"/>
                  <a:gd name="T11" fmla="*/ 299 h 324"/>
                  <a:gd name="T12" fmla="*/ 299 w 419"/>
                  <a:gd name="T13" fmla="*/ 299 h 324"/>
                  <a:gd name="T14" fmla="*/ 324 w 419"/>
                  <a:gd name="T15" fmla="*/ 324 h 324"/>
                  <a:gd name="T16" fmla="*/ 411 w 419"/>
                  <a:gd name="T17" fmla="*/ 324 h 324"/>
                  <a:gd name="T18" fmla="*/ 419 w 419"/>
                  <a:gd name="T19" fmla="*/ 315 h 324"/>
                  <a:gd name="T20" fmla="*/ 419 w 419"/>
                  <a:gd name="T21" fmla="*/ 280 h 324"/>
                  <a:gd name="T22" fmla="*/ 367 w 419"/>
                  <a:gd name="T23" fmla="*/ 228 h 324"/>
                  <a:gd name="T24" fmla="*/ 367 w 419"/>
                  <a:gd name="T25" fmla="*/ 263 h 324"/>
                  <a:gd name="T26" fmla="*/ 266 w 419"/>
                  <a:gd name="T27" fmla="*/ 263 h 324"/>
                  <a:gd name="T28" fmla="*/ 266 w 419"/>
                  <a:gd name="T29" fmla="*/ 217 h 324"/>
                  <a:gd name="T30" fmla="*/ 356 w 419"/>
                  <a:gd name="T31" fmla="*/ 217 h 324"/>
                  <a:gd name="T32" fmla="*/ 348 w 419"/>
                  <a:gd name="T33" fmla="*/ 208 h 324"/>
                  <a:gd name="T34" fmla="*/ 266 w 419"/>
                  <a:gd name="T35" fmla="*/ 208 h 324"/>
                  <a:gd name="T36" fmla="*/ 266 w 419"/>
                  <a:gd name="T37" fmla="*/ 161 h 324"/>
                  <a:gd name="T38" fmla="*/ 301 w 419"/>
                  <a:gd name="T39" fmla="*/ 161 h 324"/>
                  <a:gd name="T40" fmla="*/ 293 w 419"/>
                  <a:gd name="T41" fmla="*/ 153 h 324"/>
                  <a:gd name="T42" fmla="*/ 266 w 419"/>
                  <a:gd name="T43" fmla="*/ 153 h 324"/>
                  <a:gd name="T44" fmla="*/ 266 w 419"/>
                  <a:gd name="T45" fmla="*/ 127 h 324"/>
                  <a:gd name="T46" fmla="*/ 258 w 419"/>
                  <a:gd name="T47" fmla="*/ 119 h 324"/>
                  <a:gd name="T48" fmla="*/ 64 w 419"/>
                  <a:gd name="T49" fmla="*/ 31 h 324"/>
                  <a:gd name="T50" fmla="*/ 64 w 419"/>
                  <a:gd name="T51" fmla="*/ 20 h 324"/>
                  <a:gd name="T52" fmla="*/ 117 w 419"/>
                  <a:gd name="T53" fmla="*/ 20 h 324"/>
                  <a:gd name="T54" fmla="*/ 117 w 419"/>
                  <a:gd name="T55" fmla="*/ 31 h 324"/>
                  <a:gd name="T56" fmla="*/ 64 w 419"/>
                  <a:gd name="T57" fmla="*/ 31 h 324"/>
                  <a:gd name="T58" fmla="*/ 139 w 419"/>
                  <a:gd name="T59" fmla="*/ 0 h 324"/>
                  <a:gd name="T60" fmla="*/ 0 w 419"/>
                  <a:gd name="T61" fmla="*/ 0 h 324"/>
                  <a:gd name="T62" fmla="*/ 20 w 419"/>
                  <a:gd name="T63" fmla="*/ 20 h 324"/>
                  <a:gd name="T64" fmla="*/ 46 w 419"/>
                  <a:gd name="T65" fmla="*/ 20 h 324"/>
                  <a:gd name="T66" fmla="*/ 46 w 419"/>
                  <a:gd name="T67" fmla="*/ 31 h 324"/>
                  <a:gd name="T68" fmla="*/ 31 w 419"/>
                  <a:gd name="T69" fmla="*/ 31 h 324"/>
                  <a:gd name="T70" fmla="*/ 51 w 419"/>
                  <a:gd name="T71" fmla="*/ 51 h 324"/>
                  <a:gd name="T72" fmla="*/ 191 w 419"/>
                  <a:gd name="T73" fmla="*/ 51 h 324"/>
                  <a:gd name="T74" fmla="*/ 170 w 419"/>
                  <a:gd name="T75" fmla="*/ 31 h 324"/>
                  <a:gd name="T76" fmla="*/ 135 w 419"/>
                  <a:gd name="T77" fmla="*/ 31 h 324"/>
                  <a:gd name="T78" fmla="*/ 135 w 419"/>
                  <a:gd name="T79" fmla="*/ 20 h 324"/>
                  <a:gd name="T80" fmla="*/ 159 w 419"/>
                  <a:gd name="T81" fmla="*/ 20 h 324"/>
                  <a:gd name="T82" fmla="*/ 139 w 419"/>
                  <a:gd name="T8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324">
                    <a:moveTo>
                      <a:pt x="258" y="119"/>
                    </a:moveTo>
                    <a:cubicBezTo>
                      <a:pt x="258" y="258"/>
                      <a:pt x="258" y="258"/>
                      <a:pt x="258" y="258"/>
                    </a:cubicBezTo>
                    <a:cubicBezTo>
                      <a:pt x="283" y="283"/>
                      <a:pt x="283" y="283"/>
                      <a:pt x="283" y="283"/>
                    </a:cubicBezTo>
                    <a:cubicBezTo>
                      <a:pt x="359" y="283"/>
                      <a:pt x="359" y="283"/>
                      <a:pt x="359" y="283"/>
                    </a:cubicBezTo>
                    <a:cubicBezTo>
                      <a:pt x="363" y="283"/>
                      <a:pt x="367" y="287"/>
                      <a:pt x="367" y="291"/>
                    </a:cubicBezTo>
                    <a:cubicBezTo>
                      <a:pt x="367" y="296"/>
                      <a:pt x="363" y="299"/>
                      <a:pt x="359" y="299"/>
                    </a:cubicBezTo>
                    <a:cubicBezTo>
                      <a:pt x="299" y="299"/>
                      <a:pt x="299" y="299"/>
                      <a:pt x="299" y="299"/>
                    </a:cubicBezTo>
                    <a:cubicBezTo>
                      <a:pt x="324" y="324"/>
                      <a:pt x="324" y="324"/>
                      <a:pt x="324" y="324"/>
                    </a:cubicBezTo>
                    <a:cubicBezTo>
                      <a:pt x="411" y="324"/>
                      <a:pt x="411" y="324"/>
                      <a:pt x="411" y="324"/>
                    </a:cubicBezTo>
                    <a:cubicBezTo>
                      <a:pt x="415" y="324"/>
                      <a:pt x="419" y="320"/>
                      <a:pt x="419" y="315"/>
                    </a:cubicBezTo>
                    <a:cubicBezTo>
                      <a:pt x="419" y="280"/>
                      <a:pt x="419" y="280"/>
                      <a:pt x="419" y="280"/>
                    </a:cubicBezTo>
                    <a:cubicBezTo>
                      <a:pt x="367" y="228"/>
                      <a:pt x="367" y="228"/>
                      <a:pt x="367" y="228"/>
                    </a:cubicBezTo>
                    <a:cubicBezTo>
                      <a:pt x="367" y="263"/>
                      <a:pt x="367" y="263"/>
                      <a:pt x="367" y="263"/>
                    </a:cubicBezTo>
                    <a:cubicBezTo>
                      <a:pt x="266" y="263"/>
                      <a:pt x="266" y="263"/>
                      <a:pt x="266" y="263"/>
                    </a:cubicBezTo>
                    <a:cubicBezTo>
                      <a:pt x="266" y="217"/>
                      <a:pt x="266" y="217"/>
                      <a:pt x="266" y="217"/>
                    </a:cubicBezTo>
                    <a:cubicBezTo>
                      <a:pt x="356" y="217"/>
                      <a:pt x="356" y="217"/>
                      <a:pt x="356" y="217"/>
                    </a:cubicBezTo>
                    <a:cubicBezTo>
                      <a:pt x="348" y="208"/>
                      <a:pt x="348" y="208"/>
                      <a:pt x="348" y="208"/>
                    </a:cubicBezTo>
                    <a:cubicBezTo>
                      <a:pt x="266" y="208"/>
                      <a:pt x="266" y="208"/>
                      <a:pt x="266" y="208"/>
                    </a:cubicBezTo>
                    <a:cubicBezTo>
                      <a:pt x="266" y="161"/>
                      <a:pt x="266" y="161"/>
                      <a:pt x="266" y="161"/>
                    </a:cubicBezTo>
                    <a:cubicBezTo>
                      <a:pt x="301" y="161"/>
                      <a:pt x="301" y="161"/>
                      <a:pt x="301" y="161"/>
                    </a:cubicBezTo>
                    <a:cubicBezTo>
                      <a:pt x="293" y="153"/>
                      <a:pt x="293" y="153"/>
                      <a:pt x="293" y="153"/>
                    </a:cubicBezTo>
                    <a:cubicBezTo>
                      <a:pt x="266" y="153"/>
                      <a:pt x="266" y="153"/>
                      <a:pt x="266" y="153"/>
                    </a:cubicBezTo>
                    <a:cubicBezTo>
                      <a:pt x="266" y="127"/>
                      <a:pt x="266" y="127"/>
                      <a:pt x="266" y="127"/>
                    </a:cubicBezTo>
                    <a:cubicBezTo>
                      <a:pt x="258" y="119"/>
                      <a:pt x="258" y="119"/>
                      <a:pt x="258" y="119"/>
                    </a:cubicBezTo>
                    <a:moveTo>
                      <a:pt x="64" y="31"/>
                    </a:moveTo>
                    <a:cubicBezTo>
                      <a:pt x="64" y="20"/>
                      <a:pt x="64" y="20"/>
                      <a:pt x="64" y="20"/>
                    </a:cubicBezTo>
                    <a:cubicBezTo>
                      <a:pt x="117" y="20"/>
                      <a:pt x="117" y="20"/>
                      <a:pt x="117" y="20"/>
                    </a:cubicBezTo>
                    <a:cubicBezTo>
                      <a:pt x="117" y="31"/>
                      <a:pt x="117" y="31"/>
                      <a:pt x="117" y="31"/>
                    </a:cubicBezTo>
                    <a:cubicBezTo>
                      <a:pt x="64" y="31"/>
                      <a:pt x="64" y="31"/>
                      <a:pt x="64" y="31"/>
                    </a:cubicBezTo>
                    <a:moveTo>
                      <a:pt x="139" y="0"/>
                    </a:moveTo>
                    <a:cubicBezTo>
                      <a:pt x="0" y="0"/>
                      <a:pt x="0" y="0"/>
                      <a:pt x="0" y="0"/>
                    </a:cubicBezTo>
                    <a:cubicBezTo>
                      <a:pt x="20" y="20"/>
                      <a:pt x="20" y="20"/>
                      <a:pt x="20" y="20"/>
                    </a:cubicBezTo>
                    <a:cubicBezTo>
                      <a:pt x="46" y="20"/>
                      <a:pt x="46" y="20"/>
                      <a:pt x="46" y="20"/>
                    </a:cubicBezTo>
                    <a:cubicBezTo>
                      <a:pt x="46" y="31"/>
                      <a:pt x="46" y="31"/>
                      <a:pt x="46" y="31"/>
                    </a:cubicBezTo>
                    <a:cubicBezTo>
                      <a:pt x="31" y="31"/>
                      <a:pt x="31" y="31"/>
                      <a:pt x="31" y="31"/>
                    </a:cubicBezTo>
                    <a:cubicBezTo>
                      <a:pt x="51" y="51"/>
                      <a:pt x="51" y="51"/>
                      <a:pt x="51" y="51"/>
                    </a:cubicBezTo>
                    <a:cubicBezTo>
                      <a:pt x="191" y="51"/>
                      <a:pt x="191" y="51"/>
                      <a:pt x="191" y="51"/>
                    </a:cubicBezTo>
                    <a:cubicBezTo>
                      <a:pt x="170" y="31"/>
                      <a:pt x="170" y="31"/>
                      <a:pt x="170" y="31"/>
                    </a:cubicBezTo>
                    <a:cubicBezTo>
                      <a:pt x="135" y="31"/>
                      <a:pt x="135" y="31"/>
                      <a:pt x="135" y="31"/>
                    </a:cubicBezTo>
                    <a:cubicBezTo>
                      <a:pt x="135" y="20"/>
                      <a:pt x="135" y="20"/>
                      <a:pt x="135" y="20"/>
                    </a:cubicBezTo>
                    <a:cubicBezTo>
                      <a:pt x="159" y="20"/>
                      <a:pt x="159" y="20"/>
                      <a:pt x="159" y="20"/>
                    </a:cubicBezTo>
                    <a:cubicBezTo>
                      <a:pt x="139" y="0"/>
                      <a:pt x="139" y="0"/>
                      <a:pt x="139" y="0"/>
                    </a:cubicBezTo>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5"/>
              <p:cNvSpPr>
                <a:spLocks/>
              </p:cNvSpPr>
              <p:nvPr/>
            </p:nvSpPr>
            <p:spPr bwMode="auto">
              <a:xfrm>
                <a:off x="6276" y="508"/>
                <a:ext cx="586" cy="586"/>
              </a:xfrm>
              <a:custGeom>
                <a:avLst/>
                <a:gdLst>
                  <a:gd name="T0" fmla="*/ 396 w 586"/>
                  <a:gd name="T1" fmla="*/ 0 h 586"/>
                  <a:gd name="T2" fmla="*/ 0 w 586"/>
                  <a:gd name="T3" fmla="*/ 0 h 586"/>
                  <a:gd name="T4" fmla="*/ 586 w 586"/>
                  <a:gd name="T5" fmla="*/ 586 h 586"/>
                  <a:gd name="T6" fmla="*/ 586 w 586"/>
                  <a:gd name="T7" fmla="*/ 192 h 586"/>
                  <a:gd name="T8" fmla="*/ 396 w 586"/>
                  <a:gd name="T9" fmla="*/ 0 h 586"/>
                </a:gdLst>
                <a:ahLst/>
                <a:cxnLst>
                  <a:cxn ang="0">
                    <a:pos x="T0" y="T1"/>
                  </a:cxn>
                  <a:cxn ang="0">
                    <a:pos x="T2" y="T3"/>
                  </a:cxn>
                  <a:cxn ang="0">
                    <a:pos x="T4" y="T5"/>
                  </a:cxn>
                  <a:cxn ang="0">
                    <a:pos x="T6" y="T7"/>
                  </a:cxn>
                  <a:cxn ang="0">
                    <a:pos x="T8" y="T9"/>
                  </a:cxn>
                </a:cxnLst>
                <a:rect l="0" t="0" r="r" b="b"/>
                <a:pathLst>
                  <a:path w="586" h="586">
                    <a:moveTo>
                      <a:pt x="396" y="0"/>
                    </a:moveTo>
                    <a:lnTo>
                      <a:pt x="0" y="0"/>
                    </a:lnTo>
                    <a:lnTo>
                      <a:pt x="586" y="586"/>
                    </a:lnTo>
                    <a:lnTo>
                      <a:pt x="586" y="192"/>
                    </a:lnTo>
                    <a:lnTo>
                      <a:pt x="39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6"/>
              <p:cNvSpPr>
                <a:spLocks/>
              </p:cNvSpPr>
              <p:nvPr/>
            </p:nvSpPr>
            <p:spPr bwMode="auto">
              <a:xfrm>
                <a:off x="6276" y="508"/>
                <a:ext cx="586" cy="586"/>
              </a:xfrm>
              <a:custGeom>
                <a:avLst/>
                <a:gdLst>
                  <a:gd name="T0" fmla="*/ 396 w 586"/>
                  <a:gd name="T1" fmla="*/ 0 h 586"/>
                  <a:gd name="T2" fmla="*/ 0 w 586"/>
                  <a:gd name="T3" fmla="*/ 0 h 586"/>
                  <a:gd name="T4" fmla="*/ 586 w 586"/>
                  <a:gd name="T5" fmla="*/ 586 h 586"/>
                  <a:gd name="T6" fmla="*/ 586 w 586"/>
                  <a:gd name="T7" fmla="*/ 192 h 586"/>
                  <a:gd name="T8" fmla="*/ 396 w 586"/>
                  <a:gd name="T9" fmla="*/ 0 h 586"/>
                </a:gdLst>
                <a:ahLst/>
                <a:cxnLst>
                  <a:cxn ang="0">
                    <a:pos x="T0" y="T1"/>
                  </a:cxn>
                  <a:cxn ang="0">
                    <a:pos x="T2" y="T3"/>
                  </a:cxn>
                  <a:cxn ang="0">
                    <a:pos x="T4" y="T5"/>
                  </a:cxn>
                  <a:cxn ang="0">
                    <a:pos x="T6" y="T7"/>
                  </a:cxn>
                  <a:cxn ang="0">
                    <a:pos x="T8" y="T9"/>
                  </a:cxn>
                </a:cxnLst>
                <a:rect l="0" t="0" r="r" b="b"/>
                <a:pathLst>
                  <a:path w="586" h="586">
                    <a:moveTo>
                      <a:pt x="396" y="0"/>
                    </a:moveTo>
                    <a:lnTo>
                      <a:pt x="0" y="0"/>
                    </a:lnTo>
                    <a:lnTo>
                      <a:pt x="586" y="586"/>
                    </a:lnTo>
                    <a:lnTo>
                      <a:pt x="586" y="192"/>
                    </a:lnTo>
                    <a:lnTo>
                      <a:pt x="3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7"/>
              <p:cNvSpPr>
                <a:spLocks/>
              </p:cNvSpPr>
              <p:nvPr/>
            </p:nvSpPr>
            <p:spPr bwMode="auto">
              <a:xfrm>
                <a:off x="6884" y="723"/>
                <a:ext cx="77" cy="74"/>
              </a:xfrm>
              <a:custGeom>
                <a:avLst/>
                <a:gdLst>
                  <a:gd name="T0" fmla="*/ 0 w 77"/>
                  <a:gd name="T1" fmla="*/ 0 h 74"/>
                  <a:gd name="T2" fmla="*/ 0 w 77"/>
                  <a:gd name="T3" fmla="*/ 74 h 74"/>
                  <a:gd name="T4" fmla="*/ 77 w 77"/>
                  <a:gd name="T5" fmla="*/ 74 h 74"/>
                  <a:gd name="T6" fmla="*/ 0 w 77"/>
                  <a:gd name="T7" fmla="*/ 0 h 74"/>
                </a:gdLst>
                <a:ahLst/>
                <a:cxnLst>
                  <a:cxn ang="0">
                    <a:pos x="T0" y="T1"/>
                  </a:cxn>
                  <a:cxn ang="0">
                    <a:pos x="T2" y="T3"/>
                  </a:cxn>
                  <a:cxn ang="0">
                    <a:pos x="T4" y="T5"/>
                  </a:cxn>
                  <a:cxn ang="0">
                    <a:pos x="T6" y="T7"/>
                  </a:cxn>
                </a:cxnLst>
                <a:rect l="0" t="0" r="r" b="b"/>
                <a:pathLst>
                  <a:path w="77" h="74">
                    <a:moveTo>
                      <a:pt x="0" y="0"/>
                    </a:moveTo>
                    <a:lnTo>
                      <a:pt x="0" y="74"/>
                    </a:lnTo>
                    <a:lnTo>
                      <a:pt x="77" y="74"/>
                    </a:lnTo>
                    <a:lnTo>
                      <a:pt x="0"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8"/>
              <p:cNvSpPr>
                <a:spLocks/>
              </p:cNvSpPr>
              <p:nvPr/>
            </p:nvSpPr>
            <p:spPr bwMode="auto">
              <a:xfrm>
                <a:off x="6884" y="723"/>
                <a:ext cx="77" cy="74"/>
              </a:xfrm>
              <a:custGeom>
                <a:avLst/>
                <a:gdLst>
                  <a:gd name="T0" fmla="*/ 0 w 77"/>
                  <a:gd name="T1" fmla="*/ 0 h 74"/>
                  <a:gd name="T2" fmla="*/ 0 w 77"/>
                  <a:gd name="T3" fmla="*/ 74 h 74"/>
                  <a:gd name="T4" fmla="*/ 77 w 77"/>
                  <a:gd name="T5" fmla="*/ 74 h 74"/>
                  <a:gd name="T6" fmla="*/ 0 w 77"/>
                  <a:gd name="T7" fmla="*/ 0 h 74"/>
                </a:gdLst>
                <a:ahLst/>
                <a:cxnLst>
                  <a:cxn ang="0">
                    <a:pos x="T0" y="T1"/>
                  </a:cxn>
                  <a:cxn ang="0">
                    <a:pos x="T2" y="T3"/>
                  </a:cxn>
                  <a:cxn ang="0">
                    <a:pos x="T4" y="T5"/>
                  </a:cxn>
                  <a:cxn ang="0">
                    <a:pos x="T6" y="T7"/>
                  </a:cxn>
                </a:cxnLst>
                <a:rect l="0" t="0" r="r" b="b"/>
                <a:pathLst>
                  <a:path w="77" h="74">
                    <a:moveTo>
                      <a:pt x="0" y="0"/>
                    </a:moveTo>
                    <a:lnTo>
                      <a:pt x="0" y="74"/>
                    </a:lnTo>
                    <a:lnTo>
                      <a:pt x="77" y="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9"/>
              <p:cNvSpPr>
                <a:spLocks/>
              </p:cNvSpPr>
              <p:nvPr/>
            </p:nvSpPr>
            <p:spPr bwMode="auto">
              <a:xfrm>
                <a:off x="6884" y="819"/>
                <a:ext cx="232" cy="134"/>
              </a:xfrm>
              <a:custGeom>
                <a:avLst/>
                <a:gdLst>
                  <a:gd name="T0" fmla="*/ 99 w 232"/>
                  <a:gd name="T1" fmla="*/ 0 h 134"/>
                  <a:gd name="T2" fmla="*/ 0 w 232"/>
                  <a:gd name="T3" fmla="*/ 0 h 134"/>
                  <a:gd name="T4" fmla="*/ 0 w 232"/>
                  <a:gd name="T5" fmla="*/ 134 h 134"/>
                  <a:gd name="T6" fmla="*/ 232 w 232"/>
                  <a:gd name="T7" fmla="*/ 134 h 134"/>
                  <a:gd name="T8" fmla="*/ 99 w 232"/>
                  <a:gd name="T9" fmla="*/ 0 h 134"/>
                </a:gdLst>
                <a:ahLst/>
                <a:cxnLst>
                  <a:cxn ang="0">
                    <a:pos x="T0" y="T1"/>
                  </a:cxn>
                  <a:cxn ang="0">
                    <a:pos x="T2" y="T3"/>
                  </a:cxn>
                  <a:cxn ang="0">
                    <a:pos x="T4" y="T5"/>
                  </a:cxn>
                  <a:cxn ang="0">
                    <a:pos x="T6" y="T7"/>
                  </a:cxn>
                  <a:cxn ang="0">
                    <a:pos x="T8" y="T9"/>
                  </a:cxn>
                </a:cxnLst>
                <a:rect l="0" t="0" r="r" b="b"/>
                <a:pathLst>
                  <a:path w="232" h="134">
                    <a:moveTo>
                      <a:pt x="99" y="0"/>
                    </a:moveTo>
                    <a:lnTo>
                      <a:pt x="0" y="0"/>
                    </a:lnTo>
                    <a:lnTo>
                      <a:pt x="0" y="134"/>
                    </a:lnTo>
                    <a:lnTo>
                      <a:pt x="232" y="134"/>
                    </a:lnTo>
                    <a:lnTo>
                      <a:pt x="99"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0"/>
              <p:cNvSpPr>
                <a:spLocks/>
              </p:cNvSpPr>
              <p:nvPr/>
            </p:nvSpPr>
            <p:spPr bwMode="auto">
              <a:xfrm>
                <a:off x="6884" y="819"/>
                <a:ext cx="232" cy="134"/>
              </a:xfrm>
              <a:custGeom>
                <a:avLst/>
                <a:gdLst>
                  <a:gd name="T0" fmla="*/ 99 w 232"/>
                  <a:gd name="T1" fmla="*/ 0 h 134"/>
                  <a:gd name="T2" fmla="*/ 0 w 232"/>
                  <a:gd name="T3" fmla="*/ 0 h 134"/>
                  <a:gd name="T4" fmla="*/ 0 w 232"/>
                  <a:gd name="T5" fmla="*/ 134 h 134"/>
                  <a:gd name="T6" fmla="*/ 232 w 232"/>
                  <a:gd name="T7" fmla="*/ 134 h 134"/>
                  <a:gd name="T8" fmla="*/ 99 w 232"/>
                  <a:gd name="T9" fmla="*/ 0 h 134"/>
                </a:gdLst>
                <a:ahLst/>
                <a:cxnLst>
                  <a:cxn ang="0">
                    <a:pos x="T0" y="T1"/>
                  </a:cxn>
                  <a:cxn ang="0">
                    <a:pos x="T2" y="T3"/>
                  </a:cxn>
                  <a:cxn ang="0">
                    <a:pos x="T4" y="T5"/>
                  </a:cxn>
                  <a:cxn ang="0">
                    <a:pos x="T6" y="T7"/>
                  </a:cxn>
                  <a:cxn ang="0">
                    <a:pos x="T8" y="T9"/>
                  </a:cxn>
                </a:cxnLst>
                <a:rect l="0" t="0" r="r" b="b"/>
                <a:pathLst>
                  <a:path w="232" h="134">
                    <a:moveTo>
                      <a:pt x="99" y="0"/>
                    </a:moveTo>
                    <a:lnTo>
                      <a:pt x="0" y="0"/>
                    </a:lnTo>
                    <a:lnTo>
                      <a:pt x="0" y="134"/>
                    </a:lnTo>
                    <a:lnTo>
                      <a:pt x="232" y="134"/>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1"/>
              <p:cNvSpPr>
                <a:spLocks/>
              </p:cNvSpPr>
              <p:nvPr/>
            </p:nvSpPr>
            <p:spPr bwMode="auto">
              <a:xfrm>
                <a:off x="6884" y="978"/>
                <a:ext cx="286" cy="130"/>
              </a:xfrm>
              <a:custGeom>
                <a:avLst/>
                <a:gdLst>
                  <a:gd name="T0" fmla="*/ 255 w 286"/>
                  <a:gd name="T1" fmla="*/ 0 h 130"/>
                  <a:gd name="T2" fmla="*/ 0 w 286"/>
                  <a:gd name="T3" fmla="*/ 0 h 130"/>
                  <a:gd name="T4" fmla="*/ 0 w 286"/>
                  <a:gd name="T5" fmla="*/ 130 h 130"/>
                  <a:gd name="T6" fmla="*/ 286 w 286"/>
                  <a:gd name="T7" fmla="*/ 130 h 130"/>
                  <a:gd name="T8" fmla="*/ 286 w 286"/>
                  <a:gd name="T9" fmla="*/ 31 h 130"/>
                  <a:gd name="T10" fmla="*/ 255 w 286"/>
                  <a:gd name="T11" fmla="*/ 0 h 130"/>
                </a:gdLst>
                <a:ahLst/>
                <a:cxnLst>
                  <a:cxn ang="0">
                    <a:pos x="T0" y="T1"/>
                  </a:cxn>
                  <a:cxn ang="0">
                    <a:pos x="T2" y="T3"/>
                  </a:cxn>
                  <a:cxn ang="0">
                    <a:pos x="T4" y="T5"/>
                  </a:cxn>
                  <a:cxn ang="0">
                    <a:pos x="T6" y="T7"/>
                  </a:cxn>
                  <a:cxn ang="0">
                    <a:pos x="T8" y="T9"/>
                  </a:cxn>
                  <a:cxn ang="0">
                    <a:pos x="T10" y="T11"/>
                  </a:cxn>
                </a:cxnLst>
                <a:rect l="0" t="0" r="r" b="b"/>
                <a:pathLst>
                  <a:path w="286" h="130">
                    <a:moveTo>
                      <a:pt x="255" y="0"/>
                    </a:moveTo>
                    <a:lnTo>
                      <a:pt x="0" y="0"/>
                    </a:lnTo>
                    <a:lnTo>
                      <a:pt x="0" y="130"/>
                    </a:lnTo>
                    <a:lnTo>
                      <a:pt x="286" y="130"/>
                    </a:lnTo>
                    <a:lnTo>
                      <a:pt x="286" y="31"/>
                    </a:lnTo>
                    <a:lnTo>
                      <a:pt x="255"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2"/>
              <p:cNvSpPr>
                <a:spLocks/>
              </p:cNvSpPr>
              <p:nvPr/>
            </p:nvSpPr>
            <p:spPr bwMode="auto">
              <a:xfrm>
                <a:off x="6884" y="978"/>
                <a:ext cx="286" cy="130"/>
              </a:xfrm>
              <a:custGeom>
                <a:avLst/>
                <a:gdLst>
                  <a:gd name="T0" fmla="*/ 255 w 286"/>
                  <a:gd name="T1" fmla="*/ 0 h 130"/>
                  <a:gd name="T2" fmla="*/ 0 w 286"/>
                  <a:gd name="T3" fmla="*/ 0 h 130"/>
                  <a:gd name="T4" fmla="*/ 0 w 286"/>
                  <a:gd name="T5" fmla="*/ 130 h 130"/>
                  <a:gd name="T6" fmla="*/ 286 w 286"/>
                  <a:gd name="T7" fmla="*/ 130 h 130"/>
                  <a:gd name="T8" fmla="*/ 286 w 286"/>
                  <a:gd name="T9" fmla="*/ 31 h 130"/>
                  <a:gd name="T10" fmla="*/ 255 w 286"/>
                  <a:gd name="T11" fmla="*/ 0 h 130"/>
                </a:gdLst>
                <a:ahLst/>
                <a:cxnLst>
                  <a:cxn ang="0">
                    <a:pos x="T0" y="T1"/>
                  </a:cxn>
                  <a:cxn ang="0">
                    <a:pos x="T2" y="T3"/>
                  </a:cxn>
                  <a:cxn ang="0">
                    <a:pos x="T4" y="T5"/>
                  </a:cxn>
                  <a:cxn ang="0">
                    <a:pos x="T6" y="T7"/>
                  </a:cxn>
                  <a:cxn ang="0">
                    <a:pos x="T8" y="T9"/>
                  </a:cxn>
                  <a:cxn ang="0">
                    <a:pos x="T10" y="T11"/>
                  </a:cxn>
                </a:cxnLst>
                <a:rect l="0" t="0" r="r" b="b"/>
                <a:pathLst>
                  <a:path w="286" h="130">
                    <a:moveTo>
                      <a:pt x="255" y="0"/>
                    </a:moveTo>
                    <a:lnTo>
                      <a:pt x="0" y="0"/>
                    </a:lnTo>
                    <a:lnTo>
                      <a:pt x="0" y="130"/>
                    </a:lnTo>
                    <a:lnTo>
                      <a:pt x="286" y="130"/>
                    </a:lnTo>
                    <a:lnTo>
                      <a:pt x="286" y="31"/>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3"/>
              <p:cNvSpPr>
                <a:spLocks/>
              </p:cNvSpPr>
              <p:nvPr/>
            </p:nvSpPr>
            <p:spPr bwMode="auto">
              <a:xfrm>
                <a:off x="6932" y="1165"/>
                <a:ext cx="238" cy="45"/>
              </a:xfrm>
              <a:custGeom>
                <a:avLst/>
                <a:gdLst>
                  <a:gd name="T0" fmla="*/ 76 w 84"/>
                  <a:gd name="T1" fmla="*/ 0 h 16"/>
                  <a:gd name="T2" fmla="*/ 0 w 84"/>
                  <a:gd name="T3" fmla="*/ 0 h 16"/>
                  <a:gd name="T4" fmla="*/ 16 w 84"/>
                  <a:gd name="T5" fmla="*/ 16 h 16"/>
                  <a:gd name="T6" fmla="*/ 76 w 84"/>
                  <a:gd name="T7" fmla="*/ 16 h 16"/>
                  <a:gd name="T8" fmla="*/ 84 w 84"/>
                  <a:gd name="T9" fmla="*/ 8 h 16"/>
                  <a:gd name="T10" fmla="*/ 76 w 84"/>
                  <a:gd name="T11" fmla="*/ 0 h 16"/>
                </a:gdLst>
                <a:ahLst/>
                <a:cxnLst>
                  <a:cxn ang="0">
                    <a:pos x="T0" y="T1"/>
                  </a:cxn>
                  <a:cxn ang="0">
                    <a:pos x="T2" y="T3"/>
                  </a:cxn>
                  <a:cxn ang="0">
                    <a:pos x="T4" y="T5"/>
                  </a:cxn>
                  <a:cxn ang="0">
                    <a:pos x="T6" y="T7"/>
                  </a:cxn>
                  <a:cxn ang="0">
                    <a:pos x="T8" y="T9"/>
                  </a:cxn>
                  <a:cxn ang="0">
                    <a:pos x="T10" y="T11"/>
                  </a:cxn>
                </a:cxnLst>
                <a:rect l="0" t="0" r="r" b="b"/>
                <a:pathLst>
                  <a:path w="84" h="16">
                    <a:moveTo>
                      <a:pt x="76" y="0"/>
                    </a:moveTo>
                    <a:cubicBezTo>
                      <a:pt x="0" y="0"/>
                      <a:pt x="0" y="0"/>
                      <a:pt x="0" y="0"/>
                    </a:cubicBezTo>
                    <a:cubicBezTo>
                      <a:pt x="16" y="16"/>
                      <a:pt x="16" y="16"/>
                      <a:pt x="16" y="16"/>
                    </a:cubicBezTo>
                    <a:cubicBezTo>
                      <a:pt x="76" y="16"/>
                      <a:pt x="76" y="16"/>
                      <a:pt x="76" y="16"/>
                    </a:cubicBezTo>
                    <a:cubicBezTo>
                      <a:pt x="80" y="16"/>
                      <a:pt x="84" y="13"/>
                      <a:pt x="84" y="8"/>
                    </a:cubicBezTo>
                    <a:cubicBezTo>
                      <a:pt x="84" y="4"/>
                      <a:pt x="80" y="0"/>
                      <a:pt x="76" y="0"/>
                    </a:cubicBezTo>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4"/>
              <p:cNvSpPr>
                <a:spLocks/>
              </p:cNvSpPr>
              <p:nvPr/>
            </p:nvSpPr>
            <p:spPr bwMode="auto">
              <a:xfrm>
                <a:off x="6188" y="420"/>
                <a:ext cx="74" cy="31"/>
              </a:xfrm>
              <a:custGeom>
                <a:avLst/>
                <a:gdLst>
                  <a:gd name="T0" fmla="*/ 74 w 74"/>
                  <a:gd name="T1" fmla="*/ 0 h 31"/>
                  <a:gd name="T2" fmla="*/ 0 w 74"/>
                  <a:gd name="T3" fmla="*/ 0 h 31"/>
                  <a:gd name="T4" fmla="*/ 31 w 74"/>
                  <a:gd name="T5" fmla="*/ 31 h 31"/>
                  <a:gd name="T6" fmla="*/ 74 w 74"/>
                  <a:gd name="T7" fmla="*/ 31 h 31"/>
                  <a:gd name="T8" fmla="*/ 74 w 74"/>
                  <a:gd name="T9" fmla="*/ 0 h 31"/>
                </a:gdLst>
                <a:ahLst/>
                <a:cxnLst>
                  <a:cxn ang="0">
                    <a:pos x="T0" y="T1"/>
                  </a:cxn>
                  <a:cxn ang="0">
                    <a:pos x="T2" y="T3"/>
                  </a:cxn>
                  <a:cxn ang="0">
                    <a:pos x="T4" y="T5"/>
                  </a:cxn>
                  <a:cxn ang="0">
                    <a:pos x="T6" y="T7"/>
                  </a:cxn>
                  <a:cxn ang="0">
                    <a:pos x="T8" y="T9"/>
                  </a:cxn>
                </a:cxnLst>
                <a:rect l="0" t="0" r="r" b="b"/>
                <a:pathLst>
                  <a:path w="74" h="31">
                    <a:moveTo>
                      <a:pt x="74" y="0"/>
                    </a:moveTo>
                    <a:lnTo>
                      <a:pt x="0" y="0"/>
                    </a:lnTo>
                    <a:lnTo>
                      <a:pt x="31" y="31"/>
                    </a:lnTo>
                    <a:lnTo>
                      <a:pt x="74" y="31"/>
                    </a:lnTo>
                    <a:lnTo>
                      <a:pt x="7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5"/>
              <p:cNvSpPr>
                <a:spLocks/>
              </p:cNvSpPr>
              <p:nvPr/>
            </p:nvSpPr>
            <p:spPr bwMode="auto">
              <a:xfrm>
                <a:off x="6188" y="420"/>
                <a:ext cx="74" cy="31"/>
              </a:xfrm>
              <a:custGeom>
                <a:avLst/>
                <a:gdLst>
                  <a:gd name="T0" fmla="*/ 74 w 74"/>
                  <a:gd name="T1" fmla="*/ 0 h 31"/>
                  <a:gd name="T2" fmla="*/ 0 w 74"/>
                  <a:gd name="T3" fmla="*/ 0 h 31"/>
                  <a:gd name="T4" fmla="*/ 31 w 74"/>
                  <a:gd name="T5" fmla="*/ 31 h 31"/>
                  <a:gd name="T6" fmla="*/ 74 w 74"/>
                  <a:gd name="T7" fmla="*/ 31 h 31"/>
                  <a:gd name="T8" fmla="*/ 74 w 74"/>
                  <a:gd name="T9" fmla="*/ 0 h 31"/>
                </a:gdLst>
                <a:ahLst/>
                <a:cxnLst>
                  <a:cxn ang="0">
                    <a:pos x="T0" y="T1"/>
                  </a:cxn>
                  <a:cxn ang="0">
                    <a:pos x="T2" y="T3"/>
                  </a:cxn>
                  <a:cxn ang="0">
                    <a:pos x="T4" y="T5"/>
                  </a:cxn>
                  <a:cxn ang="0">
                    <a:pos x="T6" y="T7"/>
                  </a:cxn>
                  <a:cxn ang="0">
                    <a:pos x="T8" y="T9"/>
                  </a:cxn>
                </a:cxnLst>
                <a:rect l="0" t="0" r="r" b="b"/>
                <a:pathLst>
                  <a:path w="74" h="31">
                    <a:moveTo>
                      <a:pt x="74" y="0"/>
                    </a:moveTo>
                    <a:lnTo>
                      <a:pt x="0" y="0"/>
                    </a:lnTo>
                    <a:lnTo>
                      <a:pt x="31" y="31"/>
                    </a:lnTo>
                    <a:lnTo>
                      <a:pt x="74" y="31"/>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Rectangle 46"/>
              <p:cNvSpPr>
                <a:spLocks noChangeArrowheads="1"/>
              </p:cNvSpPr>
              <p:nvPr/>
            </p:nvSpPr>
            <p:spPr bwMode="auto">
              <a:xfrm>
                <a:off x="63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Rectangle 47"/>
              <p:cNvSpPr>
                <a:spLocks noChangeArrowheads="1"/>
              </p:cNvSpPr>
              <p:nvPr/>
            </p:nvSpPr>
            <p:spPr bwMode="auto">
              <a:xfrm>
                <a:off x="63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8"/>
              <p:cNvSpPr>
                <a:spLocks/>
              </p:cNvSpPr>
              <p:nvPr/>
            </p:nvSpPr>
            <p:spPr bwMode="auto">
              <a:xfrm>
                <a:off x="6513" y="420"/>
                <a:ext cx="99" cy="31"/>
              </a:xfrm>
              <a:custGeom>
                <a:avLst/>
                <a:gdLst>
                  <a:gd name="T0" fmla="*/ 68 w 99"/>
                  <a:gd name="T1" fmla="*/ 0 h 31"/>
                  <a:gd name="T2" fmla="*/ 0 w 99"/>
                  <a:gd name="T3" fmla="*/ 0 h 31"/>
                  <a:gd name="T4" fmla="*/ 0 w 99"/>
                  <a:gd name="T5" fmla="*/ 31 h 31"/>
                  <a:gd name="T6" fmla="*/ 99 w 99"/>
                  <a:gd name="T7" fmla="*/ 31 h 31"/>
                  <a:gd name="T8" fmla="*/ 68 w 99"/>
                  <a:gd name="T9" fmla="*/ 0 h 31"/>
                </a:gdLst>
                <a:ahLst/>
                <a:cxnLst>
                  <a:cxn ang="0">
                    <a:pos x="T0" y="T1"/>
                  </a:cxn>
                  <a:cxn ang="0">
                    <a:pos x="T2" y="T3"/>
                  </a:cxn>
                  <a:cxn ang="0">
                    <a:pos x="T4" y="T5"/>
                  </a:cxn>
                  <a:cxn ang="0">
                    <a:pos x="T6" y="T7"/>
                  </a:cxn>
                  <a:cxn ang="0">
                    <a:pos x="T8" y="T9"/>
                  </a:cxn>
                </a:cxnLst>
                <a:rect l="0" t="0" r="r" b="b"/>
                <a:pathLst>
                  <a:path w="99" h="31">
                    <a:moveTo>
                      <a:pt x="68" y="0"/>
                    </a:moveTo>
                    <a:lnTo>
                      <a:pt x="0" y="0"/>
                    </a:lnTo>
                    <a:lnTo>
                      <a:pt x="0" y="31"/>
                    </a:lnTo>
                    <a:lnTo>
                      <a:pt x="99" y="31"/>
                    </a:lnTo>
                    <a:lnTo>
                      <a:pt x="68"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9"/>
              <p:cNvSpPr>
                <a:spLocks/>
              </p:cNvSpPr>
              <p:nvPr/>
            </p:nvSpPr>
            <p:spPr bwMode="auto">
              <a:xfrm>
                <a:off x="6513" y="420"/>
                <a:ext cx="99" cy="31"/>
              </a:xfrm>
              <a:custGeom>
                <a:avLst/>
                <a:gdLst>
                  <a:gd name="T0" fmla="*/ 68 w 99"/>
                  <a:gd name="T1" fmla="*/ 0 h 31"/>
                  <a:gd name="T2" fmla="*/ 0 w 99"/>
                  <a:gd name="T3" fmla="*/ 0 h 31"/>
                  <a:gd name="T4" fmla="*/ 0 w 99"/>
                  <a:gd name="T5" fmla="*/ 31 h 31"/>
                  <a:gd name="T6" fmla="*/ 99 w 99"/>
                  <a:gd name="T7" fmla="*/ 31 h 31"/>
                  <a:gd name="T8" fmla="*/ 68 w 99"/>
                  <a:gd name="T9" fmla="*/ 0 h 31"/>
                </a:gdLst>
                <a:ahLst/>
                <a:cxnLst>
                  <a:cxn ang="0">
                    <a:pos x="T0" y="T1"/>
                  </a:cxn>
                  <a:cxn ang="0">
                    <a:pos x="T2" y="T3"/>
                  </a:cxn>
                  <a:cxn ang="0">
                    <a:pos x="T4" y="T5"/>
                  </a:cxn>
                  <a:cxn ang="0">
                    <a:pos x="T6" y="T7"/>
                  </a:cxn>
                  <a:cxn ang="0">
                    <a:pos x="T8" y="T9"/>
                  </a:cxn>
                </a:cxnLst>
                <a:rect l="0" t="0" r="r" b="b"/>
                <a:pathLst>
                  <a:path w="99" h="31">
                    <a:moveTo>
                      <a:pt x="68" y="0"/>
                    </a:moveTo>
                    <a:lnTo>
                      <a:pt x="0" y="0"/>
                    </a:lnTo>
                    <a:lnTo>
                      <a:pt x="0" y="31"/>
                    </a:lnTo>
                    <a:lnTo>
                      <a:pt x="99" y="31"/>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26" name="Group 125"/>
            <p:cNvGrpSpPr/>
            <p:nvPr/>
          </p:nvGrpSpPr>
          <p:grpSpPr>
            <a:xfrm>
              <a:off x="9256848" y="914261"/>
              <a:ext cx="397925" cy="695594"/>
              <a:chOff x="13600846" y="-1636969"/>
              <a:chExt cx="687765" cy="1110915"/>
            </a:xfrm>
            <a:solidFill>
              <a:schemeClr val="bg1"/>
            </a:solidFill>
          </p:grpSpPr>
          <p:sp>
            <p:nvSpPr>
              <p:cNvPr id="127" name="Oval 56"/>
              <p:cNvSpPr>
                <a:spLocks noChangeArrowheads="1"/>
              </p:cNvSpPr>
              <p:nvPr/>
            </p:nvSpPr>
            <p:spPr bwMode="auto">
              <a:xfrm>
                <a:off x="13600846" y="-163696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8" name="Oval 57"/>
              <p:cNvSpPr>
                <a:spLocks noChangeArrowheads="1"/>
              </p:cNvSpPr>
              <p:nvPr/>
            </p:nvSpPr>
            <p:spPr bwMode="auto">
              <a:xfrm>
                <a:off x="13600846" y="-1491052"/>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9" name="Oval 58"/>
              <p:cNvSpPr>
                <a:spLocks noChangeArrowheads="1"/>
              </p:cNvSpPr>
              <p:nvPr/>
            </p:nvSpPr>
            <p:spPr bwMode="auto">
              <a:xfrm>
                <a:off x="13600846" y="-1344680"/>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0" name="Oval 59"/>
              <p:cNvSpPr>
                <a:spLocks noChangeArrowheads="1"/>
              </p:cNvSpPr>
              <p:nvPr/>
            </p:nvSpPr>
            <p:spPr bwMode="auto">
              <a:xfrm>
                <a:off x="13600846" y="-1491052"/>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1" name="Oval 60"/>
              <p:cNvSpPr>
                <a:spLocks noChangeArrowheads="1"/>
              </p:cNvSpPr>
              <p:nvPr/>
            </p:nvSpPr>
            <p:spPr bwMode="auto">
              <a:xfrm>
                <a:off x="13600846" y="-1344680"/>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2" name="Oval 61"/>
              <p:cNvSpPr>
                <a:spLocks noChangeArrowheads="1"/>
              </p:cNvSpPr>
              <p:nvPr/>
            </p:nvSpPr>
            <p:spPr bwMode="auto">
              <a:xfrm>
                <a:off x="13600846" y="-1198763"/>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3" name="Freeform 62"/>
              <p:cNvSpPr>
                <a:spLocks/>
              </p:cNvSpPr>
              <p:nvPr/>
            </p:nvSpPr>
            <p:spPr bwMode="auto">
              <a:xfrm>
                <a:off x="13738581" y="-1636969"/>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4" name="Freeform 63"/>
              <p:cNvSpPr>
                <a:spLocks/>
              </p:cNvSpPr>
              <p:nvPr/>
            </p:nvSpPr>
            <p:spPr bwMode="auto">
              <a:xfrm>
                <a:off x="13738581" y="-1491052"/>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5" name="Freeform 64"/>
              <p:cNvSpPr>
                <a:spLocks/>
              </p:cNvSpPr>
              <p:nvPr/>
            </p:nvSpPr>
            <p:spPr bwMode="auto">
              <a:xfrm>
                <a:off x="13738581" y="-1344680"/>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6" name="Freeform 65"/>
              <p:cNvSpPr>
                <a:spLocks/>
              </p:cNvSpPr>
              <p:nvPr/>
            </p:nvSpPr>
            <p:spPr bwMode="auto">
              <a:xfrm>
                <a:off x="13738581" y="-1198763"/>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7" name="Oval 56"/>
              <p:cNvSpPr>
                <a:spLocks noChangeArrowheads="1"/>
              </p:cNvSpPr>
              <p:nvPr/>
            </p:nvSpPr>
            <p:spPr bwMode="auto">
              <a:xfrm>
                <a:off x="13600846" y="-1037446"/>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8" name="Oval 57"/>
              <p:cNvSpPr>
                <a:spLocks noChangeArrowheads="1"/>
              </p:cNvSpPr>
              <p:nvPr/>
            </p:nvSpPr>
            <p:spPr bwMode="auto">
              <a:xfrm>
                <a:off x="13600846" y="-89152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9" name="Oval 58"/>
              <p:cNvSpPr>
                <a:spLocks noChangeArrowheads="1"/>
              </p:cNvSpPr>
              <p:nvPr/>
            </p:nvSpPr>
            <p:spPr bwMode="auto">
              <a:xfrm>
                <a:off x="13600846" y="-745157"/>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0" name="Oval 59"/>
              <p:cNvSpPr>
                <a:spLocks noChangeArrowheads="1"/>
              </p:cNvSpPr>
              <p:nvPr/>
            </p:nvSpPr>
            <p:spPr bwMode="auto">
              <a:xfrm>
                <a:off x="13600846" y="-89152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1" name="Oval 60"/>
              <p:cNvSpPr>
                <a:spLocks noChangeArrowheads="1"/>
              </p:cNvSpPr>
              <p:nvPr/>
            </p:nvSpPr>
            <p:spPr bwMode="auto">
              <a:xfrm>
                <a:off x="13600846" y="-745157"/>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2" name="Oval 61"/>
              <p:cNvSpPr>
                <a:spLocks noChangeArrowheads="1"/>
              </p:cNvSpPr>
              <p:nvPr/>
            </p:nvSpPr>
            <p:spPr bwMode="auto">
              <a:xfrm>
                <a:off x="13600846" y="-599240"/>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3" name="Freeform 62"/>
              <p:cNvSpPr>
                <a:spLocks/>
              </p:cNvSpPr>
              <p:nvPr/>
            </p:nvSpPr>
            <p:spPr bwMode="auto">
              <a:xfrm>
                <a:off x="13738581" y="-1037446"/>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4" name="Freeform 63"/>
              <p:cNvSpPr>
                <a:spLocks/>
              </p:cNvSpPr>
              <p:nvPr/>
            </p:nvSpPr>
            <p:spPr bwMode="auto">
              <a:xfrm>
                <a:off x="13738581" y="-891529"/>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5" name="Freeform 64"/>
              <p:cNvSpPr>
                <a:spLocks/>
              </p:cNvSpPr>
              <p:nvPr/>
            </p:nvSpPr>
            <p:spPr bwMode="auto">
              <a:xfrm>
                <a:off x="13738581" y="-745157"/>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6" name="Freeform 65"/>
              <p:cNvSpPr>
                <a:spLocks/>
              </p:cNvSpPr>
              <p:nvPr/>
            </p:nvSpPr>
            <p:spPr bwMode="auto">
              <a:xfrm>
                <a:off x="13738581" y="-599240"/>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309281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805823" y="-2804034"/>
            <a:ext cx="11889564"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sz="4000">
              <a:gradFill>
                <a:gsLst>
                  <a:gs pos="16814">
                    <a:srgbClr val="47D8FF"/>
                  </a:gs>
                  <a:gs pos="23000">
                    <a:srgbClr val="47D8FF"/>
                  </a:gs>
                </a:gsLst>
                <a:lin ang="5400000" scaled="0"/>
              </a:gradFill>
            </a:endParaRPr>
          </a:p>
        </p:txBody>
      </p:sp>
      <p:sp>
        <p:nvSpPr>
          <p:cNvPr id="2" name="Title 1"/>
          <p:cNvSpPr>
            <a:spLocks noGrp="1"/>
          </p:cNvSpPr>
          <p:nvPr>
            <p:ph type="title"/>
          </p:nvPr>
        </p:nvSpPr>
        <p:spPr/>
        <p:txBody>
          <a:bodyPr/>
          <a:lstStyle/>
          <a:p>
            <a:r>
              <a:rPr lang="en-US" dirty="0" smtClean="0"/>
              <a:t>Rich Tools</a:t>
            </a:r>
            <a:br>
              <a:rPr lang="en-US" dirty="0" smtClean="0"/>
            </a:br>
            <a:endParaRPr lang="en-US" dirty="0"/>
          </a:p>
        </p:txBody>
      </p:sp>
      <p:sp>
        <p:nvSpPr>
          <p:cNvPr id="4" name="Text Placeholder 3"/>
          <p:cNvSpPr>
            <a:spLocks noGrp="1"/>
          </p:cNvSpPr>
          <p:nvPr>
            <p:ph type="body" sz="quarter" idx="10"/>
          </p:nvPr>
        </p:nvSpPr>
        <p:spPr>
          <a:xfrm>
            <a:off x="274638" y="2037423"/>
            <a:ext cx="5303526" cy="3877985"/>
          </a:xfrm>
        </p:spPr>
        <p:txBody>
          <a:bodyPr/>
          <a:lstStyle/>
          <a:p>
            <a:pPr lvl="1"/>
            <a:r>
              <a:rPr lang="en-US" sz="2800" dirty="0" smtClean="0"/>
              <a:t>MDS improved web application</a:t>
            </a:r>
          </a:p>
          <a:p>
            <a:pPr lvl="1"/>
            <a:r>
              <a:rPr lang="en-US" sz="2800" dirty="0" smtClean="0"/>
              <a:t>MDS is 15x faster</a:t>
            </a:r>
          </a:p>
          <a:p>
            <a:pPr lvl="1"/>
            <a:r>
              <a:rPr lang="en-US" sz="2800" dirty="0" smtClean="0"/>
              <a:t>Sync entities between models</a:t>
            </a:r>
          </a:p>
          <a:p>
            <a:pPr lvl="1"/>
            <a:r>
              <a:rPr lang="en-US" sz="2800" dirty="0" smtClean="0"/>
              <a:t>SCD Type 2 support</a:t>
            </a:r>
          </a:p>
          <a:p>
            <a:pPr lvl="1"/>
            <a:r>
              <a:rPr lang="en-US" sz="2800" dirty="0" smtClean="0"/>
              <a:t>Compound Key Support</a:t>
            </a:r>
          </a:p>
          <a:p>
            <a:pPr lvl="1"/>
            <a:endParaRPr lang="en-US" sz="2800" dirty="0" smtClean="0"/>
          </a:p>
          <a:p>
            <a:pPr lvl="1"/>
            <a:endParaRPr lang="en-US" sz="2800" dirty="0" smtClean="0"/>
          </a:p>
        </p:txBody>
      </p:sp>
      <p:sp>
        <p:nvSpPr>
          <p:cNvPr id="16" name="Freeform 15"/>
          <p:cNvSpPr>
            <a:spLocks noChangeAspect="1" noEditPoints="1"/>
          </p:cNvSpPr>
          <p:nvPr/>
        </p:nvSpPr>
        <p:spPr bwMode="black">
          <a:xfrm>
            <a:off x="8474028" y="419843"/>
            <a:ext cx="3603648" cy="640080"/>
          </a:xfrm>
          <a:custGeom>
            <a:avLst/>
            <a:gdLst>
              <a:gd name="T0" fmla="*/ 438 w 1904"/>
              <a:gd name="T1" fmla="*/ 67 h 336"/>
              <a:gd name="T2" fmla="*/ 524 w 1904"/>
              <a:gd name="T3" fmla="*/ 245 h 336"/>
              <a:gd name="T4" fmla="*/ 770 w 1904"/>
              <a:gd name="T5" fmla="*/ 230 h 336"/>
              <a:gd name="T6" fmla="*/ 682 w 1904"/>
              <a:gd name="T7" fmla="*/ 239 h 336"/>
              <a:gd name="T8" fmla="*/ 717 w 1904"/>
              <a:gd name="T9" fmla="*/ 205 h 336"/>
              <a:gd name="T10" fmla="*/ 733 w 1904"/>
              <a:gd name="T11" fmla="*/ 121 h 336"/>
              <a:gd name="T12" fmla="*/ 713 w 1904"/>
              <a:gd name="T13" fmla="*/ 147 h 336"/>
              <a:gd name="T14" fmla="*/ 762 w 1904"/>
              <a:gd name="T15" fmla="*/ 206 h 336"/>
              <a:gd name="T16" fmla="*/ 888 w 1904"/>
              <a:gd name="T17" fmla="*/ 246 h 336"/>
              <a:gd name="T18" fmla="*/ 791 w 1904"/>
              <a:gd name="T19" fmla="*/ 125 h 336"/>
              <a:gd name="T20" fmla="*/ 877 w 1904"/>
              <a:gd name="T21" fmla="*/ 240 h 336"/>
              <a:gd name="T22" fmla="*/ 911 w 1904"/>
              <a:gd name="T23" fmla="*/ 269 h 336"/>
              <a:gd name="T24" fmla="*/ 1025 w 1904"/>
              <a:gd name="T25" fmla="*/ 246 h 336"/>
              <a:gd name="T26" fmla="*/ 983 w 1904"/>
              <a:gd name="T27" fmla="*/ 184 h 336"/>
              <a:gd name="T28" fmla="*/ 949 w 1904"/>
              <a:gd name="T29" fmla="*/ 135 h 336"/>
              <a:gd name="T30" fmla="*/ 1049 w 1904"/>
              <a:gd name="T31" fmla="*/ 269 h 336"/>
              <a:gd name="T32" fmla="*/ 959 w 1904"/>
              <a:gd name="T33" fmla="*/ 229 h 336"/>
              <a:gd name="T34" fmla="*/ 1026 w 1904"/>
              <a:gd name="T35" fmla="*/ 210 h 336"/>
              <a:gd name="T36" fmla="*/ 1083 w 1904"/>
              <a:gd name="T37" fmla="*/ 56 h 336"/>
              <a:gd name="T38" fmla="*/ 1271 w 1904"/>
              <a:gd name="T39" fmla="*/ 258 h 336"/>
              <a:gd name="T40" fmla="*/ 1177 w 1904"/>
              <a:gd name="T41" fmla="*/ 233 h 336"/>
              <a:gd name="T42" fmla="*/ 1256 w 1904"/>
              <a:gd name="T43" fmla="*/ 199 h 336"/>
              <a:gd name="T44" fmla="*/ 1195 w 1904"/>
              <a:gd name="T45" fmla="*/ 79 h 336"/>
              <a:gd name="T46" fmla="*/ 1240 w 1904"/>
              <a:gd name="T47" fmla="*/ 85 h 336"/>
              <a:gd name="T48" fmla="*/ 1215 w 1904"/>
              <a:gd name="T49" fmla="*/ 144 h 336"/>
              <a:gd name="T50" fmla="*/ 1381 w 1904"/>
              <a:gd name="T51" fmla="*/ 267 h 336"/>
              <a:gd name="T52" fmla="*/ 1297 w 1904"/>
              <a:gd name="T53" fmla="*/ 144 h 336"/>
              <a:gd name="T54" fmla="*/ 1344 w 1904"/>
              <a:gd name="T55" fmla="*/ 82 h 336"/>
              <a:gd name="T56" fmla="*/ 1344 w 1904"/>
              <a:gd name="T57" fmla="*/ 144 h 336"/>
              <a:gd name="T58" fmla="*/ 1381 w 1904"/>
              <a:gd name="T59" fmla="*/ 248 h 336"/>
              <a:gd name="T60" fmla="*/ 1497 w 1904"/>
              <a:gd name="T61" fmla="*/ 246 h 336"/>
              <a:gd name="T62" fmla="*/ 1401 w 1904"/>
              <a:gd name="T63" fmla="*/ 125 h 336"/>
              <a:gd name="T64" fmla="*/ 1486 w 1904"/>
              <a:gd name="T65" fmla="*/ 240 h 336"/>
              <a:gd name="T66" fmla="*/ 1520 w 1904"/>
              <a:gd name="T67" fmla="*/ 269 h 336"/>
              <a:gd name="T68" fmla="*/ 1654 w 1904"/>
              <a:gd name="T69" fmla="*/ 244 h 336"/>
              <a:gd name="T70" fmla="*/ 1563 w 1904"/>
              <a:gd name="T71" fmla="*/ 143 h 336"/>
              <a:gd name="T72" fmla="*/ 1655 w 1904"/>
              <a:gd name="T73" fmla="*/ 56 h 336"/>
              <a:gd name="T74" fmla="*/ 1655 w 1904"/>
              <a:gd name="T75" fmla="*/ 183 h 336"/>
              <a:gd name="T76" fmla="*/ 1569 w 1904"/>
              <a:gd name="T77" fmla="*/ 199 h 336"/>
              <a:gd name="T78" fmla="*/ 1655 w 1904"/>
              <a:gd name="T79" fmla="*/ 204 h 336"/>
              <a:gd name="T80" fmla="*/ 1781 w 1904"/>
              <a:gd name="T81" fmla="*/ 252 h 336"/>
              <a:gd name="T82" fmla="*/ 1886 w 1904"/>
              <a:gd name="T83" fmla="*/ 141 h 336"/>
              <a:gd name="T84" fmla="*/ 1834 w 1904"/>
              <a:gd name="T85" fmla="*/ 141 h 336"/>
              <a:gd name="T86" fmla="*/ 1834 w 1904"/>
              <a:gd name="T87" fmla="*/ 253 h 336"/>
              <a:gd name="T88" fmla="*/ 653 w 1904"/>
              <a:gd name="T89" fmla="*/ 88 h 336"/>
              <a:gd name="T90" fmla="*/ 631 w 1904"/>
              <a:gd name="T91" fmla="*/ 67 h 336"/>
              <a:gd name="T92" fmla="*/ 653 w 1904"/>
              <a:gd name="T93" fmla="*/ 269 h 336"/>
              <a:gd name="T94" fmla="*/ 653 w 1904"/>
              <a:gd name="T95" fmla="*/ 269 h 336"/>
              <a:gd name="T96" fmla="*/ 1714 w 1904"/>
              <a:gd name="T97" fmla="*/ 88 h 336"/>
              <a:gd name="T98" fmla="*/ 1735 w 1904"/>
              <a:gd name="T99" fmla="*/ 67 h 336"/>
              <a:gd name="T100" fmla="*/ 1713 w 1904"/>
              <a:gd name="T101" fmla="*/ 125 h 336"/>
              <a:gd name="T102" fmla="*/ 119 w 1904"/>
              <a:gd name="T103" fmla="*/ 133 h 336"/>
              <a:gd name="T104" fmla="*/ 34 w 1904"/>
              <a:gd name="T105" fmla="*/ 269 h 336"/>
              <a:gd name="T106" fmla="*/ 336 w 1904"/>
              <a:gd name="T107" fmla="*/ 33 h 336"/>
              <a:gd name="T108" fmla="*/ 84 w 1904"/>
              <a:gd name="T109" fmla="*/ 168 h 336"/>
              <a:gd name="T110" fmla="*/ 252 w 1904"/>
              <a:gd name="T111" fmla="*/ 23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336">
                <a:moveTo>
                  <a:pt x="611" y="67"/>
                </a:moveTo>
                <a:cubicBezTo>
                  <a:pt x="537" y="269"/>
                  <a:pt x="537" y="269"/>
                  <a:pt x="537" y="269"/>
                </a:cubicBezTo>
                <a:cubicBezTo>
                  <a:pt x="511" y="269"/>
                  <a:pt x="511" y="269"/>
                  <a:pt x="511" y="269"/>
                </a:cubicBezTo>
                <a:cubicBezTo>
                  <a:pt x="438" y="67"/>
                  <a:pt x="438" y="67"/>
                  <a:pt x="438" y="67"/>
                </a:cubicBezTo>
                <a:cubicBezTo>
                  <a:pt x="464" y="67"/>
                  <a:pt x="464" y="67"/>
                  <a:pt x="464" y="67"/>
                </a:cubicBezTo>
                <a:cubicBezTo>
                  <a:pt x="520" y="227"/>
                  <a:pt x="520" y="227"/>
                  <a:pt x="520" y="227"/>
                </a:cubicBezTo>
                <a:cubicBezTo>
                  <a:pt x="522" y="233"/>
                  <a:pt x="523" y="239"/>
                  <a:pt x="524" y="245"/>
                </a:cubicBezTo>
                <a:cubicBezTo>
                  <a:pt x="524" y="245"/>
                  <a:pt x="524" y="245"/>
                  <a:pt x="524" y="245"/>
                </a:cubicBezTo>
                <a:cubicBezTo>
                  <a:pt x="525" y="240"/>
                  <a:pt x="526" y="234"/>
                  <a:pt x="529" y="227"/>
                </a:cubicBezTo>
                <a:cubicBezTo>
                  <a:pt x="586" y="67"/>
                  <a:pt x="586" y="67"/>
                  <a:pt x="586" y="67"/>
                </a:cubicBezTo>
                <a:lnTo>
                  <a:pt x="611" y="67"/>
                </a:lnTo>
                <a:close/>
                <a:moveTo>
                  <a:pt x="770" y="230"/>
                </a:moveTo>
                <a:cubicBezTo>
                  <a:pt x="770" y="243"/>
                  <a:pt x="765" y="253"/>
                  <a:pt x="756" y="261"/>
                </a:cubicBezTo>
                <a:cubicBezTo>
                  <a:pt x="746" y="269"/>
                  <a:pt x="733" y="272"/>
                  <a:pt x="717" y="272"/>
                </a:cubicBezTo>
                <a:cubicBezTo>
                  <a:pt x="704" y="272"/>
                  <a:pt x="692" y="270"/>
                  <a:pt x="682" y="264"/>
                </a:cubicBezTo>
                <a:cubicBezTo>
                  <a:pt x="682" y="239"/>
                  <a:pt x="682" y="239"/>
                  <a:pt x="682" y="239"/>
                </a:cubicBezTo>
                <a:cubicBezTo>
                  <a:pt x="693" y="248"/>
                  <a:pt x="706" y="253"/>
                  <a:pt x="719" y="253"/>
                </a:cubicBezTo>
                <a:cubicBezTo>
                  <a:pt x="737" y="253"/>
                  <a:pt x="747" y="246"/>
                  <a:pt x="747" y="233"/>
                </a:cubicBezTo>
                <a:cubicBezTo>
                  <a:pt x="747" y="227"/>
                  <a:pt x="745" y="223"/>
                  <a:pt x="741" y="219"/>
                </a:cubicBezTo>
                <a:cubicBezTo>
                  <a:pt x="738" y="216"/>
                  <a:pt x="730" y="211"/>
                  <a:pt x="717" y="205"/>
                </a:cubicBezTo>
                <a:cubicBezTo>
                  <a:pt x="704" y="200"/>
                  <a:pt x="695" y="194"/>
                  <a:pt x="690" y="188"/>
                </a:cubicBezTo>
                <a:cubicBezTo>
                  <a:pt x="685" y="182"/>
                  <a:pt x="682" y="173"/>
                  <a:pt x="682" y="163"/>
                </a:cubicBezTo>
                <a:cubicBezTo>
                  <a:pt x="682" y="151"/>
                  <a:pt x="687" y="141"/>
                  <a:pt x="696" y="133"/>
                </a:cubicBezTo>
                <a:cubicBezTo>
                  <a:pt x="706" y="125"/>
                  <a:pt x="718" y="121"/>
                  <a:pt x="733" y="121"/>
                </a:cubicBezTo>
                <a:cubicBezTo>
                  <a:pt x="744" y="121"/>
                  <a:pt x="754" y="124"/>
                  <a:pt x="764" y="128"/>
                </a:cubicBezTo>
                <a:cubicBezTo>
                  <a:pt x="764" y="151"/>
                  <a:pt x="764" y="151"/>
                  <a:pt x="764" y="151"/>
                </a:cubicBezTo>
                <a:cubicBezTo>
                  <a:pt x="754" y="144"/>
                  <a:pt x="743" y="141"/>
                  <a:pt x="731" y="141"/>
                </a:cubicBezTo>
                <a:cubicBezTo>
                  <a:pt x="723" y="141"/>
                  <a:pt x="717" y="143"/>
                  <a:pt x="713" y="147"/>
                </a:cubicBezTo>
                <a:cubicBezTo>
                  <a:pt x="708" y="150"/>
                  <a:pt x="706" y="155"/>
                  <a:pt x="706" y="161"/>
                </a:cubicBezTo>
                <a:cubicBezTo>
                  <a:pt x="706" y="168"/>
                  <a:pt x="707" y="172"/>
                  <a:pt x="711" y="176"/>
                </a:cubicBezTo>
                <a:cubicBezTo>
                  <a:pt x="715" y="179"/>
                  <a:pt x="722" y="183"/>
                  <a:pt x="733" y="188"/>
                </a:cubicBezTo>
                <a:cubicBezTo>
                  <a:pt x="747" y="194"/>
                  <a:pt x="756" y="200"/>
                  <a:pt x="762" y="206"/>
                </a:cubicBezTo>
                <a:cubicBezTo>
                  <a:pt x="767" y="213"/>
                  <a:pt x="770" y="221"/>
                  <a:pt x="770" y="230"/>
                </a:cubicBezTo>
                <a:close/>
                <a:moveTo>
                  <a:pt x="911" y="269"/>
                </a:moveTo>
                <a:cubicBezTo>
                  <a:pt x="888" y="269"/>
                  <a:pt x="888" y="269"/>
                  <a:pt x="888" y="269"/>
                </a:cubicBezTo>
                <a:cubicBezTo>
                  <a:pt x="888" y="246"/>
                  <a:pt x="888" y="246"/>
                  <a:pt x="888" y="246"/>
                </a:cubicBezTo>
                <a:cubicBezTo>
                  <a:pt x="887" y="246"/>
                  <a:pt x="887" y="246"/>
                  <a:pt x="887" y="246"/>
                </a:cubicBezTo>
                <a:cubicBezTo>
                  <a:pt x="878" y="264"/>
                  <a:pt x="863" y="272"/>
                  <a:pt x="843" y="272"/>
                </a:cubicBezTo>
                <a:cubicBezTo>
                  <a:pt x="809" y="272"/>
                  <a:pt x="791" y="252"/>
                  <a:pt x="791" y="211"/>
                </a:cubicBezTo>
                <a:cubicBezTo>
                  <a:pt x="791" y="125"/>
                  <a:pt x="791" y="125"/>
                  <a:pt x="791" y="125"/>
                </a:cubicBezTo>
                <a:cubicBezTo>
                  <a:pt x="815" y="125"/>
                  <a:pt x="815" y="125"/>
                  <a:pt x="815" y="125"/>
                </a:cubicBezTo>
                <a:cubicBezTo>
                  <a:pt x="815" y="207"/>
                  <a:pt x="815" y="207"/>
                  <a:pt x="815" y="207"/>
                </a:cubicBezTo>
                <a:cubicBezTo>
                  <a:pt x="815" y="238"/>
                  <a:pt x="826" y="253"/>
                  <a:pt x="849" y="253"/>
                </a:cubicBezTo>
                <a:cubicBezTo>
                  <a:pt x="861" y="253"/>
                  <a:pt x="870" y="249"/>
                  <a:pt x="877" y="240"/>
                </a:cubicBezTo>
                <a:cubicBezTo>
                  <a:pt x="884" y="232"/>
                  <a:pt x="888" y="221"/>
                  <a:pt x="888" y="208"/>
                </a:cubicBezTo>
                <a:cubicBezTo>
                  <a:pt x="888" y="125"/>
                  <a:pt x="888" y="125"/>
                  <a:pt x="888" y="125"/>
                </a:cubicBezTo>
                <a:cubicBezTo>
                  <a:pt x="911" y="125"/>
                  <a:pt x="911" y="125"/>
                  <a:pt x="911" y="125"/>
                </a:cubicBezTo>
                <a:lnTo>
                  <a:pt x="911" y="269"/>
                </a:lnTo>
                <a:close/>
                <a:moveTo>
                  <a:pt x="1049" y="269"/>
                </a:moveTo>
                <a:cubicBezTo>
                  <a:pt x="1026" y="269"/>
                  <a:pt x="1026" y="269"/>
                  <a:pt x="1026" y="269"/>
                </a:cubicBezTo>
                <a:cubicBezTo>
                  <a:pt x="1026" y="246"/>
                  <a:pt x="1026" y="246"/>
                  <a:pt x="1026" y="246"/>
                </a:cubicBezTo>
                <a:cubicBezTo>
                  <a:pt x="1025" y="246"/>
                  <a:pt x="1025" y="246"/>
                  <a:pt x="1025" y="246"/>
                </a:cubicBezTo>
                <a:cubicBezTo>
                  <a:pt x="1015" y="264"/>
                  <a:pt x="1001" y="272"/>
                  <a:pt x="981" y="272"/>
                </a:cubicBezTo>
                <a:cubicBezTo>
                  <a:pt x="967" y="272"/>
                  <a:pt x="956" y="269"/>
                  <a:pt x="948" y="261"/>
                </a:cubicBezTo>
                <a:cubicBezTo>
                  <a:pt x="939" y="254"/>
                  <a:pt x="935" y="243"/>
                  <a:pt x="935" y="231"/>
                </a:cubicBezTo>
                <a:cubicBezTo>
                  <a:pt x="935" y="204"/>
                  <a:pt x="951" y="188"/>
                  <a:pt x="983" y="184"/>
                </a:cubicBezTo>
                <a:cubicBezTo>
                  <a:pt x="1026" y="178"/>
                  <a:pt x="1026" y="178"/>
                  <a:pt x="1026" y="178"/>
                </a:cubicBezTo>
                <a:cubicBezTo>
                  <a:pt x="1026" y="153"/>
                  <a:pt x="1016" y="141"/>
                  <a:pt x="996" y="141"/>
                </a:cubicBezTo>
                <a:cubicBezTo>
                  <a:pt x="979" y="141"/>
                  <a:pt x="963" y="147"/>
                  <a:pt x="949" y="159"/>
                </a:cubicBezTo>
                <a:cubicBezTo>
                  <a:pt x="949" y="135"/>
                  <a:pt x="949" y="135"/>
                  <a:pt x="949" y="135"/>
                </a:cubicBezTo>
                <a:cubicBezTo>
                  <a:pt x="953" y="132"/>
                  <a:pt x="961" y="129"/>
                  <a:pt x="971" y="126"/>
                </a:cubicBezTo>
                <a:cubicBezTo>
                  <a:pt x="981" y="123"/>
                  <a:pt x="990" y="121"/>
                  <a:pt x="998" y="121"/>
                </a:cubicBezTo>
                <a:cubicBezTo>
                  <a:pt x="1032" y="121"/>
                  <a:pt x="1049" y="139"/>
                  <a:pt x="1049" y="175"/>
                </a:cubicBezTo>
                <a:lnTo>
                  <a:pt x="1049" y="269"/>
                </a:lnTo>
                <a:close/>
                <a:moveTo>
                  <a:pt x="1026" y="196"/>
                </a:moveTo>
                <a:cubicBezTo>
                  <a:pt x="991" y="201"/>
                  <a:pt x="991" y="201"/>
                  <a:pt x="991" y="201"/>
                </a:cubicBezTo>
                <a:cubicBezTo>
                  <a:pt x="979" y="203"/>
                  <a:pt x="971" y="206"/>
                  <a:pt x="966" y="209"/>
                </a:cubicBezTo>
                <a:cubicBezTo>
                  <a:pt x="961" y="213"/>
                  <a:pt x="959" y="220"/>
                  <a:pt x="959" y="229"/>
                </a:cubicBezTo>
                <a:cubicBezTo>
                  <a:pt x="959" y="236"/>
                  <a:pt x="961" y="242"/>
                  <a:pt x="967" y="246"/>
                </a:cubicBezTo>
                <a:cubicBezTo>
                  <a:pt x="972" y="251"/>
                  <a:pt x="978" y="253"/>
                  <a:pt x="986" y="253"/>
                </a:cubicBezTo>
                <a:cubicBezTo>
                  <a:pt x="998" y="253"/>
                  <a:pt x="1007" y="249"/>
                  <a:pt x="1015" y="241"/>
                </a:cubicBezTo>
                <a:cubicBezTo>
                  <a:pt x="1022" y="233"/>
                  <a:pt x="1026" y="222"/>
                  <a:pt x="1026" y="210"/>
                </a:cubicBezTo>
                <a:lnTo>
                  <a:pt x="1026" y="196"/>
                </a:lnTo>
                <a:close/>
                <a:moveTo>
                  <a:pt x="1106" y="269"/>
                </a:moveTo>
                <a:cubicBezTo>
                  <a:pt x="1083" y="269"/>
                  <a:pt x="1083" y="269"/>
                  <a:pt x="1083" y="269"/>
                </a:cubicBezTo>
                <a:cubicBezTo>
                  <a:pt x="1083" y="56"/>
                  <a:pt x="1083" y="56"/>
                  <a:pt x="1083" y="56"/>
                </a:cubicBezTo>
                <a:cubicBezTo>
                  <a:pt x="1106" y="56"/>
                  <a:pt x="1106" y="56"/>
                  <a:pt x="1106" y="56"/>
                </a:cubicBezTo>
                <a:lnTo>
                  <a:pt x="1106" y="269"/>
                </a:lnTo>
                <a:close/>
                <a:moveTo>
                  <a:pt x="1289" y="218"/>
                </a:moveTo>
                <a:cubicBezTo>
                  <a:pt x="1289" y="235"/>
                  <a:pt x="1283" y="248"/>
                  <a:pt x="1271" y="258"/>
                </a:cubicBezTo>
                <a:cubicBezTo>
                  <a:pt x="1259" y="268"/>
                  <a:pt x="1243" y="272"/>
                  <a:pt x="1222" y="272"/>
                </a:cubicBezTo>
                <a:cubicBezTo>
                  <a:pt x="1214" y="272"/>
                  <a:pt x="1206" y="271"/>
                  <a:pt x="1197" y="269"/>
                </a:cubicBezTo>
                <a:cubicBezTo>
                  <a:pt x="1187" y="266"/>
                  <a:pt x="1181" y="264"/>
                  <a:pt x="1177" y="261"/>
                </a:cubicBezTo>
                <a:cubicBezTo>
                  <a:pt x="1177" y="233"/>
                  <a:pt x="1177" y="233"/>
                  <a:pt x="1177" y="233"/>
                </a:cubicBezTo>
                <a:cubicBezTo>
                  <a:pt x="1182" y="238"/>
                  <a:pt x="1190" y="242"/>
                  <a:pt x="1199" y="246"/>
                </a:cubicBezTo>
                <a:cubicBezTo>
                  <a:pt x="1208" y="249"/>
                  <a:pt x="1217" y="251"/>
                  <a:pt x="1225" y="251"/>
                </a:cubicBezTo>
                <a:cubicBezTo>
                  <a:pt x="1251" y="251"/>
                  <a:pt x="1264" y="241"/>
                  <a:pt x="1264" y="221"/>
                </a:cubicBezTo>
                <a:cubicBezTo>
                  <a:pt x="1264" y="212"/>
                  <a:pt x="1261" y="205"/>
                  <a:pt x="1256" y="199"/>
                </a:cubicBezTo>
                <a:cubicBezTo>
                  <a:pt x="1250" y="193"/>
                  <a:pt x="1239" y="185"/>
                  <a:pt x="1222" y="175"/>
                </a:cubicBezTo>
                <a:cubicBezTo>
                  <a:pt x="1205" y="166"/>
                  <a:pt x="1193" y="157"/>
                  <a:pt x="1187" y="149"/>
                </a:cubicBezTo>
                <a:cubicBezTo>
                  <a:pt x="1180" y="140"/>
                  <a:pt x="1177" y="130"/>
                  <a:pt x="1177" y="118"/>
                </a:cubicBezTo>
                <a:cubicBezTo>
                  <a:pt x="1177" y="102"/>
                  <a:pt x="1183" y="89"/>
                  <a:pt x="1195" y="79"/>
                </a:cubicBezTo>
                <a:cubicBezTo>
                  <a:pt x="1207" y="69"/>
                  <a:pt x="1222" y="64"/>
                  <a:pt x="1241" y="64"/>
                </a:cubicBezTo>
                <a:cubicBezTo>
                  <a:pt x="1259" y="64"/>
                  <a:pt x="1272" y="66"/>
                  <a:pt x="1280" y="71"/>
                </a:cubicBezTo>
                <a:cubicBezTo>
                  <a:pt x="1280" y="97"/>
                  <a:pt x="1280" y="97"/>
                  <a:pt x="1280" y="97"/>
                </a:cubicBezTo>
                <a:cubicBezTo>
                  <a:pt x="1270" y="89"/>
                  <a:pt x="1256" y="85"/>
                  <a:pt x="1240" y="85"/>
                </a:cubicBezTo>
                <a:cubicBezTo>
                  <a:pt x="1228" y="85"/>
                  <a:pt x="1219" y="88"/>
                  <a:pt x="1212" y="93"/>
                </a:cubicBezTo>
                <a:cubicBezTo>
                  <a:pt x="1205" y="99"/>
                  <a:pt x="1202" y="106"/>
                  <a:pt x="1202" y="116"/>
                </a:cubicBezTo>
                <a:cubicBezTo>
                  <a:pt x="1202" y="122"/>
                  <a:pt x="1203" y="128"/>
                  <a:pt x="1205" y="132"/>
                </a:cubicBezTo>
                <a:cubicBezTo>
                  <a:pt x="1207" y="136"/>
                  <a:pt x="1210" y="140"/>
                  <a:pt x="1215" y="144"/>
                </a:cubicBezTo>
                <a:cubicBezTo>
                  <a:pt x="1220" y="148"/>
                  <a:pt x="1229" y="153"/>
                  <a:pt x="1241" y="159"/>
                </a:cubicBezTo>
                <a:cubicBezTo>
                  <a:pt x="1259" y="169"/>
                  <a:pt x="1271" y="179"/>
                  <a:pt x="1278" y="188"/>
                </a:cubicBezTo>
                <a:cubicBezTo>
                  <a:pt x="1285" y="196"/>
                  <a:pt x="1289" y="207"/>
                  <a:pt x="1289" y="218"/>
                </a:cubicBezTo>
                <a:close/>
                <a:moveTo>
                  <a:pt x="1381" y="267"/>
                </a:moveTo>
                <a:cubicBezTo>
                  <a:pt x="1375" y="271"/>
                  <a:pt x="1368" y="272"/>
                  <a:pt x="1359" y="272"/>
                </a:cubicBezTo>
                <a:cubicBezTo>
                  <a:pt x="1334" y="272"/>
                  <a:pt x="1321" y="258"/>
                  <a:pt x="1321" y="230"/>
                </a:cubicBezTo>
                <a:cubicBezTo>
                  <a:pt x="1321" y="144"/>
                  <a:pt x="1321" y="144"/>
                  <a:pt x="1321" y="144"/>
                </a:cubicBezTo>
                <a:cubicBezTo>
                  <a:pt x="1297" y="144"/>
                  <a:pt x="1297" y="144"/>
                  <a:pt x="1297" y="144"/>
                </a:cubicBezTo>
                <a:cubicBezTo>
                  <a:pt x="1297" y="125"/>
                  <a:pt x="1297" y="125"/>
                  <a:pt x="1297" y="125"/>
                </a:cubicBezTo>
                <a:cubicBezTo>
                  <a:pt x="1321" y="125"/>
                  <a:pt x="1321" y="125"/>
                  <a:pt x="1321" y="125"/>
                </a:cubicBezTo>
                <a:cubicBezTo>
                  <a:pt x="1321" y="90"/>
                  <a:pt x="1321" y="90"/>
                  <a:pt x="1321" y="90"/>
                </a:cubicBezTo>
                <a:cubicBezTo>
                  <a:pt x="1344" y="82"/>
                  <a:pt x="1344" y="82"/>
                  <a:pt x="1344" y="82"/>
                </a:cubicBezTo>
                <a:cubicBezTo>
                  <a:pt x="1344" y="125"/>
                  <a:pt x="1344" y="125"/>
                  <a:pt x="1344" y="125"/>
                </a:cubicBezTo>
                <a:cubicBezTo>
                  <a:pt x="1381" y="125"/>
                  <a:pt x="1381" y="125"/>
                  <a:pt x="1381" y="125"/>
                </a:cubicBezTo>
                <a:cubicBezTo>
                  <a:pt x="1381" y="144"/>
                  <a:pt x="1381" y="144"/>
                  <a:pt x="1381" y="144"/>
                </a:cubicBezTo>
                <a:cubicBezTo>
                  <a:pt x="1344" y="144"/>
                  <a:pt x="1344" y="144"/>
                  <a:pt x="1344" y="144"/>
                </a:cubicBezTo>
                <a:cubicBezTo>
                  <a:pt x="1344" y="226"/>
                  <a:pt x="1344" y="226"/>
                  <a:pt x="1344" y="226"/>
                </a:cubicBezTo>
                <a:cubicBezTo>
                  <a:pt x="1344" y="235"/>
                  <a:pt x="1346" y="242"/>
                  <a:pt x="1349" y="246"/>
                </a:cubicBezTo>
                <a:cubicBezTo>
                  <a:pt x="1353" y="250"/>
                  <a:pt x="1358" y="252"/>
                  <a:pt x="1366" y="252"/>
                </a:cubicBezTo>
                <a:cubicBezTo>
                  <a:pt x="1372" y="252"/>
                  <a:pt x="1377" y="251"/>
                  <a:pt x="1381" y="248"/>
                </a:cubicBezTo>
                <a:lnTo>
                  <a:pt x="1381" y="267"/>
                </a:lnTo>
                <a:close/>
                <a:moveTo>
                  <a:pt x="1520" y="269"/>
                </a:moveTo>
                <a:cubicBezTo>
                  <a:pt x="1497" y="269"/>
                  <a:pt x="1497" y="269"/>
                  <a:pt x="1497" y="269"/>
                </a:cubicBezTo>
                <a:cubicBezTo>
                  <a:pt x="1497" y="246"/>
                  <a:pt x="1497" y="246"/>
                  <a:pt x="1497" y="246"/>
                </a:cubicBezTo>
                <a:cubicBezTo>
                  <a:pt x="1496" y="246"/>
                  <a:pt x="1496" y="246"/>
                  <a:pt x="1496" y="246"/>
                </a:cubicBezTo>
                <a:cubicBezTo>
                  <a:pt x="1487" y="264"/>
                  <a:pt x="1472" y="272"/>
                  <a:pt x="1452" y="272"/>
                </a:cubicBezTo>
                <a:cubicBezTo>
                  <a:pt x="1418" y="272"/>
                  <a:pt x="1401" y="252"/>
                  <a:pt x="1401" y="211"/>
                </a:cubicBezTo>
                <a:cubicBezTo>
                  <a:pt x="1401" y="125"/>
                  <a:pt x="1401" y="125"/>
                  <a:pt x="1401" y="125"/>
                </a:cubicBezTo>
                <a:cubicBezTo>
                  <a:pt x="1424" y="125"/>
                  <a:pt x="1424" y="125"/>
                  <a:pt x="1424" y="125"/>
                </a:cubicBezTo>
                <a:cubicBezTo>
                  <a:pt x="1424" y="207"/>
                  <a:pt x="1424" y="207"/>
                  <a:pt x="1424" y="207"/>
                </a:cubicBezTo>
                <a:cubicBezTo>
                  <a:pt x="1424" y="238"/>
                  <a:pt x="1435" y="253"/>
                  <a:pt x="1458" y="253"/>
                </a:cubicBezTo>
                <a:cubicBezTo>
                  <a:pt x="1470" y="253"/>
                  <a:pt x="1479" y="249"/>
                  <a:pt x="1486" y="240"/>
                </a:cubicBezTo>
                <a:cubicBezTo>
                  <a:pt x="1493" y="232"/>
                  <a:pt x="1497" y="221"/>
                  <a:pt x="1497" y="208"/>
                </a:cubicBezTo>
                <a:cubicBezTo>
                  <a:pt x="1497" y="125"/>
                  <a:pt x="1497" y="125"/>
                  <a:pt x="1497" y="125"/>
                </a:cubicBezTo>
                <a:cubicBezTo>
                  <a:pt x="1520" y="125"/>
                  <a:pt x="1520" y="125"/>
                  <a:pt x="1520" y="125"/>
                </a:cubicBezTo>
                <a:lnTo>
                  <a:pt x="1520" y="269"/>
                </a:lnTo>
                <a:close/>
                <a:moveTo>
                  <a:pt x="1678" y="269"/>
                </a:moveTo>
                <a:cubicBezTo>
                  <a:pt x="1655" y="269"/>
                  <a:pt x="1655" y="269"/>
                  <a:pt x="1655" y="269"/>
                </a:cubicBezTo>
                <a:cubicBezTo>
                  <a:pt x="1655" y="244"/>
                  <a:pt x="1655" y="244"/>
                  <a:pt x="1655" y="244"/>
                </a:cubicBezTo>
                <a:cubicBezTo>
                  <a:pt x="1654" y="244"/>
                  <a:pt x="1654" y="244"/>
                  <a:pt x="1654" y="244"/>
                </a:cubicBezTo>
                <a:cubicBezTo>
                  <a:pt x="1644" y="263"/>
                  <a:pt x="1627" y="272"/>
                  <a:pt x="1605" y="272"/>
                </a:cubicBezTo>
                <a:cubicBezTo>
                  <a:pt x="1587" y="272"/>
                  <a:pt x="1572" y="266"/>
                  <a:pt x="1561" y="253"/>
                </a:cubicBezTo>
                <a:cubicBezTo>
                  <a:pt x="1551" y="240"/>
                  <a:pt x="1545" y="222"/>
                  <a:pt x="1545" y="200"/>
                </a:cubicBezTo>
                <a:cubicBezTo>
                  <a:pt x="1545" y="177"/>
                  <a:pt x="1551" y="157"/>
                  <a:pt x="1563" y="143"/>
                </a:cubicBezTo>
                <a:cubicBezTo>
                  <a:pt x="1575" y="129"/>
                  <a:pt x="1591" y="121"/>
                  <a:pt x="1611" y="121"/>
                </a:cubicBezTo>
                <a:cubicBezTo>
                  <a:pt x="1631" y="121"/>
                  <a:pt x="1645" y="129"/>
                  <a:pt x="1654" y="145"/>
                </a:cubicBezTo>
                <a:cubicBezTo>
                  <a:pt x="1655" y="145"/>
                  <a:pt x="1655" y="145"/>
                  <a:pt x="1655" y="145"/>
                </a:cubicBezTo>
                <a:cubicBezTo>
                  <a:pt x="1655" y="56"/>
                  <a:pt x="1655" y="56"/>
                  <a:pt x="1655" y="56"/>
                </a:cubicBezTo>
                <a:cubicBezTo>
                  <a:pt x="1678" y="56"/>
                  <a:pt x="1678" y="56"/>
                  <a:pt x="1678" y="56"/>
                </a:cubicBezTo>
                <a:lnTo>
                  <a:pt x="1678" y="269"/>
                </a:lnTo>
                <a:close/>
                <a:moveTo>
                  <a:pt x="1655" y="204"/>
                </a:moveTo>
                <a:cubicBezTo>
                  <a:pt x="1655" y="183"/>
                  <a:pt x="1655" y="183"/>
                  <a:pt x="1655" y="183"/>
                </a:cubicBezTo>
                <a:cubicBezTo>
                  <a:pt x="1655" y="171"/>
                  <a:pt x="1651" y="161"/>
                  <a:pt x="1643" y="153"/>
                </a:cubicBezTo>
                <a:cubicBezTo>
                  <a:pt x="1635" y="145"/>
                  <a:pt x="1625" y="141"/>
                  <a:pt x="1614" y="141"/>
                </a:cubicBezTo>
                <a:cubicBezTo>
                  <a:pt x="1600" y="141"/>
                  <a:pt x="1589" y="146"/>
                  <a:pt x="1581" y="156"/>
                </a:cubicBezTo>
                <a:cubicBezTo>
                  <a:pt x="1573" y="167"/>
                  <a:pt x="1569" y="181"/>
                  <a:pt x="1569" y="199"/>
                </a:cubicBezTo>
                <a:cubicBezTo>
                  <a:pt x="1569" y="216"/>
                  <a:pt x="1573" y="229"/>
                  <a:pt x="1580" y="238"/>
                </a:cubicBezTo>
                <a:cubicBezTo>
                  <a:pt x="1588" y="248"/>
                  <a:pt x="1598" y="253"/>
                  <a:pt x="1611" y="253"/>
                </a:cubicBezTo>
                <a:cubicBezTo>
                  <a:pt x="1624" y="253"/>
                  <a:pt x="1634" y="248"/>
                  <a:pt x="1643" y="239"/>
                </a:cubicBezTo>
                <a:cubicBezTo>
                  <a:pt x="1651" y="230"/>
                  <a:pt x="1655" y="218"/>
                  <a:pt x="1655" y="204"/>
                </a:cubicBezTo>
                <a:close/>
                <a:moveTo>
                  <a:pt x="1904" y="196"/>
                </a:moveTo>
                <a:cubicBezTo>
                  <a:pt x="1904" y="219"/>
                  <a:pt x="1897" y="238"/>
                  <a:pt x="1884" y="252"/>
                </a:cubicBezTo>
                <a:cubicBezTo>
                  <a:pt x="1871" y="265"/>
                  <a:pt x="1854" y="272"/>
                  <a:pt x="1832" y="272"/>
                </a:cubicBezTo>
                <a:cubicBezTo>
                  <a:pt x="1811" y="272"/>
                  <a:pt x="1794" y="266"/>
                  <a:pt x="1781" y="252"/>
                </a:cubicBezTo>
                <a:cubicBezTo>
                  <a:pt x="1768" y="239"/>
                  <a:pt x="1762" y="221"/>
                  <a:pt x="1762" y="199"/>
                </a:cubicBezTo>
                <a:cubicBezTo>
                  <a:pt x="1762" y="175"/>
                  <a:pt x="1769" y="156"/>
                  <a:pt x="1782" y="142"/>
                </a:cubicBezTo>
                <a:cubicBezTo>
                  <a:pt x="1795" y="128"/>
                  <a:pt x="1813" y="121"/>
                  <a:pt x="1835" y="121"/>
                </a:cubicBezTo>
                <a:cubicBezTo>
                  <a:pt x="1857" y="121"/>
                  <a:pt x="1874" y="128"/>
                  <a:pt x="1886" y="141"/>
                </a:cubicBezTo>
                <a:cubicBezTo>
                  <a:pt x="1898" y="155"/>
                  <a:pt x="1904" y="173"/>
                  <a:pt x="1904" y="196"/>
                </a:cubicBezTo>
                <a:close/>
                <a:moveTo>
                  <a:pt x="1880" y="197"/>
                </a:moveTo>
                <a:cubicBezTo>
                  <a:pt x="1880" y="179"/>
                  <a:pt x="1876" y="165"/>
                  <a:pt x="1868" y="156"/>
                </a:cubicBezTo>
                <a:cubicBezTo>
                  <a:pt x="1860" y="146"/>
                  <a:pt x="1849" y="141"/>
                  <a:pt x="1834" y="141"/>
                </a:cubicBezTo>
                <a:cubicBezTo>
                  <a:pt x="1819" y="141"/>
                  <a:pt x="1807" y="146"/>
                  <a:pt x="1799" y="156"/>
                </a:cubicBezTo>
                <a:cubicBezTo>
                  <a:pt x="1790" y="166"/>
                  <a:pt x="1786" y="180"/>
                  <a:pt x="1786" y="198"/>
                </a:cubicBezTo>
                <a:cubicBezTo>
                  <a:pt x="1786" y="215"/>
                  <a:pt x="1790" y="228"/>
                  <a:pt x="1799" y="238"/>
                </a:cubicBezTo>
                <a:cubicBezTo>
                  <a:pt x="1807" y="248"/>
                  <a:pt x="1819" y="253"/>
                  <a:pt x="1834" y="253"/>
                </a:cubicBezTo>
                <a:cubicBezTo>
                  <a:pt x="1849" y="253"/>
                  <a:pt x="1860" y="248"/>
                  <a:pt x="1868" y="238"/>
                </a:cubicBezTo>
                <a:cubicBezTo>
                  <a:pt x="1876" y="229"/>
                  <a:pt x="1880" y="215"/>
                  <a:pt x="1880" y="197"/>
                </a:cubicBezTo>
                <a:close/>
                <a:moveTo>
                  <a:pt x="657" y="77"/>
                </a:moveTo>
                <a:cubicBezTo>
                  <a:pt x="657" y="82"/>
                  <a:pt x="656" y="85"/>
                  <a:pt x="653" y="88"/>
                </a:cubicBezTo>
                <a:cubicBezTo>
                  <a:pt x="650" y="91"/>
                  <a:pt x="646" y="93"/>
                  <a:pt x="642" y="93"/>
                </a:cubicBezTo>
                <a:cubicBezTo>
                  <a:pt x="638" y="93"/>
                  <a:pt x="634" y="91"/>
                  <a:pt x="631" y="88"/>
                </a:cubicBezTo>
                <a:cubicBezTo>
                  <a:pt x="628" y="86"/>
                  <a:pt x="627" y="82"/>
                  <a:pt x="627" y="77"/>
                </a:cubicBezTo>
                <a:cubicBezTo>
                  <a:pt x="627" y="73"/>
                  <a:pt x="628" y="70"/>
                  <a:pt x="631" y="67"/>
                </a:cubicBezTo>
                <a:cubicBezTo>
                  <a:pt x="634" y="64"/>
                  <a:pt x="638" y="63"/>
                  <a:pt x="642" y="63"/>
                </a:cubicBezTo>
                <a:cubicBezTo>
                  <a:pt x="646" y="63"/>
                  <a:pt x="650" y="64"/>
                  <a:pt x="653" y="67"/>
                </a:cubicBezTo>
                <a:cubicBezTo>
                  <a:pt x="656" y="70"/>
                  <a:pt x="657" y="73"/>
                  <a:pt x="657" y="77"/>
                </a:cubicBezTo>
                <a:close/>
                <a:moveTo>
                  <a:pt x="653" y="269"/>
                </a:moveTo>
                <a:cubicBezTo>
                  <a:pt x="630" y="269"/>
                  <a:pt x="630" y="269"/>
                  <a:pt x="630" y="269"/>
                </a:cubicBezTo>
                <a:cubicBezTo>
                  <a:pt x="630" y="125"/>
                  <a:pt x="630" y="125"/>
                  <a:pt x="630" y="125"/>
                </a:cubicBezTo>
                <a:cubicBezTo>
                  <a:pt x="653" y="125"/>
                  <a:pt x="653" y="125"/>
                  <a:pt x="653" y="125"/>
                </a:cubicBezTo>
                <a:lnTo>
                  <a:pt x="653" y="269"/>
                </a:lnTo>
                <a:close/>
                <a:moveTo>
                  <a:pt x="1740" y="77"/>
                </a:moveTo>
                <a:cubicBezTo>
                  <a:pt x="1740" y="82"/>
                  <a:pt x="1738" y="85"/>
                  <a:pt x="1735" y="88"/>
                </a:cubicBezTo>
                <a:cubicBezTo>
                  <a:pt x="1732" y="91"/>
                  <a:pt x="1729" y="93"/>
                  <a:pt x="1725" y="93"/>
                </a:cubicBezTo>
                <a:cubicBezTo>
                  <a:pt x="1720" y="93"/>
                  <a:pt x="1717" y="91"/>
                  <a:pt x="1714" y="88"/>
                </a:cubicBezTo>
                <a:cubicBezTo>
                  <a:pt x="1711" y="86"/>
                  <a:pt x="1709" y="82"/>
                  <a:pt x="1709" y="77"/>
                </a:cubicBezTo>
                <a:cubicBezTo>
                  <a:pt x="1709" y="73"/>
                  <a:pt x="1711" y="70"/>
                  <a:pt x="1714" y="67"/>
                </a:cubicBezTo>
                <a:cubicBezTo>
                  <a:pt x="1717" y="64"/>
                  <a:pt x="1720" y="63"/>
                  <a:pt x="1725" y="63"/>
                </a:cubicBezTo>
                <a:cubicBezTo>
                  <a:pt x="1729" y="63"/>
                  <a:pt x="1732" y="64"/>
                  <a:pt x="1735" y="67"/>
                </a:cubicBezTo>
                <a:cubicBezTo>
                  <a:pt x="1738" y="70"/>
                  <a:pt x="1740" y="73"/>
                  <a:pt x="1740" y="77"/>
                </a:cubicBezTo>
                <a:close/>
                <a:moveTo>
                  <a:pt x="1736" y="269"/>
                </a:moveTo>
                <a:cubicBezTo>
                  <a:pt x="1713" y="269"/>
                  <a:pt x="1713" y="269"/>
                  <a:pt x="1713" y="269"/>
                </a:cubicBezTo>
                <a:cubicBezTo>
                  <a:pt x="1713" y="125"/>
                  <a:pt x="1713" y="125"/>
                  <a:pt x="1713" y="125"/>
                </a:cubicBezTo>
                <a:cubicBezTo>
                  <a:pt x="1736" y="125"/>
                  <a:pt x="1736" y="125"/>
                  <a:pt x="1736" y="125"/>
                </a:cubicBezTo>
                <a:lnTo>
                  <a:pt x="1736" y="269"/>
                </a:lnTo>
                <a:close/>
                <a:moveTo>
                  <a:pt x="252" y="0"/>
                </a:moveTo>
                <a:cubicBezTo>
                  <a:pt x="119" y="133"/>
                  <a:pt x="119" y="133"/>
                  <a:pt x="119" y="133"/>
                </a:cubicBezTo>
                <a:cubicBezTo>
                  <a:pt x="34" y="67"/>
                  <a:pt x="34" y="67"/>
                  <a:pt x="34" y="67"/>
                </a:cubicBezTo>
                <a:cubicBezTo>
                  <a:pt x="0" y="84"/>
                  <a:pt x="0" y="84"/>
                  <a:pt x="0" y="84"/>
                </a:cubicBezTo>
                <a:cubicBezTo>
                  <a:pt x="0" y="252"/>
                  <a:pt x="0" y="252"/>
                  <a:pt x="0" y="252"/>
                </a:cubicBezTo>
                <a:cubicBezTo>
                  <a:pt x="34" y="269"/>
                  <a:pt x="34" y="269"/>
                  <a:pt x="34" y="269"/>
                </a:cubicBezTo>
                <a:cubicBezTo>
                  <a:pt x="119" y="203"/>
                  <a:pt x="119" y="203"/>
                  <a:pt x="119" y="203"/>
                </a:cubicBezTo>
                <a:cubicBezTo>
                  <a:pt x="252" y="336"/>
                  <a:pt x="252" y="336"/>
                  <a:pt x="252" y="336"/>
                </a:cubicBezTo>
                <a:cubicBezTo>
                  <a:pt x="336" y="303"/>
                  <a:pt x="336" y="303"/>
                  <a:pt x="336" y="303"/>
                </a:cubicBezTo>
                <a:cubicBezTo>
                  <a:pt x="336" y="33"/>
                  <a:pt x="336" y="33"/>
                  <a:pt x="336" y="33"/>
                </a:cubicBezTo>
                <a:lnTo>
                  <a:pt x="252" y="0"/>
                </a:lnTo>
                <a:close/>
                <a:moveTo>
                  <a:pt x="34" y="218"/>
                </a:moveTo>
                <a:cubicBezTo>
                  <a:pt x="34" y="118"/>
                  <a:pt x="34" y="118"/>
                  <a:pt x="34" y="118"/>
                </a:cubicBezTo>
                <a:cubicBezTo>
                  <a:pt x="84" y="168"/>
                  <a:pt x="84" y="168"/>
                  <a:pt x="84" y="168"/>
                </a:cubicBezTo>
                <a:lnTo>
                  <a:pt x="34" y="218"/>
                </a:lnTo>
                <a:close/>
                <a:moveTo>
                  <a:pt x="163" y="168"/>
                </a:moveTo>
                <a:cubicBezTo>
                  <a:pt x="252" y="99"/>
                  <a:pt x="252" y="99"/>
                  <a:pt x="252" y="99"/>
                </a:cubicBezTo>
                <a:cubicBezTo>
                  <a:pt x="252" y="237"/>
                  <a:pt x="252" y="237"/>
                  <a:pt x="252" y="237"/>
                </a:cubicBezTo>
                <a:lnTo>
                  <a:pt x="163" y="168"/>
                </a:lnTo>
                <a:close/>
              </a:path>
            </a:pathLst>
          </a:custGeom>
          <a:solidFill>
            <a:srgbClr val="5C2D9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165"/>
          <p:cNvSpPr>
            <a:spLocks noChangeArrowheads="1"/>
          </p:cNvSpPr>
          <p:nvPr/>
        </p:nvSpPr>
        <p:spPr bwMode="auto">
          <a:xfrm>
            <a:off x="7589822" y="4137335"/>
            <a:ext cx="3919080" cy="246916"/>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3" name="Group 2"/>
          <p:cNvGrpSpPr/>
          <p:nvPr/>
        </p:nvGrpSpPr>
        <p:grpSpPr>
          <a:xfrm flipH="1">
            <a:off x="6594532" y="2802825"/>
            <a:ext cx="1909231" cy="3394061"/>
            <a:chOff x="9308758" y="2526845"/>
            <a:chExt cx="1909231" cy="3394061"/>
          </a:xfrm>
        </p:grpSpPr>
        <p:sp>
          <p:nvSpPr>
            <p:cNvPr id="10" name="Freeform 9"/>
            <p:cNvSpPr/>
            <p:nvPr/>
          </p:nvSpPr>
          <p:spPr bwMode="auto">
            <a:xfrm flipH="1">
              <a:off x="9308758" y="2526845"/>
              <a:ext cx="1422214" cy="2980412"/>
            </a:xfrm>
            <a:custGeom>
              <a:avLst/>
              <a:gdLst>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255752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85319 w 1539601"/>
                <a:gd name="connsiteY23" fmla="*/ 1264658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42911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 name="connsiteX0" fmla="*/ 307903 w 1539601"/>
                <a:gd name="connsiteY0" fmla="*/ 683058 h 3226406"/>
                <a:gd name="connsiteX1" fmla="*/ 65607 w 1539601"/>
                <a:gd name="connsiteY1" fmla="*/ 854935 h 3226406"/>
                <a:gd name="connsiteX2" fmla="*/ 23353 w 1539601"/>
                <a:gd name="connsiteY2" fmla="*/ 2173173 h 3226406"/>
                <a:gd name="connsiteX3" fmla="*/ 183916 w 1539601"/>
                <a:gd name="connsiteY3" fmla="*/ 2395849 h 3226406"/>
                <a:gd name="connsiteX4" fmla="*/ 188837 w 1539601"/>
                <a:gd name="connsiteY4" fmla="*/ 2395940 h 3226406"/>
                <a:gd name="connsiteX5" fmla="*/ 193527 w 1539601"/>
                <a:gd name="connsiteY5" fmla="*/ 2399102 h 3226406"/>
                <a:gd name="connsiteX6" fmla="*/ 226167 w 1539601"/>
                <a:gd name="connsiteY6" fmla="*/ 2405692 h 3226406"/>
                <a:gd name="connsiteX7" fmla="*/ 777891 w 1539601"/>
                <a:gd name="connsiteY7" fmla="*/ 2405692 h 3226406"/>
                <a:gd name="connsiteX8" fmla="*/ 777891 w 1539601"/>
                <a:gd name="connsiteY8" fmla="*/ 3084791 h 3226406"/>
                <a:gd name="connsiteX9" fmla="*/ 919506 w 1539601"/>
                <a:gd name="connsiteY9" fmla="*/ 3226406 h 3226406"/>
                <a:gd name="connsiteX10" fmla="*/ 1061121 w 1539601"/>
                <a:gd name="connsiteY10" fmla="*/ 3084791 h 3226406"/>
                <a:gd name="connsiteX11" fmla="*/ 1061121 w 1539601"/>
                <a:gd name="connsiteY11" fmla="*/ 2140495 h 3226406"/>
                <a:gd name="connsiteX12" fmla="*/ 974629 w 1539601"/>
                <a:gd name="connsiteY12" fmla="*/ 2010009 h 3226406"/>
                <a:gd name="connsiteX13" fmla="*/ 956155 w 1539601"/>
                <a:gd name="connsiteY13" fmla="*/ 2006279 h 3226406"/>
                <a:gd name="connsiteX14" fmla="*/ 953986 w 1539601"/>
                <a:gd name="connsiteY14" fmla="*/ 2004817 h 3226406"/>
                <a:gd name="connsiteX15" fmla="*/ 921346 w 1539601"/>
                <a:gd name="connsiteY15" fmla="*/ 1998227 h 3226406"/>
                <a:gd name="connsiteX16" fmla="*/ 642562 w 1539601"/>
                <a:gd name="connsiteY16" fmla="*/ 1998227 h 3226406"/>
                <a:gd name="connsiteX17" fmla="*/ 521942 w 1539601"/>
                <a:gd name="connsiteY17" fmla="*/ 1968313 h 3226406"/>
                <a:gd name="connsiteX18" fmla="*/ 555745 w 1539601"/>
                <a:gd name="connsiteY18" fmla="*/ 1567496 h 3226406"/>
                <a:gd name="connsiteX19" fmla="*/ 581096 w 1539601"/>
                <a:gd name="connsiteY19" fmla="*/ 1380450 h 3226406"/>
                <a:gd name="connsiteX20" fmla="*/ 741659 w 1539601"/>
                <a:gd name="connsiteY20" fmla="*/ 1576404 h 3226406"/>
                <a:gd name="connsiteX21" fmla="*/ 1443062 w 1539601"/>
                <a:gd name="connsiteY21" fmla="*/ 1576404 h 3226406"/>
                <a:gd name="connsiteX22" fmla="*/ 1400810 w 1539601"/>
                <a:gd name="connsiteY22" fmla="*/ 1367814 h 3226406"/>
                <a:gd name="connsiteX23" fmla="*/ 879094 w 1539601"/>
                <a:gd name="connsiteY23" fmla="*/ 1351817 h 3226406"/>
                <a:gd name="connsiteX24" fmla="*/ 462787 w 1539601"/>
                <a:gd name="connsiteY24" fmla="*/ 730237 h 3226406"/>
                <a:gd name="connsiteX25" fmla="*/ 307903 w 1539601"/>
                <a:gd name="connsiteY25" fmla="*/ 683058 h 3226406"/>
                <a:gd name="connsiteX26" fmla="*/ 310674 w 1539601"/>
                <a:gd name="connsiteY26" fmla="*/ 0 h 3226406"/>
                <a:gd name="connsiteX27" fmla="*/ 0 w 1539601"/>
                <a:gd name="connsiteY27" fmla="*/ 327451 h 3226406"/>
                <a:gd name="connsiteX28" fmla="*/ 310674 w 1539601"/>
                <a:gd name="connsiteY28" fmla="*/ 654902 h 3226406"/>
                <a:gd name="connsiteX29" fmla="*/ 621348 w 1539601"/>
                <a:gd name="connsiteY29" fmla="*/ 327451 h 3226406"/>
                <a:gd name="connsiteX30" fmla="*/ 310674 w 1539601"/>
                <a:gd name="connsiteY30" fmla="*/ 0 h 3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39601" h="3226406">
                  <a:moveTo>
                    <a:pt x="307903" y="683058"/>
                  </a:moveTo>
                  <a:cubicBezTo>
                    <a:pt x="213933" y="677723"/>
                    <a:pt x="116663" y="717619"/>
                    <a:pt x="65607" y="854935"/>
                  </a:cubicBezTo>
                  <a:lnTo>
                    <a:pt x="23353" y="2173173"/>
                  </a:lnTo>
                  <a:cubicBezTo>
                    <a:pt x="51522" y="2256307"/>
                    <a:pt x="54338" y="2357251"/>
                    <a:pt x="183916" y="2395849"/>
                  </a:cubicBezTo>
                  <a:lnTo>
                    <a:pt x="188837" y="2395940"/>
                  </a:lnTo>
                  <a:lnTo>
                    <a:pt x="193527" y="2399102"/>
                  </a:lnTo>
                  <a:cubicBezTo>
                    <a:pt x="203559" y="2403345"/>
                    <a:pt x="214589" y="2405692"/>
                    <a:pt x="226167" y="2405692"/>
                  </a:cubicBezTo>
                  <a:lnTo>
                    <a:pt x="777891" y="2405692"/>
                  </a:lnTo>
                  <a:lnTo>
                    <a:pt x="777891" y="3084791"/>
                  </a:lnTo>
                  <a:cubicBezTo>
                    <a:pt x="777891" y="3163003"/>
                    <a:pt x="841294" y="3226406"/>
                    <a:pt x="919506" y="3226406"/>
                  </a:cubicBezTo>
                  <a:cubicBezTo>
                    <a:pt x="997718" y="3226406"/>
                    <a:pt x="1061121" y="3163003"/>
                    <a:pt x="1061121" y="3084791"/>
                  </a:cubicBezTo>
                  <a:lnTo>
                    <a:pt x="1061121" y="2140495"/>
                  </a:lnTo>
                  <a:cubicBezTo>
                    <a:pt x="1061121" y="2081836"/>
                    <a:pt x="1025457" y="2031507"/>
                    <a:pt x="974629" y="2010009"/>
                  </a:cubicBezTo>
                  <a:lnTo>
                    <a:pt x="956155" y="2006279"/>
                  </a:lnTo>
                  <a:lnTo>
                    <a:pt x="953986" y="2004817"/>
                  </a:lnTo>
                  <a:cubicBezTo>
                    <a:pt x="943954" y="2000574"/>
                    <a:pt x="932924" y="1998227"/>
                    <a:pt x="921346" y="1998227"/>
                  </a:cubicBezTo>
                  <a:lnTo>
                    <a:pt x="642562" y="1998227"/>
                  </a:lnTo>
                  <a:lnTo>
                    <a:pt x="521942" y="1968313"/>
                  </a:lnTo>
                  <a:lnTo>
                    <a:pt x="555745" y="1567496"/>
                  </a:lnTo>
                  <a:lnTo>
                    <a:pt x="581096" y="1380450"/>
                  </a:lnTo>
                  <a:lnTo>
                    <a:pt x="741659" y="1576404"/>
                  </a:lnTo>
                  <a:lnTo>
                    <a:pt x="1443062" y="1576404"/>
                  </a:lnTo>
                  <a:cubicBezTo>
                    <a:pt x="1496584" y="1531868"/>
                    <a:pt x="1651511" y="1501420"/>
                    <a:pt x="1400810" y="1367814"/>
                  </a:cubicBezTo>
                  <a:lnTo>
                    <a:pt x="879094" y="1351817"/>
                  </a:lnTo>
                  <a:lnTo>
                    <a:pt x="462787" y="730237"/>
                  </a:lnTo>
                  <a:cubicBezTo>
                    <a:pt x="419477" y="705743"/>
                    <a:pt x="364284" y="686259"/>
                    <a:pt x="307903" y="683058"/>
                  </a:cubicBezTo>
                  <a:close/>
                  <a:moveTo>
                    <a:pt x="310674" y="0"/>
                  </a:moveTo>
                  <a:cubicBezTo>
                    <a:pt x="139093" y="0"/>
                    <a:pt x="0" y="146605"/>
                    <a:pt x="0" y="327451"/>
                  </a:cubicBezTo>
                  <a:cubicBezTo>
                    <a:pt x="0" y="508297"/>
                    <a:pt x="139093" y="654902"/>
                    <a:pt x="310674" y="654902"/>
                  </a:cubicBezTo>
                  <a:cubicBezTo>
                    <a:pt x="482255" y="654902"/>
                    <a:pt x="621348" y="508297"/>
                    <a:pt x="621348" y="327451"/>
                  </a:cubicBezTo>
                  <a:cubicBezTo>
                    <a:pt x="621348" y="146605"/>
                    <a:pt x="482255" y="0"/>
                    <a:pt x="310674"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34" indent="-342834" algn="ctr" defTabSz="932293">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nvGrpSpPr>
            <p:cNvPr id="13" name="Group 12"/>
            <p:cNvGrpSpPr/>
            <p:nvPr/>
          </p:nvGrpSpPr>
          <p:grpSpPr>
            <a:xfrm>
              <a:off x="9518284" y="3288089"/>
              <a:ext cx="1699705" cy="2632817"/>
              <a:chOff x="9711944" y="3996637"/>
              <a:chExt cx="1699705" cy="2632817"/>
            </a:xfrm>
          </p:grpSpPr>
          <p:sp>
            <p:nvSpPr>
              <p:cNvPr id="61" name="Freeform 222"/>
              <p:cNvSpPr>
                <a:spLocks/>
              </p:cNvSpPr>
              <p:nvPr/>
            </p:nvSpPr>
            <p:spPr bwMode="auto">
              <a:xfrm>
                <a:off x="10309137" y="5880091"/>
                <a:ext cx="229690" cy="422055"/>
              </a:xfrm>
              <a:custGeom>
                <a:avLst/>
                <a:gdLst>
                  <a:gd name="T0" fmla="*/ 0 w 80"/>
                  <a:gd name="T1" fmla="*/ 147 h 147"/>
                  <a:gd name="T2" fmla="*/ 80 w 80"/>
                  <a:gd name="T3" fmla="*/ 147 h 147"/>
                  <a:gd name="T4" fmla="*/ 72 w 80"/>
                  <a:gd name="T5" fmla="*/ 0 h 147"/>
                  <a:gd name="T6" fmla="*/ 11 w 80"/>
                  <a:gd name="T7" fmla="*/ 0 h 147"/>
                  <a:gd name="T8" fmla="*/ 0 w 80"/>
                  <a:gd name="T9" fmla="*/ 147 h 147"/>
                </a:gdLst>
                <a:ahLst/>
                <a:cxnLst>
                  <a:cxn ang="0">
                    <a:pos x="T0" y="T1"/>
                  </a:cxn>
                  <a:cxn ang="0">
                    <a:pos x="T2" y="T3"/>
                  </a:cxn>
                  <a:cxn ang="0">
                    <a:pos x="T4" y="T5"/>
                  </a:cxn>
                  <a:cxn ang="0">
                    <a:pos x="T6" y="T7"/>
                  </a:cxn>
                  <a:cxn ang="0">
                    <a:pos x="T8" y="T9"/>
                  </a:cxn>
                </a:cxnLst>
                <a:rect l="0" t="0" r="r" b="b"/>
                <a:pathLst>
                  <a:path w="80" h="147">
                    <a:moveTo>
                      <a:pt x="0" y="147"/>
                    </a:moveTo>
                    <a:lnTo>
                      <a:pt x="80" y="147"/>
                    </a:lnTo>
                    <a:lnTo>
                      <a:pt x="72" y="0"/>
                    </a:lnTo>
                    <a:lnTo>
                      <a:pt x="11" y="0"/>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223"/>
              <p:cNvSpPr>
                <a:spLocks/>
              </p:cNvSpPr>
              <p:nvPr/>
            </p:nvSpPr>
            <p:spPr bwMode="auto">
              <a:xfrm>
                <a:off x="10363689" y="5699210"/>
                <a:ext cx="120587" cy="180881"/>
              </a:xfrm>
              <a:custGeom>
                <a:avLst/>
                <a:gdLst>
                  <a:gd name="T0" fmla="*/ 0 w 42"/>
                  <a:gd name="T1" fmla="*/ 63 h 63"/>
                  <a:gd name="T2" fmla="*/ 42 w 42"/>
                  <a:gd name="T3" fmla="*/ 63 h 63"/>
                  <a:gd name="T4" fmla="*/ 39 w 42"/>
                  <a:gd name="T5" fmla="*/ 0 h 63"/>
                  <a:gd name="T6" fmla="*/ 6 w 42"/>
                  <a:gd name="T7" fmla="*/ 0 h 63"/>
                  <a:gd name="T8" fmla="*/ 0 w 42"/>
                  <a:gd name="T9" fmla="*/ 63 h 63"/>
                </a:gdLst>
                <a:ahLst/>
                <a:cxnLst>
                  <a:cxn ang="0">
                    <a:pos x="T0" y="T1"/>
                  </a:cxn>
                  <a:cxn ang="0">
                    <a:pos x="T2" y="T3"/>
                  </a:cxn>
                  <a:cxn ang="0">
                    <a:pos x="T4" y="T5"/>
                  </a:cxn>
                  <a:cxn ang="0">
                    <a:pos x="T6" y="T7"/>
                  </a:cxn>
                  <a:cxn ang="0">
                    <a:pos x="T8" y="T9"/>
                  </a:cxn>
                </a:cxnLst>
                <a:rect l="0" t="0" r="r" b="b"/>
                <a:pathLst>
                  <a:path w="42" h="63">
                    <a:moveTo>
                      <a:pt x="0" y="63"/>
                    </a:moveTo>
                    <a:lnTo>
                      <a:pt x="42" y="63"/>
                    </a:lnTo>
                    <a:lnTo>
                      <a:pt x="39" y="0"/>
                    </a:lnTo>
                    <a:lnTo>
                      <a:pt x="6"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Oval 224"/>
              <p:cNvSpPr>
                <a:spLocks noChangeArrowheads="1"/>
              </p:cNvSpPr>
              <p:nvPr/>
            </p:nvSpPr>
            <p:spPr bwMode="auto">
              <a:xfrm>
                <a:off x="10894845" y="6373924"/>
                <a:ext cx="255531"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Oval 225"/>
              <p:cNvSpPr>
                <a:spLocks noChangeArrowheads="1"/>
              </p:cNvSpPr>
              <p:nvPr/>
            </p:nvSpPr>
            <p:spPr bwMode="auto">
              <a:xfrm>
                <a:off x="9720558" y="6365309"/>
                <a:ext cx="252659" cy="2555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226"/>
              <p:cNvSpPr>
                <a:spLocks/>
              </p:cNvSpPr>
              <p:nvPr/>
            </p:nvSpPr>
            <p:spPr bwMode="auto">
              <a:xfrm>
                <a:off x="9846887" y="6167203"/>
                <a:ext cx="1177159" cy="183752"/>
              </a:xfrm>
              <a:custGeom>
                <a:avLst/>
                <a:gdLst>
                  <a:gd name="T0" fmla="*/ 0 w 148"/>
                  <a:gd name="T1" fmla="*/ 23 h 23"/>
                  <a:gd name="T2" fmla="*/ 19 w 148"/>
                  <a:gd name="T3" fmla="*/ 11 h 23"/>
                  <a:gd name="T4" fmla="*/ 74 w 148"/>
                  <a:gd name="T5" fmla="*/ 0 h 23"/>
                  <a:gd name="T6" fmla="*/ 129 w 148"/>
                  <a:gd name="T7" fmla="*/ 11 h 23"/>
                  <a:gd name="T8" fmla="*/ 148 w 148"/>
                  <a:gd name="T9" fmla="*/ 23 h 23"/>
                  <a:gd name="T10" fmla="*/ 0 w 148"/>
                  <a:gd name="T11" fmla="*/ 23 h 23"/>
                </a:gdLst>
                <a:ahLst/>
                <a:cxnLst>
                  <a:cxn ang="0">
                    <a:pos x="T0" y="T1"/>
                  </a:cxn>
                  <a:cxn ang="0">
                    <a:pos x="T2" y="T3"/>
                  </a:cxn>
                  <a:cxn ang="0">
                    <a:pos x="T4" y="T5"/>
                  </a:cxn>
                  <a:cxn ang="0">
                    <a:pos x="T6" y="T7"/>
                  </a:cxn>
                  <a:cxn ang="0">
                    <a:pos x="T8" y="T9"/>
                  </a:cxn>
                  <a:cxn ang="0">
                    <a:pos x="T10" y="T11"/>
                  </a:cxn>
                </a:cxnLst>
                <a:rect l="0" t="0" r="r" b="b"/>
                <a:pathLst>
                  <a:path w="148" h="23">
                    <a:moveTo>
                      <a:pt x="0" y="23"/>
                    </a:moveTo>
                    <a:cubicBezTo>
                      <a:pt x="3" y="16"/>
                      <a:pt x="10" y="13"/>
                      <a:pt x="19" y="11"/>
                    </a:cubicBezTo>
                    <a:cubicBezTo>
                      <a:pt x="74" y="0"/>
                      <a:pt x="74" y="0"/>
                      <a:pt x="74" y="0"/>
                    </a:cubicBezTo>
                    <a:cubicBezTo>
                      <a:pt x="129" y="11"/>
                      <a:pt x="129" y="11"/>
                      <a:pt x="129" y="11"/>
                    </a:cubicBezTo>
                    <a:cubicBezTo>
                      <a:pt x="137" y="13"/>
                      <a:pt x="144" y="16"/>
                      <a:pt x="148" y="23"/>
                    </a:cubicBez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Rectangle 227"/>
              <p:cNvSpPr>
                <a:spLocks noChangeArrowheads="1"/>
              </p:cNvSpPr>
              <p:nvPr/>
            </p:nvSpPr>
            <p:spPr bwMode="auto">
              <a:xfrm>
                <a:off x="10894845" y="6350955"/>
                <a:ext cx="129201" cy="149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Rectangle 228"/>
              <p:cNvSpPr>
                <a:spLocks noChangeArrowheads="1"/>
              </p:cNvSpPr>
              <p:nvPr/>
            </p:nvSpPr>
            <p:spPr bwMode="auto">
              <a:xfrm>
                <a:off x="9846887" y="6350955"/>
                <a:ext cx="126329" cy="1435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229"/>
              <p:cNvSpPr>
                <a:spLocks/>
              </p:cNvSpPr>
              <p:nvPr/>
            </p:nvSpPr>
            <p:spPr bwMode="auto">
              <a:xfrm>
                <a:off x="10458435"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230"/>
              <p:cNvSpPr>
                <a:spLocks/>
              </p:cNvSpPr>
              <p:nvPr/>
            </p:nvSpPr>
            <p:spPr bwMode="auto">
              <a:xfrm>
                <a:off x="10332106" y="6373924"/>
                <a:ext cx="63165" cy="255530"/>
              </a:xfrm>
              <a:custGeom>
                <a:avLst/>
                <a:gdLst>
                  <a:gd name="T0" fmla="*/ 0 w 8"/>
                  <a:gd name="T1" fmla="*/ 30 h 32"/>
                  <a:gd name="T2" fmla="*/ 2 w 8"/>
                  <a:gd name="T3" fmla="*/ 32 h 32"/>
                  <a:gd name="T4" fmla="*/ 6 w 8"/>
                  <a:gd name="T5" fmla="*/ 32 h 32"/>
                  <a:gd name="T6" fmla="*/ 8 w 8"/>
                  <a:gd name="T7" fmla="*/ 30 h 32"/>
                  <a:gd name="T8" fmla="*/ 8 w 8"/>
                  <a:gd name="T9" fmla="*/ 2 h 32"/>
                  <a:gd name="T10" fmla="*/ 6 w 8"/>
                  <a:gd name="T11" fmla="*/ 0 h 32"/>
                  <a:gd name="T12" fmla="*/ 2 w 8"/>
                  <a:gd name="T13" fmla="*/ 0 h 32"/>
                  <a:gd name="T14" fmla="*/ 0 w 8"/>
                  <a:gd name="T15" fmla="*/ 2 h 32"/>
                  <a:gd name="T16" fmla="*/ 0 w 8"/>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2">
                    <a:moveTo>
                      <a:pt x="0" y="30"/>
                    </a:moveTo>
                    <a:cubicBezTo>
                      <a:pt x="0" y="31"/>
                      <a:pt x="1" y="32"/>
                      <a:pt x="2" y="32"/>
                    </a:cubicBezTo>
                    <a:cubicBezTo>
                      <a:pt x="6" y="32"/>
                      <a:pt x="6" y="32"/>
                      <a:pt x="6" y="32"/>
                    </a:cubicBezTo>
                    <a:cubicBezTo>
                      <a:pt x="7" y="32"/>
                      <a:pt x="8" y="31"/>
                      <a:pt x="8" y="30"/>
                    </a:cubicBezTo>
                    <a:cubicBezTo>
                      <a:pt x="8" y="2"/>
                      <a:pt x="8" y="2"/>
                      <a:pt x="8" y="2"/>
                    </a:cubicBezTo>
                    <a:cubicBezTo>
                      <a:pt x="8" y="1"/>
                      <a:pt x="7" y="0"/>
                      <a:pt x="6" y="0"/>
                    </a:cubicBezTo>
                    <a:cubicBezTo>
                      <a:pt x="2" y="0"/>
                      <a:pt x="2" y="0"/>
                      <a:pt x="2" y="0"/>
                    </a:cubicBezTo>
                    <a:cubicBezTo>
                      <a:pt x="1" y="0"/>
                      <a:pt x="0" y="1"/>
                      <a:pt x="0" y="2"/>
                    </a:cubicBez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Rectangle 231"/>
              <p:cNvSpPr>
                <a:spLocks noChangeArrowheads="1"/>
              </p:cNvSpPr>
              <p:nvPr/>
            </p:nvSpPr>
            <p:spPr bwMode="auto">
              <a:xfrm>
                <a:off x="10363689" y="6190172"/>
                <a:ext cx="126329" cy="3588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232"/>
              <p:cNvSpPr>
                <a:spLocks/>
              </p:cNvSpPr>
              <p:nvPr/>
            </p:nvSpPr>
            <p:spPr bwMode="auto">
              <a:xfrm>
                <a:off x="10053608" y="5618818"/>
                <a:ext cx="746491" cy="94748"/>
              </a:xfrm>
              <a:custGeom>
                <a:avLst/>
                <a:gdLst>
                  <a:gd name="T0" fmla="*/ 0 w 94"/>
                  <a:gd name="T1" fmla="*/ 6 h 12"/>
                  <a:gd name="T2" fmla="*/ 6 w 94"/>
                  <a:gd name="T3" fmla="*/ 12 h 12"/>
                  <a:gd name="T4" fmla="*/ 88 w 94"/>
                  <a:gd name="T5" fmla="*/ 12 h 12"/>
                  <a:gd name="T6" fmla="*/ 94 w 94"/>
                  <a:gd name="T7" fmla="*/ 6 h 12"/>
                  <a:gd name="T8" fmla="*/ 94 w 94"/>
                  <a:gd name="T9" fmla="*/ 6 h 12"/>
                  <a:gd name="T10" fmla="*/ 88 w 94"/>
                  <a:gd name="T11" fmla="*/ 0 h 12"/>
                  <a:gd name="T12" fmla="*/ 6 w 94"/>
                  <a:gd name="T13" fmla="*/ 0 h 12"/>
                  <a:gd name="T14" fmla="*/ 0 w 94"/>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2">
                    <a:moveTo>
                      <a:pt x="0" y="6"/>
                    </a:moveTo>
                    <a:cubicBezTo>
                      <a:pt x="0" y="9"/>
                      <a:pt x="2" y="12"/>
                      <a:pt x="6" y="12"/>
                    </a:cubicBezTo>
                    <a:cubicBezTo>
                      <a:pt x="88" y="12"/>
                      <a:pt x="88" y="12"/>
                      <a:pt x="88" y="12"/>
                    </a:cubicBezTo>
                    <a:cubicBezTo>
                      <a:pt x="91" y="12"/>
                      <a:pt x="94" y="9"/>
                      <a:pt x="94" y="6"/>
                    </a:cubicBezTo>
                    <a:cubicBezTo>
                      <a:pt x="94" y="6"/>
                      <a:pt x="94" y="6"/>
                      <a:pt x="94" y="6"/>
                    </a:cubicBezTo>
                    <a:cubicBezTo>
                      <a:pt x="94" y="2"/>
                      <a:pt x="91" y="0"/>
                      <a:pt x="88" y="0"/>
                    </a:cubicBezTo>
                    <a:cubicBezTo>
                      <a:pt x="6" y="0"/>
                      <a:pt x="6" y="0"/>
                      <a:pt x="6" y="0"/>
                    </a:cubicBezTo>
                    <a:cubicBezTo>
                      <a:pt x="2" y="0"/>
                      <a:pt x="0" y="2"/>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33"/>
              <p:cNvSpPr>
                <a:spLocks/>
              </p:cNvSpPr>
              <p:nvPr/>
            </p:nvSpPr>
            <p:spPr bwMode="auto">
              <a:xfrm>
                <a:off x="9711944" y="5561396"/>
                <a:ext cx="1429818" cy="103360"/>
              </a:xfrm>
              <a:custGeom>
                <a:avLst/>
                <a:gdLst>
                  <a:gd name="T0" fmla="*/ 180 w 180"/>
                  <a:gd name="T1" fmla="*/ 0 h 13"/>
                  <a:gd name="T2" fmla="*/ 180 w 180"/>
                  <a:gd name="T3" fmla="*/ 0 h 13"/>
                  <a:gd name="T4" fmla="*/ 167 w 180"/>
                  <a:gd name="T5" fmla="*/ 13 h 13"/>
                  <a:gd name="T6" fmla="*/ 13 w 180"/>
                  <a:gd name="T7" fmla="*/ 13 h 13"/>
                  <a:gd name="T8" fmla="*/ 0 w 180"/>
                  <a:gd name="T9" fmla="*/ 0 h 13"/>
                  <a:gd name="T10" fmla="*/ 0 w 180"/>
                  <a:gd name="T11" fmla="*/ 0 h 13"/>
                  <a:gd name="T12" fmla="*/ 180 w 18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80" h="13">
                    <a:moveTo>
                      <a:pt x="180" y="0"/>
                    </a:moveTo>
                    <a:cubicBezTo>
                      <a:pt x="180" y="0"/>
                      <a:pt x="180" y="0"/>
                      <a:pt x="180" y="0"/>
                    </a:cubicBezTo>
                    <a:cubicBezTo>
                      <a:pt x="180" y="7"/>
                      <a:pt x="174" y="13"/>
                      <a:pt x="167" y="13"/>
                    </a:cubicBezTo>
                    <a:cubicBezTo>
                      <a:pt x="13" y="13"/>
                      <a:pt x="13" y="13"/>
                      <a:pt x="13" y="13"/>
                    </a:cubicBezTo>
                    <a:cubicBezTo>
                      <a:pt x="6" y="13"/>
                      <a:pt x="0" y="7"/>
                      <a:pt x="0" y="0"/>
                    </a:cubicBezTo>
                    <a:cubicBezTo>
                      <a:pt x="0" y="0"/>
                      <a:pt x="0" y="0"/>
                      <a:pt x="0" y="0"/>
                    </a:cubicBezTo>
                    <a:lnTo>
                      <a:pt x="18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34"/>
              <p:cNvSpPr>
                <a:spLocks/>
              </p:cNvSpPr>
              <p:nvPr/>
            </p:nvSpPr>
            <p:spPr bwMode="auto">
              <a:xfrm>
                <a:off x="11150376" y="3996637"/>
                <a:ext cx="103360" cy="1271906"/>
              </a:xfrm>
              <a:custGeom>
                <a:avLst/>
                <a:gdLst>
                  <a:gd name="T0" fmla="*/ 0 w 13"/>
                  <a:gd name="T1" fmla="*/ 0 h 160"/>
                  <a:gd name="T2" fmla="*/ 0 w 13"/>
                  <a:gd name="T3" fmla="*/ 0 h 160"/>
                  <a:gd name="T4" fmla="*/ 13 w 13"/>
                  <a:gd name="T5" fmla="*/ 13 h 160"/>
                  <a:gd name="T6" fmla="*/ 13 w 13"/>
                  <a:gd name="T7" fmla="*/ 147 h 160"/>
                  <a:gd name="T8" fmla="*/ 0 w 13"/>
                  <a:gd name="T9" fmla="*/ 160 h 160"/>
                  <a:gd name="T10" fmla="*/ 0 w 13"/>
                  <a:gd name="T11" fmla="*/ 160 h 160"/>
                  <a:gd name="T12" fmla="*/ 0 w 13"/>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3" h="160">
                    <a:moveTo>
                      <a:pt x="0" y="0"/>
                    </a:moveTo>
                    <a:cubicBezTo>
                      <a:pt x="0" y="0"/>
                      <a:pt x="0" y="0"/>
                      <a:pt x="0" y="0"/>
                    </a:cubicBezTo>
                    <a:cubicBezTo>
                      <a:pt x="7" y="0"/>
                      <a:pt x="13" y="6"/>
                      <a:pt x="13" y="13"/>
                    </a:cubicBezTo>
                    <a:cubicBezTo>
                      <a:pt x="13" y="147"/>
                      <a:pt x="13" y="147"/>
                      <a:pt x="13" y="147"/>
                    </a:cubicBezTo>
                    <a:cubicBezTo>
                      <a:pt x="13" y="154"/>
                      <a:pt x="7" y="160"/>
                      <a:pt x="0" y="160"/>
                    </a:cubicBezTo>
                    <a:cubicBezTo>
                      <a:pt x="0" y="160"/>
                      <a:pt x="0" y="160"/>
                      <a:pt x="0" y="160"/>
                    </a:cubicBezTo>
                    <a:lnTo>
                      <a:pt x="0" y="0"/>
                    </a:lnTo>
                    <a:close/>
                  </a:path>
                </a:pathLst>
              </a:custGeom>
              <a:solidFill>
                <a:srgbClr val="A38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35"/>
              <p:cNvSpPr>
                <a:spLocks/>
              </p:cNvSpPr>
              <p:nvPr/>
            </p:nvSpPr>
            <p:spPr bwMode="auto">
              <a:xfrm>
                <a:off x="10587637" y="4697190"/>
                <a:ext cx="737879" cy="1079541"/>
              </a:xfrm>
              <a:custGeom>
                <a:avLst/>
                <a:gdLst>
                  <a:gd name="T0" fmla="*/ 0 w 93"/>
                  <a:gd name="T1" fmla="*/ 136 h 136"/>
                  <a:gd name="T2" fmla="*/ 72 w 93"/>
                  <a:gd name="T3" fmla="*/ 136 h 136"/>
                  <a:gd name="T4" fmla="*/ 93 w 93"/>
                  <a:gd name="T5" fmla="*/ 115 h 136"/>
                  <a:gd name="T6" fmla="*/ 93 w 93"/>
                  <a:gd name="T7" fmla="*/ 0 h 136"/>
                  <a:gd name="T8" fmla="*/ 84 w 93"/>
                  <a:gd name="T9" fmla="*/ 0 h 136"/>
                  <a:gd name="T10" fmla="*/ 84 w 93"/>
                  <a:gd name="T11" fmla="*/ 115 h 136"/>
                  <a:gd name="T12" fmla="*/ 72 w 93"/>
                  <a:gd name="T13" fmla="*/ 127 h 136"/>
                  <a:gd name="T14" fmla="*/ 0 w 93"/>
                  <a:gd name="T15" fmla="*/ 127 h 136"/>
                  <a:gd name="T16" fmla="*/ 0 w 93"/>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6">
                    <a:moveTo>
                      <a:pt x="0" y="136"/>
                    </a:moveTo>
                    <a:cubicBezTo>
                      <a:pt x="72" y="136"/>
                      <a:pt x="72" y="136"/>
                      <a:pt x="72" y="136"/>
                    </a:cubicBezTo>
                    <a:cubicBezTo>
                      <a:pt x="84" y="136"/>
                      <a:pt x="93" y="127"/>
                      <a:pt x="93" y="115"/>
                    </a:cubicBezTo>
                    <a:cubicBezTo>
                      <a:pt x="93" y="0"/>
                      <a:pt x="93" y="0"/>
                      <a:pt x="93" y="0"/>
                    </a:cubicBezTo>
                    <a:cubicBezTo>
                      <a:pt x="84" y="0"/>
                      <a:pt x="84" y="0"/>
                      <a:pt x="84" y="0"/>
                    </a:cubicBezTo>
                    <a:cubicBezTo>
                      <a:pt x="84" y="115"/>
                      <a:pt x="84" y="115"/>
                      <a:pt x="84" y="115"/>
                    </a:cubicBezTo>
                    <a:cubicBezTo>
                      <a:pt x="84" y="121"/>
                      <a:pt x="79" y="127"/>
                      <a:pt x="72" y="127"/>
                    </a:cubicBezTo>
                    <a:cubicBezTo>
                      <a:pt x="0" y="127"/>
                      <a:pt x="0" y="127"/>
                      <a:pt x="0" y="127"/>
                    </a:cubicBezTo>
                    <a:lnTo>
                      <a:pt x="0"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36"/>
              <p:cNvSpPr>
                <a:spLocks/>
              </p:cNvSpPr>
              <p:nvPr/>
            </p:nvSpPr>
            <p:spPr bwMode="auto">
              <a:xfrm>
                <a:off x="10587637" y="5768117"/>
                <a:ext cx="180881" cy="160783"/>
              </a:xfrm>
              <a:custGeom>
                <a:avLst/>
                <a:gdLst>
                  <a:gd name="T0" fmla="*/ 23 w 23"/>
                  <a:gd name="T1" fmla="*/ 0 h 20"/>
                  <a:gd name="T2" fmla="*/ 23 w 23"/>
                  <a:gd name="T3" fmla="*/ 11 h 20"/>
                  <a:gd name="T4" fmla="*/ 14 w 23"/>
                  <a:gd name="T5" fmla="*/ 20 h 20"/>
                  <a:gd name="T6" fmla="*/ 9 w 23"/>
                  <a:gd name="T7" fmla="*/ 20 h 20"/>
                  <a:gd name="T8" fmla="*/ 0 w 23"/>
                  <a:gd name="T9" fmla="*/ 11 h 20"/>
                  <a:gd name="T10" fmla="*/ 0 w 23"/>
                  <a:gd name="T11" fmla="*/ 0 h 20"/>
                  <a:gd name="T12" fmla="*/ 23 w 23"/>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3" h="20">
                    <a:moveTo>
                      <a:pt x="23" y="0"/>
                    </a:moveTo>
                    <a:cubicBezTo>
                      <a:pt x="23" y="11"/>
                      <a:pt x="23" y="11"/>
                      <a:pt x="23" y="11"/>
                    </a:cubicBezTo>
                    <a:cubicBezTo>
                      <a:pt x="23" y="16"/>
                      <a:pt x="19" y="20"/>
                      <a:pt x="14" y="20"/>
                    </a:cubicBezTo>
                    <a:cubicBezTo>
                      <a:pt x="9" y="20"/>
                      <a:pt x="9" y="20"/>
                      <a:pt x="9" y="20"/>
                    </a:cubicBezTo>
                    <a:cubicBezTo>
                      <a:pt x="4" y="20"/>
                      <a:pt x="0" y="16"/>
                      <a:pt x="0" y="11"/>
                    </a:cubicBezTo>
                    <a:cubicBezTo>
                      <a:pt x="0" y="0"/>
                      <a:pt x="0" y="0"/>
                      <a:pt x="0" y="0"/>
                    </a:cubicBez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237"/>
              <p:cNvSpPr>
                <a:spLocks/>
              </p:cNvSpPr>
              <p:nvPr/>
            </p:nvSpPr>
            <p:spPr bwMode="auto">
              <a:xfrm>
                <a:off x="11253736" y="4608185"/>
                <a:ext cx="157913" cy="183752"/>
              </a:xfrm>
              <a:custGeom>
                <a:avLst/>
                <a:gdLst>
                  <a:gd name="T0" fmla="*/ 0 w 20"/>
                  <a:gd name="T1" fmla="*/ 0 h 23"/>
                  <a:gd name="T2" fmla="*/ 11 w 20"/>
                  <a:gd name="T3" fmla="*/ 0 h 23"/>
                  <a:gd name="T4" fmla="*/ 20 w 20"/>
                  <a:gd name="T5" fmla="*/ 9 h 23"/>
                  <a:gd name="T6" fmla="*/ 20 w 20"/>
                  <a:gd name="T7" fmla="*/ 14 h 23"/>
                  <a:gd name="T8" fmla="*/ 11 w 20"/>
                  <a:gd name="T9" fmla="*/ 23 h 23"/>
                  <a:gd name="T10" fmla="*/ 0 w 20"/>
                  <a:gd name="T11" fmla="*/ 23 h 23"/>
                  <a:gd name="T12" fmla="*/ 0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0" y="0"/>
                    </a:moveTo>
                    <a:cubicBezTo>
                      <a:pt x="11" y="0"/>
                      <a:pt x="11" y="0"/>
                      <a:pt x="11" y="0"/>
                    </a:cubicBezTo>
                    <a:cubicBezTo>
                      <a:pt x="16" y="0"/>
                      <a:pt x="20" y="4"/>
                      <a:pt x="20" y="9"/>
                    </a:cubicBezTo>
                    <a:cubicBezTo>
                      <a:pt x="20" y="14"/>
                      <a:pt x="20" y="14"/>
                      <a:pt x="20" y="14"/>
                    </a:cubicBezTo>
                    <a:cubicBezTo>
                      <a:pt x="20" y="19"/>
                      <a:pt x="16" y="23"/>
                      <a:pt x="11" y="23"/>
                    </a:cubicBezTo>
                    <a:cubicBezTo>
                      <a:pt x="0" y="23"/>
                      <a:pt x="0" y="23"/>
                      <a:pt x="0" y="23"/>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238"/>
              <p:cNvSpPr>
                <a:spLocks/>
              </p:cNvSpPr>
              <p:nvPr/>
            </p:nvSpPr>
            <p:spPr bwMode="auto">
              <a:xfrm>
                <a:off x="9720558" y="5389129"/>
                <a:ext cx="1421206" cy="134943"/>
              </a:xfrm>
              <a:custGeom>
                <a:avLst/>
                <a:gdLst>
                  <a:gd name="T0" fmla="*/ 0 w 179"/>
                  <a:gd name="T1" fmla="*/ 9 h 17"/>
                  <a:gd name="T2" fmla="*/ 9 w 179"/>
                  <a:gd name="T3" fmla="*/ 0 h 17"/>
                  <a:gd name="T4" fmla="*/ 170 w 179"/>
                  <a:gd name="T5" fmla="*/ 0 h 17"/>
                  <a:gd name="T6" fmla="*/ 179 w 179"/>
                  <a:gd name="T7" fmla="*/ 9 h 17"/>
                  <a:gd name="T8" fmla="*/ 179 w 179"/>
                  <a:gd name="T9" fmla="*/ 9 h 17"/>
                  <a:gd name="T10" fmla="*/ 170 w 179"/>
                  <a:gd name="T11" fmla="*/ 17 h 17"/>
                  <a:gd name="T12" fmla="*/ 9 w 179"/>
                  <a:gd name="T13" fmla="*/ 17 h 17"/>
                  <a:gd name="T14" fmla="*/ 0 w 17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7">
                    <a:moveTo>
                      <a:pt x="0" y="9"/>
                    </a:moveTo>
                    <a:cubicBezTo>
                      <a:pt x="0" y="4"/>
                      <a:pt x="4" y="0"/>
                      <a:pt x="9" y="0"/>
                    </a:cubicBezTo>
                    <a:cubicBezTo>
                      <a:pt x="170" y="0"/>
                      <a:pt x="170" y="0"/>
                      <a:pt x="170" y="0"/>
                    </a:cubicBezTo>
                    <a:cubicBezTo>
                      <a:pt x="175" y="0"/>
                      <a:pt x="179" y="4"/>
                      <a:pt x="179" y="9"/>
                    </a:cubicBezTo>
                    <a:cubicBezTo>
                      <a:pt x="179" y="9"/>
                      <a:pt x="179" y="9"/>
                      <a:pt x="179" y="9"/>
                    </a:cubicBezTo>
                    <a:cubicBezTo>
                      <a:pt x="179" y="13"/>
                      <a:pt x="175" y="17"/>
                      <a:pt x="170" y="17"/>
                    </a:cubicBezTo>
                    <a:cubicBezTo>
                      <a:pt x="9" y="17"/>
                      <a:pt x="9" y="17"/>
                      <a:pt x="9" y="17"/>
                    </a:cubicBezTo>
                    <a:cubicBezTo>
                      <a:pt x="4" y="17"/>
                      <a:pt x="0" y="13"/>
                      <a:pt x="0" y="9"/>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grpSp>
        <p:nvGrpSpPr>
          <p:cNvPr id="5" name="Group 4"/>
          <p:cNvGrpSpPr/>
          <p:nvPr/>
        </p:nvGrpSpPr>
        <p:grpSpPr>
          <a:xfrm>
            <a:off x="8530312" y="4005572"/>
            <a:ext cx="260350" cy="131763"/>
            <a:chOff x="9412072" y="3699351"/>
            <a:chExt cx="260350" cy="131763"/>
          </a:xfrm>
        </p:grpSpPr>
        <p:sp>
          <p:nvSpPr>
            <p:cNvPr id="14" name="Freeform 40"/>
            <p:cNvSpPr>
              <a:spLocks/>
            </p:cNvSpPr>
            <p:nvPr/>
          </p:nvSpPr>
          <p:spPr bwMode="auto">
            <a:xfrm>
              <a:off x="9412072" y="3708876"/>
              <a:ext cx="260350" cy="122238"/>
            </a:xfrm>
            <a:custGeom>
              <a:avLst/>
              <a:gdLst>
                <a:gd name="T0" fmla="*/ 55 w 58"/>
                <a:gd name="T1" fmla="*/ 8 h 27"/>
                <a:gd name="T2" fmla="*/ 54 w 58"/>
                <a:gd name="T3" fmla="*/ 7 h 27"/>
                <a:gd name="T4" fmla="*/ 29 w 58"/>
                <a:gd name="T5" fmla="*/ 0 h 27"/>
                <a:gd name="T6" fmla="*/ 4 w 58"/>
                <a:gd name="T7" fmla="*/ 7 h 27"/>
                <a:gd name="T8" fmla="*/ 3 w 58"/>
                <a:gd name="T9" fmla="*/ 8 h 27"/>
                <a:gd name="T10" fmla="*/ 0 w 58"/>
                <a:gd name="T11" fmla="*/ 13 h 27"/>
                <a:gd name="T12" fmla="*/ 0 w 58"/>
                <a:gd name="T13" fmla="*/ 22 h 27"/>
                <a:gd name="T14" fmla="*/ 6 w 58"/>
                <a:gd name="T15" fmla="*/ 27 h 27"/>
                <a:gd name="T16" fmla="*/ 53 w 58"/>
                <a:gd name="T17" fmla="*/ 27 h 27"/>
                <a:gd name="T18" fmla="*/ 58 w 58"/>
                <a:gd name="T19" fmla="*/ 22 h 27"/>
                <a:gd name="T20" fmla="*/ 58 w 58"/>
                <a:gd name="T21" fmla="*/ 13 h 27"/>
                <a:gd name="T22" fmla="*/ 55 w 58"/>
                <a:gd name="T2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7">
                  <a:moveTo>
                    <a:pt x="55" y="8"/>
                  </a:moveTo>
                  <a:cubicBezTo>
                    <a:pt x="55" y="8"/>
                    <a:pt x="55" y="8"/>
                    <a:pt x="54" y="7"/>
                  </a:cubicBezTo>
                  <a:cubicBezTo>
                    <a:pt x="47" y="3"/>
                    <a:pt x="38" y="0"/>
                    <a:pt x="29" y="0"/>
                  </a:cubicBezTo>
                  <a:cubicBezTo>
                    <a:pt x="20" y="0"/>
                    <a:pt x="11" y="3"/>
                    <a:pt x="4" y="7"/>
                  </a:cubicBezTo>
                  <a:cubicBezTo>
                    <a:pt x="4" y="8"/>
                    <a:pt x="3" y="8"/>
                    <a:pt x="3" y="8"/>
                  </a:cubicBezTo>
                  <a:cubicBezTo>
                    <a:pt x="1" y="9"/>
                    <a:pt x="0" y="11"/>
                    <a:pt x="0" y="13"/>
                  </a:cubicBezTo>
                  <a:cubicBezTo>
                    <a:pt x="0" y="22"/>
                    <a:pt x="0" y="22"/>
                    <a:pt x="0" y="22"/>
                  </a:cubicBezTo>
                  <a:cubicBezTo>
                    <a:pt x="0" y="25"/>
                    <a:pt x="3" y="27"/>
                    <a:pt x="6" y="27"/>
                  </a:cubicBezTo>
                  <a:cubicBezTo>
                    <a:pt x="53" y="27"/>
                    <a:pt x="53" y="27"/>
                    <a:pt x="53" y="27"/>
                  </a:cubicBezTo>
                  <a:cubicBezTo>
                    <a:pt x="56" y="27"/>
                    <a:pt x="58" y="25"/>
                    <a:pt x="58" y="22"/>
                  </a:cubicBezTo>
                  <a:cubicBezTo>
                    <a:pt x="58" y="13"/>
                    <a:pt x="58" y="13"/>
                    <a:pt x="58" y="13"/>
                  </a:cubicBezTo>
                  <a:cubicBezTo>
                    <a:pt x="58" y="11"/>
                    <a:pt x="57" y="9"/>
                    <a:pt x="55" y="8"/>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41"/>
            <p:cNvSpPr>
              <a:spLocks/>
            </p:cNvSpPr>
            <p:nvPr/>
          </p:nvSpPr>
          <p:spPr bwMode="auto">
            <a:xfrm>
              <a:off x="9532722" y="3699351"/>
              <a:ext cx="22225" cy="73025"/>
            </a:xfrm>
            <a:custGeom>
              <a:avLst/>
              <a:gdLst>
                <a:gd name="T0" fmla="*/ 5 w 5"/>
                <a:gd name="T1" fmla="*/ 13 h 16"/>
                <a:gd name="T2" fmla="*/ 2 w 5"/>
                <a:gd name="T3" fmla="*/ 16 h 16"/>
                <a:gd name="T4" fmla="*/ 2 w 5"/>
                <a:gd name="T5" fmla="*/ 16 h 16"/>
                <a:gd name="T6" fmla="*/ 0 w 5"/>
                <a:gd name="T7" fmla="*/ 13 h 16"/>
                <a:gd name="T8" fmla="*/ 0 w 5"/>
                <a:gd name="T9" fmla="*/ 2 h 16"/>
                <a:gd name="T10" fmla="*/ 2 w 5"/>
                <a:gd name="T11" fmla="*/ 0 h 16"/>
                <a:gd name="T12" fmla="*/ 2 w 5"/>
                <a:gd name="T13" fmla="*/ 0 h 16"/>
                <a:gd name="T14" fmla="*/ 5 w 5"/>
                <a:gd name="T15" fmla="*/ 2 h 16"/>
                <a:gd name="T16" fmla="*/ 5 w 5"/>
                <a:gd name="T17"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3"/>
                  </a:moveTo>
                  <a:cubicBezTo>
                    <a:pt x="5" y="15"/>
                    <a:pt x="4" y="16"/>
                    <a:pt x="2" y="16"/>
                  </a:cubicBezTo>
                  <a:cubicBezTo>
                    <a:pt x="2" y="16"/>
                    <a:pt x="2" y="16"/>
                    <a:pt x="2" y="16"/>
                  </a:cubicBezTo>
                  <a:cubicBezTo>
                    <a:pt x="1" y="16"/>
                    <a:pt x="0" y="15"/>
                    <a:pt x="0" y="13"/>
                  </a:cubicBezTo>
                  <a:cubicBezTo>
                    <a:pt x="0" y="2"/>
                    <a:pt x="0" y="2"/>
                    <a:pt x="0" y="2"/>
                  </a:cubicBezTo>
                  <a:cubicBezTo>
                    <a:pt x="0" y="1"/>
                    <a:pt x="1" y="0"/>
                    <a:pt x="2" y="0"/>
                  </a:cubicBezTo>
                  <a:cubicBezTo>
                    <a:pt x="2" y="0"/>
                    <a:pt x="2" y="0"/>
                    <a:pt x="2" y="0"/>
                  </a:cubicBezTo>
                  <a:cubicBezTo>
                    <a:pt x="4" y="0"/>
                    <a:pt x="5" y="1"/>
                    <a:pt x="5" y="2"/>
                  </a:cubicBezTo>
                  <a:lnTo>
                    <a:pt x="5" y="1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7" name="Freeform 5"/>
          <p:cNvSpPr>
            <a:spLocks/>
          </p:cNvSpPr>
          <p:nvPr/>
        </p:nvSpPr>
        <p:spPr bwMode="auto">
          <a:xfrm>
            <a:off x="16063451" y="5266642"/>
            <a:ext cx="1074450" cy="127517"/>
          </a:xfrm>
          <a:custGeom>
            <a:avLst/>
            <a:gdLst>
              <a:gd name="T0" fmla="*/ 416 w 455"/>
              <a:gd name="T1" fmla="*/ 0 h 54"/>
              <a:gd name="T2" fmla="*/ 31 w 455"/>
              <a:gd name="T3" fmla="*/ 0 h 54"/>
              <a:gd name="T4" fmla="*/ 0 w 455"/>
              <a:gd name="T5" fmla="*/ 54 h 54"/>
              <a:gd name="T6" fmla="*/ 455 w 455"/>
              <a:gd name="T7" fmla="*/ 54 h 54"/>
              <a:gd name="T8" fmla="*/ 416 w 455"/>
              <a:gd name="T9" fmla="*/ 0 h 54"/>
            </a:gdLst>
            <a:ahLst/>
            <a:cxnLst>
              <a:cxn ang="0">
                <a:pos x="T0" y="T1"/>
              </a:cxn>
              <a:cxn ang="0">
                <a:pos x="T2" y="T3"/>
              </a:cxn>
              <a:cxn ang="0">
                <a:pos x="T4" y="T5"/>
              </a:cxn>
              <a:cxn ang="0">
                <a:pos x="T6" y="T7"/>
              </a:cxn>
              <a:cxn ang="0">
                <a:pos x="T8" y="T9"/>
              </a:cxn>
            </a:cxnLst>
            <a:rect l="0" t="0" r="r" b="b"/>
            <a:pathLst>
              <a:path w="455" h="54">
                <a:moveTo>
                  <a:pt x="416" y="0"/>
                </a:moveTo>
                <a:lnTo>
                  <a:pt x="31" y="0"/>
                </a:lnTo>
                <a:lnTo>
                  <a:pt x="0" y="54"/>
                </a:lnTo>
                <a:lnTo>
                  <a:pt x="455" y="54"/>
                </a:lnTo>
                <a:lnTo>
                  <a:pt x="416"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7"/>
          <p:cNvSpPr>
            <a:spLocks/>
          </p:cNvSpPr>
          <p:nvPr/>
        </p:nvSpPr>
        <p:spPr bwMode="auto">
          <a:xfrm>
            <a:off x="17099478" y="3074675"/>
            <a:ext cx="2177238" cy="1308232"/>
          </a:xfrm>
          <a:custGeom>
            <a:avLst/>
            <a:gdLst>
              <a:gd name="T0" fmla="*/ 326 w 326"/>
              <a:gd name="T1" fmla="*/ 184 h 195"/>
              <a:gd name="T2" fmla="*/ 316 w 326"/>
              <a:gd name="T3" fmla="*/ 195 h 195"/>
              <a:gd name="T4" fmla="*/ 11 w 326"/>
              <a:gd name="T5" fmla="*/ 195 h 195"/>
              <a:gd name="T6" fmla="*/ 0 w 326"/>
              <a:gd name="T7" fmla="*/ 184 h 195"/>
              <a:gd name="T8" fmla="*/ 0 w 326"/>
              <a:gd name="T9" fmla="*/ 11 h 195"/>
              <a:gd name="T10" fmla="*/ 11 w 326"/>
              <a:gd name="T11" fmla="*/ 0 h 195"/>
              <a:gd name="T12" fmla="*/ 316 w 326"/>
              <a:gd name="T13" fmla="*/ 0 h 195"/>
              <a:gd name="T14" fmla="*/ 326 w 326"/>
              <a:gd name="T15" fmla="*/ 11 h 195"/>
              <a:gd name="T16" fmla="*/ 326 w 326"/>
              <a:gd name="T17"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95">
                <a:moveTo>
                  <a:pt x="326" y="184"/>
                </a:moveTo>
                <a:cubicBezTo>
                  <a:pt x="326" y="190"/>
                  <a:pt x="321" y="195"/>
                  <a:pt x="316" y="195"/>
                </a:cubicBezTo>
                <a:cubicBezTo>
                  <a:pt x="11" y="195"/>
                  <a:pt x="11" y="195"/>
                  <a:pt x="11" y="195"/>
                </a:cubicBezTo>
                <a:cubicBezTo>
                  <a:pt x="5" y="195"/>
                  <a:pt x="0" y="190"/>
                  <a:pt x="0" y="184"/>
                </a:cubicBezTo>
                <a:cubicBezTo>
                  <a:pt x="0" y="11"/>
                  <a:pt x="0" y="11"/>
                  <a:pt x="0" y="11"/>
                </a:cubicBezTo>
                <a:cubicBezTo>
                  <a:pt x="0" y="5"/>
                  <a:pt x="5" y="0"/>
                  <a:pt x="11" y="0"/>
                </a:cubicBezTo>
                <a:cubicBezTo>
                  <a:pt x="316" y="0"/>
                  <a:pt x="316" y="0"/>
                  <a:pt x="316" y="0"/>
                </a:cubicBezTo>
                <a:cubicBezTo>
                  <a:pt x="321" y="0"/>
                  <a:pt x="326" y="5"/>
                  <a:pt x="326" y="11"/>
                </a:cubicBezTo>
                <a:lnTo>
                  <a:pt x="326" y="1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8"/>
          <p:cNvSpPr>
            <a:spLocks/>
          </p:cNvSpPr>
          <p:nvPr/>
        </p:nvSpPr>
        <p:spPr bwMode="auto">
          <a:xfrm>
            <a:off x="15782442" y="4702947"/>
            <a:ext cx="281009" cy="342408"/>
          </a:xfrm>
          <a:custGeom>
            <a:avLst/>
            <a:gdLst>
              <a:gd name="T0" fmla="*/ 29 w 42"/>
              <a:gd name="T1" fmla="*/ 0 h 51"/>
              <a:gd name="T2" fmla="*/ 31 w 42"/>
              <a:gd name="T3" fmla="*/ 5 h 51"/>
              <a:gd name="T4" fmla="*/ 21 w 42"/>
              <a:gd name="T5" fmla="*/ 15 h 51"/>
              <a:gd name="T6" fmla="*/ 11 w 42"/>
              <a:gd name="T7" fmla="*/ 5 h 51"/>
              <a:gd name="T8" fmla="*/ 12 w 42"/>
              <a:gd name="T9" fmla="*/ 0 h 51"/>
              <a:gd name="T10" fmla="*/ 0 w 42"/>
              <a:gd name="T11" fmla="*/ 0 h 51"/>
              <a:gd name="T12" fmla="*/ 0 w 42"/>
              <a:gd name="T13" fmla="*/ 51 h 51"/>
              <a:gd name="T14" fmla="*/ 42 w 42"/>
              <a:gd name="T15" fmla="*/ 51 h 51"/>
              <a:gd name="T16" fmla="*/ 42 w 42"/>
              <a:gd name="T17" fmla="*/ 0 h 51"/>
              <a:gd name="T18" fmla="*/ 29 w 42"/>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29" y="0"/>
                </a:moveTo>
                <a:cubicBezTo>
                  <a:pt x="30" y="2"/>
                  <a:pt x="31" y="3"/>
                  <a:pt x="31" y="5"/>
                </a:cubicBezTo>
                <a:cubicBezTo>
                  <a:pt x="31" y="11"/>
                  <a:pt x="26" y="15"/>
                  <a:pt x="21" y="15"/>
                </a:cubicBezTo>
                <a:cubicBezTo>
                  <a:pt x="15" y="15"/>
                  <a:pt x="11" y="11"/>
                  <a:pt x="11" y="5"/>
                </a:cubicBezTo>
                <a:cubicBezTo>
                  <a:pt x="11" y="3"/>
                  <a:pt x="11" y="2"/>
                  <a:pt x="12" y="0"/>
                </a:cubicBezTo>
                <a:cubicBezTo>
                  <a:pt x="0" y="0"/>
                  <a:pt x="0" y="0"/>
                  <a:pt x="0" y="0"/>
                </a:cubicBezTo>
                <a:cubicBezTo>
                  <a:pt x="0" y="51"/>
                  <a:pt x="0" y="51"/>
                  <a:pt x="0" y="51"/>
                </a:cubicBezTo>
                <a:cubicBezTo>
                  <a:pt x="42" y="51"/>
                  <a:pt x="42" y="51"/>
                  <a:pt x="42" y="51"/>
                </a:cubicBezTo>
                <a:cubicBezTo>
                  <a:pt x="42" y="0"/>
                  <a:pt x="42" y="0"/>
                  <a:pt x="42" y="0"/>
                </a:cubicBezTo>
                <a:lnTo>
                  <a:pt x="2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9"/>
          <p:cNvSpPr>
            <a:spLocks/>
          </p:cNvSpPr>
          <p:nvPr/>
        </p:nvSpPr>
        <p:spPr bwMode="auto">
          <a:xfrm>
            <a:off x="15922947" y="1365853"/>
            <a:ext cx="2052081" cy="1133486"/>
          </a:xfrm>
          <a:custGeom>
            <a:avLst/>
            <a:gdLst>
              <a:gd name="T0" fmla="*/ 307 w 307"/>
              <a:gd name="T1" fmla="*/ 165 h 169"/>
              <a:gd name="T2" fmla="*/ 303 w 307"/>
              <a:gd name="T3" fmla="*/ 169 h 169"/>
              <a:gd name="T4" fmla="*/ 5 w 307"/>
              <a:gd name="T5" fmla="*/ 169 h 169"/>
              <a:gd name="T6" fmla="*/ 0 w 307"/>
              <a:gd name="T7" fmla="*/ 165 h 169"/>
              <a:gd name="T8" fmla="*/ 0 w 307"/>
              <a:gd name="T9" fmla="*/ 4 h 169"/>
              <a:gd name="T10" fmla="*/ 5 w 307"/>
              <a:gd name="T11" fmla="*/ 0 h 169"/>
              <a:gd name="T12" fmla="*/ 303 w 307"/>
              <a:gd name="T13" fmla="*/ 0 h 169"/>
              <a:gd name="T14" fmla="*/ 307 w 307"/>
              <a:gd name="T15" fmla="*/ 4 h 169"/>
              <a:gd name="T16" fmla="*/ 307 w 307"/>
              <a:gd name="T17"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169">
                <a:moveTo>
                  <a:pt x="307" y="165"/>
                </a:moveTo>
                <a:cubicBezTo>
                  <a:pt x="307" y="167"/>
                  <a:pt x="305" y="169"/>
                  <a:pt x="303" y="169"/>
                </a:cubicBezTo>
                <a:cubicBezTo>
                  <a:pt x="5" y="169"/>
                  <a:pt x="5" y="169"/>
                  <a:pt x="5" y="169"/>
                </a:cubicBezTo>
                <a:cubicBezTo>
                  <a:pt x="2" y="169"/>
                  <a:pt x="0" y="167"/>
                  <a:pt x="0" y="165"/>
                </a:cubicBezTo>
                <a:cubicBezTo>
                  <a:pt x="0" y="4"/>
                  <a:pt x="0" y="4"/>
                  <a:pt x="0" y="4"/>
                </a:cubicBezTo>
                <a:cubicBezTo>
                  <a:pt x="0" y="2"/>
                  <a:pt x="2" y="0"/>
                  <a:pt x="5" y="0"/>
                </a:cubicBezTo>
                <a:cubicBezTo>
                  <a:pt x="303" y="0"/>
                  <a:pt x="303" y="0"/>
                  <a:pt x="303" y="0"/>
                </a:cubicBezTo>
                <a:cubicBezTo>
                  <a:pt x="305" y="0"/>
                  <a:pt x="307" y="2"/>
                  <a:pt x="307" y="4"/>
                </a:cubicBezTo>
                <a:lnTo>
                  <a:pt x="307" y="165"/>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Rectangle 20"/>
          <p:cNvSpPr/>
          <p:nvPr/>
        </p:nvSpPr>
        <p:spPr bwMode="auto">
          <a:xfrm>
            <a:off x="15922950" y="1365853"/>
            <a:ext cx="2059164" cy="113348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22" name="Picture 21"/>
          <p:cNvPicPr>
            <a:picLocks/>
          </p:cNvPicPr>
          <p:nvPr/>
        </p:nvPicPr>
        <p:blipFill>
          <a:blip r:embed="rId3"/>
          <a:stretch>
            <a:fillRect/>
          </a:stretch>
        </p:blipFill>
        <p:spPr>
          <a:xfrm>
            <a:off x="17192252" y="1951801"/>
            <a:ext cx="457200" cy="457200"/>
          </a:xfrm>
          <a:prstGeom prst="rect">
            <a:avLst/>
          </a:prstGeom>
        </p:spPr>
      </p:pic>
      <p:pic>
        <p:nvPicPr>
          <p:cNvPr id="23" name="Picture 22"/>
          <p:cNvPicPr>
            <a:picLocks noChangeAspect="1"/>
          </p:cNvPicPr>
          <p:nvPr/>
        </p:nvPicPr>
        <p:blipFill>
          <a:blip r:embed="rId4"/>
          <a:stretch>
            <a:fillRect/>
          </a:stretch>
        </p:blipFill>
        <p:spPr>
          <a:xfrm>
            <a:off x="16986784" y="1415028"/>
            <a:ext cx="775287" cy="469669"/>
          </a:xfrm>
          <a:prstGeom prst="rect">
            <a:avLst/>
          </a:prstGeom>
        </p:spPr>
      </p:pic>
      <p:grpSp>
        <p:nvGrpSpPr>
          <p:cNvPr id="24" name="Group 23"/>
          <p:cNvGrpSpPr/>
          <p:nvPr/>
        </p:nvGrpSpPr>
        <p:grpSpPr>
          <a:xfrm>
            <a:off x="16085510" y="1479350"/>
            <a:ext cx="590930" cy="951359"/>
            <a:chOff x="13600846" y="-1636969"/>
            <a:chExt cx="687765" cy="1110915"/>
          </a:xfrm>
        </p:grpSpPr>
        <p:sp>
          <p:nvSpPr>
            <p:cNvPr id="41" name="Oval 56"/>
            <p:cNvSpPr>
              <a:spLocks noChangeArrowheads="1"/>
            </p:cNvSpPr>
            <p:nvPr/>
          </p:nvSpPr>
          <p:spPr bwMode="auto">
            <a:xfrm>
              <a:off x="13600846" y="-163696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Oval 57"/>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Oval 58"/>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Oval 59"/>
            <p:cNvSpPr>
              <a:spLocks noChangeArrowheads="1"/>
            </p:cNvSpPr>
            <p:nvPr/>
          </p:nvSpPr>
          <p:spPr bwMode="auto">
            <a:xfrm>
              <a:off x="13600846" y="-1491052"/>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Oval 60"/>
            <p:cNvSpPr>
              <a:spLocks noChangeArrowheads="1"/>
            </p:cNvSpPr>
            <p:nvPr/>
          </p:nvSpPr>
          <p:spPr bwMode="auto">
            <a:xfrm>
              <a:off x="13600846" y="-1344680"/>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Oval 61"/>
            <p:cNvSpPr>
              <a:spLocks noChangeArrowheads="1"/>
            </p:cNvSpPr>
            <p:nvPr/>
          </p:nvSpPr>
          <p:spPr bwMode="auto">
            <a:xfrm>
              <a:off x="13600846" y="-1198763"/>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62"/>
            <p:cNvSpPr>
              <a:spLocks/>
            </p:cNvSpPr>
            <p:nvPr/>
          </p:nvSpPr>
          <p:spPr bwMode="auto">
            <a:xfrm>
              <a:off x="13738581" y="-1636969"/>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63"/>
            <p:cNvSpPr>
              <a:spLocks/>
            </p:cNvSpPr>
            <p:nvPr/>
          </p:nvSpPr>
          <p:spPr bwMode="auto">
            <a:xfrm>
              <a:off x="13738581" y="-1491052"/>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64"/>
            <p:cNvSpPr>
              <a:spLocks/>
            </p:cNvSpPr>
            <p:nvPr/>
          </p:nvSpPr>
          <p:spPr bwMode="auto">
            <a:xfrm>
              <a:off x="13738581" y="-1344680"/>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65"/>
            <p:cNvSpPr>
              <a:spLocks/>
            </p:cNvSpPr>
            <p:nvPr/>
          </p:nvSpPr>
          <p:spPr bwMode="auto">
            <a:xfrm>
              <a:off x="13738581" y="-1198763"/>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 name="Oval 56"/>
            <p:cNvSpPr>
              <a:spLocks noChangeArrowheads="1"/>
            </p:cNvSpPr>
            <p:nvPr/>
          </p:nvSpPr>
          <p:spPr bwMode="auto">
            <a:xfrm>
              <a:off x="13600846" y="-1037446"/>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2" name="Oval 57"/>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3" name="Oval 58"/>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4" name="Oval 59"/>
            <p:cNvSpPr>
              <a:spLocks noChangeArrowheads="1"/>
            </p:cNvSpPr>
            <p:nvPr/>
          </p:nvSpPr>
          <p:spPr bwMode="auto">
            <a:xfrm>
              <a:off x="13600846" y="-891529"/>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5" name="Oval 60"/>
            <p:cNvSpPr>
              <a:spLocks noChangeArrowheads="1"/>
            </p:cNvSpPr>
            <p:nvPr/>
          </p:nvSpPr>
          <p:spPr bwMode="auto">
            <a:xfrm>
              <a:off x="13600846" y="-745157"/>
              <a:ext cx="73186" cy="727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6" name="Oval 61"/>
            <p:cNvSpPr>
              <a:spLocks noChangeArrowheads="1"/>
            </p:cNvSpPr>
            <p:nvPr/>
          </p:nvSpPr>
          <p:spPr bwMode="auto">
            <a:xfrm>
              <a:off x="13600846" y="-599240"/>
              <a:ext cx="73186" cy="7318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7" name="Freeform 62"/>
            <p:cNvSpPr>
              <a:spLocks/>
            </p:cNvSpPr>
            <p:nvPr/>
          </p:nvSpPr>
          <p:spPr bwMode="auto">
            <a:xfrm>
              <a:off x="13738581" y="-1037446"/>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8" name="Freeform 63"/>
            <p:cNvSpPr>
              <a:spLocks/>
            </p:cNvSpPr>
            <p:nvPr/>
          </p:nvSpPr>
          <p:spPr bwMode="auto">
            <a:xfrm>
              <a:off x="13738581" y="-891529"/>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9" name="Freeform 64"/>
            <p:cNvSpPr>
              <a:spLocks/>
            </p:cNvSpPr>
            <p:nvPr/>
          </p:nvSpPr>
          <p:spPr bwMode="auto">
            <a:xfrm>
              <a:off x="13738581" y="-745157"/>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60" name="Freeform 65"/>
            <p:cNvSpPr>
              <a:spLocks/>
            </p:cNvSpPr>
            <p:nvPr/>
          </p:nvSpPr>
          <p:spPr bwMode="auto">
            <a:xfrm>
              <a:off x="13738581" y="-599240"/>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5" name="Rectangle 166"/>
          <p:cNvSpPr>
            <a:spLocks noChangeArrowheads="1"/>
          </p:cNvSpPr>
          <p:nvPr/>
        </p:nvSpPr>
        <p:spPr bwMode="auto">
          <a:xfrm>
            <a:off x="7589822" y="4137335"/>
            <a:ext cx="2615592" cy="246916"/>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167"/>
          <p:cNvSpPr>
            <a:spLocks noChangeArrowheads="1"/>
          </p:cNvSpPr>
          <p:nvPr/>
        </p:nvSpPr>
        <p:spPr bwMode="auto">
          <a:xfrm>
            <a:off x="9473277" y="4384252"/>
            <a:ext cx="246916"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168"/>
          <p:cNvSpPr>
            <a:spLocks/>
          </p:cNvSpPr>
          <p:nvPr/>
        </p:nvSpPr>
        <p:spPr bwMode="auto">
          <a:xfrm>
            <a:off x="9473277"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169"/>
          <p:cNvSpPr>
            <a:spLocks noChangeArrowheads="1"/>
          </p:cNvSpPr>
          <p:nvPr/>
        </p:nvSpPr>
        <p:spPr bwMode="auto">
          <a:xfrm>
            <a:off x="10839930" y="4384252"/>
            <a:ext cx="246916"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170"/>
          <p:cNvSpPr>
            <a:spLocks/>
          </p:cNvSpPr>
          <p:nvPr/>
        </p:nvSpPr>
        <p:spPr bwMode="auto">
          <a:xfrm>
            <a:off x="10839930" y="4384252"/>
            <a:ext cx="246916" cy="318695"/>
          </a:xfrm>
          <a:custGeom>
            <a:avLst/>
            <a:gdLst>
              <a:gd name="T0" fmla="*/ 86 w 86"/>
              <a:gd name="T1" fmla="*/ 111 h 111"/>
              <a:gd name="T2" fmla="*/ 0 w 86"/>
              <a:gd name="T3" fmla="*/ 50 h 111"/>
              <a:gd name="T4" fmla="*/ 0 w 86"/>
              <a:gd name="T5" fmla="*/ 0 h 111"/>
              <a:gd name="T6" fmla="*/ 86 w 86"/>
              <a:gd name="T7" fmla="*/ 0 h 111"/>
              <a:gd name="T8" fmla="*/ 86 w 86"/>
              <a:gd name="T9" fmla="*/ 111 h 111"/>
            </a:gdLst>
            <a:ahLst/>
            <a:cxnLst>
              <a:cxn ang="0">
                <a:pos x="T0" y="T1"/>
              </a:cxn>
              <a:cxn ang="0">
                <a:pos x="T2" y="T3"/>
              </a:cxn>
              <a:cxn ang="0">
                <a:pos x="T4" y="T5"/>
              </a:cxn>
              <a:cxn ang="0">
                <a:pos x="T6" y="T7"/>
              </a:cxn>
              <a:cxn ang="0">
                <a:pos x="T8" y="T9"/>
              </a:cxn>
            </a:cxnLst>
            <a:rect l="0" t="0" r="r" b="b"/>
            <a:pathLst>
              <a:path w="86" h="111">
                <a:moveTo>
                  <a:pt x="86" y="111"/>
                </a:moveTo>
                <a:lnTo>
                  <a:pt x="0" y="50"/>
                </a:lnTo>
                <a:lnTo>
                  <a:pt x="0" y="0"/>
                </a:lnTo>
                <a:lnTo>
                  <a:pt x="86" y="0"/>
                </a:lnTo>
                <a:lnTo>
                  <a:pt x="86"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Rectangle 171"/>
          <p:cNvSpPr>
            <a:spLocks noChangeArrowheads="1"/>
          </p:cNvSpPr>
          <p:nvPr/>
        </p:nvSpPr>
        <p:spPr bwMode="auto">
          <a:xfrm>
            <a:off x="7750605" y="4384252"/>
            <a:ext cx="238304" cy="17111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172"/>
          <p:cNvSpPr>
            <a:spLocks/>
          </p:cNvSpPr>
          <p:nvPr/>
        </p:nvSpPr>
        <p:spPr bwMode="auto">
          <a:xfrm>
            <a:off x="7750605"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Rectangle 173"/>
          <p:cNvSpPr>
            <a:spLocks noChangeArrowheads="1"/>
          </p:cNvSpPr>
          <p:nvPr/>
        </p:nvSpPr>
        <p:spPr bwMode="auto">
          <a:xfrm>
            <a:off x="8965088" y="4384252"/>
            <a:ext cx="238304" cy="1711187"/>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174"/>
          <p:cNvSpPr>
            <a:spLocks/>
          </p:cNvSpPr>
          <p:nvPr/>
        </p:nvSpPr>
        <p:spPr bwMode="auto">
          <a:xfrm>
            <a:off x="8965088" y="4384252"/>
            <a:ext cx="238304" cy="318695"/>
          </a:xfrm>
          <a:custGeom>
            <a:avLst/>
            <a:gdLst>
              <a:gd name="T0" fmla="*/ 83 w 83"/>
              <a:gd name="T1" fmla="*/ 111 h 111"/>
              <a:gd name="T2" fmla="*/ 0 w 83"/>
              <a:gd name="T3" fmla="*/ 50 h 111"/>
              <a:gd name="T4" fmla="*/ 0 w 83"/>
              <a:gd name="T5" fmla="*/ 0 h 111"/>
              <a:gd name="T6" fmla="*/ 83 w 83"/>
              <a:gd name="T7" fmla="*/ 0 h 111"/>
              <a:gd name="T8" fmla="*/ 83 w 83"/>
              <a:gd name="T9" fmla="*/ 111 h 111"/>
            </a:gdLst>
            <a:ahLst/>
            <a:cxnLst>
              <a:cxn ang="0">
                <a:pos x="T0" y="T1"/>
              </a:cxn>
              <a:cxn ang="0">
                <a:pos x="T2" y="T3"/>
              </a:cxn>
              <a:cxn ang="0">
                <a:pos x="T4" y="T5"/>
              </a:cxn>
              <a:cxn ang="0">
                <a:pos x="T6" y="T7"/>
              </a:cxn>
              <a:cxn ang="0">
                <a:pos x="T8" y="T9"/>
              </a:cxn>
            </a:cxnLst>
            <a:rect l="0" t="0" r="r" b="b"/>
            <a:pathLst>
              <a:path w="83" h="111">
                <a:moveTo>
                  <a:pt x="83" y="111"/>
                </a:moveTo>
                <a:lnTo>
                  <a:pt x="0" y="50"/>
                </a:lnTo>
                <a:lnTo>
                  <a:pt x="0" y="0"/>
                </a:lnTo>
                <a:lnTo>
                  <a:pt x="83" y="0"/>
                </a:lnTo>
                <a:lnTo>
                  <a:pt x="83" y="111"/>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78" name="Picture 77"/>
          <p:cNvPicPr>
            <a:picLocks noChangeAspect="1"/>
          </p:cNvPicPr>
          <p:nvPr/>
        </p:nvPicPr>
        <p:blipFill>
          <a:blip r:embed="rId5"/>
          <a:stretch>
            <a:fillRect/>
          </a:stretch>
        </p:blipFill>
        <p:spPr>
          <a:xfrm>
            <a:off x="10759720" y="3429603"/>
            <a:ext cx="577113" cy="720016"/>
          </a:xfrm>
          <a:prstGeom prst="rect">
            <a:avLst/>
          </a:prstGeom>
        </p:spPr>
      </p:pic>
      <p:grpSp>
        <p:nvGrpSpPr>
          <p:cNvPr id="147" name="Group 146"/>
          <p:cNvGrpSpPr/>
          <p:nvPr/>
        </p:nvGrpSpPr>
        <p:grpSpPr>
          <a:xfrm>
            <a:off x="8233583" y="2369947"/>
            <a:ext cx="2479388" cy="1767388"/>
            <a:chOff x="8909053" y="500063"/>
            <a:chExt cx="2808288" cy="2001838"/>
          </a:xfrm>
        </p:grpSpPr>
        <p:grpSp>
          <p:nvGrpSpPr>
            <p:cNvPr id="7" name="Group 4"/>
            <p:cNvGrpSpPr>
              <a:grpSpLocks noChangeAspect="1"/>
            </p:cNvGrpSpPr>
            <p:nvPr/>
          </p:nvGrpSpPr>
          <p:grpSpPr bwMode="auto">
            <a:xfrm>
              <a:off x="8909053" y="500063"/>
              <a:ext cx="2808288" cy="2001838"/>
              <a:chOff x="5612" y="315"/>
              <a:chExt cx="1769" cy="1261"/>
            </a:xfrm>
          </p:grpSpPr>
          <p:sp>
            <p:nvSpPr>
              <p:cNvPr id="81" name="Rectangle 5"/>
              <p:cNvSpPr>
                <a:spLocks noChangeArrowheads="1"/>
              </p:cNvSpPr>
              <p:nvPr/>
            </p:nvSpPr>
            <p:spPr bwMode="auto">
              <a:xfrm>
                <a:off x="6361" y="1312"/>
                <a:ext cx="251" cy="2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Rectangle 6"/>
              <p:cNvSpPr>
                <a:spLocks noChangeArrowheads="1"/>
              </p:cNvSpPr>
              <p:nvPr/>
            </p:nvSpPr>
            <p:spPr bwMode="auto">
              <a:xfrm>
                <a:off x="6092" y="1539"/>
                <a:ext cx="789" cy="37"/>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p:cNvSpPr>
                <a:spLocks/>
              </p:cNvSpPr>
              <p:nvPr/>
            </p:nvSpPr>
            <p:spPr bwMode="auto">
              <a:xfrm>
                <a:off x="5612" y="315"/>
                <a:ext cx="1769" cy="1054"/>
              </a:xfrm>
              <a:custGeom>
                <a:avLst/>
                <a:gdLst>
                  <a:gd name="T0" fmla="*/ 625 w 625"/>
                  <a:gd name="T1" fmla="*/ 352 h 372"/>
                  <a:gd name="T2" fmla="*/ 604 w 625"/>
                  <a:gd name="T3" fmla="*/ 372 h 372"/>
                  <a:gd name="T4" fmla="*/ 20 w 625"/>
                  <a:gd name="T5" fmla="*/ 372 h 372"/>
                  <a:gd name="T6" fmla="*/ 0 w 625"/>
                  <a:gd name="T7" fmla="*/ 352 h 372"/>
                  <a:gd name="T8" fmla="*/ 0 w 625"/>
                  <a:gd name="T9" fmla="*/ 20 h 372"/>
                  <a:gd name="T10" fmla="*/ 20 w 625"/>
                  <a:gd name="T11" fmla="*/ 0 h 372"/>
                  <a:gd name="T12" fmla="*/ 604 w 625"/>
                  <a:gd name="T13" fmla="*/ 0 h 372"/>
                  <a:gd name="T14" fmla="*/ 625 w 625"/>
                  <a:gd name="T15" fmla="*/ 20 h 372"/>
                  <a:gd name="T16" fmla="*/ 625 w 625"/>
                  <a:gd name="T17" fmla="*/ 35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5" h="372">
                    <a:moveTo>
                      <a:pt x="625" y="352"/>
                    </a:moveTo>
                    <a:cubicBezTo>
                      <a:pt x="625" y="363"/>
                      <a:pt x="616" y="372"/>
                      <a:pt x="604" y="372"/>
                    </a:cubicBezTo>
                    <a:cubicBezTo>
                      <a:pt x="20" y="372"/>
                      <a:pt x="20" y="372"/>
                      <a:pt x="20" y="372"/>
                    </a:cubicBezTo>
                    <a:cubicBezTo>
                      <a:pt x="9" y="372"/>
                      <a:pt x="0" y="363"/>
                      <a:pt x="0" y="352"/>
                    </a:cubicBezTo>
                    <a:cubicBezTo>
                      <a:pt x="0" y="20"/>
                      <a:pt x="0" y="20"/>
                      <a:pt x="0" y="20"/>
                    </a:cubicBezTo>
                    <a:cubicBezTo>
                      <a:pt x="0" y="9"/>
                      <a:pt x="9" y="0"/>
                      <a:pt x="20" y="0"/>
                    </a:cubicBezTo>
                    <a:cubicBezTo>
                      <a:pt x="604" y="0"/>
                      <a:pt x="604" y="0"/>
                      <a:pt x="604" y="0"/>
                    </a:cubicBezTo>
                    <a:cubicBezTo>
                      <a:pt x="616" y="0"/>
                      <a:pt x="625" y="9"/>
                      <a:pt x="625" y="20"/>
                    </a:cubicBezTo>
                    <a:cubicBezTo>
                      <a:pt x="625" y="352"/>
                      <a:pt x="625" y="352"/>
                      <a:pt x="625" y="352"/>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p:cNvSpPr>
                <a:spLocks/>
              </p:cNvSpPr>
              <p:nvPr/>
            </p:nvSpPr>
            <p:spPr bwMode="auto">
              <a:xfrm>
                <a:off x="5653" y="363"/>
                <a:ext cx="1664" cy="918"/>
              </a:xfrm>
              <a:custGeom>
                <a:avLst/>
                <a:gdLst>
                  <a:gd name="T0" fmla="*/ 588 w 588"/>
                  <a:gd name="T1" fmla="*/ 315 h 324"/>
                  <a:gd name="T2" fmla="*/ 580 w 588"/>
                  <a:gd name="T3" fmla="*/ 324 h 324"/>
                  <a:gd name="T4" fmla="*/ 9 w 588"/>
                  <a:gd name="T5" fmla="*/ 324 h 324"/>
                  <a:gd name="T6" fmla="*/ 0 w 588"/>
                  <a:gd name="T7" fmla="*/ 315 h 324"/>
                  <a:gd name="T8" fmla="*/ 0 w 588"/>
                  <a:gd name="T9" fmla="*/ 8 h 324"/>
                  <a:gd name="T10" fmla="*/ 9 w 588"/>
                  <a:gd name="T11" fmla="*/ 0 h 324"/>
                  <a:gd name="T12" fmla="*/ 580 w 588"/>
                  <a:gd name="T13" fmla="*/ 0 h 324"/>
                  <a:gd name="T14" fmla="*/ 588 w 588"/>
                  <a:gd name="T15" fmla="*/ 8 h 324"/>
                  <a:gd name="T16" fmla="*/ 588 w 588"/>
                  <a:gd name="T17" fmla="*/ 3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324">
                    <a:moveTo>
                      <a:pt x="588" y="315"/>
                    </a:moveTo>
                    <a:cubicBezTo>
                      <a:pt x="588" y="320"/>
                      <a:pt x="584" y="324"/>
                      <a:pt x="580" y="324"/>
                    </a:cubicBezTo>
                    <a:cubicBezTo>
                      <a:pt x="9" y="324"/>
                      <a:pt x="9" y="324"/>
                      <a:pt x="9" y="324"/>
                    </a:cubicBezTo>
                    <a:cubicBezTo>
                      <a:pt x="4" y="324"/>
                      <a:pt x="0" y="320"/>
                      <a:pt x="0" y="315"/>
                    </a:cubicBezTo>
                    <a:cubicBezTo>
                      <a:pt x="0" y="8"/>
                      <a:pt x="0" y="8"/>
                      <a:pt x="0" y="8"/>
                    </a:cubicBezTo>
                    <a:cubicBezTo>
                      <a:pt x="0" y="3"/>
                      <a:pt x="4" y="0"/>
                      <a:pt x="9" y="0"/>
                    </a:cubicBezTo>
                    <a:cubicBezTo>
                      <a:pt x="580" y="0"/>
                      <a:pt x="580" y="0"/>
                      <a:pt x="580" y="0"/>
                    </a:cubicBezTo>
                    <a:cubicBezTo>
                      <a:pt x="584" y="0"/>
                      <a:pt x="588" y="3"/>
                      <a:pt x="588" y="8"/>
                    </a:cubicBezTo>
                    <a:cubicBezTo>
                      <a:pt x="588" y="315"/>
                      <a:pt x="588" y="315"/>
                      <a:pt x="588" y="315"/>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Rectangle 9"/>
              <p:cNvSpPr>
                <a:spLocks noChangeArrowheads="1"/>
              </p:cNvSpPr>
              <p:nvPr/>
            </p:nvSpPr>
            <p:spPr bwMode="auto">
              <a:xfrm>
                <a:off x="5795" y="508"/>
                <a:ext cx="311" cy="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Rectangle 10"/>
              <p:cNvSpPr>
                <a:spLocks noChangeArrowheads="1"/>
              </p:cNvSpPr>
              <p:nvPr/>
            </p:nvSpPr>
            <p:spPr bwMode="auto">
              <a:xfrm>
                <a:off x="6131" y="508"/>
                <a:ext cx="731" cy="600"/>
              </a:xfrm>
              <a:prstGeom prst="rect">
                <a:avLst/>
              </a:prstGeom>
              <a:solidFill>
                <a:srgbClr val="7373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Rectangle 11"/>
              <p:cNvSpPr>
                <a:spLocks noChangeArrowheads="1"/>
              </p:cNvSpPr>
              <p:nvPr/>
            </p:nvSpPr>
            <p:spPr bwMode="auto">
              <a:xfrm>
                <a:off x="6131" y="508"/>
                <a:ext cx="731"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Rectangle 12"/>
              <p:cNvSpPr>
                <a:spLocks noChangeArrowheads="1"/>
              </p:cNvSpPr>
              <p:nvPr/>
            </p:nvSpPr>
            <p:spPr bwMode="auto">
              <a:xfrm>
                <a:off x="6884" y="508"/>
                <a:ext cx="286" cy="133"/>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Rectangle 13"/>
              <p:cNvSpPr>
                <a:spLocks noChangeArrowheads="1"/>
              </p:cNvSpPr>
              <p:nvPr/>
            </p:nvSpPr>
            <p:spPr bwMode="auto">
              <a:xfrm>
                <a:off x="6884" y="663"/>
                <a:ext cx="286" cy="13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Rectangle 14"/>
              <p:cNvSpPr>
                <a:spLocks noChangeArrowheads="1"/>
              </p:cNvSpPr>
              <p:nvPr/>
            </p:nvSpPr>
            <p:spPr bwMode="auto">
              <a:xfrm>
                <a:off x="6884" y="663"/>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Rectangle 15"/>
              <p:cNvSpPr>
                <a:spLocks noChangeArrowheads="1"/>
              </p:cNvSpPr>
              <p:nvPr/>
            </p:nvSpPr>
            <p:spPr bwMode="auto">
              <a:xfrm>
                <a:off x="6884" y="819"/>
                <a:ext cx="286" cy="134"/>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Rectangle 16"/>
              <p:cNvSpPr>
                <a:spLocks noChangeArrowheads="1"/>
              </p:cNvSpPr>
              <p:nvPr/>
            </p:nvSpPr>
            <p:spPr bwMode="auto">
              <a:xfrm>
                <a:off x="6884" y="819"/>
                <a:ext cx="2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Rectangle 17"/>
              <p:cNvSpPr>
                <a:spLocks noChangeArrowheads="1"/>
              </p:cNvSpPr>
              <p:nvPr/>
            </p:nvSpPr>
            <p:spPr bwMode="auto">
              <a:xfrm>
                <a:off x="6884" y="978"/>
                <a:ext cx="286" cy="13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Rectangle 18"/>
              <p:cNvSpPr>
                <a:spLocks noChangeArrowheads="1"/>
              </p:cNvSpPr>
              <p:nvPr/>
            </p:nvSpPr>
            <p:spPr bwMode="auto">
              <a:xfrm>
                <a:off x="6884" y="978"/>
                <a:ext cx="28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9"/>
              <p:cNvSpPr>
                <a:spLocks/>
              </p:cNvSpPr>
              <p:nvPr/>
            </p:nvSpPr>
            <p:spPr bwMode="auto">
              <a:xfrm>
                <a:off x="5795" y="1165"/>
                <a:ext cx="1375" cy="45"/>
              </a:xfrm>
              <a:custGeom>
                <a:avLst/>
                <a:gdLst>
                  <a:gd name="T0" fmla="*/ 486 w 486"/>
                  <a:gd name="T1" fmla="*/ 8 h 16"/>
                  <a:gd name="T2" fmla="*/ 478 w 486"/>
                  <a:gd name="T3" fmla="*/ 16 h 16"/>
                  <a:gd name="T4" fmla="*/ 8 w 486"/>
                  <a:gd name="T5" fmla="*/ 16 h 16"/>
                  <a:gd name="T6" fmla="*/ 0 w 486"/>
                  <a:gd name="T7" fmla="*/ 8 h 16"/>
                  <a:gd name="T8" fmla="*/ 8 w 486"/>
                  <a:gd name="T9" fmla="*/ 0 h 16"/>
                  <a:gd name="T10" fmla="*/ 478 w 486"/>
                  <a:gd name="T11" fmla="*/ 0 h 16"/>
                  <a:gd name="T12" fmla="*/ 486 w 48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86" h="16">
                    <a:moveTo>
                      <a:pt x="486" y="8"/>
                    </a:moveTo>
                    <a:cubicBezTo>
                      <a:pt x="486" y="13"/>
                      <a:pt x="482" y="16"/>
                      <a:pt x="478" y="16"/>
                    </a:cubicBezTo>
                    <a:cubicBezTo>
                      <a:pt x="8" y="16"/>
                      <a:pt x="8" y="16"/>
                      <a:pt x="8" y="16"/>
                    </a:cubicBezTo>
                    <a:cubicBezTo>
                      <a:pt x="4" y="16"/>
                      <a:pt x="0" y="13"/>
                      <a:pt x="0" y="8"/>
                    </a:cubicBezTo>
                    <a:cubicBezTo>
                      <a:pt x="0" y="4"/>
                      <a:pt x="4" y="0"/>
                      <a:pt x="8" y="0"/>
                    </a:cubicBezTo>
                    <a:cubicBezTo>
                      <a:pt x="478" y="0"/>
                      <a:pt x="478" y="0"/>
                      <a:pt x="478" y="0"/>
                    </a:cubicBezTo>
                    <a:cubicBezTo>
                      <a:pt x="482" y="0"/>
                      <a:pt x="486" y="4"/>
                      <a:pt x="486" y="8"/>
                    </a:cubicBezTo>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Rectangle 22"/>
              <p:cNvSpPr>
                <a:spLocks noChangeArrowheads="1"/>
              </p:cNvSpPr>
              <p:nvPr/>
            </p:nvSpPr>
            <p:spPr bwMode="auto">
              <a:xfrm>
                <a:off x="5713"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Rectangle 23"/>
              <p:cNvSpPr>
                <a:spLocks noChangeArrowheads="1"/>
              </p:cNvSpPr>
              <p:nvPr/>
            </p:nvSpPr>
            <p:spPr bwMode="auto">
              <a:xfrm>
                <a:off x="5911" y="420"/>
                <a:ext cx="150" cy="3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Rectangle 24"/>
              <p:cNvSpPr>
                <a:spLocks noChangeArrowheads="1"/>
              </p:cNvSpPr>
              <p:nvPr/>
            </p:nvSpPr>
            <p:spPr bwMode="auto">
              <a:xfrm>
                <a:off x="6112"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Rectangle 25"/>
              <p:cNvSpPr>
                <a:spLocks noChangeArrowheads="1"/>
              </p:cNvSpPr>
              <p:nvPr/>
            </p:nvSpPr>
            <p:spPr bwMode="auto">
              <a:xfrm>
                <a:off x="6112"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Rectangle 26"/>
              <p:cNvSpPr>
                <a:spLocks noChangeArrowheads="1"/>
              </p:cNvSpPr>
              <p:nvPr/>
            </p:nvSpPr>
            <p:spPr bwMode="auto">
              <a:xfrm>
                <a:off x="63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Rectangle 27"/>
              <p:cNvSpPr>
                <a:spLocks noChangeArrowheads="1"/>
              </p:cNvSpPr>
              <p:nvPr/>
            </p:nvSpPr>
            <p:spPr bwMode="auto">
              <a:xfrm>
                <a:off x="63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Rectangle 28"/>
              <p:cNvSpPr>
                <a:spLocks noChangeArrowheads="1"/>
              </p:cNvSpPr>
              <p:nvPr/>
            </p:nvSpPr>
            <p:spPr bwMode="auto">
              <a:xfrm>
                <a:off x="65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Rectangle 29"/>
              <p:cNvSpPr>
                <a:spLocks noChangeArrowheads="1"/>
              </p:cNvSpPr>
              <p:nvPr/>
            </p:nvSpPr>
            <p:spPr bwMode="auto">
              <a:xfrm>
                <a:off x="65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Rectangle 30"/>
              <p:cNvSpPr>
                <a:spLocks noChangeArrowheads="1"/>
              </p:cNvSpPr>
              <p:nvPr/>
            </p:nvSpPr>
            <p:spPr bwMode="auto">
              <a:xfrm>
                <a:off x="6714"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Rectangle 31"/>
              <p:cNvSpPr>
                <a:spLocks noChangeArrowheads="1"/>
              </p:cNvSpPr>
              <p:nvPr/>
            </p:nvSpPr>
            <p:spPr bwMode="auto">
              <a:xfrm>
                <a:off x="6915"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Rectangle 32"/>
              <p:cNvSpPr>
                <a:spLocks noChangeArrowheads="1"/>
              </p:cNvSpPr>
              <p:nvPr/>
            </p:nvSpPr>
            <p:spPr bwMode="auto">
              <a:xfrm>
                <a:off x="7116" y="420"/>
                <a:ext cx="147"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3"/>
              <p:cNvSpPr>
                <a:spLocks noEditPoints="1"/>
              </p:cNvSpPr>
              <p:nvPr/>
            </p:nvSpPr>
            <p:spPr bwMode="auto">
              <a:xfrm>
                <a:off x="6083" y="315"/>
                <a:ext cx="1291" cy="1054"/>
              </a:xfrm>
              <a:custGeom>
                <a:avLst/>
                <a:gdLst>
                  <a:gd name="T0" fmla="*/ 436 w 456"/>
                  <a:gd name="T1" fmla="*/ 297 h 372"/>
                  <a:gd name="T2" fmla="*/ 436 w 456"/>
                  <a:gd name="T3" fmla="*/ 332 h 372"/>
                  <a:gd name="T4" fmla="*/ 428 w 456"/>
                  <a:gd name="T5" fmla="*/ 341 h 372"/>
                  <a:gd name="T6" fmla="*/ 341 w 456"/>
                  <a:gd name="T7" fmla="*/ 341 h 372"/>
                  <a:gd name="T8" fmla="*/ 372 w 456"/>
                  <a:gd name="T9" fmla="*/ 372 h 372"/>
                  <a:gd name="T10" fmla="*/ 435 w 456"/>
                  <a:gd name="T11" fmla="*/ 372 h 372"/>
                  <a:gd name="T12" fmla="*/ 456 w 456"/>
                  <a:gd name="T13" fmla="*/ 352 h 372"/>
                  <a:gd name="T14" fmla="*/ 456 w 456"/>
                  <a:gd name="T15" fmla="*/ 316 h 372"/>
                  <a:gd name="T16" fmla="*/ 436 w 456"/>
                  <a:gd name="T17" fmla="*/ 297 h 372"/>
                  <a:gd name="T18" fmla="*/ 139 w 456"/>
                  <a:gd name="T19" fmla="*/ 0 h 372"/>
                  <a:gd name="T20" fmla="*/ 0 w 456"/>
                  <a:gd name="T21" fmla="*/ 0 h 372"/>
                  <a:gd name="T22" fmla="*/ 17 w 456"/>
                  <a:gd name="T23" fmla="*/ 17 h 372"/>
                  <a:gd name="T24" fmla="*/ 156 w 456"/>
                  <a:gd name="T25" fmla="*/ 17 h 372"/>
                  <a:gd name="T26" fmla="*/ 139 w 456"/>
                  <a:gd name="T2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372">
                    <a:moveTo>
                      <a:pt x="436" y="297"/>
                    </a:moveTo>
                    <a:cubicBezTo>
                      <a:pt x="436" y="332"/>
                      <a:pt x="436" y="332"/>
                      <a:pt x="436" y="332"/>
                    </a:cubicBezTo>
                    <a:cubicBezTo>
                      <a:pt x="436" y="337"/>
                      <a:pt x="432" y="341"/>
                      <a:pt x="428" y="341"/>
                    </a:cubicBezTo>
                    <a:cubicBezTo>
                      <a:pt x="341" y="341"/>
                      <a:pt x="341" y="341"/>
                      <a:pt x="341" y="341"/>
                    </a:cubicBezTo>
                    <a:cubicBezTo>
                      <a:pt x="372" y="372"/>
                      <a:pt x="372" y="372"/>
                      <a:pt x="372" y="372"/>
                    </a:cubicBezTo>
                    <a:cubicBezTo>
                      <a:pt x="435" y="372"/>
                      <a:pt x="435" y="372"/>
                      <a:pt x="435" y="372"/>
                    </a:cubicBezTo>
                    <a:cubicBezTo>
                      <a:pt x="447" y="372"/>
                      <a:pt x="456" y="363"/>
                      <a:pt x="456" y="352"/>
                    </a:cubicBezTo>
                    <a:cubicBezTo>
                      <a:pt x="456" y="316"/>
                      <a:pt x="456" y="316"/>
                      <a:pt x="456" y="316"/>
                    </a:cubicBezTo>
                    <a:cubicBezTo>
                      <a:pt x="436" y="297"/>
                      <a:pt x="436" y="297"/>
                      <a:pt x="436" y="297"/>
                    </a:cubicBezTo>
                    <a:moveTo>
                      <a:pt x="139" y="0"/>
                    </a:moveTo>
                    <a:cubicBezTo>
                      <a:pt x="0" y="0"/>
                      <a:pt x="0" y="0"/>
                      <a:pt x="0" y="0"/>
                    </a:cubicBezTo>
                    <a:cubicBezTo>
                      <a:pt x="17" y="17"/>
                      <a:pt x="17" y="17"/>
                      <a:pt x="17" y="17"/>
                    </a:cubicBezTo>
                    <a:cubicBezTo>
                      <a:pt x="156" y="17"/>
                      <a:pt x="156" y="17"/>
                      <a:pt x="156" y="17"/>
                    </a:cubicBezTo>
                    <a:cubicBezTo>
                      <a:pt x="139" y="0"/>
                      <a:pt x="139" y="0"/>
                      <a:pt x="139" y="0"/>
                    </a:cubicBezTo>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4"/>
              <p:cNvSpPr>
                <a:spLocks noEditPoints="1"/>
              </p:cNvSpPr>
              <p:nvPr/>
            </p:nvSpPr>
            <p:spPr bwMode="auto">
              <a:xfrm>
                <a:off x="6131" y="363"/>
                <a:ext cx="1186" cy="918"/>
              </a:xfrm>
              <a:custGeom>
                <a:avLst/>
                <a:gdLst>
                  <a:gd name="T0" fmla="*/ 258 w 419"/>
                  <a:gd name="T1" fmla="*/ 119 h 324"/>
                  <a:gd name="T2" fmla="*/ 258 w 419"/>
                  <a:gd name="T3" fmla="*/ 258 h 324"/>
                  <a:gd name="T4" fmla="*/ 283 w 419"/>
                  <a:gd name="T5" fmla="*/ 283 h 324"/>
                  <a:gd name="T6" fmla="*/ 359 w 419"/>
                  <a:gd name="T7" fmla="*/ 283 h 324"/>
                  <a:gd name="T8" fmla="*/ 367 w 419"/>
                  <a:gd name="T9" fmla="*/ 291 h 324"/>
                  <a:gd name="T10" fmla="*/ 359 w 419"/>
                  <a:gd name="T11" fmla="*/ 299 h 324"/>
                  <a:gd name="T12" fmla="*/ 299 w 419"/>
                  <a:gd name="T13" fmla="*/ 299 h 324"/>
                  <a:gd name="T14" fmla="*/ 324 w 419"/>
                  <a:gd name="T15" fmla="*/ 324 h 324"/>
                  <a:gd name="T16" fmla="*/ 411 w 419"/>
                  <a:gd name="T17" fmla="*/ 324 h 324"/>
                  <a:gd name="T18" fmla="*/ 419 w 419"/>
                  <a:gd name="T19" fmla="*/ 315 h 324"/>
                  <a:gd name="T20" fmla="*/ 419 w 419"/>
                  <a:gd name="T21" fmla="*/ 280 h 324"/>
                  <a:gd name="T22" fmla="*/ 367 w 419"/>
                  <a:gd name="T23" fmla="*/ 228 h 324"/>
                  <a:gd name="T24" fmla="*/ 367 w 419"/>
                  <a:gd name="T25" fmla="*/ 263 h 324"/>
                  <a:gd name="T26" fmla="*/ 266 w 419"/>
                  <a:gd name="T27" fmla="*/ 263 h 324"/>
                  <a:gd name="T28" fmla="*/ 266 w 419"/>
                  <a:gd name="T29" fmla="*/ 217 h 324"/>
                  <a:gd name="T30" fmla="*/ 356 w 419"/>
                  <a:gd name="T31" fmla="*/ 217 h 324"/>
                  <a:gd name="T32" fmla="*/ 348 w 419"/>
                  <a:gd name="T33" fmla="*/ 208 h 324"/>
                  <a:gd name="T34" fmla="*/ 266 w 419"/>
                  <a:gd name="T35" fmla="*/ 208 h 324"/>
                  <a:gd name="T36" fmla="*/ 266 w 419"/>
                  <a:gd name="T37" fmla="*/ 161 h 324"/>
                  <a:gd name="T38" fmla="*/ 301 w 419"/>
                  <a:gd name="T39" fmla="*/ 161 h 324"/>
                  <a:gd name="T40" fmla="*/ 293 w 419"/>
                  <a:gd name="T41" fmla="*/ 153 h 324"/>
                  <a:gd name="T42" fmla="*/ 266 w 419"/>
                  <a:gd name="T43" fmla="*/ 153 h 324"/>
                  <a:gd name="T44" fmla="*/ 266 w 419"/>
                  <a:gd name="T45" fmla="*/ 127 h 324"/>
                  <a:gd name="T46" fmla="*/ 258 w 419"/>
                  <a:gd name="T47" fmla="*/ 119 h 324"/>
                  <a:gd name="T48" fmla="*/ 64 w 419"/>
                  <a:gd name="T49" fmla="*/ 31 h 324"/>
                  <a:gd name="T50" fmla="*/ 64 w 419"/>
                  <a:gd name="T51" fmla="*/ 20 h 324"/>
                  <a:gd name="T52" fmla="*/ 117 w 419"/>
                  <a:gd name="T53" fmla="*/ 20 h 324"/>
                  <a:gd name="T54" fmla="*/ 117 w 419"/>
                  <a:gd name="T55" fmla="*/ 31 h 324"/>
                  <a:gd name="T56" fmla="*/ 64 w 419"/>
                  <a:gd name="T57" fmla="*/ 31 h 324"/>
                  <a:gd name="T58" fmla="*/ 139 w 419"/>
                  <a:gd name="T59" fmla="*/ 0 h 324"/>
                  <a:gd name="T60" fmla="*/ 0 w 419"/>
                  <a:gd name="T61" fmla="*/ 0 h 324"/>
                  <a:gd name="T62" fmla="*/ 20 w 419"/>
                  <a:gd name="T63" fmla="*/ 20 h 324"/>
                  <a:gd name="T64" fmla="*/ 46 w 419"/>
                  <a:gd name="T65" fmla="*/ 20 h 324"/>
                  <a:gd name="T66" fmla="*/ 46 w 419"/>
                  <a:gd name="T67" fmla="*/ 31 h 324"/>
                  <a:gd name="T68" fmla="*/ 31 w 419"/>
                  <a:gd name="T69" fmla="*/ 31 h 324"/>
                  <a:gd name="T70" fmla="*/ 51 w 419"/>
                  <a:gd name="T71" fmla="*/ 51 h 324"/>
                  <a:gd name="T72" fmla="*/ 191 w 419"/>
                  <a:gd name="T73" fmla="*/ 51 h 324"/>
                  <a:gd name="T74" fmla="*/ 170 w 419"/>
                  <a:gd name="T75" fmla="*/ 31 h 324"/>
                  <a:gd name="T76" fmla="*/ 135 w 419"/>
                  <a:gd name="T77" fmla="*/ 31 h 324"/>
                  <a:gd name="T78" fmla="*/ 135 w 419"/>
                  <a:gd name="T79" fmla="*/ 20 h 324"/>
                  <a:gd name="T80" fmla="*/ 159 w 419"/>
                  <a:gd name="T81" fmla="*/ 20 h 324"/>
                  <a:gd name="T82" fmla="*/ 139 w 419"/>
                  <a:gd name="T8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9" h="324">
                    <a:moveTo>
                      <a:pt x="258" y="119"/>
                    </a:moveTo>
                    <a:cubicBezTo>
                      <a:pt x="258" y="258"/>
                      <a:pt x="258" y="258"/>
                      <a:pt x="258" y="258"/>
                    </a:cubicBezTo>
                    <a:cubicBezTo>
                      <a:pt x="283" y="283"/>
                      <a:pt x="283" y="283"/>
                      <a:pt x="283" y="283"/>
                    </a:cubicBezTo>
                    <a:cubicBezTo>
                      <a:pt x="359" y="283"/>
                      <a:pt x="359" y="283"/>
                      <a:pt x="359" y="283"/>
                    </a:cubicBezTo>
                    <a:cubicBezTo>
                      <a:pt x="363" y="283"/>
                      <a:pt x="367" y="287"/>
                      <a:pt x="367" y="291"/>
                    </a:cubicBezTo>
                    <a:cubicBezTo>
                      <a:pt x="367" y="296"/>
                      <a:pt x="363" y="299"/>
                      <a:pt x="359" y="299"/>
                    </a:cubicBezTo>
                    <a:cubicBezTo>
                      <a:pt x="299" y="299"/>
                      <a:pt x="299" y="299"/>
                      <a:pt x="299" y="299"/>
                    </a:cubicBezTo>
                    <a:cubicBezTo>
                      <a:pt x="324" y="324"/>
                      <a:pt x="324" y="324"/>
                      <a:pt x="324" y="324"/>
                    </a:cubicBezTo>
                    <a:cubicBezTo>
                      <a:pt x="411" y="324"/>
                      <a:pt x="411" y="324"/>
                      <a:pt x="411" y="324"/>
                    </a:cubicBezTo>
                    <a:cubicBezTo>
                      <a:pt x="415" y="324"/>
                      <a:pt x="419" y="320"/>
                      <a:pt x="419" y="315"/>
                    </a:cubicBezTo>
                    <a:cubicBezTo>
                      <a:pt x="419" y="280"/>
                      <a:pt x="419" y="280"/>
                      <a:pt x="419" y="280"/>
                    </a:cubicBezTo>
                    <a:cubicBezTo>
                      <a:pt x="367" y="228"/>
                      <a:pt x="367" y="228"/>
                      <a:pt x="367" y="228"/>
                    </a:cubicBezTo>
                    <a:cubicBezTo>
                      <a:pt x="367" y="263"/>
                      <a:pt x="367" y="263"/>
                      <a:pt x="367" y="263"/>
                    </a:cubicBezTo>
                    <a:cubicBezTo>
                      <a:pt x="266" y="263"/>
                      <a:pt x="266" y="263"/>
                      <a:pt x="266" y="263"/>
                    </a:cubicBezTo>
                    <a:cubicBezTo>
                      <a:pt x="266" y="217"/>
                      <a:pt x="266" y="217"/>
                      <a:pt x="266" y="217"/>
                    </a:cubicBezTo>
                    <a:cubicBezTo>
                      <a:pt x="356" y="217"/>
                      <a:pt x="356" y="217"/>
                      <a:pt x="356" y="217"/>
                    </a:cubicBezTo>
                    <a:cubicBezTo>
                      <a:pt x="348" y="208"/>
                      <a:pt x="348" y="208"/>
                      <a:pt x="348" y="208"/>
                    </a:cubicBezTo>
                    <a:cubicBezTo>
                      <a:pt x="266" y="208"/>
                      <a:pt x="266" y="208"/>
                      <a:pt x="266" y="208"/>
                    </a:cubicBezTo>
                    <a:cubicBezTo>
                      <a:pt x="266" y="161"/>
                      <a:pt x="266" y="161"/>
                      <a:pt x="266" y="161"/>
                    </a:cubicBezTo>
                    <a:cubicBezTo>
                      <a:pt x="301" y="161"/>
                      <a:pt x="301" y="161"/>
                      <a:pt x="301" y="161"/>
                    </a:cubicBezTo>
                    <a:cubicBezTo>
                      <a:pt x="293" y="153"/>
                      <a:pt x="293" y="153"/>
                      <a:pt x="293" y="153"/>
                    </a:cubicBezTo>
                    <a:cubicBezTo>
                      <a:pt x="266" y="153"/>
                      <a:pt x="266" y="153"/>
                      <a:pt x="266" y="153"/>
                    </a:cubicBezTo>
                    <a:cubicBezTo>
                      <a:pt x="266" y="127"/>
                      <a:pt x="266" y="127"/>
                      <a:pt x="266" y="127"/>
                    </a:cubicBezTo>
                    <a:cubicBezTo>
                      <a:pt x="258" y="119"/>
                      <a:pt x="258" y="119"/>
                      <a:pt x="258" y="119"/>
                    </a:cubicBezTo>
                    <a:moveTo>
                      <a:pt x="64" y="31"/>
                    </a:moveTo>
                    <a:cubicBezTo>
                      <a:pt x="64" y="20"/>
                      <a:pt x="64" y="20"/>
                      <a:pt x="64" y="20"/>
                    </a:cubicBezTo>
                    <a:cubicBezTo>
                      <a:pt x="117" y="20"/>
                      <a:pt x="117" y="20"/>
                      <a:pt x="117" y="20"/>
                    </a:cubicBezTo>
                    <a:cubicBezTo>
                      <a:pt x="117" y="31"/>
                      <a:pt x="117" y="31"/>
                      <a:pt x="117" y="31"/>
                    </a:cubicBezTo>
                    <a:cubicBezTo>
                      <a:pt x="64" y="31"/>
                      <a:pt x="64" y="31"/>
                      <a:pt x="64" y="31"/>
                    </a:cubicBezTo>
                    <a:moveTo>
                      <a:pt x="139" y="0"/>
                    </a:moveTo>
                    <a:cubicBezTo>
                      <a:pt x="0" y="0"/>
                      <a:pt x="0" y="0"/>
                      <a:pt x="0" y="0"/>
                    </a:cubicBezTo>
                    <a:cubicBezTo>
                      <a:pt x="20" y="20"/>
                      <a:pt x="20" y="20"/>
                      <a:pt x="20" y="20"/>
                    </a:cubicBezTo>
                    <a:cubicBezTo>
                      <a:pt x="46" y="20"/>
                      <a:pt x="46" y="20"/>
                      <a:pt x="46" y="20"/>
                    </a:cubicBezTo>
                    <a:cubicBezTo>
                      <a:pt x="46" y="31"/>
                      <a:pt x="46" y="31"/>
                      <a:pt x="46" y="31"/>
                    </a:cubicBezTo>
                    <a:cubicBezTo>
                      <a:pt x="31" y="31"/>
                      <a:pt x="31" y="31"/>
                      <a:pt x="31" y="31"/>
                    </a:cubicBezTo>
                    <a:cubicBezTo>
                      <a:pt x="51" y="51"/>
                      <a:pt x="51" y="51"/>
                      <a:pt x="51" y="51"/>
                    </a:cubicBezTo>
                    <a:cubicBezTo>
                      <a:pt x="191" y="51"/>
                      <a:pt x="191" y="51"/>
                      <a:pt x="191" y="51"/>
                    </a:cubicBezTo>
                    <a:cubicBezTo>
                      <a:pt x="170" y="31"/>
                      <a:pt x="170" y="31"/>
                      <a:pt x="170" y="31"/>
                    </a:cubicBezTo>
                    <a:cubicBezTo>
                      <a:pt x="135" y="31"/>
                      <a:pt x="135" y="31"/>
                      <a:pt x="135" y="31"/>
                    </a:cubicBezTo>
                    <a:cubicBezTo>
                      <a:pt x="135" y="20"/>
                      <a:pt x="135" y="20"/>
                      <a:pt x="135" y="20"/>
                    </a:cubicBezTo>
                    <a:cubicBezTo>
                      <a:pt x="159" y="20"/>
                      <a:pt x="159" y="20"/>
                      <a:pt x="159" y="20"/>
                    </a:cubicBezTo>
                    <a:cubicBezTo>
                      <a:pt x="139" y="0"/>
                      <a:pt x="139" y="0"/>
                      <a:pt x="139" y="0"/>
                    </a:cubicBezTo>
                  </a:path>
                </a:pathLst>
              </a:custGeom>
              <a:solidFill>
                <a:srgbClr val="D5D5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5"/>
              <p:cNvSpPr>
                <a:spLocks/>
              </p:cNvSpPr>
              <p:nvPr/>
            </p:nvSpPr>
            <p:spPr bwMode="auto">
              <a:xfrm>
                <a:off x="6276" y="508"/>
                <a:ext cx="586" cy="586"/>
              </a:xfrm>
              <a:custGeom>
                <a:avLst/>
                <a:gdLst>
                  <a:gd name="T0" fmla="*/ 396 w 586"/>
                  <a:gd name="T1" fmla="*/ 0 h 586"/>
                  <a:gd name="T2" fmla="*/ 0 w 586"/>
                  <a:gd name="T3" fmla="*/ 0 h 586"/>
                  <a:gd name="T4" fmla="*/ 586 w 586"/>
                  <a:gd name="T5" fmla="*/ 586 h 586"/>
                  <a:gd name="T6" fmla="*/ 586 w 586"/>
                  <a:gd name="T7" fmla="*/ 192 h 586"/>
                  <a:gd name="T8" fmla="*/ 396 w 586"/>
                  <a:gd name="T9" fmla="*/ 0 h 586"/>
                </a:gdLst>
                <a:ahLst/>
                <a:cxnLst>
                  <a:cxn ang="0">
                    <a:pos x="T0" y="T1"/>
                  </a:cxn>
                  <a:cxn ang="0">
                    <a:pos x="T2" y="T3"/>
                  </a:cxn>
                  <a:cxn ang="0">
                    <a:pos x="T4" y="T5"/>
                  </a:cxn>
                  <a:cxn ang="0">
                    <a:pos x="T6" y="T7"/>
                  </a:cxn>
                  <a:cxn ang="0">
                    <a:pos x="T8" y="T9"/>
                  </a:cxn>
                </a:cxnLst>
                <a:rect l="0" t="0" r="r" b="b"/>
                <a:pathLst>
                  <a:path w="586" h="586">
                    <a:moveTo>
                      <a:pt x="396" y="0"/>
                    </a:moveTo>
                    <a:lnTo>
                      <a:pt x="0" y="0"/>
                    </a:lnTo>
                    <a:lnTo>
                      <a:pt x="586" y="586"/>
                    </a:lnTo>
                    <a:lnTo>
                      <a:pt x="586" y="192"/>
                    </a:lnTo>
                    <a:lnTo>
                      <a:pt x="39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6"/>
              <p:cNvSpPr>
                <a:spLocks/>
              </p:cNvSpPr>
              <p:nvPr/>
            </p:nvSpPr>
            <p:spPr bwMode="auto">
              <a:xfrm>
                <a:off x="6276" y="508"/>
                <a:ext cx="586" cy="586"/>
              </a:xfrm>
              <a:custGeom>
                <a:avLst/>
                <a:gdLst>
                  <a:gd name="T0" fmla="*/ 396 w 586"/>
                  <a:gd name="T1" fmla="*/ 0 h 586"/>
                  <a:gd name="T2" fmla="*/ 0 w 586"/>
                  <a:gd name="T3" fmla="*/ 0 h 586"/>
                  <a:gd name="T4" fmla="*/ 586 w 586"/>
                  <a:gd name="T5" fmla="*/ 586 h 586"/>
                  <a:gd name="T6" fmla="*/ 586 w 586"/>
                  <a:gd name="T7" fmla="*/ 192 h 586"/>
                  <a:gd name="T8" fmla="*/ 396 w 586"/>
                  <a:gd name="T9" fmla="*/ 0 h 586"/>
                </a:gdLst>
                <a:ahLst/>
                <a:cxnLst>
                  <a:cxn ang="0">
                    <a:pos x="T0" y="T1"/>
                  </a:cxn>
                  <a:cxn ang="0">
                    <a:pos x="T2" y="T3"/>
                  </a:cxn>
                  <a:cxn ang="0">
                    <a:pos x="T4" y="T5"/>
                  </a:cxn>
                  <a:cxn ang="0">
                    <a:pos x="T6" y="T7"/>
                  </a:cxn>
                  <a:cxn ang="0">
                    <a:pos x="T8" y="T9"/>
                  </a:cxn>
                </a:cxnLst>
                <a:rect l="0" t="0" r="r" b="b"/>
                <a:pathLst>
                  <a:path w="586" h="586">
                    <a:moveTo>
                      <a:pt x="396" y="0"/>
                    </a:moveTo>
                    <a:lnTo>
                      <a:pt x="0" y="0"/>
                    </a:lnTo>
                    <a:lnTo>
                      <a:pt x="586" y="586"/>
                    </a:lnTo>
                    <a:lnTo>
                      <a:pt x="586" y="192"/>
                    </a:lnTo>
                    <a:lnTo>
                      <a:pt x="3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37"/>
              <p:cNvSpPr>
                <a:spLocks/>
              </p:cNvSpPr>
              <p:nvPr/>
            </p:nvSpPr>
            <p:spPr bwMode="auto">
              <a:xfrm>
                <a:off x="6884" y="723"/>
                <a:ext cx="77" cy="74"/>
              </a:xfrm>
              <a:custGeom>
                <a:avLst/>
                <a:gdLst>
                  <a:gd name="T0" fmla="*/ 0 w 77"/>
                  <a:gd name="T1" fmla="*/ 0 h 74"/>
                  <a:gd name="T2" fmla="*/ 0 w 77"/>
                  <a:gd name="T3" fmla="*/ 74 h 74"/>
                  <a:gd name="T4" fmla="*/ 77 w 77"/>
                  <a:gd name="T5" fmla="*/ 74 h 74"/>
                  <a:gd name="T6" fmla="*/ 0 w 77"/>
                  <a:gd name="T7" fmla="*/ 0 h 74"/>
                </a:gdLst>
                <a:ahLst/>
                <a:cxnLst>
                  <a:cxn ang="0">
                    <a:pos x="T0" y="T1"/>
                  </a:cxn>
                  <a:cxn ang="0">
                    <a:pos x="T2" y="T3"/>
                  </a:cxn>
                  <a:cxn ang="0">
                    <a:pos x="T4" y="T5"/>
                  </a:cxn>
                  <a:cxn ang="0">
                    <a:pos x="T6" y="T7"/>
                  </a:cxn>
                </a:cxnLst>
                <a:rect l="0" t="0" r="r" b="b"/>
                <a:pathLst>
                  <a:path w="77" h="74">
                    <a:moveTo>
                      <a:pt x="0" y="0"/>
                    </a:moveTo>
                    <a:lnTo>
                      <a:pt x="0" y="74"/>
                    </a:lnTo>
                    <a:lnTo>
                      <a:pt x="77" y="74"/>
                    </a:lnTo>
                    <a:lnTo>
                      <a:pt x="0"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38"/>
              <p:cNvSpPr>
                <a:spLocks/>
              </p:cNvSpPr>
              <p:nvPr/>
            </p:nvSpPr>
            <p:spPr bwMode="auto">
              <a:xfrm>
                <a:off x="6884" y="723"/>
                <a:ext cx="77" cy="74"/>
              </a:xfrm>
              <a:custGeom>
                <a:avLst/>
                <a:gdLst>
                  <a:gd name="T0" fmla="*/ 0 w 77"/>
                  <a:gd name="T1" fmla="*/ 0 h 74"/>
                  <a:gd name="T2" fmla="*/ 0 w 77"/>
                  <a:gd name="T3" fmla="*/ 74 h 74"/>
                  <a:gd name="T4" fmla="*/ 77 w 77"/>
                  <a:gd name="T5" fmla="*/ 74 h 74"/>
                  <a:gd name="T6" fmla="*/ 0 w 77"/>
                  <a:gd name="T7" fmla="*/ 0 h 74"/>
                </a:gdLst>
                <a:ahLst/>
                <a:cxnLst>
                  <a:cxn ang="0">
                    <a:pos x="T0" y="T1"/>
                  </a:cxn>
                  <a:cxn ang="0">
                    <a:pos x="T2" y="T3"/>
                  </a:cxn>
                  <a:cxn ang="0">
                    <a:pos x="T4" y="T5"/>
                  </a:cxn>
                  <a:cxn ang="0">
                    <a:pos x="T6" y="T7"/>
                  </a:cxn>
                </a:cxnLst>
                <a:rect l="0" t="0" r="r" b="b"/>
                <a:pathLst>
                  <a:path w="77" h="74">
                    <a:moveTo>
                      <a:pt x="0" y="0"/>
                    </a:moveTo>
                    <a:lnTo>
                      <a:pt x="0" y="74"/>
                    </a:lnTo>
                    <a:lnTo>
                      <a:pt x="77" y="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39"/>
              <p:cNvSpPr>
                <a:spLocks/>
              </p:cNvSpPr>
              <p:nvPr/>
            </p:nvSpPr>
            <p:spPr bwMode="auto">
              <a:xfrm>
                <a:off x="6884" y="819"/>
                <a:ext cx="232" cy="134"/>
              </a:xfrm>
              <a:custGeom>
                <a:avLst/>
                <a:gdLst>
                  <a:gd name="T0" fmla="*/ 99 w 232"/>
                  <a:gd name="T1" fmla="*/ 0 h 134"/>
                  <a:gd name="T2" fmla="*/ 0 w 232"/>
                  <a:gd name="T3" fmla="*/ 0 h 134"/>
                  <a:gd name="T4" fmla="*/ 0 w 232"/>
                  <a:gd name="T5" fmla="*/ 134 h 134"/>
                  <a:gd name="T6" fmla="*/ 232 w 232"/>
                  <a:gd name="T7" fmla="*/ 134 h 134"/>
                  <a:gd name="T8" fmla="*/ 99 w 232"/>
                  <a:gd name="T9" fmla="*/ 0 h 134"/>
                </a:gdLst>
                <a:ahLst/>
                <a:cxnLst>
                  <a:cxn ang="0">
                    <a:pos x="T0" y="T1"/>
                  </a:cxn>
                  <a:cxn ang="0">
                    <a:pos x="T2" y="T3"/>
                  </a:cxn>
                  <a:cxn ang="0">
                    <a:pos x="T4" y="T5"/>
                  </a:cxn>
                  <a:cxn ang="0">
                    <a:pos x="T6" y="T7"/>
                  </a:cxn>
                  <a:cxn ang="0">
                    <a:pos x="T8" y="T9"/>
                  </a:cxn>
                </a:cxnLst>
                <a:rect l="0" t="0" r="r" b="b"/>
                <a:pathLst>
                  <a:path w="232" h="134">
                    <a:moveTo>
                      <a:pt x="99" y="0"/>
                    </a:moveTo>
                    <a:lnTo>
                      <a:pt x="0" y="0"/>
                    </a:lnTo>
                    <a:lnTo>
                      <a:pt x="0" y="134"/>
                    </a:lnTo>
                    <a:lnTo>
                      <a:pt x="232" y="134"/>
                    </a:lnTo>
                    <a:lnTo>
                      <a:pt x="99"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0"/>
              <p:cNvSpPr>
                <a:spLocks/>
              </p:cNvSpPr>
              <p:nvPr/>
            </p:nvSpPr>
            <p:spPr bwMode="auto">
              <a:xfrm>
                <a:off x="6884" y="819"/>
                <a:ext cx="232" cy="134"/>
              </a:xfrm>
              <a:custGeom>
                <a:avLst/>
                <a:gdLst>
                  <a:gd name="T0" fmla="*/ 99 w 232"/>
                  <a:gd name="T1" fmla="*/ 0 h 134"/>
                  <a:gd name="T2" fmla="*/ 0 w 232"/>
                  <a:gd name="T3" fmla="*/ 0 h 134"/>
                  <a:gd name="T4" fmla="*/ 0 w 232"/>
                  <a:gd name="T5" fmla="*/ 134 h 134"/>
                  <a:gd name="T6" fmla="*/ 232 w 232"/>
                  <a:gd name="T7" fmla="*/ 134 h 134"/>
                  <a:gd name="T8" fmla="*/ 99 w 232"/>
                  <a:gd name="T9" fmla="*/ 0 h 134"/>
                </a:gdLst>
                <a:ahLst/>
                <a:cxnLst>
                  <a:cxn ang="0">
                    <a:pos x="T0" y="T1"/>
                  </a:cxn>
                  <a:cxn ang="0">
                    <a:pos x="T2" y="T3"/>
                  </a:cxn>
                  <a:cxn ang="0">
                    <a:pos x="T4" y="T5"/>
                  </a:cxn>
                  <a:cxn ang="0">
                    <a:pos x="T6" y="T7"/>
                  </a:cxn>
                  <a:cxn ang="0">
                    <a:pos x="T8" y="T9"/>
                  </a:cxn>
                </a:cxnLst>
                <a:rect l="0" t="0" r="r" b="b"/>
                <a:pathLst>
                  <a:path w="232" h="134">
                    <a:moveTo>
                      <a:pt x="99" y="0"/>
                    </a:moveTo>
                    <a:lnTo>
                      <a:pt x="0" y="0"/>
                    </a:lnTo>
                    <a:lnTo>
                      <a:pt x="0" y="134"/>
                    </a:lnTo>
                    <a:lnTo>
                      <a:pt x="232" y="134"/>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1"/>
              <p:cNvSpPr>
                <a:spLocks/>
              </p:cNvSpPr>
              <p:nvPr/>
            </p:nvSpPr>
            <p:spPr bwMode="auto">
              <a:xfrm>
                <a:off x="6884" y="978"/>
                <a:ext cx="286" cy="130"/>
              </a:xfrm>
              <a:custGeom>
                <a:avLst/>
                <a:gdLst>
                  <a:gd name="T0" fmla="*/ 255 w 286"/>
                  <a:gd name="T1" fmla="*/ 0 h 130"/>
                  <a:gd name="T2" fmla="*/ 0 w 286"/>
                  <a:gd name="T3" fmla="*/ 0 h 130"/>
                  <a:gd name="T4" fmla="*/ 0 w 286"/>
                  <a:gd name="T5" fmla="*/ 130 h 130"/>
                  <a:gd name="T6" fmla="*/ 286 w 286"/>
                  <a:gd name="T7" fmla="*/ 130 h 130"/>
                  <a:gd name="T8" fmla="*/ 286 w 286"/>
                  <a:gd name="T9" fmla="*/ 31 h 130"/>
                  <a:gd name="T10" fmla="*/ 255 w 286"/>
                  <a:gd name="T11" fmla="*/ 0 h 130"/>
                </a:gdLst>
                <a:ahLst/>
                <a:cxnLst>
                  <a:cxn ang="0">
                    <a:pos x="T0" y="T1"/>
                  </a:cxn>
                  <a:cxn ang="0">
                    <a:pos x="T2" y="T3"/>
                  </a:cxn>
                  <a:cxn ang="0">
                    <a:pos x="T4" y="T5"/>
                  </a:cxn>
                  <a:cxn ang="0">
                    <a:pos x="T6" y="T7"/>
                  </a:cxn>
                  <a:cxn ang="0">
                    <a:pos x="T8" y="T9"/>
                  </a:cxn>
                  <a:cxn ang="0">
                    <a:pos x="T10" y="T11"/>
                  </a:cxn>
                </a:cxnLst>
                <a:rect l="0" t="0" r="r" b="b"/>
                <a:pathLst>
                  <a:path w="286" h="130">
                    <a:moveTo>
                      <a:pt x="255" y="0"/>
                    </a:moveTo>
                    <a:lnTo>
                      <a:pt x="0" y="0"/>
                    </a:lnTo>
                    <a:lnTo>
                      <a:pt x="0" y="130"/>
                    </a:lnTo>
                    <a:lnTo>
                      <a:pt x="286" y="130"/>
                    </a:lnTo>
                    <a:lnTo>
                      <a:pt x="286" y="31"/>
                    </a:lnTo>
                    <a:lnTo>
                      <a:pt x="255" y="0"/>
                    </a:lnTo>
                    <a:close/>
                  </a:path>
                </a:pathLst>
              </a:custGeom>
              <a:solidFill>
                <a:srgbClr val="4646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2"/>
              <p:cNvSpPr>
                <a:spLocks/>
              </p:cNvSpPr>
              <p:nvPr/>
            </p:nvSpPr>
            <p:spPr bwMode="auto">
              <a:xfrm>
                <a:off x="6884" y="978"/>
                <a:ext cx="286" cy="130"/>
              </a:xfrm>
              <a:custGeom>
                <a:avLst/>
                <a:gdLst>
                  <a:gd name="T0" fmla="*/ 255 w 286"/>
                  <a:gd name="T1" fmla="*/ 0 h 130"/>
                  <a:gd name="T2" fmla="*/ 0 w 286"/>
                  <a:gd name="T3" fmla="*/ 0 h 130"/>
                  <a:gd name="T4" fmla="*/ 0 w 286"/>
                  <a:gd name="T5" fmla="*/ 130 h 130"/>
                  <a:gd name="T6" fmla="*/ 286 w 286"/>
                  <a:gd name="T7" fmla="*/ 130 h 130"/>
                  <a:gd name="T8" fmla="*/ 286 w 286"/>
                  <a:gd name="T9" fmla="*/ 31 h 130"/>
                  <a:gd name="T10" fmla="*/ 255 w 286"/>
                  <a:gd name="T11" fmla="*/ 0 h 130"/>
                </a:gdLst>
                <a:ahLst/>
                <a:cxnLst>
                  <a:cxn ang="0">
                    <a:pos x="T0" y="T1"/>
                  </a:cxn>
                  <a:cxn ang="0">
                    <a:pos x="T2" y="T3"/>
                  </a:cxn>
                  <a:cxn ang="0">
                    <a:pos x="T4" y="T5"/>
                  </a:cxn>
                  <a:cxn ang="0">
                    <a:pos x="T6" y="T7"/>
                  </a:cxn>
                  <a:cxn ang="0">
                    <a:pos x="T8" y="T9"/>
                  </a:cxn>
                  <a:cxn ang="0">
                    <a:pos x="T10" y="T11"/>
                  </a:cxn>
                </a:cxnLst>
                <a:rect l="0" t="0" r="r" b="b"/>
                <a:pathLst>
                  <a:path w="286" h="130">
                    <a:moveTo>
                      <a:pt x="255" y="0"/>
                    </a:moveTo>
                    <a:lnTo>
                      <a:pt x="0" y="0"/>
                    </a:lnTo>
                    <a:lnTo>
                      <a:pt x="0" y="130"/>
                    </a:lnTo>
                    <a:lnTo>
                      <a:pt x="286" y="130"/>
                    </a:lnTo>
                    <a:lnTo>
                      <a:pt x="286" y="31"/>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3"/>
              <p:cNvSpPr>
                <a:spLocks/>
              </p:cNvSpPr>
              <p:nvPr/>
            </p:nvSpPr>
            <p:spPr bwMode="auto">
              <a:xfrm>
                <a:off x="6932" y="1165"/>
                <a:ext cx="238" cy="45"/>
              </a:xfrm>
              <a:custGeom>
                <a:avLst/>
                <a:gdLst>
                  <a:gd name="T0" fmla="*/ 76 w 84"/>
                  <a:gd name="T1" fmla="*/ 0 h 16"/>
                  <a:gd name="T2" fmla="*/ 0 w 84"/>
                  <a:gd name="T3" fmla="*/ 0 h 16"/>
                  <a:gd name="T4" fmla="*/ 16 w 84"/>
                  <a:gd name="T5" fmla="*/ 16 h 16"/>
                  <a:gd name="T6" fmla="*/ 76 w 84"/>
                  <a:gd name="T7" fmla="*/ 16 h 16"/>
                  <a:gd name="T8" fmla="*/ 84 w 84"/>
                  <a:gd name="T9" fmla="*/ 8 h 16"/>
                  <a:gd name="T10" fmla="*/ 76 w 84"/>
                  <a:gd name="T11" fmla="*/ 0 h 16"/>
                </a:gdLst>
                <a:ahLst/>
                <a:cxnLst>
                  <a:cxn ang="0">
                    <a:pos x="T0" y="T1"/>
                  </a:cxn>
                  <a:cxn ang="0">
                    <a:pos x="T2" y="T3"/>
                  </a:cxn>
                  <a:cxn ang="0">
                    <a:pos x="T4" y="T5"/>
                  </a:cxn>
                  <a:cxn ang="0">
                    <a:pos x="T6" y="T7"/>
                  </a:cxn>
                  <a:cxn ang="0">
                    <a:pos x="T8" y="T9"/>
                  </a:cxn>
                  <a:cxn ang="0">
                    <a:pos x="T10" y="T11"/>
                  </a:cxn>
                </a:cxnLst>
                <a:rect l="0" t="0" r="r" b="b"/>
                <a:pathLst>
                  <a:path w="84" h="16">
                    <a:moveTo>
                      <a:pt x="76" y="0"/>
                    </a:moveTo>
                    <a:cubicBezTo>
                      <a:pt x="0" y="0"/>
                      <a:pt x="0" y="0"/>
                      <a:pt x="0" y="0"/>
                    </a:cubicBezTo>
                    <a:cubicBezTo>
                      <a:pt x="16" y="16"/>
                      <a:pt x="16" y="16"/>
                      <a:pt x="16" y="16"/>
                    </a:cubicBezTo>
                    <a:cubicBezTo>
                      <a:pt x="76" y="16"/>
                      <a:pt x="76" y="16"/>
                      <a:pt x="76" y="16"/>
                    </a:cubicBezTo>
                    <a:cubicBezTo>
                      <a:pt x="80" y="16"/>
                      <a:pt x="84" y="13"/>
                      <a:pt x="84" y="8"/>
                    </a:cubicBezTo>
                    <a:cubicBezTo>
                      <a:pt x="84" y="4"/>
                      <a:pt x="80" y="0"/>
                      <a:pt x="76" y="0"/>
                    </a:cubicBezTo>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4"/>
              <p:cNvSpPr>
                <a:spLocks/>
              </p:cNvSpPr>
              <p:nvPr/>
            </p:nvSpPr>
            <p:spPr bwMode="auto">
              <a:xfrm>
                <a:off x="6188" y="420"/>
                <a:ext cx="74" cy="31"/>
              </a:xfrm>
              <a:custGeom>
                <a:avLst/>
                <a:gdLst>
                  <a:gd name="T0" fmla="*/ 74 w 74"/>
                  <a:gd name="T1" fmla="*/ 0 h 31"/>
                  <a:gd name="T2" fmla="*/ 0 w 74"/>
                  <a:gd name="T3" fmla="*/ 0 h 31"/>
                  <a:gd name="T4" fmla="*/ 31 w 74"/>
                  <a:gd name="T5" fmla="*/ 31 h 31"/>
                  <a:gd name="T6" fmla="*/ 74 w 74"/>
                  <a:gd name="T7" fmla="*/ 31 h 31"/>
                  <a:gd name="T8" fmla="*/ 74 w 74"/>
                  <a:gd name="T9" fmla="*/ 0 h 31"/>
                </a:gdLst>
                <a:ahLst/>
                <a:cxnLst>
                  <a:cxn ang="0">
                    <a:pos x="T0" y="T1"/>
                  </a:cxn>
                  <a:cxn ang="0">
                    <a:pos x="T2" y="T3"/>
                  </a:cxn>
                  <a:cxn ang="0">
                    <a:pos x="T4" y="T5"/>
                  </a:cxn>
                  <a:cxn ang="0">
                    <a:pos x="T6" y="T7"/>
                  </a:cxn>
                  <a:cxn ang="0">
                    <a:pos x="T8" y="T9"/>
                  </a:cxn>
                </a:cxnLst>
                <a:rect l="0" t="0" r="r" b="b"/>
                <a:pathLst>
                  <a:path w="74" h="31">
                    <a:moveTo>
                      <a:pt x="74" y="0"/>
                    </a:moveTo>
                    <a:lnTo>
                      <a:pt x="0" y="0"/>
                    </a:lnTo>
                    <a:lnTo>
                      <a:pt x="31" y="31"/>
                    </a:lnTo>
                    <a:lnTo>
                      <a:pt x="74" y="31"/>
                    </a:lnTo>
                    <a:lnTo>
                      <a:pt x="74"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5"/>
              <p:cNvSpPr>
                <a:spLocks/>
              </p:cNvSpPr>
              <p:nvPr/>
            </p:nvSpPr>
            <p:spPr bwMode="auto">
              <a:xfrm>
                <a:off x="6188" y="420"/>
                <a:ext cx="74" cy="31"/>
              </a:xfrm>
              <a:custGeom>
                <a:avLst/>
                <a:gdLst>
                  <a:gd name="T0" fmla="*/ 74 w 74"/>
                  <a:gd name="T1" fmla="*/ 0 h 31"/>
                  <a:gd name="T2" fmla="*/ 0 w 74"/>
                  <a:gd name="T3" fmla="*/ 0 h 31"/>
                  <a:gd name="T4" fmla="*/ 31 w 74"/>
                  <a:gd name="T5" fmla="*/ 31 h 31"/>
                  <a:gd name="T6" fmla="*/ 74 w 74"/>
                  <a:gd name="T7" fmla="*/ 31 h 31"/>
                  <a:gd name="T8" fmla="*/ 74 w 74"/>
                  <a:gd name="T9" fmla="*/ 0 h 31"/>
                </a:gdLst>
                <a:ahLst/>
                <a:cxnLst>
                  <a:cxn ang="0">
                    <a:pos x="T0" y="T1"/>
                  </a:cxn>
                  <a:cxn ang="0">
                    <a:pos x="T2" y="T3"/>
                  </a:cxn>
                  <a:cxn ang="0">
                    <a:pos x="T4" y="T5"/>
                  </a:cxn>
                  <a:cxn ang="0">
                    <a:pos x="T6" y="T7"/>
                  </a:cxn>
                  <a:cxn ang="0">
                    <a:pos x="T8" y="T9"/>
                  </a:cxn>
                </a:cxnLst>
                <a:rect l="0" t="0" r="r" b="b"/>
                <a:pathLst>
                  <a:path w="74" h="31">
                    <a:moveTo>
                      <a:pt x="74" y="0"/>
                    </a:moveTo>
                    <a:lnTo>
                      <a:pt x="0" y="0"/>
                    </a:lnTo>
                    <a:lnTo>
                      <a:pt x="31" y="31"/>
                    </a:lnTo>
                    <a:lnTo>
                      <a:pt x="74" y="31"/>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2" name="Rectangle 46"/>
              <p:cNvSpPr>
                <a:spLocks noChangeArrowheads="1"/>
              </p:cNvSpPr>
              <p:nvPr/>
            </p:nvSpPr>
            <p:spPr bwMode="auto">
              <a:xfrm>
                <a:off x="6313" y="420"/>
                <a:ext cx="150" cy="31"/>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3" name="Rectangle 47"/>
              <p:cNvSpPr>
                <a:spLocks noChangeArrowheads="1"/>
              </p:cNvSpPr>
              <p:nvPr/>
            </p:nvSpPr>
            <p:spPr bwMode="auto">
              <a:xfrm>
                <a:off x="6313" y="420"/>
                <a:ext cx="150"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4" name="Freeform 48"/>
              <p:cNvSpPr>
                <a:spLocks/>
              </p:cNvSpPr>
              <p:nvPr/>
            </p:nvSpPr>
            <p:spPr bwMode="auto">
              <a:xfrm>
                <a:off x="6513" y="420"/>
                <a:ext cx="99" cy="31"/>
              </a:xfrm>
              <a:custGeom>
                <a:avLst/>
                <a:gdLst>
                  <a:gd name="T0" fmla="*/ 68 w 99"/>
                  <a:gd name="T1" fmla="*/ 0 h 31"/>
                  <a:gd name="T2" fmla="*/ 0 w 99"/>
                  <a:gd name="T3" fmla="*/ 0 h 31"/>
                  <a:gd name="T4" fmla="*/ 0 w 99"/>
                  <a:gd name="T5" fmla="*/ 31 h 31"/>
                  <a:gd name="T6" fmla="*/ 99 w 99"/>
                  <a:gd name="T7" fmla="*/ 31 h 31"/>
                  <a:gd name="T8" fmla="*/ 68 w 99"/>
                  <a:gd name="T9" fmla="*/ 0 h 31"/>
                </a:gdLst>
                <a:ahLst/>
                <a:cxnLst>
                  <a:cxn ang="0">
                    <a:pos x="T0" y="T1"/>
                  </a:cxn>
                  <a:cxn ang="0">
                    <a:pos x="T2" y="T3"/>
                  </a:cxn>
                  <a:cxn ang="0">
                    <a:pos x="T4" y="T5"/>
                  </a:cxn>
                  <a:cxn ang="0">
                    <a:pos x="T6" y="T7"/>
                  </a:cxn>
                  <a:cxn ang="0">
                    <a:pos x="T8" y="T9"/>
                  </a:cxn>
                </a:cxnLst>
                <a:rect l="0" t="0" r="r" b="b"/>
                <a:pathLst>
                  <a:path w="99" h="31">
                    <a:moveTo>
                      <a:pt x="68" y="0"/>
                    </a:moveTo>
                    <a:lnTo>
                      <a:pt x="0" y="0"/>
                    </a:lnTo>
                    <a:lnTo>
                      <a:pt x="0" y="31"/>
                    </a:lnTo>
                    <a:lnTo>
                      <a:pt x="99" y="31"/>
                    </a:lnTo>
                    <a:lnTo>
                      <a:pt x="68" y="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5" name="Freeform 49"/>
              <p:cNvSpPr>
                <a:spLocks/>
              </p:cNvSpPr>
              <p:nvPr/>
            </p:nvSpPr>
            <p:spPr bwMode="auto">
              <a:xfrm>
                <a:off x="6513" y="420"/>
                <a:ext cx="99" cy="31"/>
              </a:xfrm>
              <a:custGeom>
                <a:avLst/>
                <a:gdLst>
                  <a:gd name="T0" fmla="*/ 68 w 99"/>
                  <a:gd name="T1" fmla="*/ 0 h 31"/>
                  <a:gd name="T2" fmla="*/ 0 w 99"/>
                  <a:gd name="T3" fmla="*/ 0 h 31"/>
                  <a:gd name="T4" fmla="*/ 0 w 99"/>
                  <a:gd name="T5" fmla="*/ 31 h 31"/>
                  <a:gd name="T6" fmla="*/ 99 w 99"/>
                  <a:gd name="T7" fmla="*/ 31 h 31"/>
                  <a:gd name="T8" fmla="*/ 68 w 99"/>
                  <a:gd name="T9" fmla="*/ 0 h 31"/>
                </a:gdLst>
                <a:ahLst/>
                <a:cxnLst>
                  <a:cxn ang="0">
                    <a:pos x="T0" y="T1"/>
                  </a:cxn>
                  <a:cxn ang="0">
                    <a:pos x="T2" y="T3"/>
                  </a:cxn>
                  <a:cxn ang="0">
                    <a:pos x="T4" y="T5"/>
                  </a:cxn>
                  <a:cxn ang="0">
                    <a:pos x="T6" y="T7"/>
                  </a:cxn>
                  <a:cxn ang="0">
                    <a:pos x="T8" y="T9"/>
                  </a:cxn>
                </a:cxnLst>
                <a:rect l="0" t="0" r="r" b="b"/>
                <a:pathLst>
                  <a:path w="99" h="31">
                    <a:moveTo>
                      <a:pt x="68" y="0"/>
                    </a:moveTo>
                    <a:lnTo>
                      <a:pt x="0" y="0"/>
                    </a:lnTo>
                    <a:lnTo>
                      <a:pt x="0" y="31"/>
                    </a:lnTo>
                    <a:lnTo>
                      <a:pt x="99" y="31"/>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26" name="Group 125"/>
            <p:cNvGrpSpPr/>
            <p:nvPr/>
          </p:nvGrpSpPr>
          <p:grpSpPr>
            <a:xfrm>
              <a:off x="9256848" y="914261"/>
              <a:ext cx="397925" cy="695594"/>
              <a:chOff x="13600846" y="-1636969"/>
              <a:chExt cx="687765" cy="1110915"/>
            </a:xfrm>
            <a:solidFill>
              <a:schemeClr val="bg1"/>
            </a:solidFill>
          </p:grpSpPr>
          <p:sp>
            <p:nvSpPr>
              <p:cNvPr id="127" name="Oval 56"/>
              <p:cNvSpPr>
                <a:spLocks noChangeArrowheads="1"/>
              </p:cNvSpPr>
              <p:nvPr/>
            </p:nvSpPr>
            <p:spPr bwMode="auto">
              <a:xfrm>
                <a:off x="13600846" y="-163696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8" name="Oval 57"/>
              <p:cNvSpPr>
                <a:spLocks noChangeArrowheads="1"/>
              </p:cNvSpPr>
              <p:nvPr/>
            </p:nvSpPr>
            <p:spPr bwMode="auto">
              <a:xfrm>
                <a:off x="13600846" y="-1491052"/>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29" name="Oval 58"/>
              <p:cNvSpPr>
                <a:spLocks noChangeArrowheads="1"/>
              </p:cNvSpPr>
              <p:nvPr/>
            </p:nvSpPr>
            <p:spPr bwMode="auto">
              <a:xfrm>
                <a:off x="13600846" y="-1344680"/>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0" name="Oval 59"/>
              <p:cNvSpPr>
                <a:spLocks noChangeArrowheads="1"/>
              </p:cNvSpPr>
              <p:nvPr/>
            </p:nvSpPr>
            <p:spPr bwMode="auto">
              <a:xfrm>
                <a:off x="13600846" y="-1491052"/>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1" name="Oval 60"/>
              <p:cNvSpPr>
                <a:spLocks noChangeArrowheads="1"/>
              </p:cNvSpPr>
              <p:nvPr/>
            </p:nvSpPr>
            <p:spPr bwMode="auto">
              <a:xfrm>
                <a:off x="13600846" y="-1344680"/>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2" name="Oval 61"/>
              <p:cNvSpPr>
                <a:spLocks noChangeArrowheads="1"/>
              </p:cNvSpPr>
              <p:nvPr/>
            </p:nvSpPr>
            <p:spPr bwMode="auto">
              <a:xfrm>
                <a:off x="13600846" y="-1198763"/>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3" name="Freeform 62"/>
              <p:cNvSpPr>
                <a:spLocks/>
              </p:cNvSpPr>
              <p:nvPr/>
            </p:nvSpPr>
            <p:spPr bwMode="auto">
              <a:xfrm>
                <a:off x="13738581" y="-1636969"/>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4" name="Freeform 63"/>
              <p:cNvSpPr>
                <a:spLocks/>
              </p:cNvSpPr>
              <p:nvPr/>
            </p:nvSpPr>
            <p:spPr bwMode="auto">
              <a:xfrm>
                <a:off x="13738581" y="-1491052"/>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5" name="Freeform 64"/>
              <p:cNvSpPr>
                <a:spLocks/>
              </p:cNvSpPr>
              <p:nvPr/>
            </p:nvSpPr>
            <p:spPr bwMode="auto">
              <a:xfrm>
                <a:off x="13738581" y="-1344680"/>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6" name="Freeform 65"/>
              <p:cNvSpPr>
                <a:spLocks/>
              </p:cNvSpPr>
              <p:nvPr/>
            </p:nvSpPr>
            <p:spPr bwMode="auto">
              <a:xfrm>
                <a:off x="13738581" y="-1198763"/>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7" name="Oval 56"/>
              <p:cNvSpPr>
                <a:spLocks noChangeArrowheads="1"/>
              </p:cNvSpPr>
              <p:nvPr/>
            </p:nvSpPr>
            <p:spPr bwMode="auto">
              <a:xfrm>
                <a:off x="13600846" y="-1037446"/>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8" name="Oval 57"/>
              <p:cNvSpPr>
                <a:spLocks noChangeArrowheads="1"/>
              </p:cNvSpPr>
              <p:nvPr/>
            </p:nvSpPr>
            <p:spPr bwMode="auto">
              <a:xfrm>
                <a:off x="13600846" y="-89152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39" name="Oval 58"/>
              <p:cNvSpPr>
                <a:spLocks noChangeArrowheads="1"/>
              </p:cNvSpPr>
              <p:nvPr/>
            </p:nvSpPr>
            <p:spPr bwMode="auto">
              <a:xfrm>
                <a:off x="13600846" y="-745157"/>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0" name="Oval 59"/>
              <p:cNvSpPr>
                <a:spLocks noChangeArrowheads="1"/>
              </p:cNvSpPr>
              <p:nvPr/>
            </p:nvSpPr>
            <p:spPr bwMode="auto">
              <a:xfrm>
                <a:off x="13600846" y="-891529"/>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1" name="Oval 60"/>
              <p:cNvSpPr>
                <a:spLocks noChangeArrowheads="1"/>
              </p:cNvSpPr>
              <p:nvPr/>
            </p:nvSpPr>
            <p:spPr bwMode="auto">
              <a:xfrm>
                <a:off x="13600846" y="-745157"/>
                <a:ext cx="73186" cy="7273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2" name="Oval 61"/>
              <p:cNvSpPr>
                <a:spLocks noChangeArrowheads="1"/>
              </p:cNvSpPr>
              <p:nvPr/>
            </p:nvSpPr>
            <p:spPr bwMode="auto">
              <a:xfrm>
                <a:off x="13600846" y="-599240"/>
                <a:ext cx="73186" cy="731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3" name="Freeform 62"/>
              <p:cNvSpPr>
                <a:spLocks/>
              </p:cNvSpPr>
              <p:nvPr/>
            </p:nvSpPr>
            <p:spPr bwMode="auto">
              <a:xfrm>
                <a:off x="13738581" y="-1037446"/>
                <a:ext cx="536848" cy="73186"/>
              </a:xfrm>
              <a:custGeom>
                <a:avLst/>
                <a:gdLst>
                  <a:gd name="T0" fmla="*/ 478 w 500"/>
                  <a:gd name="T1" fmla="*/ 0 h 68"/>
                  <a:gd name="T2" fmla="*/ 21 w 500"/>
                  <a:gd name="T3" fmla="*/ 0 h 68"/>
                  <a:gd name="T4" fmla="*/ 0 w 500"/>
                  <a:gd name="T5" fmla="*/ 30 h 68"/>
                  <a:gd name="T6" fmla="*/ 0 w 500"/>
                  <a:gd name="T7" fmla="*/ 38 h 68"/>
                  <a:gd name="T8" fmla="*/ 21 w 500"/>
                  <a:gd name="T9" fmla="*/ 68 h 68"/>
                  <a:gd name="T10" fmla="*/ 478 w 500"/>
                  <a:gd name="T11" fmla="*/ 68 h 68"/>
                  <a:gd name="T12" fmla="*/ 500 w 500"/>
                  <a:gd name="T13" fmla="*/ 38 h 68"/>
                  <a:gd name="T14" fmla="*/ 500 w 500"/>
                  <a:gd name="T15" fmla="*/ 30 h 68"/>
                  <a:gd name="T16" fmla="*/ 478 w 50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68">
                    <a:moveTo>
                      <a:pt x="478" y="0"/>
                    </a:moveTo>
                    <a:cubicBezTo>
                      <a:pt x="21" y="0"/>
                      <a:pt x="21" y="0"/>
                      <a:pt x="21" y="0"/>
                    </a:cubicBezTo>
                    <a:cubicBezTo>
                      <a:pt x="9" y="0"/>
                      <a:pt x="0" y="14"/>
                      <a:pt x="0" y="30"/>
                    </a:cubicBezTo>
                    <a:cubicBezTo>
                      <a:pt x="0" y="38"/>
                      <a:pt x="0" y="38"/>
                      <a:pt x="0" y="38"/>
                    </a:cubicBezTo>
                    <a:cubicBezTo>
                      <a:pt x="0" y="54"/>
                      <a:pt x="9" y="68"/>
                      <a:pt x="21" y="68"/>
                    </a:cubicBezTo>
                    <a:cubicBezTo>
                      <a:pt x="478" y="68"/>
                      <a:pt x="478" y="68"/>
                      <a:pt x="478" y="68"/>
                    </a:cubicBezTo>
                    <a:cubicBezTo>
                      <a:pt x="490" y="68"/>
                      <a:pt x="500" y="54"/>
                      <a:pt x="500" y="38"/>
                    </a:cubicBezTo>
                    <a:cubicBezTo>
                      <a:pt x="500" y="30"/>
                      <a:pt x="500" y="30"/>
                      <a:pt x="500" y="30"/>
                    </a:cubicBezTo>
                    <a:cubicBezTo>
                      <a:pt x="500" y="14"/>
                      <a:pt x="490" y="0"/>
                      <a:pt x="4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4" name="Freeform 63"/>
              <p:cNvSpPr>
                <a:spLocks/>
              </p:cNvSpPr>
              <p:nvPr/>
            </p:nvSpPr>
            <p:spPr bwMode="auto">
              <a:xfrm>
                <a:off x="13738581" y="-891529"/>
                <a:ext cx="550030" cy="73186"/>
              </a:xfrm>
              <a:custGeom>
                <a:avLst/>
                <a:gdLst>
                  <a:gd name="T0" fmla="*/ 490 w 512"/>
                  <a:gd name="T1" fmla="*/ 0 h 68"/>
                  <a:gd name="T2" fmla="*/ 21 w 512"/>
                  <a:gd name="T3" fmla="*/ 0 h 68"/>
                  <a:gd name="T4" fmla="*/ 0 w 512"/>
                  <a:gd name="T5" fmla="*/ 30 h 68"/>
                  <a:gd name="T6" fmla="*/ 0 w 512"/>
                  <a:gd name="T7" fmla="*/ 38 h 68"/>
                  <a:gd name="T8" fmla="*/ 21 w 512"/>
                  <a:gd name="T9" fmla="*/ 68 h 68"/>
                  <a:gd name="T10" fmla="*/ 490 w 512"/>
                  <a:gd name="T11" fmla="*/ 68 h 68"/>
                  <a:gd name="T12" fmla="*/ 512 w 512"/>
                  <a:gd name="T13" fmla="*/ 38 h 68"/>
                  <a:gd name="T14" fmla="*/ 512 w 512"/>
                  <a:gd name="T15" fmla="*/ 30 h 68"/>
                  <a:gd name="T16" fmla="*/ 490 w 51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8">
                    <a:moveTo>
                      <a:pt x="490" y="0"/>
                    </a:moveTo>
                    <a:cubicBezTo>
                      <a:pt x="21" y="0"/>
                      <a:pt x="21" y="0"/>
                      <a:pt x="21" y="0"/>
                    </a:cubicBezTo>
                    <a:cubicBezTo>
                      <a:pt x="9" y="0"/>
                      <a:pt x="0" y="14"/>
                      <a:pt x="0" y="30"/>
                    </a:cubicBezTo>
                    <a:cubicBezTo>
                      <a:pt x="0" y="38"/>
                      <a:pt x="0" y="38"/>
                      <a:pt x="0" y="38"/>
                    </a:cubicBezTo>
                    <a:cubicBezTo>
                      <a:pt x="0" y="54"/>
                      <a:pt x="9" y="68"/>
                      <a:pt x="21" y="68"/>
                    </a:cubicBezTo>
                    <a:cubicBezTo>
                      <a:pt x="490" y="68"/>
                      <a:pt x="490" y="68"/>
                      <a:pt x="490" y="68"/>
                    </a:cubicBezTo>
                    <a:cubicBezTo>
                      <a:pt x="502" y="68"/>
                      <a:pt x="512" y="54"/>
                      <a:pt x="512" y="38"/>
                    </a:cubicBezTo>
                    <a:cubicBezTo>
                      <a:pt x="512" y="30"/>
                      <a:pt x="512" y="30"/>
                      <a:pt x="512" y="30"/>
                    </a:cubicBezTo>
                    <a:cubicBezTo>
                      <a:pt x="512" y="14"/>
                      <a:pt x="502" y="0"/>
                      <a:pt x="4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5" name="Freeform 64"/>
              <p:cNvSpPr>
                <a:spLocks/>
              </p:cNvSpPr>
              <p:nvPr/>
            </p:nvSpPr>
            <p:spPr bwMode="auto">
              <a:xfrm>
                <a:off x="13738581" y="-745157"/>
                <a:ext cx="459571" cy="72731"/>
              </a:xfrm>
              <a:custGeom>
                <a:avLst/>
                <a:gdLst>
                  <a:gd name="T0" fmla="*/ 406 w 428"/>
                  <a:gd name="T1" fmla="*/ 0 h 68"/>
                  <a:gd name="T2" fmla="*/ 21 w 428"/>
                  <a:gd name="T3" fmla="*/ 0 h 68"/>
                  <a:gd name="T4" fmla="*/ 0 w 428"/>
                  <a:gd name="T5" fmla="*/ 30 h 68"/>
                  <a:gd name="T6" fmla="*/ 0 w 428"/>
                  <a:gd name="T7" fmla="*/ 38 h 68"/>
                  <a:gd name="T8" fmla="*/ 21 w 428"/>
                  <a:gd name="T9" fmla="*/ 68 h 68"/>
                  <a:gd name="T10" fmla="*/ 406 w 428"/>
                  <a:gd name="T11" fmla="*/ 68 h 68"/>
                  <a:gd name="T12" fmla="*/ 428 w 428"/>
                  <a:gd name="T13" fmla="*/ 38 h 68"/>
                  <a:gd name="T14" fmla="*/ 428 w 428"/>
                  <a:gd name="T15" fmla="*/ 30 h 68"/>
                  <a:gd name="T16" fmla="*/ 406 w 428"/>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68">
                    <a:moveTo>
                      <a:pt x="406" y="0"/>
                    </a:moveTo>
                    <a:cubicBezTo>
                      <a:pt x="21" y="0"/>
                      <a:pt x="21" y="0"/>
                      <a:pt x="21" y="0"/>
                    </a:cubicBezTo>
                    <a:cubicBezTo>
                      <a:pt x="9" y="0"/>
                      <a:pt x="0" y="14"/>
                      <a:pt x="0" y="30"/>
                    </a:cubicBezTo>
                    <a:cubicBezTo>
                      <a:pt x="0" y="38"/>
                      <a:pt x="0" y="38"/>
                      <a:pt x="0" y="38"/>
                    </a:cubicBezTo>
                    <a:cubicBezTo>
                      <a:pt x="0" y="54"/>
                      <a:pt x="9" y="68"/>
                      <a:pt x="21" y="68"/>
                    </a:cubicBezTo>
                    <a:cubicBezTo>
                      <a:pt x="406" y="68"/>
                      <a:pt x="406" y="68"/>
                      <a:pt x="406" y="68"/>
                    </a:cubicBezTo>
                    <a:cubicBezTo>
                      <a:pt x="418" y="68"/>
                      <a:pt x="428" y="54"/>
                      <a:pt x="428" y="38"/>
                    </a:cubicBezTo>
                    <a:cubicBezTo>
                      <a:pt x="428" y="30"/>
                      <a:pt x="428" y="30"/>
                      <a:pt x="428" y="30"/>
                    </a:cubicBezTo>
                    <a:cubicBezTo>
                      <a:pt x="428" y="14"/>
                      <a:pt x="418" y="0"/>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46" name="Freeform 65"/>
              <p:cNvSpPr>
                <a:spLocks/>
              </p:cNvSpPr>
              <p:nvPr/>
            </p:nvSpPr>
            <p:spPr bwMode="auto">
              <a:xfrm>
                <a:off x="13738581" y="-599240"/>
                <a:ext cx="515483" cy="73186"/>
              </a:xfrm>
              <a:custGeom>
                <a:avLst/>
                <a:gdLst>
                  <a:gd name="T0" fmla="*/ 458 w 480"/>
                  <a:gd name="T1" fmla="*/ 0 h 68"/>
                  <a:gd name="T2" fmla="*/ 21 w 480"/>
                  <a:gd name="T3" fmla="*/ 0 h 68"/>
                  <a:gd name="T4" fmla="*/ 0 w 480"/>
                  <a:gd name="T5" fmla="*/ 30 h 68"/>
                  <a:gd name="T6" fmla="*/ 0 w 480"/>
                  <a:gd name="T7" fmla="*/ 38 h 68"/>
                  <a:gd name="T8" fmla="*/ 21 w 480"/>
                  <a:gd name="T9" fmla="*/ 68 h 68"/>
                  <a:gd name="T10" fmla="*/ 458 w 480"/>
                  <a:gd name="T11" fmla="*/ 68 h 68"/>
                  <a:gd name="T12" fmla="*/ 480 w 480"/>
                  <a:gd name="T13" fmla="*/ 38 h 68"/>
                  <a:gd name="T14" fmla="*/ 480 w 480"/>
                  <a:gd name="T15" fmla="*/ 30 h 68"/>
                  <a:gd name="T16" fmla="*/ 458 w 480"/>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68">
                    <a:moveTo>
                      <a:pt x="458" y="0"/>
                    </a:moveTo>
                    <a:cubicBezTo>
                      <a:pt x="21" y="0"/>
                      <a:pt x="21" y="0"/>
                      <a:pt x="21" y="0"/>
                    </a:cubicBezTo>
                    <a:cubicBezTo>
                      <a:pt x="9" y="0"/>
                      <a:pt x="0" y="14"/>
                      <a:pt x="0" y="30"/>
                    </a:cubicBezTo>
                    <a:cubicBezTo>
                      <a:pt x="0" y="38"/>
                      <a:pt x="0" y="38"/>
                      <a:pt x="0" y="38"/>
                    </a:cubicBezTo>
                    <a:cubicBezTo>
                      <a:pt x="0" y="54"/>
                      <a:pt x="9" y="68"/>
                      <a:pt x="21" y="68"/>
                    </a:cubicBezTo>
                    <a:cubicBezTo>
                      <a:pt x="458" y="68"/>
                      <a:pt x="458" y="68"/>
                      <a:pt x="458" y="68"/>
                    </a:cubicBezTo>
                    <a:cubicBezTo>
                      <a:pt x="470" y="68"/>
                      <a:pt x="480" y="54"/>
                      <a:pt x="480" y="38"/>
                    </a:cubicBezTo>
                    <a:cubicBezTo>
                      <a:pt x="480" y="30"/>
                      <a:pt x="480" y="30"/>
                      <a:pt x="480" y="30"/>
                    </a:cubicBezTo>
                    <a:cubicBezTo>
                      <a:pt x="480" y="14"/>
                      <a:pt x="470" y="0"/>
                      <a:pt x="4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
        <p:nvSpPr>
          <p:cNvPr id="8" name="Text Placeholder 7"/>
          <p:cNvSpPr>
            <a:spLocks noGrp="1"/>
          </p:cNvSpPr>
          <p:nvPr>
            <p:ph type="body" sz="quarter" idx="11"/>
          </p:nvPr>
        </p:nvSpPr>
        <p:spPr/>
        <p:txBody>
          <a:bodyPr/>
          <a:lstStyle/>
          <a:p>
            <a:endParaRPr lang="en-NZ"/>
          </a:p>
        </p:txBody>
      </p:sp>
    </p:spTree>
    <p:extLst>
      <p:ext uri="{BB962C8B-B14F-4D97-AF65-F5344CB8AC3E}">
        <p14:creationId xmlns:p14="http://schemas.microsoft.com/office/powerpoint/2010/main" val="205753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smtClean="0">
                <a:solidFill>
                  <a:schemeClr val="tx1"/>
                </a:solidFill>
              </a:rPr>
              <a:t>Core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10308539" y="1491572"/>
            <a:ext cx="1053697" cy="1008322"/>
            <a:chOff x="7571318" y="2034239"/>
            <a:chExt cx="3213171" cy="3074806"/>
          </a:xfrm>
          <a:solidFill>
            <a:schemeClr val="tx1"/>
          </a:solidFill>
        </p:grpSpPr>
        <p:sp>
          <p:nvSpPr>
            <p:cNvPr id="35"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8409970" y="2227231"/>
              <a:ext cx="1457021" cy="98955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9" name="Group 38"/>
            <p:cNvGrpSpPr>
              <a:grpSpLocks noChangeAspect="1"/>
            </p:cNvGrpSpPr>
            <p:nvPr/>
          </p:nvGrpSpPr>
          <p:grpSpPr>
            <a:xfrm>
              <a:off x="8140162" y="3959469"/>
              <a:ext cx="2132621" cy="1149576"/>
              <a:chOff x="1521227" y="5644283"/>
              <a:chExt cx="1894550" cy="1021243"/>
            </a:xfrm>
            <a:grpFill/>
          </p:grpSpPr>
          <p:sp>
            <p:nvSpPr>
              <p:cNvPr id="53" name="Freeform 52"/>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4" name="Freeform 53"/>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8" name="Freeform 57"/>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9" name="Freeform 58"/>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4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46" name="Group 45"/>
            <p:cNvGrpSpPr>
              <a:grpSpLocks noChangeAspect="1"/>
            </p:cNvGrpSpPr>
            <p:nvPr/>
          </p:nvGrpSpPr>
          <p:grpSpPr>
            <a:xfrm>
              <a:off x="8460724" y="2321703"/>
              <a:ext cx="1301416" cy="822118"/>
              <a:chOff x="1535603" y="5511803"/>
              <a:chExt cx="622317" cy="393124"/>
            </a:xfrm>
            <a:grpFill/>
          </p:grpSpPr>
          <p:sp>
            <p:nvSpPr>
              <p:cNvPr id="4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49"/>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281459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59" y="1695998"/>
            <a:ext cx="11884025" cy="1035050"/>
          </a:xfrm>
        </p:spPr>
        <p:txBody>
          <a:bodyPr/>
          <a:lstStyle/>
          <a:p>
            <a:r>
              <a:rPr lang="en-US" sz="4488" dirty="0" smtClean="0"/>
              <a:t>Related </a:t>
            </a:r>
            <a:r>
              <a:rPr lang="en-US" sz="4488" dirty="0" smtClean="0">
                <a:latin typeface="+mn-lt"/>
                <a:cs typeface="Segoe UI Semibold" panose="020B0702040204020203" pitchFamily="34" charset="0"/>
              </a:rPr>
              <a:t>Ignite NZ </a:t>
            </a:r>
            <a:r>
              <a:rPr lang="en-US" sz="4488" dirty="0"/>
              <a:t>Sessions</a:t>
            </a:r>
          </a:p>
        </p:txBody>
      </p:sp>
      <p:sp>
        <p:nvSpPr>
          <p:cNvPr id="4" name="Rectangle 3"/>
          <p:cNvSpPr/>
          <p:nvPr/>
        </p:nvSpPr>
        <p:spPr>
          <a:xfrm>
            <a:off x="7116561" y="2818732"/>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i="1" dirty="0">
                <a:solidFill>
                  <a:srgbClr val="000000"/>
                </a:solidFill>
                <a:latin typeface="Segoe UI Light"/>
                <a:cs typeface="Segoe UI" panose="020B0502040204020203" pitchFamily="34" charset="0"/>
              </a:rPr>
              <a:t>Introduction to Cortana </a:t>
            </a:r>
            <a:r>
              <a:rPr lang="en-US" sz="2448" i="1" dirty="0" smtClean="0">
                <a:solidFill>
                  <a:srgbClr val="000000"/>
                </a:solidFill>
                <a:latin typeface="Segoe UI Light"/>
                <a:cs typeface="Segoe UI" panose="020B0502040204020203" pitchFamily="34" charset="0"/>
              </a:rPr>
              <a:t>Analytics</a:t>
            </a:r>
            <a:endParaRPr lang="en-US" sz="2448" i="1" dirty="0">
              <a:solidFill>
                <a:srgbClr val="000000"/>
              </a:solidFill>
              <a:latin typeface="Segoe UI Light"/>
              <a:cs typeface="Segoe UI" panose="020B0502040204020203" pitchFamily="34" charset="0"/>
            </a:endParaRPr>
          </a:p>
          <a:p>
            <a:pPr defTabSz="932597">
              <a:defRPr/>
            </a:pPr>
            <a:r>
              <a:rPr lang="en-US" sz="1632" i="1" dirty="0">
                <a:solidFill>
                  <a:srgbClr val="000000"/>
                </a:solidFill>
                <a:cs typeface="Segoe UI" panose="020B0502040204020203" pitchFamily="34" charset="0"/>
              </a:rPr>
              <a:t>SKYCITY (</a:t>
            </a:r>
            <a:r>
              <a:rPr lang="en-US" sz="1632" i="1" dirty="0" smtClean="0">
                <a:solidFill>
                  <a:srgbClr val="000000"/>
                </a:solidFill>
                <a:cs typeface="Segoe UI" panose="020B0502040204020203" pitchFamily="34" charset="0"/>
              </a:rPr>
              <a:t>Marlborough)  Wed 4:30pm</a:t>
            </a:r>
            <a:endParaRPr lang="en-US" sz="1632" i="1" dirty="0">
              <a:solidFill>
                <a:srgbClr val="000000"/>
              </a:solidFill>
              <a:latin typeface="Segoe UI Light"/>
              <a:cs typeface="Segoe UI" panose="020B0502040204020203" pitchFamily="34" charset="0"/>
            </a:endParaRPr>
          </a:p>
          <a:p>
            <a:pPr defTabSz="932597">
              <a:defRPr/>
            </a:pPr>
            <a:endParaRPr lang="en-US" sz="2040" i="1" dirty="0">
              <a:solidFill>
                <a:srgbClr val="000000"/>
              </a:solidFill>
              <a:latin typeface="Segoe UI Light"/>
            </a:endParaRPr>
          </a:p>
        </p:txBody>
      </p:sp>
      <p:sp>
        <p:nvSpPr>
          <p:cNvPr id="3" name="Rectangle 2"/>
          <p:cNvSpPr/>
          <p:nvPr/>
        </p:nvSpPr>
        <p:spPr>
          <a:xfrm>
            <a:off x="1087514" y="4075546"/>
            <a:ext cx="5679571"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BI in Action </a:t>
            </a:r>
            <a:r>
              <a:rPr lang="en-NZ" sz="2448" dirty="0" smtClean="0">
                <a:solidFill>
                  <a:srgbClr val="000000"/>
                </a:solidFill>
                <a:latin typeface="Segoe UI Light"/>
                <a:cs typeface="Segoe UI" panose="020B0502040204020203" pitchFamily="34" charset="0"/>
              </a:rPr>
              <a:t>– How MS uses </a:t>
            </a:r>
            <a:r>
              <a:rPr lang="en-NZ" sz="2448" dirty="0">
                <a:solidFill>
                  <a:srgbClr val="000000"/>
                </a:solidFill>
                <a:latin typeface="Segoe UI Light"/>
                <a:cs typeface="Segoe UI" panose="020B0502040204020203" pitchFamily="34" charset="0"/>
              </a:rPr>
              <a:t>Power BI </a:t>
            </a:r>
            <a:endParaRPr lang="en-NZ" sz="2448" dirty="0" smtClean="0">
              <a:solidFill>
                <a:srgbClr val="000000"/>
              </a:solidFill>
              <a:latin typeface="Segoe UI Light"/>
              <a:cs typeface="Segoe UI" panose="020B0502040204020203" pitchFamily="34" charset="0"/>
            </a:endParaRPr>
          </a:p>
          <a:p>
            <a:pPr defTabSz="932597">
              <a:defRPr/>
            </a:pPr>
            <a:r>
              <a:rPr lang="en-US" sz="1632" dirty="0" smtClean="0">
                <a:solidFill>
                  <a:srgbClr val="000000"/>
                </a:solidFill>
                <a:cs typeface="Segoe UI" panose="020B0502040204020203" pitchFamily="34" charset="0"/>
              </a:rPr>
              <a:t>CROWNE PLAZA (Ballroom1) Thu 1:55pm</a:t>
            </a:r>
            <a:endParaRPr lang="en-US" sz="1632" dirty="0">
              <a:solidFill>
                <a:srgbClr val="000000"/>
              </a:solidFill>
              <a:latin typeface="Segoe UI Light"/>
              <a:cs typeface="Segoe UI" panose="020B0502040204020203" pitchFamily="34" charset="0"/>
            </a:endParaRPr>
          </a:p>
          <a:p>
            <a:pPr defTabSz="932597">
              <a:defRPr/>
            </a:pPr>
            <a:endParaRPr lang="en-US" sz="1632" dirty="0">
              <a:solidFill>
                <a:srgbClr val="000000"/>
              </a:solidFill>
              <a:cs typeface="Segoe UI" panose="020B0502040204020203" pitchFamily="34" charset="0"/>
            </a:endParaRPr>
          </a:p>
        </p:txBody>
      </p:sp>
      <p:sp>
        <p:nvSpPr>
          <p:cNvPr id="7" name="Rectangle 6"/>
          <p:cNvSpPr/>
          <p:nvPr/>
        </p:nvSpPr>
        <p:spPr>
          <a:xfrm>
            <a:off x="7046285" y="4882956"/>
            <a:ext cx="4928349" cy="1115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i="1" dirty="0">
                <a:solidFill>
                  <a:srgbClr val="000000"/>
                </a:solidFill>
                <a:latin typeface="Segoe UI Light"/>
                <a:cs typeface="Segoe UI" panose="020B0502040204020203" pitchFamily="34" charset="0"/>
              </a:rPr>
              <a:t>In-Memory OLTP: The Road </a:t>
            </a:r>
            <a:r>
              <a:rPr lang="en-NZ" sz="2448" i="1" dirty="0" smtClean="0">
                <a:solidFill>
                  <a:srgbClr val="000000"/>
                </a:solidFill>
                <a:latin typeface="Segoe UI Light"/>
                <a:cs typeface="Segoe UI" panose="020B0502040204020203" pitchFamily="34" charset="0"/>
              </a:rPr>
              <a:t>Ahead</a:t>
            </a:r>
            <a:endParaRPr lang="en-US" sz="2448" i="1" dirty="0" smtClean="0">
              <a:solidFill>
                <a:srgbClr val="000000"/>
              </a:solidFill>
              <a:latin typeface="Segoe UI Light"/>
              <a:cs typeface="Segoe UI" panose="020B0502040204020203" pitchFamily="34" charset="0"/>
            </a:endParaRPr>
          </a:p>
          <a:p>
            <a:pPr defTabSz="932597">
              <a:defRPr/>
            </a:pPr>
            <a:r>
              <a:rPr lang="en-US" sz="1632" i="1" dirty="0">
                <a:solidFill>
                  <a:srgbClr val="000000"/>
                </a:solidFill>
                <a:cs typeface="Segoe UI" panose="020B0502040204020203" pitchFamily="34" charset="0"/>
              </a:rPr>
              <a:t>CROWNE PLAZA (Ballroom1) </a:t>
            </a:r>
            <a:r>
              <a:rPr lang="en-US" sz="1632" i="1" dirty="0" smtClean="0">
                <a:solidFill>
                  <a:srgbClr val="000000"/>
                </a:solidFill>
                <a:cs typeface="Segoe UI" panose="020B0502040204020203" pitchFamily="34" charset="0"/>
              </a:rPr>
              <a:t>Wed 11:55pm</a:t>
            </a:r>
            <a:endParaRPr lang="en-US" sz="1632" i="1" dirty="0">
              <a:solidFill>
                <a:srgbClr val="000000"/>
              </a:solidFill>
              <a:latin typeface="Segoe UI Light"/>
              <a:cs typeface="Segoe UI" panose="020B0502040204020203" pitchFamily="34" charset="0"/>
            </a:endParaRPr>
          </a:p>
          <a:p>
            <a:pPr defTabSz="932597">
              <a:defRPr/>
            </a:pPr>
            <a:endParaRPr lang="en-US" sz="1632" i="1" dirty="0">
              <a:solidFill>
                <a:srgbClr val="000000"/>
              </a:solidFill>
              <a:cs typeface="Segoe UI" panose="020B0502040204020203" pitchFamily="34" charset="0"/>
            </a:endParaRPr>
          </a:p>
        </p:txBody>
      </p:sp>
      <p:sp>
        <p:nvSpPr>
          <p:cNvPr id="6" name="Rectangle 5"/>
          <p:cNvSpPr/>
          <p:nvPr/>
        </p:nvSpPr>
        <p:spPr>
          <a:xfrm>
            <a:off x="7046287" y="4036983"/>
            <a:ext cx="4928347"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i="1" dirty="0" smtClean="0">
                <a:solidFill>
                  <a:srgbClr val="000000"/>
                </a:solidFill>
                <a:latin typeface="Segoe UI Light"/>
                <a:cs typeface="Segoe UI" panose="020B0502040204020203" pitchFamily="34" charset="0"/>
              </a:rPr>
              <a:t>Hybrid with SQL Server</a:t>
            </a:r>
            <a:endParaRPr lang="en-US" sz="2448" i="1" dirty="0">
              <a:solidFill>
                <a:srgbClr val="000000"/>
              </a:solidFill>
              <a:latin typeface="Segoe UI Light"/>
              <a:cs typeface="Segoe UI" panose="020B0502040204020203" pitchFamily="34" charset="0"/>
            </a:endParaRPr>
          </a:p>
          <a:p>
            <a:pPr defTabSz="932597">
              <a:defRPr/>
            </a:pPr>
            <a:r>
              <a:rPr lang="en-US" sz="1632" i="1" dirty="0">
                <a:solidFill>
                  <a:srgbClr val="000000"/>
                </a:solidFill>
                <a:cs typeface="Segoe UI" panose="020B0502040204020203" pitchFamily="34" charset="0"/>
              </a:rPr>
              <a:t>SKYCITY (Marlborough)  Wed </a:t>
            </a:r>
            <a:r>
              <a:rPr lang="en-US" sz="1632" i="1" dirty="0" smtClean="0">
                <a:solidFill>
                  <a:srgbClr val="000000"/>
                </a:solidFill>
                <a:cs typeface="Segoe UI" panose="020B0502040204020203" pitchFamily="34" charset="0"/>
              </a:rPr>
              <a:t>1:55pm</a:t>
            </a:r>
            <a:endParaRPr lang="en-US" sz="1632" i="1" dirty="0">
              <a:solidFill>
                <a:srgbClr val="000000"/>
              </a:solidFill>
              <a:latin typeface="Segoe UI Light"/>
              <a:cs typeface="Segoe UI" panose="020B0502040204020203" pitchFamily="34" charset="0"/>
            </a:endParaRPr>
          </a:p>
        </p:txBody>
      </p:sp>
      <p:sp>
        <p:nvSpPr>
          <p:cNvPr id="8" name="Rectangle 7"/>
          <p:cNvSpPr/>
          <p:nvPr/>
        </p:nvSpPr>
        <p:spPr>
          <a:xfrm>
            <a:off x="1087514" y="2848244"/>
            <a:ext cx="4360956"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NZ" sz="2448" dirty="0">
                <a:solidFill>
                  <a:srgbClr val="000000"/>
                </a:solidFill>
                <a:latin typeface="Segoe UI Light"/>
                <a:cs typeface="Segoe UI" panose="020B0502040204020203" pitchFamily="34" charset="0"/>
              </a:rPr>
              <a:t>Microsoft Azure SQL Data Warehouse Overview </a:t>
            </a:r>
            <a:endParaRPr lang="en-NZ" sz="2448" dirty="0" smtClean="0">
              <a:solidFill>
                <a:srgbClr val="000000"/>
              </a:solidFill>
              <a:latin typeface="Segoe UI Light"/>
              <a:cs typeface="Segoe UI" panose="020B0502040204020203" pitchFamily="34" charset="0"/>
            </a:endParaRPr>
          </a:p>
          <a:p>
            <a:pPr defTabSz="932597">
              <a:defRPr/>
            </a:pPr>
            <a:r>
              <a:rPr lang="en-US" sz="1632" dirty="0">
                <a:solidFill>
                  <a:srgbClr val="000000"/>
                </a:solidFill>
                <a:cs typeface="Segoe UI" panose="020B0502040204020203" pitchFamily="34" charset="0"/>
              </a:rPr>
              <a:t>SKYCITY </a:t>
            </a:r>
            <a:r>
              <a:rPr lang="en-US" sz="1632" dirty="0" smtClean="0">
                <a:solidFill>
                  <a:srgbClr val="000000"/>
                </a:solidFill>
                <a:cs typeface="Segoe UI" panose="020B0502040204020203" pitchFamily="34" charset="0"/>
              </a:rPr>
              <a:t>(Marlborough) Thu  11:55am</a:t>
            </a:r>
            <a:endParaRPr lang="en-US" sz="1632" dirty="0">
              <a:solidFill>
                <a:srgbClr val="000000"/>
              </a:solidFill>
              <a:latin typeface="Segoe UI Light"/>
              <a:cs typeface="Segoe UI" panose="020B0502040204020203" pitchFamily="34" charset="0"/>
            </a:endParaRPr>
          </a:p>
        </p:txBody>
      </p:sp>
      <p:sp>
        <p:nvSpPr>
          <p:cNvPr id="5" name="Rectangle 4"/>
          <p:cNvSpPr/>
          <p:nvPr/>
        </p:nvSpPr>
        <p:spPr>
          <a:xfrm>
            <a:off x="1087513" y="4921520"/>
            <a:ext cx="5679572" cy="6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defRPr/>
            </a:pPr>
            <a:r>
              <a:rPr lang="en-US" sz="2448" dirty="0">
                <a:solidFill>
                  <a:srgbClr val="000000"/>
                </a:solidFill>
                <a:latin typeface="Segoe UI Light"/>
                <a:cs typeface="Segoe UI" panose="020B0502040204020203" pitchFamily="34" charset="0"/>
              </a:rPr>
              <a:t>Telling Stories with </a:t>
            </a:r>
            <a:r>
              <a:rPr lang="en-US" sz="2448" dirty="0" smtClean="0">
                <a:solidFill>
                  <a:srgbClr val="000000"/>
                </a:solidFill>
                <a:latin typeface="Segoe UI Light"/>
                <a:cs typeface="Segoe UI" panose="020B0502040204020203" pitchFamily="34" charset="0"/>
              </a:rPr>
              <a:t>Data – BI Tools</a:t>
            </a:r>
          </a:p>
          <a:p>
            <a:pPr defTabSz="932597">
              <a:defRPr/>
            </a:pPr>
            <a:r>
              <a:rPr lang="en-US" sz="1632" dirty="0">
                <a:solidFill>
                  <a:srgbClr val="000000"/>
                </a:solidFill>
                <a:cs typeface="Segoe UI" panose="020B0502040204020203" pitchFamily="34" charset="0"/>
              </a:rPr>
              <a:t>SKYCITY (Marlborough) </a:t>
            </a:r>
            <a:r>
              <a:rPr lang="en-US" sz="1632" dirty="0" smtClean="0">
                <a:solidFill>
                  <a:srgbClr val="000000"/>
                </a:solidFill>
                <a:cs typeface="Segoe UI" panose="020B0502040204020203" pitchFamily="34" charset="0"/>
              </a:rPr>
              <a:t> Fri 9:00am</a:t>
            </a:r>
            <a:endParaRPr lang="en-US" sz="1632" dirty="0">
              <a:solidFill>
                <a:srgbClr val="000000"/>
              </a:solidFill>
              <a:latin typeface="Segoe UI Light"/>
              <a:cs typeface="Segoe UI" panose="020B0502040204020203" pitchFamily="34" charset="0"/>
            </a:endParaRPr>
          </a:p>
        </p:txBody>
      </p:sp>
      <p:sp>
        <p:nvSpPr>
          <p:cNvPr id="10" name="TextBox 9"/>
          <p:cNvSpPr txBox="1"/>
          <p:nvPr/>
        </p:nvSpPr>
        <p:spPr>
          <a:xfrm>
            <a:off x="275480" y="2772389"/>
            <a:ext cx="566334"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1</a:t>
            </a:r>
          </a:p>
        </p:txBody>
      </p:sp>
      <p:sp>
        <p:nvSpPr>
          <p:cNvPr id="12" name="TextBox 11"/>
          <p:cNvSpPr txBox="1"/>
          <p:nvPr/>
        </p:nvSpPr>
        <p:spPr>
          <a:xfrm>
            <a:off x="275480" y="3992086"/>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2</a:t>
            </a:r>
          </a:p>
        </p:txBody>
      </p:sp>
      <p:sp>
        <p:nvSpPr>
          <p:cNvPr id="13" name="TextBox 12"/>
          <p:cNvSpPr txBox="1"/>
          <p:nvPr/>
        </p:nvSpPr>
        <p:spPr>
          <a:xfrm>
            <a:off x="275480" y="4874808"/>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dirty="0">
                <a:solidFill>
                  <a:srgbClr val="000000"/>
                </a:solidFill>
                <a:latin typeface="Segoe UI Light"/>
              </a:rPr>
              <a:t>3</a:t>
            </a:r>
          </a:p>
        </p:txBody>
      </p:sp>
      <p:sp>
        <p:nvSpPr>
          <p:cNvPr id="14" name="TextBox 13"/>
          <p:cNvSpPr txBox="1"/>
          <p:nvPr/>
        </p:nvSpPr>
        <p:spPr>
          <a:xfrm>
            <a:off x="6304528" y="2750041"/>
            <a:ext cx="659525"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i="1" dirty="0">
                <a:solidFill>
                  <a:srgbClr val="000000"/>
                </a:solidFill>
                <a:latin typeface="Segoe UI Light"/>
              </a:rPr>
              <a:t>4</a:t>
            </a:r>
          </a:p>
        </p:txBody>
      </p:sp>
      <p:sp>
        <p:nvSpPr>
          <p:cNvPr id="15" name="TextBox 14"/>
          <p:cNvSpPr txBox="1"/>
          <p:nvPr/>
        </p:nvSpPr>
        <p:spPr>
          <a:xfrm>
            <a:off x="6348908" y="3961128"/>
            <a:ext cx="617135" cy="866439"/>
          </a:xfrm>
          <a:prstGeom prst="rect">
            <a:avLst/>
          </a:prstGeom>
          <a:noFill/>
        </p:spPr>
        <p:txBody>
          <a:bodyPr wrap="none" lIns="186521" tIns="149217" rIns="186521" bIns="149217" rtlCol="0">
            <a:spAutoFit/>
          </a:bodyPr>
          <a:lstStyle/>
          <a:p>
            <a:pPr defTabSz="932597">
              <a:lnSpc>
                <a:spcPct val="90000"/>
              </a:lnSpc>
              <a:spcAft>
                <a:spcPts val="612"/>
              </a:spcAft>
            </a:pPr>
            <a:r>
              <a:rPr lang="en-US" sz="4080" i="1" dirty="0">
                <a:solidFill>
                  <a:srgbClr val="000000"/>
                </a:solidFill>
                <a:latin typeface="Segoe UI Light"/>
              </a:rPr>
              <a:t>5</a:t>
            </a:r>
          </a:p>
        </p:txBody>
      </p:sp>
      <p:sp>
        <p:nvSpPr>
          <p:cNvPr id="16" name="TextBox 15"/>
          <p:cNvSpPr txBox="1"/>
          <p:nvPr/>
        </p:nvSpPr>
        <p:spPr>
          <a:xfrm>
            <a:off x="6348908" y="4827502"/>
            <a:ext cx="651350" cy="877688"/>
          </a:xfrm>
          <a:prstGeom prst="rect">
            <a:avLst/>
          </a:prstGeom>
          <a:noFill/>
        </p:spPr>
        <p:txBody>
          <a:bodyPr wrap="none" lIns="186521" tIns="149217" rIns="186521" bIns="149217" rtlCol="0">
            <a:spAutoFit/>
          </a:bodyPr>
          <a:lstStyle/>
          <a:p>
            <a:pPr defTabSz="932597">
              <a:lnSpc>
                <a:spcPct val="90000"/>
              </a:lnSpc>
              <a:spcAft>
                <a:spcPts val="612"/>
              </a:spcAft>
            </a:pPr>
            <a:r>
              <a:rPr lang="en-US" sz="4080" i="1" dirty="0" smtClean="0">
                <a:solidFill>
                  <a:srgbClr val="000000"/>
                </a:solidFill>
                <a:latin typeface="Segoe UI Light"/>
              </a:rPr>
              <a:t>6</a:t>
            </a:r>
            <a:endParaRPr lang="en-US" sz="4080" i="1" dirty="0">
              <a:solidFill>
                <a:srgbClr val="000000"/>
              </a:solidFill>
              <a:latin typeface="Segoe UI Light"/>
            </a:endParaRPr>
          </a:p>
        </p:txBody>
      </p:sp>
      <p:sp>
        <p:nvSpPr>
          <p:cNvPr id="18" name="Rectangle 31"/>
          <p:cNvSpPr>
            <a:spLocks noChangeArrowheads="1"/>
          </p:cNvSpPr>
          <p:nvPr/>
        </p:nvSpPr>
        <p:spPr bwMode="auto">
          <a:xfrm>
            <a:off x="10488470" y="227610"/>
            <a:ext cx="539543" cy="54253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19" name="Rectangle 5"/>
          <p:cNvSpPr>
            <a:spLocks noChangeArrowheads="1"/>
          </p:cNvSpPr>
          <p:nvPr/>
        </p:nvSpPr>
        <p:spPr bwMode="auto">
          <a:xfrm>
            <a:off x="1474860" y="-788"/>
            <a:ext cx="656123" cy="648649"/>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0" name="Rectangle 6"/>
          <p:cNvSpPr>
            <a:spLocks noChangeArrowheads="1"/>
          </p:cNvSpPr>
          <p:nvPr/>
        </p:nvSpPr>
        <p:spPr bwMode="auto">
          <a:xfrm>
            <a:off x="2250051" y="132756"/>
            <a:ext cx="245112" cy="245112"/>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1" name="Rectangle 7"/>
          <p:cNvSpPr>
            <a:spLocks noChangeArrowheads="1"/>
          </p:cNvSpPr>
          <p:nvPr/>
        </p:nvSpPr>
        <p:spPr bwMode="auto">
          <a:xfrm>
            <a:off x="3613850" y="170180"/>
            <a:ext cx="292938" cy="2944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2" name="Rectangle 8"/>
          <p:cNvSpPr>
            <a:spLocks noChangeArrowheads="1"/>
          </p:cNvSpPr>
          <p:nvPr/>
        </p:nvSpPr>
        <p:spPr bwMode="auto">
          <a:xfrm>
            <a:off x="4507609" y="99290"/>
            <a:ext cx="292938" cy="29293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3" name="Rectangle 9"/>
          <p:cNvSpPr>
            <a:spLocks noChangeArrowheads="1"/>
          </p:cNvSpPr>
          <p:nvPr/>
        </p:nvSpPr>
        <p:spPr bwMode="auto">
          <a:xfrm>
            <a:off x="4698050" y="-220663"/>
            <a:ext cx="494706" cy="496201"/>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4" name="Rectangle 10"/>
          <p:cNvSpPr>
            <a:spLocks noChangeArrowheads="1"/>
          </p:cNvSpPr>
          <p:nvPr/>
        </p:nvSpPr>
        <p:spPr bwMode="auto">
          <a:xfrm>
            <a:off x="4851984" y="551397"/>
            <a:ext cx="375140" cy="37663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5" name="Rectangle 11"/>
          <p:cNvSpPr>
            <a:spLocks noChangeArrowheads="1"/>
          </p:cNvSpPr>
          <p:nvPr/>
        </p:nvSpPr>
        <p:spPr bwMode="auto">
          <a:xfrm>
            <a:off x="5741775" y="-54322"/>
            <a:ext cx="466310" cy="46780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6" name="Rectangle 12"/>
          <p:cNvSpPr>
            <a:spLocks noChangeArrowheads="1"/>
          </p:cNvSpPr>
          <p:nvPr/>
        </p:nvSpPr>
        <p:spPr bwMode="auto">
          <a:xfrm>
            <a:off x="6018970" y="-355682"/>
            <a:ext cx="399053" cy="400546"/>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7" name="Rectangle 13"/>
          <p:cNvSpPr>
            <a:spLocks noChangeArrowheads="1"/>
          </p:cNvSpPr>
          <p:nvPr/>
        </p:nvSpPr>
        <p:spPr bwMode="auto">
          <a:xfrm>
            <a:off x="5745482" y="425601"/>
            <a:ext cx="381117" cy="38261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8" name="Rectangle 14"/>
          <p:cNvSpPr>
            <a:spLocks noChangeArrowheads="1"/>
          </p:cNvSpPr>
          <p:nvPr/>
        </p:nvSpPr>
        <p:spPr bwMode="auto">
          <a:xfrm>
            <a:off x="6521240" y="454969"/>
            <a:ext cx="427449" cy="428947"/>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29" name="Rectangle 15"/>
          <p:cNvSpPr>
            <a:spLocks noChangeArrowheads="1"/>
          </p:cNvSpPr>
          <p:nvPr/>
        </p:nvSpPr>
        <p:spPr bwMode="auto">
          <a:xfrm>
            <a:off x="6164902" y="693496"/>
            <a:ext cx="526095" cy="529081"/>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0" name="Rectangle 16"/>
          <p:cNvSpPr>
            <a:spLocks noChangeArrowheads="1"/>
          </p:cNvSpPr>
          <p:nvPr/>
        </p:nvSpPr>
        <p:spPr bwMode="auto">
          <a:xfrm>
            <a:off x="5925538" y="1103705"/>
            <a:ext cx="257068" cy="25856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1" name="Rectangle 17"/>
          <p:cNvSpPr>
            <a:spLocks noChangeArrowheads="1"/>
          </p:cNvSpPr>
          <p:nvPr/>
        </p:nvSpPr>
        <p:spPr bwMode="auto">
          <a:xfrm>
            <a:off x="5669850" y="1258738"/>
            <a:ext cx="331796" cy="333291"/>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2" name="Rectangle 18"/>
          <p:cNvSpPr>
            <a:spLocks noChangeArrowheads="1"/>
          </p:cNvSpPr>
          <p:nvPr/>
        </p:nvSpPr>
        <p:spPr bwMode="auto">
          <a:xfrm>
            <a:off x="6663281" y="-78426"/>
            <a:ext cx="424461" cy="425956"/>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3" name="Rectangle 19"/>
          <p:cNvSpPr>
            <a:spLocks noChangeArrowheads="1"/>
          </p:cNvSpPr>
          <p:nvPr/>
        </p:nvSpPr>
        <p:spPr bwMode="auto">
          <a:xfrm>
            <a:off x="6998495" y="-269981"/>
            <a:ext cx="497694" cy="500685"/>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4" name="Rectangle 20"/>
          <p:cNvSpPr>
            <a:spLocks noChangeArrowheads="1"/>
          </p:cNvSpPr>
          <p:nvPr/>
        </p:nvSpPr>
        <p:spPr bwMode="auto">
          <a:xfrm>
            <a:off x="7287574" y="735535"/>
            <a:ext cx="533567" cy="535060"/>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5" name="Rectangle 21"/>
          <p:cNvSpPr>
            <a:spLocks noChangeArrowheads="1"/>
          </p:cNvSpPr>
          <p:nvPr/>
        </p:nvSpPr>
        <p:spPr bwMode="auto">
          <a:xfrm>
            <a:off x="7096811" y="1063353"/>
            <a:ext cx="307884" cy="307884"/>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6" name="Rectangle 22"/>
          <p:cNvSpPr>
            <a:spLocks noChangeArrowheads="1"/>
          </p:cNvSpPr>
          <p:nvPr/>
        </p:nvSpPr>
        <p:spPr bwMode="auto">
          <a:xfrm>
            <a:off x="7758341" y="356143"/>
            <a:ext cx="313862" cy="31685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7" name="Rectangle 23"/>
          <p:cNvSpPr>
            <a:spLocks noChangeArrowheads="1"/>
          </p:cNvSpPr>
          <p:nvPr/>
        </p:nvSpPr>
        <p:spPr bwMode="auto">
          <a:xfrm>
            <a:off x="8199270" y="578815"/>
            <a:ext cx="403537" cy="405032"/>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8" name="Rectangle 24"/>
          <p:cNvSpPr>
            <a:spLocks noChangeArrowheads="1"/>
          </p:cNvSpPr>
          <p:nvPr/>
        </p:nvSpPr>
        <p:spPr bwMode="auto">
          <a:xfrm>
            <a:off x="8033444" y="-370243"/>
            <a:ext cx="576909" cy="578404"/>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39" name="Rectangle 25"/>
          <p:cNvSpPr>
            <a:spLocks noChangeArrowheads="1"/>
          </p:cNvSpPr>
          <p:nvPr/>
        </p:nvSpPr>
        <p:spPr bwMode="auto">
          <a:xfrm>
            <a:off x="9078727" y="-180577"/>
            <a:ext cx="606798" cy="609788"/>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0" name="Rectangle 26"/>
          <p:cNvSpPr>
            <a:spLocks noChangeArrowheads="1"/>
          </p:cNvSpPr>
          <p:nvPr/>
        </p:nvSpPr>
        <p:spPr bwMode="auto">
          <a:xfrm>
            <a:off x="9552228" y="524956"/>
            <a:ext cx="230165" cy="231660"/>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1" name="Rectangle 27"/>
          <p:cNvSpPr>
            <a:spLocks noChangeArrowheads="1"/>
          </p:cNvSpPr>
          <p:nvPr/>
        </p:nvSpPr>
        <p:spPr bwMode="auto">
          <a:xfrm>
            <a:off x="9548066" y="1340934"/>
            <a:ext cx="325818" cy="3258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2" name="Rectangle 29"/>
          <p:cNvSpPr>
            <a:spLocks noChangeArrowheads="1"/>
          </p:cNvSpPr>
          <p:nvPr/>
        </p:nvSpPr>
        <p:spPr bwMode="auto">
          <a:xfrm>
            <a:off x="8858211" y="1439704"/>
            <a:ext cx="186823" cy="188318"/>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3" name="Rectangle 30"/>
          <p:cNvSpPr>
            <a:spLocks noChangeArrowheads="1"/>
          </p:cNvSpPr>
          <p:nvPr/>
        </p:nvSpPr>
        <p:spPr bwMode="auto">
          <a:xfrm>
            <a:off x="9789308" y="384066"/>
            <a:ext cx="802590" cy="804083"/>
          </a:xfrm>
          <a:prstGeom prst="rect">
            <a:avLst/>
          </a:prstGeom>
          <a:solidFill>
            <a:srgbClr val="9B4F96"/>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4" name="Rectangle 32"/>
          <p:cNvSpPr>
            <a:spLocks noChangeArrowheads="1"/>
          </p:cNvSpPr>
          <p:nvPr/>
        </p:nvSpPr>
        <p:spPr bwMode="auto">
          <a:xfrm>
            <a:off x="11352084" y="-247496"/>
            <a:ext cx="416989" cy="422968"/>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5" name="Rectangle 33"/>
          <p:cNvSpPr>
            <a:spLocks noChangeArrowheads="1"/>
          </p:cNvSpPr>
          <p:nvPr/>
        </p:nvSpPr>
        <p:spPr bwMode="auto">
          <a:xfrm>
            <a:off x="11715895" y="-230207"/>
            <a:ext cx="272015" cy="276499"/>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6" name="Rectangle 34"/>
          <p:cNvSpPr>
            <a:spLocks noChangeArrowheads="1"/>
          </p:cNvSpPr>
          <p:nvPr/>
        </p:nvSpPr>
        <p:spPr bwMode="auto">
          <a:xfrm>
            <a:off x="11619400" y="1249442"/>
            <a:ext cx="419977" cy="421473"/>
          </a:xfrm>
          <a:prstGeom prst="rect">
            <a:avLst/>
          </a:prstGeom>
          <a:solidFill>
            <a:srgbClr val="0078D7"/>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7" name="Rectangle 35"/>
          <p:cNvSpPr>
            <a:spLocks noChangeArrowheads="1"/>
          </p:cNvSpPr>
          <p:nvPr/>
        </p:nvSpPr>
        <p:spPr bwMode="auto">
          <a:xfrm>
            <a:off x="8431482" y="-76039"/>
            <a:ext cx="868351" cy="872835"/>
          </a:xfrm>
          <a:prstGeom prst="rect">
            <a:avLst/>
          </a:prstGeom>
          <a:solidFill>
            <a:srgbClr val="E253D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sp>
        <p:nvSpPr>
          <p:cNvPr id="48" name="Rectangle 36"/>
          <p:cNvSpPr>
            <a:spLocks noChangeArrowheads="1"/>
          </p:cNvSpPr>
          <p:nvPr/>
        </p:nvSpPr>
        <p:spPr bwMode="auto">
          <a:xfrm>
            <a:off x="9134745" y="-266404"/>
            <a:ext cx="416987" cy="418482"/>
          </a:xfrm>
          <a:prstGeom prst="rect">
            <a:avLst/>
          </a:prstGeom>
          <a:solidFill>
            <a:srgbClr val="5C2D9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grpSp>
        <p:nvGrpSpPr>
          <p:cNvPr id="49" name="Group 48"/>
          <p:cNvGrpSpPr/>
          <p:nvPr/>
        </p:nvGrpSpPr>
        <p:grpSpPr>
          <a:xfrm>
            <a:off x="7761240" y="-295737"/>
            <a:ext cx="3015679" cy="3015679"/>
            <a:chOff x="7608886" y="-289964"/>
            <a:chExt cx="2956816" cy="2956816"/>
          </a:xfrm>
        </p:grpSpPr>
        <p:sp>
          <p:nvSpPr>
            <p:cNvPr id="50" name="Rectangle 28"/>
            <p:cNvSpPr>
              <a:spLocks noChangeArrowheads="1"/>
            </p:cNvSpPr>
            <p:nvPr/>
          </p:nvSpPr>
          <p:spPr bwMode="auto">
            <a:xfrm>
              <a:off x="8857847" y="958329"/>
              <a:ext cx="458894" cy="460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000000"/>
                </a:solidFill>
              </a:endParaRPr>
            </a:p>
          </p:txBody>
        </p:sp>
        <p:pic>
          <p:nvPicPr>
            <p:cNvPr id="51" name="Picture 50"/>
            <p:cNvPicPr>
              <a:picLocks noChangeAspect="1"/>
            </p:cNvPicPr>
            <p:nvPr/>
          </p:nvPicPr>
          <p:blipFill>
            <a:blip r:embed="rId3"/>
            <a:stretch>
              <a:fillRect/>
            </a:stretch>
          </p:blipFill>
          <p:spPr>
            <a:xfrm>
              <a:off x="7608886" y="-289964"/>
              <a:ext cx="2956816" cy="2956816"/>
            </a:xfrm>
            <a:prstGeom prst="rect">
              <a:avLst/>
            </a:prstGeom>
          </p:spPr>
        </p:pic>
      </p:grpSp>
    </p:spTree>
    <p:extLst>
      <p:ext uri="{BB962C8B-B14F-4D97-AF65-F5344CB8AC3E}">
        <p14:creationId xmlns:p14="http://schemas.microsoft.com/office/powerpoint/2010/main" val="3049417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6" presetClass="emph" presetSubtype="0" accel="50000" decel="50000" autoRev="1" fill="hold" nodeType="withEffect">
                                  <p:stCondLst>
                                    <p:cond delay="800"/>
                                  </p:stCondLst>
                                  <p:childTnLst>
                                    <p:animScale>
                                      <p:cBhvr>
                                        <p:cTn id="9" dur="700" fill="hold"/>
                                        <p:tgtEl>
                                          <p:spTgt spid="49"/>
                                        </p:tgtEl>
                                      </p:cBhvr>
                                      <p:by x="300000" y="300000"/>
                                    </p:animScale>
                                  </p:childTnLst>
                                </p:cTn>
                              </p:par>
                              <p:par>
                                <p:cTn id="10" presetID="42" presetClass="path" presetSubtype="0" accel="50000" autoRev="1" fill="hold" nodeType="withEffect">
                                  <p:stCondLst>
                                    <p:cond delay="250"/>
                                  </p:stCondLst>
                                  <p:childTnLst>
                                    <p:animMotion origin="layout" path="M -2.5E-6 1.85185E-6 L 0.05443 -0.08796 " pathEditMode="relative" rAng="0" ptsTypes="AA">
                                      <p:cBhvr>
                                        <p:cTn id="11" dur="1000" fill="hold"/>
                                        <p:tgtEl>
                                          <p:spTgt spid="49"/>
                                        </p:tgtEl>
                                        <p:attrNameLst>
                                          <p:attrName>ppt_x</p:attrName>
                                          <p:attrName>ppt_y</p:attrName>
                                        </p:attrNameLst>
                                      </p:cBhvr>
                                      <p:rCtr x="2721" y="-4398"/>
                                    </p:animMotion>
                                  </p:childTnLst>
                                </p:cTn>
                              </p:par>
                              <p:par>
                                <p:cTn id="12" presetID="2" presetClass="entr" presetSubtype="1" decel="10000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750" fill="hold"/>
                                        <p:tgtEl>
                                          <p:spTgt spid="37"/>
                                        </p:tgtEl>
                                        <p:attrNameLst>
                                          <p:attrName>ppt_x</p:attrName>
                                        </p:attrNameLst>
                                      </p:cBhvr>
                                      <p:tavLst>
                                        <p:tav tm="0">
                                          <p:val>
                                            <p:strVal val="#ppt_x"/>
                                          </p:val>
                                        </p:tav>
                                        <p:tav tm="100000">
                                          <p:val>
                                            <p:strVal val="#ppt_x"/>
                                          </p:val>
                                        </p:tav>
                                      </p:tavLst>
                                    </p:anim>
                                    <p:anim calcmode="lin" valueType="num">
                                      <p:cBhvr additive="base">
                                        <p:cTn id="15" dur="750" fill="hold"/>
                                        <p:tgtEl>
                                          <p:spTgt spid="3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750" fill="hold"/>
                                        <p:tgtEl>
                                          <p:spTgt spid="47"/>
                                        </p:tgtEl>
                                        <p:attrNameLst>
                                          <p:attrName>ppt_x</p:attrName>
                                        </p:attrNameLst>
                                      </p:cBhvr>
                                      <p:tavLst>
                                        <p:tav tm="0">
                                          <p:val>
                                            <p:strVal val="#ppt_x"/>
                                          </p:val>
                                        </p:tav>
                                        <p:tav tm="100000">
                                          <p:val>
                                            <p:strVal val="#ppt_x"/>
                                          </p:val>
                                        </p:tav>
                                      </p:tavLst>
                                    </p:anim>
                                    <p:anim calcmode="lin" valueType="num">
                                      <p:cBhvr additive="base">
                                        <p:cTn id="19" dur="750" fill="hold"/>
                                        <p:tgtEl>
                                          <p:spTgt spid="47"/>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25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750" fill="hold"/>
                                        <p:tgtEl>
                                          <p:spTgt spid="36"/>
                                        </p:tgtEl>
                                        <p:attrNameLst>
                                          <p:attrName>ppt_x</p:attrName>
                                        </p:attrNameLst>
                                      </p:cBhvr>
                                      <p:tavLst>
                                        <p:tav tm="0">
                                          <p:val>
                                            <p:strVal val="#ppt_x"/>
                                          </p:val>
                                        </p:tav>
                                        <p:tav tm="100000">
                                          <p:val>
                                            <p:strVal val="#ppt_x"/>
                                          </p:val>
                                        </p:tav>
                                      </p:tavLst>
                                    </p:anim>
                                    <p:anim calcmode="lin" valueType="num">
                                      <p:cBhvr additive="base">
                                        <p:cTn id="27" dur="750" fill="hold"/>
                                        <p:tgtEl>
                                          <p:spTgt spid="36"/>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ppt_x"/>
                                          </p:val>
                                        </p:tav>
                                        <p:tav tm="100000">
                                          <p:val>
                                            <p:strVal val="#ppt_x"/>
                                          </p:val>
                                        </p:tav>
                                      </p:tavLst>
                                    </p:anim>
                                    <p:anim calcmode="lin" valueType="num">
                                      <p:cBhvr additive="base">
                                        <p:cTn id="31" dur="75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750" fill="hold"/>
                                        <p:tgtEl>
                                          <p:spTgt spid="39"/>
                                        </p:tgtEl>
                                        <p:attrNameLst>
                                          <p:attrName>ppt_x</p:attrName>
                                        </p:attrNameLst>
                                      </p:cBhvr>
                                      <p:tavLst>
                                        <p:tav tm="0">
                                          <p:val>
                                            <p:strVal val="#ppt_x"/>
                                          </p:val>
                                        </p:tav>
                                        <p:tav tm="100000">
                                          <p:val>
                                            <p:strVal val="#ppt_x"/>
                                          </p:val>
                                        </p:tav>
                                      </p:tavLst>
                                    </p:anim>
                                    <p:anim calcmode="lin" valueType="num">
                                      <p:cBhvr additive="base">
                                        <p:cTn id="35" dur="750" fill="hold"/>
                                        <p:tgtEl>
                                          <p:spTgt spid="39"/>
                                        </p:tgtEl>
                                        <p:attrNameLst>
                                          <p:attrName>ppt_y</p:attrName>
                                        </p:attrNameLst>
                                      </p:cBhvr>
                                      <p:tavLst>
                                        <p:tav tm="0">
                                          <p:val>
                                            <p:strVal val="0-#ppt_h/2"/>
                                          </p:val>
                                        </p:tav>
                                        <p:tav tm="100000">
                                          <p:val>
                                            <p:strVal val="#ppt_y"/>
                                          </p:val>
                                        </p:tav>
                                      </p:tavLst>
                                    </p:anim>
                                  </p:childTnLst>
                                </p:cTn>
                              </p:par>
                              <p:par>
                                <p:cTn id="36" presetID="2" presetClass="entr" presetSubtype="1" decel="10000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ppt_x"/>
                                          </p:val>
                                        </p:tav>
                                        <p:tav tm="100000">
                                          <p:val>
                                            <p:strVal val="#ppt_x"/>
                                          </p:val>
                                        </p:tav>
                                      </p:tavLst>
                                    </p:anim>
                                    <p:anim calcmode="lin" valueType="num">
                                      <p:cBhvr additive="base">
                                        <p:cTn id="39" dur="75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ppt_x"/>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750" fill="hold"/>
                                        <p:tgtEl>
                                          <p:spTgt spid="42"/>
                                        </p:tgtEl>
                                        <p:attrNameLst>
                                          <p:attrName>ppt_x</p:attrName>
                                        </p:attrNameLst>
                                      </p:cBhvr>
                                      <p:tavLst>
                                        <p:tav tm="0">
                                          <p:val>
                                            <p:strVal val="#ppt_x"/>
                                          </p:val>
                                        </p:tav>
                                        <p:tav tm="100000">
                                          <p:val>
                                            <p:strVal val="#ppt_x"/>
                                          </p:val>
                                        </p:tav>
                                      </p:tavLst>
                                    </p:anim>
                                    <p:anim calcmode="lin" valueType="num">
                                      <p:cBhvr additive="base">
                                        <p:cTn id="47" dur="750" fill="hold"/>
                                        <p:tgtEl>
                                          <p:spTgt spid="42"/>
                                        </p:tgtEl>
                                        <p:attrNameLst>
                                          <p:attrName>ppt_y</p:attrName>
                                        </p:attrNameLst>
                                      </p:cBhvr>
                                      <p:tavLst>
                                        <p:tav tm="0">
                                          <p:val>
                                            <p:strVal val="0-#ppt_h/2"/>
                                          </p:val>
                                        </p:tav>
                                        <p:tav tm="100000">
                                          <p:val>
                                            <p:strVal val="#ppt_y"/>
                                          </p:val>
                                        </p:tav>
                                      </p:tavLst>
                                    </p:anim>
                                  </p:childTnLst>
                                </p:cTn>
                              </p:par>
                              <p:par>
                                <p:cTn id="48" presetID="2" presetClass="entr" presetSubtype="3" decel="100000" fill="hold" grpId="0" nodeType="withEffect">
                                  <p:stCondLst>
                                    <p:cond delay="25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750" fill="hold"/>
                                        <p:tgtEl>
                                          <p:spTgt spid="43"/>
                                        </p:tgtEl>
                                        <p:attrNameLst>
                                          <p:attrName>ppt_x</p:attrName>
                                        </p:attrNameLst>
                                      </p:cBhvr>
                                      <p:tavLst>
                                        <p:tav tm="0">
                                          <p:val>
                                            <p:strVal val="1+#ppt_w/2"/>
                                          </p:val>
                                        </p:tav>
                                        <p:tav tm="100000">
                                          <p:val>
                                            <p:strVal val="#ppt_x"/>
                                          </p:val>
                                        </p:tav>
                                      </p:tavLst>
                                    </p:anim>
                                    <p:anim calcmode="lin" valueType="num">
                                      <p:cBhvr additive="base">
                                        <p:cTn id="51" dur="750" fill="hold"/>
                                        <p:tgtEl>
                                          <p:spTgt spid="43"/>
                                        </p:tgtEl>
                                        <p:attrNameLst>
                                          <p:attrName>ppt_y</p:attrName>
                                        </p:attrNameLst>
                                      </p:cBhvr>
                                      <p:tavLst>
                                        <p:tav tm="0">
                                          <p:val>
                                            <p:strVal val="0-#ppt_h/2"/>
                                          </p:val>
                                        </p:tav>
                                        <p:tav tm="100000">
                                          <p:val>
                                            <p:strVal val="#ppt_y"/>
                                          </p:val>
                                        </p:tav>
                                      </p:tavLst>
                                    </p:anim>
                                  </p:childTnLst>
                                </p:cTn>
                              </p:par>
                              <p:par>
                                <p:cTn id="52" presetID="2" presetClass="entr" presetSubtype="3" decel="100000" fill="hold" grpId="0" nodeType="withEffect">
                                  <p:stCondLst>
                                    <p:cond delay="5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1+#ppt_w/2"/>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50" fill="hold"/>
                                        <p:tgtEl>
                                          <p:spTgt spid="34"/>
                                        </p:tgtEl>
                                        <p:attrNameLst>
                                          <p:attrName>ppt_x</p:attrName>
                                        </p:attrNameLst>
                                      </p:cBhvr>
                                      <p:tavLst>
                                        <p:tav tm="0">
                                          <p:val>
                                            <p:strVal val="#ppt_x"/>
                                          </p:val>
                                        </p:tav>
                                        <p:tav tm="100000">
                                          <p:val>
                                            <p:strVal val="#ppt_x"/>
                                          </p:val>
                                        </p:tav>
                                      </p:tavLst>
                                    </p:anim>
                                    <p:anim calcmode="lin" valueType="num">
                                      <p:cBhvr additive="base">
                                        <p:cTn id="59" dur="750" fill="hold"/>
                                        <p:tgtEl>
                                          <p:spTgt spid="34"/>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50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fill="hold"/>
                                        <p:tgtEl>
                                          <p:spTgt spid="35"/>
                                        </p:tgtEl>
                                        <p:attrNameLst>
                                          <p:attrName>ppt_x</p:attrName>
                                        </p:attrNameLst>
                                      </p:cBhvr>
                                      <p:tavLst>
                                        <p:tav tm="0">
                                          <p:val>
                                            <p:strVal val="#ppt_x"/>
                                          </p:val>
                                        </p:tav>
                                        <p:tav tm="100000">
                                          <p:val>
                                            <p:strVal val="#ppt_x"/>
                                          </p:val>
                                        </p:tav>
                                      </p:tavLst>
                                    </p:anim>
                                    <p:anim calcmode="lin" valueType="num">
                                      <p:cBhvr additive="base">
                                        <p:cTn id="63" dur="750" fill="hold"/>
                                        <p:tgtEl>
                                          <p:spTgt spid="35"/>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750" fill="hold"/>
                                        <p:tgtEl>
                                          <p:spTgt spid="28"/>
                                        </p:tgtEl>
                                        <p:attrNameLst>
                                          <p:attrName>ppt_x</p:attrName>
                                        </p:attrNameLst>
                                      </p:cBhvr>
                                      <p:tavLst>
                                        <p:tav tm="0">
                                          <p:val>
                                            <p:strVal val="#ppt_x"/>
                                          </p:val>
                                        </p:tav>
                                        <p:tav tm="100000">
                                          <p:val>
                                            <p:strVal val="#ppt_x"/>
                                          </p:val>
                                        </p:tav>
                                      </p:tavLst>
                                    </p:anim>
                                    <p:anim calcmode="lin" valueType="num">
                                      <p:cBhvr additive="base">
                                        <p:cTn id="67" dur="750" fill="hold"/>
                                        <p:tgtEl>
                                          <p:spTgt spid="28"/>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750" fill="hold"/>
                                        <p:tgtEl>
                                          <p:spTgt spid="32"/>
                                        </p:tgtEl>
                                        <p:attrNameLst>
                                          <p:attrName>ppt_x</p:attrName>
                                        </p:attrNameLst>
                                      </p:cBhvr>
                                      <p:tavLst>
                                        <p:tav tm="0">
                                          <p:val>
                                            <p:strVal val="#ppt_x"/>
                                          </p:val>
                                        </p:tav>
                                        <p:tav tm="100000">
                                          <p:val>
                                            <p:strVal val="#ppt_x"/>
                                          </p:val>
                                        </p:tav>
                                      </p:tavLst>
                                    </p:anim>
                                    <p:anim calcmode="lin" valueType="num">
                                      <p:cBhvr additive="base">
                                        <p:cTn id="71" dur="750" fill="hold"/>
                                        <p:tgtEl>
                                          <p:spTgt spid="32"/>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0" nodeType="withEffect">
                                  <p:stCondLst>
                                    <p:cond delay="25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750" fill="hold"/>
                                        <p:tgtEl>
                                          <p:spTgt spid="33"/>
                                        </p:tgtEl>
                                        <p:attrNameLst>
                                          <p:attrName>ppt_x</p:attrName>
                                        </p:attrNameLst>
                                      </p:cBhvr>
                                      <p:tavLst>
                                        <p:tav tm="0">
                                          <p:val>
                                            <p:strVal val="#ppt_x"/>
                                          </p:val>
                                        </p:tav>
                                        <p:tav tm="100000">
                                          <p:val>
                                            <p:strVal val="#ppt_x"/>
                                          </p:val>
                                        </p:tav>
                                      </p:tavLst>
                                    </p:anim>
                                    <p:anim calcmode="lin" valueType="num">
                                      <p:cBhvr additive="base">
                                        <p:cTn id="75" dur="75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50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750" fill="hold"/>
                                        <p:tgtEl>
                                          <p:spTgt spid="46"/>
                                        </p:tgtEl>
                                        <p:attrNameLst>
                                          <p:attrName>ppt_x</p:attrName>
                                        </p:attrNameLst>
                                      </p:cBhvr>
                                      <p:tavLst>
                                        <p:tav tm="0">
                                          <p:val>
                                            <p:strVal val="1+#ppt_w/2"/>
                                          </p:val>
                                        </p:tav>
                                        <p:tav tm="100000">
                                          <p:val>
                                            <p:strVal val="#ppt_x"/>
                                          </p:val>
                                        </p:tav>
                                      </p:tavLst>
                                    </p:anim>
                                    <p:anim calcmode="lin" valueType="num">
                                      <p:cBhvr additive="base">
                                        <p:cTn id="79" dur="750" fill="hold"/>
                                        <p:tgtEl>
                                          <p:spTgt spid="46"/>
                                        </p:tgtEl>
                                        <p:attrNameLst>
                                          <p:attrName>ppt_y</p:attrName>
                                        </p:attrNameLst>
                                      </p:cBhvr>
                                      <p:tavLst>
                                        <p:tav tm="0">
                                          <p:val>
                                            <p:strVal val="#ppt_y"/>
                                          </p:val>
                                        </p:tav>
                                        <p:tav tm="100000">
                                          <p:val>
                                            <p:strVal val="#ppt_y"/>
                                          </p:val>
                                        </p:tav>
                                      </p:tavLst>
                                    </p:anim>
                                  </p:childTnLst>
                                </p:cTn>
                              </p:par>
                              <p:par>
                                <p:cTn id="80" presetID="2" presetClass="entr" presetSubtype="2" decel="100000" fill="hold" grpId="0" nodeType="withEffect">
                                  <p:stCondLst>
                                    <p:cond delay="75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750" fill="hold"/>
                                        <p:tgtEl>
                                          <p:spTgt spid="44"/>
                                        </p:tgtEl>
                                        <p:attrNameLst>
                                          <p:attrName>ppt_x</p:attrName>
                                        </p:attrNameLst>
                                      </p:cBhvr>
                                      <p:tavLst>
                                        <p:tav tm="0">
                                          <p:val>
                                            <p:strVal val="1+#ppt_w/2"/>
                                          </p:val>
                                        </p:tav>
                                        <p:tav tm="100000">
                                          <p:val>
                                            <p:strVal val="#ppt_x"/>
                                          </p:val>
                                        </p:tav>
                                      </p:tavLst>
                                    </p:anim>
                                    <p:anim calcmode="lin" valueType="num">
                                      <p:cBhvr additive="base">
                                        <p:cTn id="83" dur="750" fill="hold"/>
                                        <p:tgtEl>
                                          <p:spTgt spid="44"/>
                                        </p:tgtEl>
                                        <p:attrNameLst>
                                          <p:attrName>ppt_y</p:attrName>
                                        </p:attrNameLst>
                                      </p:cBhvr>
                                      <p:tavLst>
                                        <p:tav tm="0">
                                          <p:val>
                                            <p:strVal val="#ppt_y"/>
                                          </p:val>
                                        </p:tav>
                                        <p:tav tm="100000">
                                          <p:val>
                                            <p:strVal val="#ppt_y"/>
                                          </p:val>
                                        </p:tav>
                                      </p:tavLst>
                                    </p:anim>
                                  </p:childTnLst>
                                </p:cTn>
                              </p:par>
                              <p:par>
                                <p:cTn id="84" presetID="2" presetClass="entr" presetSubtype="2" decel="100000" fill="hold" grpId="0" nodeType="withEffect">
                                  <p:stCondLst>
                                    <p:cond delay="50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750" fill="hold"/>
                                        <p:tgtEl>
                                          <p:spTgt spid="45"/>
                                        </p:tgtEl>
                                        <p:attrNameLst>
                                          <p:attrName>ppt_x</p:attrName>
                                        </p:attrNameLst>
                                      </p:cBhvr>
                                      <p:tavLst>
                                        <p:tav tm="0">
                                          <p:val>
                                            <p:strVal val="1+#ppt_w/2"/>
                                          </p:val>
                                        </p:tav>
                                        <p:tav tm="100000">
                                          <p:val>
                                            <p:strVal val="#ppt_x"/>
                                          </p:val>
                                        </p:tav>
                                      </p:tavLst>
                                    </p:anim>
                                    <p:anim calcmode="lin" valueType="num">
                                      <p:cBhvr additive="base">
                                        <p:cTn id="87" dur="75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1" decel="100000" fill="hold" grpId="0" nodeType="withEffect">
                                  <p:stCondLst>
                                    <p:cond delay="90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750" fill="hold"/>
                                        <p:tgtEl>
                                          <p:spTgt spid="29"/>
                                        </p:tgtEl>
                                        <p:attrNameLst>
                                          <p:attrName>ppt_x</p:attrName>
                                        </p:attrNameLst>
                                      </p:cBhvr>
                                      <p:tavLst>
                                        <p:tav tm="0">
                                          <p:val>
                                            <p:strVal val="#ppt_x"/>
                                          </p:val>
                                        </p:tav>
                                        <p:tav tm="100000">
                                          <p:val>
                                            <p:strVal val="#ppt_x"/>
                                          </p:val>
                                        </p:tav>
                                      </p:tavLst>
                                    </p:anim>
                                    <p:anim calcmode="lin" valueType="num">
                                      <p:cBhvr additive="base">
                                        <p:cTn id="91" dur="750" fill="hold"/>
                                        <p:tgtEl>
                                          <p:spTgt spid="29"/>
                                        </p:tgtEl>
                                        <p:attrNameLst>
                                          <p:attrName>ppt_y</p:attrName>
                                        </p:attrNameLst>
                                      </p:cBhvr>
                                      <p:tavLst>
                                        <p:tav tm="0">
                                          <p:val>
                                            <p:strVal val="0-#ppt_h/2"/>
                                          </p:val>
                                        </p:tav>
                                        <p:tav tm="100000">
                                          <p:val>
                                            <p:strVal val="#ppt_y"/>
                                          </p:val>
                                        </p:tav>
                                      </p:tavLst>
                                    </p:anim>
                                  </p:childTnLst>
                                </p:cTn>
                              </p:par>
                              <p:par>
                                <p:cTn id="92" presetID="2" presetClass="entr" presetSubtype="9" decel="100000" fill="hold" grpId="0" nodeType="withEffect">
                                  <p:stCondLst>
                                    <p:cond delay="500"/>
                                  </p:stCondLst>
                                  <p:childTnLst>
                                    <p:set>
                                      <p:cBhvr>
                                        <p:cTn id="93" dur="1" fill="hold">
                                          <p:stCondLst>
                                            <p:cond delay="0"/>
                                          </p:stCondLst>
                                        </p:cTn>
                                        <p:tgtEl>
                                          <p:spTgt spid="26"/>
                                        </p:tgtEl>
                                        <p:attrNameLst>
                                          <p:attrName>style.visibility</p:attrName>
                                        </p:attrNameLst>
                                      </p:cBhvr>
                                      <p:to>
                                        <p:strVal val="visible"/>
                                      </p:to>
                                    </p:set>
                                    <p:anim calcmode="lin" valueType="num">
                                      <p:cBhvr additive="base">
                                        <p:cTn id="94" dur="750" fill="hold"/>
                                        <p:tgtEl>
                                          <p:spTgt spid="26"/>
                                        </p:tgtEl>
                                        <p:attrNameLst>
                                          <p:attrName>ppt_x</p:attrName>
                                        </p:attrNameLst>
                                      </p:cBhvr>
                                      <p:tavLst>
                                        <p:tav tm="0">
                                          <p:val>
                                            <p:strVal val="0-#ppt_w/2"/>
                                          </p:val>
                                        </p:tav>
                                        <p:tav tm="100000">
                                          <p:val>
                                            <p:strVal val="#ppt_x"/>
                                          </p:val>
                                        </p:tav>
                                      </p:tavLst>
                                    </p:anim>
                                    <p:anim calcmode="lin" valueType="num">
                                      <p:cBhvr additive="base">
                                        <p:cTn id="95" dur="750" fill="hold"/>
                                        <p:tgtEl>
                                          <p:spTgt spid="26"/>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80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750" fill="hold"/>
                                        <p:tgtEl>
                                          <p:spTgt spid="25"/>
                                        </p:tgtEl>
                                        <p:attrNameLst>
                                          <p:attrName>ppt_x</p:attrName>
                                        </p:attrNameLst>
                                      </p:cBhvr>
                                      <p:tavLst>
                                        <p:tav tm="0">
                                          <p:val>
                                            <p:strVal val="#ppt_x"/>
                                          </p:val>
                                        </p:tav>
                                        <p:tav tm="100000">
                                          <p:val>
                                            <p:strVal val="#ppt_x"/>
                                          </p:val>
                                        </p:tav>
                                      </p:tavLst>
                                    </p:anim>
                                    <p:anim calcmode="lin" valueType="num">
                                      <p:cBhvr additive="base">
                                        <p:cTn id="99" dur="750" fill="hold"/>
                                        <p:tgtEl>
                                          <p:spTgt spid="25"/>
                                        </p:tgtEl>
                                        <p:attrNameLst>
                                          <p:attrName>ppt_y</p:attrName>
                                        </p:attrNameLst>
                                      </p:cBhvr>
                                      <p:tavLst>
                                        <p:tav tm="0">
                                          <p:val>
                                            <p:strVal val="0-#ppt_h/2"/>
                                          </p:val>
                                        </p:tav>
                                        <p:tav tm="100000">
                                          <p:val>
                                            <p:strVal val="#ppt_y"/>
                                          </p:val>
                                        </p:tav>
                                      </p:tavLst>
                                    </p:anim>
                                  </p:childTnLst>
                                </p:cTn>
                              </p:par>
                              <p:par>
                                <p:cTn id="100" presetID="2" presetClass="entr" presetSubtype="1" decel="100000" fill="hold" grpId="0" nodeType="withEffect">
                                  <p:stCondLst>
                                    <p:cond delay="8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750" fill="hold"/>
                                        <p:tgtEl>
                                          <p:spTgt spid="27"/>
                                        </p:tgtEl>
                                        <p:attrNameLst>
                                          <p:attrName>ppt_x</p:attrName>
                                        </p:attrNameLst>
                                      </p:cBhvr>
                                      <p:tavLst>
                                        <p:tav tm="0">
                                          <p:val>
                                            <p:strVal val="#ppt_x"/>
                                          </p:val>
                                        </p:tav>
                                        <p:tav tm="100000">
                                          <p:val>
                                            <p:strVal val="#ppt_x"/>
                                          </p:val>
                                        </p:tav>
                                      </p:tavLst>
                                    </p:anim>
                                    <p:anim calcmode="lin" valueType="num">
                                      <p:cBhvr additive="base">
                                        <p:cTn id="103" dur="750" fill="hold"/>
                                        <p:tgtEl>
                                          <p:spTgt spid="27"/>
                                        </p:tgtEl>
                                        <p:attrNameLst>
                                          <p:attrName>ppt_y</p:attrName>
                                        </p:attrNameLst>
                                      </p:cBhvr>
                                      <p:tavLst>
                                        <p:tav tm="0">
                                          <p:val>
                                            <p:strVal val="0-#ppt_h/2"/>
                                          </p:val>
                                        </p:tav>
                                        <p:tav tm="100000">
                                          <p:val>
                                            <p:strVal val="#ppt_y"/>
                                          </p:val>
                                        </p:tav>
                                      </p:tavLst>
                                    </p:anim>
                                  </p:childTnLst>
                                </p:cTn>
                              </p:par>
                              <p:par>
                                <p:cTn id="104" presetID="2" presetClass="entr" presetSubtype="1" decel="100000" fill="hold" grpId="0" nodeType="withEffect">
                                  <p:stCondLst>
                                    <p:cond delay="900"/>
                                  </p:stCondLst>
                                  <p:childTnLst>
                                    <p:set>
                                      <p:cBhvr>
                                        <p:cTn id="105" dur="1" fill="hold">
                                          <p:stCondLst>
                                            <p:cond delay="0"/>
                                          </p:stCondLst>
                                        </p:cTn>
                                        <p:tgtEl>
                                          <p:spTgt spid="30"/>
                                        </p:tgtEl>
                                        <p:attrNameLst>
                                          <p:attrName>style.visibility</p:attrName>
                                        </p:attrNameLst>
                                      </p:cBhvr>
                                      <p:to>
                                        <p:strVal val="visible"/>
                                      </p:to>
                                    </p:set>
                                    <p:anim calcmode="lin" valueType="num">
                                      <p:cBhvr additive="base">
                                        <p:cTn id="106" dur="750" fill="hold"/>
                                        <p:tgtEl>
                                          <p:spTgt spid="30"/>
                                        </p:tgtEl>
                                        <p:attrNameLst>
                                          <p:attrName>ppt_x</p:attrName>
                                        </p:attrNameLst>
                                      </p:cBhvr>
                                      <p:tavLst>
                                        <p:tav tm="0">
                                          <p:val>
                                            <p:strVal val="#ppt_x"/>
                                          </p:val>
                                        </p:tav>
                                        <p:tav tm="100000">
                                          <p:val>
                                            <p:strVal val="#ppt_x"/>
                                          </p:val>
                                        </p:tav>
                                      </p:tavLst>
                                    </p:anim>
                                    <p:anim calcmode="lin" valueType="num">
                                      <p:cBhvr additive="base">
                                        <p:cTn id="107" dur="750" fill="hold"/>
                                        <p:tgtEl>
                                          <p:spTgt spid="30"/>
                                        </p:tgtEl>
                                        <p:attrNameLst>
                                          <p:attrName>ppt_y</p:attrName>
                                        </p:attrNameLst>
                                      </p:cBhvr>
                                      <p:tavLst>
                                        <p:tav tm="0">
                                          <p:val>
                                            <p:strVal val="0-#ppt_h/2"/>
                                          </p:val>
                                        </p:tav>
                                        <p:tav tm="100000">
                                          <p:val>
                                            <p:strVal val="#ppt_y"/>
                                          </p:val>
                                        </p:tav>
                                      </p:tavLst>
                                    </p:anim>
                                  </p:childTnLst>
                                </p:cTn>
                              </p:par>
                              <p:par>
                                <p:cTn id="108" presetID="2" presetClass="entr" presetSubtype="1" decel="100000" fill="hold" grpId="0" nodeType="withEffect">
                                  <p:stCondLst>
                                    <p:cond delay="80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750" fill="hold"/>
                                        <p:tgtEl>
                                          <p:spTgt spid="31"/>
                                        </p:tgtEl>
                                        <p:attrNameLst>
                                          <p:attrName>ppt_x</p:attrName>
                                        </p:attrNameLst>
                                      </p:cBhvr>
                                      <p:tavLst>
                                        <p:tav tm="0">
                                          <p:val>
                                            <p:strVal val="#ppt_x"/>
                                          </p:val>
                                        </p:tav>
                                        <p:tav tm="100000">
                                          <p:val>
                                            <p:strVal val="#ppt_x"/>
                                          </p:val>
                                        </p:tav>
                                      </p:tavLst>
                                    </p:anim>
                                    <p:anim calcmode="lin" valueType="num">
                                      <p:cBhvr additive="base">
                                        <p:cTn id="111" dur="750" fill="hold"/>
                                        <p:tgtEl>
                                          <p:spTgt spid="31"/>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1100"/>
                                  </p:stCondLst>
                                  <p:childTnLst>
                                    <p:set>
                                      <p:cBhvr>
                                        <p:cTn id="113" dur="1" fill="hold">
                                          <p:stCondLst>
                                            <p:cond delay="0"/>
                                          </p:stCondLst>
                                        </p:cTn>
                                        <p:tgtEl>
                                          <p:spTgt spid="23"/>
                                        </p:tgtEl>
                                        <p:attrNameLst>
                                          <p:attrName>style.visibility</p:attrName>
                                        </p:attrNameLst>
                                      </p:cBhvr>
                                      <p:to>
                                        <p:strVal val="visible"/>
                                      </p:to>
                                    </p:set>
                                    <p:anim calcmode="lin" valueType="num">
                                      <p:cBhvr additive="base">
                                        <p:cTn id="114" dur="750" fill="hold"/>
                                        <p:tgtEl>
                                          <p:spTgt spid="23"/>
                                        </p:tgtEl>
                                        <p:attrNameLst>
                                          <p:attrName>ppt_x</p:attrName>
                                        </p:attrNameLst>
                                      </p:cBhvr>
                                      <p:tavLst>
                                        <p:tav tm="0">
                                          <p:val>
                                            <p:strVal val="#ppt_x"/>
                                          </p:val>
                                        </p:tav>
                                        <p:tav tm="100000">
                                          <p:val>
                                            <p:strVal val="#ppt_x"/>
                                          </p:val>
                                        </p:tav>
                                      </p:tavLst>
                                    </p:anim>
                                    <p:anim calcmode="lin" valueType="num">
                                      <p:cBhvr additive="base">
                                        <p:cTn id="115" dur="750" fill="hold"/>
                                        <p:tgtEl>
                                          <p:spTgt spid="23"/>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1300"/>
                                  </p:stCondLst>
                                  <p:childTnLst>
                                    <p:set>
                                      <p:cBhvr>
                                        <p:cTn id="117" dur="1" fill="hold">
                                          <p:stCondLst>
                                            <p:cond delay="0"/>
                                          </p:stCondLst>
                                        </p:cTn>
                                        <p:tgtEl>
                                          <p:spTgt spid="24"/>
                                        </p:tgtEl>
                                        <p:attrNameLst>
                                          <p:attrName>style.visibility</p:attrName>
                                        </p:attrNameLst>
                                      </p:cBhvr>
                                      <p:to>
                                        <p:strVal val="visible"/>
                                      </p:to>
                                    </p:set>
                                    <p:anim calcmode="lin" valueType="num">
                                      <p:cBhvr additive="base">
                                        <p:cTn id="118" dur="750" fill="hold"/>
                                        <p:tgtEl>
                                          <p:spTgt spid="24"/>
                                        </p:tgtEl>
                                        <p:attrNameLst>
                                          <p:attrName>ppt_x</p:attrName>
                                        </p:attrNameLst>
                                      </p:cBhvr>
                                      <p:tavLst>
                                        <p:tav tm="0">
                                          <p:val>
                                            <p:strVal val="#ppt_x"/>
                                          </p:val>
                                        </p:tav>
                                        <p:tav tm="100000">
                                          <p:val>
                                            <p:strVal val="#ppt_x"/>
                                          </p:val>
                                        </p:tav>
                                      </p:tavLst>
                                    </p:anim>
                                    <p:anim calcmode="lin" valueType="num">
                                      <p:cBhvr additive="base">
                                        <p:cTn id="119" dur="750" fill="hold"/>
                                        <p:tgtEl>
                                          <p:spTgt spid="24"/>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110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750" fill="hold"/>
                                        <p:tgtEl>
                                          <p:spTgt spid="22"/>
                                        </p:tgtEl>
                                        <p:attrNameLst>
                                          <p:attrName>ppt_x</p:attrName>
                                        </p:attrNameLst>
                                      </p:cBhvr>
                                      <p:tavLst>
                                        <p:tav tm="0">
                                          <p:val>
                                            <p:strVal val="#ppt_x"/>
                                          </p:val>
                                        </p:tav>
                                        <p:tav tm="100000">
                                          <p:val>
                                            <p:strVal val="#ppt_x"/>
                                          </p:val>
                                        </p:tav>
                                      </p:tavLst>
                                    </p:anim>
                                    <p:anim calcmode="lin" valueType="num">
                                      <p:cBhvr additive="base">
                                        <p:cTn id="123" dur="750" fill="hold"/>
                                        <p:tgtEl>
                                          <p:spTgt spid="22"/>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140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750" fill="hold"/>
                                        <p:tgtEl>
                                          <p:spTgt spid="21"/>
                                        </p:tgtEl>
                                        <p:attrNameLst>
                                          <p:attrName>ppt_x</p:attrName>
                                        </p:attrNameLst>
                                      </p:cBhvr>
                                      <p:tavLst>
                                        <p:tav tm="0">
                                          <p:val>
                                            <p:strVal val="#ppt_x"/>
                                          </p:val>
                                        </p:tav>
                                        <p:tav tm="100000">
                                          <p:val>
                                            <p:strVal val="#ppt_x"/>
                                          </p:val>
                                        </p:tav>
                                      </p:tavLst>
                                    </p:anim>
                                    <p:anim calcmode="lin" valueType="num">
                                      <p:cBhvr additive="base">
                                        <p:cTn id="127" dur="750" fill="hold"/>
                                        <p:tgtEl>
                                          <p:spTgt spid="21"/>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1100"/>
                                  </p:stCondLst>
                                  <p:childTnLst>
                                    <p:set>
                                      <p:cBhvr>
                                        <p:cTn id="129" dur="1" fill="hold">
                                          <p:stCondLst>
                                            <p:cond delay="0"/>
                                          </p:stCondLst>
                                        </p:cTn>
                                        <p:tgtEl>
                                          <p:spTgt spid="20"/>
                                        </p:tgtEl>
                                        <p:attrNameLst>
                                          <p:attrName>style.visibility</p:attrName>
                                        </p:attrNameLst>
                                      </p:cBhvr>
                                      <p:to>
                                        <p:strVal val="visible"/>
                                      </p:to>
                                    </p:set>
                                    <p:anim calcmode="lin" valueType="num">
                                      <p:cBhvr additive="base">
                                        <p:cTn id="130" dur="750" fill="hold"/>
                                        <p:tgtEl>
                                          <p:spTgt spid="20"/>
                                        </p:tgtEl>
                                        <p:attrNameLst>
                                          <p:attrName>ppt_x</p:attrName>
                                        </p:attrNameLst>
                                      </p:cBhvr>
                                      <p:tavLst>
                                        <p:tav tm="0">
                                          <p:val>
                                            <p:strVal val="#ppt_x"/>
                                          </p:val>
                                        </p:tav>
                                        <p:tav tm="100000">
                                          <p:val>
                                            <p:strVal val="#ppt_x"/>
                                          </p:val>
                                        </p:tav>
                                      </p:tavLst>
                                    </p:anim>
                                    <p:anim calcmode="lin" valueType="num">
                                      <p:cBhvr additive="base">
                                        <p:cTn id="131" dur="750" fill="hold"/>
                                        <p:tgtEl>
                                          <p:spTgt spid="20"/>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1400"/>
                                  </p:stCondLst>
                                  <p:childTnLst>
                                    <p:set>
                                      <p:cBhvr>
                                        <p:cTn id="133" dur="1" fill="hold">
                                          <p:stCondLst>
                                            <p:cond delay="0"/>
                                          </p:stCondLst>
                                        </p:cTn>
                                        <p:tgtEl>
                                          <p:spTgt spid="19"/>
                                        </p:tgtEl>
                                        <p:attrNameLst>
                                          <p:attrName>style.visibility</p:attrName>
                                        </p:attrNameLst>
                                      </p:cBhvr>
                                      <p:to>
                                        <p:strVal val="visible"/>
                                      </p:to>
                                    </p:set>
                                    <p:anim calcmode="lin" valueType="num">
                                      <p:cBhvr additive="base">
                                        <p:cTn id="134" dur="750" fill="hold"/>
                                        <p:tgtEl>
                                          <p:spTgt spid="19"/>
                                        </p:tgtEl>
                                        <p:attrNameLst>
                                          <p:attrName>ppt_x</p:attrName>
                                        </p:attrNameLst>
                                      </p:cBhvr>
                                      <p:tavLst>
                                        <p:tav tm="0">
                                          <p:val>
                                            <p:strVal val="#ppt_x"/>
                                          </p:val>
                                        </p:tav>
                                        <p:tav tm="100000">
                                          <p:val>
                                            <p:strVal val="#ppt_x"/>
                                          </p:val>
                                        </p:tav>
                                      </p:tavLst>
                                    </p:anim>
                                    <p:anim calcmode="lin" valueType="num">
                                      <p:cBhvr additive="base">
                                        <p:cTn id="135" dur="750" fill="hold"/>
                                        <p:tgtEl>
                                          <p:spTgt spid="19"/>
                                        </p:tgtEl>
                                        <p:attrNameLst>
                                          <p:attrName>ppt_y</p:attrName>
                                        </p:attrNameLst>
                                      </p:cBhvr>
                                      <p:tavLst>
                                        <p:tav tm="0">
                                          <p:val>
                                            <p:strVal val="0-#ppt_h/2"/>
                                          </p:val>
                                        </p:tav>
                                        <p:tav tm="100000">
                                          <p:val>
                                            <p:strVal val="#ppt_y"/>
                                          </p:val>
                                        </p:tav>
                                      </p:tavLst>
                                    </p:anim>
                                  </p:childTnLst>
                                </p:cTn>
                              </p:par>
                              <p:par>
                                <p:cTn id="136" presetID="6" presetClass="emph" presetSubtype="0" decel="100000" autoRev="1" fill="hold" grpId="1" nodeType="withEffect">
                                  <p:stCondLst>
                                    <p:cond delay="300"/>
                                  </p:stCondLst>
                                  <p:childTnLst>
                                    <p:animScale>
                                      <p:cBhvr>
                                        <p:cTn id="137" dur="500" fill="hold"/>
                                        <p:tgtEl>
                                          <p:spTgt spid="37"/>
                                        </p:tgtEl>
                                      </p:cBhvr>
                                      <p:by x="150000" y="150000"/>
                                    </p:animScale>
                                  </p:childTnLst>
                                </p:cTn>
                              </p:par>
                              <p:par>
                                <p:cTn id="138" presetID="6" presetClass="emph" presetSubtype="0" decel="100000" autoRev="1" fill="hold" grpId="1" nodeType="withEffect">
                                  <p:stCondLst>
                                    <p:cond delay="200"/>
                                  </p:stCondLst>
                                  <p:childTnLst>
                                    <p:animScale>
                                      <p:cBhvr>
                                        <p:cTn id="139" dur="500" fill="hold"/>
                                        <p:tgtEl>
                                          <p:spTgt spid="47"/>
                                        </p:tgtEl>
                                      </p:cBhvr>
                                      <p:by x="150000" y="150000"/>
                                    </p:animScale>
                                  </p:childTnLst>
                                </p:cTn>
                              </p:par>
                              <p:par>
                                <p:cTn id="140" presetID="6" presetClass="emph" presetSubtype="0" decel="100000" autoRev="1" fill="hold" grpId="1" nodeType="withEffect">
                                  <p:stCondLst>
                                    <p:cond delay="300"/>
                                  </p:stCondLst>
                                  <p:childTnLst>
                                    <p:animScale>
                                      <p:cBhvr>
                                        <p:cTn id="141" dur="500" fill="hold"/>
                                        <p:tgtEl>
                                          <p:spTgt spid="38"/>
                                        </p:tgtEl>
                                      </p:cBhvr>
                                      <p:by x="150000" y="150000"/>
                                    </p:animScale>
                                  </p:childTnLst>
                                </p:cTn>
                              </p:par>
                              <p:par>
                                <p:cTn id="142" presetID="6" presetClass="emph" presetSubtype="0" decel="100000" autoRev="1" fill="hold" grpId="1" nodeType="withEffect">
                                  <p:stCondLst>
                                    <p:cond delay="700"/>
                                  </p:stCondLst>
                                  <p:childTnLst>
                                    <p:animScale>
                                      <p:cBhvr>
                                        <p:cTn id="143" dur="500" fill="hold"/>
                                        <p:tgtEl>
                                          <p:spTgt spid="36"/>
                                        </p:tgtEl>
                                      </p:cBhvr>
                                      <p:by x="150000" y="150000"/>
                                    </p:animScale>
                                  </p:childTnLst>
                                </p:cTn>
                              </p:par>
                              <p:par>
                                <p:cTn id="144" presetID="6" presetClass="emph" presetSubtype="0" decel="100000" autoRev="1" fill="hold" grpId="1" nodeType="withEffect">
                                  <p:stCondLst>
                                    <p:cond delay="500"/>
                                  </p:stCondLst>
                                  <p:childTnLst>
                                    <p:animScale>
                                      <p:cBhvr>
                                        <p:cTn id="145" dur="500" fill="hold"/>
                                        <p:tgtEl>
                                          <p:spTgt spid="48"/>
                                        </p:tgtEl>
                                      </p:cBhvr>
                                      <p:by x="150000" y="150000"/>
                                    </p:animScale>
                                  </p:childTnLst>
                                </p:cTn>
                              </p:par>
                              <p:par>
                                <p:cTn id="146" presetID="6" presetClass="emph" presetSubtype="0" decel="100000" autoRev="1" fill="hold" grpId="1" nodeType="withEffect">
                                  <p:stCondLst>
                                    <p:cond delay="500"/>
                                  </p:stCondLst>
                                  <p:childTnLst>
                                    <p:animScale>
                                      <p:cBhvr>
                                        <p:cTn id="147" dur="500" fill="hold"/>
                                        <p:tgtEl>
                                          <p:spTgt spid="39"/>
                                        </p:tgtEl>
                                      </p:cBhvr>
                                      <p:by x="150000" y="150000"/>
                                    </p:animScale>
                                  </p:childTnLst>
                                </p:cTn>
                              </p:par>
                              <p:par>
                                <p:cTn id="148" presetID="6" presetClass="emph" presetSubtype="0" decel="100000" autoRev="1" fill="hold" grpId="1" nodeType="withEffect">
                                  <p:stCondLst>
                                    <p:cond delay="700"/>
                                  </p:stCondLst>
                                  <p:childTnLst>
                                    <p:animScale>
                                      <p:cBhvr>
                                        <p:cTn id="149" dur="500" fill="hold"/>
                                        <p:tgtEl>
                                          <p:spTgt spid="40"/>
                                        </p:tgtEl>
                                      </p:cBhvr>
                                      <p:by x="150000" y="150000"/>
                                    </p:animScale>
                                  </p:childTnLst>
                                </p:cTn>
                              </p:par>
                              <p:par>
                                <p:cTn id="150" presetID="6" presetClass="emph" presetSubtype="0" decel="100000" autoRev="1" fill="hold" grpId="1" nodeType="withEffect">
                                  <p:stCondLst>
                                    <p:cond delay="500"/>
                                  </p:stCondLst>
                                  <p:childTnLst>
                                    <p:animScale>
                                      <p:cBhvr>
                                        <p:cTn id="151" dur="500" fill="hold"/>
                                        <p:tgtEl>
                                          <p:spTgt spid="41"/>
                                        </p:tgtEl>
                                      </p:cBhvr>
                                      <p:by x="150000" y="150000"/>
                                    </p:animScale>
                                  </p:childTnLst>
                                </p:cTn>
                              </p:par>
                              <p:par>
                                <p:cTn id="152" presetID="6" presetClass="emph" presetSubtype="0" decel="100000" autoRev="1" fill="hold" grpId="1" nodeType="withEffect">
                                  <p:stCondLst>
                                    <p:cond delay="800"/>
                                  </p:stCondLst>
                                  <p:childTnLst>
                                    <p:animScale>
                                      <p:cBhvr>
                                        <p:cTn id="153" dur="500" fill="hold"/>
                                        <p:tgtEl>
                                          <p:spTgt spid="42"/>
                                        </p:tgtEl>
                                      </p:cBhvr>
                                      <p:by x="150000" y="150000"/>
                                    </p:animScale>
                                  </p:childTnLst>
                                </p:cTn>
                              </p:par>
                              <p:par>
                                <p:cTn id="154" presetID="6" presetClass="emph" presetSubtype="0" decel="100000" autoRev="1" fill="hold" grpId="1" nodeType="withEffect">
                                  <p:stCondLst>
                                    <p:cond delay="300"/>
                                  </p:stCondLst>
                                  <p:childTnLst>
                                    <p:animScale>
                                      <p:cBhvr>
                                        <p:cTn id="155" dur="500" fill="hold"/>
                                        <p:tgtEl>
                                          <p:spTgt spid="43"/>
                                        </p:tgtEl>
                                      </p:cBhvr>
                                      <p:by x="150000" y="150000"/>
                                    </p:animScale>
                                  </p:childTnLst>
                                </p:cTn>
                              </p:par>
                              <p:par>
                                <p:cTn id="156" presetID="6" presetClass="emph" presetSubtype="0" decel="100000" autoRev="1" fill="hold" grpId="1" nodeType="withEffect">
                                  <p:stCondLst>
                                    <p:cond delay="500"/>
                                  </p:stCondLst>
                                  <p:childTnLst>
                                    <p:animScale>
                                      <p:cBhvr>
                                        <p:cTn id="157" dur="500" fill="hold"/>
                                        <p:tgtEl>
                                          <p:spTgt spid="18"/>
                                        </p:tgtEl>
                                      </p:cBhvr>
                                      <p:by x="150000" y="150000"/>
                                    </p:animScale>
                                  </p:childTnLst>
                                </p:cTn>
                              </p:par>
                              <p:par>
                                <p:cTn id="158" presetID="6" presetClass="emph" presetSubtype="0" decel="100000" autoRev="1" fill="hold" grpId="1" nodeType="withEffect">
                                  <p:stCondLst>
                                    <p:cond delay="400"/>
                                  </p:stCondLst>
                                  <p:childTnLst>
                                    <p:animScale>
                                      <p:cBhvr>
                                        <p:cTn id="159" dur="500" fill="hold"/>
                                        <p:tgtEl>
                                          <p:spTgt spid="34"/>
                                        </p:tgtEl>
                                      </p:cBhvr>
                                      <p:by x="150000" y="150000"/>
                                    </p:animScale>
                                  </p:childTnLst>
                                </p:cTn>
                              </p:par>
                              <p:par>
                                <p:cTn id="160" presetID="6" presetClass="emph" presetSubtype="0" decel="100000" autoRev="1" fill="hold" grpId="1" nodeType="withEffect">
                                  <p:stCondLst>
                                    <p:cond delay="700"/>
                                  </p:stCondLst>
                                  <p:childTnLst>
                                    <p:animScale>
                                      <p:cBhvr>
                                        <p:cTn id="161" dur="500" fill="hold"/>
                                        <p:tgtEl>
                                          <p:spTgt spid="35"/>
                                        </p:tgtEl>
                                      </p:cBhvr>
                                      <p:by x="150000" y="150000"/>
                                    </p:animScale>
                                  </p:childTnLst>
                                </p:cTn>
                              </p:par>
                              <p:par>
                                <p:cTn id="162" presetID="6" presetClass="emph" presetSubtype="0" decel="100000" autoRev="1" fill="hold" grpId="1" nodeType="withEffect">
                                  <p:stCondLst>
                                    <p:cond delay="900"/>
                                  </p:stCondLst>
                                  <p:childTnLst>
                                    <p:animScale>
                                      <p:cBhvr>
                                        <p:cTn id="163" dur="500" fill="hold"/>
                                        <p:tgtEl>
                                          <p:spTgt spid="28"/>
                                        </p:tgtEl>
                                      </p:cBhvr>
                                      <p:by x="150000" y="150000"/>
                                    </p:animScale>
                                  </p:childTnLst>
                                </p:cTn>
                              </p:par>
                              <p:par>
                                <p:cTn id="164" presetID="6" presetClass="emph" presetSubtype="0" decel="100000" autoRev="1" fill="hold" grpId="1" nodeType="withEffect">
                                  <p:stCondLst>
                                    <p:cond delay="300"/>
                                  </p:stCondLst>
                                  <p:childTnLst>
                                    <p:animScale>
                                      <p:cBhvr>
                                        <p:cTn id="165" dur="500" fill="hold"/>
                                        <p:tgtEl>
                                          <p:spTgt spid="32"/>
                                        </p:tgtEl>
                                      </p:cBhvr>
                                      <p:by x="150000" y="150000"/>
                                    </p:animScale>
                                  </p:childTnLst>
                                </p:cTn>
                              </p:par>
                              <p:par>
                                <p:cTn id="166" presetID="6" presetClass="emph" presetSubtype="0" decel="100000" autoRev="1" fill="hold" grpId="1" nodeType="withEffect">
                                  <p:stCondLst>
                                    <p:cond delay="600"/>
                                  </p:stCondLst>
                                  <p:childTnLst>
                                    <p:animScale>
                                      <p:cBhvr>
                                        <p:cTn id="167" dur="500" fill="hold"/>
                                        <p:tgtEl>
                                          <p:spTgt spid="33"/>
                                        </p:tgtEl>
                                      </p:cBhvr>
                                      <p:by x="150000" y="150000"/>
                                    </p:animScale>
                                  </p:childTnLst>
                                </p:cTn>
                              </p:par>
                              <p:par>
                                <p:cTn id="168" presetID="6" presetClass="emph" presetSubtype="0" decel="100000" autoRev="1" fill="hold" grpId="1" nodeType="withEffect">
                                  <p:stCondLst>
                                    <p:cond delay="700"/>
                                  </p:stCondLst>
                                  <p:childTnLst>
                                    <p:animScale>
                                      <p:cBhvr>
                                        <p:cTn id="169" dur="500" fill="hold"/>
                                        <p:tgtEl>
                                          <p:spTgt spid="46"/>
                                        </p:tgtEl>
                                      </p:cBhvr>
                                      <p:by x="150000" y="150000"/>
                                    </p:animScale>
                                  </p:childTnLst>
                                </p:cTn>
                              </p:par>
                              <p:par>
                                <p:cTn id="170" presetID="6" presetClass="emph" presetSubtype="0" decel="100000" autoRev="1" fill="hold" grpId="1" nodeType="withEffect">
                                  <p:stCondLst>
                                    <p:cond delay="1200"/>
                                  </p:stCondLst>
                                  <p:childTnLst>
                                    <p:animScale>
                                      <p:cBhvr>
                                        <p:cTn id="171" dur="500" fill="hold"/>
                                        <p:tgtEl>
                                          <p:spTgt spid="44"/>
                                        </p:tgtEl>
                                      </p:cBhvr>
                                      <p:by x="150000" y="150000"/>
                                    </p:animScale>
                                  </p:childTnLst>
                                </p:cTn>
                              </p:par>
                              <p:par>
                                <p:cTn id="172" presetID="6" presetClass="emph" presetSubtype="0" decel="100000" autoRev="1" fill="hold" grpId="1" nodeType="withEffect">
                                  <p:stCondLst>
                                    <p:cond delay="900"/>
                                  </p:stCondLst>
                                  <p:childTnLst>
                                    <p:animScale>
                                      <p:cBhvr>
                                        <p:cTn id="173" dur="500" fill="hold"/>
                                        <p:tgtEl>
                                          <p:spTgt spid="45"/>
                                        </p:tgtEl>
                                      </p:cBhvr>
                                      <p:by x="150000" y="150000"/>
                                    </p:animScale>
                                  </p:childTnLst>
                                </p:cTn>
                              </p:par>
                              <p:par>
                                <p:cTn id="174" presetID="6" presetClass="emph" presetSubtype="0" decel="100000" autoRev="1" fill="hold" grpId="1" nodeType="withEffect">
                                  <p:stCondLst>
                                    <p:cond delay="1000"/>
                                  </p:stCondLst>
                                  <p:childTnLst>
                                    <p:animScale>
                                      <p:cBhvr>
                                        <p:cTn id="175" dur="500" fill="hold"/>
                                        <p:tgtEl>
                                          <p:spTgt spid="29"/>
                                        </p:tgtEl>
                                      </p:cBhvr>
                                      <p:by x="150000" y="150000"/>
                                    </p:animScale>
                                  </p:childTnLst>
                                </p:cTn>
                              </p:par>
                              <p:par>
                                <p:cTn id="176" presetID="6" presetClass="emph" presetSubtype="0" decel="100000" autoRev="1" fill="hold" grpId="1" nodeType="withEffect">
                                  <p:stCondLst>
                                    <p:cond delay="1100"/>
                                  </p:stCondLst>
                                  <p:childTnLst>
                                    <p:animScale>
                                      <p:cBhvr>
                                        <p:cTn id="177" dur="500" fill="hold"/>
                                        <p:tgtEl>
                                          <p:spTgt spid="26"/>
                                        </p:tgtEl>
                                      </p:cBhvr>
                                      <p:by x="150000" y="150000"/>
                                    </p:animScale>
                                  </p:childTnLst>
                                </p:cTn>
                              </p:par>
                              <p:par>
                                <p:cTn id="178" presetID="6" presetClass="emph" presetSubtype="0" decel="100000" autoRev="1" fill="hold" grpId="1" nodeType="withEffect">
                                  <p:stCondLst>
                                    <p:cond delay="900"/>
                                  </p:stCondLst>
                                  <p:childTnLst>
                                    <p:animScale>
                                      <p:cBhvr>
                                        <p:cTn id="179" dur="500" fill="hold"/>
                                        <p:tgtEl>
                                          <p:spTgt spid="25"/>
                                        </p:tgtEl>
                                      </p:cBhvr>
                                      <p:by x="150000" y="150000"/>
                                    </p:animScale>
                                  </p:childTnLst>
                                </p:cTn>
                              </p:par>
                              <p:par>
                                <p:cTn id="180" presetID="6" presetClass="emph" presetSubtype="0" decel="100000" autoRev="1" fill="hold" grpId="1" nodeType="withEffect">
                                  <p:stCondLst>
                                    <p:cond delay="600"/>
                                  </p:stCondLst>
                                  <p:childTnLst>
                                    <p:animScale>
                                      <p:cBhvr>
                                        <p:cTn id="181" dur="500" fill="hold"/>
                                        <p:tgtEl>
                                          <p:spTgt spid="27"/>
                                        </p:tgtEl>
                                      </p:cBhvr>
                                      <p:by x="150000" y="150000"/>
                                    </p:animScale>
                                  </p:childTnLst>
                                </p:cTn>
                              </p:par>
                              <p:par>
                                <p:cTn id="182" presetID="6" presetClass="emph" presetSubtype="0" decel="100000" autoRev="1" fill="hold" grpId="1" nodeType="withEffect">
                                  <p:stCondLst>
                                    <p:cond delay="900"/>
                                  </p:stCondLst>
                                  <p:childTnLst>
                                    <p:animScale>
                                      <p:cBhvr>
                                        <p:cTn id="183" dur="500" fill="hold"/>
                                        <p:tgtEl>
                                          <p:spTgt spid="30"/>
                                        </p:tgtEl>
                                      </p:cBhvr>
                                      <p:by x="150000" y="150000"/>
                                    </p:animScale>
                                  </p:childTnLst>
                                </p:cTn>
                              </p:par>
                              <p:par>
                                <p:cTn id="184" presetID="6" presetClass="emph" presetSubtype="0" decel="100000" autoRev="1" fill="hold" grpId="1" nodeType="withEffect">
                                  <p:stCondLst>
                                    <p:cond delay="300"/>
                                  </p:stCondLst>
                                  <p:childTnLst>
                                    <p:animScale>
                                      <p:cBhvr>
                                        <p:cTn id="185" dur="500" fill="hold"/>
                                        <p:tgtEl>
                                          <p:spTgt spid="31"/>
                                        </p:tgtEl>
                                      </p:cBhvr>
                                      <p:by x="150000" y="150000"/>
                                    </p:animScale>
                                  </p:childTnLst>
                                </p:cTn>
                              </p:par>
                              <p:par>
                                <p:cTn id="186" presetID="6" presetClass="emph" presetSubtype="0" decel="100000" autoRev="1" fill="hold" grpId="1" nodeType="withEffect">
                                  <p:stCondLst>
                                    <p:cond delay="300"/>
                                  </p:stCondLst>
                                  <p:childTnLst>
                                    <p:animScale>
                                      <p:cBhvr>
                                        <p:cTn id="187" dur="500" fill="hold"/>
                                        <p:tgtEl>
                                          <p:spTgt spid="23"/>
                                        </p:tgtEl>
                                      </p:cBhvr>
                                      <p:by x="150000" y="150000"/>
                                    </p:animScale>
                                  </p:childTnLst>
                                </p:cTn>
                              </p:par>
                              <p:par>
                                <p:cTn id="188" presetID="6" presetClass="emph" presetSubtype="0" decel="100000" autoRev="1" fill="hold" grpId="1" nodeType="withEffect">
                                  <p:stCondLst>
                                    <p:cond delay="300"/>
                                  </p:stCondLst>
                                  <p:childTnLst>
                                    <p:animScale>
                                      <p:cBhvr>
                                        <p:cTn id="189" dur="500" fill="hold"/>
                                        <p:tgtEl>
                                          <p:spTgt spid="24"/>
                                        </p:tgtEl>
                                      </p:cBhvr>
                                      <p:by x="150000" y="150000"/>
                                    </p:animScale>
                                  </p:childTnLst>
                                </p:cTn>
                              </p:par>
                              <p:par>
                                <p:cTn id="190" presetID="6" presetClass="emph" presetSubtype="0" decel="100000" autoRev="1" fill="hold" grpId="1" nodeType="withEffect">
                                  <p:stCondLst>
                                    <p:cond delay="100"/>
                                  </p:stCondLst>
                                  <p:childTnLst>
                                    <p:animScale>
                                      <p:cBhvr>
                                        <p:cTn id="191" dur="500" fill="hold"/>
                                        <p:tgtEl>
                                          <p:spTgt spid="22"/>
                                        </p:tgtEl>
                                      </p:cBhvr>
                                      <p:by x="150000" y="150000"/>
                                    </p:animScale>
                                  </p:childTnLst>
                                </p:cTn>
                              </p:par>
                              <p:par>
                                <p:cTn id="192" presetID="6" presetClass="emph" presetSubtype="0" decel="100000" autoRev="1" fill="hold" grpId="1" nodeType="withEffect">
                                  <p:stCondLst>
                                    <p:cond delay="0"/>
                                  </p:stCondLst>
                                  <p:childTnLst>
                                    <p:animScale>
                                      <p:cBhvr>
                                        <p:cTn id="193" dur="500" fill="hold"/>
                                        <p:tgtEl>
                                          <p:spTgt spid="21"/>
                                        </p:tgtEl>
                                      </p:cBhvr>
                                      <p:by x="150000" y="150000"/>
                                    </p:animScale>
                                  </p:childTnLst>
                                </p:cTn>
                              </p:par>
                              <p:par>
                                <p:cTn id="194" presetID="6" presetClass="emph" presetSubtype="0" decel="100000" autoRev="1" fill="hold" grpId="1" nodeType="withEffect">
                                  <p:stCondLst>
                                    <p:cond delay="700"/>
                                  </p:stCondLst>
                                  <p:childTnLst>
                                    <p:animScale>
                                      <p:cBhvr>
                                        <p:cTn id="195" dur="500" fill="hold"/>
                                        <p:tgtEl>
                                          <p:spTgt spid="20"/>
                                        </p:tgtEl>
                                      </p:cBhvr>
                                      <p:by x="150000" y="150000"/>
                                    </p:animScale>
                                  </p:childTnLst>
                                </p:cTn>
                              </p:par>
                              <p:par>
                                <p:cTn id="196" presetID="6" presetClass="emph" presetSubtype="0" decel="100000" autoRev="1" fill="hold" grpId="1" nodeType="withEffect">
                                  <p:stCondLst>
                                    <p:cond delay="300"/>
                                  </p:stCondLst>
                                  <p:childTnLst>
                                    <p:animScale>
                                      <p:cBhvr>
                                        <p:cTn id="197"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2" y="1145183"/>
            <a:ext cx="3856557" cy="917575"/>
          </a:xfrm>
        </p:spPr>
        <p:txBody>
          <a:bodyPr/>
          <a:lstStyle/>
          <a:p>
            <a:r>
              <a:rPr lang="en-US" dirty="0" smtClean="0"/>
              <a:t>Resources</a:t>
            </a:r>
            <a:endParaRPr lang="en-US" dirty="0"/>
          </a:p>
        </p:txBody>
      </p:sp>
      <p:sp>
        <p:nvSpPr>
          <p:cNvPr id="20" name="Title Tile"/>
          <p:cNvSpPr/>
          <p:nvPr/>
        </p:nvSpPr>
        <p:spPr bwMode="gray">
          <a:xfrm>
            <a:off x="493559" y="2235967"/>
            <a:ext cx="5488575"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 &amp; MSDN Flash</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493559" y="4055627"/>
            <a:ext cx="5488575" cy="88943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9500" y="3640208"/>
            <a:ext cx="3753400"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Subscribe to our fortnightly newsletter</a:t>
            </a:r>
            <a:endParaRPr lang="en-US" sz="1600" dirty="0">
              <a:latin typeface="Segoe UI" pitchFamily="34" charset="0"/>
              <a:ea typeface="Segoe UI" pitchFamily="34" charset="0"/>
              <a:cs typeface="Segoe UI" pitchFamily="34" charset="0"/>
            </a:endParaRPr>
          </a:p>
        </p:txBody>
      </p:sp>
      <p:sp>
        <p:nvSpPr>
          <p:cNvPr id="23" name="Rectangle 22"/>
          <p:cNvSpPr/>
          <p:nvPr/>
        </p:nvSpPr>
        <p:spPr bwMode="white">
          <a:xfrm>
            <a:off x="1065884" y="4180183"/>
            <a:ext cx="4916250" cy="646331"/>
          </a:xfrm>
          <a:prstGeom prst="rect">
            <a:avLst/>
          </a:prstGeom>
        </p:spPr>
        <p:txBody>
          <a:bodyPr wrap="square" lIns="182880">
            <a:spAutoFit/>
          </a:bodyPr>
          <a:lstStyle/>
          <a:p>
            <a:r>
              <a:rPr lang="en-US" dirty="0">
                <a:solidFill>
                  <a:srgbClr val="FFFFFF"/>
                </a:solidFill>
                <a:hlinkClick r:id="rId3"/>
              </a:rPr>
              <a:t>http</a:t>
            </a:r>
            <a:r>
              <a:rPr lang="en-US" dirty="0" smtClean="0">
                <a:solidFill>
                  <a:srgbClr val="FFFFFF"/>
                </a:solidFill>
                <a:hlinkClick r:id="rId3"/>
              </a:rPr>
              <a:t>://aka.ms/technetnz</a:t>
            </a:r>
            <a:r>
              <a:rPr lang="en-US" dirty="0" smtClean="0">
                <a:solidFill>
                  <a:srgbClr val="FFFFFF"/>
                </a:solidFill>
              </a:rPr>
              <a:t> </a:t>
            </a:r>
            <a:r>
              <a:rPr lang="en-US" dirty="0" smtClean="0">
                <a:solidFill>
                  <a:srgbClr val="FFFFFF"/>
                </a:solidFill>
                <a:hlinkClick r:id="rId4"/>
              </a:rPr>
              <a:t>http://aka.ms/msdnnz</a:t>
            </a:r>
            <a:r>
              <a:rPr lang="en-US" dirty="0" smtClean="0">
                <a:solidFill>
                  <a:srgbClr val="FFFFFF"/>
                </a:solidFill>
              </a:rPr>
              <a:t> </a:t>
            </a:r>
            <a:endParaRPr lang="en-US" dirty="0">
              <a:solidFill>
                <a:srgbClr val="FFFFFF"/>
              </a:solidFill>
            </a:endParaRPr>
          </a:p>
        </p:txBody>
      </p:sp>
      <p:sp>
        <p:nvSpPr>
          <p:cNvPr id="32" name="Rectangle 31"/>
          <p:cNvSpPr/>
          <p:nvPr/>
        </p:nvSpPr>
        <p:spPr bwMode="auto">
          <a:xfrm>
            <a:off x="6102452" y="5716409"/>
            <a:ext cx="5487453" cy="89922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4" name="Rectangle 33"/>
          <p:cNvSpPr/>
          <p:nvPr/>
        </p:nvSpPr>
        <p:spPr bwMode="white">
          <a:xfrm>
            <a:off x="6689762" y="5970551"/>
            <a:ext cx="4898483" cy="369332"/>
          </a:xfrm>
          <a:prstGeom prst="rect">
            <a:avLst/>
          </a:prstGeom>
        </p:spPr>
        <p:txBody>
          <a:bodyPr wrap="square" lIns="182880">
            <a:spAutoFit/>
          </a:bodyPr>
          <a:lstStyle/>
          <a:p>
            <a:r>
              <a:rPr lang="en-US" dirty="0">
                <a:hlinkClick r:id="rId5"/>
              </a:rPr>
              <a:t>http</a:t>
            </a:r>
            <a:r>
              <a:rPr lang="en-US" dirty="0" smtClean="0">
                <a:hlinkClick r:id="rId5"/>
              </a:rPr>
              <a:t>://aka.ms/ch9nz</a:t>
            </a:r>
            <a:r>
              <a:rPr lang="en-US" dirty="0" smtClean="0"/>
              <a:t> </a:t>
            </a:r>
            <a:endParaRPr lang="en-US" dirty="0"/>
          </a:p>
        </p:txBody>
      </p:sp>
      <p:sp>
        <p:nvSpPr>
          <p:cNvPr id="14" name="Arrow Bar"/>
          <p:cNvSpPr/>
          <p:nvPr/>
        </p:nvSpPr>
        <p:spPr bwMode="gray">
          <a:xfrm>
            <a:off x="6102452" y="1045576"/>
            <a:ext cx="5485809" cy="184117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32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Microsoft Virtual Academy</a:t>
            </a:r>
            <a:endParaRPr lang="en-US" sz="32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100262" y="2870967"/>
            <a:ext cx="5487984" cy="916543"/>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261915" y="2431086"/>
            <a:ext cx="2147601" cy="338518"/>
          </a:xfrm>
          <a:prstGeom prst="rect">
            <a:avLst/>
          </a:prstGeom>
        </p:spPr>
        <p:txBody>
          <a:bodyPr wrap="squar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Free Online Learning</a:t>
            </a:r>
            <a:endParaRPr lang="en-US" sz="1600" dirty="0">
              <a:latin typeface="Segoe UI" pitchFamily="34" charset="0"/>
              <a:ea typeface="Segoe UI" pitchFamily="34" charset="0"/>
              <a:cs typeface="Segoe UI" pitchFamily="34" charset="0"/>
            </a:endParaRPr>
          </a:p>
        </p:txBody>
      </p:sp>
      <p:sp>
        <p:nvSpPr>
          <p:cNvPr id="17" name="Rectangle 16"/>
          <p:cNvSpPr/>
          <p:nvPr/>
        </p:nvSpPr>
        <p:spPr bwMode="white">
          <a:xfrm>
            <a:off x="6609972" y="3147450"/>
            <a:ext cx="4981979" cy="369292"/>
          </a:xfrm>
          <a:prstGeom prst="rect">
            <a:avLst/>
          </a:prstGeom>
        </p:spPr>
        <p:txBody>
          <a:bodyPr wrap="square" lIns="182880">
            <a:spAutoFit/>
          </a:bodyPr>
          <a:lstStyle/>
          <a:p>
            <a:r>
              <a:rPr lang="en-US" dirty="0" smtClean="0">
                <a:solidFill>
                  <a:srgbClr val="FFFFFF"/>
                </a:solidFill>
                <a:hlinkClick r:id="rId6"/>
              </a:rPr>
              <a:t>http://aka.ms/mva </a:t>
            </a:r>
            <a:endParaRPr lang="en-US" sz="1600" dirty="0"/>
          </a:p>
        </p:txBody>
      </p:sp>
      <p:sp>
        <p:nvSpPr>
          <p:cNvPr id="37" name="TechEd Tile"/>
          <p:cNvSpPr/>
          <p:nvPr/>
        </p:nvSpPr>
        <p:spPr bwMode="gray">
          <a:xfrm>
            <a:off x="6104112" y="3897527"/>
            <a:ext cx="5486400" cy="18345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endParaRPr lang="en-US" sz="36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3501" y="3878262"/>
            <a:ext cx="5484744" cy="1841152"/>
          </a:xfrm>
          <a:prstGeom prst="rect">
            <a:avLst/>
          </a:prstGeom>
        </p:spPr>
      </p:pic>
      <p:sp>
        <p:nvSpPr>
          <p:cNvPr id="33" name="Rectangle 32"/>
          <p:cNvSpPr/>
          <p:nvPr/>
        </p:nvSpPr>
        <p:spPr>
          <a:xfrm>
            <a:off x="6309042" y="5368508"/>
            <a:ext cx="2154116" cy="338554"/>
          </a:xfrm>
          <a:prstGeom prst="rect">
            <a:avLst/>
          </a:prstGeom>
        </p:spPr>
        <p:txBody>
          <a:bodyPr wrap="none" lIns="182880">
            <a:spAutoFit/>
          </a:bodyPr>
          <a:lstStyle/>
          <a:p>
            <a:pPr marL="0" lvl="1">
              <a:tabLst>
                <a:tab pos="1828800" algn="l"/>
              </a:tabLst>
            </a:pPr>
            <a:r>
              <a:rPr lang="en-US" sz="1600" dirty="0" smtClean="0">
                <a:latin typeface="Segoe UI" pitchFamily="34" charset="0"/>
                <a:ea typeface="Segoe UI" pitchFamily="34" charset="0"/>
                <a:cs typeface="Segoe UI" pitchFamily="34" charset="0"/>
              </a:rPr>
              <a:t>Sessions on Demand</a:t>
            </a:r>
            <a:endParaRPr lang="en-US" sz="1600" dirty="0">
              <a:latin typeface="Segoe UI" pitchFamily="34" charset="0"/>
              <a:ea typeface="Segoe UI" pitchFamily="34" charset="0"/>
              <a:cs typeface="Segoe UI" pitchFamily="34" charset="0"/>
            </a:endParaRPr>
          </a:p>
        </p:txBody>
      </p:sp>
      <p:grpSp>
        <p:nvGrpSpPr>
          <p:cNvPr id="39" name="Group 38"/>
          <p:cNvGrpSpPr/>
          <p:nvPr/>
        </p:nvGrpSpPr>
        <p:grpSpPr>
          <a:xfrm>
            <a:off x="659500" y="4244471"/>
            <a:ext cx="432048" cy="464385"/>
            <a:chOff x="3290598" y="3324876"/>
            <a:chExt cx="724001" cy="724001"/>
          </a:xfrm>
        </p:grpSpPr>
        <p:pic>
          <p:nvPicPr>
            <p:cNvPr id="12" name="Picture 1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pic>
          <p:nvPicPr>
            <p:cNvPr id="38" name="Picture 3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90598" y="3324876"/>
              <a:ext cx="724001" cy="724001"/>
            </a:xfrm>
            <a:prstGeom prst="rect">
              <a:avLst/>
            </a:prstGeom>
          </p:spPr>
        </p:pic>
      </p:grpSp>
      <p:grpSp>
        <p:nvGrpSpPr>
          <p:cNvPr id="48" name="Group 47"/>
          <p:cNvGrpSpPr/>
          <p:nvPr/>
        </p:nvGrpSpPr>
        <p:grpSpPr>
          <a:xfrm>
            <a:off x="6309042" y="5943104"/>
            <a:ext cx="467280" cy="467280"/>
            <a:chOff x="10385948" y="6006031"/>
            <a:chExt cx="724001" cy="724001"/>
          </a:xfrm>
        </p:grpSpPr>
        <p:pic>
          <p:nvPicPr>
            <p:cNvPr id="40" name="Picture 3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pic>
          <p:nvPicPr>
            <p:cNvPr id="44" name="Picture 43"/>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85948" y="6006031"/>
              <a:ext cx="724001" cy="724001"/>
            </a:xfrm>
            <a:prstGeom prst="rect">
              <a:avLst/>
            </a:prstGeom>
          </p:spPr>
        </p:pic>
      </p:grpSp>
      <p:grpSp>
        <p:nvGrpSpPr>
          <p:cNvPr id="49" name="Group 48"/>
          <p:cNvGrpSpPr/>
          <p:nvPr/>
        </p:nvGrpSpPr>
        <p:grpSpPr>
          <a:xfrm>
            <a:off x="6302537" y="3074468"/>
            <a:ext cx="452574" cy="452574"/>
            <a:chOff x="4772196" y="5978104"/>
            <a:chExt cx="724001" cy="724001"/>
          </a:xfrm>
        </p:grpSpPr>
        <p:pic>
          <p:nvPicPr>
            <p:cNvPr id="42" name="Picture 41"/>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pic>
          <p:nvPicPr>
            <p:cNvPr id="46" name="Picture 45"/>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72196" y="5978104"/>
              <a:ext cx="724001" cy="724001"/>
            </a:xfrm>
            <a:prstGeom prst="rect">
              <a:avLst/>
            </a:prstGeom>
          </p:spPr>
        </p:pic>
      </p:grpSp>
    </p:spTree>
    <p:extLst>
      <p:ext uri="{BB962C8B-B14F-4D97-AF65-F5344CB8AC3E}">
        <p14:creationId xmlns:p14="http://schemas.microsoft.com/office/powerpoint/2010/main" val="514325661"/>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invGray">
          <a:xfrm>
            <a:off x="412325" y="647163"/>
            <a:ext cx="1274568" cy="131112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8800" dirty="0" smtClean="0">
                <a:gradFill>
                  <a:gsLst>
                    <a:gs pos="1250">
                      <a:schemeClr val="tx1"/>
                    </a:gs>
                    <a:gs pos="100000">
                      <a:schemeClr val="tx1"/>
                    </a:gs>
                  </a:gsLst>
                  <a:lin ang="5400000" scaled="0"/>
                </a:gradFill>
                <a:latin typeface="+mj-lt"/>
              </a:rPr>
              <a:t> </a:t>
            </a:r>
            <a:endParaRPr lang="en-US" sz="8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5456" y="-21519"/>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1493837" y="461185"/>
            <a:ext cx="8458200" cy="1846659"/>
          </a:xfrm>
          <a:prstGeom prst="rect">
            <a:avLst/>
          </a:prstGeom>
          <a:noFill/>
        </p:spPr>
        <p:txBody>
          <a:bodyPr wrap="square" lIns="182880" tIns="146304" rIns="182880" bIns="146304" rtlCol="0">
            <a:spAutoFit/>
          </a:bodyPr>
          <a:lstStyle/>
          <a:p>
            <a:pPr lvl="0">
              <a:lnSpc>
                <a:spcPct val="90000"/>
              </a:lnSpc>
              <a:spcBef>
                <a:spcPct val="20000"/>
              </a:spcBef>
              <a:buSzPct val="105000"/>
            </a:pPr>
            <a:r>
              <a:rPr lang="en-US" sz="4400" dirty="0">
                <a:gradFill>
                  <a:gsLst>
                    <a:gs pos="1250">
                      <a:schemeClr val="tx1"/>
                    </a:gs>
                    <a:gs pos="100000">
                      <a:schemeClr val="tx1"/>
                    </a:gs>
                  </a:gsLst>
                  <a:lin ang="5400000" scaled="0"/>
                </a:gradFill>
                <a:latin typeface="+mj-lt"/>
              </a:rPr>
              <a:t>Complete your </a:t>
            </a:r>
            <a:r>
              <a:rPr lang="en-US" sz="4400" dirty="0" smtClean="0">
                <a:gradFill>
                  <a:gsLst>
                    <a:gs pos="1250">
                      <a:schemeClr val="tx1"/>
                    </a:gs>
                    <a:gs pos="100000">
                      <a:schemeClr val="tx1"/>
                    </a:gs>
                  </a:gsLst>
                  <a:lin ang="5400000" scaled="0"/>
                </a:gradFill>
                <a:latin typeface="+mj-lt"/>
              </a:rPr>
              <a:t>session evaluation now </a:t>
            </a:r>
            <a:r>
              <a:rPr lang="en-US" sz="4400" dirty="0">
                <a:gradFill>
                  <a:gsLst>
                    <a:gs pos="1250">
                      <a:schemeClr val="tx1"/>
                    </a:gs>
                    <a:gs pos="100000">
                      <a:schemeClr val="tx1"/>
                    </a:gs>
                  </a:gsLst>
                  <a:lin ang="5400000" scaled="0"/>
                </a:gradFill>
                <a:latin typeface="+mj-lt"/>
              </a:rPr>
              <a:t>and </a:t>
            </a:r>
            <a:r>
              <a:rPr lang="en-US" sz="4400" dirty="0" smtClean="0">
                <a:gradFill>
                  <a:gsLst>
                    <a:gs pos="1250">
                      <a:schemeClr val="tx1"/>
                    </a:gs>
                    <a:gs pos="100000">
                      <a:schemeClr val="tx1"/>
                    </a:gs>
                  </a:gsLst>
                  <a:lin ang="5400000" scaled="0"/>
                </a:gradFill>
                <a:latin typeface="+mj-lt"/>
              </a:rPr>
              <a:t>be in to win!</a:t>
            </a:r>
            <a:endParaRPr lang="en-US" sz="4400" dirty="0">
              <a:gradFill>
                <a:gsLst>
                  <a:gs pos="1250">
                    <a:schemeClr val="tx1"/>
                  </a:gs>
                  <a:gs pos="100000">
                    <a:schemeClr val="tx1"/>
                  </a:gs>
                </a:gsLst>
                <a:lin ang="5400000" scaled="0"/>
              </a:gradFill>
              <a:latin typeface="+mj-lt"/>
            </a:endParaRPr>
          </a:p>
          <a:p>
            <a:pPr>
              <a:lnSpc>
                <a:spcPct val="90000"/>
              </a:lnSpc>
              <a:spcAft>
                <a:spcPts val="600"/>
              </a:spcAft>
            </a:pPr>
            <a:endParaRPr lang="en-NZ" sz="2400" dirty="0" err="1" smtClean="0">
              <a:gradFill>
                <a:gsLst>
                  <a:gs pos="2917">
                    <a:schemeClr val="tx1"/>
                  </a:gs>
                  <a:gs pos="30000">
                    <a:schemeClr val="tx1"/>
                  </a:gs>
                </a:gsLst>
                <a:lin ang="5400000" scaled="0"/>
              </a:gradFill>
              <a:latin typeface="+mj-lt"/>
            </a:endParaRPr>
          </a:p>
        </p:txBody>
      </p:sp>
      <p:pic>
        <p:nvPicPr>
          <p:cNvPr id="9" name="Picture 8"/>
          <p:cNvPicPr>
            <a:picLocks noChangeAspect="1"/>
          </p:cNvPicPr>
          <p:nvPr/>
        </p:nvPicPr>
        <p:blipFill>
          <a:blip r:embed="rId4"/>
          <a:stretch>
            <a:fillRect/>
          </a:stretch>
        </p:blipFill>
        <p:spPr>
          <a:xfrm>
            <a:off x="2007163" y="1897984"/>
            <a:ext cx="7431547" cy="4084329"/>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01384">
            <a:off x="982129" y="3014758"/>
            <a:ext cx="2050070" cy="2050070"/>
          </a:xfrm>
          <a:prstGeom prst="rect">
            <a:avLst/>
          </a:prstGeom>
          <a:effectLst>
            <a:glow rad="50800">
              <a:schemeClr val="tx1">
                <a:lumMod val="85000"/>
                <a:alpha val="40000"/>
              </a:schemeClr>
            </a:glo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78506">
            <a:off x="4107579" y="4583464"/>
            <a:ext cx="3230004" cy="2265197"/>
          </a:xfrm>
          <a:prstGeom prst="rect">
            <a:avLst/>
          </a:prstGeom>
          <a:effectLst>
            <a:outerShdw blurRad="50800" dist="50800" dir="5400000" algn="ctr" rotWithShape="0">
              <a:schemeClr val="tx1">
                <a:lumMod val="50000"/>
              </a:scheme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7808">
            <a:off x="8220421" y="3027652"/>
            <a:ext cx="2660322" cy="2660322"/>
          </a:xfrm>
          <a:prstGeom prst="rect">
            <a:avLst/>
          </a:prstGeom>
          <a:effectLst>
            <a:glow rad="63500">
              <a:schemeClr val="tx1">
                <a:lumMod val="50000"/>
                <a:alpha val="40000"/>
              </a:schemeClr>
            </a:glow>
            <a:outerShdw blurRad="50800" dist="50800" dir="5400000" algn="ctr" rotWithShape="0">
              <a:schemeClr val="tx1">
                <a:lumMod val="50000"/>
              </a:schemeClr>
            </a:outerShdw>
          </a:effectLst>
        </p:spPr>
      </p:pic>
    </p:spTree>
    <p:extLst>
      <p:ext uri="{BB962C8B-B14F-4D97-AF65-F5344CB8AC3E}">
        <p14:creationId xmlns:p14="http://schemas.microsoft.com/office/powerpoint/2010/main" val="273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288009" y="2256943"/>
            <a:ext cx="1398905" cy="1398905"/>
            <a:chOff x="5075238" y="2397903"/>
            <a:chExt cx="2286000" cy="2286000"/>
          </a:xfrm>
        </p:grpSpPr>
        <p:sp>
          <p:nvSpPr>
            <p:cNvPr id="90" name="Oval 89"/>
            <p:cNvSpPr/>
            <p:nvPr/>
          </p:nvSpPr>
          <p:spPr bwMode="auto">
            <a:xfrm>
              <a:off x="5075238" y="2397903"/>
              <a:ext cx="2286000" cy="2286000"/>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91" name="Freeform 13"/>
            <p:cNvSpPr>
              <a:spLocks noChangeAspect="1" noEditPoints="1"/>
            </p:cNvSpPr>
            <p:nvPr/>
          </p:nvSpPr>
          <p:spPr bwMode="auto">
            <a:xfrm>
              <a:off x="5791836" y="3080021"/>
              <a:ext cx="852804" cy="86520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sp>
        <p:nvSpPr>
          <p:cNvPr id="30" name="TextBox 29"/>
          <p:cNvSpPr txBox="1"/>
          <p:nvPr/>
        </p:nvSpPr>
        <p:spPr>
          <a:xfrm>
            <a:off x="2225538" y="4285658"/>
            <a:ext cx="1523846" cy="403433"/>
          </a:xfrm>
          <a:prstGeom prst="rect">
            <a:avLst/>
          </a:prstGeom>
          <a:noFill/>
        </p:spPr>
        <p:txBody>
          <a:bodyPr wrap="square" lIns="0" tIns="0" rIns="0" bIns="0" rtlCol="0">
            <a:spAutoFit/>
          </a:bodyPr>
          <a:lstStyle/>
          <a:p>
            <a:pPr algn="ctr" defTabSz="932563">
              <a:lnSpc>
                <a:spcPct val="90000"/>
              </a:lnSpc>
              <a:spcAft>
                <a:spcPts val="600"/>
              </a:spcAft>
            </a:pPr>
            <a:r>
              <a:rPr lang="en-US" sz="2856" spc="-102" dirty="0">
                <a:ln w="3175">
                  <a:noFill/>
                </a:ln>
                <a:solidFill>
                  <a:srgbClr val="FFFFFF"/>
                </a:solidFill>
                <a:cs typeface="Segoe UI Semibold" panose="020B0702040204020203" pitchFamily="34" charset="0"/>
              </a:rPr>
              <a:t>End </a:t>
            </a:r>
            <a:r>
              <a:rPr lang="en-US" sz="2856" spc="-102" dirty="0" smtClean="0">
                <a:ln w="3175">
                  <a:noFill/>
                </a:ln>
                <a:solidFill>
                  <a:srgbClr val="FFFFFF"/>
                </a:solidFill>
                <a:cs typeface="Segoe UI Semibold" panose="020B0702040204020203" pitchFamily="34" charset="0"/>
              </a:rPr>
              <a:t>user</a:t>
            </a:r>
            <a:endParaRPr lang="en-US" sz="2856" spc="-102" dirty="0">
              <a:ln w="3175">
                <a:noFill/>
              </a:ln>
              <a:solidFill>
                <a:srgbClr val="FFFFFF"/>
              </a:solidFill>
              <a:cs typeface="Segoe UI Semibold" panose="020B0702040204020203" pitchFamily="34" charset="0"/>
            </a:endParaRPr>
          </a:p>
        </p:txBody>
      </p:sp>
      <p:sp>
        <p:nvSpPr>
          <p:cNvPr id="12" name="Title 1"/>
          <p:cNvSpPr txBox="1">
            <a:spLocks/>
          </p:cNvSpPr>
          <p:nvPr/>
        </p:nvSpPr>
        <p:spPr>
          <a:xfrm>
            <a:off x="8312699" y="487074"/>
            <a:ext cx="3534567" cy="1201841"/>
          </a:xfrm>
          <a:prstGeom prst="rect">
            <a:avLst/>
          </a:prstGeom>
        </p:spPr>
        <p:txBody>
          <a:bodyPr vert="horz" wrap="square" lIns="146283" tIns="91427" rIns="146283" bIns="91427"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endParaRPr sz="3672">
              <a:solidFill>
                <a:srgbClr val="FFFFFF"/>
              </a:solidFill>
              <a:latin typeface="Segoe UI Semibold" panose="020B0702040204020203" pitchFamily="34" charset="0"/>
              <a:cs typeface="Segoe UI Semibold" panose="020B0702040204020203" pitchFamily="34" charset="0"/>
            </a:endParaRPr>
          </a:p>
          <a:p>
            <a:pPr algn="ctr"/>
            <a:r>
              <a:rPr sz="3672">
                <a:solidFill>
                  <a:srgbClr val="FFFFFF"/>
                </a:solidFill>
                <a:latin typeface="Segoe UI Semibold" panose="020B0702040204020203" pitchFamily="34" charset="0"/>
                <a:cs typeface="Segoe UI Semibold" panose="020B0702040204020203" pitchFamily="34" charset="0"/>
              </a:rPr>
              <a:t>End user BI</a:t>
            </a:r>
            <a:endParaRPr sz="4799">
              <a:solidFill>
                <a:srgbClr val="FFFFFF"/>
              </a:solidFill>
              <a:latin typeface="Segoe UI Semibold" panose="020B0702040204020203" pitchFamily="34" charset="0"/>
              <a:cs typeface="Segoe UI Semibold" panose="020B0702040204020203" pitchFamily="34" charset="0"/>
            </a:endParaRPr>
          </a:p>
        </p:txBody>
      </p:sp>
      <p:sp>
        <p:nvSpPr>
          <p:cNvPr id="14" name="Oval 13"/>
          <p:cNvSpPr/>
          <p:nvPr/>
        </p:nvSpPr>
        <p:spPr bwMode="auto">
          <a:xfrm>
            <a:off x="8456450" y="5218261"/>
            <a:ext cx="3215545" cy="312691"/>
          </a:xfrm>
          <a:prstGeom prst="ellipse">
            <a:avLst/>
          </a:prstGeom>
          <a:gradFill flip="none" rotWithShape="1">
            <a:gsLst>
              <a:gs pos="1000">
                <a:srgbClr val="000000">
                  <a:alpha val="15000"/>
                </a:srgbClr>
              </a:gs>
              <a:gs pos="100000">
                <a:srgbClr val="000000">
                  <a:alpha val="0"/>
                </a:srgbClr>
              </a:gs>
            </a:gsLst>
            <a:path path="shap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9120022" y="4285658"/>
            <a:ext cx="1919922" cy="403433"/>
          </a:xfrm>
          <a:prstGeom prst="rect">
            <a:avLst/>
          </a:prstGeom>
          <a:noFill/>
        </p:spPr>
        <p:txBody>
          <a:bodyPr wrap="square" lIns="0" tIns="0" rIns="0" bIns="0" rtlCol="0">
            <a:spAutoFit/>
          </a:bodyPr>
          <a:lstStyle/>
          <a:p>
            <a:pPr algn="ctr" defTabSz="932563">
              <a:lnSpc>
                <a:spcPct val="90000"/>
              </a:lnSpc>
              <a:spcAft>
                <a:spcPts val="600"/>
              </a:spcAft>
            </a:pPr>
            <a:r>
              <a:rPr lang="en-US" sz="2856" spc="-102" dirty="0">
                <a:ln w="3175">
                  <a:noFill/>
                </a:ln>
                <a:solidFill>
                  <a:srgbClr val="FFFFFF"/>
                </a:solidFill>
                <a:cs typeface="Segoe UI Semibold" panose="020B0702040204020203" pitchFamily="34" charset="0"/>
              </a:rPr>
              <a:t>Everyone</a:t>
            </a:r>
          </a:p>
        </p:txBody>
      </p:sp>
      <p:sp>
        <p:nvSpPr>
          <p:cNvPr id="8" name="Title 1"/>
          <p:cNvSpPr txBox="1">
            <a:spLocks/>
          </p:cNvSpPr>
          <p:nvPr/>
        </p:nvSpPr>
        <p:spPr>
          <a:xfrm>
            <a:off x="411923" y="487074"/>
            <a:ext cx="3530573" cy="1201841"/>
          </a:xfrm>
          <a:prstGeom prst="rect">
            <a:avLst/>
          </a:prstGeom>
        </p:spPr>
        <p:txBody>
          <a:bodyPr vert="horz" wrap="square" lIns="146283" tIns="91427" rIns="146283" bIns="91427"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endParaRPr sz="3672">
              <a:solidFill>
                <a:srgbClr val="FFFFFF"/>
              </a:solidFill>
              <a:latin typeface="Segoe UI Semibold" panose="020B0702040204020203" pitchFamily="34" charset="0"/>
              <a:cs typeface="Segoe UI Semibold" panose="020B0702040204020203" pitchFamily="34" charset="0"/>
            </a:endParaRPr>
          </a:p>
          <a:p>
            <a:pPr algn="ctr"/>
            <a:r>
              <a:rPr sz="3672">
                <a:solidFill>
                  <a:srgbClr val="FFFFFF"/>
                </a:solidFill>
                <a:latin typeface="Segoe UI Semibold" panose="020B0702040204020203" pitchFamily="34" charset="0"/>
                <a:cs typeface="Segoe UI Semibold" panose="020B0702040204020203" pitchFamily="34" charset="0"/>
              </a:rPr>
              <a:t>Technical BI</a:t>
            </a:r>
          </a:p>
        </p:txBody>
      </p:sp>
      <p:sp>
        <p:nvSpPr>
          <p:cNvPr id="13" name="Oval 12"/>
          <p:cNvSpPr/>
          <p:nvPr/>
        </p:nvSpPr>
        <p:spPr bwMode="auto">
          <a:xfrm>
            <a:off x="569438" y="5061916"/>
            <a:ext cx="3215545" cy="312691"/>
          </a:xfrm>
          <a:prstGeom prst="ellipse">
            <a:avLst/>
          </a:prstGeom>
          <a:gradFill flip="none" rotWithShape="1">
            <a:gsLst>
              <a:gs pos="1000">
                <a:srgbClr val="000000">
                  <a:alpha val="15000"/>
                </a:srgbClr>
              </a:gs>
              <a:gs pos="100000">
                <a:srgbClr val="000000">
                  <a:alpha val="0"/>
                </a:srgbClr>
              </a:gs>
            </a:gsLst>
            <a:path path="shap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9" name="Right Arrow 38"/>
          <p:cNvSpPr/>
          <p:nvPr/>
        </p:nvSpPr>
        <p:spPr bwMode="auto">
          <a:xfrm>
            <a:off x="1968062" y="2819613"/>
            <a:ext cx="298433" cy="273564"/>
          </a:xfrm>
          <a:prstGeom prst="rightArrow">
            <a:avLst/>
          </a:prstGeom>
          <a:solidFill>
            <a:srgbClr val="D9D9D9"/>
          </a:solidFill>
          <a:ln w="69850" cap="sq">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2497" dirty="0" err="1">
              <a:solidFill>
                <a:srgbClr val="FFFFFF">
                  <a:lumMod val="85000"/>
                </a:srgbClr>
              </a:solidFill>
            </a:endParaRPr>
          </a:p>
        </p:txBody>
      </p:sp>
      <p:sp>
        <p:nvSpPr>
          <p:cNvPr id="40" name="Right Arrow 39"/>
          <p:cNvSpPr/>
          <p:nvPr/>
        </p:nvSpPr>
        <p:spPr bwMode="auto">
          <a:xfrm>
            <a:off x="3857091" y="2578076"/>
            <a:ext cx="570685" cy="613015"/>
          </a:xfrm>
          <a:prstGeom prst="rightArrow">
            <a:avLst/>
          </a:prstGeom>
          <a:solidFill>
            <a:schemeClr val="bg1">
              <a:lumMod val="50000"/>
            </a:schemeClr>
          </a:solidFill>
          <a:ln w="69850" cap="sq">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2497" dirty="0" err="1">
              <a:solidFill>
                <a:srgbClr val="FFFFFF">
                  <a:lumMod val="85000"/>
                </a:srgbClr>
              </a:solidFill>
            </a:endParaRPr>
          </a:p>
        </p:txBody>
      </p:sp>
      <p:sp>
        <p:nvSpPr>
          <p:cNvPr id="9" name="Oval 8"/>
          <p:cNvSpPr/>
          <p:nvPr/>
        </p:nvSpPr>
        <p:spPr bwMode="auto">
          <a:xfrm>
            <a:off x="4541562" y="5061916"/>
            <a:ext cx="3215545" cy="312691"/>
          </a:xfrm>
          <a:prstGeom prst="ellipse">
            <a:avLst/>
          </a:prstGeom>
          <a:gradFill flip="none" rotWithShape="1">
            <a:gsLst>
              <a:gs pos="1000">
                <a:srgbClr val="000000">
                  <a:alpha val="15000"/>
                </a:srgbClr>
              </a:gs>
              <a:gs pos="100000">
                <a:srgbClr val="000000">
                  <a:alpha val="0"/>
                </a:srgbClr>
              </a:gs>
            </a:gsLst>
            <a:path path="shap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txBox="1">
            <a:spLocks/>
          </p:cNvSpPr>
          <p:nvPr/>
        </p:nvSpPr>
        <p:spPr>
          <a:xfrm>
            <a:off x="4382050" y="487074"/>
            <a:ext cx="3534567" cy="1201841"/>
          </a:xfrm>
          <a:prstGeom prst="rect">
            <a:avLst/>
          </a:prstGeom>
        </p:spPr>
        <p:txBody>
          <a:bodyPr vert="horz" wrap="square" lIns="146283" tIns="91427" rIns="146283" bIns="91427"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endParaRPr sz="3672">
              <a:solidFill>
                <a:srgbClr val="FFFFFF"/>
              </a:solidFill>
              <a:latin typeface="Segoe UI Semibold" panose="020B0702040204020203" pitchFamily="34" charset="0"/>
              <a:cs typeface="Segoe UI Semibold" panose="020B0702040204020203" pitchFamily="34" charset="0"/>
            </a:endParaRPr>
          </a:p>
          <a:p>
            <a:pPr algn="ctr"/>
            <a:r>
              <a:rPr sz="3672">
                <a:solidFill>
                  <a:srgbClr val="FFFFFF"/>
                </a:solidFill>
                <a:latin typeface="Segoe UI Semibold" panose="020B0702040204020203" pitchFamily="34" charset="0"/>
                <a:cs typeface="Segoe UI Semibold" panose="020B0702040204020203" pitchFamily="34" charset="0"/>
              </a:rPr>
              <a:t>Self service BI</a:t>
            </a:r>
          </a:p>
        </p:txBody>
      </p:sp>
      <p:sp>
        <p:nvSpPr>
          <p:cNvPr id="32" name="TextBox 31"/>
          <p:cNvSpPr txBox="1"/>
          <p:nvPr/>
        </p:nvSpPr>
        <p:spPr>
          <a:xfrm>
            <a:off x="6127095" y="4285658"/>
            <a:ext cx="1919922" cy="403433"/>
          </a:xfrm>
          <a:prstGeom prst="rect">
            <a:avLst/>
          </a:prstGeom>
          <a:noFill/>
        </p:spPr>
        <p:txBody>
          <a:bodyPr wrap="square" lIns="0" tIns="0" rIns="0" bIns="0" rtlCol="0">
            <a:spAutoFit/>
          </a:bodyPr>
          <a:lstStyle/>
          <a:p>
            <a:pPr algn="ctr" defTabSz="932563">
              <a:lnSpc>
                <a:spcPct val="90000"/>
              </a:lnSpc>
              <a:spcAft>
                <a:spcPts val="600"/>
              </a:spcAft>
            </a:pPr>
            <a:r>
              <a:rPr lang="en-US" sz="2856" spc="-102" dirty="0">
                <a:ln w="3175">
                  <a:noFill/>
                </a:ln>
                <a:solidFill>
                  <a:srgbClr val="FFFFFF"/>
                </a:solidFill>
                <a:cs typeface="Segoe UI Semibold" panose="020B0702040204020203" pitchFamily="34" charset="0"/>
              </a:rPr>
              <a:t>End </a:t>
            </a:r>
            <a:r>
              <a:rPr lang="en-US" sz="2856" spc="-102" dirty="0" smtClean="0">
                <a:ln w="3175">
                  <a:noFill/>
                </a:ln>
                <a:solidFill>
                  <a:srgbClr val="FFFFFF"/>
                </a:solidFill>
                <a:cs typeface="Segoe UI Semibold" panose="020B0702040204020203" pitchFamily="34" charset="0"/>
              </a:rPr>
              <a:t>user</a:t>
            </a:r>
            <a:endParaRPr lang="en-US" sz="2856" spc="-102" dirty="0">
              <a:ln w="3175">
                <a:noFill/>
              </a:ln>
              <a:solidFill>
                <a:srgbClr val="FFFFFF"/>
              </a:solidFill>
              <a:cs typeface="Segoe UI Semibold" panose="020B0702040204020203" pitchFamily="34" charset="0"/>
            </a:endParaRPr>
          </a:p>
        </p:txBody>
      </p:sp>
      <p:sp>
        <p:nvSpPr>
          <p:cNvPr id="41" name="Right Arrow 40"/>
          <p:cNvSpPr/>
          <p:nvPr/>
        </p:nvSpPr>
        <p:spPr bwMode="auto">
          <a:xfrm>
            <a:off x="6040024" y="2776092"/>
            <a:ext cx="298433" cy="273564"/>
          </a:xfrm>
          <a:prstGeom prst="rightArrow">
            <a:avLst/>
          </a:prstGeom>
          <a:solidFill>
            <a:srgbClr val="D9D9D9"/>
          </a:solidFill>
          <a:ln w="69850" cap="sq">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2497" dirty="0" err="1">
              <a:solidFill>
                <a:srgbClr val="FFFFFF">
                  <a:lumMod val="85000"/>
                </a:srgbClr>
              </a:solidFill>
            </a:endParaRPr>
          </a:p>
        </p:txBody>
      </p:sp>
      <p:sp>
        <p:nvSpPr>
          <p:cNvPr id="42" name="Right Arrow 41"/>
          <p:cNvSpPr/>
          <p:nvPr/>
        </p:nvSpPr>
        <p:spPr bwMode="auto">
          <a:xfrm>
            <a:off x="8058959" y="2579240"/>
            <a:ext cx="570685" cy="613015"/>
          </a:xfrm>
          <a:prstGeom prst="rightArrow">
            <a:avLst/>
          </a:prstGeom>
          <a:solidFill>
            <a:schemeClr val="bg1">
              <a:lumMod val="50000"/>
            </a:schemeClr>
          </a:solidFill>
          <a:ln w="69850" cap="sq">
            <a:noFill/>
            <a:prstDash val="solid"/>
            <a:miter lim="800000"/>
            <a:headEnd/>
            <a:tailEnd/>
          </a:ln>
        </p:spPr>
        <p:txBody>
          <a:bodyPr vert="horz" wrap="square" lIns="93260" tIns="46630" rIns="93260" bIns="46630" numCol="1" anchor="t" anchorCtr="0" compatLnSpc="1">
            <a:prstTxWarp prst="textNoShape">
              <a:avLst/>
            </a:prstTxWarp>
          </a:bodyPr>
          <a:lstStyle/>
          <a:p>
            <a:endParaRPr lang="en-US" sz="2497" dirty="0" err="1">
              <a:solidFill>
                <a:srgbClr val="FFFFFF">
                  <a:lumMod val="85000"/>
                </a:srgbClr>
              </a:solidFill>
            </a:endParaRPr>
          </a:p>
        </p:txBody>
      </p:sp>
      <p:grpSp>
        <p:nvGrpSpPr>
          <p:cNvPr id="43" name="Group 42"/>
          <p:cNvGrpSpPr/>
          <p:nvPr/>
        </p:nvGrpSpPr>
        <p:grpSpPr>
          <a:xfrm>
            <a:off x="555811" y="2256943"/>
            <a:ext cx="1398905" cy="1398905"/>
            <a:chOff x="2112582" y="2397903"/>
            <a:chExt cx="2286000" cy="2286000"/>
          </a:xfrm>
        </p:grpSpPr>
        <p:sp>
          <p:nvSpPr>
            <p:cNvPr id="44" name="Oval 43"/>
            <p:cNvSpPr/>
            <p:nvPr/>
          </p:nvSpPr>
          <p:spPr bwMode="auto">
            <a:xfrm>
              <a:off x="2112582" y="2397903"/>
              <a:ext cx="2286000" cy="2286000"/>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25"/>
            <p:cNvSpPr>
              <a:spLocks noChangeAspect="1" noEditPoints="1"/>
            </p:cNvSpPr>
            <p:nvPr/>
          </p:nvSpPr>
          <p:spPr bwMode="auto">
            <a:xfrm>
              <a:off x="2846482" y="3100792"/>
              <a:ext cx="818201" cy="880222"/>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grpSp>
      <p:sp>
        <p:nvSpPr>
          <p:cNvPr id="46" name="TextBox 45"/>
          <p:cNvSpPr txBox="1"/>
          <p:nvPr/>
        </p:nvSpPr>
        <p:spPr>
          <a:xfrm>
            <a:off x="624201" y="4285658"/>
            <a:ext cx="1262123" cy="403433"/>
          </a:xfrm>
          <a:prstGeom prst="rect">
            <a:avLst/>
          </a:prstGeom>
          <a:noFill/>
        </p:spPr>
        <p:txBody>
          <a:bodyPr wrap="square" lIns="0" tIns="0" rIns="0" bIns="0" rtlCol="0">
            <a:spAutoFit/>
          </a:bodyPr>
          <a:lstStyle/>
          <a:p>
            <a:pPr algn="ctr" defTabSz="932563">
              <a:lnSpc>
                <a:spcPct val="90000"/>
              </a:lnSpc>
              <a:spcAft>
                <a:spcPts val="600"/>
              </a:spcAft>
            </a:pPr>
            <a:r>
              <a:rPr lang="en-US" sz="2856" spc="-102" dirty="0">
                <a:ln w="3175">
                  <a:noFill/>
                </a:ln>
                <a:solidFill>
                  <a:srgbClr val="FFFFFF"/>
                </a:solidFill>
                <a:cs typeface="Segoe UI Semibold" panose="020B0702040204020203" pitchFamily="34" charset="0"/>
              </a:rPr>
              <a:t>IT</a:t>
            </a:r>
          </a:p>
        </p:txBody>
      </p:sp>
      <p:sp>
        <p:nvSpPr>
          <p:cNvPr id="61" name="TextBox 60"/>
          <p:cNvSpPr txBox="1"/>
          <p:nvPr/>
        </p:nvSpPr>
        <p:spPr>
          <a:xfrm>
            <a:off x="4273200" y="4285658"/>
            <a:ext cx="1919922" cy="403433"/>
          </a:xfrm>
          <a:prstGeom prst="rect">
            <a:avLst/>
          </a:prstGeom>
          <a:noFill/>
        </p:spPr>
        <p:txBody>
          <a:bodyPr wrap="square" lIns="0" tIns="0" rIns="0" bIns="0" rtlCol="0">
            <a:spAutoFit/>
          </a:bodyPr>
          <a:lstStyle/>
          <a:p>
            <a:pPr algn="ctr" defTabSz="932563">
              <a:lnSpc>
                <a:spcPct val="90000"/>
              </a:lnSpc>
              <a:spcAft>
                <a:spcPts val="600"/>
              </a:spcAft>
            </a:pPr>
            <a:r>
              <a:rPr lang="en-US" sz="2856" spc="-102" dirty="0">
                <a:ln w="3175">
                  <a:noFill/>
                </a:ln>
                <a:solidFill>
                  <a:srgbClr val="FFFFFF"/>
                </a:solidFill>
                <a:cs typeface="Segoe UI Semibold" panose="020B0702040204020203" pitchFamily="34" charset="0"/>
              </a:rPr>
              <a:t>Analyst</a:t>
            </a:r>
          </a:p>
        </p:txBody>
      </p:sp>
      <p:grpSp>
        <p:nvGrpSpPr>
          <p:cNvPr id="92" name="Group 91"/>
          <p:cNvGrpSpPr/>
          <p:nvPr/>
        </p:nvGrpSpPr>
        <p:grpSpPr>
          <a:xfrm>
            <a:off x="6387604" y="2256943"/>
            <a:ext cx="1398905" cy="1398905"/>
            <a:chOff x="5075238" y="2397903"/>
            <a:chExt cx="2286000" cy="2286000"/>
          </a:xfrm>
        </p:grpSpPr>
        <p:sp>
          <p:nvSpPr>
            <p:cNvPr id="93" name="Oval 92"/>
            <p:cNvSpPr/>
            <p:nvPr/>
          </p:nvSpPr>
          <p:spPr bwMode="auto">
            <a:xfrm>
              <a:off x="5075238" y="2397903"/>
              <a:ext cx="2286000" cy="2286000"/>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Freeform 13"/>
            <p:cNvSpPr>
              <a:spLocks noChangeAspect="1" noEditPoints="1"/>
            </p:cNvSpPr>
            <p:nvPr/>
          </p:nvSpPr>
          <p:spPr bwMode="auto">
            <a:xfrm>
              <a:off x="5791836" y="3080021"/>
              <a:ext cx="852804" cy="86520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nvGrpSpPr>
          <p:cNvPr id="95" name="Group 94"/>
          <p:cNvGrpSpPr/>
          <p:nvPr/>
        </p:nvGrpSpPr>
        <p:grpSpPr>
          <a:xfrm>
            <a:off x="4533709" y="2256943"/>
            <a:ext cx="1398905" cy="1398905"/>
            <a:chOff x="4579443" y="2879746"/>
            <a:chExt cx="1371600" cy="1371600"/>
          </a:xfrm>
        </p:grpSpPr>
        <p:sp>
          <p:nvSpPr>
            <p:cNvPr id="96" name="Oval 95"/>
            <p:cNvSpPr/>
            <p:nvPr/>
          </p:nvSpPr>
          <p:spPr bwMode="auto">
            <a:xfrm>
              <a:off x="4579443" y="2879746"/>
              <a:ext cx="1371600" cy="1371600"/>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97" name="Group 4"/>
            <p:cNvGrpSpPr>
              <a:grpSpLocks/>
            </p:cNvGrpSpPr>
            <p:nvPr/>
          </p:nvGrpSpPr>
          <p:grpSpPr bwMode="auto">
            <a:xfrm>
              <a:off x="5022058" y="3298032"/>
              <a:ext cx="484632" cy="507030"/>
              <a:chOff x="3730" y="2047"/>
              <a:chExt cx="220" cy="226"/>
            </a:xfrm>
          </p:grpSpPr>
          <p:sp>
            <p:nvSpPr>
              <p:cNvPr id="98" name="AutoShape 3"/>
              <p:cNvSpPr>
                <a:spLocks noChangeAspect="1" noChangeArrowheads="1" noTextEdit="1"/>
              </p:cNvSpPr>
              <p:nvPr/>
            </p:nvSpPr>
            <p:spPr bwMode="auto">
              <a:xfrm>
                <a:off x="3730" y="2047"/>
                <a:ext cx="22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99" name="Oval 5"/>
              <p:cNvSpPr>
                <a:spLocks noChangeArrowheads="1"/>
              </p:cNvSpPr>
              <p:nvPr/>
            </p:nvSpPr>
            <p:spPr bwMode="auto">
              <a:xfrm>
                <a:off x="3798" y="2049"/>
                <a:ext cx="88" cy="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100" name="Freeform 6"/>
              <p:cNvSpPr>
                <a:spLocks noEditPoints="1"/>
              </p:cNvSpPr>
              <p:nvPr/>
            </p:nvSpPr>
            <p:spPr bwMode="auto">
              <a:xfrm>
                <a:off x="3838"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101"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grpSp>
      </p:grpSp>
      <p:grpSp>
        <p:nvGrpSpPr>
          <p:cNvPr id="24" name="Group 23"/>
          <p:cNvGrpSpPr/>
          <p:nvPr/>
        </p:nvGrpSpPr>
        <p:grpSpPr>
          <a:xfrm>
            <a:off x="9020501" y="1896913"/>
            <a:ext cx="2118964" cy="2118964"/>
            <a:chOff x="8911126" y="2526744"/>
            <a:chExt cx="2077604" cy="2077604"/>
          </a:xfrm>
        </p:grpSpPr>
        <p:sp>
          <p:nvSpPr>
            <p:cNvPr id="20" name="Oval 19"/>
            <p:cNvSpPr/>
            <p:nvPr/>
          </p:nvSpPr>
          <p:spPr bwMode="auto">
            <a:xfrm>
              <a:off x="8911126" y="2526744"/>
              <a:ext cx="2077604" cy="2077604"/>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Freeform 13"/>
            <p:cNvSpPr>
              <a:spLocks noChangeAspect="1" noEditPoints="1"/>
            </p:cNvSpPr>
            <p:nvPr/>
          </p:nvSpPr>
          <p:spPr bwMode="auto">
            <a:xfrm>
              <a:off x="10080015" y="3138919"/>
              <a:ext cx="723334" cy="733850"/>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73" name="Freeform 25"/>
            <p:cNvSpPr>
              <a:spLocks noChangeAspect="1" noEditPoints="1"/>
            </p:cNvSpPr>
            <p:nvPr/>
          </p:nvSpPr>
          <p:spPr bwMode="auto">
            <a:xfrm>
              <a:off x="9593601" y="2721065"/>
              <a:ext cx="682142" cy="733850"/>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88" name="Freeform 5"/>
            <p:cNvSpPr>
              <a:spLocks noChangeAspect="1" noEditPoints="1"/>
            </p:cNvSpPr>
            <p:nvPr/>
          </p:nvSpPr>
          <p:spPr bwMode="auto">
            <a:xfrm>
              <a:off x="9095090" y="3138919"/>
              <a:ext cx="696524" cy="731520"/>
            </a:xfrm>
            <a:custGeom>
              <a:avLst/>
              <a:gdLst>
                <a:gd name="T0" fmla="*/ 81 w 258"/>
                <a:gd name="T1" fmla="*/ 52 h 271"/>
                <a:gd name="T2" fmla="*/ 131 w 258"/>
                <a:gd name="T3" fmla="*/ 0 h 271"/>
                <a:gd name="T4" fmla="*/ 132 w 258"/>
                <a:gd name="T5" fmla="*/ 103 h 271"/>
                <a:gd name="T6" fmla="*/ 96 w 258"/>
                <a:gd name="T7" fmla="*/ 89 h 271"/>
                <a:gd name="T8" fmla="*/ 217 w 258"/>
                <a:gd name="T9" fmla="*/ 263 h 271"/>
                <a:gd name="T10" fmla="*/ 118 w 258"/>
                <a:gd name="T11" fmla="*/ 271 h 271"/>
                <a:gd name="T12" fmla="*/ 110 w 258"/>
                <a:gd name="T13" fmla="*/ 197 h 271"/>
                <a:gd name="T14" fmla="*/ 209 w 258"/>
                <a:gd name="T15" fmla="*/ 189 h 271"/>
                <a:gd name="T16" fmla="*/ 203 w 258"/>
                <a:gd name="T17" fmla="*/ 253 h 271"/>
                <a:gd name="T18" fmla="*/ 124 w 258"/>
                <a:gd name="T19" fmla="*/ 203 h 271"/>
                <a:gd name="T20" fmla="*/ 203 w 258"/>
                <a:gd name="T21" fmla="*/ 253 h 271"/>
                <a:gd name="T22" fmla="*/ 164 w 258"/>
                <a:gd name="T23" fmla="*/ 266 h 271"/>
                <a:gd name="T24" fmla="*/ 160 w 258"/>
                <a:gd name="T25" fmla="*/ 262 h 271"/>
                <a:gd name="T26" fmla="*/ 164 w 258"/>
                <a:gd name="T27" fmla="*/ 266 h 271"/>
                <a:gd name="T28" fmla="*/ 164 w 258"/>
                <a:gd name="T29" fmla="*/ 261 h 271"/>
                <a:gd name="T30" fmla="*/ 160 w 258"/>
                <a:gd name="T31" fmla="*/ 259 h 271"/>
                <a:gd name="T32" fmla="*/ 164 w 258"/>
                <a:gd name="T33" fmla="*/ 261 h 271"/>
                <a:gd name="T34" fmla="*/ 170 w 258"/>
                <a:gd name="T35" fmla="*/ 266 h 271"/>
                <a:gd name="T36" fmla="*/ 164 w 258"/>
                <a:gd name="T37" fmla="*/ 262 h 271"/>
                <a:gd name="T38" fmla="*/ 170 w 258"/>
                <a:gd name="T39" fmla="*/ 266 h 271"/>
                <a:gd name="T40" fmla="*/ 170 w 258"/>
                <a:gd name="T41" fmla="*/ 261 h 271"/>
                <a:gd name="T42" fmla="*/ 164 w 258"/>
                <a:gd name="T43" fmla="*/ 258 h 271"/>
                <a:gd name="T44" fmla="*/ 170 w 258"/>
                <a:gd name="T45" fmla="*/ 261 h 271"/>
                <a:gd name="T46" fmla="*/ 62 w 258"/>
                <a:gd name="T47" fmla="*/ 262 h 271"/>
                <a:gd name="T48" fmla="*/ 75 w 258"/>
                <a:gd name="T49" fmla="*/ 198 h 271"/>
                <a:gd name="T50" fmla="*/ 43 w 258"/>
                <a:gd name="T51" fmla="*/ 262 h 271"/>
                <a:gd name="T52" fmla="*/ 0 w 258"/>
                <a:gd name="T53" fmla="*/ 262 h 271"/>
                <a:gd name="T54" fmla="*/ 88 w 258"/>
                <a:gd name="T55" fmla="*/ 120 h 271"/>
                <a:gd name="T56" fmla="*/ 168 w 258"/>
                <a:gd name="T57" fmla="*/ 120 h 271"/>
                <a:gd name="T58" fmla="*/ 229 w 258"/>
                <a:gd name="T59" fmla="*/ 165 h 271"/>
                <a:gd name="T60" fmla="*/ 223 w 258"/>
                <a:gd name="T61" fmla="*/ 262 h 271"/>
                <a:gd name="T62" fmla="*/ 209 w 258"/>
                <a:gd name="T63" fmla="*/ 183 h 271"/>
                <a:gd name="T64" fmla="*/ 104 w 258"/>
                <a:gd name="T65" fmla="*/ 197 h 271"/>
                <a:gd name="T66" fmla="*/ 223 w 258"/>
                <a:gd name="T67" fmla="*/ 154 h 271"/>
                <a:gd name="T68" fmla="*/ 223 w 258"/>
                <a:gd name="T69" fmla="*/ 154 h 271"/>
                <a:gd name="T70" fmla="*/ 33 w 258"/>
                <a:gd name="T71" fmla="*/ 15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8" h="271">
                  <a:moveTo>
                    <a:pt x="96" y="89"/>
                  </a:moveTo>
                  <a:cubicBezTo>
                    <a:pt x="86" y="79"/>
                    <a:pt x="81" y="66"/>
                    <a:pt x="81" y="52"/>
                  </a:cubicBezTo>
                  <a:cubicBezTo>
                    <a:pt x="81" y="38"/>
                    <a:pt x="85" y="25"/>
                    <a:pt x="95" y="15"/>
                  </a:cubicBezTo>
                  <a:cubicBezTo>
                    <a:pt x="105" y="5"/>
                    <a:pt x="118" y="0"/>
                    <a:pt x="131" y="0"/>
                  </a:cubicBezTo>
                  <a:cubicBezTo>
                    <a:pt x="159" y="0"/>
                    <a:pt x="182" y="23"/>
                    <a:pt x="182" y="51"/>
                  </a:cubicBezTo>
                  <a:cubicBezTo>
                    <a:pt x="182" y="80"/>
                    <a:pt x="160" y="103"/>
                    <a:pt x="132" y="103"/>
                  </a:cubicBezTo>
                  <a:cubicBezTo>
                    <a:pt x="131" y="103"/>
                    <a:pt x="131" y="103"/>
                    <a:pt x="131" y="103"/>
                  </a:cubicBezTo>
                  <a:cubicBezTo>
                    <a:pt x="118" y="103"/>
                    <a:pt x="105" y="99"/>
                    <a:pt x="96" y="89"/>
                  </a:cubicBezTo>
                  <a:close/>
                  <a:moveTo>
                    <a:pt x="217" y="197"/>
                  </a:moveTo>
                  <a:cubicBezTo>
                    <a:pt x="217" y="263"/>
                    <a:pt x="217" y="263"/>
                    <a:pt x="217" y="263"/>
                  </a:cubicBezTo>
                  <a:cubicBezTo>
                    <a:pt x="217" y="267"/>
                    <a:pt x="213" y="271"/>
                    <a:pt x="209" y="271"/>
                  </a:cubicBezTo>
                  <a:cubicBezTo>
                    <a:pt x="118" y="271"/>
                    <a:pt x="118" y="271"/>
                    <a:pt x="118" y="271"/>
                  </a:cubicBezTo>
                  <a:cubicBezTo>
                    <a:pt x="114" y="271"/>
                    <a:pt x="110" y="267"/>
                    <a:pt x="110" y="263"/>
                  </a:cubicBezTo>
                  <a:cubicBezTo>
                    <a:pt x="110" y="197"/>
                    <a:pt x="110" y="197"/>
                    <a:pt x="110" y="197"/>
                  </a:cubicBezTo>
                  <a:cubicBezTo>
                    <a:pt x="110" y="193"/>
                    <a:pt x="113" y="189"/>
                    <a:pt x="118" y="189"/>
                  </a:cubicBezTo>
                  <a:cubicBezTo>
                    <a:pt x="209" y="189"/>
                    <a:pt x="209" y="189"/>
                    <a:pt x="209" y="189"/>
                  </a:cubicBezTo>
                  <a:cubicBezTo>
                    <a:pt x="214" y="189"/>
                    <a:pt x="217" y="193"/>
                    <a:pt x="217" y="197"/>
                  </a:cubicBezTo>
                  <a:close/>
                  <a:moveTo>
                    <a:pt x="203" y="253"/>
                  </a:moveTo>
                  <a:cubicBezTo>
                    <a:pt x="203" y="203"/>
                    <a:pt x="203" y="203"/>
                    <a:pt x="203" y="203"/>
                  </a:cubicBezTo>
                  <a:cubicBezTo>
                    <a:pt x="124" y="203"/>
                    <a:pt x="124" y="203"/>
                    <a:pt x="124" y="203"/>
                  </a:cubicBezTo>
                  <a:cubicBezTo>
                    <a:pt x="124" y="253"/>
                    <a:pt x="124" y="253"/>
                    <a:pt x="124" y="253"/>
                  </a:cubicBezTo>
                  <a:lnTo>
                    <a:pt x="203" y="253"/>
                  </a:lnTo>
                  <a:close/>
                  <a:moveTo>
                    <a:pt x="164" y="266"/>
                  </a:moveTo>
                  <a:cubicBezTo>
                    <a:pt x="164" y="266"/>
                    <a:pt x="164" y="266"/>
                    <a:pt x="164" y="266"/>
                  </a:cubicBezTo>
                  <a:cubicBezTo>
                    <a:pt x="164" y="262"/>
                    <a:pt x="164" y="262"/>
                    <a:pt x="164" y="262"/>
                  </a:cubicBezTo>
                  <a:cubicBezTo>
                    <a:pt x="164" y="262"/>
                    <a:pt x="164" y="262"/>
                    <a:pt x="160" y="262"/>
                  </a:cubicBezTo>
                  <a:cubicBezTo>
                    <a:pt x="160" y="262"/>
                    <a:pt x="160" y="262"/>
                    <a:pt x="160" y="265"/>
                  </a:cubicBezTo>
                  <a:cubicBezTo>
                    <a:pt x="160" y="265"/>
                    <a:pt x="160" y="265"/>
                    <a:pt x="164" y="266"/>
                  </a:cubicBezTo>
                  <a:close/>
                  <a:moveTo>
                    <a:pt x="164" y="261"/>
                  </a:moveTo>
                  <a:cubicBezTo>
                    <a:pt x="164" y="261"/>
                    <a:pt x="164" y="261"/>
                    <a:pt x="164" y="261"/>
                  </a:cubicBezTo>
                  <a:cubicBezTo>
                    <a:pt x="164" y="258"/>
                    <a:pt x="164" y="258"/>
                    <a:pt x="164" y="258"/>
                  </a:cubicBezTo>
                  <a:cubicBezTo>
                    <a:pt x="164" y="258"/>
                    <a:pt x="164" y="258"/>
                    <a:pt x="160" y="259"/>
                  </a:cubicBezTo>
                  <a:cubicBezTo>
                    <a:pt x="160" y="259"/>
                    <a:pt x="160" y="259"/>
                    <a:pt x="160" y="261"/>
                  </a:cubicBezTo>
                  <a:cubicBezTo>
                    <a:pt x="160" y="261"/>
                    <a:pt x="160" y="261"/>
                    <a:pt x="164" y="261"/>
                  </a:cubicBezTo>
                  <a:close/>
                  <a:moveTo>
                    <a:pt x="170" y="266"/>
                  </a:moveTo>
                  <a:cubicBezTo>
                    <a:pt x="170" y="266"/>
                    <a:pt x="170" y="266"/>
                    <a:pt x="170" y="266"/>
                  </a:cubicBezTo>
                  <a:cubicBezTo>
                    <a:pt x="170" y="262"/>
                    <a:pt x="170" y="262"/>
                    <a:pt x="170" y="262"/>
                  </a:cubicBezTo>
                  <a:cubicBezTo>
                    <a:pt x="170" y="262"/>
                    <a:pt x="170" y="262"/>
                    <a:pt x="164" y="262"/>
                  </a:cubicBezTo>
                  <a:cubicBezTo>
                    <a:pt x="164" y="262"/>
                    <a:pt x="164" y="262"/>
                    <a:pt x="164" y="266"/>
                  </a:cubicBezTo>
                  <a:cubicBezTo>
                    <a:pt x="164" y="266"/>
                    <a:pt x="164" y="266"/>
                    <a:pt x="170" y="266"/>
                  </a:cubicBezTo>
                  <a:close/>
                  <a:moveTo>
                    <a:pt x="170" y="261"/>
                  </a:moveTo>
                  <a:cubicBezTo>
                    <a:pt x="170" y="261"/>
                    <a:pt x="170" y="261"/>
                    <a:pt x="170" y="261"/>
                  </a:cubicBezTo>
                  <a:cubicBezTo>
                    <a:pt x="170" y="257"/>
                    <a:pt x="170" y="257"/>
                    <a:pt x="170" y="257"/>
                  </a:cubicBezTo>
                  <a:cubicBezTo>
                    <a:pt x="170" y="257"/>
                    <a:pt x="170" y="257"/>
                    <a:pt x="164" y="258"/>
                  </a:cubicBezTo>
                  <a:cubicBezTo>
                    <a:pt x="164" y="258"/>
                    <a:pt x="164" y="258"/>
                    <a:pt x="164" y="261"/>
                  </a:cubicBezTo>
                  <a:cubicBezTo>
                    <a:pt x="164" y="261"/>
                    <a:pt x="164" y="261"/>
                    <a:pt x="170" y="261"/>
                  </a:cubicBezTo>
                  <a:close/>
                  <a:moveTo>
                    <a:pt x="104" y="262"/>
                  </a:moveTo>
                  <a:cubicBezTo>
                    <a:pt x="62" y="262"/>
                    <a:pt x="62" y="262"/>
                    <a:pt x="62" y="262"/>
                  </a:cubicBezTo>
                  <a:cubicBezTo>
                    <a:pt x="57" y="262"/>
                    <a:pt x="57" y="262"/>
                    <a:pt x="57" y="262"/>
                  </a:cubicBezTo>
                  <a:cubicBezTo>
                    <a:pt x="57" y="262"/>
                    <a:pt x="57" y="262"/>
                    <a:pt x="75" y="198"/>
                  </a:cubicBezTo>
                  <a:cubicBezTo>
                    <a:pt x="75" y="198"/>
                    <a:pt x="75" y="198"/>
                    <a:pt x="62" y="198"/>
                  </a:cubicBezTo>
                  <a:cubicBezTo>
                    <a:pt x="62" y="198"/>
                    <a:pt x="62" y="198"/>
                    <a:pt x="43" y="262"/>
                  </a:cubicBezTo>
                  <a:cubicBezTo>
                    <a:pt x="43" y="262"/>
                    <a:pt x="43" y="262"/>
                    <a:pt x="42" y="262"/>
                  </a:cubicBezTo>
                  <a:cubicBezTo>
                    <a:pt x="40" y="262"/>
                    <a:pt x="31" y="262"/>
                    <a:pt x="0" y="262"/>
                  </a:cubicBezTo>
                  <a:cubicBezTo>
                    <a:pt x="29" y="165"/>
                    <a:pt x="29" y="165"/>
                    <a:pt x="29" y="165"/>
                  </a:cubicBezTo>
                  <a:cubicBezTo>
                    <a:pt x="34" y="150"/>
                    <a:pt x="54" y="121"/>
                    <a:pt x="88" y="120"/>
                  </a:cubicBezTo>
                  <a:cubicBezTo>
                    <a:pt x="89" y="120"/>
                    <a:pt x="89" y="120"/>
                    <a:pt x="90" y="120"/>
                  </a:cubicBezTo>
                  <a:cubicBezTo>
                    <a:pt x="90" y="120"/>
                    <a:pt x="165" y="120"/>
                    <a:pt x="168" y="120"/>
                  </a:cubicBezTo>
                  <a:cubicBezTo>
                    <a:pt x="169" y="120"/>
                    <a:pt x="169" y="120"/>
                    <a:pt x="170" y="120"/>
                  </a:cubicBezTo>
                  <a:cubicBezTo>
                    <a:pt x="204" y="121"/>
                    <a:pt x="224" y="150"/>
                    <a:pt x="229" y="165"/>
                  </a:cubicBezTo>
                  <a:cubicBezTo>
                    <a:pt x="258" y="262"/>
                    <a:pt x="258" y="262"/>
                    <a:pt x="258" y="262"/>
                  </a:cubicBezTo>
                  <a:cubicBezTo>
                    <a:pt x="258" y="262"/>
                    <a:pt x="258" y="262"/>
                    <a:pt x="223" y="262"/>
                  </a:cubicBezTo>
                  <a:cubicBezTo>
                    <a:pt x="223" y="197"/>
                    <a:pt x="223" y="197"/>
                    <a:pt x="223" y="197"/>
                  </a:cubicBezTo>
                  <a:cubicBezTo>
                    <a:pt x="223" y="190"/>
                    <a:pt x="217" y="183"/>
                    <a:pt x="209" y="183"/>
                  </a:cubicBezTo>
                  <a:cubicBezTo>
                    <a:pt x="118" y="183"/>
                    <a:pt x="118" y="183"/>
                    <a:pt x="118" y="183"/>
                  </a:cubicBezTo>
                  <a:cubicBezTo>
                    <a:pt x="110" y="183"/>
                    <a:pt x="104" y="190"/>
                    <a:pt x="104" y="197"/>
                  </a:cubicBezTo>
                  <a:lnTo>
                    <a:pt x="104" y="262"/>
                  </a:lnTo>
                  <a:close/>
                  <a:moveTo>
                    <a:pt x="223" y="154"/>
                  </a:moveTo>
                  <a:cubicBezTo>
                    <a:pt x="224" y="155"/>
                    <a:pt x="224" y="156"/>
                    <a:pt x="225" y="157"/>
                  </a:cubicBezTo>
                  <a:cubicBezTo>
                    <a:pt x="224" y="156"/>
                    <a:pt x="224" y="155"/>
                    <a:pt x="223" y="154"/>
                  </a:cubicBezTo>
                  <a:close/>
                  <a:moveTo>
                    <a:pt x="35" y="154"/>
                  </a:moveTo>
                  <a:cubicBezTo>
                    <a:pt x="34" y="155"/>
                    <a:pt x="34" y="156"/>
                    <a:pt x="33" y="157"/>
                  </a:cubicBezTo>
                  <a:cubicBezTo>
                    <a:pt x="34" y="156"/>
                    <a:pt x="34" y="155"/>
                    <a:pt x="35"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grpSp>
          <p:nvGrpSpPr>
            <p:cNvPr id="106" name="Group 4"/>
            <p:cNvGrpSpPr>
              <a:grpSpLocks/>
            </p:cNvGrpSpPr>
            <p:nvPr/>
          </p:nvGrpSpPr>
          <p:grpSpPr bwMode="auto">
            <a:xfrm>
              <a:off x="9597810" y="3588703"/>
              <a:ext cx="685800" cy="731520"/>
              <a:chOff x="3730" y="2047"/>
              <a:chExt cx="220" cy="226"/>
            </a:xfrm>
          </p:grpSpPr>
          <p:sp>
            <p:nvSpPr>
              <p:cNvPr id="107" name="AutoShape 3"/>
              <p:cNvSpPr>
                <a:spLocks noChangeAspect="1" noChangeArrowheads="1" noTextEdit="1"/>
              </p:cNvSpPr>
              <p:nvPr/>
            </p:nvSpPr>
            <p:spPr bwMode="auto">
              <a:xfrm>
                <a:off x="3730" y="2047"/>
                <a:ext cx="22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108" name="Oval 5"/>
              <p:cNvSpPr>
                <a:spLocks noChangeArrowheads="1"/>
              </p:cNvSpPr>
              <p:nvPr/>
            </p:nvSpPr>
            <p:spPr bwMode="auto">
              <a:xfrm>
                <a:off x="3798" y="2049"/>
                <a:ext cx="88" cy="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109" name="Freeform 6"/>
              <p:cNvSpPr>
                <a:spLocks noEditPoints="1"/>
              </p:cNvSpPr>
              <p:nvPr/>
            </p:nvSpPr>
            <p:spPr bwMode="auto">
              <a:xfrm>
                <a:off x="3838"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sp>
            <p:nvSpPr>
              <p:cNvPr id="110"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baseline="-25000">
                  <a:solidFill>
                    <a:srgbClr val="505050"/>
                  </a:solidFill>
                </a:endParaRPr>
              </a:p>
            </p:txBody>
          </p:sp>
        </p:grpSp>
      </p:grpSp>
      <p:sp>
        <p:nvSpPr>
          <p:cNvPr id="57" name="Rectangle 56"/>
          <p:cNvSpPr/>
          <p:nvPr/>
        </p:nvSpPr>
        <p:spPr bwMode="auto">
          <a:xfrm>
            <a:off x="3175" y="5589155"/>
            <a:ext cx="12436475" cy="1432540"/>
          </a:xfrm>
          <a:prstGeom prst="rect">
            <a:avLst/>
          </a:pr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solidFill>
                <a:srgbClr val="FFFFFF"/>
              </a:solidFill>
            </a:endParaRPr>
          </a:p>
        </p:txBody>
      </p:sp>
      <p:sp>
        <p:nvSpPr>
          <p:cNvPr id="60" name="TextBox 59"/>
          <p:cNvSpPr txBox="1"/>
          <p:nvPr/>
        </p:nvSpPr>
        <p:spPr>
          <a:xfrm>
            <a:off x="4747772" y="5589155"/>
            <a:ext cx="4782833" cy="1224951"/>
          </a:xfrm>
          <a:prstGeom prst="rect">
            <a:avLst/>
          </a:prstGeom>
          <a:noFill/>
        </p:spPr>
        <p:txBody>
          <a:bodyPr wrap="square" lIns="182880" tIns="91440" rIns="182880" bIns="146304" rtlCol="0">
            <a:spAutoFit/>
          </a:bodyPr>
          <a:lstStyle/>
          <a:p>
            <a:pPr>
              <a:lnSpc>
                <a:spcPct val="90000"/>
              </a:lnSpc>
              <a:spcAft>
                <a:spcPts val="600"/>
              </a:spcAft>
            </a:pPr>
            <a:r>
              <a:rPr lang="en-US" sz="2000" dirty="0" smtClean="0">
                <a:solidFill>
                  <a:srgbClr val="FFFFFF"/>
                </a:solidFill>
              </a:rPr>
              <a:t>                Power BI Designer</a:t>
            </a:r>
          </a:p>
          <a:p>
            <a:pPr>
              <a:lnSpc>
                <a:spcPct val="90000"/>
              </a:lnSpc>
              <a:spcAft>
                <a:spcPts val="600"/>
              </a:spcAft>
            </a:pPr>
            <a:r>
              <a:rPr lang="en-US" sz="2000" dirty="0" smtClean="0">
                <a:solidFill>
                  <a:srgbClr val="FFFFFF"/>
                </a:solidFill>
              </a:rPr>
              <a:t>        Excel</a:t>
            </a:r>
          </a:p>
          <a:p>
            <a:pPr>
              <a:lnSpc>
                <a:spcPct val="90000"/>
              </a:lnSpc>
              <a:spcAft>
                <a:spcPts val="600"/>
              </a:spcAft>
            </a:pPr>
            <a:r>
              <a:rPr lang="en-US" sz="2000" dirty="0" smtClean="0">
                <a:solidFill>
                  <a:srgbClr val="FFFFFF"/>
                </a:solidFill>
              </a:rPr>
              <a:t>PowerPivot</a:t>
            </a:r>
          </a:p>
        </p:txBody>
      </p:sp>
      <p:sp>
        <p:nvSpPr>
          <p:cNvPr id="62" name="TextBox 61"/>
          <p:cNvSpPr txBox="1"/>
          <p:nvPr/>
        </p:nvSpPr>
        <p:spPr>
          <a:xfrm>
            <a:off x="8738517" y="5589155"/>
            <a:ext cx="3517869" cy="1224951"/>
          </a:xfrm>
          <a:prstGeom prst="rect">
            <a:avLst/>
          </a:prstGeom>
          <a:noFill/>
        </p:spPr>
        <p:txBody>
          <a:bodyPr wrap="square" lIns="182880" tIns="91440" rIns="182880" bIns="146304" rtlCol="0">
            <a:spAutoFit/>
          </a:bodyPr>
          <a:lstStyle/>
          <a:p>
            <a:pPr>
              <a:lnSpc>
                <a:spcPct val="90000"/>
              </a:lnSpc>
              <a:spcAft>
                <a:spcPts val="600"/>
              </a:spcAft>
            </a:pPr>
            <a:r>
              <a:rPr lang="en-US" sz="2000" dirty="0" smtClean="0">
                <a:solidFill>
                  <a:srgbClr val="FFFFFF"/>
                </a:solidFill>
              </a:rPr>
              <a:t>Power BI</a:t>
            </a:r>
          </a:p>
          <a:p>
            <a:pPr>
              <a:lnSpc>
                <a:spcPct val="90000"/>
              </a:lnSpc>
              <a:spcAft>
                <a:spcPts val="600"/>
              </a:spcAft>
            </a:pPr>
            <a:r>
              <a:rPr lang="en-US" sz="2000" dirty="0" smtClean="0">
                <a:solidFill>
                  <a:schemeClr val="bg1"/>
                </a:solidFill>
              </a:rPr>
              <a:t>    </a:t>
            </a:r>
            <a:r>
              <a:rPr lang="en-US" sz="2000" dirty="0" err="1" smtClean="0">
                <a:solidFill>
                  <a:schemeClr val="bg1"/>
                </a:solidFill>
              </a:rPr>
              <a:t>PowerView</a:t>
            </a:r>
            <a:endParaRPr lang="en-US" sz="2000" dirty="0" smtClean="0">
              <a:solidFill>
                <a:schemeClr val="bg1"/>
              </a:solidFill>
            </a:endParaRPr>
          </a:p>
          <a:p>
            <a:pPr>
              <a:lnSpc>
                <a:spcPct val="90000"/>
              </a:lnSpc>
              <a:spcAft>
                <a:spcPts val="600"/>
              </a:spcAft>
            </a:pPr>
            <a:r>
              <a:rPr lang="en-US" sz="2000" dirty="0" smtClean="0">
                <a:solidFill>
                  <a:srgbClr val="FFFF00"/>
                </a:solidFill>
              </a:rPr>
              <a:t>                     </a:t>
            </a:r>
            <a:r>
              <a:rPr lang="en-US" sz="2000" dirty="0" err="1" smtClean="0">
                <a:solidFill>
                  <a:srgbClr val="FFFF00"/>
                </a:solidFill>
              </a:rPr>
              <a:t>Datazen</a:t>
            </a:r>
            <a:endParaRPr lang="en-US" sz="2000" dirty="0" smtClean="0">
              <a:solidFill>
                <a:srgbClr val="FFFF00"/>
              </a:solidFill>
            </a:endParaRPr>
          </a:p>
        </p:txBody>
      </p:sp>
      <p:sp>
        <p:nvSpPr>
          <p:cNvPr id="53" name="TextBox 52"/>
          <p:cNvSpPr txBox="1"/>
          <p:nvPr/>
        </p:nvSpPr>
        <p:spPr>
          <a:xfrm>
            <a:off x="102280" y="5587991"/>
            <a:ext cx="6984776" cy="2286780"/>
          </a:xfrm>
          <a:prstGeom prst="rect">
            <a:avLst/>
          </a:prstGeom>
          <a:noFill/>
        </p:spPr>
        <p:txBody>
          <a:bodyPr wrap="square" lIns="182880" tIns="91440" rIns="182880" bIns="146304" rtlCol="0">
            <a:spAutoFit/>
          </a:bodyPr>
          <a:lstStyle/>
          <a:p>
            <a:pPr>
              <a:lnSpc>
                <a:spcPct val="90000"/>
              </a:lnSpc>
              <a:spcAft>
                <a:spcPts val="600"/>
              </a:spcAft>
            </a:pPr>
            <a:r>
              <a:rPr lang="en-US" sz="2000" dirty="0" smtClean="0">
                <a:solidFill>
                  <a:srgbClr val="FFFFFF"/>
                </a:solidFill>
              </a:rPr>
              <a:t>SQL Server</a:t>
            </a:r>
          </a:p>
          <a:p>
            <a:pPr>
              <a:lnSpc>
                <a:spcPct val="90000"/>
              </a:lnSpc>
              <a:spcAft>
                <a:spcPts val="600"/>
              </a:spcAft>
            </a:pPr>
            <a:r>
              <a:rPr lang="en-US" sz="2000" dirty="0">
                <a:solidFill>
                  <a:srgbClr val="FFFFFF"/>
                </a:solidFill>
              </a:rPr>
              <a:t>Visual </a:t>
            </a:r>
            <a:r>
              <a:rPr lang="en-US" sz="2000" dirty="0" smtClean="0">
                <a:solidFill>
                  <a:srgbClr val="FFFFFF"/>
                </a:solidFill>
              </a:rPr>
              <a:t>Studio           Performance </a:t>
            </a:r>
            <a:r>
              <a:rPr lang="en-US" sz="2000" dirty="0">
                <a:solidFill>
                  <a:srgbClr val="FFFFFF"/>
                </a:solidFill>
              </a:rPr>
              <a:t>Point</a:t>
            </a:r>
          </a:p>
          <a:p>
            <a:pPr>
              <a:lnSpc>
                <a:spcPct val="90000"/>
              </a:lnSpc>
              <a:spcAft>
                <a:spcPts val="600"/>
              </a:spcAft>
            </a:pPr>
            <a:r>
              <a:rPr lang="en-US" sz="2000" dirty="0" smtClean="0">
                <a:solidFill>
                  <a:srgbClr val="FFFFFF"/>
                </a:solidFill>
              </a:rPr>
              <a:t>          Reporting Services</a:t>
            </a:r>
          </a:p>
          <a:p>
            <a:pPr>
              <a:lnSpc>
                <a:spcPct val="90000"/>
              </a:lnSpc>
              <a:spcAft>
                <a:spcPts val="600"/>
              </a:spcAft>
            </a:pPr>
            <a:r>
              <a:rPr lang="en-US" sz="2000" dirty="0">
                <a:solidFill>
                  <a:srgbClr val="FFFFFF"/>
                </a:solidFill>
              </a:rPr>
              <a:t>	</a:t>
            </a:r>
            <a:r>
              <a:rPr lang="en-US" sz="2000" dirty="0" smtClean="0">
                <a:solidFill>
                  <a:srgbClr val="FFFFFF"/>
                </a:solidFill>
              </a:rPr>
              <a:t>		  Report Builder</a:t>
            </a:r>
          </a:p>
          <a:p>
            <a:pPr>
              <a:lnSpc>
                <a:spcPct val="90000"/>
              </a:lnSpc>
              <a:spcAft>
                <a:spcPts val="600"/>
              </a:spcAft>
            </a:pPr>
            <a:r>
              <a:rPr lang="en-US" sz="2000" dirty="0" smtClean="0">
                <a:solidFill>
                  <a:srgbClr val="FFFFFF"/>
                </a:solidFill>
              </a:rPr>
              <a:t>                      </a:t>
            </a:r>
            <a:endParaRPr lang="en-US" sz="2000" dirty="0">
              <a:solidFill>
                <a:srgbClr val="FFFFFF"/>
              </a:solidFill>
            </a:endParaRPr>
          </a:p>
          <a:p>
            <a:pPr>
              <a:lnSpc>
                <a:spcPct val="90000"/>
              </a:lnSpc>
              <a:spcAft>
                <a:spcPts val="600"/>
              </a:spcAft>
            </a:pPr>
            <a:endParaRPr lang="en-US" sz="2000" dirty="0" smtClean="0">
              <a:solidFill>
                <a:srgbClr val="FFFFFF"/>
              </a:solidFill>
            </a:endParaRPr>
          </a:p>
        </p:txBody>
      </p:sp>
    </p:spTree>
    <p:extLst>
      <p:ext uri="{BB962C8B-B14F-4D97-AF65-F5344CB8AC3E}">
        <p14:creationId xmlns:p14="http://schemas.microsoft.com/office/powerpoint/2010/main" val="74639577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38" y="316281"/>
            <a:ext cx="10657504" cy="6277325"/>
          </a:xfrm>
          <a:prstGeom prst="rect">
            <a:avLst/>
          </a:prstGeom>
        </p:spPr>
      </p:pic>
    </p:spTree>
    <p:extLst>
      <p:ext uri="{BB962C8B-B14F-4D97-AF65-F5344CB8AC3E}">
        <p14:creationId xmlns:p14="http://schemas.microsoft.com/office/powerpoint/2010/main" val="198544488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smtClean="0">
                <a:solidFill>
                  <a:schemeClr val="tx1"/>
                </a:solidFill>
              </a:rPr>
              <a:t>Core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Enhanced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10308539" y="1491572"/>
            <a:ext cx="1053697" cy="1008322"/>
            <a:chOff x="7571318" y="2034239"/>
            <a:chExt cx="3213171" cy="3074806"/>
          </a:xfrm>
          <a:solidFill>
            <a:schemeClr val="tx1"/>
          </a:solidFill>
        </p:grpSpPr>
        <p:sp>
          <p:nvSpPr>
            <p:cNvPr id="35"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8409970" y="2227231"/>
              <a:ext cx="1457021" cy="98955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9" name="Group 38"/>
            <p:cNvGrpSpPr>
              <a:grpSpLocks noChangeAspect="1"/>
            </p:cNvGrpSpPr>
            <p:nvPr/>
          </p:nvGrpSpPr>
          <p:grpSpPr>
            <a:xfrm>
              <a:off x="8140162" y="3959469"/>
              <a:ext cx="2132621" cy="1149576"/>
              <a:chOff x="1521227" y="5644283"/>
              <a:chExt cx="1894550" cy="1021243"/>
            </a:xfrm>
            <a:grpFill/>
          </p:grpSpPr>
          <p:sp>
            <p:nvSpPr>
              <p:cNvPr id="53" name="Freeform 52"/>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4" name="Freeform 53"/>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8" name="Freeform 57"/>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9" name="Freeform 58"/>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4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46" name="Group 45"/>
            <p:cNvGrpSpPr>
              <a:grpSpLocks noChangeAspect="1"/>
            </p:cNvGrpSpPr>
            <p:nvPr/>
          </p:nvGrpSpPr>
          <p:grpSpPr>
            <a:xfrm>
              <a:off x="8460724" y="2321703"/>
              <a:ext cx="1301416" cy="822118"/>
              <a:chOff x="1535603" y="5511803"/>
              <a:chExt cx="622317" cy="393124"/>
            </a:xfrm>
            <a:grpFill/>
          </p:grpSpPr>
          <p:sp>
            <p:nvSpPr>
              <p:cNvPr id="4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49"/>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6460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0663" y="302807"/>
            <a:ext cx="12126254" cy="935842"/>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sz="4488">
              <a:gradFill flip="none" rotWithShape="1">
                <a:gsLst>
                  <a:gs pos="0">
                    <a:srgbClr val="292929"/>
                  </a:gs>
                  <a:gs pos="86000">
                    <a:srgbClr val="292929"/>
                  </a:gs>
                </a:gsLst>
                <a:lin ang="5400000" scaled="0"/>
                <a:tileRect/>
              </a:gradFill>
            </a:endParaRPr>
          </a:p>
        </p:txBody>
      </p:sp>
      <p:sp>
        <p:nvSpPr>
          <p:cNvPr id="15" name="Title 27"/>
          <p:cNvSpPr txBox="1">
            <a:spLocks/>
          </p:cNvSpPr>
          <p:nvPr/>
        </p:nvSpPr>
        <p:spPr>
          <a:xfrm>
            <a:off x="682065" y="385565"/>
            <a:ext cx="11375536" cy="621531"/>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a:gradFill>
                <a:gsLst>
                  <a:gs pos="1250">
                    <a:srgbClr val="FFFFFF"/>
                  </a:gs>
                  <a:gs pos="100000">
                    <a:srgbClr val="FFFFFF"/>
                  </a:gs>
                </a:gsLst>
                <a:lin ang="5400000" scaled="0"/>
              </a:gradFill>
            </a:endParaRPr>
          </a:p>
        </p:txBody>
      </p:sp>
      <p:sp>
        <p:nvSpPr>
          <p:cNvPr id="99" name="Title 2"/>
          <p:cNvSpPr>
            <a:spLocks noGrp="1"/>
          </p:cNvSpPr>
          <p:nvPr>
            <p:ph type="title"/>
          </p:nvPr>
        </p:nvSpPr>
        <p:spPr>
          <a:xfrm>
            <a:off x="206731" y="2499894"/>
            <a:ext cx="4570363" cy="1472228"/>
          </a:xfrm>
        </p:spPr>
        <p:txBody>
          <a:bodyPr/>
          <a:lstStyle/>
          <a:p>
            <a:pPr lvl="0"/>
            <a:r>
              <a:rPr lang="en-US" dirty="0" smtClean="0"/>
              <a:t>SQL Server </a:t>
            </a:r>
            <a:br>
              <a:rPr lang="en-US" dirty="0" smtClean="0"/>
            </a:br>
            <a:r>
              <a:rPr lang="en-US" sz="3600" dirty="0" smtClean="0">
                <a:solidFill>
                  <a:schemeClr val="tx1"/>
                </a:solidFill>
              </a:rPr>
              <a:t>Business intelligence</a:t>
            </a:r>
            <a:br>
              <a:rPr lang="en-US" sz="3600" dirty="0" smtClean="0">
                <a:solidFill>
                  <a:schemeClr val="tx1"/>
                </a:solidFill>
              </a:rPr>
            </a:br>
            <a:r>
              <a:rPr lang="en-US" sz="3600" dirty="0" smtClean="0">
                <a:solidFill>
                  <a:schemeClr val="tx1"/>
                </a:solidFill>
              </a:rPr>
              <a:t>Core investment areas</a:t>
            </a:r>
            <a:endParaRPr lang="en-US" sz="3600" dirty="0">
              <a:solidFill>
                <a:schemeClr val="tx1"/>
              </a:solidFill>
            </a:endParaRPr>
          </a:p>
        </p:txBody>
      </p:sp>
      <p:sp>
        <p:nvSpPr>
          <p:cNvPr id="34" name="Rectangle 33"/>
          <p:cNvSpPr/>
          <p:nvPr/>
        </p:nvSpPr>
        <p:spPr>
          <a:xfrm>
            <a:off x="5327998" y="1364739"/>
            <a:ext cx="2102057" cy="2103120"/>
          </a:xfrm>
          <a:prstGeom prst="rect">
            <a:avLst/>
          </a:prstGeom>
          <a:solidFill>
            <a:srgbClr val="0078D7"/>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Mobile </a:t>
            </a: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sp>
        <p:nvSpPr>
          <p:cNvPr id="36" name="Rectangle 35"/>
          <p:cNvSpPr/>
          <p:nvPr/>
        </p:nvSpPr>
        <p:spPr>
          <a:xfrm>
            <a:off x="7556178" y="1364739"/>
            <a:ext cx="2102057" cy="2103120"/>
          </a:xfrm>
          <a:prstGeom prst="rect">
            <a:avLst/>
          </a:prstGeom>
          <a:solidFill>
            <a:schemeClr val="accent3">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Modern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Reports</a:t>
            </a:r>
            <a:endParaRPr lang="en-US" sz="2800" dirty="0">
              <a:gradFill>
                <a:gsLst>
                  <a:gs pos="2917">
                    <a:srgbClr val="FFFFFF"/>
                  </a:gs>
                  <a:gs pos="30000">
                    <a:srgbClr val="FFFFFF"/>
                  </a:gs>
                </a:gsLst>
                <a:lin ang="5400000" scaled="0"/>
              </a:gradFill>
              <a:latin typeface="Segoe UI Light"/>
            </a:endParaRPr>
          </a:p>
        </p:txBody>
      </p:sp>
      <p:sp>
        <p:nvSpPr>
          <p:cNvPr id="40" name="Rectangle 39"/>
          <p:cNvSpPr/>
          <p:nvPr/>
        </p:nvSpPr>
        <p:spPr>
          <a:xfrm>
            <a:off x="5327997" y="3556969"/>
            <a:ext cx="2102057" cy="2103120"/>
          </a:xfrm>
          <a:prstGeom prst="rect">
            <a:avLst/>
          </a:prstGeom>
          <a:solidFill>
            <a:schemeClr val="accent2">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Enhanced </a:t>
            </a: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Analysis</a:t>
            </a:r>
            <a:endParaRPr lang="en-US" sz="2800" dirty="0">
              <a:gradFill>
                <a:gsLst>
                  <a:gs pos="2917">
                    <a:srgbClr val="FFFFFF"/>
                  </a:gs>
                  <a:gs pos="30000">
                    <a:srgbClr val="FFFFFF"/>
                  </a:gs>
                </a:gsLst>
                <a:lin ang="5400000" scaled="0"/>
              </a:gradFill>
              <a:latin typeface="Segoe UI Light"/>
            </a:endParaRPr>
          </a:p>
        </p:txBody>
      </p:sp>
      <p:sp>
        <p:nvSpPr>
          <p:cNvPr id="41" name="Rectangle 40"/>
          <p:cNvSpPr/>
          <p:nvPr/>
        </p:nvSpPr>
        <p:spPr>
          <a:xfrm>
            <a:off x="7556177" y="3556969"/>
            <a:ext cx="2102057" cy="2103120"/>
          </a:xfrm>
          <a:prstGeom prst="rect">
            <a:avLst/>
          </a:prstGeom>
          <a:solidFill>
            <a:schemeClr val="accent6">
              <a:alpha val="2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smtClean="0">
                <a:gradFill>
                  <a:gsLst>
                    <a:gs pos="2917">
                      <a:srgbClr val="FFFFFF"/>
                    </a:gs>
                    <a:gs pos="30000">
                      <a:srgbClr val="FFFFFF"/>
                    </a:gs>
                  </a:gsLst>
                  <a:lin ang="5400000" scaled="0"/>
                </a:gradFill>
                <a:latin typeface="Segoe UI Light"/>
              </a:rPr>
              <a:t>Self service BI</a:t>
            </a:r>
            <a:endParaRPr lang="en-US" sz="2800" dirty="0">
              <a:gradFill>
                <a:gsLst>
                  <a:gs pos="2917">
                    <a:srgbClr val="FFFFFF"/>
                  </a:gs>
                  <a:gs pos="30000">
                    <a:srgbClr val="FFFFFF"/>
                  </a:gs>
                </a:gsLst>
                <a:lin ang="5400000" scaled="0"/>
              </a:gradFill>
              <a:latin typeface="Segoe UI Light"/>
            </a:endParaRPr>
          </a:p>
        </p:txBody>
      </p:sp>
      <p:sp>
        <p:nvSpPr>
          <p:cNvPr id="42" name="Rectangle 41"/>
          <p:cNvSpPr/>
          <p:nvPr/>
        </p:nvSpPr>
        <p:spPr>
          <a:xfrm>
            <a:off x="9784358" y="3556969"/>
            <a:ext cx="2102057" cy="2103120"/>
          </a:xfrm>
          <a:prstGeom prst="rect">
            <a:avLst/>
          </a:prstGeom>
          <a:solidFill>
            <a:schemeClr val="accent4">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defTabSz="932398" fontAlgn="base">
              <a:spcBef>
                <a:spcPct val="0"/>
              </a:spcBef>
              <a:spcAft>
                <a:spcPct val="0"/>
              </a:spcAft>
            </a:pPr>
            <a:r>
              <a:rPr lang="en-US" sz="2800" dirty="0">
                <a:gradFill>
                  <a:gsLst>
                    <a:gs pos="2917">
                      <a:srgbClr val="FFFFFF"/>
                    </a:gs>
                    <a:gs pos="30000">
                      <a:srgbClr val="FFFFFF"/>
                    </a:gs>
                  </a:gsLst>
                  <a:lin ang="5400000" scaled="0"/>
                </a:gradFill>
                <a:latin typeface="Segoe UI Light"/>
              </a:rPr>
              <a:t>Rich </a:t>
            </a:r>
            <a:endParaRPr lang="en-US" sz="2800" dirty="0" smtClean="0">
              <a:gradFill>
                <a:gsLst>
                  <a:gs pos="2917">
                    <a:srgbClr val="FFFFFF"/>
                  </a:gs>
                  <a:gs pos="30000">
                    <a:srgbClr val="FFFFFF"/>
                  </a:gs>
                </a:gsLst>
                <a:lin ang="5400000" scaled="0"/>
              </a:gradFill>
              <a:latin typeface="Segoe UI Light"/>
            </a:endParaRPr>
          </a:p>
          <a:p>
            <a:pPr defTabSz="932398" fontAlgn="base">
              <a:spcBef>
                <a:spcPct val="0"/>
              </a:spcBef>
              <a:spcAft>
                <a:spcPct val="0"/>
              </a:spcAft>
            </a:pPr>
            <a:r>
              <a:rPr lang="en-US" sz="2800" dirty="0" smtClean="0">
                <a:gradFill>
                  <a:gsLst>
                    <a:gs pos="2917">
                      <a:srgbClr val="FFFFFF"/>
                    </a:gs>
                    <a:gs pos="30000">
                      <a:srgbClr val="FFFFFF"/>
                    </a:gs>
                  </a:gsLst>
                  <a:lin ang="5400000" scaled="0"/>
                </a:gradFill>
                <a:latin typeface="Segoe UI Light"/>
              </a:rPr>
              <a:t>tools</a:t>
            </a:r>
            <a:endParaRPr lang="en-US" sz="2800" dirty="0">
              <a:gradFill>
                <a:gsLst>
                  <a:gs pos="2917">
                    <a:srgbClr val="FFFFFF"/>
                  </a:gs>
                  <a:gs pos="30000">
                    <a:srgbClr val="FFFFFF"/>
                  </a:gs>
                </a:gsLst>
                <a:lin ang="5400000" scaled="0"/>
              </a:gradFill>
              <a:latin typeface="Segoe UI Light"/>
            </a:endParaRPr>
          </a:p>
        </p:txBody>
      </p:sp>
      <p:sp>
        <p:nvSpPr>
          <p:cNvPr id="68" name="Freeform 23"/>
          <p:cNvSpPr>
            <a:spLocks noEditPoints="1"/>
          </p:cNvSpPr>
          <p:nvPr/>
        </p:nvSpPr>
        <p:spPr bwMode="black">
          <a:xfrm>
            <a:off x="5976428" y="4018800"/>
            <a:ext cx="538591" cy="53361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1"/>
          </a:solidFill>
          <a:ln>
            <a:noFill/>
          </a:ln>
        </p:spPr>
        <p:txBody>
          <a:bodyPr vert="horz" wrap="square" lIns="82281" tIns="41141" rIns="82281" bIns="41141" numCol="1" anchor="t" anchorCtr="0" compatLnSpc="1">
            <a:prstTxWarp prst="textNoShape">
              <a:avLst/>
            </a:prstTxWarp>
          </a:bodyPr>
          <a:lstStyle/>
          <a:p>
            <a:pPr defTabSz="932384"/>
            <a:endParaRPr lang="en-US" sz="1598" dirty="0">
              <a:ln>
                <a:solidFill>
                  <a:srgbClr val="FFFFFF">
                    <a:alpha val="0"/>
                  </a:srgbClr>
                </a:solidFill>
              </a:ln>
              <a:solidFill>
                <a:srgbClr val="000000"/>
              </a:solidFill>
            </a:endParaRPr>
          </a:p>
        </p:txBody>
      </p:sp>
      <p:sp>
        <p:nvSpPr>
          <p:cNvPr id="81" name="Rectangle 80"/>
          <p:cNvSpPr/>
          <p:nvPr/>
        </p:nvSpPr>
        <p:spPr>
          <a:xfrm>
            <a:off x="9784359" y="1364739"/>
            <a:ext cx="2102057" cy="2103120"/>
          </a:xfrm>
          <a:prstGeom prst="rect">
            <a:avLst/>
          </a:prstGeom>
          <a:solidFill>
            <a:srgbClr val="BAD80A">
              <a:alpha val="25000"/>
            </a:srgb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r>
              <a:rPr lang="en-US" sz="2800" dirty="0">
                <a:gradFill>
                  <a:gsLst>
                    <a:gs pos="2917">
                      <a:srgbClr val="FFFFFF"/>
                    </a:gs>
                    <a:gs pos="30000">
                      <a:srgbClr val="FFFFFF"/>
                    </a:gs>
                  </a:gsLst>
                  <a:lin ang="5400000" scaled="0"/>
                </a:gradFill>
                <a:latin typeface="Segoe UI Light"/>
              </a:rPr>
              <a:t>Hybrid </a:t>
            </a:r>
            <a:r>
              <a:rPr lang="en-US" sz="2800" dirty="0" smtClean="0">
                <a:gradFill>
                  <a:gsLst>
                    <a:gs pos="2917">
                      <a:srgbClr val="FFFFFF"/>
                    </a:gs>
                    <a:gs pos="30000">
                      <a:srgbClr val="FFFFFF"/>
                    </a:gs>
                  </a:gsLst>
                  <a:lin ang="5400000" scaled="0"/>
                </a:gradFill>
                <a:latin typeface="Segoe UI Light"/>
              </a:rPr>
              <a:t/>
            </a:r>
            <a:br>
              <a:rPr lang="en-US" sz="2800" dirty="0" smtClean="0">
                <a:gradFill>
                  <a:gsLst>
                    <a:gs pos="2917">
                      <a:srgbClr val="FFFFFF"/>
                    </a:gs>
                    <a:gs pos="30000">
                      <a:srgbClr val="FFFFFF"/>
                    </a:gs>
                  </a:gsLst>
                  <a:lin ang="5400000" scaled="0"/>
                </a:gradFill>
                <a:latin typeface="Segoe UI Light"/>
              </a:rPr>
            </a:br>
            <a:r>
              <a:rPr lang="en-US" sz="2800" dirty="0" smtClean="0">
                <a:gradFill>
                  <a:gsLst>
                    <a:gs pos="2917">
                      <a:srgbClr val="FFFFFF"/>
                    </a:gs>
                    <a:gs pos="30000">
                      <a:srgbClr val="FFFFFF"/>
                    </a:gs>
                  </a:gsLst>
                  <a:lin ang="5400000" scaled="0"/>
                </a:gradFill>
                <a:latin typeface="Segoe UI Light"/>
              </a:rPr>
              <a:t>BI</a:t>
            </a:r>
            <a:endParaRPr lang="en-US" sz="2800" dirty="0">
              <a:gradFill>
                <a:gsLst>
                  <a:gs pos="2917">
                    <a:srgbClr val="FFFFFF"/>
                  </a:gs>
                  <a:gs pos="30000">
                    <a:srgbClr val="FFFFFF"/>
                  </a:gs>
                </a:gsLst>
                <a:lin ang="5400000" scaled="0"/>
              </a:gradFill>
              <a:latin typeface="Segoe UI Light"/>
            </a:endParaRPr>
          </a:p>
        </p:txBody>
      </p:sp>
      <p:grpSp>
        <p:nvGrpSpPr>
          <p:cNvPr id="38" name="Group 37"/>
          <p:cNvGrpSpPr>
            <a:grpSpLocks noChangeAspect="1"/>
          </p:cNvGrpSpPr>
          <p:nvPr/>
        </p:nvGrpSpPr>
        <p:grpSpPr>
          <a:xfrm>
            <a:off x="10241553" y="3904115"/>
            <a:ext cx="743114" cy="762980"/>
            <a:chOff x="1156812" y="3680140"/>
            <a:chExt cx="1829275" cy="1878177"/>
          </a:xfrm>
          <a:solidFill>
            <a:schemeClr val="tx1"/>
          </a:solidFill>
        </p:grpSpPr>
        <p:sp>
          <p:nvSpPr>
            <p:cNvPr id="43" name="Freeform 42"/>
            <p:cNvSpPr>
              <a:spLocks noChangeAspect="1"/>
            </p:cNvSpPr>
            <p:nvPr/>
          </p:nvSpPr>
          <p:spPr bwMode="auto">
            <a:xfrm>
              <a:off x="1701229" y="3680140"/>
              <a:ext cx="1284858" cy="1395751"/>
            </a:xfrm>
            <a:custGeom>
              <a:avLst/>
              <a:gdLst>
                <a:gd name="connsiteX0" fmla="*/ 707031 w 1284858"/>
                <a:gd name="connsiteY0" fmla="*/ 0 h 1395751"/>
                <a:gd name="connsiteX1" fmla="*/ 735743 w 1284858"/>
                <a:gd name="connsiteY1" fmla="*/ 132758 h 1395751"/>
                <a:gd name="connsiteX2" fmla="*/ 872124 w 1284858"/>
                <a:gd name="connsiteY2" fmla="*/ 179403 h 1395751"/>
                <a:gd name="connsiteX3" fmla="*/ 954671 w 1284858"/>
                <a:gd name="connsiteY3" fmla="*/ 89702 h 1395751"/>
                <a:gd name="connsiteX4" fmla="*/ 1080286 w 1284858"/>
                <a:gd name="connsiteY4" fmla="*/ 175815 h 1395751"/>
                <a:gd name="connsiteX5" fmla="*/ 1033629 w 1284858"/>
                <a:gd name="connsiteY5" fmla="*/ 301396 h 1395751"/>
                <a:gd name="connsiteX6" fmla="*/ 1101820 w 1284858"/>
                <a:gd name="connsiteY6" fmla="*/ 401862 h 1395751"/>
                <a:gd name="connsiteX7" fmla="*/ 1241790 w 1284858"/>
                <a:gd name="connsiteY7" fmla="*/ 401862 h 1395751"/>
                <a:gd name="connsiteX8" fmla="*/ 1284858 w 1284858"/>
                <a:gd name="connsiteY8" fmla="*/ 559736 h 1395751"/>
                <a:gd name="connsiteX9" fmla="*/ 1187956 w 1284858"/>
                <a:gd name="connsiteY9" fmla="*/ 635085 h 1395751"/>
                <a:gd name="connsiteX10" fmla="*/ 1187956 w 1284858"/>
                <a:gd name="connsiteY10" fmla="*/ 753491 h 1395751"/>
                <a:gd name="connsiteX11" fmla="*/ 1277680 w 1284858"/>
                <a:gd name="connsiteY11" fmla="*/ 836016 h 1395751"/>
                <a:gd name="connsiteX12" fmla="*/ 1245379 w 1284858"/>
                <a:gd name="connsiteY12" fmla="*/ 979537 h 1395751"/>
                <a:gd name="connsiteX13" fmla="*/ 1091053 w 1284858"/>
                <a:gd name="connsiteY13" fmla="*/ 983126 h 1395751"/>
                <a:gd name="connsiteX14" fmla="*/ 1037218 w 1284858"/>
                <a:gd name="connsiteY14" fmla="*/ 1069239 h 1395751"/>
                <a:gd name="connsiteX15" fmla="*/ 1069519 w 1284858"/>
                <a:gd name="connsiteY15" fmla="*/ 1201997 h 1395751"/>
                <a:gd name="connsiteX16" fmla="*/ 954671 w 1284858"/>
                <a:gd name="connsiteY16" fmla="*/ 1288110 h 1395751"/>
                <a:gd name="connsiteX17" fmla="*/ 850591 w 1284858"/>
                <a:gd name="connsiteY17" fmla="*/ 1205585 h 1395751"/>
                <a:gd name="connsiteX18" fmla="*/ 735743 w 1284858"/>
                <a:gd name="connsiteY18" fmla="*/ 1255817 h 1395751"/>
                <a:gd name="connsiteX19" fmla="*/ 710620 w 1284858"/>
                <a:gd name="connsiteY19" fmla="*/ 1381399 h 1395751"/>
                <a:gd name="connsiteX20" fmla="*/ 563472 w 1284858"/>
                <a:gd name="connsiteY20" fmla="*/ 1395751 h 1395751"/>
                <a:gd name="connsiteX21" fmla="*/ 527582 w 1284858"/>
                <a:gd name="connsiteY21" fmla="*/ 1241465 h 1395751"/>
                <a:gd name="connsiteX22" fmla="*/ 445046 w 1284858"/>
                <a:gd name="connsiteY22" fmla="*/ 1216461 h 1395751"/>
                <a:gd name="connsiteX23" fmla="*/ 566293 w 1284858"/>
                <a:gd name="connsiteY23" fmla="*/ 1109760 h 1395751"/>
                <a:gd name="connsiteX24" fmla="*/ 642429 w 1284858"/>
                <a:gd name="connsiteY24" fmla="*/ 1117435 h 1395751"/>
                <a:gd name="connsiteX25" fmla="*/ 1061988 w 1284858"/>
                <a:gd name="connsiteY25" fmla="*/ 697876 h 1395751"/>
                <a:gd name="connsiteX26" fmla="*/ 642429 w 1284858"/>
                <a:gd name="connsiteY26" fmla="*/ 278317 h 1395751"/>
                <a:gd name="connsiteX27" fmla="*/ 222870 w 1284858"/>
                <a:gd name="connsiteY27" fmla="*/ 697876 h 1395751"/>
                <a:gd name="connsiteX28" fmla="*/ 255841 w 1284858"/>
                <a:gd name="connsiteY28" fmla="*/ 861187 h 1395751"/>
                <a:gd name="connsiteX29" fmla="*/ 267626 w 1284858"/>
                <a:gd name="connsiteY29" fmla="*/ 882898 h 1395751"/>
                <a:gd name="connsiteX30" fmla="*/ 158119 w 1284858"/>
                <a:gd name="connsiteY30" fmla="*/ 979266 h 1395751"/>
                <a:gd name="connsiteX31" fmla="*/ 28712 w 1284858"/>
                <a:gd name="connsiteY31" fmla="*/ 975949 h 1395751"/>
                <a:gd name="connsiteX32" fmla="*/ 0 w 1284858"/>
                <a:gd name="connsiteY32" fmla="*/ 836016 h 1395751"/>
                <a:gd name="connsiteX33" fmla="*/ 111259 w 1284858"/>
                <a:gd name="connsiteY33" fmla="*/ 778607 h 1395751"/>
                <a:gd name="connsiteX34" fmla="*/ 107670 w 1284858"/>
                <a:gd name="connsiteY34" fmla="*/ 638673 h 1395751"/>
                <a:gd name="connsiteX35" fmla="*/ 0 w 1284858"/>
                <a:gd name="connsiteY35" fmla="*/ 548972 h 1395751"/>
                <a:gd name="connsiteX36" fmla="*/ 39479 w 1284858"/>
                <a:gd name="connsiteY36" fmla="*/ 416214 h 1395751"/>
                <a:gd name="connsiteX37" fmla="*/ 172272 w 1284858"/>
                <a:gd name="connsiteY37" fmla="*/ 419802 h 1395751"/>
                <a:gd name="connsiteX38" fmla="*/ 247640 w 1284858"/>
                <a:gd name="connsiteY38" fmla="*/ 337277 h 1395751"/>
                <a:gd name="connsiteX39" fmla="*/ 200984 w 1284858"/>
                <a:gd name="connsiteY39" fmla="*/ 175815 h 1395751"/>
                <a:gd name="connsiteX40" fmla="*/ 305064 w 1284858"/>
                <a:gd name="connsiteY40" fmla="*/ 93289 h 1395751"/>
                <a:gd name="connsiteX41" fmla="*/ 427090 w 1284858"/>
                <a:gd name="connsiteY41" fmla="*/ 175815 h 1395751"/>
                <a:gd name="connsiteX42" fmla="*/ 527582 w 1284858"/>
                <a:gd name="connsiteY42" fmla="*/ 139934 h 1395751"/>
                <a:gd name="connsiteX43" fmla="*/ 567061 w 1284858"/>
                <a:gd name="connsiteY43" fmla="*/ 3588 h 13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84858" h="1395751">
                  <a:moveTo>
                    <a:pt x="707031" y="0"/>
                  </a:moveTo>
                  <a:lnTo>
                    <a:pt x="735743" y="132758"/>
                  </a:lnTo>
                  <a:lnTo>
                    <a:pt x="872124" y="179403"/>
                  </a:lnTo>
                  <a:lnTo>
                    <a:pt x="954671" y="89702"/>
                  </a:lnTo>
                  <a:lnTo>
                    <a:pt x="1080286" y="175815"/>
                  </a:lnTo>
                  <a:lnTo>
                    <a:pt x="1033629" y="301396"/>
                  </a:lnTo>
                  <a:lnTo>
                    <a:pt x="1101820" y="401862"/>
                  </a:lnTo>
                  <a:lnTo>
                    <a:pt x="1241790" y="401862"/>
                  </a:lnTo>
                  <a:lnTo>
                    <a:pt x="1284858" y="559736"/>
                  </a:lnTo>
                  <a:lnTo>
                    <a:pt x="1187956" y="635085"/>
                  </a:lnTo>
                  <a:lnTo>
                    <a:pt x="1187956" y="753491"/>
                  </a:lnTo>
                  <a:lnTo>
                    <a:pt x="1277680" y="836016"/>
                  </a:lnTo>
                  <a:lnTo>
                    <a:pt x="1245379" y="979537"/>
                  </a:lnTo>
                  <a:lnTo>
                    <a:pt x="1091053" y="983126"/>
                  </a:lnTo>
                  <a:lnTo>
                    <a:pt x="1037218" y="1069239"/>
                  </a:lnTo>
                  <a:lnTo>
                    <a:pt x="1069519" y="1201997"/>
                  </a:lnTo>
                  <a:lnTo>
                    <a:pt x="954671" y="1288110"/>
                  </a:lnTo>
                  <a:lnTo>
                    <a:pt x="850591" y="1205585"/>
                  </a:lnTo>
                  <a:lnTo>
                    <a:pt x="735743" y="1255817"/>
                  </a:lnTo>
                  <a:lnTo>
                    <a:pt x="710620" y="1381399"/>
                  </a:lnTo>
                  <a:lnTo>
                    <a:pt x="563472" y="1395751"/>
                  </a:lnTo>
                  <a:lnTo>
                    <a:pt x="527582" y="1241465"/>
                  </a:lnTo>
                  <a:lnTo>
                    <a:pt x="445046" y="1216461"/>
                  </a:lnTo>
                  <a:lnTo>
                    <a:pt x="566293" y="1109760"/>
                  </a:lnTo>
                  <a:lnTo>
                    <a:pt x="642429" y="1117435"/>
                  </a:lnTo>
                  <a:cubicBezTo>
                    <a:pt x="874145" y="1117435"/>
                    <a:pt x="1061988" y="929592"/>
                    <a:pt x="1061988" y="697876"/>
                  </a:cubicBezTo>
                  <a:cubicBezTo>
                    <a:pt x="1061988" y="466160"/>
                    <a:pt x="874145" y="278317"/>
                    <a:pt x="642429" y="278317"/>
                  </a:cubicBezTo>
                  <a:cubicBezTo>
                    <a:pt x="410713" y="278317"/>
                    <a:pt x="222870" y="466160"/>
                    <a:pt x="222870" y="697876"/>
                  </a:cubicBezTo>
                  <a:cubicBezTo>
                    <a:pt x="222870" y="755805"/>
                    <a:pt x="234611" y="810992"/>
                    <a:pt x="255841" y="861187"/>
                  </a:cubicBezTo>
                  <a:lnTo>
                    <a:pt x="267626" y="882898"/>
                  </a:lnTo>
                  <a:lnTo>
                    <a:pt x="158119" y="979266"/>
                  </a:lnTo>
                  <a:lnTo>
                    <a:pt x="28712" y="975949"/>
                  </a:lnTo>
                  <a:lnTo>
                    <a:pt x="0" y="836016"/>
                  </a:lnTo>
                  <a:lnTo>
                    <a:pt x="111259" y="778607"/>
                  </a:lnTo>
                  <a:lnTo>
                    <a:pt x="107670" y="638673"/>
                  </a:lnTo>
                  <a:lnTo>
                    <a:pt x="0" y="548972"/>
                  </a:lnTo>
                  <a:lnTo>
                    <a:pt x="39479" y="416214"/>
                  </a:lnTo>
                  <a:lnTo>
                    <a:pt x="172272" y="419802"/>
                  </a:lnTo>
                  <a:lnTo>
                    <a:pt x="247640" y="337277"/>
                  </a:lnTo>
                  <a:lnTo>
                    <a:pt x="200984" y="175815"/>
                  </a:lnTo>
                  <a:lnTo>
                    <a:pt x="305064" y="93289"/>
                  </a:lnTo>
                  <a:lnTo>
                    <a:pt x="427090" y="175815"/>
                  </a:lnTo>
                  <a:lnTo>
                    <a:pt x="527582" y="139934"/>
                  </a:lnTo>
                  <a:lnTo>
                    <a:pt x="567061" y="3588"/>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reeform 47"/>
            <p:cNvSpPr>
              <a:spLocks noChangeArrowheads="1"/>
            </p:cNvSpPr>
            <p:nvPr/>
          </p:nvSpPr>
          <p:spPr bwMode="auto">
            <a:xfrm>
              <a:off x="2324078" y="5094259"/>
              <a:ext cx="541838" cy="400838"/>
            </a:xfrm>
            <a:custGeom>
              <a:avLst/>
              <a:gdLst>
                <a:gd name="connsiteX0" fmla="*/ 20637 w 427038"/>
                <a:gd name="connsiteY0" fmla="*/ 155575 h 315913"/>
                <a:gd name="connsiteX1" fmla="*/ 80962 w 427038"/>
                <a:gd name="connsiteY1" fmla="*/ 155575 h 315913"/>
                <a:gd name="connsiteX2" fmla="*/ 80962 w 427038"/>
                <a:gd name="connsiteY2" fmla="*/ 185738 h 315913"/>
                <a:gd name="connsiteX3" fmla="*/ 157162 w 427038"/>
                <a:gd name="connsiteY3" fmla="*/ 185738 h 315913"/>
                <a:gd name="connsiteX4" fmla="*/ 157162 w 427038"/>
                <a:gd name="connsiteY4" fmla="*/ 155575 h 315913"/>
                <a:gd name="connsiteX5" fmla="*/ 268287 w 427038"/>
                <a:gd name="connsiteY5" fmla="*/ 155575 h 315913"/>
                <a:gd name="connsiteX6" fmla="*/ 268287 w 427038"/>
                <a:gd name="connsiteY6" fmla="*/ 185738 h 315913"/>
                <a:gd name="connsiteX7" fmla="*/ 346075 w 427038"/>
                <a:gd name="connsiteY7" fmla="*/ 185738 h 315913"/>
                <a:gd name="connsiteX8" fmla="*/ 346075 w 427038"/>
                <a:gd name="connsiteY8" fmla="*/ 155575 h 315913"/>
                <a:gd name="connsiteX9" fmla="*/ 406400 w 427038"/>
                <a:gd name="connsiteY9" fmla="*/ 155575 h 315913"/>
                <a:gd name="connsiteX10" fmla="*/ 406400 w 427038"/>
                <a:gd name="connsiteY10" fmla="*/ 271463 h 315913"/>
                <a:gd name="connsiteX11" fmla="*/ 403225 w 427038"/>
                <a:gd name="connsiteY11" fmla="*/ 288926 h 315913"/>
                <a:gd name="connsiteX12" fmla="*/ 393700 w 427038"/>
                <a:gd name="connsiteY12" fmla="*/ 303213 h 315913"/>
                <a:gd name="connsiteX13" fmla="*/ 379412 w 427038"/>
                <a:gd name="connsiteY13" fmla="*/ 312738 h 315913"/>
                <a:gd name="connsiteX14" fmla="*/ 361950 w 427038"/>
                <a:gd name="connsiteY14" fmla="*/ 315913 h 315913"/>
                <a:gd name="connsiteX15" fmla="*/ 63500 w 427038"/>
                <a:gd name="connsiteY15" fmla="*/ 315913 h 315913"/>
                <a:gd name="connsiteX16" fmla="*/ 47625 w 427038"/>
                <a:gd name="connsiteY16" fmla="*/ 312738 h 315913"/>
                <a:gd name="connsiteX17" fmla="*/ 33337 w 427038"/>
                <a:gd name="connsiteY17" fmla="*/ 303213 h 315913"/>
                <a:gd name="connsiteX18" fmla="*/ 22225 w 427038"/>
                <a:gd name="connsiteY18" fmla="*/ 288926 h 315913"/>
                <a:gd name="connsiteX19" fmla="*/ 20637 w 427038"/>
                <a:gd name="connsiteY19" fmla="*/ 271463 h 315913"/>
                <a:gd name="connsiteX20" fmla="*/ 0 w 427038"/>
                <a:gd name="connsiteY20" fmla="*/ 88900 h 315913"/>
                <a:gd name="connsiteX21" fmla="*/ 427038 w 427038"/>
                <a:gd name="connsiteY21" fmla="*/ 88900 h 315913"/>
                <a:gd name="connsiteX22" fmla="*/ 427038 w 427038"/>
                <a:gd name="connsiteY22" fmla="*/ 131763 h 315913"/>
                <a:gd name="connsiteX23" fmla="*/ 0 w 427038"/>
                <a:gd name="connsiteY23" fmla="*/ 131763 h 315913"/>
                <a:gd name="connsiteX24" fmla="*/ 160338 w 427038"/>
                <a:gd name="connsiteY24" fmla="*/ 0 h 315913"/>
                <a:gd name="connsiteX25" fmla="*/ 268288 w 427038"/>
                <a:gd name="connsiteY25" fmla="*/ 0 h 315913"/>
                <a:gd name="connsiteX26" fmla="*/ 285750 w 427038"/>
                <a:gd name="connsiteY26" fmla="*/ 1587 h 315913"/>
                <a:gd name="connsiteX27" fmla="*/ 301625 w 427038"/>
                <a:gd name="connsiteY27" fmla="*/ 11112 h 315913"/>
                <a:gd name="connsiteX28" fmla="*/ 311150 w 427038"/>
                <a:gd name="connsiteY28" fmla="*/ 28575 h 315913"/>
                <a:gd name="connsiteX29" fmla="*/ 315913 w 427038"/>
                <a:gd name="connsiteY29" fmla="*/ 47625 h 315913"/>
                <a:gd name="connsiteX30" fmla="*/ 315913 w 427038"/>
                <a:gd name="connsiteY30" fmla="*/ 66675 h 315913"/>
                <a:gd name="connsiteX31" fmla="*/ 282575 w 427038"/>
                <a:gd name="connsiteY31" fmla="*/ 66675 h 315913"/>
                <a:gd name="connsiteX32" fmla="*/ 282575 w 427038"/>
                <a:gd name="connsiteY32" fmla="*/ 30162 h 315913"/>
                <a:gd name="connsiteX33" fmla="*/ 142875 w 427038"/>
                <a:gd name="connsiteY33" fmla="*/ 30162 h 315913"/>
                <a:gd name="connsiteX34" fmla="*/ 142875 w 427038"/>
                <a:gd name="connsiteY34" fmla="*/ 66675 h 315913"/>
                <a:gd name="connsiteX35" fmla="*/ 111125 w 427038"/>
                <a:gd name="connsiteY35" fmla="*/ 66675 h 315913"/>
                <a:gd name="connsiteX36" fmla="*/ 111125 w 427038"/>
                <a:gd name="connsiteY36" fmla="*/ 47625 h 315913"/>
                <a:gd name="connsiteX37" fmla="*/ 115888 w 427038"/>
                <a:gd name="connsiteY37" fmla="*/ 28575 h 315913"/>
                <a:gd name="connsiteX38" fmla="*/ 127000 w 427038"/>
                <a:gd name="connsiteY38" fmla="*/ 11112 h 315913"/>
                <a:gd name="connsiteX39" fmla="*/ 141288 w 427038"/>
                <a:gd name="connsiteY39" fmla="*/ 1587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7038" h="315913">
                  <a:moveTo>
                    <a:pt x="20637" y="155575"/>
                  </a:moveTo>
                  <a:lnTo>
                    <a:pt x="80962" y="155575"/>
                  </a:lnTo>
                  <a:lnTo>
                    <a:pt x="80962" y="185738"/>
                  </a:lnTo>
                  <a:lnTo>
                    <a:pt x="157162" y="185738"/>
                  </a:lnTo>
                  <a:lnTo>
                    <a:pt x="157162" y="155575"/>
                  </a:lnTo>
                  <a:lnTo>
                    <a:pt x="268287" y="155575"/>
                  </a:lnTo>
                  <a:lnTo>
                    <a:pt x="268287" y="185738"/>
                  </a:lnTo>
                  <a:lnTo>
                    <a:pt x="346075" y="185738"/>
                  </a:lnTo>
                  <a:lnTo>
                    <a:pt x="346075" y="155575"/>
                  </a:lnTo>
                  <a:lnTo>
                    <a:pt x="406400" y="155575"/>
                  </a:lnTo>
                  <a:lnTo>
                    <a:pt x="406400" y="271463"/>
                  </a:lnTo>
                  <a:lnTo>
                    <a:pt x="403225" y="288926"/>
                  </a:lnTo>
                  <a:lnTo>
                    <a:pt x="393700" y="303213"/>
                  </a:lnTo>
                  <a:lnTo>
                    <a:pt x="379412" y="312738"/>
                  </a:lnTo>
                  <a:lnTo>
                    <a:pt x="361950" y="315913"/>
                  </a:lnTo>
                  <a:lnTo>
                    <a:pt x="63500" y="315913"/>
                  </a:lnTo>
                  <a:lnTo>
                    <a:pt x="47625" y="312738"/>
                  </a:lnTo>
                  <a:lnTo>
                    <a:pt x="33337" y="303213"/>
                  </a:lnTo>
                  <a:lnTo>
                    <a:pt x="22225" y="288926"/>
                  </a:lnTo>
                  <a:lnTo>
                    <a:pt x="20637" y="271463"/>
                  </a:lnTo>
                  <a:close/>
                  <a:moveTo>
                    <a:pt x="0" y="88900"/>
                  </a:moveTo>
                  <a:lnTo>
                    <a:pt x="427038" y="88900"/>
                  </a:lnTo>
                  <a:lnTo>
                    <a:pt x="427038" y="131763"/>
                  </a:lnTo>
                  <a:lnTo>
                    <a:pt x="0" y="131763"/>
                  </a:lnTo>
                  <a:close/>
                  <a:moveTo>
                    <a:pt x="160338" y="0"/>
                  </a:moveTo>
                  <a:lnTo>
                    <a:pt x="268288" y="0"/>
                  </a:lnTo>
                  <a:lnTo>
                    <a:pt x="285750" y="1587"/>
                  </a:lnTo>
                  <a:lnTo>
                    <a:pt x="301625" y="11112"/>
                  </a:lnTo>
                  <a:lnTo>
                    <a:pt x="311150" y="28575"/>
                  </a:lnTo>
                  <a:lnTo>
                    <a:pt x="315913" y="47625"/>
                  </a:lnTo>
                  <a:lnTo>
                    <a:pt x="315913" y="66675"/>
                  </a:lnTo>
                  <a:lnTo>
                    <a:pt x="282575" y="66675"/>
                  </a:lnTo>
                  <a:lnTo>
                    <a:pt x="282575" y="30162"/>
                  </a:lnTo>
                  <a:lnTo>
                    <a:pt x="142875" y="30162"/>
                  </a:lnTo>
                  <a:lnTo>
                    <a:pt x="142875" y="66675"/>
                  </a:lnTo>
                  <a:lnTo>
                    <a:pt x="111125" y="66675"/>
                  </a:lnTo>
                  <a:lnTo>
                    <a:pt x="111125" y="47625"/>
                  </a:lnTo>
                  <a:lnTo>
                    <a:pt x="115888" y="28575"/>
                  </a:lnTo>
                  <a:lnTo>
                    <a:pt x="127000" y="11112"/>
                  </a:lnTo>
                  <a:lnTo>
                    <a:pt x="141288" y="1587"/>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solidFill>
                  <a:srgbClr val="FFFFFF"/>
                </a:solidFill>
              </a:endParaRPr>
            </a:p>
          </p:txBody>
        </p:sp>
        <p:sp>
          <p:nvSpPr>
            <p:cNvPr id="49" name="Freeform 1458"/>
            <p:cNvSpPr>
              <a:spLocks noEditPoints="1"/>
            </p:cNvSpPr>
            <p:nvPr/>
          </p:nvSpPr>
          <p:spPr bwMode="auto">
            <a:xfrm>
              <a:off x="1875426" y="5075891"/>
              <a:ext cx="318471" cy="299782"/>
            </a:xfrm>
            <a:custGeom>
              <a:avLst/>
              <a:gdLst>
                <a:gd name="T0" fmla="*/ 56 w 112"/>
                <a:gd name="T1" fmla="*/ 24 h 98"/>
                <a:gd name="T2" fmla="*/ 44 w 112"/>
                <a:gd name="T3" fmla="*/ 27 h 98"/>
                <a:gd name="T4" fmla="*/ 35 w 112"/>
                <a:gd name="T5" fmla="*/ 36 h 98"/>
                <a:gd name="T6" fmla="*/ 31 w 112"/>
                <a:gd name="T7" fmla="*/ 48 h 98"/>
                <a:gd name="T8" fmla="*/ 35 w 112"/>
                <a:gd name="T9" fmla="*/ 61 h 98"/>
                <a:gd name="T10" fmla="*/ 44 w 112"/>
                <a:gd name="T11" fmla="*/ 69 h 98"/>
                <a:gd name="T12" fmla="*/ 56 w 112"/>
                <a:gd name="T13" fmla="*/ 73 h 98"/>
                <a:gd name="T14" fmla="*/ 68 w 112"/>
                <a:gd name="T15" fmla="*/ 69 h 98"/>
                <a:gd name="T16" fmla="*/ 77 w 112"/>
                <a:gd name="T17" fmla="*/ 61 h 98"/>
                <a:gd name="T18" fmla="*/ 81 w 112"/>
                <a:gd name="T19" fmla="*/ 48 h 98"/>
                <a:gd name="T20" fmla="*/ 77 w 112"/>
                <a:gd name="T21" fmla="*/ 36 h 98"/>
                <a:gd name="T22" fmla="*/ 68 w 112"/>
                <a:gd name="T23" fmla="*/ 27 h 98"/>
                <a:gd name="T24" fmla="*/ 56 w 112"/>
                <a:gd name="T25" fmla="*/ 24 h 98"/>
                <a:gd name="T26" fmla="*/ 27 w 112"/>
                <a:gd name="T27" fmla="*/ 0 h 98"/>
                <a:gd name="T28" fmla="*/ 85 w 112"/>
                <a:gd name="T29" fmla="*/ 0 h 98"/>
                <a:gd name="T30" fmla="*/ 112 w 112"/>
                <a:gd name="T31" fmla="*/ 48 h 98"/>
                <a:gd name="T32" fmla="*/ 85 w 112"/>
                <a:gd name="T33" fmla="*/ 98 h 98"/>
                <a:gd name="T34" fmla="*/ 27 w 112"/>
                <a:gd name="T35" fmla="*/ 98 h 98"/>
                <a:gd name="T36" fmla="*/ 0 w 112"/>
                <a:gd name="T37" fmla="*/ 48 h 98"/>
                <a:gd name="T38" fmla="*/ 27 w 112"/>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98">
                  <a:moveTo>
                    <a:pt x="56" y="24"/>
                  </a:moveTo>
                  <a:lnTo>
                    <a:pt x="44" y="27"/>
                  </a:lnTo>
                  <a:lnTo>
                    <a:pt x="35" y="36"/>
                  </a:lnTo>
                  <a:lnTo>
                    <a:pt x="31" y="48"/>
                  </a:lnTo>
                  <a:lnTo>
                    <a:pt x="35" y="61"/>
                  </a:lnTo>
                  <a:lnTo>
                    <a:pt x="44" y="69"/>
                  </a:lnTo>
                  <a:lnTo>
                    <a:pt x="56" y="73"/>
                  </a:lnTo>
                  <a:lnTo>
                    <a:pt x="68" y="69"/>
                  </a:lnTo>
                  <a:lnTo>
                    <a:pt x="77" y="61"/>
                  </a:lnTo>
                  <a:lnTo>
                    <a:pt x="81" y="48"/>
                  </a:lnTo>
                  <a:lnTo>
                    <a:pt x="77" y="36"/>
                  </a:lnTo>
                  <a:lnTo>
                    <a:pt x="68" y="27"/>
                  </a:lnTo>
                  <a:lnTo>
                    <a:pt x="56" y="24"/>
                  </a:lnTo>
                  <a:close/>
                  <a:moveTo>
                    <a:pt x="27" y="0"/>
                  </a:moveTo>
                  <a:lnTo>
                    <a:pt x="85" y="0"/>
                  </a:lnTo>
                  <a:lnTo>
                    <a:pt x="112" y="48"/>
                  </a:lnTo>
                  <a:lnTo>
                    <a:pt x="85" y="98"/>
                  </a:lnTo>
                  <a:lnTo>
                    <a:pt x="27" y="98"/>
                  </a:lnTo>
                  <a:lnTo>
                    <a:pt x="0" y="48"/>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51"/>
            <p:cNvSpPr/>
            <p:nvPr/>
          </p:nvSpPr>
          <p:spPr bwMode="auto">
            <a:xfrm rot="16200000" flipH="1">
              <a:off x="1164936" y="4129212"/>
              <a:ext cx="1420981" cy="1437230"/>
            </a:xfrm>
            <a:custGeom>
              <a:avLst/>
              <a:gdLst>
                <a:gd name="connsiteX0" fmla="*/ 876805 w 1420981"/>
                <a:gd name="connsiteY0" fmla="*/ 272088 h 1437230"/>
                <a:gd name="connsiteX1" fmla="*/ 1148893 w 1420981"/>
                <a:gd name="connsiteY1" fmla="*/ 544176 h 1437230"/>
                <a:gd name="connsiteX2" fmla="*/ 1420981 w 1420981"/>
                <a:gd name="connsiteY2" fmla="*/ 272088 h 1437230"/>
                <a:gd name="connsiteX3" fmla="*/ 1415453 w 1420981"/>
                <a:gd name="connsiteY3" fmla="*/ 217253 h 1437230"/>
                <a:gd name="connsiteX4" fmla="*/ 1411188 w 1420981"/>
                <a:gd name="connsiteY4" fmla="*/ 203514 h 1437230"/>
                <a:gd name="connsiteX5" fmla="*/ 1222666 w 1420981"/>
                <a:gd name="connsiteY5" fmla="*/ 387164 h 1437230"/>
                <a:gd name="connsiteX6" fmla="*/ 1072993 w 1420981"/>
                <a:gd name="connsiteY6" fmla="*/ 341487 h 1437230"/>
                <a:gd name="connsiteX7" fmla="*/ 1031250 w 1420981"/>
                <a:gd name="connsiteY7" fmla="*/ 190671 h 1437230"/>
                <a:gd name="connsiteX8" fmla="*/ 1217057 w 1420981"/>
                <a:gd name="connsiteY8" fmla="*/ 9665 h 1437230"/>
                <a:gd name="connsiteX9" fmla="*/ 1203728 w 1420981"/>
                <a:gd name="connsiteY9" fmla="*/ 5528 h 1437230"/>
                <a:gd name="connsiteX10" fmla="*/ 1148893 w 1420981"/>
                <a:gd name="connsiteY10" fmla="*/ 0 h 1437230"/>
                <a:gd name="connsiteX11" fmla="*/ 876805 w 1420981"/>
                <a:gd name="connsiteY11" fmla="*/ 272088 h 1437230"/>
                <a:gd name="connsiteX12" fmla="*/ 424752 w 1420981"/>
                <a:gd name="connsiteY12" fmla="*/ 886095 h 1437230"/>
                <a:gd name="connsiteX13" fmla="*/ 554238 w 1420981"/>
                <a:gd name="connsiteY13" fmla="*/ 1015238 h 1437230"/>
                <a:gd name="connsiteX14" fmla="*/ 1011684 w 1420981"/>
                <a:gd name="connsiteY14" fmla="*/ 556578 h 1437230"/>
                <a:gd name="connsiteX15" fmla="*/ 882198 w 1420981"/>
                <a:gd name="connsiteY15" fmla="*/ 427435 h 1437230"/>
                <a:gd name="connsiteX16" fmla="*/ 0 w 1420981"/>
                <a:gd name="connsiteY16" fmla="*/ 1165142 h 1437230"/>
                <a:gd name="connsiteX17" fmla="*/ 5528 w 1420981"/>
                <a:gd name="connsiteY17" fmla="*/ 1219977 h 1437230"/>
                <a:gd name="connsiteX18" fmla="*/ 9665 w 1420981"/>
                <a:gd name="connsiteY18" fmla="*/ 1233306 h 1437230"/>
                <a:gd name="connsiteX19" fmla="*/ 190671 w 1420981"/>
                <a:gd name="connsiteY19" fmla="*/ 1047499 h 1437230"/>
                <a:gd name="connsiteX20" fmla="*/ 341487 w 1420981"/>
                <a:gd name="connsiteY20" fmla="*/ 1089242 h 1437230"/>
                <a:gd name="connsiteX21" fmla="*/ 387164 w 1420981"/>
                <a:gd name="connsiteY21" fmla="*/ 1238915 h 1437230"/>
                <a:gd name="connsiteX22" fmla="*/ 203514 w 1420981"/>
                <a:gd name="connsiteY22" fmla="*/ 1427437 h 1437230"/>
                <a:gd name="connsiteX23" fmla="*/ 217253 w 1420981"/>
                <a:gd name="connsiteY23" fmla="*/ 1431702 h 1437230"/>
                <a:gd name="connsiteX24" fmla="*/ 272088 w 1420981"/>
                <a:gd name="connsiteY24" fmla="*/ 1437230 h 1437230"/>
                <a:gd name="connsiteX25" fmla="*/ 544176 w 1420981"/>
                <a:gd name="connsiteY25" fmla="*/ 1165142 h 1437230"/>
                <a:gd name="connsiteX26" fmla="*/ 272088 w 1420981"/>
                <a:gd name="connsiteY26" fmla="*/ 893054 h 1437230"/>
                <a:gd name="connsiteX27" fmla="*/ 0 w 1420981"/>
                <a:gd name="connsiteY27" fmla="*/ 1165142 h 14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0981" h="1437230">
                  <a:moveTo>
                    <a:pt x="876805" y="272088"/>
                  </a:moveTo>
                  <a:cubicBezTo>
                    <a:pt x="876805" y="422358"/>
                    <a:pt x="998623" y="544176"/>
                    <a:pt x="1148893" y="544176"/>
                  </a:cubicBezTo>
                  <a:cubicBezTo>
                    <a:pt x="1299163" y="544176"/>
                    <a:pt x="1420981" y="422358"/>
                    <a:pt x="1420981" y="272088"/>
                  </a:cubicBezTo>
                  <a:cubicBezTo>
                    <a:pt x="1420981" y="253305"/>
                    <a:pt x="1419078" y="234965"/>
                    <a:pt x="1415453" y="217253"/>
                  </a:cubicBezTo>
                  <a:lnTo>
                    <a:pt x="1411188" y="203514"/>
                  </a:lnTo>
                  <a:lnTo>
                    <a:pt x="1222666" y="387164"/>
                  </a:lnTo>
                  <a:lnTo>
                    <a:pt x="1072993" y="341487"/>
                  </a:lnTo>
                  <a:lnTo>
                    <a:pt x="1031250" y="190671"/>
                  </a:lnTo>
                  <a:lnTo>
                    <a:pt x="1217057" y="9665"/>
                  </a:lnTo>
                  <a:lnTo>
                    <a:pt x="1203728" y="5528"/>
                  </a:lnTo>
                  <a:cubicBezTo>
                    <a:pt x="1186016" y="1904"/>
                    <a:pt x="1167677" y="0"/>
                    <a:pt x="1148893" y="0"/>
                  </a:cubicBezTo>
                  <a:cubicBezTo>
                    <a:pt x="998623" y="0"/>
                    <a:pt x="876805" y="121818"/>
                    <a:pt x="876805" y="272088"/>
                  </a:cubicBezTo>
                  <a:close/>
                  <a:moveTo>
                    <a:pt x="424752" y="886095"/>
                  </a:moveTo>
                  <a:lnTo>
                    <a:pt x="554238" y="1015238"/>
                  </a:lnTo>
                  <a:lnTo>
                    <a:pt x="1011684" y="556578"/>
                  </a:lnTo>
                  <a:lnTo>
                    <a:pt x="882198" y="427435"/>
                  </a:lnTo>
                  <a:close/>
                  <a:moveTo>
                    <a:pt x="0" y="1165142"/>
                  </a:moveTo>
                  <a:cubicBezTo>
                    <a:pt x="0" y="1183926"/>
                    <a:pt x="1904" y="1202265"/>
                    <a:pt x="5528" y="1219977"/>
                  </a:cubicBezTo>
                  <a:lnTo>
                    <a:pt x="9665" y="1233306"/>
                  </a:lnTo>
                  <a:lnTo>
                    <a:pt x="190671" y="1047499"/>
                  </a:lnTo>
                  <a:lnTo>
                    <a:pt x="341487" y="1089242"/>
                  </a:lnTo>
                  <a:lnTo>
                    <a:pt x="387164" y="1238915"/>
                  </a:lnTo>
                  <a:lnTo>
                    <a:pt x="203514" y="1427437"/>
                  </a:lnTo>
                  <a:lnTo>
                    <a:pt x="217253" y="1431702"/>
                  </a:lnTo>
                  <a:cubicBezTo>
                    <a:pt x="234965" y="1435327"/>
                    <a:pt x="253305" y="1437230"/>
                    <a:pt x="272088" y="1437230"/>
                  </a:cubicBezTo>
                  <a:cubicBezTo>
                    <a:pt x="422358" y="1437230"/>
                    <a:pt x="544176" y="1315412"/>
                    <a:pt x="544176" y="1165142"/>
                  </a:cubicBezTo>
                  <a:cubicBezTo>
                    <a:pt x="544176" y="1014872"/>
                    <a:pt x="422358" y="893054"/>
                    <a:pt x="272088" y="893054"/>
                  </a:cubicBezTo>
                  <a:cubicBezTo>
                    <a:pt x="121818" y="893054"/>
                    <a:pt x="0" y="1014872"/>
                    <a:pt x="0" y="1165142"/>
                  </a:cubicBezTo>
                  <a:close/>
                </a:path>
              </a:pathLst>
            </a:cu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55" name="Freeform 54"/>
          <p:cNvSpPr>
            <a:spLocks noChangeAspect="1"/>
          </p:cNvSpPr>
          <p:nvPr/>
        </p:nvSpPr>
        <p:spPr bwMode="auto">
          <a:xfrm>
            <a:off x="8098461" y="3815228"/>
            <a:ext cx="722562" cy="940754"/>
          </a:xfrm>
          <a:custGeom>
            <a:avLst/>
            <a:gdLst>
              <a:gd name="connsiteX0" fmla="*/ 1894139 w 2347163"/>
              <a:gd name="connsiteY0" fmla="*/ 1164345 h 3055937"/>
              <a:gd name="connsiteX1" fmla="*/ 2258022 w 2347163"/>
              <a:gd name="connsiteY1" fmla="*/ 1720139 h 3055937"/>
              <a:gd name="connsiteX2" fmla="*/ 2190345 w 2347163"/>
              <a:gd name="connsiteY2" fmla="*/ 2003557 h 3055937"/>
              <a:gd name="connsiteX3" fmla="*/ 2192352 w 2347163"/>
              <a:gd name="connsiteY3" fmla="*/ 2013620 h 3055937"/>
              <a:gd name="connsiteX4" fmla="*/ 2008828 w 2347163"/>
              <a:gd name="connsiteY4" fmla="*/ 2255924 h 3055937"/>
              <a:gd name="connsiteX5" fmla="*/ 1850821 w 2347163"/>
              <a:gd name="connsiteY5" fmla="*/ 2994637 h 3055937"/>
              <a:gd name="connsiteX6" fmla="*/ 1531460 w 2347163"/>
              <a:gd name="connsiteY6" fmla="*/ 2989404 h 3055937"/>
              <a:gd name="connsiteX7" fmla="*/ 1379672 w 2347163"/>
              <a:gd name="connsiteY7" fmla="*/ 2254374 h 3055937"/>
              <a:gd name="connsiteX8" fmla="*/ 1203734 w 2347163"/>
              <a:gd name="connsiteY8" fmla="*/ 2013620 h 3055937"/>
              <a:gd name="connsiteX9" fmla="*/ 1208958 w 2347163"/>
              <a:gd name="connsiteY9" fmla="*/ 1987443 h 3055937"/>
              <a:gd name="connsiteX10" fmla="*/ 1149274 w 2347163"/>
              <a:gd name="connsiteY10" fmla="*/ 1720139 h 3055937"/>
              <a:gd name="connsiteX11" fmla="*/ 1492569 w 2347163"/>
              <a:gd name="connsiteY11" fmla="*/ 1171193 h 3055937"/>
              <a:gd name="connsiteX12" fmla="*/ 1574582 w 2347163"/>
              <a:gd name="connsiteY12" fmla="*/ 1497413 h 3055937"/>
              <a:gd name="connsiteX13" fmla="*/ 1628295 w 2347163"/>
              <a:gd name="connsiteY13" fmla="*/ 1497413 h 3055937"/>
              <a:gd name="connsiteX14" fmla="*/ 1678170 w 2347163"/>
              <a:gd name="connsiteY14" fmla="*/ 1349742 h 3055937"/>
              <a:gd name="connsiteX15" fmla="*/ 1624458 w 2347163"/>
              <a:gd name="connsiteY15" fmla="*/ 1240427 h 3055937"/>
              <a:gd name="connsiteX16" fmla="*/ 1741475 w 2347163"/>
              <a:gd name="connsiteY16" fmla="*/ 1240427 h 3055937"/>
              <a:gd name="connsiteX17" fmla="*/ 1703109 w 2347163"/>
              <a:gd name="connsiteY17" fmla="*/ 1345906 h 3055937"/>
              <a:gd name="connsiteX18" fmla="*/ 1758740 w 2347163"/>
              <a:gd name="connsiteY18" fmla="*/ 1493577 h 3055937"/>
              <a:gd name="connsiteX19" fmla="*/ 1802861 w 2347163"/>
              <a:gd name="connsiteY19" fmla="*/ 1493577 h 3055937"/>
              <a:gd name="connsiteX20" fmla="*/ 1695027 w 2347163"/>
              <a:gd name="connsiteY20" fmla="*/ 487587 h 3055937"/>
              <a:gd name="connsiteX21" fmla="*/ 1993732 w 2347163"/>
              <a:gd name="connsiteY21" fmla="*/ 786214 h 3055937"/>
              <a:gd name="connsiteX22" fmla="*/ 1695027 w 2347163"/>
              <a:gd name="connsiteY22" fmla="*/ 1084840 h 3055937"/>
              <a:gd name="connsiteX23" fmla="*/ 1396323 w 2347163"/>
              <a:gd name="connsiteY23" fmla="*/ 786214 h 3055937"/>
              <a:gd name="connsiteX24" fmla="*/ 1695027 w 2347163"/>
              <a:gd name="connsiteY24" fmla="*/ 487587 h 3055937"/>
              <a:gd name="connsiteX25" fmla="*/ 158463 w 2347163"/>
              <a:gd name="connsiteY25" fmla="*/ 0 h 3055937"/>
              <a:gd name="connsiteX26" fmla="*/ 2188700 w 2347163"/>
              <a:gd name="connsiteY26" fmla="*/ 0 h 3055937"/>
              <a:gd name="connsiteX27" fmla="*/ 2347163 w 2347163"/>
              <a:gd name="connsiteY27" fmla="*/ 158463 h 3055937"/>
              <a:gd name="connsiteX28" fmla="*/ 2347163 w 2347163"/>
              <a:gd name="connsiteY28" fmla="*/ 1599115 h 3055937"/>
              <a:gd name="connsiteX29" fmla="*/ 2347084 w 2347163"/>
              <a:gd name="connsiteY29" fmla="*/ 1599507 h 3055937"/>
              <a:gd name="connsiteX30" fmla="*/ 2311023 w 2347163"/>
              <a:gd name="connsiteY30" fmla="*/ 1483338 h 3055937"/>
              <a:gd name="connsiteX31" fmla="*/ 2169171 w 2347163"/>
              <a:gd name="connsiteY31" fmla="*/ 1272942 h 3055937"/>
              <a:gd name="connsiteX32" fmla="*/ 2159416 w 2347163"/>
              <a:gd name="connsiteY32" fmla="*/ 1264894 h 3055937"/>
              <a:gd name="connsiteX33" fmla="*/ 2159416 w 2347163"/>
              <a:gd name="connsiteY33" fmla="*/ 156681 h 3055937"/>
              <a:gd name="connsiteX34" fmla="*/ 187746 w 2347163"/>
              <a:gd name="connsiteY34" fmla="*/ 156681 h 3055937"/>
              <a:gd name="connsiteX35" fmla="*/ 187746 w 2347163"/>
              <a:gd name="connsiteY35" fmla="*/ 1600898 h 3055937"/>
              <a:gd name="connsiteX36" fmla="*/ 1054746 w 2347163"/>
              <a:gd name="connsiteY36" fmla="*/ 1600898 h 3055937"/>
              <a:gd name="connsiteX37" fmla="*/ 1052671 w 2347163"/>
              <a:gd name="connsiteY37" fmla="*/ 1607584 h 3055937"/>
              <a:gd name="connsiteX38" fmla="*/ 1039223 w 2347163"/>
              <a:gd name="connsiteY38" fmla="*/ 1740982 h 3055937"/>
              <a:gd name="connsiteX39" fmla="*/ 1040896 w 2347163"/>
              <a:gd name="connsiteY39" fmla="*/ 1757578 h 3055937"/>
              <a:gd name="connsiteX40" fmla="*/ 158463 w 2347163"/>
              <a:gd name="connsiteY40" fmla="*/ 1757578 h 3055937"/>
              <a:gd name="connsiteX41" fmla="*/ 0 w 2347163"/>
              <a:gd name="connsiteY41" fmla="*/ 1599115 h 3055937"/>
              <a:gd name="connsiteX42" fmla="*/ 0 w 2347163"/>
              <a:gd name="connsiteY42" fmla="*/ 158463 h 3055937"/>
              <a:gd name="connsiteX43" fmla="*/ 158463 w 2347163"/>
              <a:gd name="connsiteY43" fmla="*/ 0 h 30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47163" h="3055937">
                <a:moveTo>
                  <a:pt x="1894139" y="1164345"/>
                </a:moveTo>
                <a:cubicBezTo>
                  <a:pt x="2106842" y="1245858"/>
                  <a:pt x="2258022" y="1464079"/>
                  <a:pt x="2258022" y="1720139"/>
                </a:cubicBezTo>
                <a:cubicBezTo>
                  <a:pt x="2258022" y="1822890"/>
                  <a:pt x="2233680" y="1919548"/>
                  <a:pt x="2190345" y="2003557"/>
                </a:cubicBezTo>
                <a:cubicBezTo>
                  <a:pt x="2192289" y="2006850"/>
                  <a:pt x="2192352" y="2010226"/>
                  <a:pt x="2192352" y="2013620"/>
                </a:cubicBezTo>
                <a:cubicBezTo>
                  <a:pt x="2192352" y="2130291"/>
                  <a:pt x="2115390" y="2228776"/>
                  <a:pt x="2008828" y="2255924"/>
                </a:cubicBezTo>
                <a:lnTo>
                  <a:pt x="1850821" y="2994637"/>
                </a:lnTo>
                <a:cubicBezTo>
                  <a:pt x="1822898" y="3050468"/>
                  <a:pt x="1669326" y="3101066"/>
                  <a:pt x="1531460" y="2989404"/>
                </a:cubicBezTo>
                <a:lnTo>
                  <a:pt x="1379672" y="2254374"/>
                </a:lnTo>
                <a:cubicBezTo>
                  <a:pt x="1277079" y="2224083"/>
                  <a:pt x="1203734" y="2127518"/>
                  <a:pt x="1203734" y="2013620"/>
                </a:cubicBezTo>
                <a:lnTo>
                  <a:pt x="1208958" y="1987443"/>
                </a:lnTo>
                <a:cubicBezTo>
                  <a:pt x="1170645" y="1907339"/>
                  <a:pt x="1149274" y="1816412"/>
                  <a:pt x="1149274" y="1720139"/>
                </a:cubicBezTo>
                <a:cubicBezTo>
                  <a:pt x="1149274" y="1472215"/>
                  <a:pt x="1291001" y="1259763"/>
                  <a:pt x="1492569" y="1171193"/>
                </a:cubicBezTo>
                <a:lnTo>
                  <a:pt x="1574582" y="1497413"/>
                </a:lnTo>
                <a:lnTo>
                  <a:pt x="1628295" y="1497413"/>
                </a:lnTo>
                <a:lnTo>
                  <a:pt x="1678170" y="1349742"/>
                </a:lnTo>
                <a:lnTo>
                  <a:pt x="1624458" y="1240427"/>
                </a:lnTo>
                <a:lnTo>
                  <a:pt x="1741475" y="1240427"/>
                </a:lnTo>
                <a:lnTo>
                  <a:pt x="1703109" y="1345906"/>
                </a:lnTo>
                <a:lnTo>
                  <a:pt x="1758740" y="1493577"/>
                </a:lnTo>
                <a:lnTo>
                  <a:pt x="1802861" y="1493577"/>
                </a:lnTo>
                <a:close/>
                <a:moveTo>
                  <a:pt x="1695027" y="487587"/>
                </a:moveTo>
                <a:cubicBezTo>
                  <a:pt x="1859998" y="487587"/>
                  <a:pt x="1993732" y="621287"/>
                  <a:pt x="1993732" y="786214"/>
                </a:cubicBezTo>
                <a:cubicBezTo>
                  <a:pt x="1993732" y="951141"/>
                  <a:pt x="1859998" y="1084840"/>
                  <a:pt x="1695027" y="1084840"/>
                </a:cubicBezTo>
                <a:cubicBezTo>
                  <a:pt x="1530057" y="1084840"/>
                  <a:pt x="1396323" y="951141"/>
                  <a:pt x="1396323" y="786214"/>
                </a:cubicBezTo>
                <a:cubicBezTo>
                  <a:pt x="1396323" y="621287"/>
                  <a:pt x="1530057" y="487587"/>
                  <a:pt x="1695027" y="487587"/>
                </a:cubicBezTo>
                <a:close/>
                <a:moveTo>
                  <a:pt x="158463" y="0"/>
                </a:moveTo>
                <a:lnTo>
                  <a:pt x="2188700" y="0"/>
                </a:lnTo>
                <a:cubicBezTo>
                  <a:pt x="2276217" y="0"/>
                  <a:pt x="2347163" y="70946"/>
                  <a:pt x="2347163" y="158463"/>
                </a:cubicBezTo>
                <a:lnTo>
                  <a:pt x="2347163" y="1599115"/>
                </a:lnTo>
                <a:lnTo>
                  <a:pt x="2347084" y="1599507"/>
                </a:lnTo>
                <a:lnTo>
                  <a:pt x="2311023" y="1483338"/>
                </a:lnTo>
                <a:cubicBezTo>
                  <a:pt x="2277529" y="1404148"/>
                  <a:pt x="2229062" y="1332833"/>
                  <a:pt x="2169171" y="1272942"/>
                </a:cubicBezTo>
                <a:lnTo>
                  <a:pt x="2159416" y="1264894"/>
                </a:lnTo>
                <a:lnTo>
                  <a:pt x="2159416" y="156681"/>
                </a:lnTo>
                <a:lnTo>
                  <a:pt x="187746" y="156681"/>
                </a:lnTo>
                <a:lnTo>
                  <a:pt x="187746" y="1600898"/>
                </a:lnTo>
                <a:lnTo>
                  <a:pt x="1054746" y="1600898"/>
                </a:lnTo>
                <a:lnTo>
                  <a:pt x="1052671" y="1607584"/>
                </a:lnTo>
                <a:cubicBezTo>
                  <a:pt x="1043854" y="1650673"/>
                  <a:pt x="1039223" y="1695287"/>
                  <a:pt x="1039223" y="1740982"/>
                </a:cubicBezTo>
                <a:lnTo>
                  <a:pt x="1040896" y="1757578"/>
                </a:lnTo>
                <a:lnTo>
                  <a:pt x="158463" y="1757578"/>
                </a:lnTo>
                <a:cubicBezTo>
                  <a:pt x="70946" y="1757578"/>
                  <a:pt x="0" y="1686632"/>
                  <a:pt x="0" y="1599115"/>
                </a:cubicBezTo>
                <a:lnTo>
                  <a:pt x="0" y="158463"/>
                </a:lnTo>
                <a:cubicBezTo>
                  <a:pt x="0" y="70946"/>
                  <a:pt x="70946" y="0"/>
                  <a:pt x="158463"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z="1600" spc="-50" dirty="0" err="1" smtClean="0">
              <a:solidFill>
                <a:srgbClr val="5C2D91"/>
              </a:solidFill>
              <a:ea typeface="Segoe UI" pitchFamily="34" charset="0"/>
              <a:cs typeface="Segoe UI" pitchFamily="34" charset="0"/>
            </a:endParaRPr>
          </a:p>
        </p:txBody>
      </p:sp>
      <p:sp>
        <p:nvSpPr>
          <p:cNvPr id="56" name="Freeform 55"/>
          <p:cNvSpPr/>
          <p:nvPr/>
        </p:nvSpPr>
        <p:spPr bwMode="auto">
          <a:xfrm>
            <a:off x="5646861" y="1673831"/>
            <a:ext cx="1269240" cy="719917"/>
          </a:xfrm>
          <a:custGeom>
            <a:avLst/>
            <a:gdLst>
              <a:gd name="connsiteX0" fmla="*/ 929243 w 1902178"/>
              <a:gd name="connsiteY0" fmla="*/ 990551 h 1078921"/>
              <a:gd name="connsiteX1" fmla="*/ 904927 w 1902178"/>
              <a:gd name="connsiteY1" fmla="*/ 1031637 h 1078921"/>
              <a:gd name="connsiteX2" fmla="*/ 1178835 w 1902178"/>
              <a:gd name="connsiteY2" fmla="*/ 1031637 h 1078921"/>
              <a:gd name="connsiteX3" fmla="*/ 1154519 w 1902178"/>
              <a:gd name="connsiteY3" fmla="*/ 990551 h 1078921"/>
              <a:gd name="connsiteX4" fmla="*/ 617407 w 1902178"/>
              <a:gd name="connsiteY4" fmla="*/ 911834 h 1078921"/>
              <a:gd name="connsiteX5" fmla="*/ 1466355 w 1902178"/>
              <a:gd name="connsiteY5" fmla="*/ 911834 h 1078921"/>
              <a:gd name="connsiteX6" fmla="*/ 1540924 w 1902178"/>
              <a:gd name="connsiteY6" fmla="*/ 1037835 h 1078921"/>
              <a:gd name="connsiteX7" fmla="*/ 1540479 w 1902178"/>
              <a:gd name="connsiteY7" fmla="*/ 1037835 h 1078921"/>
              <a:gd name="connsiteX8" fmla="*/ 1540479 w 1902178"/>
              <a:gd name="connsiteY8" fmla="*/ 1078921 h 1078921"/>
              <a:gd name="connsiteX9" fmla="*/ 543282 w 1902178"/>
              <a:gd name="connsiteY9" fmla="*/ 1078921 h 1078921"/>
              <a:gd name="connsiteX10" fmla="*/ 543282 w 1902178"/>
              <a:gd name="connsiteY10" fmla="*/ 1037835 h 1078921"/>
              <a:gd name="connsiteX11" fmla="*/ 542839 w 1902178"/>
              <a:gd name="connsiteY11" fmla="*/ 1037835 h 1078921"/>
              <a:gd name="connsiteX12" fmla="*/ 1717870 w 1902178"/>
              <a:gd name="connsiteY12" fmla="*/ 755063 h 1078921"/>
              <a:gd name="connsiteX13" fmla="*/ 1693309 w 1902178"/>
              <a:gd name="connsiteY13" fmla="*/ 779617 h 1078921"/>
              <a:gd name="connsiteX14" fmla="*/ 1717870 w 1902178"/>
              <a:gd name="connsiteY14" fmla="*/ 804171 h 1078921"/>
              <a:gd name="connsiteX15" fmla="*/ 1742430 w 1902178"/>
              <a:gd name="connsiteY15" fmla="*/ 779617 h 1078921"/>
              <a:gd name="connsiteX16" fmla="*/ 1717870 w 1902178"/>
              <a:gd name="connsiteY16" fmla="*/ 755063 h 1078921"/>
              <a:gd name="connsiteX17" fmla="*/ 650755 w 1902178"/>
              <a:gd name="connsiteY17" fmla="*/ 386685 h 1078921"/>
              <a:gd name="connsiteX18" fmla="*/ 650755 w 1902178"/>
              <a:gd name="connsiteY18" fmla="*/ 875299 h 1078921"/>
              <a:gd name="connsiteX19" fmla="*/ 1433009 w 1902178"/>
              <a:gd name="connsiteY19" fmla="*/ 875299 h 1078921"/>
              <a:gd name="connsiteX20" fmla="*/ 1433009 w 1902178"/>
              <a:gd name="connsiteY20" fmla="*/ 386685 h 1078921"/>
              <a:gd name="connsiteX21" fmla="*/ 645396 w 1902178"/>
              <a:gd name="connsiteY21" fmla="*/ 357688 h 1078921"/>
              <a:gd name="connsiteX22" fmla="*/ 1438366 w 1902178"/>
              <a:gd name="connsiteY22" fmla="*/ 357688 h 1078921"/>
              <a:gd name="connsiteX23" fmla="*/ 1464635 w 1902178"/>
              <a:gd name="connsiteY23" fmla="*/ 383957 h 1078921"/>
              <a:gd name="connsiteX24" fmla="*/ 1464635 w 1902178"/>
              <a:gd name="connsiteY24" fmla="*/ 899538 h 1078921"/>
              <a:gd name="connsiteX25" fmla="*/ 619127 w 1902178"/>
              <a:gd name="connsiteY25" fmla="*/ 899538 h 1078921"/>
              <a:gd name="connsiteX26" fmla="*/ 619127 w 1902178"/>
              <a:gd name="connsiteY26" fmla="*/ 383957 h 1078921"/>
              <a:gd name="connsiteX27" fmla="*/ 645396 w 1902178"/>
              <a:gd name="connsiteY27" fmla="*/ 357688 h 1078921"/>
              <a:gd name="connsiteX28" fmla="*/ 1570574 w 1902178"/>
              <a:gd name="connsiteY28" fmla="*/ 235703 h 1078921"/>
              <a:gd name="connsiteX29" fmla="*/ 1570574 w 1902178"/>
              <a:gd name="connsiteY29" fmla="*/ 733008 h 1078921"/>
              <a:gd name="connsiteX30" fmla="*/ 1865165 w 1902178"/>
              <a:gd name="connsiteY30" fmla="*/ 733008 h 1078921"/>
              <a:gd name="connsiteX31" fmla="*/ 1865165 w 1902178"/>
              <a:gd name="connsiteY31" fmla="*/ 235703 h 1078921"/>
              <a:gd name="connsiteX32" fmla="*/ 1644146 w 1902178"/>
              <a:gd name="connsiteY32" fmla="*/ 200433 h 1078921"/>
              <a:gd name="connsiteX33" fmla="*/ 1639539 w 1902178"/>
              <a:gd name="connsiteY33" fmla="*/ 205040 h 1078921"/>
              <a:gd name="connsiteX34" fmla="*/ 1644146 w 1902178"/>
              <a:gd name="connsiteY34" fmla="*/ 209646 h 1078921"/>
              <a:gd name="connsiteX35" fmla="*/ 1791593 w 1902178"/>
              <a:gd name="connsiteY35" fmla="*/ 209646 h 1078921"/>
              <a:gd name="connsiteX36" fmla="*/ 1796201 w 1902178"/>
              <a:gd name="connsiteY36" fmla="*/ 205040 h 1078921"/>
              <a:gd name="connsiteX37" fmla="*/ 1791593 w 1902178"/>
              <a:gd name="connsiteY37" fmla="*/ 200433 h 1078921"/>
              <a:gd name="connsiteX38" fmla="*/ 1594999 w 1902178"/>
              <a:gd name="connsiteY38" fmla="*/ 174521 h 1078921"/>
              <a:gd name="connsiteX39" fmla="*/ 1840741 w 1902178"/>
              <a:gd name="connsiteY39" fmla="*/ 174521 h 1078921"/>
              <a:gd name="connsiteX40" fmla="*/ 1902178 w 1902178"/>
              <a:gd name="connsiteY40" fmla="*/ 235942 h 1078921"/>
              <a:gd name="connsiteX41" fmla="*/ 1902178 w 1902178"/>
              <a:gd name="connsiteY41" fmla="*/ 761452 h 1078921"/>
              <a:gd name="connsiteX42" fmla="*/ 1840741 w 1902178"/>
              <a:gd name="connsiteY42" fmla="*/ 822873 h 1078921"/>
              <a:gd name="connsiteX43" fmla="*/ 1594999 w 1902178"/>
              <a:gd name="connsiteY43" fmla="*/ 822873 h 1078921"/>
              <a:gd name="connsiteX44" fmla="*/ 1533561 w 1902178"/>
              <a:gd name="connsiteY44" fmla="*/ 761452 h 1078921"/>
              <a:gd name="connsiteX45" fmla="*/ 1533561 w 1902178"/>
              <a:gd name="connsiteY45" fmla="*/ 235942 h 1078921"/>
              <a:gd name="connsiteX46" fmla="*/ 1594999 w 1902178"/>
              <a:gd name="connsiteY46" fmla="*/ 174521 h 1078921"/>
              <a:gd name="connsiteX47" fmla="*/ 789043 w 1902178"/>
              <a:gd name="connsiteY47" fmla="*/ 141235 h 1078921"/>
              <a:gd name="connsiteX48" fmla="*/ 784223 w 1902178"/>
              <a:gd name="connsiteY48" fmla="*/ 146054 h 1078921"/>
              <a:gd name="connsiteX49" fmla="*/ 784223 w 1902178"/>
              <a:gd name="connsiteY49" fmla="*/ 283211 h 1078921"/>
              <a:gd name="connsiteX50" fmla="*/ 789043 w 1902178"/>
              <a:gd name="connsiteY50" fmla="*/ 288030 h 1078921"/>
              <a:gd name="connsiteX51" fmla="*/ 808324 w 1902178"/>
              <a:gd name="connsiteY51" fmla="*/ 288030 h 1078921"/>
              <a:gd name="connsiteX52" fmla="*/ 813145 w 1902178"/>
              <a:gd name="connsiteY52" fmla="*/ 283211 h 1078921"/>
              <a:gd name="connsiteX53" fmla="*/ 813145 w 1902178"/>
              <a:gd name="connsiteY53" fmla="*/ 146054 h 1078921"/>
              <a:gd name="connsiteX54" fmla="*/ 808324 w 1902178"/>
              <a:gd name="connsiteY54" fmla="*/ 141235 h 1078921"/>
              <a:gd name="connsiteX55" fmla="*/ 40792 w 1902178"/>
              <a:gd name="connsiteY55" fmla="*/ 0 h 1078921"/>
              <a:gd name="connsiteX56" fmla="*/ 797938 w 1902178"/>
              <a:gd name="connsiteY56" fmla="*/ 0 h 1078921"/>
              <a:gd name="connsiteX57" fmla="*/ 838729 w 1902178"/>
              <a:gd name="connsiteY57" fmla="*/ 40781 h 1078921"/>
              <a:gd name="connsiteX58" fmla="*/ 838729 w 1902178"/>
              <a:gd name="connsiteY58" fmla="*/ 319339 h 1078921"/>
              <a:gd name="connsiteX59" fmla="*/ 813145 w 1902178"/>
              <a:gd name="connsiteY59" fmla="*/ 319339 h 1078921"/>
              <a:gd name="connsiteX60" fmla="*/ 813145 w 1902178"/>
              <a:gd name="connsiteY60" fmla="*/ 308418 h 1078921"/>
              <a:gd name="connsiteX61" fmla="*/ 808324 w 1902178"/>
              <a:gd name="connsiteY61" fmla="*/ 303599 h 1078921"/>
              <a:gd name="connsiteX62" fmla="*/ 789043 w 1902178"/>
              <a:gd name="connsiteY62" fmla="*/ 303599 h 1078921"/>
              <a:gd name="connsiteX63" fmla="*/ 784223 w 1902178"/>
              <a:gd name="connsiteY63" fmla="*/ 308418 h 1078921"/>
              <a:gd name="connsiteX64" fmla="*/ 784223 w 1902178"/>
              <a:gd name="connsiteY64" fmla="*/ 319339 h 1078921"/>
              <a:gd name="connsiteX65" fmla="*/ 759751 w 1902178"/>
              <a:gd name="connsiteY65" fmla="*/ 319339 h 1078921"/>
              <a:gd name="connsiteX66" fmla="*/ 759751 w 1902178"/>
              <a:gd name="connsiteY66" fmla="*/ 82161 h 1078921"/>
              <a:gd name="connsiteX67" fmla="*/ 725400 w 1902178"/>
              <a:gd name="connsiteY67" fmla="*/ 47819 h 1078921"/>
              <a:gd name="connsiteX68" fmla="*/ 86582 w 1902178"/>
              <a:gd name="connsiteY68" fmla="*/ 47819 h 1078921"/>
              <a:gd name="connsiteX69" fmla="*/ 52231 w 1902178"/>
              <a:gd name="connsiteY69" fmla="*/ 82161 h 1078921"/>
              <a:gd name="connsiteX70" fmla="*/ 52231 w 1902178"/>
              <a:gd name="connsiteY70" fmla="*/ 511691 h 1078921"/>
              <a:gd name="connsiteX71" fmla="*/ 86582 w 1902178"/>
              <a:gd name="connsiteY71" fmla="*/ 546033 h 1078921"/>
              <a:gd name="connsiteX72" fmla="*/ 590951 w 1902178"/>
              <a:gd name="connsiteY72" fmla="*/ 546033 h 1078921"/>
              <a:gd name="connsiteX73" fmla="*/ 590951 w 1902178"/>
              <a:gd name="connsiteY73" fmla="*/ 591629 h 1078921"/>
              <a:gd name="connsiteX74" fmla="*/ 40792 w 1902178"/>
              <a:gd name="connsiteY74" fmla="*/ 591629 h 1078921"/>
              <a:gd name="connsiteX75" fmla="*/ 0 w 1902178"/>
              <a:gd name="connsiteY75" fmla="*/ 550848 h 1078921"/>
              <a:gd name="connsiteX76" fmla="*/ 0 w 1902178"/>
              <a:gd name="connsiteY76" fmla="*/ 40781 h 1078921"/>
              <a:gd name="connsiteX77" fmla="*/ 40792 w 1902178"/>
              <a:gd name="connsiteY77" fmla="*/ 0 h 107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902178" h="1078921">
                <a:moveTo>
                  <a:pt x="929243" y="990551"/>
                </a:moveTo>
                <a:lnTo>
                  <a:pt x="904927" y="1031637"/>
                </a:lnTo>
                <a:lnTo>
                  <a:pt x="1178835" y="1031637"/>
                </a:lnTo>
                <a:lnTo>
                  <a:pt x="1154519" y="990551"/>
                </a:lnTo>
                <a:close/>
                <a:moveTo>
                  <a:pt x="617407" y="911834"/>
                </a:moveTo>
                <a:lnTo>
                  <a:pt x="1466355" y="911834"/>
                </a:lnTo>
                <a:lnTo>
                  <a:pt x="1540924" y="1037835"/>
                </a:lnTo>
                <a:lnTo>
                  <a:pt x="1540479" y="1037835"/>
                </a:lnTo>
                <a:lnTo>
                  <a:pt x="1540479" y="1078921"/>
                </a:lnTo>
                <a:lnTo>
                  <a:pt x="543282" y="1078921"/>
                </a:lnTo>
                <a:lnTo>
                  <a:pt x="543282" y="1037835"/>
                </a:lnTo>
                <a:lnTo>
                  <a:pt x="542839" y="1037835"/>
                </a:lnTo>
                <a:close/>
                <a:moveTo>
                  <a:pt x="1717870" y="755063"/>
                </a:moveTo>
                <a:cubicBezTo>
                  <a:pt x="1704306" y="755063"/>
                  <a:pt x="1693309" y="766056"/>
                  <a:pt x="1693309" y="779617"/>
                </a:cubicBezTo>
                <a:cubicBezTo>
                  <a:pt x="1693309" y="793178"/>
                  <a:pt x="1704306" y="804171"/>
                  <a:pt x="1717870" y="804171"/>
                </a:cubicBezTo>
                <a:cubicBezTo>
                  <a:pt x="1731434" y="804171"/>
                  <a:pt x="1742430" y="793178"/>
                  <a:pt x="1742430" y="779617"/>
                </a:cubicBezTo>
                <a:cubicBezTo>
                  <a:pt x="1742430" y="766056"/>
                  <a:pt x="1731434" y="755063"/>
                  <a:pt x="1717870" y="755063"/>
                </a:cubicBezTo>
                <a:close/>
                <a:moveTo>
                  <a:pt x="650755" y="386685"/>
                </a:moveTo>
                <a:lnTo>
                  <a:pt x="650755" y="875299"/>
                </a:lnTo>
                <a:lnTo>
                  <a:pt x="1433009" y="875299"/>
                </a:lnTo>
                <a:lnTo>
                  <a:pt x="1433009" y="386685"/>
                </a:lnTo>
                <a:close/>
                <a:moveTo>
                  <a:pt x="645396" y="357688"/>
                </a:moveTo>
                <a:lnTo>
                  <a:pt x="1438366" y="357688"/>
                </a:lnTo>
                <a:cubicBezTo>
                  <a:pt x="1452875" y="357688"/>
                  <a:pt x="1464635" y="369448"/>
                  <a:pt x="1464635" y="383957"/>
                </a:cubicBezTo>
                <a:lnTo>
                  <a:pt x="1464635" y="899538"/>
                </a:lnTo>
                <a:lnTo>
                  <a:pt x="619127" y="899538"/>
                </a:lnTo>
                <a:lnTo>
                  <a:pt x="619127" y="383957"/>
                </a:lnTo>
                <a:cubicBezTo>
                  <a:pt x="619127" y="369448"/>
                  <a:pt x="630887" y="357688"/>
                  <a:pt x="645396" y="357688"/>
                </a:cubicBezTo>
                <a:close/>
                <a:moveTo>
                  <a:pt x="1570574" y="235703"/>
                </a:moveTo>
                <a:lnTo>
                  <a:pt x="1570574" y="733008"/>
                </a:lnTo>
                <a:lnTo>
                  <a:pt x="1865165" y="733008"/>
                </a:lnTo>
                <a:lnTo>
                  <a:pt x="1865165" y="235703"/>
                </a:lnTo>
                <a:close/>
                <a:moveTo>
                  <a:pt x="1644146" y="200433"/>
                </a:moveTo>
                <a:cubicBezTo>
                  <a:pt x="1641602" y="200433"/>
                  <a:pt x="1639539" y="202496"/>
                  <a:pt x="1639539" y="205040"/>
                </a:cubicBezTo>
                <a:cubicBezTo>
                  <a:pt x="1639539" y="207584"/>
                  <a:pt x="1641602" y="209646"/>
                  <a:pt x="1644146" y="209646"/>
                </a:cubicBezTo>
                <a:lnTo>
                  <a:pt x="1791593" y="209646"/>
                </a:lnTo>
                <a:cubicBezTo>
                  <a:pt x="1794138" y="209646"/>
                  <a:pt x="1796201" y="207584"/>
                  <a:pt x="1796201" y="205040"/>
                </a:cubicBezTo>
                <a:cubicBezTo>
                  <a:pt x="1796201" y="202496"/>
                  <a:pt x="1794138" y="200433"/>
                  <a:pt x="1791593" y="200433"/>
                </a:cubicBezTo>
                <a:close/>
                <a:moveTo>
                  <a:pt x="1594999" y="174521"/>
                </a:moveTo>
                <a:lnTo>
                  <a:pt x="1840741" y="174521"/>
                </a:lnTo>
                <a:cubicBezTo>
                  <a:pt x="1874672" y="174521"/>
                  <a:pt x="1902178" y="202020"/>
                  <a:pt x="1902178" y="235942"/>
                </a:cubicBezTo>
                <a:lnTo>
                  <a:pt x="1902178" y="761452"/>
                </a:lnTo>
                <a:cubicBezTo>
                  <a:pt x="1902178" y="795374"/>
                  <a:pt x="1874672" y="822873"/>
                  <a:pt x="1840741" y="822873"/>
                </a:cubicBezTo>
                <a:lnTo>
                  <a:pt x="1594999" y="822873"/>
                </a:lnTo>
                <a:cubicBezTo>
                  <a:pt x="1561068" y="822873"/>
                  <a:pt x="1533561" y="795374"/>
                  <a:pt x="1533561" y="761452"/>
                </a:cubicBezTo>
                <a:lnTo>
                  <a:pt x="1533561" y="235942"/>
                </a:lnTo>
                <a:cubicBezTo>
                  <a:pt x="1533561" y="202020"/>
                  <a:pt x="1561068" y="174521"/>
                  <a:pt x="1594999" y="174521"/>
                </a:cubicBezTo>
                <a:close/>
                <a:moveTo>
                  <a:pt x="789043" y="141235"/>
                </a:moveTo>
                <a:cubicBezTo>
                  <a:pt x="786381" y="141235"/>
                  <a:pt x="784223" y="143392"/>
                  <a:pt x="784223" y="146054"/>
                </a:cubicBezTo>
                <a:lnTo>
                  <a:pt x="784223" y="283211"/>
                </a:lnTo>
                <a:cubicBezTo>
                  <a:pt x="784223" y="285872"/>
                  <a:pt x="786381" y="288030"/>
                  <a:pt x="789043" y="288030"/>
                </a:cubicBezTo>
                <a:lnTo>
                  <a:pt x="808324" y="288030"/>
                </a:lnTo>
                <a:cubicBezTo>
                  <a:pt x="810987" y="288030"/>
                  <a:pt x="813145" y="285872"/>
                  <a:pt x="813145" y="283211"/>
                </a:cubicBezTo>
                <a:lnTo>
                  <a:pt x="813145" y="146054"/>
                </a:lnTo>
                <a:cubicBezTo>
                  <a:pt x="813145" y="143392"/>
                  <a:pt x="810987" y="141235"/>
                  <a:pt x="808324" y="141235"/>
                </a:cubicBezTo>
                <a:close/>
                <a:moveTo>
                  <a:pt x="40792" y="0"/>
                </a:moveTo>
                <a:lnTo>
                  <a:pt x="797938" y="0"/>
                </a:lnTo>
                <a:cubicBezTo>
                  <a:pt x="820466" y="0"/>
                  <a:pt x="838729" y="18258"/>
                  <a:pt x="838729" y="40781"/>
                </a:cubicBezTo>
                <a:lnTo>
                  <a:pt x="838729" y="319339"/>
                </a:lnTo>
                <a:lnTo>
                  <a:pt x="813145" y="319339"/>
                </a:lnTo>
                <a:lnTo>
                  <a:pt x="813145" y="308418"/>
                </a:lnTo>
                <a:cubicBezTo>
                  <a:pt x="813145" y="305757"/>
                  <a:pt x="810987" y="303599"/>
                  <a:pt x="808324" y="303599"/>
                </a:cubicBezTo>
                <a:lnTo>
                  <a:pt x="789043" y="303599"/>
                </a:lnTo>
                <a:cubicBezTo>
                  <a:pt x="786381" y="303599"/>
                  <a:pt x="784223" y="305757"/>
                  <a:pt x="784223" y="308418"/>
                </a:cubicBezTo>
                <a:lnTo>
                  <a:pt x="784223" y="319339"/>
                </a:lnTo>
                <a:lnTo>
                  <a:pt x="759751" y="319339"/>
                </a:lnTo>
                <a:lnTo>
                  <a:pt x="759751" y="82161"/>
                </a:lnTo>
                <a:cubicBezTo>
                  <a:pt x="759751" y="63194"/>
                  <a:pt x="744372" y="47819"/>
                  <a:pt x="725400" y="47819"/>
                </a:cubicBezTo>
                <a:lnTo>
                  <a:pt x="86582" y="47819"/>
                </a:lnTo>
                <a:cubicBezTo>
                  <a:pt x="67611" y="47819"/>
                  <a:pt x="52231" y="63194"/>
                  <a:pt x="52231" y="82161"/>
                </a:cubicBezTo>
                <a:lnTo>
                  <a:pt x="52231" y="511691"/>
                </a:lnTo>
                <a:cubicBezTo>
                  <a:pt x="52231" y="530658"/>
                  <a:pt x="67611" y="546033"/>
                  <a:pt x="86582" y="546033"/>
                </a:cubicBezTo>
                <a:lnTo>
                  <a:pt x="590951" y="546033"/>
                </a:lnTo>
                <a:lnTo>
                  <a:pt x="590951" y="591629"/>
                </a:lnTo>
                <a:lnTo>
                  <a:pt x="40792" y="591629"/>
                </a:lnTo>
                <a:cubicBezTo>
                  <a:pt x="18263" y="591629"/>
                  <a:pt x="0" y="573371"/>
                  <a:pt x="0" y="550848"/>
                </a:cubicBezTo>
                <a:lnTo>
                  <a:pt x="0" y="40781"/>
                </a:lnTo>
                <a:cubicBezTo>
                  <a:pt x="0" y="18258"/>
                  <a:pt x="18263" y="0"/>
                  <a:pt x="40792"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reeform 56"/>
          <p:cNvSpPr>
            <a:spLocks noChangeAspect="1"/>
          </p:cNvSpPr>
          <p:nvPr/>
        </p:nvSpPr>
        <p:spPr bwMode="auto">
          <a:xfrm>
            <a:off x="8246071" y="1787869"/>
            <a:ext cx="668806" cy="605879"/>
          </a:xfrm>
          <a:custGeom>
            <a:avLst/>
            <a:gdLst>
              <a:gd name="connsiteX0" fmla="*/ 1426931 w 2447286"/>
              <a:gd name="connsiteY0" fmla="*/ 1592017 h 2217025"/>
              <a:gd name="connsiteX1" fmla="*/ 2243279 w 2447286"/>
              <a:gd name="connsiteY1" fmla="*/ 1592017 h 2217025"/>
              <a:gd name="connsiteX2" fmla="*/ 2243279 w 2447286"/>
              <a:gd name="connsiteY2" fmla="*/ 1673535 h 2217025"/>
              <a:gd name="connsiteX3" fmla="*/ 1426931 w 2447286"/>
              <a:gd name="connsiteY3" fmla="*/ 1673535 h 2217025"/>
              <a:gd name="connsiteX4" fmla="*/ 1426931 w 2447286"/>
              <a:gd name="connsiteY4" fmla="*/ 1404638 h 2217025"/>
              <a:gd name="connsiteX5" fmla="*/ 2243279 w 2447286"/>
              <a:gd name="connsiteY5" fmla="*/ 1404638 h 2217025"/>
              <a:gd name="connsiteX6" fmla="*/ 2243279 w 2447286"/>
              <a:gd name="connsiteY6" fmla="*/ 1486156 h 2217025"/>
              <a:gd name="connsiteX7" fmla="*/ 1426931 w 2447286"/>
              <a:gd name="connsiteY7" fmla="*/ 1486156 h 2217025"/>
              <a:gd name="connsiteX8" fmla="*/ 497455 w 2447286"/>
              <a:gd name="connsiteY8" fmla="*/ 1217259 h 2217025"/>
              <a:gd name="connsiteX9" fmla="*/ 1313803 w 2447286"/>
              <a:gd name="connsiteY9" fmla="*/ 1217259 h 2217025"/>
              <a:gd name="connsiteX10" fmla="*/ 1313803 w 2447286"/>
              <a:gd name="connsiteY10" fmla="*/ 1673535 h 2217025"/>
              <a:gd name="connsiteX11" fmla="*/ 497455 w 2447286"/>
              <a:gd name="connsiteY11" fmla="*/ 1673535 h 2217025"/>
              <a:gd name="connsiteX12" fmla="*/ 1426931 w 2447286"/>
              <a:gd name="connsiteY12" fmla="*/ 1217258 h 2217025"/>
              <a:gd name="connsiteX13" fmla="*/ 2243279 w 2447286"/>
              <a:gd name="connsiteY13" fmla="*/ 1217258 h 2217025"/>
              <a:gd name="connsiteX14" fmla="*/ 2243279 w 2447286"/>
              <a:gd name="connsiteY14" fmla="*/ 1298776 h 2217025"/>
              <a:gd name="connsiteX15" fmla="*/ 1426931 w 2447286"/>
              <a:gd name="connsiteY15" fmla="*/ 1298776 h 2217025"/>
              <a:gd name="connsiteX16" fmla="*/ 497455 w 2447286"/>
              <a:gd name="connsiteY16" fmla="*/ 1029879 h 2217025"/>
              <a:gd name="connsiteX17" fmla="*/ 1313803 w 2447286"/>
              <a:gd name="connsiteY17" fmla="*/ 1029879 h 2217025"/>
              <a:gd name="connsiteX18" fmla="*/ 1313803 w 2447286"/>
              <a:gd name="connsiteY18" fmla="*/ 1111397 h 2217025"/>
              <a:gd name="connsiteX19" fmla="*/ 497455 w 2447286"/>
              <a:gd name="connsiteY19" fmla="*/ 1111397 h 2217025"/>
              <a:gd name="connsiteX20" fmla="*/ 1426931 w 2447286"/>
              <a:gd name="connsiteY20" fmla="*/ 1029878 h 2217025"/>
              <a:gd name="connsiteX21" fmla="*/ 2243279 w 2447286"/>
              <a:gd name="connsiteY21" fmla="*/ 1029878 h 2217025"/>
              <a:gd name="connsiteX22" fmla="*/ 2243279 w 2447286"/>
              <a:gd name="connsiteY22" fmla="*/ 1111396 h 2217025"/>
              <a:gd name="connsiteX23" fmla="*/ 1426931 w 2447286"/>
              <a:gd name="connsiteY23" fmla="*/ 1111396 h 2217025"/>
              <a:gd name="connsiteX24" fmla="*/ 1426931 w 2447286"/>
              <a:gd name="connsiteY24" fmla="*/ 842499 h 2217025"/>
              <a:gd name="connsiteX25" fmla="*/ 2243279 w 2447286"/>
              <a:gd name="connsiteY25" fmla="*/ 842499 h 2217025"/>
              <a:gd name="connsiteX26" fmla="*/ 2243279 w 2447286"/>
              <a:gd name="connsiteY26" fmla="*/ 924017 h 2217025"/>
              <a:gd name="connsiteX27" fmla="*/ 1426931 w 2447286"/>
              <a:gd name="connsiteY27" fmla="*/ 924017 h 2217025"/>
              <a:gd name="connsiteX28" fmla="*/ 497455 w 2447286"/>
              <a:gd name="connsiteY28" fmla="*/ 842499 h 2217025"/>
              <a:gd name="connsiteX29" fmla="*/ 1313803 w 2447286"/>
              <a:gd name="connsiteY29" fmla="*/ 842499 h 2217025"/>
              <a:gd name="connsiteX30" fmla="*/ 1313803 w 2447286"/>
              <a:gd name="connsiteY30" fmla="*/ 924017 h 2217025"/>
              <a:gd name="connsiteX31" fmla="*/ 497455 w 2447286"/>
              <a:gd name="connsiteY31" fmla="*/ 924017 h 2217025"/>
              <a:gd name="connsiteX32" fmla="*/ 497455 w 2447286"/>
              <a:gd name="connsiteY32" fmla="*/ 655119 h 2217025"/>
              <a:gd name="connsiteX33" fmla="*/ 1313803 w 2447286"/>
              <a:gd name="connsiteY33" fmla="*/ 655119 h 2217025"/>
              <a:gd name="connsiteX34" fmla="*/ 1313803 w 2447286"/>
              <a:gd name="connsiteY34" fmla="*/ 736637 h 2217025"/>
              <a:gd name="connsiteX35" fmla="*/ 497455 w 2447286"/>
              <a:gd name="connsiteY35" fmla="*/ 736637 h 2217025"/>
              <a:gd name="connsiteX36" fmla="*/ 1831276 w 2447286"/>
              <a:gd name="connsiteY36" fmla="*/ 603840 h 2217025"/>
              <a:gd name="connsiteX37" fmla="*/ 1819671 w 2447286"/>
              <a:gd name="connsiteY37" fmla="*/ 615445 h 2217025"/>
              <a:gd name="connsiteX38" fmla="*/ 1819671 w 2447286"/>
              <a:gd name="connsiteY38" fmla="*/ 654130 h 2217025"/>
              <a:gd name="connsiteX39" fmla="*/ 1831276 w 2447286"/>
              <a:gd name="connsiteY39" fmla="*/ 665735 h 2217025"/>
              <a:gd name="connsiteX40" fmla="*/ 1842881 w 2447286"/>
              <a:gd name="connsiteY40" fmla="*/ 654130 h 2217025"/>
              <a:gd name="connsiteX41" fmla="*/ 1842881 w 2447286"/>
              <a:gd name="connsiteY41" fmla="*/ 615445 h 2217025"/>
              <a:gd name="connsiteX42" fmla="*/ 1831276 w 2447286"/>
              <a:gd name="connsiteY42" fmla="*/ 603840 h 2217025"/>
              <a:gd name="connsiteX43" fmla="*/ 497455 w 2447286"/>
              <a:gd name="connsiteY43" fmla="*/ 467739 h 2217025"/>
              <a:gd name="connsiteX44" fmla="*/ 1313803 w 2447286"/>
              <a:gd name="connsiteY44" fmla="*/ 467739 h 2217025"/>
              <a:gd name="connsiteX45" fmla="*/ 1313803 w 2447286"/>
              <a:gd name="connsiteY45" fmla="*/ 549257 h 2217025"/>
              <a:gd name="connsiteX46" fmla="*/ 497455 w 2447286"/>
              <a:gd name="connsiteY46" fmla="*/ 549257 h 2217025"/>
              <a:gd name="connsiteX47" fmla="*/ 1976929 w 2447286"/>
              <a:gd name="connsiteY47" fmla="*/ 460593 h 2217025"/>
              <a:gd name="connsiteX48" fmla="*/ 1965324 w 2447286"/>
              <a:gd name="connsiteY48" fmla="*/ 472198 h 2217025"/>
              <a:gd name="connsiteX49" fmla="*/ 1976929 w 2447286"/>
              <a:gd name="connsiteY49" fmla="*/ 483803 h 2217025"/>
              <a:gd name="connsiteX50" fmla="*/ 2015614 w 2447286"/>
              <a:gd name="connsiteY50" fmla="*/ 483803 h 2217025"/>
              <a:gd name="connsiteX51" fmla="*/ 2027219 w 2447286"/>
              <a:gd name="connsiteY51" fmla="*/ 472198 h 2217025"/>
              <a:gd name="connsiteX52" fmla="*/ 2015614 w 2447286"/>
              <a:gd name="connsiteY52" fmla="*/ 460593 h 2217025"/>
              <a:gd name="connsiteX53" fmla="*/ 1651844 w 2447286"/>
              <a:gd name="connsiteY53" fmla="*/ 460593 h 2217025"/>
              <a:gd name="connsiteX54" fmla="*/ 1640239 w 2447286"/>
              <a:gd name="connsiteY54" fmla="*/ 472198 h 2217025"/>
              <a:gd name="connsiteX55" fmla="*/ 1651844 w 2447286"/>
              <a:gd name="connsiteY55" fmla="*/ 483803 h 2217025"/>
              <a:gd name="connsiteX56" fmla="*/ 1690529 w 2447286"/>
              <a:gd name="connsiteY56" fmla="*/ 483803 h 2217025"/>
              <a:gd name="connsiteX57" fmla="*/ 1702134 w 2447286"/>
              <a:gd name="connsiteY57" fmla="*/ 472198 h 2217025"/>
              <a:gd name="connsiteX58" fmla="*/ 1690529 w 2447286"/>
              <a:gd name="connsiteY58" fmla="*/ 460593 h 2217025"/>
              <a:gd name="connsiteX59" fmla="*/ 1827408 w 2447286"/>
              <a:gd name="connsiteY59" fmla="*/ 378162 h 2217025"/>
              <a:gd name="connsiteX60" fmla="*/ 1827408 w 2447286"/>
              <a:gd name="connsiteY60" fmla="*/ 462195 h 2217025"/>
              <a:gd name="connsiteX61" fmla="*/ 1819671 w 2447286"/>
              <a:gd name="connsiteY61" fmla="*/ 472198 h 2217025"/>
              <a:gd name="connsiteX62" fmla="*/ 1831276 w 2447286"/>
              <a:gd name="connsiteY62" fmla="*/ 483803 h 2217025"/>
              <a:gd name="connsiteX63" fmla="*/ 1839306 w 2447286"/>
              <a:gd name="connsiteY63" fmla="*/ 480477 h 2217025"/>
              <a:gd name="connsiteX64" fmla="*/ 1895114 w 2447286"/>
              <a:gd name="connsiteY64" fmla="*/ 511411 h 2217025"/>
              <a:gd name="connsiteX65" fmla="*/ 1898865 w 2447286"/>
              <a:gd name="connsiteY65" fmla="*/ 504645 h 2217025"/>
              <a:gd name="connsiteX66" fmla="*/ 1842406 w 2447286"/>
              <a:gd name="connsiteY66" fmla="*/ 473349 h 2217025"/>
              <a:gd name="connsiteX67" fmla="*/ 1842881 w 2447286"/>
              <a:gd name="connsiteY67" fmla="*/ 472198 h 2217025"/>
              <a:gd name="connsiteX68" fmla="*/ 1835144 w 2447286"/>
              <a:gd name="connsiteY68" fmla="*/ 462195 h 2217025"/>
              <a:gd name="connsiteX69" fmla="*/ 1835144 w 2447286"/>
              <a:gd name="connsiteY69" fmla="*/ 378162 h 2217025"/>
              <a:gd name="connsiteX70" fmla="*/ 0 w 2447286"/>
              <a:gd name="connsiteY70" fmla="*/ 289498 h 2217025"/>
              <a:gd name="connsiteX71" fmla="*/ 199212 w 2447286"/>
              <a:gd name="connsiteY71" fmla="*/ 289498 h 2217025"/>
              <a:gd name="connsiteX72" fmla="*/ 199212 w 2447286"/>
              <a:gd name="connsiteY72" fmla="*/ 410527 h 2217025"/>
              <a:gd name="connsiteX73" fmla="*/ 121029 w 2447286"/>
              <a:gd name="connsiteY73" fmla="*/ 410527 h 2217025"/>
              <a:gd name="connsiteX74" fmla="*/ 121029 w 2447286"/>
              <a:gd name="connsiteY74" fmla="*/ 2095996 h 2217025"/>
              <a:gd name="connsiteX75" fmla="*/ 2036167 w 2447286"/>
              <a:gd name="connsiteY75" fmla="*/ 2095996 h 2217025"/>
              <a:gd name="connsiteX76" fmla="*/ 2036167 w 2447286"/>
              <a:gd name="connsiteY76" fmla="*/ 1999219 h 2217025"/>
              <a:gd name="connsiteX77" fmla="*/ 2157196 w 2447286"/>
              <a:gd name="connsiteY77" fmla="*/ 1999219 h 2217025"/>
              <a:gd name="connsiteX78" fmla="*/ 2157196 w 2447286"/>
              <a:gd name="connsiteY78" fmla="*/ 2217025 h 2217025"/>
              <a:gd name="connsiteX79" fmla="*/ 0 w 2447286"/>
              <a:gd name="connsiteY79" fmla="*/ 2217025 h 2217025"/>
              <a:gd name="connsiteX80" fmla="*/ 1831276 w 2447286"/>
              <a:gd name="connsiteY80" fmla="*/ 282229 h 2217025"/>
              <a:gd name="connsiteX81" fmla="*/ 1819671 w 2447286"/>
              <a:gd name="connsiteY81" fmla="*/ 293834 h 2217025"/>
              <a:gd name="connsiteX82" fmla="*/ 1819671 w 2447286"/>
              <a:gd name="connsiteY82" fmla="*/ 332519 h 2217025"/>
              <a:gd name="connsiteX83" fmla="*/ 1831276 w 2447286"/>
              <a:gd name="connsiteY83" fmla="*/ 344124 h 2217025"/>
              <a:gd name="connsiteX84" fmla="*/ 1842881 w 2447286"/>
              <a:gd name="connsiteY84" fmla="*/ 332519 h 2217025"/>
              <a:gd name="connsiteX85" fmla="*/ 1842881 w 2447286"/>
              <a:gd name="connsiteY85" fmla="*/ 293834 h 2217025"/>
              <a:gd name="connsiteX86" fmla="*/ 1831276 w 2447286"/>
              <a:gd name="connsiteY86" fmla="*/ 282229 h 2217025"/>
              <a:gd name="connsiteX87" fmla="*/ 497455 w 2447286"/>
              <a:gd name="connsiteY87" fmla="*/ 280359 h 2217025"/>
              <a:gd name="connsiteX88" fmla="*/ 1313803 w 2447286"/>
              <a:gd name="connsiteY88" fmla="*/ 280359 h 2217025"/>
              <a:gd name="connsiteX89" fmla="*/ 1313803 w 2447286"/>
              <a:gd name="connsiteY89" fmla="*/ 361877 h 2217025"/>
              <a:gd name="connsiteX90" fmla="*/ 497455 w 2447286"/>
              <a:gd name="connsiteY90" fmla="*/ 361877 h 2217025"/>
              <a:gd name="connsiteX91" fmla="*/ 1833728 w 2447286"/>
              <a:gd name="connsiteY91" fmla="*/ 231095 h 2217025"/>
              <a:gd name="connsiteX92" fmla="*/ 2076615 w 2447286"/>
              <a:gd name="connsiteY92" fmla="*/ 473982 h 2217025"/>
              <a:gd name="connsiteX93" fmla="*/ 1833728 w 2447286"/>
              <a:gd name="connsiteY93" fmla="*/ 716869 h 2217025"/>
              <a:gd name="connsiteX94" fmla="*/ 1590841 w 2447286"/>
              <a:gd name="connsiteY94" fmla="*/ 473982 h 2217025"/>
              <a:gd name="connsiteX95" fmla="*/ 1833728 w 2447286"/>
              <a:gd name="connsiteY95" fmla="*/ 231095 h 2217025"/>
              <a:gd name="connsiteX96" fmla="*/ 1833729 w 2447286"/>
              <a:gd name="connsiteY96" fmla="*/ 180609 h 2217025"/>
              <a:gd name="connsiteX97" fmla="*/ 1540355 w 2447286"/>
              <a:gd name="connsiteY97" fmla="*/ 473983 h 2217025"/>
              <a:gd name="connsiteX98" fmla="*/ 1833729 w 2447286"/>
              <a:gd name="connsiteY98" fmla="*/ 767357 h 2217025"/>
              <a:gd name="connsiteX99" fmla="*/ 2127103 w 2447286"/>
              <a:gd name="connsiteY99" fmla="*/ 473983 h 2217025"/>
              <a:gd name="connsiteX100" fmla="*/ 1833729 w 2447286"/>
              <a:gd name="connsiteY100" fmla="*/ 180609 h 2217025"/>
              <a:gd name="connsiteX101" fmla="*/ 1833729 w 2447286"/>
              <a:gd name="connsiteY101" fmla="*/ 139234 h 2217025"/>
              <a:gd name="connsiteX102" fmla="*/ 2168478 w 2447286"/>
              <a:gd name="connsiteY102" fmla="*/ 473983 h 2217025"/>
              <a:gd name="connsiteX103" fmla="*/ 1833729 w 2447286"/>
              <a:gd name="connsiteY103" fmla="*/ 808732 h 2217025"/>
              <a:gd name="connsiteX104" fmla="*/ 1498980 w 2447286"/>
              <a:gd name="connsiteY104" fmla="*/ 473983 h 2217025"/>
              <a:gd name="connsiteX105" fmla="*/ 1833729 w 2447286"/>
              <a:gd name="connsiteY105" fmla="*/ 139234 h 2217025"/>
              <a:gd name="connsiteX106" fmla="*/ 411119 w 2447286"/>
              <a:gd name="connsiteY106" fmla="*/ 121029 h 2217025"/>
              <a:gd name="connsiteX107" fmla="*/ 411119 w 2447286"/>
              <a:gd name="connsiteY107" fmla="*/ 1806498 h 2217025"/>
              <a:gd name="connsiteX108" fmla="*/ 2326257 w 2447286"/>
              <a:gd name="connsiteY108" fmla="*/ 1806498 h 2217025"/>
              <a:gd name="connsiteX109" fmla="*/ 2326257 w 2447286"/>
              <a:gd name="connsiteY109" fmla="*/ 121029 h 2217025"/>
              <a:gd name="connsiteX110" fmla="*/ 290090 w 2447286"/>
              <a:gd name="connsiteY110" fmla="*/ 0 h 2217025"/>
              <a:gd name="connsiteX111" fmla="*/ 2447286 w 2447286"/>
              <a:gd name="connsiteY111" fmla="*/ 0 h 2217025"/>
              <a:gd name="connsiteX112" fmla="*/ 2447286 w 2447286"/>
              <a:gd name="connsiteY112" fmla="*/ 1927527 h 2217025"/>
              <a:gd name="connsiteX113" fmla="*/ 290090 w 2447286"/>
              <a:gd name="connsiteY113" fmla="*/ 1927527 h 2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47286" h="2217025">
                <a:moveTo>
                  <a:pt x="1426931" y="1592017"/>
                </a:moveTo>
                <a:lnTo>
                  <a:pt x="2243279" y="1592017"/>
                </a:lnTo>
                <a:lnTo>
                  <a:pt x="2243279" y="1673535"/>
                </a:lnTo>
                <a:lnTo>
                  <a:pt x="1426931" y="1673535"/>
                </a:lnTo>
                <a:close/>
                <a:moveTo>
                  <a:pt x="1426931" y="1404638"/>
                </a:moveTo>
                <a:lnTo>
                  <a:pt x="2243279" y="1404638"/>
                </a:lnTo>
                <a:lnTo>
                  <a:pt x="2243279" y="1486156"/>
                </a:lnTo>
                <a:lnTo>
                  <a:pt x="1426931" y="1486156"/>
                </a:lnTo>
                <a:close/>
                <a:moveTo>
                  <a:pt x="497455" y="1217259"/>
                </a:moveTo>
                <a:lnTo>
                  <a:pt x="1313803" y="1217259"/>
                </a:lnTo>
                <a:lnTo>
                  <a:pt x="1313803" y="1673535"/>
                </a:lnTo>
                <a:lnTo>
                  <a:pt x="497455" y="1673535"/>
                </a:lnTo>
                <a:close/>
                <a:moveTo>
                  <a:pt x="1426931" y="1217258"/>
                </a:moveTo>
                <a:lnTo>
                  <a:pt x="2243279" y="1217258"/>
                </a:lnTo>
                <a:lnTo>
                  <a:pt x="2243279" y="1298776"/>
                </a:lnTo>
                <a:lnTo>
                  <a:pt x="1426931" y="1298776"/>
                </a:lnTo>
                <a:close/>
                <a:moveTo>
                  <a:pt x="497455" y="1029879"/>
                </a:moveTo>
                <a:lnTo>
                  <a:pt x="1313803" y="1029879"/>
                </a:lnTo>
                <a:lnTo>
                  <a:pt x="1313803" y="1111397"/>
                </a:lnTo>
                <a:lnTo>
                  <a:pt x="497455" y="1111397"/>
                </a:lnTo>
                <a:close/>
                <a:moveTo>
                  <a:pt x="1426931" y="1029878"/>
                </a:moveTo>
                <a:lnTo>
                  <a:pt x="2243279" y="1029878"/>
                </a:lnTo>
                <a:lnTo>
                  <a:pt x="2243279" y="1111396"/>
                </a:lnTo>
                <a:lnTo>
                  <a:pt x="1426931" y="1111396"/>
                </a:lnTo>
                <a:close/>
                <a:moveTo>
                  <a:pt x="1426931" y="842499"/>
                </a:moveTo>
                <a:lnTo>
                  <a:pt x="2243279" y="842499"/>
                </a:lnTo>
                <a:lnTo>
                  <a:pt x="2243279" y="924017"/>
                </a:lnTo>
                <a:lnTo>
                  <a:pt x="1426931" y="924017"/>
                </a:lnTo>
                <a:close/>
                <a:moveTo>
                  <a:pt x="497455" y="842499"/>
                </a:moveTo>
                <a:lnTo>
                  <a:pt x="1313803" y="842499"/>
                </a:lnTo>
                <a:lnTo>
                  <a:pt x="1313803" y="924017"/>
                </a:lnTo>
                <a:lnTo>
                  <a:pt x="497455" y="924017"/>
                </a:lnTo>
                <a:close/>
                <a:moveTo>
                  <a:pt x="497455" y="655119"/>
                </a:moveTo>
                <a:lnTo>
                  <a:pt x="1313803" y="655119"/>
                </a:lnTo>
                <a:lnTo>
                  <a:pt x="1313803" y="736637"/>
                </a:lnTo>
                <a:lnTo>
                  <a:pt x="497455" y="736637"/>
                </a:lnTo>
                <a:close/>
                <a:moveTo>
                  <a:pt x="1831276" y="603840"/>
                </a:moveTo>
                <a:cubicBezTo>
                  <a:pt x="1824868" y="603840"/>
                  <a:pt x="1819671" y="609037"/>
                  <a:pt x="1819671" y="615445"/>
                </a:cubicBezTo>
                <a:lnTo>
                  <a:pt x="1819671" y="654130"/>
                </a:lnTo>
                <a:cubicBezTo>
                  <a:pt x="1819671" y="660539"/>
                  <a:pt x="1824868" y="665735"/>
                  <a:pt x="1831276" y="665735"/>
                </a:cubicBezTo>
                <a:cubicBezTo>
                  <a:pt x="1837686" y="665735"/>
                  <a:pt x="1842881" y="660539"/>
                  <a:pt x="1842881" y="654130"/>
                </a:cubicBezTo>
                <a:lnTo>
                  <a:pt x="1842881" y="615445"/>
                </a:lnTo>
                <a:cubicBezTo>
                  <a:pt x="1842881" y="609037"/>
                  <a:pt x="1837686" y="603840"/>
                  <a:pt x="1831276" y="603840"/>
                </a:cubicBezTo>
                <a:close/>
                <a:moveTo>
                  <a:pt x="497455" y="467739"/>
                </a:moveTo>
                <a:lnTo>
                  <a:pt x="1313803" y="467739"/>
                </a:lnTo>
                <a:lnTo>
                  <a:pt x="1313803" y="549257"/>
                </a:lnTo>
                <a:lnTo>
                  <a:pt x="497455" y="549257"/>
                </a:lnTo>
                <a:close/>
                <a:moveTo>
                  <a:pt x="1976929" y="460593"/>
                </a:moveTo>
                <a:cubicBezTo>
                  <a:pt x="1970521" y="460593"/>
                  <a:pt x="1965324" y="465790"/>
                  <a:pt x="1965324" y="472198"/>
                </a:cubicBezTo>
                <a:cubicBezTo>
                  <a:pt x="1965324" y="478608"/>
                  <a:pt x="1970521" y="483803"/>
                  <a:pt x="1976929" y="483803"/>
                </a:cubicBezTo>
                <a:lnTo>
                  <a:pt x="2015614" y="483803"/>
                </a:lnTo>
                <a:cubicBezTo>
                  <a:pt x="2022024" y="483803"/>
                  <a:pt x="2027219" y="478608"/>
                  <a:pt x="2027219" y="472198"/>
                </a:cubicBezTo>
                <a:cubicBezTo>
                  <a:pt x="2027219" y="465790"/>
                  <a:pt x="2022024" y="460593"/>
                  <a:pt x="2015614" y="460593"/>
                </a:cubicBezTo>
                <a:close/>
                <a:moveTo>
                  <a:pt x="1651844" y="460593"/>
                </a:moveTo>
                <a:cubicBezTo>
                  <a:pt x="1645435" y="460593"/>
                  <a:pt x="1640239" y="465790"/>
                  <a:pt x="1640239" y="472198"/>
                </a:cubicBezTo>
                <a:cubicBezTo>
                  <a:pt x="1640239" y="478608"/>
                  <a:pt x="1645435" y="483803"/>
                  <a:pt x="1651844" y="483803"/>
                </a:cubicBezTo>
                <a:lnTo>
                  <a:pt x="1690529" y="483803"/>
                </a:lnTo>
                <a:cubicBezTo>
                  <a:pt x="1696939" y="483803"/>
                  <a:pt x="1702134" y="478608"/>
                  <a:pt x="1702134" y="472198"/>
                </a:cubicBezTo>
                <a:cubicBezTo>
                  <a:pt x="1702134" y="465790"/>
                  <a:pt x="1696939" y="460593"/>
                  <a:pt x="1690529" y="460593"/>
                </a:cubicBezTo>
                <a:close/>
                <a:moveTo>
                  <a:pt x="1827408" y="378162"/>
                </a:moveTo>
                <a:lnTo>
                  <a:pt x="1827408" y="462195"/>
                </a:lnTo>
                <a:cubicBezTo>
                  <a:pt x="1822750" y="463051"/>
                  <a:pt x="1819671" y="467266"/>
                  <a:pt x="1819671" y="472198"/>
                </a:cubicBezTo>
                <a:cubicBezTo>
                  <a:pt x="1819671" y="478608"/>
                  <a:pt x="1824868" y="483803"/>
                  <a:pt x="1831276" y="483803"/>
                </a:cubicBezTo>
                <a:cubicBezTo>
                  <a:pt x="1834417" y="483803"/>
                  <a:pt x="1837268" y="482556"/>
                  <a:pt x="1839306" y="480477"/>
                </a:cubicBezTo>
                <a:lnTo>
                  <a:pt x="1895114" y="511411"/>
                </a:lnTo>
                <a:lnTo>
                  <a:pt x="1898865" y="504645"/>
                </a:lnTo>
                <a:lnTo>
                  <a:pt x="1842406" y="473349"/>
                </a:lnTo>
                <a:lnTo>
                  <a:pt x="1842881" y="472198"/>
                </a:lnTo>
                <a:cubicBezTo>
                  <a:pt x="1842881" y="467266"/>
                  <a:pt x="1839804" y="463051"/>
                  <a:pt x="1835144" y="462195"/>
                </a:cubicBezTo>
                <a:lnTo>
                  <a:pt x="1835144" y="378162"/>
                </a:lnTo>
                <a:close/>
                <a:moveTo>
                  <a:pt x="0" y="289498"/>
                </a:moveTo>
                <a:lnTo>
                  <a:pt x="199212" y="289498"/>
                </a:lnTo>
                <a:lnTo>
                  <a:pt x="199212" y="410527"/>
                </a:lnTo>
                <a:lnTo>
                  <a:pt x="121029" y="410527"/>
                </a:lnTo>
                <a:lnTo>
                  <a:pt x="121029" y="2095996"/>
                </a:lnTo>
                <a:lnTo>
                  <a:pt x="2036167" y="2095996"/>
                </a:lnTo>
                <a:lnTo>
                  <a:pt x="2036167" y="1999219"/>
                </a:lnTo>
                <a:lnTo>
                  <a:pt x="2157196" y="1999219"/>
                </a:lnTo>
                <a:lnTo>
                  <a:pt x="2157196" y="2217025"/>
                </a:lnTo>
                <a:lnTo>
                  <a:pt x="0" y="2217025"/>
                </a:lnTo>
                <a:close/>
                <a:moveTo>
                  <a:pt x="1831276" y="282229"/>
                </a:moveTo>
                <a:cubicBezTo>
                  <a:pt x="1824868" y="282229"/>
                  <a:pt x="1819671" y="287426"/>
                  <a:pt x="1819671" y="293834"/>
                </a:cubicBezTo>
                <a:lnTo>
                  <a:pt x="1819671" y="332519"/>
                </a:lnTo>
                <a:cubicBezTo>
                  <a:pt x="1819671" y="338927"/>
                  <a:pt x="1824868" y="344124"/>
                  <a:pt x="1831276" y="344124"/>
                </a:cubicBezTo>
                <a:cubicBezTo>
                  <a:pt x="1837686" y="344124"/>
                  <a:pt x="1842881" y="338927"/>
                  <a:pt x="1842881" y="332519"/>
                </a:cubicBezTo>
                <a:lnTo>
                  <a:pt x="1842881" y="293834"/>
                </a:lnTo>
                <a:cubicBezTo>
                  <a:pt x="1842881" y="287426"/>
                  <a:pt x="1837686" y="282229"/>
                  <a:pt x="1831276" y="282229"/>
                </a:cubicBezTo>
                <a:close/>
                <a:moveTo>
                  <a:pt x="497455" y="280359"/>
                </a:moveTo>
                <a:lnTo>
                  <a:pt x="1313803" y="280359"/>
                </a:lnTo>
                <a:lnTo>
                  <a:pt x="1313803" y="361877"/>
                </a:lnTo>
                <a:lnTo>
                  <a:pt x="497455" y="361877"/>
                </a:lnTo>
                <a:close/>
                <a:moveTo>
                  <a:pt x="1833728" y="231095"/>
                </a:moveTo>
                <a:cubicBezTo>
                  <a:pt x="1967871" y="231095"/>
                  <a:pt x="2076615" y="339839"/>
                  <a:pt x="2076615" y="473982"/>
                </a:cubicBezTo>
                <a:cubicBezTo>
                  <a:pt x="2076615" y="608125"/>
                  <a:pt x="1967871" y="716869"/>
                  <a:pt x="1833728" y="716869"/>
                </a:cubicBezTo>
                <a:cubicBezTo>
                  <a:pt x="1699585" y="716869"/>
                  <a:pt x="1590841" y="608125"/>
                  <a:pt x="1590841" y="473982"/>
                </a:cubicBezTo>
                <a:cubicBezTo>
                  <a:pt x="1590841" y="339839"/>
                  <a:pt x="1699585" y="231095"/>
                  <a:pt x="1833728" y="231095"/>
                </a:cubicBezTo>
                <a:close/>
                <a:moveTo>
                  <a:pt x="1833729" y="180609"/>
                </a:moveTo>
                <a:cubicBezTo>
                  <a:pt x="1671703" y="180609"/>
                  <a:pt x="1540355" y="311957"/>
                  <a:pt x="1540355" y="473983"/>
                </a:cubicBezTo>
                <a:cubicBezTo>
                  <a:pt x="1540355" y="636009"/>
                  <a:pt x="1671703" y="767357"/>
                  <a:pt x="1833729" y="767357"/>
                </a:cubicBezTo>
                <a:cubicBezTo>
                  <a:pt x="1995755" y="767357"/>
                  <a:pt x="2127103" y="636009"/>
                  <a:pt x="2127103" y="473983"/>
                </a:cubicBezTo>
                <a:cubicBezTo>
                  <a:pt x="2127103" y="311957"/>
                  <a:pt x="1995755" y="180609"/>
                  <a:pt x="1833729" y="180609"/>
                </a:cubicBezTo>
                <a:close/>
                <a:moveTo>
                  <a:pt x="1833729" y="139234"/>
                </a:moveTo>
                <a:cubicBezTo>
                  <a:pt x="2018606" y="139234"/>
                  <a:pt x="2168478" y="289106"/>
                  <a:pt x="2168478" y="473983"/>
                </a:cubicBezTo>
                <a:cubicBezTo>
                  <a:pt x="2168478" y="658860"/>
                  <a:pt x="2018606" y="808732"/>
                  <a:pt x="1833729" y="808732"/>
                </a:cubicBezTo>
                <a:cubicBezTo>
                  <a:pt x="1648852" y="808732"/>
                  <a:pt x="1498980" y="658860"/>
                  <a:pt x="1498980" y="473983"/>
                </a:cubicBezTo>
                <a:cubicBezTo>
                  <a:pt x="1498980" y="289106"/>
                  <a:pt x="1648852" y="139234"/>
                  <a:pt x="1833729" y="139234"/>
                </a:cubicBezTo>
                <a:close/>
                <a:moveTo>
                  <a:pt x="411119" y="121029"/>
                </a:moveTo>
                <a:lnTo>
                  <a:pt x="411119" y="1806498"/>
                </a:lnTo>
                <a:lnTo>
                  <a:pt x="2326257" y="1806498"/>
                </a:lnTo>
                <a:lnTo>
                  <a:pt x="2326257" y="121029"/>
                </a:lnTo>
                <a:close/>
                <a:moveTo>
                  <a:pt x="290090" y="0"/>
                </a:moveTo>
                <a:lnTo>
                  <a:pt x="2447286" y="0"/>
                </a:lnTo>
                <a:lnTo>
                  <a:pt x="2447286" y="1927527"/>
                </a:lnTo>
                <a:lnTo>
                  <a:pt x="290090" y="1927527"/>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10308539" y="1491572"/>
            <a:ext cx="1053697" cy="1008322"/>
            <a:chOff x="7571318" y="2034239"/>
            <a:chExt cx="3213171" cy="3074806"/>
          </a:xfrm>
          <a:solidFill>
            <a:schemeClr val="tx1"/>
          </a:solidFill>
        </p:grpSpPr>
        <p:sp>
          <p:nvSpPr>
            <p:cNvPr id="35" name="Freeform 21"/>
            <p:cNvSpPr>
              <a:spLocks noChangeAspect="1" noEditPoints="1"/>
            </p:cNvSpPr>
            <p:nvPr/>
          </p:nvSpPr>
          <p:spPr bwMode="black">
            <a:xfrm>
              <a:off x="8140162" y="2034239"/>
              <a:ext cx="2484262" cy="154724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8409970" y="2227231"/>
              <a:ext cx="1457021" cy="989551"/>
            </a:xfrm>
            <a:prstGeom prst="rect">
              <a:avLst/>
            </a:prstGeom>
            <a:solidFill>
              <a:srgbClr val="EEF5C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39" name="Group 38"/>
            <p:cNvGrpSpPr>
              <a:grpSpLocks noChangeAspect="1"/>
            </p:cNvGrpSpPr>
            <p:nvPr/>
          </p:nvGrpSpPr>
          <p:grpSpPr>
            <a:xfrm>
              <a:off x="8140162" y="3959469"/>
              <a:ext cx="2132621" cy="1149576"/>
              <a:chOff x="1521227" y="5644283"/>
              <a:chExt cx="1894550" cy="1021243"/>
            </a:xfrm>
            <a:grpFill/>
          </p:grpSpPr>
          <p:sp>
            <p:nvSpPr>
              <p:cNvPr id="53" name="Freeform 52"/>
              <p:cNvSpPr>
                <a:spLocks noEditPoints="1"/>
              </p:cNvSpPr>
              <p:nvPr/>
            </p:nvSpPr>
            <p:spPr bwMode="auto">
              <a:xfrm>
                <a:off x="2043556" y="5644283"/>
                <a:ext cx="378925" cy="1021242"/>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4" name="Freeform 53"/>
              <p:cNvSpPr>
                <a:spLocks noEditPoints="1"/>
              </p:cNvSpPr>
              <p:nvPr/>
            </p:nvSpPr>
            <p:spPr bwMode="auto">
              <a:xfrm>
                <a:off x="3036852" y="5866090"/>
                <a:ext cx="378925" cy="799435"/>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8" name="Freeform 57"/>
              <p:cNvSpPr>
                <a:spLocks noEditPoints="1"/>
              </p:cNvSpPr>
              <p:nvPr/>
            </p:nvSpPr>
            <p:spPr bwMode="auto">
              <a:xfrm>
                <a:off x="2513373" y="5783333"/>
                <a:ext cx="427445" cy="868749"/>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sp>
            <p:nvSpPr>
              <p:cNvPr id="59" name="Freeform 58"/>
              <p:cNvSpPr>
                <a:spLocks noEditPoints="1"/>
              </p:cNvSpPr>
              <p:nvPr/>
            </p:nvSpPr>
            <p:spPr bwMode="auto">
              <a:xfrm>
                <a:off x="1521227" y="5644285"/>
                <a:ext cx="425135" cy="1021241"/>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grpFill/>
              <a:ln>
                <a:noFill/>
              </a:ln>
              <a:extLst/>
            </p:spPr>
            <p:txBody>
              <a:bodyPr vert="horz" wrap="square" lIns="89617" tIns="44808" rIns="89617" bIns="44808"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endParaRPr lang="en-US" sz="2800">
                  <a:solidFill>
                    <a:srgbClr val="000000"/>
                  </a:solidFill>
                </a:endParaRPr>
              </a:p>
            </p:txBody>
          </p:sp>
        </p:grpSp>
        <p:sp>
          <p:nvSpPr>
            <p:cNvPr id="44" name="Freeform 121"/>
            <p:cNvSpPr>
              <a:spLocks noChangeAspect="1"/>
            </p:cNvSpPr>
            <p:nvPr/>
          </p:nvSpPr>
          <p:spPr bwMode="black">
            <a:xfrm rot="19647312">
              <a:off x="7571318" y="2979073"/>
              <a:ext cx="650708" cy="873990"/>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45" name="Freeform 121"/>
            <p:cNvSpPr>
              <a:spLocks noChangeAspect="1"/>
            </p:cNvSpPr>
            <p:nvPr/>
          </p:nvSpPr>
          <p:spPr bwMode="black">
            <a:xfrm rot="8356067">
              <a:off x="10133781" y="3624510"/>
              <a:ext cx="650708" cy="873996"/>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grp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46" name="Group 45"/>
            <p:cNvGrpSpPr>
              <a:grpSpLocks noChangeAspect="1"/>
            </p:cNvGrpSpPr>
            <p:nvPr/>
          </p:nvGrpSpPr>
          <p:grpSpPr>
            <a:xfrm>
              <a:off x="8460724" y="2321703"/>
              <a:ext cx="1301416" cy="822118"/>
              <a:chOff x="1535603" y="5511803"/>
              <a:chExt cx="622317" cy="393124"/>
            </a:xfrm>
            <a:grpFill/>
          </p:grpSpPr>
          <p:sp>
            <p:nvSpPr>
              <p:cNvPr id="47" name="Freeform 29"/>
              <p:cNvSpPr>
                <a:spLocks noChangeAspect="1" noEditPoints="1"/>
              </p:cNvSpPr>
              <p:nvPr/>
            </p:nvSpPr>
            <p:spPr bwMode="black">
              <a:xfrm>
                <a:off x="1535603" y="5511803"/>
                <a:ext cx="622317" cy="393124"/>
              </a:xfrm>
              <a:custGeom>
                <a:avLst/>
                <a:gdLst>
                  <a:gd name="T0" fmla="*/ 2248 w 2312"/>
                  <a:gd name="T1" fmla="*/ 0 h 1460"/>
                  <a:gd name="T2" fmla="*/ 64 w 2312"/>
                  <a:gd name="T3" fmla="*/ 0 h 1460"/>
                  <a:gd name="T4" fmla="*/ 0 w 2312"/>
                  <a:gd name="T5" fmla="*/ 64 h 1460"/>
                  <a:gd name="T6" fmla="*/ 0 w 2312"/>
                  <a:gd name="T7" fmla="*/ 1396 h 1460"/>
                  <a:gd name="T8" fmla="*/ 64 w 2312"/>
                  <a:gd name="T9" fmla="*/ 1460 h 1460"/>
                  <a:gd name="T10" fmla="*/ 2248 w 2312"/>
                  <a:gd name="T11" fmla="*/ 1460 h 1460"/>
                  <a:gd name="T12" fmla="*/ 2312 w 2312"/>
                  <a:gd name="T13" fmla="*/ 1396 h 1460"/>
                  <a:gd name="T14" fmla="*/ 2312 w 2312"/>
                  <a:gd name="T15" fmla="*/ 64 h 1460"/>
                  <a:gd name="T16" fmla="*/ 2248 w 2312"/>
                  <a:gd name="T17" fmla="*/ 0 h 1460"/>
                  <a:gd name="T18" fmla="*/ 1152 w 2312"/>
                  <a:gd name="T19" fmla="*/ 1409 h 1460"/>
                  <a:gd name="T20" fmla="*/ 1120 w 2312"/>
                  <a:gd name="T21" fmla="*/ 1404 h 1460"/>
                  <a:gd name="T22" fmla="*/ 1120 w 2312"/>
                  <a:gd name="T23" fmla="*/ 1377 h 1460"/>
                  <a:gd name="T24" fmla="*/ 1152 w 2312"/>
                  <a:gd name="T25" fmla="*/ 1377 h 1460"/>
                  <a:gd name="T26" fmla="*/ 1152 w 2312"/>
                  <a:gd name="T27" fmla="*/ 1409 h 1460"/>
                  <a:gd name="T28" fmla="*/ 1152 w 2312"/>
                  <a:gd name="T29" fmla="*/ 1374 h 1460"/>
                  <a:gd name="T30" fmla="*/ 1120 w 2312"/>
                  <a:gd name="T31" fmla="*/ 1374 h 1460"/>
                  <a:gd name="T32" fmla="*/ 1120 w 2312"/>
                  <a:gd name="T33" fmla="*/ 1347 h 1460"/>
                  <a:gd name="T34" fmla="*/ 1152 w 2312"/>
                  <a:gd name="T35" fmla="*/ 1342 h 1460"/>
                  <a:gd name="T36" fmla="*/ 1152 w 2312"/>
                  <a:gd name="T37" fmla="*/ 1374 h 1460"/>
                  <a:gd name="T38" fmla="*/ 1199 w 2312"/>
                  <a:gd name="T39" fmla="*/ 1415 h 1460"/>
                  <a:gd name="T40" fmla="*/ 1156 w 2312"/>
                  <a:gd name="T41" fmla="*/ 1409 h 1460"/>
                  <a:gd name="T42" fmla="*/ 1156 w 2312"/>
                  <a:gd name="T43" fmla="*/ 1377 h 1460"/>
                  <a:gd name="T44" fmla="*/ 1199 w 2312"/>
                  <a:gd name="T45" fmla="*/ 1377 h 1460"/>
                  <a:gd name="T46" fmla="*/ 1199 w 2312"/>
                  <a:gd name="T47" fmla="*/ 1415 h 1460"/>
                  <a:gd name="T48" fmla="*/ 1199 w 2312"/>
                  <a:gd name="T49" fmla="*/ 1374 h 1460"/>
                  <a:gd name="T50" fmla="*/ 1156 w 2312"/>
                  <a:gd name="T51" fmla="*/ 1374 h 1460"/>
                  <a:gd name="T52" fmla="*/ 1156 w 2312"/>
                  <a:gd name="T53" fmla="*/ 1342 h 1460"/>
                  <a:gd name="T54" fmla="*/ 1199 w 2312"/>
                  <a:gd name="T55" fmla="*/ 1336 h 1460"/>
                  <a:gd name="T56" fmla="*/ 1199 w 2312"/>
                  <a:gd name="T57" fmla="*/ 1374 h 1460"/>
                  <a:gd name="T58" fmla="*/ 2176 w 2312"/>
                  <a:gd name="T59" fmla="*/ 1301 h 1460"/>
                  <a:gd name="T60" fmla="*/ 136 w 2312"/>
                  <a:gd name="T61" fmla="*/ 1301 h 1460"/>
                  <a:gd name="T62" fmla="*/ 136 w 2312"/>
                  <a:gd name="T63" fmla="*/ 158 h 1460"/>
                  <a:gd name="T64" fmla="*/ 2176 w 2312"/>
                  <a:gd name="T65" fmla="*/ 158 h 1460"/>
                  <a:gd name="T66" fmla="*/ 2176 w 2312"/>
                  <a:gd name="T67" fmla="*/ 13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2" h="1460">
                    <a:moveTo>
                      <a:pt x="2248" y="0"/>
                    </a:moveTo>
                    <a:cubicBezTo>
                      <a:pt x="64" y="0"/>
                      <a:pt x="64" y="0"/>
                      <a:pt x="64" y="0"/>
                    </a:cubicBezTo>
                    <a:cubicBezTo>
                      <a:pt x="29" y="0"/>
                      <a:pt x="0" y="28"/>
                      <a:pt x="0" y="64"/>
                    </a:cubicBezTo>
                    <a:cubicBezTo>
                      <a:pt x="0" y="1396"/>
                      <a:pt x="0" y="1396"/>
                      <a:pt x="0" y="1396"/>
                    </a:cubicBezTo>
                    <a:cubicBezTo>
                      <a:pt x="0" y="1431"/>
                      <a:pt x="29" y="1460"/>
                      <a:pt x="64" y="1460"/>
                    </a:cubicBezTo>
                    <a:cubicBezTo>
                      <a:pt x="2248" y="1460"/>
                      <a:pt x="2248" y="1460"/>
                      <a:pt x="2248" y="1460"/>
                    </a:cubicBezTo>
                    <a:cubicBezTo>
                      <a:pt x="2283" y="1460"/>
                      <a:pt x="2312" y="1431"/>
                      <a:pt x="2312" y="1396"/>
                    </a:cubicBezTo>
                    <a:cubicBezTo>
                      <a:pt x="2312" y="64"/>
                      <a:pt x="2312" y="64"/>
                      <a:pt x="2312" y="64"/>
                    </a:cubicBezTo>
                    <a:cubicBezTo>
                      <a:pt x="2312" y="28"/>
                      <a:pt x="2283" y="0"/>
                      <a:pt x="2248" y="0"/>
                    </a:cubicBezTo>
                    <a:close/>
                    <a:moveTo>
                      <a:pt x="1152" y="1409"/>
                    </a:moveTo>
                    <a:cubicBezTo>
                      <a:pt x="1120" y="1404"/>
                      <a:pt x="1120" y="1404"/>
                      <a:pt x="1120" y="1404"/>
                    </a:cubicBezTo>
                    <a:cubicBezTo>
                      <a:pt x="1120" y="1377"/>
                      <a:pt x="1120" y="1377"/>
                      <a:pt x="1120" y="1377"/>
                    </a:cubicBezTo>
                    <a:cubicBezTo>
                      <a:pt x="1152" y="1377"/>
                      <a:pt x="1152" y="1377"/>
                      <a:pt x="1152" y="1377"/>
                    </a:cubicBezTo>
                    <a:lnTo>
                      <a:pt x="1152" y="1409"/>
                    </a:lnTo>
                    <a:close/>
                    <a:moveTo>
                      <a:pt x="1152" y="1374"/>
                    </a:moveTo>
                    <a:cubicBezTo>
                      <a:pt x="1120" y="1374"/>
                      <a:pt x="1120" y="1374"/>
                      <a:pt x="1120" y="1374"/>
                    </a:cubicBezTo>
                    <a:cubicBezTo>
                      <a:pt x="1120" y="1347"/>
                      <a:pt x="1120" y="1347"/>
                      <a:pt x="1120" y="1347"/>
                    </a:cubicBezTo>
                    <a:cubicBezTo>
                      <a:pt x="1152" y="1342"/>
                      <a:pt x="1152" y="1342"/>
                      <a:pt x="1152" y="1342"/>
                    </a:cubicBezTo>
                    <a:lnTo>
                      <a:pt x="1152" y="1374"/>
                    </a:lnTo>
                    <a:close/>
                    <a:moveTo>
                      <a:pt x="1199" y="1415"/>
                    </a:moveTo>
                    <a:cubicBezTo>
                      <a:pt x="1156" y="1409"/>
                      <a:pt x="1156" y="1409"/>
                      <a:pt x="1156" y="1409"/>
                    </a:cubicBezTo>
                    <a:cubicBezTo>
                      <a:pt x="1156" y="1377"/>
                      <a:pt x="1156" y="1377"/>
                      <a:pt x="1156" y="1377"/>
                    </a:cubicBezTo>
                    <a:cubicBezTo>
                      <a:pt x="1199" y="1377"/>
                      <a:pt x="1199" y="1377"/>
                      <a:pt x="1199" y="1377"/>
                    </a:cubicBezTo>
                    <a:lnTo>
                      <a:pt x="1199" y="1415"/>
                    </a:lnTo>
                    <a:close/>
                    <a:moveTo>
                      <a:pt x="1199" y="1374"/>
                    </a:moveTo>
                    <a:cubicBezTo>
                      <a:pt x="1156" y="1374"/>
                      <a:pt x="1156" y="1374"/>
                      <a:pt x="1156" y="1374"/>
                    </a:cubicBezTo>
                    <a:cubicBezTo>
                      <a:pt x="1156" y="1342"/>
                      <a:pt x="1156" y="1342"/>
                      <a:pt x="1156" y="1342"/>
                    </a:cubicBezTo>
                    <a:cubicBezTo>
                      <a:pt x="1199" y="1336"/>
                      <a:pt x="1199" y="1336"/>
                      <a:pt x="1199" y="1336"/>
                    </a:cubicBezTo>
                    <a:lnTo>
                      <a:pt x="1199" y="1374"/>
                    </a:lnTo>
                    <a:close/>
                    <a:moveTo>
                      <a:pt x="2176" y="1301"/>
                    </a:moveTo>
                    <a:cubicBezTo>
                      <a:pt x="136" y="1301"/>
                      <a:pt x="136" y="1301"/>
                      <a:pt x="136" y="1301"/>
                    </a:cubicBezTo>
                    <a:cubicBezTo>
                      <a:pt x="136" y="158"/>
                      <a:pt x="136" y="158"/>
                      <a:pt x="136" y="158"/>
                    </a:cubicBezTo>
                    <a:cubicBezTo>
                      <a:pt x="2176" y="158"/>
                      <a:pt x="2176" y="158"/>
                      <a:pt x="2176" y="158"/>
                    </a:cubicBezTo>
                    <a:lnTo>
                      <a:pt x="2176" y="130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49"/>
              <p:cNvSpPr>
                <a:spLocks noChangeAspect="1"/>
              </p:cNvSpPr>
              <p:nvPr/>
            </p:nvSpPr>
            <p:spPr bwMode="black">
              <a:xfrm>
                <a:off x="1587318" y="5579013"/>
                <a:ext cx="274320" cy="264057"/>
              </a:xfrm>
              <a:custGeom>
                <a:avLst/>
                <a:gdLst>
                  <a:gd name="connsiteX0" fmla="*/ 439462 w 612464"/>
                  <a:gd name="connsiteY0" fmla="*/ 297781 h 589547"/>
                  <a:gd name="connsiteX1" fmla="*/ 612464 w 612464"/>
                  <a:gd name="connsiteY1" fmla="*/ 297781 h 589547"/>
                  <a:gd name="connsiteX2" fmla="*/ 612464 w 612464"/>
                  <a:gd name="connsiteY2" fmla="*/ 589544 h 589547"/>
                  <a:gd name="connsiteX3" fmla="*/ 439462 w 612464"/>
                  <a:gd name="connsiteY3" fmla="*/ 589544 h 589547"/>
                  <a:gd name="connsiteX4" fmla="*/ 0 w 612464"/>
                  <a:gd name="connsiteY4" fmla="*/ 138826 h 589547"/>
                  <a:gd name="connsiteX5" fmla="*/ 173002 w 612464"/>
                  <a:gd name="connsiteY5" fmla="*/ 138826 h 589547"/>
                  <a:gd name="connsiteX6" fmla="*/ 173002 w 612464"/>
                  <a:gd name="connsiteY6" fmla="*/ 589547 h 589547"/>
                  <a:gd name="connsiteX7" fmla="*/ 0 w 612464"/>
                  <a:gd name="connsiteY7" fmla="*/ 589547 h 589547"/>
                  <a:gd name="connsiteX8" fmla="*/ 219732 w 612464"/>
                  <a:gd name="connsiteY8" fmla="*/ 0 h 589547"/>
                  <a:gd name="connsiteX9" fmla="*/ 392734 w 612464"/>
                  <a:gd name="connsiteY9" fmla="*/ 0 h 589547"/>
                  <a:gd name="connsiteX10" fmla="*/ 392734 w 612464"/>
                  <a:gd name="connsiteY10" fmla="*/ 589542 h 589547"/>
                  <a:gd name="connsiteX11" fmla="*/ 219732 w 612464"/>
                  <a:gd name="connsiteY11" fmla="*/ 589542 h 5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464" h="589547">
                    <a:moveTo>
                      <a:pt x="439462" y="297781"/>
                    </a:moveTo>
                    <a:lnTo>
                      <a:pt x="612464" y="297781"/>
                    </a:lnTo>
                    <a:lnTo>
                      <a:pt x="612464" y="589544"/>
                    </a:lnTo>
                    <a:lnTo>
                      <a:pt x="439462" y="589544"/>
                    </a:lnTo>
                    <a:close/>
                    <a:moveTo>
                      <a:pt x="0" y="138826"/>
                    </a:moveTo>
                    <a:lnTo>
                      <a:pt x="173002" y="138826"/>
                    </a:lnTo>
                    <a:lnTo>
                      <a:pt x="173002" y="589547"/>
                    </a:lnTo>
                    <a:lnTo>
                      <a:pt x="0" y="589547"/>
                    </a:lnTo>
                    <a:close/>
                    <a:moveTo>
                      <a:pt x="219732" y="0"/>
                    </a:moveTo>
                    <a:lnTo>
                      <a:pt x="392734" y="0"/>
                    </a:lnTo>
                    <a:lnTo>
                      <a:pt x="392734" y="589542"/>
                    </a:lnTo>
                    <a:lnTo>
                      <a:pt x="219732" y="589542"/>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Freeform 5"/>
              <p:cNvSpPr>
                <a:spLocks noChangeAspect="1" noEditPoints="1"/>
              </p:cNvSpPr>
              <p:nvPr/>
            </p:nvSpPr>
            <p:spPr bwMode="black">
              <a:xfrm>
                <a:off x="1902690" y="5637001"/>
                <a:ext cx="182880" cy="180469"/>
              </a:xfrm>
              <a:custGeom>
                <a:avLst/>
                <a:gdLst>
                  <a:gd name="T0" fmla="*/ 386 w 1313"/>
                  <a:gd name="T1" fmla="*/ 852 h 1296"/>
                  <a:gd name="T2" fmla="*/ 362 w 1313"/>
                  <a:gd name="T3" fmla="*/ 818 h 1296"/>
                  <a:gd name="T4" fmla="*/ 327 w 1313"/>
                  <a:gd name="T5" fmla="*/ 551 h 1296"/>
                  <a:gd name="T6" fmla="*/ 352 w 1313"/>
                  <a:gd name="T7" fmla="*/ 485 h 1296"/>
                  <a:gd name="T8" fmla="*/ 367 w 1313"/>
                  <a:gd name="T9" fmla="*/ 460 h 1296"/>
                  <a:gd name="T10" fmla="*/ 339 w 1313"/>
                  <a:gd name="T11" fmla="*/ 441 h 1296"/>
                  <a:gd name="T12" fmla="*/ 134 w 1313"/>
                  <a:gd name="T13" fmla="*/ 301 h 1296"/>
                  <a:gd name="T14" fmla="*/ 52 w 1313"/>
                  <a:gd name="T15" fmla="*/ 482 h 1296"/>
                  <a:gd name="T16" fmla="*/ 169 w 1313"/>
                  <a:gd name="T17" fmla="*/ 1035 h 1296"/>
                  <a:gd name="T18" fmla="*/ 386 w 1313"/>
                  <a:gd name="T19" fmla="*/ 852 h 1296"/>
                  <a:gd name="T20" fmla="*/ 612 w 1313"/>
                  <a:gd name="T21" fmla="*/ 295 h 1296"/>
                  <a:gd name="T22" fmla="*/ 611 w 1313"/>
                  <a:gd name="T23" fmla="*/ 287 h 1296"/>
                  <a:gd name="T24" fmla="*/ 583 w 1313"/>
                  <a:gd name="T25" fmla="*/ 13 h 1296"/>
                  <a:gd name="T26" fmla="*/ 154 w 1313"/>
                  <a:gd name="T27" fmla="*/ 269 h 1296"/>
                  <a:gd name="T28" fmla="*/ 387 w 1313"/>
                  <a:gd name="T29" fmla="*/ 428 h 1296"/>
                  <a:gd name="T30" fmla="*/ 389 w 1313"/>
                  <a:gd name="T31" fmla="*/ 426 h 1296"/>
                  <a:gd name="T32" fmla="*/ 552 w 1313"/>
                  <a:gd name="T33" fmla="*/ 310 h 1296"/>
                  <a:gd name="T34" fmla="*/ 612 w 1313"/>
                  <a:gd name="T35" fmla="*/ 295 h 1296"/>
                  <a:gd name="T36" fmla="*/ 981 w 1313"/>
                  <a:gd name="T37" fmla="*/ 91 h 1296"/>
                  <a:gd name="T38" fmla="*/ 620 w 1313"/>
                  <a:gd name="T39" fmla="*/ 9 h 1296"/>
                  <a:gd name="T40" fmla="*/ 645 w 1313"/>
                  <a:gd name="T41" fmla="*/ 251 h 1296"/>
                  <a:gd name="T42" fmla="*/ 650 w 1313"/>
                  <a:gd name="T43" fmla="*/ 293 h 1296"/>
                  <a:gd name="T44" fmla="*/ 687 w 1313"/>
                  <a:gd name="T45" fmla="*/ 291 h 1296"/>
                  <a:gd name="T46" fmla="*/ 757 w 1313"/>
                  <a:gd name="T47" fmla="*/ 303 h 1296"/>
                  <a:gd name="T48" fmla="*/ 823 w 1313"/>
                  <a:gd name="T49" fmla="*/ 328 h 1296"/>
                  <a:gd name="T50" fmla="*/ 833 w 1313"/>
                  <a:gd name="T51" fmla="*/ 334 h 1296"/>
                  <a:gd name="T52" fmla="*/ 841 w 1313"/>
                  <a:gd name="T53" fmla="*/ 319 h 1296"/>
                  <a:gd name="T54" fmla="*/ 981 w 1313"/>
                  <a:gd name="T55" fmla="*/ 91 h 1296"/>
                  <a:gd name="T56" fmla="*/ 1278 w 1313"/>
                  <a:gd name="T57" fmla="*/ 810 h 1296"/>
                  <a:gd name="T58" fmla="*/ 1300 w 1313"/>
                  <a:gd name="T59" fmla="*/ 699 h 1296"/>
                  <a:gd name="T60" fmla="*/ 1152 w 1313"/>
                  <a:gd name="T61" fmla="*/ 236 h 1296"/>
                  <a:gd name="T62" fmla="*/ 1012 w 1313"/>
                  <a:gd name="T63" fmla="*/ 111 h 1296"/>
                  <a:gd name="T64" fmla="*/ 876 w 1313"/>
                  <a:gd name="T65" fmla="*/ 335 h 1296"/>
                  <a:gd name="T66" fmla="*/ 865 w 1313"/>
                  <a:gd name="T67" fmla="*/ 354 h 1296"/>
                  <a:gd name="T68" fmla="*/ 882 w 1313"/>
                  <a:gd name="T69" fmla="*/ 365 h 1296"/>
                  <a:gd name="T70" fmla="*/ 1005 w 1313"/>
                  <a:gd name="T71" fmla="*/ 733 h 1296"/>
                  <a:gd name="T72" fmla="*/ 575 w 1313"/>
                  <a:gd name="T73" fmla="*/ 982 h 1296"/>
                  <a:gd name="T74" fmla="*/ 450 w 1313"/>
                  <a:gd name="T75" fmla="*/ 920 h 1296"/>
                  <a:gd name="T76" fmla="*/ 411 w 1313"/>
                  <a:gd name="T77" fmla="*/ 883 h 1296"/>
                  <a:gd name="T78" fmla="*/ 407 w 1313"/>
                  <a:gd name="T79" fmla="*/ 886 h 1296"/>
                  <a:gd name="T80" fmla="*/ 193 w 1313"/>
                  <a:gd name="T81" fmla="*/ 1067 h 1296"/>
                  <a:gd name="T82" fmla="*/ 730 w 1313"/>
                  <a:gd name="T83" fmla="*/ 1273 h 1296"/>
                  <a:gd name="T84" fmla="*/ 1074 w 1313"/>
                  <a:gd name="T85" fmla="*/ 1130 h 1296"/>
                  <a:gd name="T86" fmla="*/ 1278 w 1313"/>
                  <a:gd name="T87" fmla="*/ 8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3" h="1296">
                    <a:moveTo>
                      <a:pt x="386" y="852"/>
                    </a:moveTo>
                    <a:cubicBezTo>
                      <a:pt x="362" y="818"/>
                      <a:pt x="362" y="818"/>
                      <a:pt x="362" y="818"/>
                    </a:cubicBezTo>
                    <a:cubicBezTo>
                      <a:pt x="317" y="740"/>
                      <a:pt x="301" y="645"/>
                      <a:pt x="327" y="551"/>
                    </a:cubicBezTo>
                    <a:cubicBezTo>
                      <a:pt x="333" y="528"/>
                      <a:pt x="341" y="506"/>
                      <a:pt x="352" y="485"/>
                    </a:cubicBezTo>
                    <a:cubicBezTo>
                      <a:pt x="367" y="460"/>
                      <a:pt x="367" y="460"/>
                      <a:pt x="367" y="460"/>
                    </a:cubicBezTo>
                    <a:cubicBezTo>
                      <a:pt x="339" y="441"/>
                      <a:pt x="339" y="441"/>
                      <a:pt x="339" y="441"/>
                    </a:cubicBezTo>
                    <a:cubicBezTo>
                      <a:pt x="339" y="441"/>
                      <a:pt x="339" y="441"/>
                      <a:pt x="134" y="301"/>
                    </a:cubicBezTo>
                    <a:cubicBezTo>
                      <a:pt x="96" y="358"/>
                      <a:pt x="69" y="420"/>
                      <a:pt x="52" y="482"/>
                    </a:cubicBezTo>
                    <a:cubicBezTo>
                      <a:pt x="0" y="677"/>
                      <a:pt x="42" y="876"/>
                      <a:pt x="169" y="1035"/>
                    </a:cubicBezTo>
                    <a:lnTo>
                      <a:pt x="386" y="852"/>
                    </a:lnTo>
                    <a:close/>
                    <a:moveTo>
                      <a:pt x="612" y="295"/>
                    </a:moveTo>
                    <a:cubicBezTo>
                      <a:pt x="611" y="287"/>
                      <a:pt x="611" y="287"/>
                      <a:pt x="611" y="287"/>
                    </a:cubicBezTo>
                    <a:cubicBezTo>
                      <a:pt x="604" y="213"/>
                      <a:pt x="594" y="123"/>
                      <a:pt x="583" y="13"/>
                    </a:cubicBezTo>
                    <a:cubicBezTo>
                      <a:pt x="407" y="36"/>
                      <a:pt x="259" y="125"/>
                      <a:pt x="154" y="269"/>
                    </a:cubicBezTo>
                    <a:cubicBezTo>
                      <a:pt x="387" y="428"/>
                      <a:pt x="387" y="428"/>
                      <a:pt x="387" y="428"/>
                    </a:cubicBezTo>
                    <a:cubicBezTo>
                      <a:pt x="389" y="426"/>
                      <a:pt x="389" y="426"/>
                      <a:pt x="389" y="426"/>
                    </a:cubicBezTo>
                    <a:cubicBezTo>
                      <a:pt x="431" y="372"/>
                      <a:pt x="488" y="332"/>
                      <a:pt x="552" y="310"/>
                    </a:cubicBezTo>
                    <a:lnTo>
                      <a:pt x="612" y="295"/>
                    </a:lnTo>
                    <a:close/>
                    <a:moveTo>
                      <a:pt x="981" y="91"/>
                    </a:moveTo>
                    <a:cubicBezTo>
                      <a:pt x="869" y="28"/>
                      <a:pt x="752" y="0"/>
                      <a:pt x="620" y="9"/>
                    </a:cubicBezTo>
                    <a:cubicBezTo>
                      <a:pt x="620" y="9"/>
                      <a:pt x="620" y="9"/>
                      <a:pt x="645" y="251"/>
                    </a:cubicBezTo>
                    <a:cubicBezTo>
                      <a:pt x="650" y="293"/>
                      <a:pt x="650" y="293"/>
                      <a:pt x="650" y="293"/>
                    </a:cubicBezTo>
                    <a:cubicBezTo>
                      <a:pt x="687" y="291"/>
                      <a:pt x="687" y="291"/>
                      <a:pt x="687" y="291"/>
                    </a:cubicBezTo>
                    <a:cubicBezTo>
                      <a:pt x="710" y="293"/>
                      <a:pt x="733" y="297"/>
                      <a:pt x="757" y="303"/>
                    </a:cubicBezTo>
                    <a:cubicBezTo>
                      <a:pt x="780" y="309"/>
                      <a:pt x="803" y="318"/>
                      <a:pt x="823" y="328"/>
                    </a:cubicBezTo>
                    <a:cubicBezTo>
                      <a:pt x="833" y="334"/>
                      <a:pt x="833" y="334"/>
                      <a:pt x="833" y="334"/>
                    </a:cubicBezTo>
                    <a:cubicBezTo>
                      <a:pt x="841" y="319"/>
                      <a:pt x="841" y="319"/>
                      <a:pt x="841" y="319"/>
                    </a:cubicBezTo>
                    <a:cubicBezTo>
                      <a:pt x="879" y="258"/>
                      <a:pt x="925" y="183"/>
                      <a:pt x="981" y="91"/>
                    </a:cubicBezTo>
                    <a:close/>
                    <a:moveTo>
                      <a:pt x="1278" y="810"/>
                    </a:moveTo>
                    <a:cubicBezTo>
                      <a:pt x="1288" y="772"/>
                      <a:pt x="1294" y="737"/>
                      <a:pt x="1300" y="699"/>
                    </a:cubicBezTo>
                    <a:cubicBezTo>
                      <a:pt x="1313" y="529"/>
                      <a:pt x="1261" y="365"/>
                      <a:pt x="1152" y="236"/>
                    </a:cubicBezTo>
                    <a:cubicBezTo>
                      <a:pt x="1110" y="185"/>
                      <a:pt x="1065" y="147"/>
                      <a:pt x="1012" y="111"/>
                    </a:cubicBezTo>
                    <a:cubicBezTo>
                      <a:pt x="1012" y="111"/>
                      <a:pt x="1012" y="111"/>
                      <a:pt x="876" y="335"/>
                    </a:cubicBezTo>
                    <a:cubicBezTo>
                      <a:pt x="865" y="354"/>
                      <a:pt x="865" y="354"/>
                      <a:pt x="865" y="354"/>
                    </a:cubicBezTo>
                    <a:cubicBezTo>
                      <a:pt x="882" y="365"/>
                      <a:pt x="882" y="365"/>
                      <a:pt x="882" y="365"/>
                    </a:cubicBezTo>
                    <a:cubicBezTo>
                      <a:pt x="990" y="449"/>
                      <a:pt x="1043" y="593"/>
                      <a:pt x="1005" y="733"/>
                    </a:cubicBezTo>
                    <a:cubicBezTo>
                      <a:pt x="955" y="921"/>
                      <a:pt x="762" y="1032"/>
                      <a:pt x="575" y="982"/>
                    </a:cubicBezTo>
                    <a:cubicBezTo>
                      <a:pt x="528" y="969"/>
                      <a:pt x="486" y="948"/>
                      <a:pt x="450" y="920"/>
                    </a:cubicBezTo>
                    <a:cubicBezTo>
                      <a:pt x="411" y="883"/>
                      <a:pt x="411" y="883"/>
                      <a:pt x="411" y="883"/>
                    </a:cubicBezTo>
                    <a:cubicBezTo>
                      <a:pt x="407" y="886"/>
                      <a:pt x="407" y="886"/>
                      <a:pt x="407" y="886"/>
                    </a:cubicBezTo>
                    <a:cubicBezTo>
                      <a:pt x="350" y="934"/>
                      <a:pt x="280" y="994"/>
                      <a:pt x="193" y="1067"/>
                    </a:cubicBezTo>
                    <a:cubicBezTo>
                      <a:pt x="330" y="1217"/>
                      <a:pt x="529" y="1296"/>
                      <a:pt x="730" y="1273"/>
                    </a:cubicBezTo>
                    <a:cubicBezTo>
                      <a:pt x="859" y="1260"/>
                      <a:pt x="975" y="1210"/>
                      <a:pt x="1074" y="1130"/>
                    </a:cubicBezTo>
                    <a:cubicBezTo>
                      <a:pt x="1175" y="1043"/>
                      <a:pt x="1245" y="933"/>
                      <a:pt x="1278" y="8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51753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mtClean="0"/>
              <a:t>Datazen </a:t>
            </a:r>
            <a:br>
              <a:rPr lang="en-US" smtClean="0"/>
            </a:br>
            <a:endParaRPr lang="en-US" dirty="0"/>
          </a:p>
        </p:txBody>
      </p:sp>
      <p:sp>
        <p:nvSpPr>
          <p:cNvPr id="5" name="Text Placeholder 4"/>
          <p:cNvSpPr>
            <a:spLocks noGrp="1"/>
          </p:cNvSpPr>
          <p:nvPr>
            <p:ph type="body" sz="quarter" idx="10"/>
          </p:nvPr>
        </p:nvSpPr>
        <p:spPr>
          <a:xfrm>
            <a:off x="274638" y="2037423"/>
            <a:ext cx="6400800" cy="4191917"/>
          </a:xfrm>
        </p:spPr>
        <p:txBody>
          <a:bodyPr/>
          <a:lstStyle/>
          <a:p>
            <a:r>
              <a:rPr lang="en-US" sz="3200" dirty="0" smtClean="0"/>
              <a:t>For on-premises implementations - optimized for SQL Server. </a:t>
            </a:r>
          </a:p>
          <a:p>
            <a:r>
              <a:rPr lang="en-US" sz="3200" dirty="0" smtClean="0"/>
              <a:t>Rich, interactive data visualization on all major mobile platforms</a:t>
            </a:r>
          </a:p>
          <a:p>
            <a:r>
              <a:rPr lang="en-US" sz="3200" dirty="0" smtClean="0"/>
              <a:t>No additional cost for </a:t>
            </a:r>
            <a:br>
              <a:rPr lang="en-US" sz="3200" dirty="0" smtClean="0"/>
            </a:br>
            <a:r>
              <a:rPr lang="en-US" sz="3200" dirty="0" smtClean="0"/>
              <a:t>SQL Server Enterprise Edition customers 2008 or later and Software Assurance</a:t>
            </a:r>
            <a:endParaRPr lang="en-US" sz="3200" dirty="0"/>
          </a:p>
        </p:txBody>
      </p:sp>
      <p:sp>
        <p:nvSpPr>
          <p:cNvPr id="2" name="Text Placeholder 1"/>
          <p:cNvSpPr>
            <a:spLocks noGrp="1"/>
          </p:cNvSpPr>
          <p:nvPr>
            <p:ph type="body" sz="quarter" idx="11"/>
          </p:nvPr>
        </p:nvSpPr>
        <p:spPr/>
        <p:txBody>
          <a:bodyPr/>
          <a:lstStyle/>
          <a:p>
            <a:pPr lvl="0"/>
            <a:r>
              <a:rPr lang="en-US" dirty="0" smtClean="0"/>
              <a:t>Mobile BI apps for SQL Server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066" y="2326844"/>
            <a:ext cx="4846267" cy="2907760"/>
          </a:xfrm>
          <a:prstGeom prst="rect">
            <a:avLst/>
          </a:prstGeom>
        </p:spPr>
      </p:pic>
    </p:spTree>
    <p:extLst>
      <p:ext uri="{BB962C8B-B14F-4D97-AF65-F5344CB8AC3E}">
        <p14:creationId xmlns:p14="http://schemas.microsoft.com/office/powerpoint/2010/main" val="2587606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mtClean="0"/>
              <a:t>Datazen Publisher App </a:t>
            </a:r>
            <a:br>
              <a:rPr lang="en-US" smtClean="0"/>
            </a:br>
            <a:endParaRPr lang="en-US" dirty="0"/>
          </a:p>
        </p:txBody>
      </p:sp>
      <p:sp>
        <p:nvSpPr>
          <p:cNvPr id="5" name="Text Placeholder 4"/>
          <p:cNvSpPr>
            <a:spLocks noGrp="1"/>
          </p:cNvSpPr>
          <p:nvPr>
            <p:ph type="body" sz="quarter" idx="10"/>
          </p:nvPr>
        </p:nvSpPr>
        <p:spPr>
          <a:xfrm>
            <a:off x="274638" y="2037423"/>
            <a:ext cx="6400800" cy="3484031"/>
          </a:xfrm>
        </p:spPr>
        <p:txBody>
          <a:bodyPr/>
          <a:lstStyle/>
          <a:p>
            <a:r>
              <a:rPr lang="en-US" sz="3600" dirty="0" smtClean="0"/>
              <a:t>Create beautiful visualizations</a:t>
            </a:r>
            <a:br>
              <a:rPr lang="en-US" sz="3600" dirty="0" smtClean="0"/>
            </a:br>
            <a:r>
              <a:rPr lang="en-US" sz="3600" dirty="0" smtClean="0"/>
              <a:t>and KPIs with a touch-based designer</a:t>
            </a:r>
          </a:p>
          <a:p>
            <a:r>
              <a:rPr lang="en-US" sz="3600" dirty="0" smtClean="0"/>
              <a:t>Connect to </a:t>
            </a:r>
            <a:r>
              <a:rPr lang="en-US" sz="3600" dirty="0" err="1" smtClean="0"/>
              <a:t>Datazen</a:t>
            </a:r>
            <a:r>
              <a:rPr lang="en-US" sz="3600" dirty="0" smtClean="0"/>
              <a:t> Server to</a:t>
            </a:r>
            <a:br>
              <a:rPr lang="en-US" sz="3600" dirty="0" smtClean="0"/>
            </a:br>
            <a:r>
              <a:rPr lang="en-US" sz="3600" dirty="0" smtClean="0"/>
              <a:t>access SQL Server data </a:t>
            </a:r>
          </a:p>
          <a:p>
            <a:r>
              <a:rPr lang="en-US" sz="3600" dirty="0" smtClean="0"/>
              <a:t>Publish for access by others</a:t>
            </a:r>
            <a:endParaRPr lang="en-US" sz="3600" dirty="0"/>
          </a:p>
        </p:txBody>
      </p:sp>
      <p:sp>
        <p:nvSpPr>
          <p:cNvPr id="9" name="Text Placeholder 8"/>
          <p:cNvSpPr>
            <a:spLocks noGrp="1"/>
          </p:cNvSpPr>
          <p:nvPr>
            <p:ph type="body" sz="quarter" idx="11"/>
          </p:nvPr>
        </p:nvSpPr>
        <p:spPr/>
        <p:txBody>
          <a:bodyPr/>
          <a:lstStyle/>
          <a:p>
            <a:r>
              <a:rPr lang="en-US" smtClean="0"/>
              <a:t>Data visualization and publishing</a:t>
            </a:r>
            <a:endParaRPr lang="en-US" dirty="0"/>
          </a:p>
        </p:txBody>
      </p:sp>
      <p:grpSp>
        <p:nvGrpSpPr>
          <p:cNvPr id="16" name="Group 15"/>
          <p:cNvGrpSpPr/>
          <p:nvPr/>
        </p:nvGrpSpPr>
        <p:grpSpPr>
          <a:xfrm>
            <a:off x="7353891" y="1504744"/>
            <a:ext cx="4807947" cy="3342327"/>
            <a:chOff x="7457596" y="1302028"/>
            <a:chExt cx="4807947" cy="334232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904" t="13224" r="17528" b="7004"/>
            <a:stretch/>
          </p:blipFill>
          <p:spPr>
            <a:xfrm>
              <a:off x="7457596" y="1302028"/>
              <a:ext cx="4807947" cy="3342327"/>
            </a:xfrm>
            <a:prstGeom prst="roundRect">
              <a:avLst>
                <a:gd name="adj" fmla="val 3755"/>
              </a:avLst>
            </a:prstGeom>
            <a:effectLst>
              <a:outerShdw blurRad="50800" dist="38100" dir="2700000" sx="101000" sy="101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700" y="1577043"/>
              <a:ext cx="4177740" cy="2792298"/>
            </a:xfrm>
            <a:prstGeom prst="rect">
              <a:avLst/>
            </a:prstGeom>
          </p:spPr>
        </p:pic>
      </p:grpSp>
      <p:sp>
        <p:nvSpPr>
          <p:cNvPr id="8" name="Freeform 7"/>
          <p:cNvSpPr>
            <a:spLocks noChangeAspect="1"/>
          </p:cNvSpPr>
          <p:nvPr/>
        </p:nvSpPr>
        <p:spPr bwMode="black">
          <a:xfrm>
            <a:off x="15453576" y="2619034"/>
            <a:ext cx="1866163" cy="3251960"/>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chemeClr val="tx1">
              <a:lumMod val="75000"/>
            </a:schemeClr>
          </a:solidFill>
          <a:ln w="66675">
            <a:solidFill>
              <a:schemeClr val="tx1">
                <a:alpha val="42000"/>
              </a:schemeClr>
            </a:solidFill>
          </a:ln>
          <a:effectLst/>
        </p:spPr>
        <p:txBody>
          <a:bodyPr vert="horz" wrap="square" lIns="91440" tIns="45720" rIns="91440" bIns="45720" numCol="1" anchor="t" anchorCtr="0" compatLnSpc="1">
            <a:prstTxWarp prst="textNoShape">
              <a:avLst/>
            </a:prstTxWarp>
            <a:noAutofit/>
          </a:bodyPr>
          <a:lstStyle/>
          <a:p>
            <a:endParaRPr lang="en-US" dirty="0">
              <a:solidFill>
                <a:srgbClr val="FFFFFF"/>
              </a:solidFill>
            </a:endParaRPr>
          </a:p>
        </p:txBody>
      </p:sp>
      <p:grpSp>
        <p:nvGrpSpPr>
          <p:cNvPr id="18" name="Group 4"/>
          <p:cNvGrpSpPr>
            <a:grpSpLocks noChangeAspect="1"/>
          </p:cNvGrpSpPr>
          <p:nvPr/>
        </p:nvGrpSpPr>
        <p:grpSpPr bwMode="auto">
          <a:xfrm>
            <a:off x="8778875" y="3862388"/>
            <a:ext cx="1719263" cy="2998787"/>
            <a:chOff x="5530" y="2433"/>
            <a:chExt cx="1083" cy="1889"/>
          </a:xfrm>
        </p:grpSpPr>
        <p:sp>
          <p:nvSpPr>
            <p:cNvPr id="19" name="AutoShape 3"/>
            <p:cNvSpPr>
              <a:spLocks noChangeAspect="1" noChangeArrowheads="1" noTextEdit="1"/>
            </p:cNvSpPr>
            <p:nvPr/>
          </p:nvSpPr>
          <p:spPr bwMode="auto">
            <a:xfrm>
              <a:off x="5530" y="2433"/>
              <a:ext cx="108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Oval 5"/>
            <p:cNvSpPr>
              <a:spLocks noChangeArrowheads="1"/>
            </p:cNvSpPr>
            <p:nvPr/>
          </p:nvSpPr>
          <p:spPr bwMode="auto">
            <a:xfrm>
              <a:off x="5697" y="2581"/>
              <a:ext cx="384" cy="382"/>
            </a:xfrm>
            <a:prstGeom prst="ellipse">
              <a:avLst/>
            </a:prstGeom>
            <a:noFill/>
            <a:ln w="3651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Oval 6"/>
            <p:cNvSpPr>
              <a:spLocks noChangeArrowheads="1"/>
            </p:cNvSpPr>
            <p:nvPr/>
          </p:nvSpPr>
          <p:spPr bwMode="auto">
            <a:xfrm>
              <a:off x="5565" y="2449"/>
              <a:ext cx="651" cy="649"/>
            </a:xfrm>
            <a:prstGeom prst="ellipse">
              <a:avLst/>
            </a:prstGeom>
            <a:noFill/>
            <a:ln w="36513"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7"/>
            <p:cNvSpPr>
              <a:spLocks/>
            </p:cNvSpPr>
            <p:nvPr/>
          </p:nvSpPr>
          <p:spPr bwMode="auto">
            <a:xfrm>
              <a:off x="5530" y="2677"/>
              <a:ext cx="1083" cy="1645"/>
            </a:xfrm>
            <a:custGeom>
              <a:avLst/>
              <a:gdLst>
                <a:gd name="T0" fmla="*/ 336 w 336"/>
                <a:gd name="T1" fmla="*/ 357 h 512"/>
                <a:gd name="T2" fmla="*/ 336 w 336"/>
                <a:gd name="T3" fmla="*/ 344 h 512"/>
                <a:gd name="T4" fmla="*/ 336 w 336"/>
                <a:gd name="T5" fmla="*/ 344 h 512"/>
                <a:gd name="T6" fmla="*/ 336 w 336"/>
                <a:gd name="T7" fmla="*/ 290 h 512"/>
                <a:gd name="T8" fmla="*/ 336 w 336"/>
                <a:gd name="T9" fmla="*/ 221 h 512"/>
                <a:gd name="T10" fmla="*/ 336 w 336"/>
                <a:gd name="T11" fmla="*/ 220 h 512"/>
                <a:gd name="T12" fmla="*/ 304 w 336"/>
                <a:gd name="T13" fmla="*/ 188 h 512"/>
                <a:gd name="T14" fmla="*/ 271 w 336"/>
                <a:gd name="T15" fmla="*/ 220 h 512"/>
                <a:gd name="T16" fmla="*/ 271 w 336"/>
                <a:gd name="T17" fmla="*/ 204 h 512"/>
                <a:gd name="T18" fmla="*/ 239 w 336"/>
                <a:gd name="T19" fmla="*/ 172 h 512"/>
                <a:gd name="T20" fmla="*/ 207 w 336"/>
                <a:gd name="T21" fmla="*/ 204 h 512"/>
                <a:gd name="T22" fmla="*/ 207 w 336"/>
                <a:gd name="T23" fmla="*/ 187 h 512"/>
                <a:gd name="T24" fmla="*/ 175 w 336"/>
                <a:gd name="T25" fmla="*/ 155 h 512"/>
                <a:gd name="T26" fmla="*/ 143 w 336"/>
                <a:gd name="T27" fmla="*/ 187 h 512"/>
                <a:gd name="T28" fmla="*/ 143 w 336"/>
                <a:gd name="T29" fmla="*/ 32 h 512"/>
                <a:gd name="T30" fmla="*/ 111 w 336"/>
                <a:gd name="T31" fmla="*/ 0 h 512"/>
                <a:gd name="T32" fmla="*/ 79 w 336"/>
                <a:gd name="T33" fmla="*/ 32 h 512"/>
                <a:gd name="T34" fmla="*/ 79 w 336"/>
                <a:gd name="T35" fmla="*/ 221 h 512"/>
                <a:gd name="T36" fmla="*/ 79 w 336"/>
                <a:gd name="T37" fmla="*/ 311 h 512"/>
                <a:gd name="T38" fmla="*/ 65 w 336"/>
                <a:gd name="T39" fmla="*/ 329 h 512"/>
                <a:gd name="T40" fmla="*/ 65 w 336"/>
                <a:gd name="T41" fmla="*/ 250 h 512"/>
                <a:gd name="T42" fmla="*/ 33 w 336"/>
                <a:gd name="T43" fmla="*/ 217 h 512"/>
                <a:gd name="T44" fmla="*/ 0 w 336"/>
                <a:gd name="T45" fmla="*/ 217 h 512"/>
                <a:gd name="T46" fmla="*/ 0 w 336"/>
                <a:gd name="T47" fmla="*/ 250 h 512"/>
                <a:gd name="T48" fmla="*/ 0 w 336"/>
                <a:gd name="T49" fmla="*/ 344 h 512"/>
                <a:gd name="T50" fmla="*/ 0 w 336"/>
                <a:gd name="T51" fmla="*/ 344 h 512"/>
                <a:gd name="T52" fmla="*/ 0 w 336"/>
                <a:gd name="T53" fmla="*/ 344 h 512"/>
                <a:gd name="T54" fmla="*/ 168 w 336"/>
                <a:gd name="T55" fmla="*/ 512 h 512"/>
                <a:gd name="T56" fmla="*/ 335 w 336"/>
                <a:gd name="T57" fmla="*/ 362 h 512"/>
                <a:gd name="T58" fmla="*/ 336 w 336"/>
                <a:gd name="T59" fmla="*/ 362 h 512"/>
                <a:gd name="T60" fmla="*/ 336 w 336"/>
                <a:gd name="T61" fmla="*/ 3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 h="512">
                  <a:moveTo>
                    <a:pt x="336" y="357"/>
                  </a:moveTo>
                  <a:cubicBezTo>
                    <a:pt x="336" y="353"/>
                    <a:pt x="336" y="348"/>
                    <a:pt x="336" y="344"/>
                  </a:cubicBezTo>
                  <a:cubicBezTo>
                    <a:pt x="336" y="344"/>
                    <a:pt x="336" y="344"/>
                    <a:pt x="336" y="344"/>
                  </a:cubicBezTo>
                  <a:cubicBezTo>
                    <a:pt x="336" y="290"/>
                    <a:pt x="336" y="290"/>
                    <a:pt x="336" y="290"/>
                  </a:cubicBezTo>
                  <a:cubicBezTo>
                    <a:pt x="336" y="221"/>
                    <a:pt x="336" y="221"/>
                    <a:pt x="336" y="221"/>
                  </a:cubicBezTo>
                  <a:cubicBezTo>
                    <a:pt x="336" y="220"/>
                    <a:pt x="336" y="220"/>
                    <a:pt x="336" y="220"/>
                  </a:cubicBezTo>
                  <a:cubicBezTo>
                    <a:pt x="336" y="202"/>
                    <a:pt x="321" y="188"/>
                    <a:pt x="304" y="188"/>
                  </a:cubicBezTo>
                  <a:cubicBezTo>
                    <a:pt x="286" y="188"/>
                    <a:pt x="271" y="202"/>
                    <a:pt x="271" y="220"/>
                  </a:cubicBezTo>
                  <a:cubicBezTo>
                    <a:pt x="271" y="204"/>
                    <a:pt x="271" y="204"/>
                    <a:pt x="271" y="204"/>
                  </a:cubicBezTo>
                  <a:cubicBezTo>
                    <a:pt x="271" y="186"/>
                    <a:pt x="257" y="172"/>
                    <a:pt x="239" y="172"/>
                  </a:cubicBezTo>
                  <a:cubicBezTo>
                    <a:pt x="222" y="172"/>
                    <a:pt x="207" y="186"/>
                    <a:pt x="207" y="204"/>
                  </a:cubicBezTo>
                  <a:cubicBezTo>
                    <a:pt x="207" y="187"/>
                    <a:pt x="207" y="187"/>
                    <a:pt x="207" y="187"/>
                  </a:cubicBezTo>
                  <a:cubicBezTo>
                    <a:pt x="207" y="169"/>
                    <a:pt x="193" y="155"/>
                    <a:pt x="175" y="155"/>
                  </a:cubicBezTo>
                  <a:cubicBezTo>
                    <a:pt x="157" y="155"/>
                    <a:pt x="143" y="169"/>
                    <a:pt x="143" y="187"/>
                  </a:cubicBezTo>
                  <a:cubicBezTo>
                    <a:pt x="143" y="32"/>
                    <a:pt x="143" y="32"/>
                    <a:pt x="143" y="32"/>
                  </a:cubicBezTo>
                  <a:cubicBezTo>
                    <a:pt x="143" y="14"/>
                    <a:pt x="128" y="0"/>
                    <a:pt x="111" y="0"/>
                  </a:cubicBezTo>
                  <a:cubicBezTo>
                    <a:pt x="93" y="0"/>
                    <a:pt x="79" y="14"/>
                    <a:pt x="79" y="32"/>
                  </a:cubicBezTo>
                  <a:cubicBezTo>
                    <a:pt x="79" y="221"/>
                    <a:pt x="79" y="221"/>
                    <a:pt x="79" y="221"/>
                  </a:cubicBezTo>
                  <a:cubicBezTo>
                    <a:pt x="79" y="311"/>
                    <a:pt x="79" y="311"/>
                    <a:pt x="79" y="311"/>
                  </a:cubicBezTo>
                  <a:cubicBezTo>
                    <a:pt x="79" y="318"/>
                    <a:pt x="75" y="329"/>
                    <a:pt x="65" y="329"/>
                  </a:cubicBezTo>
                  <a:cubicBezTo>
                    <a:pt x="65" y="250"/>
                    <a:pt x="65" y="250"/>
                    <a:pt x="65" y="250"/>
                  </a:cubicBezTo>
                  <a:cubicBezTo>
                    <a:pt x="65" y="232"/>
                    <a:pt x="50" y="217"/>
                    <a:pt x="33" y="217"/>
                  </a:cubicBezTo>
                  <a:cubicBezTo>
                    <a:pt x="0" y="217"/>
                    <a:pt x="0" y="217"/>
                    <a:pt x="0" y="217"/>
                  </a:cubicBezTo>
                  <a:cubicBezTo>
                    <a:pt x="0" y="250"/>
                    <a:pt x="0" y="250"/>
                    <a:pt x="0" y="250"/>
                  </a:cubicBezTo>
                  <a:cubicBezTo>
                    <a:pt x="0" y="344"/>
                    <a:pt x="0" y="344"/>
                    <a:pt x="0" y="344"/>
                  </a:cubicBezTo>
                  <a:cubicBezTo>
                    <a:pt x="0" y="344"/>
                    <a:pt x="0" y="344"/>
                    <a:pt x="0" y="344"/>
                  </a:cubicBezTo>
                  <a:cubicBezTo>
                    <a:pt x="0" y="344"/>
                    <a:pt x="0" y="344"/>
                    <a:pt x="0" y="344"/>
                  </a:cubicBezTo>
                  <a:cubicBezTo>
                    <a:pt x="0" y="437"/>
                    <a:pt x="75" y="512"/>
                    <a:pt x="168" y="512"/>
                  </a:cubicBezTo>
                  <a:cubicBezTo>
                    <a:pt x="255" y="512"/>
                    <a:pt x="326" y="447"/>
                    <a:pt x="335" y="362"/>
                  </a:cubicBezTo>
                  <a:cubicBezTo>
                    <a:pt x="336" y="362"/>
                    <a:pt x="336" y="362"/>
                    <a:pt x="336" y="362"/>
                  </a:cubicBezTo>
                  <a:lnTo>
                    <a:pt x="336" y="35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078225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28144" y="3758731"/>
            <a:ext cx="1966373" cy="2756018"/>
          </a:xfrm>
          <a:prstGeom prst="rect">
            <a:avLst/>
          </a:prstGeom>
          <a:solidFill>
            <a:schemeClr val="bg1">
              <a:lumMod val="75000"/>
              <a:lumOff val="25000"/>
              <a:alpha val="80000"/>
            </a:schemeClr>
          </a:solidFill>
          <a:ln>
            <a:noFill/>
            <a:prstDash val="dash"/>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noFill/>
            </a:endParaRPr>
          </a:p>
        </p:txBody>
      </p:sp>
      <p:sp>
        <p:nvSpPr>
          <p:cNvPr id="32" name="Rectangle 31"/>
          <p:cNvSpPr/>
          <p:nvPr/>
        </p:nvSpPr>
        <p:spPr bwMode="auto">
          <a:xfrm>
            <a:off x="8147841" y="6057554"/>
            <a:ext cx="3739613" cy="855729"/>
          </a:xfrm>
          <a:prstGeom prst="rect">
            <a:avLst/>
          </a:prstGeom>
          <a:solidFill>
            <a:schemeClr val="bg1">
              <a:lumMod val="75000"/>
              <a:lumOff val="25000"/>
              <a:alpha val="80000"/>
            </a:schemeClr>
          </a:solidFill>
          <a:ln>
            <a:noFill/>
            <a:prstDash val="dash"/>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noFill/>
            </a:endParaRPr>
          </a:p>
        </p:txBody>
      </p:sp>
      <p:sp>
        <p:nvSpPr>
          <p:cNvPr id="31" name="Rectangle 30"/>
          <p:cNvSpPr/>
          <p:nvPr/>
        </p:nvSpPr>
        <p:spPr bwMode="auto">
          <a:xfrm>
            <a:off x="8156827" y="2936340"/>
            <a:ext cx="3730628" cy="3017520"/>
          </a:xfrm>
          <a:prstGeom prst="rect">
            <a:avLst/>
          </a:prstGeom>
          <a:solidFill>
            <a:schemeClr val="bg1">
              <a:lumMod val="75000"/>
              <a:lumOff val="25000"/>
              <a:alpha val="80000"/>
            </a:schemeClr>
          </a:solidFill>
          <a:ln>
            <a:noFill/>
            <a:prstDash val="dash"/>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noFill/>
            </a:endParaRPr>
          </a:p>
        </p:txBody>
      </p:sp>
      <p:sp>
        <p:nvSpPr>
          <p:cNvPr id="30" name="Rectangle 29"/>
          <p:cNvSpPr/>
          <p:nvPr/>
        </p:nvSpPr>
        <p:spPr bwMode="auto">
          <a:xfrm>
            <a:off x="8165815" y="1890289"/>
            <a:ext cx="3721640" cy="966900"/>
          </a:xfrm>
          <a:prstGeom prst="rect">
            <a:avLst/>
          </a:prstGeom>
          <a:solidFill>
            <a:schemeClr val="bg1">
              <a:lumMod val="75000"/>
              <a:lumOff val="25000"/>
              <a:alpha val="80000"/>
            </a:schemeClr>
          </a:solidFill>
          <a:ln>
            <a:noFill/>
            <a:prstDash val="dash"/>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noFill/>
            </a:endParaRPr>
          </a:p>
        </p:txBody>
      </p:sp>
      <p:sp>
        <p:nvSpPr>
          <p:cNvPr id="5" name="Rectangle 4"/>
          <p:cNvSpPr/>
          <p:nvPr/>
        </p:nvSpPr>
        <p:spPr bwMode="auto">
          <a:xfrm>
            <a:off x="1002461" y="4320213"/>
            <a:ext cx="1480845" cy="457195"/>
          </a:xfrm>
          <a:prstGeom prst="rect">
            <a:avLst/>
          </a:prstGeom>
          <a:solidFill>
            <a:schemeClr val="tx2">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0">
                      <a:srgbClr val="000000"/>
                    </a:gs>
                    <a:gs pos="100000">
                      <a:srgbClr val="000000"/>
                    </a:gs>
                  </a:gsLst>
                  <a:lin ang="5400000" scaled="0"/>
                </a:gradFill>
              </a:rPr>
              <a:t>SQL Server</a:t>
            </a:r>
            <a:endParaRPr lang="en-US" sz="1400" dirty="0">
              <a:gradFill>
                <a:gsLst>
                  <a:gs pos="0">
                    <a:srgbClr val="000000"/>
                  </a:gs>
                  <a:gs pos="100000">
                    <a:srgbClr val="000000"/>
                  </a:gs>
                </a:gsLst>
                <a:lin ang="5400000" scaled="0"/>
              </a:gradFill>
            </a:endParaRPr>
          </a:p>
        </p:txBody>
      </p:sp>
      <p:sp>
        <p:nvSpPr>
          <p:cNvPr id="6" name="Rectangle 5"/>
          <p:cNvSpPr/>
          <p:nvPr/>
        </p:nvSpPr>
        <p:spPr bwMode="auto">
          <a:xfrm>
            <a:off x="1002461" y="4960286"/>
            <a:ext cx="1480845" cy="457195"/>
          </a:xfrm>
          <a:prstGeom prst="rect">
            <a:avLst/>
          </a:prstGeom>
          <a:solidFill>
            <a:schemeClr val="tx2">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0">
                      <a:srgbClr val="000000"/>
                    </a:gs>
                    <a:gs pos="100000">
                      <a:srgbClr val="000000"/>
                    </a:gs>
                  </a:gsLst>
                  <a:lin ang="5400000" scaled="0"/>
                </a:gradFill>
              </a:rPr>
              <a:t>Analysis Services</a:t>
            </a:r>
            <a:endParaRPr lang="en-US" sz="1400" dirty="0">
              <a:gradFill>
                <a:gsLst>
                  <a:gs pos="0">
                    <a:srgbClr val="000000"/>
                  </a:gs>
                  <a:gs pos="100000">
                    <a:srgbClr val="000000"/>
                  </a:gs>
                </a:gsLst>
                <a:lin ang="5400000" scaled="0"/>
              </a:gradFill>
            </a:endParaRPr>
          </a:p>
        </p:txBody>
      </p:sp>
      <p:sp>
        <p:nvSpPr>
          <p:cNvPr id="7" name="Rectangle 6"/>
          <p:cNvSpPr/>
          <p:nvPr/>
        </p:nvSpPr>
        <p:spPr bwMode="auto">
          <a:xfrm>
            <a:off x="988393" y="5600359"/>
            <a:ext cx="1480845" cy="457195"/>
          </a:xfrm>
          <a:prstGeom prst="rect">
            <a:avLst/>
          </a:prstGeom>
          <a:solidFill>
            <a:schemeClr val="tx2">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398" fontAlgn="base">
              <a:spcBef>
                <a:spcPct val="0"/>
              </a:spcBef>
              <a:spcAft>
                <a:spcPct val="0"/>
              </a:spcAft>
            </a:pPr>
            <a:r>
              <a:rPr lang="en-US" sz="1400" dirty="0" smtClean="0">
                <a:gradFill>
                  <a:gsLst>
                    <a:gs pos="0">
                      <a:srgbClr val="000000"/>
                    </a:gs>
                    <a:gs pos="100000">
                      <a:srgbClr val="000000"/>
                    </a:gs>
                  </a:gsLst>
                  <a:lin ang="5400000" scaled="0"/>
                </a:gradFill>
              </a:rPr>
              <a:t>File</a:t>
            </a:r>
            <a:endParaRPr lang="en-US" sz="1400" dirty="0">
              <a:gradFill>
                <a:gsLst>
                  <a:gs pos="0">
                    <a:srgbClr val="000000"/>
                  </a:gs>
                  <a:gs pos="100000">
                    <a:srgbClr val="000000"/>
                  </a:gs>
                </a:gsLst>
                <a:lin ang="5400000" scaled="0"/>
              </a:gradFill>
            </a:endParaRPr>
          </a:p>
        </p:txBody>
      </p:sp>
      <p:sp>
        <p:nvSpPr>
          <p:cNvPr id="2" name="TextBox 1"/>
          <p:cNvSpPr txBox="1"/>
          <p:nvPr/>
        </p:nvSpPr>
        <p:spPr>
          <a:xfrm>
            <a:off x="837404" y="3830848"/>
            <a:ext cx="164590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Data sources</a:t>
            </a:r>
          </a:p>
        </p:txBody>
      </p:sp>
      <p:sp>
        <p:nvSpPr>
          <p:cNvPr id="8" name="Rectangle 7"/>
          <p:cNvSpPr/>
          <p:nvPr/>
        </p:nvSpPr>
        <p:spPr bwMode="auto">
          <a:xfrm>
            <a:off x="3667351" y="3484410"/>
            <a:ext cx="2706405" cy="3030339"/>
          </a:xfrm>
          <a:prstGeom prst="rect">
            <a:avLst/>
          </a:prstGeom>
          <a:solidFill>
            <a:schemeClr val="bg1">
              <a:lumMod val="75000"/>
              <a:lumOff val="25000"/>
              <a:alpha val="8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731897" y="2308555"/>
            <a:ext cx="1962620" cy="731512"/>
          </a:xfrm>
          <a:prstGeom prst="rect">
            <a:avLst/>
          </a:prstGeom>
          <a:solidFill>
            <a:schemeClr val="accent2">
              <a:alpha val="82000"/>
            </a:schemeClr>
          </a:solidFill>
          <a:ln>
            <a:noFill/>
            <a:headEnd type="none" w="med" len="med"/>
            <a:tailEnd type="none" w="med" len="med"/>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Active directory controller</a:t>
            </a:r>
            <a:endParaRPr lang="en-US" sz="1600" dirty="0">
              <a:gradFill>
                <a:gsLst>
                  <a:gs pos="16814">
                    <a:srgbClr val="FFFFFF"/>
                  </a:gs>
                  <a:gs pos="46000">
                    <a:srgbClr val="FFFFFF"/>
                  </a:gs>
                </a:gsLst>
                <a:lin ang="5400000" scaled="0"/>
              </a:gradFill>
            </a:endParaRPr>
          </a:p>
        </p:txBody>
      </p:sp>
      <p:cxnSp>
        <p:nvCxnSpPr>
          <p:cNvPr id="11" name="Elbow Connector 10"/>
          <p:cNvCxnSpPr>
            <a:stCxn id="8" idx="0"/>
            <a:endCxn id="9" idx="3"/>
          </p:cNvCxnSpPr>
          <p:nvPr/>
        </p:nvCxnSpPr>
        <p:spPr>
          <a:xfrm rot="16200000" flipV="1">
            <a:off x="3452487" y="1916342"/>
            <a:ext cx="810099" cy="2326037"/>
          </a:xfrm>
          <a:prstGeom prst="bentConnector2">
            <a:avLst/>
          </a:prstGeom>
          <a:ln w="38100">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17872" y="2156028"/>
            <a:ext cx="164590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Authentication</a:t>
            </a:r>
          </a:p>
        </p:txBody>
      </p:sp>
      <p:cxnSp>
        <p:nvCxnSpPr>
          <p:cNvPr id="17" name="Straight Connector 16"/>
          <p:cNvCxnSpPr/>
          <p:nvPr/>
        </p:nvCxnSpPr>
        <p:spPr>
          <a:xfrm flipH="1">
            <a:off x="6891328" y="2093507"/>
            <a:ext cx="16194" cy="4846885"/>
          </a:xfrm>
          <a:prstGeom prst="line">
            <a:avLst/>
          </a:prstGeom>
          <a:ln>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7196" y="1691692"/>
            <a:ext cx="233618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Internet boundary</a:t>
            </a:r>
          </a:p>
        </p:txBody>
      </p:sp>
      <p:sp>
        <p:nvSpPr>
          <p:cNvPr id="22" name="TextBox 21"/>
          <p:cNvSpPr txBox="1"/>
          <p:nvPr/>
        </p:nvSpPr>
        <p:spPr>
          <a:xfrm>
            <a:off x="8138456" y="4069461"/>
            <a:ext cx="164590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Viewer Apps</a:t>
            </a:r>
          </a:p>
        </p:txBody>
      </p:sp>
      <p:pic>
        <p:nvPicPr>
          <p:cNvPr id="23" name="Picture 2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426" y="3040067"/>
            <a:ext cx="1851662" cy="548640"/>
          </a:xfrm>
          <a:prstGeom prst="rect">
            <a:avLst/>
          </a:prstGeom>
        </p:spPr>
      </p:pic>
      <p:pic>
        <p:nvPicPr>
          <p:cNvPr id="24" name="Picture 2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9426" y="3772406"/>
            <a:ext cx="1572763" cy="548640"/>
          </a:xfrm>
          <a:prstGeom prst="rect">
            <a:avLst/>
          </a:prstGeom>
        </p:spPr>
      </p:pic>
      <p:pic>
        <p:nvPicPr>
          <p:cNvPr id="25" name="Picture 2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9426" y="4504745"/>
            <a:ext cx="2103120" cy="546159"/>
          </a:xfrm>
          <a:prstGeom prst="rect">
            <a:avLst/>
          </a:prstGeom>
        </p:spPr>
      </p:pic>
      <p:pic>
        <p:nvPicPr>
          <p:cNvPr id="26" name="Picture 25">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9426" y="5234603"/>
            <a:ext cx="2103120" cy="546159"/>
          </a:xfrm>
          <a:prstGeom prst="rect">
            <a:avLst/>
          </a:prstGeom>
        </p:spPr>
      </p:pic>
      <p:sp>
        <p:nvSpPr>
          <p:cNvPr id="27" name="TextBox 26"/>
          <p:cNvSpPr txBox="1"/>
          <p:nvPr/>
        </p:nvSpPr>
        <p:spPr>
          <a:xfrm>
            <a:off x="8138456" y="2184946"/>
            <a:ext cx="164590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Publisher App</a:t>
            </a:r>
          </a:p>
        </p:txBody>
      </p:sp>
      <p:pic>
        <p:nvPicPr>
          <p:cNvPr id="28" name="Picture 27">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9426" y="2125671"/>
            <a:ext cx="2112673" cy="548640"/>
          </a:xfrm>
          <a:prstGeom prst="rect">
            <a:avLst/>
          </a:prstGeom>
        </p:spPr>
      </p:pic>
      <p:sp>
        <p:nvSpPr>
          <p:cNvPr id="29" name="TextBox 28"/>
          <p:cNvSpPr txBox="1"/>
          <p:nvPr/>
        </p:nvSpPr>
        <p:spPr>
          <a:xfrm>
            <a:off x="8138456" y="6299396"/>
            <a:ext cx="164590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Web browser</a:t>
            </a:r>
          </a:p>
        </p:txBody>
      </p:sp>
      <p:cxnSp>
        <p:nvCxnSpPr>
          <p:cNvPr id="38" name="Elbow Connector 37"/>
          <p:cNvCxnSpPr>
            <a:stCxn id="8" idx="1"/>
          </p:cNvCxnSpPr>
          <p:nvPr/>
        </p:nvCxnSpPr>
        <p:spPr>
          <a:xfrm rot="10800000">
            <a:off x="2483311" y="4531954"/>
            <a:ext cx="1184041" cy="467627"/>
          </a:xfrm>
          <a:prstGeom prst="bentConnector3">
            <a:avLst>
              <a:gd name="adj1" fmla="val 50000"/>
            </a:avLst>
          </a:prstGeom>
          <a:ln w="38100">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2483306" y="5234603"/>
            <a:ext cx="1184046" cy="0"/>
          </a:xfrm>
          <a:prstGeom prst="straightConnector1">
            <a:avLst/>
          </a:prstGeom>
          <a:ln w="38100">
            <a:solidFill>
              <a:schemeClr val="tx1"/>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7" idx="3"/>
          </p:cNvCxnSpPr>
          <p:nvPr/>
        </p:nvCxnSpPr>
        <p:spPr>
          <a:xfrm flipV="1">
            <a:off x="2469238" y="5481658"/>
            <a:ext cx="1198114" cy="347299"/>
          </a:xfrm>
          <a:prstGeom prst="bentConnector3">
            <a:avLst>
              <a:gd name="adj1" fmla="val 50000"/>
            </a:avLst>
          </a:prstGeom>
          <a:ln w="38100">
            <a:solidFill>
              <a:schemeClr val="tx1"/>
            </a:solidFill>
            <a:prstDash val="solid"/>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6401115" y="4827337"/>
            <a:ext cx="1737342" cy="41510"/>
          </a:xfrm>
          <a:prstGeom prst="straightConnector1">
            <a:avLst/>
          </a:prstGeom>
          <a:ln w="38100">
            <a:solidFill>
              <a:schemeClr val="tx1"/>
            </a:solidFill>
            <a:headEnd type="triangl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10800000">
            <a:off x="6392126" y="5481659"/>
            <a:ext cx="1746332" cy="1081547"/>
          </a:xfrm>
          <a:prstGeom prst="bentConnector3">
            <a:avLst>
              <a:gd name="adj1" fmla="val 50000"/>
            </a:avLst>
          </a:prstGeom>
          <a:ln w="38100">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9426" y="6256812"/>
            <a:ext cx="509547" cy="548640"/>
          </a:xfrm>
          <a:prstGeom prst="rect">
            <a:avLst/>
          </a:prstGeom>
        </p:spPr>
      </p:pic>
      <p:sp>
        <p:nvSpPr>
          <p:cNvPr id="78" name="TextBox 77"/>
          <p:cNvSpPr txBox="1"/>
          <p:nvPr/>
        </p:nvSpPr>
        <p:spPr>
          <a:xfrm>
            <a:off x="3672459" y="3489216"/>
            <a:ext cx="2585840"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Datazen Enterprise Server</a:t>
            </a:r>
          </a:p>
        </p:txBody>
      </p:sp>
      <p:sp>
        <p:nvSpPr>
          <p:cNvPr id="92" name="Rectangle 91"/>
          <p:cNvSpPr/>
          <p:nvPr/>
        </p:nvSpPr>
        <p:spPr bwMode="auto">
          <a:xfrm>
            <a:off x="3829620" y="4228774"/>
            <a:ext cx="2381865" cy="598563"/>
          </a:xfrm>
          <a:prstGeom prst="rect">
            <a:avLst/>
          </a:prstGeom>
          <a:solidFill>
            <a:schemeClr val="accent1">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Core Service</a:t>
            </a:r>
            <a:endParaRPr lang="en-US" sz="1600" dirty="0">
              <a:gradFill>
                <a:gsLst>
                  <a:gs pos="16814">
                    <a:srgbClr val="FFFFFF"/>
                  </a:gs>
                  <a:gs pos="46000">
                    <a:srgbClr val="FFFFFF"/>
                  </a:gs>
                </a:gsLst>
                <a:lin ang="5400000" scaled="0"/>
              </a:gradFill>
            </a:endParaRPr>
          </a:p>
        </p:txBody>
      </p:sp>
      <p:sp>
        <p:nvSpPr>
          <p:cNvPr id="94" name="Rectangle 93"/>
          <p:cNvSpPr/>
          <p:nvPr/>
        </p:nvSpPr>
        <p:spPr bwMode="auto">
          <a:xfrm>
            <a:off x="3829621" y="4981041"/>
            <a:ext cx="2381864" cy="598563"/>
          </a:xfrm>
          <a:prstGeom prst="rect">
            <a:avLst/>
          </a:prstGeom>
          <a:solidFill>
            <a:schemeClr val="accent1">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Data Acquisition Service</a:t>
            </a:r>
            <a:endParaRPr lang="en-US" sz="1600" dirty="0">
              <a:gradFill>
                <a:gsLst>
                  <a:gs pos="16814">
                    <a:srgbClr val="FFFFFF"/>
                  </a:gs>
                  <a:gs pos="46000">
                    <a:srgbClr val="FFFFFF"/>
                  </a:gs>
                </a:gsLst>
                <a:lin ang="5400000" scaled="0"/>
              </a:gradFill>
            </a:endParaRPr>
          </a:p>
        </p:txBody>
      </p:sp>
      <p:sp>
        <p:nvSpPr>
          <p:cNvPr id="95" name="Rectangle 94"/>
          <p:cNvSpPr/>
          <p:nvPr/>
        </p:nvSpPr>
        <p:spPr bwMode="auto">
          <a:xfrm>
            <a:off x="3829621" y="5733308"/>
            <a:ext cx="2381864" cy="598563"/>
          </a:xfrm>
          <a:prstGeom prst="rect">
            <a:avLst/>
          </a:prstGeom>
          <a:solidFill>
            <a:schemeClr val="accent1">
              <a:alpha val="8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1600" dirty="0" smtClean="0">
                <a:gradFill>
                  <a:gsLst>
                    <a:gs pos="16814">
                      <a:srgbClr val="FFFFFF"/>
                    </a:gs>
                    <a:gs pos="46000">
                      <a:srgbClr val="FFFFFF"/>
                    </a:gs>
                  </a:gsLst>
                  <a:lin ang="5400000" scaled="0"/>
                </a:gradFill>
              </a:rPr>
              <a:t>Web applications</a:t>
            </a:r>
            <a:endParaRPr lang="en-US" sz="1600" dirty="0">
              <a:gradFill>
                <a:gsLst>
                  <a:gs pos="16814">
                    <a:srgbClr val="FFFFFF"/>
                  </a:gs>
                  <a:gs pos="46000">
                    <a:srgbClr val="FFFFFF"/>
                  </a:gs>
                </a:gsLst>
                <a:lin ang="5400000" scaled="0"/>
              </a:gradFill>
            </a:endParaRPr>
          </a:p>
        </p:txBody>
      </p:sp>
      <p:sp>
        <p:nvSpPr>
          <p:cNvPr id="103" name="TextBox 102"/>
          <p:cNvSpPr txBox="1"/>
          <p:nvPr/>
        </p:nvSpPr>
        <p:spPr>
          <a:xfrm>
            <a:off x="579986" y="1691692"/>
            <a:ext cx="258316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Enterprise environment</a:t>
            </a:r>
          </a:p>
        </p:txBody>
      </p:sp>
      <p:cxnSp>
        <p:nvCxnSpPr>
          <p:cNvPr id="128" name="Elbow Connector 127"/>
          <p:cNvCxnSpPr/>
          <p:nvPr/>
        </p:nvCxnSpPr>
        <p:spPr>
          <a:xfrm flipV="1">
            <a:off x="6373756" y="2582872"/>
            <a:ext cx="1764700" cy="1760909"/>
          </a:xfrm>
          <a:prstGeom prst="bentConnector3">
            <a:avLst/>
          </a:prstGeom>
          <a:ln w="38100">
            <a:solidFill>
              <a:schemeClr val="tx1"/>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itle 2"/>
          <p:cNvSpPr>
            <a:spLocks noGrp="1"/>
          </p:cNvSpPr>
          <p:nvPr>
            <p:ph type="title"/>
          </p:nvPr>
        </p:nvSpPr>
        <p:spPr>
          <a:xfrm>
            <a:off x="274639" y="295275"/>
            <a:ext cx="11889564" cy="917575"/>
          </a:xfrm>
        </p:spPr>
        <p:txBody>
          <a:bodyPr/>
          <a:lstStyle/>
          <a:p>
            <a:pPr lvl="0"/>
            <a:r>
              <a:rPr lang="en-US" dirty="0" smtClean="0"/>
              <a:t>Architecture overview</a:t>
            </a:r>
            <a:br>
              <a:rPr lang="en-US" dirty="0" smtClean="0"/>
            </a:br>
            <a:r>
              <a:rPr lang="en-US" sz="4000" dirty="0" smtClean="0">
                <a:gradFill>
                  <a:gsLst>
                    <a:gs pos="16814">
                      <a:schemeClr val="tx2"/>
                    </a:gs>
                    <a:gs pos="23000">
                      <a:schemeClr val="tx2"/>
                    </a:gs>
                  </a:gsLst>
                  <a:lin ang="5400000" scaled="0"/>
                </a:gradFill>
              </a:rPr>
              <a:t>Datazen Server, Publisher and mobile apps</a:t>
            </a:r>
            <a:endParaRPr lang="en-US" sz="4000" dirty="0">
              <a:gradFill>
                <a:gsLst>
                  <a:gs pos="16814">
                    <a:schemeClr val="tx2"/>
                  </a:gs>
                  <a:gs pos="23000">
                    <a:schemeClr val="tx2"/>
                  </a:gs>
                </a:gsLst>
                <a:lin ang="5400000" scaled="0"/>
              </a:gradFill>
            </a:endParaRPr>
          </a:p>
        </p:txBody>
      </p:sp>
    </p:spTree>
    <p:extLst>
      <p:ext uri="{BB962C8B-B14F-4D97-AF65-F5344CB8AC3E}">
        <p14:creationId xmlns:p14="http://schemas.microsoft.com/office/powerpoint/2010/main" val="33767990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485F609-150A-4586-B3F6-2F9B78BA4A94}" vid="{630A8AAB-2211-4B8C-B9F3-F65A457607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themeOverride>
</file>

<file path=ppt/theme/themeOverride2.xml><?xml version="1.0" encoding="utf-8"?>
<a:themeOverride xmlns:a="http://schemas.openxmlformats.org/drawingml/2006/main">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themeOverride>
</file>

<file path=docProps/app.xml><?xml version="1.0" encoding="utf-8"?>
<Properties xmlns="http://schemas.openxmlformats.org/officeDocument/2006/extended-properties" xmlns:vt="http://schemas.openxmlformats.org/officeDocument/2006/docPropsVTypes">
  <Template>ignitenz-2015-speakertemplate</Template>
  <TotalTime>0</TotalTime>
  <Words>1289</Words>
  <Application>Microsoft Office PowerPoint</Application>
  <PresentationFormat>Custom</PresentationFormat>
  <Paragraphs>287</Paragraphs>
  <Slides>29</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MS PGothic</vt:lpstr>
      <vt:lpstr>Arial</vt:lpstr>
      <vt:lpstr>Consolas</vt:lpstr>
      <vt:lpstr>Segoe Light</vt:lpstr>
      <vt:lpstr>Segoe UI</vt:lpstr>
      <vt:lpstr>Segoe UI Light</vt:lpstr>
      <vt:lpstr>Segoe UI Semibold</vt:lpstr>
      <vt:lpstr>Wingdings</vt:lpstr>
      <vt:lpstr>Wingdings 3</vt:lpstr>
      <vt:lpstr>5-30610_Microsoft_Ignite_Keynote_Template</vt:lpstr>
      <vt:lpstr>1_5-30610_Microsoft_Ignite_Keynote_Template</vt:lpstr>
      <vt:lpstr>PowerPoint Presentation</vt:lpstr>
      <vt:lpstr>SQL Server BI Drill Down </vt:lpstr>
      <vt:lpstr>PowerPoint Presentation</vt:lpstr>
      <vt:lpstr>PowerPoint Presentation</vt:lpstr>
      <vt:lpstr>SQL Server  Business intelligence Core investment areas</vt:lpstr>
      <vt:lpstr>SQL Server  Business intelligence Core investment areas</vt:lpstr>
      <vt:lpstr>Datazen  </vt:lpstr>
      <vt:lpstr>Datazen Publisher App  </vt:lpstr>
      <vt:lpstr>Architecture overview Datazen Server, Publisher and mobile apps</vt:lpstr>
      <vt:lpstr>Demo Mobile BI</vt:lpstr>
      <vt:lpstr>Where does Datazen fit in?</vt:lpstr>
      <vt:lpstr>Mobile BI </vt:lpstr>
      <vt:lpstr>SQL Server  Business intelligence Core investment areas</vt:lpstr>
      <vt:lpstr>Modern reports </vt:lpstr>
      <vt:lpstr>SQL Server  Business intelligence Core investment areas</vt:lpstr>
      <vt:lpstr>Hybrid BI</vt:lpstr>
      <vt:lpstr>SQL Server Business intelligence Core investment areas</vt:lpstr>
      <vt:lpstr>Enhanced Analysis- Tabular </vt:lpstr>
      <vt:lpstr>Enhanced Analysis - Multidimensional </vt:lpstr>
      <vt:lpstr>SQL Server  Business intelligence Core investment areas</vt:lpstr>
      <vt:lpstr>Self service BI </vt:lpstr>
      <vt:lpstr>SQL Server  Business intelligence Core investment areas</vt:lpstr>
      <vt:lpstr>Rich Tools </vt:lpstr>
      <vt:lpstr>Rich Tools </vt:lpstr>
      <vt:lpstr>SQL Server  Business intelligence Core investment areas</vt:lpstr>
      <vt:lpstr>Related Ignite NZ Sessions</vt:lpstr>
      <vt:lpstr>Resources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2015-09-03T05:59:24Z</dcterms:modified>
  <cp:contentStatus/>
</cp:coreProperties>
</file>