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1"/>
    <p:sldMasterId id="2147484338" r:id="rId2"/>
  </p:sldMasterIdLst>
  <p:notesMasterIdLst>
    <p:notesMasterId r:id="rId31"/>
  </p:notesMasterIdLst>
  <p:handoutMasterIdLst>
    <p:handoutMasterId r:id="rId32"/>
  </p:handoutMasterIdLst>
  <p:sldIdLst>
    <p:sldId id="1521" r:id="rId3"/>
    <p:sldId id="1508" r:id="rId4"/>
    <p:sldId id="1539" r:id="rId5"/>
    <p:sldId id="1540" r:id="rId6"/>
    <p:sldId id="1541" r:id="rId7"/>
    <p:sldId id="1542" r:id="rId8"/>
    <p:sldId id="1543" r:id="rId9"/>
    <p:sldId id="1544" r:id="rId10"/>
    <p:sldId id="1546" r:id="rId11"/>
    <p:sldId id="1545" r:id="rId12"/>
    <p:sldId id="1547" r:id="rId13"/>
    <p:sldId id="1548" r:id="rId14"/>
    <p:sldId id="1549" r:id="rId15"/>
    <p:sldId id="1550" r:id="rId16"/>
    <p:sldId id="1551" r:id="rId17"/>
    <p:sldId id="1552" r:id="rId18"/>
    <p:sldId id="1553" r:id="rId19"/>
    <p:sldId id="1554" r:id="rId20"/>
    <p:sldId id="1555" r:id="rId21"/>
    <p:sldId id="1556" r:id="rId22"/>
    <p:sldId id="1557" r:id="rId23"/>
    <p:sldId id="1558" r:id="rId24"/>
    <p:sldId id="1559" r:id="rId25"/>
    <p:sldId id="1560" r:id="rId26"/>
    <p:sldId id="1530" r:id="rId27"/>
    <p:sldId id="1523" r:id="rId28"/>
    <p:sldId id="1537" r:id="rId29"/>
    <p:sldId id="1326" r:id="rId30"/>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Ignite Breakout Template" id="{A073DAE3-B461-442F-A3D3-6642BD875E45}">
          <p14:sldIdLst>
            <p14:sldId id="1521"/>
            <p14:sldId id="1508"/>
            <p14:sldId id="1539"/>
            <p14:sldId id="1540"/>
            <p14:sldId id="1541"/>
            <p14:sldId id="1542"/>
            <p14:sldId id="1543"/>
            <p14:sldId id="1544"/>
            <p14:sldId id="1546"/>
            <p14:sldId id="1545"/>
            <p14:sldId id="1547"/>
            <p14:sldId id="1548"/>
            <p14:sldId id="1549"/>
            <p14:sldId id="1550"/>
            <p14:sldId id="1551"/>
            <p14:sldId id="1552"/>
            <p14:sldId id="1553"/>
            <p14:sldId id="1554"/>
            <p14:sldId id="1555"/>
            <p14:sldId id="1556"/>
            <p14:sldId id="1557"/>
            <p14:sldId id="1558"/>
            <p14:sldId id="1559"/>
          </p14:sldIdLst>
        </p14:section>
        <p14:section name="Compulsory Slides" id="{F6B29FD8-C735-4346-9A78-4FFF5E98E3A6}">
          <p14:sldIdLst>
            <p14:sldId id="1560"/>
            <p14:sldId id="1530"/>
            <p14:sldId id="1523"/>
            <p14:sldId id="1537"/>
            <p14:sldId id="132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7"/>
    <a:srgbClr val="007396"/>
    <a:srgbClr val="00737D"/>
    <a:srgbClr val="FFFFFF"/>
    <a:srgbClr val="00BCF2"/>
    <a:srgbClr val="11CCFF"/>
    <a:srgbClr val="47D8FF"/>
    <a:srgbClr val="85E5FF"/>
    <a:srgbClr val="43D7FF"/>
    <a:srgbClr val="B4A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3" autoAdjust="0"/>
    <p:restoredTop sz="95455" autoAdjust="0"/>
  </p:normalViewPr>
  <p:slideViewPr>
    <p:cSldViewPr>
      <p:cViewPr varScale="1">
        <p:scale>
          <a:sx n="69" d="100"/>
          <a:sy n="69" d="100"/>
        </p:scale>
        <p:origin x="558" y="66"/>
      </p:cViewPr>
      <p:guideLst/>
    </p:cSldViewPr>
  </p:slideViewPr>
  <p:outlineViewPr>
    <p:cViewPr>
      <p:scale>
        <a:sx n="33" d="100"/>
        <a:sy n="33" d="100"/>
      </p:scale>
      <p:origin x="0" y="-7666"/>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9/3/2015 5:31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9/3/2015 5:31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9/3/2015 5:31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741489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9/3/2015 5:31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2673042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9/3/2015 5:31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140094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9/3/2015 5:31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464938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5C79F9-2E34-4CA1-A7E3-C624B27DB1D1}"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335394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9/3/2015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1229019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27</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9/3/2015 5:31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1210023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9/3/2015 5:31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28</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861498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9/3/2015 5:31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4182783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9/3/2015 5:31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1788615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9/3/2015 5:31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3511790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9/3/2015 5:31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19500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9/3/2015 5:31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2155554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9/3/2015 5:31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3954894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9/3/2015 5:31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1603872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9/3/2015 5:31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2225878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ew Standard Master">
    <p:bg>
      <p:bgPr>
        <a:solidFill>
          <a:srgbClr val="0078D7"/>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16865" y="400918"/>
            <a:ext cx="10725150" cy="864096"/>
          </a:xfrm>
          <a:prstGeom prst="rect">
            <a:avLst/>
          </a:prstGeom>
        </p:spPr>
        <p:txBody>
          <a:bodyPr vert="horz" lIns="91440" tIns="45720" rIns="91440" bIns="45720" rtlCol="0" anchor="ctr">
            <a:normAutofit/>
          </a:bodyPr>
          <a:lstStyle>
            <a:lvl1pPr>
              <a:defRPr sz="5400"/>
            </a:lvl1pPr>
          </a:lstStyle>
          <a:p>
            <a:r>
              <a:rPr lang="en-US" dirty="0" smtClean="0"/>
              <a:t>Click to edit Master title style</a:t>
            </a:r>
            <a:endParaRPr lang="en-NZ" dirty="0"/>
          </a:p>
        </p:txBody>
      </p:sp>
      <p:sp>
        <p:nvSpPr>
          <p:cNvPr id="3" name="Content Placeholder 2"/>
          <p:cNvSpPr>
            <a:spLocks noGrp="1"/>
          </p:cNvSpPr>
          <p:nvPr>
            <p:ph sz="quarter" idx="10"/>
          </p:nvPr>
        </p:nvSpPr>
        <p:spPr>
          <a:xfrm>
            <a:off x="316865" y="1481138"/>
            <a:ext cx="10724515" cy="2092881"/>
          </a:xfrm>
        </p:spPr>
        <p:txBody>
          <a:bodyPr/>
          <a:lstStyle>
            <a:lvl1pPr marL="0" indent="0">
              <a:buNone/>
              <a:defRPr/>
            </a:lvl1pPr>
            <a:lvl2pPr marL="0" indent="0">
              <a:buNone/>
              <a:defRPr sz="2000"/>
            </a:lvl2pPr>
            <a:lvl3pPr marL="0" indent="0">
              <a:buNone/>
              <a:defRPr/>
            </a:lvl3pPr>
            <a:lvl4pPr marL="0" indent="0">
              <a:buNone/>
              <a:defRPr sz="2000"/>
            </a:lvl4pPr>
            <a:lvl5pPr marL="0" indent="0">
              <a:buNone/>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68309601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a:xfrm>
            <a:off x="855663" y="6483350"/>
            <a:ext cx="2797175" cy="371475"/>
          </a:xfrm>
          <a:prstGeom prst="rect">
            <a:avLst/>
          </a:prstGeom>
        </p:spPr>
        <p:txBody>
          <a:bodyPr/>
          <a:lstStyle/>
          <a:p>
            <a:fld id="{0626A314-07C3-4D18-A5FC-2D5811D0A94B}" type="datetimeFigureOut">
              <a:rPr lang="en-NZ" smtClean="0"/>
              <a:t>3/09/2015</a:t>
            </a:fld>
            <a:endParaRPr lang="en-NZ" dirty="0"/>
          </a:p>
        </p:txBody>
      </p:sp>
      <p:sp>
        <p:nvSpPr>
          <p:cNvPr id="4" name="Footer Placeholder 3"/>
          <p:cNvSpPr>
            <a:spLocks noGrp="1"/>
          </p:cNvSpPr>
          <p:nvPr>
            <p:ph type="ftr" sz="quarter" idx="11"/>
          </p:nvPr>
        </p:nvSpPr>
        <p:spPr>
          <a:xfrm>
            <a:off x="4119563" y="6483350"/>
            <a:ext cx="4197350" cy="371475"/>
          </a:xfrm>
          <a:prstGeom prst="rect">
            <a:avLst/>
          </a:prstGeom>
        </p:spPr>
        <p:txBody>
          <a:bodyPr/>
          <a:lstStyle/>
          <a:p>
            <a:endParaRPr lang="en-NZ" dirty="0"/>
          </a:p>
        </p:txBody>
      </p:sp>
      <p:sp>
        <p:nvSpPr>
          <p:cNvPr id="5" name="Slide Number Placeholder 4"/>
          <p:cNvSpPr>
            <a:spLocks noGrp="1"/>
          </p:cNvSpPr>
          <p:nvPr>
            <p:ph type="sldNum" sz="quarter" idx="12"/>
          </p:nvPr>
        </p:nvSpPr>
        <p:spPr>
          <a:xfrm>
            <a:off x="8783638" y="6483350"/>
            <a:ext cx="2797175" cy="371475"/>
          </a:xfrm>
          <a:prstGeom prst="rect">
            <a:avLst/>
          </a:prstGeom>
        </p:spPr>
        <p:txBody>
          <a:bodyPr/>
          <a:lstStyle/>
          <a:p>
            <a:fld id="{FB0C7228-8968-4EAD-A859-852F0E05042B}" type="slidenum">
              <a:rPr lang="en-NZ" smtClean="0"/>
              <a:t>‹#›</a:t>
            </a:fld>
            <a:endParaRPr lang="en-NZ"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62" y="1"/>
            <a:ext cx="12496800" cy="7002462"/>
          </a:xfrm>
          <a:prstGeom prst="rect">
            <a:avLst/>
          </a:prstGeom>
        </p:spPr>
      </p:pic>
      <p:sp>
        <p:nvSpPr>
          <p:cNvPr id="7" name="Rectangle 6"/>
          <p:cNvSpPr/>
          <p:nvPr userDrawn="1"/>
        </p:nvSpPr>
        <p:spPr bwMode="gray">
          <a:xfrm>
            <a:off x="-30162" y="6537325"/>
            <a:ext cx="12496800" cy="465138"/>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99837" y="6678217"/>
            <a:ext cx="822951" cy="17541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8007" y="2875069"/>
            <a:ext cx="4261830" cy="2782028"/>
          </a:xfrm>
          <a:prstGeom prst="rect">
            <a:avLst/>
          </a:prstGeom>
        </p:spPr>
      </p:pic>
    </p:spTree>
    <p:extLst>
      <p:ext uri="{BB962C8B-B14F-4D97-AF65-F5344CB8AC3E}">
        <p14:creationId xmlns:p14="http://schemas.microsoft.com/office/powerpoint/2010/main" val="2239331299"/>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5173661"/>
            <a:ext cx="12436475" cy="1820863"/>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6294438" y="6123709"/>
            <a:ext cx="5867384" cy="726353"/>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solidFill>
                  <a:schemeClr val="bg1"/>
                </a:solidFill>
                <a:cs typeface="Segoe UI" pitchFamily="34" charset="0"/>
              </a:rPr>
              <a:t>© </a:t>
            </a:r>
            <a:r>
              <a:rPr lang="en-US" sz="700" dirty="0" smtClean="0">
                <a:solidFill>
                  <a:schemeClr val="bg1"/>
                </a:solidFill>
                <a:cs typeface="Segoe UI" pitchFamily="34" charset="0"/>
              </a:rPr>
              <a:t>2015 </a:t>
            </a:r>
            <a:r>
              <a:rPr lang="en-US" sz="700" dirty="0">
                <a:solidFill>
                  <a:schemeClr val="bg1"/>
                </a:solidFill>
                <a:cs typeface="Segoe UI" pitchFamily="34" charset="0"/>
              </a:rPr>
              <a:t>Microsoft Corporation. All rights reserved</a:t>
            </a:r>
            <a:r>
              <a:rPr lang="en-US" sz="700" dirty="0" smtClean="0">
                <a:solidFill>
                  <a:schemeClr val="bg1"/>
                </a:solidFill>
                <a:cs typeface="Segoe UI" pitchFamily="34" charset="0"/>
              </a:rPr>
              <a:t>.</a:t>
            </a:r>
          </a:p>
          <a:p>
            <a:pPr algn="r" defTabSz="932290" eaLnBrk="0" hangingPunct="0"/>
            <a:r>
              <a:rPr lang="en-US" sz="700" dirty="0" smtClean="0">
                <a:solidFill>
                  <a:schemeClr val="bg1"/>
                </a:solidFill>
                <a:cs typeface="Segoe UI" pitchFamily="34" charset="0"/>
              </a:rPr>
              <a:t>Microsoft, Windows and other product names are or may be registered trademarks and/or trademarks in the U.S. and/or other countries.</a:t>
            </a:r>
          </a:p>
          <a:p>
            <a:pPr algn="r" defTabSz="932290" eaLnBrk="0" hangingPunct="0"/>
            <a:r>
              <a:rPr lang="en-US" sz="700" dirty="0" smtClean="0">
                <a:solidFill>
                  <a:schemeClr val="bg1"/>
                </a:solidFill>
                <a:cs typeface="Segoe UI" pitchFamily="34" charset="0"/>
              </a:rPr>
              <a:t>MICROSOFT MAKES NO WARRANTIES, EXPRESS, IMPLIED OR STATUTORY, AS TO THE INFORMATION IN THIS PRESENTATION.</a:t>
            </a:r>
          </a:p>
          <a:p>
            <a:pPr algn="r" defTabSz="932215" eaLnBrk="0" hangingPunct="0"/>
            <a:r>
              <a:rPr lang="en-US" sz="700" dirty="0" smtClean="0">
                <a:gradFill>
                  <a:gsLst>
                    <a:gs pos="12389">
                      <a:srgbClr val="FFFFFF"/>
                    </a:gs>
                    <a:gs pos="54000">
                      <a:srgbClr val="FFFFFF"/>
                    </a:gs>
                  </a:gsLst>
                  <a:lin ang="5400000" scaled="0"/>
                </a:gradFill>
                <a:cs typeface="Segoe UI" pitchFamily="34" charset="0"/>
              </a:rPr>
              <a:t> </a:t>
            </a:r>
            <a:endParaRPr lang="en-US" sz="700" dirty="0">
              <a:gradFill>
                <a:gsLst>
                  <a:gs pos="12389">
                    <a:srgbClr val="FFFFFF"/>
                  </a:gs>
                  <a:gs pos="54000">
                    <a:srgbClr val="FFFFFF"/>
                  </a:gs>
                </a:gsLst>
                <a:lin ang="5400000" scaled="0"/>
              </a:gradFill>
              <a:cs typeface="Segoe UI" pitchFamily="34" charset="0"/>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637" y="5750695"/>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a:xfrm>
            <a:off x="855663" y="6483350"/>
            <a:ext cx="2797175" cy="371475"/>
          </a:xfrm>
          <a:prstGeom prst="rect">
            <a:avLst/>
          </a:prstGeom>
        </p:spPr>
        <p:txBody>
          <a:bodyPr/>
          <a:lstStyle/>
          <a:p>
            <a:fld id="{0626A314-07C3-4D18-A5FC-2D5811D0A94B}" type="datetimeFigureOut">
              <a:rPr lang="en-NZ" smtClean="0"/>
              <a:t>3/09/2015</a:t>
            </a:fld>
            <a:endParaRPr lang="en-NZ" dirty="0"/>
          </a:p>
        </p:txBody>
      </p:sp>
      <p:sp>
        <p:nvSpPr>
          <p:cNvPr id="4" name="Footer Placeholder 3"/>
          <p:cNvSpPr>
            <a:spLocks noGrp="1"/>
          </p:cNvSpPr>
          <p:nvPr>
            <p:ph type="ftr" sz="quarter" idx="11"/>
          </p:nvPr>
        </p:nvSpPr>
        <p:spPr>
          <a:xfrm>
            <a:off x="4119563" y="6483350"/>
            <a:ext cx="4197350" cy="371475"/>
          </a:xfrm>
          <a:prstGeom prst="rect">
            <a:avLst/>
          </a:prstGeom>
        </p:spPr>
        <p:txBody>
          <a:bodyPr/>
          <a:lstStyle/>
          <a:p>
            <a:endParaRPr lang="en-NZ" dirty="0"/>
          </a:p>
        </p:txBody>
      </p:sp>
      <p:sp>
        <p:nvSpPr>
          <p:cNvPr id="5" name="Slide Number Placeholder 4"/>
          <p:cNvSpPr>
            <a:spLocks noGrp="1"/>
          </p:cNvSpPr>
          <p:nvPr>
            <p:ph type="sldNum" sz="quarter" idx="12"/>
          </p:nvPr>
        </p:nvSpPr>
        <p:spPr>
          <a:xfrm>
            <a:off x="8783638" y="6483350"/>
            <a:ext cx="2797175" cy="371475"/>
          </a:xfrm>
          <a:prstGeom prst="rect">
            <a:avLst/>
          </a:prstGeom>
        </p:spPr>
        <p:txBody>
          <a:bodyPr/>
          <a:lstStyle/>
          <a:p>
            <a:fld id="{FB0C7228-8968-4EAD-A859-852F0E05042B}" type="slidenum">
              <a:rPr lang="en-NZ" smtClean="0"/>
              <a:t>‹#›</a:t>
            </a:fld>
            <a:endParaRPr lang="en-NZ"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62" y="1"/>
            <a:ext cx="12496800" cy="7002462"/>
          </a:xfrm>
          <a:prstGeom prst="rect">
            <a:avLst/>
          </a:prstGeom>
        </p:spPr>
      </p:pic>
    </p:spTree>
    <p:extLst>
      <p:ext uri="{BB962C8B-B14F-4D97-AF65-F5344CB8AC3E}">
        <p14:creationId xmlns:p14="http://schemas.microsoft.com/office/powerpoint/2010/main" val="82053931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Walkin">
    <p:bg bwMode="ltGray">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318" y="-318"/>
            <a:ext cx="12435840" cy="6995160"/>
          </a:xfrm>
          <a:prstGeom prst="rect">
            <a:avLst/>
          </a:prstGeom>
        </p:spPr>
      </p:pic>
      <p:sp>
        <p:nvSpPr>
          <p:cNvPr id="4" name="Rectangle 3"/>
          <p:cNvSpPr/>
          <p:nvPr/>
        </p:nvSpPr>
        <p:spPr bwMode="gray">
          <a:xfrm>
            <a:off x="0" y="-318"/>
            <a:ext cx="5761038" cy="6994843"/>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Box 6"/>
          <p:cNvSpPr txBox="1"/>
          <p:nvPr/>
        </p:nvSpPr>
        <p:spPr>
          <a:xfrm>
            <a:off x="289152" y="5837445"/>
            <a:ext cx="4557486" cy="860319"/>
          </a:xfrm>
          <a:prstGeom prst="rect">
            <a:avLst/>
          </a:prstGeom>
          <a:noFill/>
        </p:spPr>
        <p:txBody>
          <a:bodyPr wrap="square" lIns="182854" tIns="146283" rIns="182854" bIns="146283" rtlCol="0" anchor="b">
            <a:spAutoFit/>
          </a:body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3999"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Light"/>
                <a:ea typeface="+mn-ea"/>
                <a:cs typeface="+mn-cs"/>
              </a:rPr>
              <a:t>28–30 July 2014</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035" y="492121"/>
            <a:ext cx="3282863" cy="483151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gray">
          <a:xfrm>
            <a:off x="10426344" y="482600"/>
            <a:ext cx="1552931" cy="332660"/>
          </a:xfrm>
          <a:prstGeom prst="rect">
            <a:avLst/>
          </a:prstGeom>
        </p:spPr>
      </p:pic>
    </p:spTree>
    <p:extLst>
      <p:ext uri="{BB962C8B-B14F-4D97-AF65-F5344CB8AC3E}">
        <p14:creationId xmlns:p14="http://schemas.microsoft.com/office/powerpoint/2010/main" val="42503376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 Color">
    <p:bg>
      <p:bgRef idx="1002">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a:solidFill>
            <a:srgbClr val="5C2D91"/>
          </a:solidFill>
        </p:spPr>
      </p:pic>
      <p:sp>
        <p:nvSpPr>
          <p:cNvPr id="9" name="Title 1"/>
          <p:cNvSpPr>
            <a:spLocks noGrp="1"/>
          </p:cNvSpPr>
          <p:nvPr>
            <p:ph type="title" hasCustomPrompt="1"/>
          </p:nvPr>
        </p:nvSpPr>
        <p:spPr>
          <a:xfrm>
            <a:off x="274702" y="2784565"/>
            <a:ext cx="9143936" cy="1524001"/>
          </a:xfrm>
          <a:solidFill>
            <a:srgbClr val="0078D7"/>
          </a:solidFill>
        </p:spPr>
        <p:txBody>
          <a:bodyPr lIns="146304" tIns="91440" rIns="146304" bIns="91440" anchor="t" anchorCtr="0"/>
          <a:lstStyle>
            <a:lvl1pPr>
              <a:defRPr sz="5399" spc="-100" baseline="0">
                <a:solidFill>
                  <a:schemeClr val="bg1"/>
                </a:solidFill>
              </a:defRPr>
            </a:lvl1pPr>
          </a:lstStyle>
          <a:p>
            <a:r>
              <a:rPr lang="en-US" dirty="0" smtClean="0"/>
              <a:t>Session title</a:t>
            </a:r>
            <a:endParaRPr lang="en-US" dirty="0"/>
          </a:p>
        </p:txBody>
      </p:sp>
      <p:sp>
        <p:nvSpPr>
          <p:cNvPr id="5" name="Text Placeholder 4"/>
          <p:cNvSpPr>
            <a:spLocks noGrp="1"/>
          </p:cNvSpPr>
          <p:nvPr>
            <p:ph type="body" sz="quarter" idx="12" hasCustomPrompt="1"/>
          </p:nvPr>
        </p:nvSpPr>
        <p:spPr>
          <a:xfrm>
            <a:off x="274702" y="4309889"/>
            <a:ext cx="7315137" cy="635173"/>
          </a:xfrm>
          <a:solidFill>
            <a:schemeClr val="accent2"/>
          </a:solidFill>
        </p:spPr>
        <p:txBody>
          <a:bodyPr lIns="146304" tIns="109728" rIns="146304" bIns="109728">
            <a:noAutofit/>
          </a:bodyPr>
          <a:lstStyle>
            <a:lvl1pPr marL="0" indent="0">
              <a:spcBef>
                <a:spcPts val="0"/>
              </a:spcBef>
              <a:buNone/>
              <a:defRPr sz="3200" spc="0" baseline="0">
                <a:solidFill>
                  <a:schemeClr val="bg1"/>
                </a:soli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702" y="6678217"/>
            <a:ext cx="822951" cy="175415"/>
          </a:xfrm>
          <a:prstGeom prst="rect">
            <a:avLst/>
          </a:prstGeom>
        </p:spPr>
      </p:pic>
      <p:sp>
        <p:nvSpPr>
          <p:cNvPr id="4" name="Text Placeholder 3"/>
          <p:cNvSpPr>
            <a:spLocks noGrp="1"/>
          </p:cNvSpPr>
          <p:nvPr>
            <p:ph type="body" sz="quarter" idx="13" hasCustomPrompt="1"/>
          </p:nvPr>
        </p:nvSpPr>
        <p:spPr>
          <a:xfrm>
            <a:off x="7612430" y="4317198"/>
            <a:ext cx="1806208" cy="627864"/>
          </a:xfrm>
          <a:solidFill>
            <a:schemeClr val="accent3"/>
          </a:solidFill>
        </p:spPr>
        <p:txBody>
          <a:bodyPr/>
          <a:lstStyle>
            <a:lvl1pPr marL="0" indent="0" algn="ctr">
              <a:buFontTx/>
              <a:buNone/>
              <a:defRPr sz="3200" baseline="0">
                <a:solidFill>
                  <a:schemeClr val="bg1"/>
                </a:solidFill>
                <a:latin typeface="+mj-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ABC101</a:t>
            </a: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2237" y="1343899"/>
            <a:ext cx="4733925" cy="1391363"/>
          </a:xfrm>
          <a:prstGeom prst="rect">
            <a:avLst/>
          </a:prstGeom>
        </p:spPr>
      </p:pic>
    </p:spTree>
    <p:extLst>
      <p:ext uri="{BB962C8B-B14F-4D97-AF65-F5344CB8AC3E}">
        <p14:creationId xmlns:p14="http://schemas.microsoft.com/office/powerpoint/2010/main" val="19016825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Slide Photo">
    <p:bg>
      <p:bgRef idx="1001">
        <a:schemeClr val="bg2"/>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318" y="-318"/>
            <a:ext cx="12435840" cy="6995160"/>
          </a:xfrm>
          <a:prstGeom prst="rect">
            <a:avLst/>
          </a:prstGeom>
        </p:spPr>
      </p:pic>
      <p:sp>
        <p:nvSpPr>
          <p:cNvPr id="18" name="Rectangle 17"/>
          <p:cNvSpPr/>
          <p:nvPr/>
        </p:nvSpPr>
        <p:spPr bwMode="gray">
          <a:xfrm>
            <a:off x="0" y="-318"/>
            <a:ext cx="5761038" cy="6994843"/>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3"/>
            <a:ext cx="5487988" cy="2743200"/>
          </a:xfrm>
          <a:noFill/>
        </p:spPr>
        <p:txBody>
          <a:bodyPr vert="horz" wrap="square" lIns="146304" tIns="91440" rIns="146304" bIns="91440" rtlCol="0" anchor="t" anchorCtr="0">
            <a:noAutofit/>
          </a:bodyPr>
          <a:lstStyle>
            <a:lvl1pPr>
              <a:defRPr lang="en-US" sz="5399"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8863"/>
            <a:ext cx="5486400" cy="1818058"/>
          </a:xfrm>
        </p:spPr>
        <p:txBody>
          <a:bodyPr tIns="109728" bIns="109728">
            <a:noAutofit/>
          </a:bodyPr>
          <a:lstStyle>
            <a:lvl1pPr marL="0" indent="0">
              <a:spcBef>
                <a:spcPts val="0"/>
              </a:spcBef>
              <a:buNone/>
              <a:defRPr sz="2800">
                <a:gradFill>
                  <a:gsLst>
                    <a:gs pos="1250">
                      <a:srgbClr val="FFFFFF"/>
                    </a:gs>
                    <a:gs pos="99000">
                      <a:srgbClr val="FFFFFF"/>
                    </a:gs>
                  </a:gsLst>
                  <a:lin ang="5400000" scaled="0"/>
                </a:gradFill>
              </a:defRPr>
            </a:lvl1pPr>
          </a:lstStyle>
          <a:p>
            <a:pPr lvl="0"/>
            <a:r>
              <a:rPr lang="en-US" dirty="0" smtClean="0"/>
              <a:t>Speaker Name</a:t>
            </a:r>
            <a:endParaRPr lang="en-US" dirty="0"/>
          </a:p>
        </p:txBody>
      </p:sp>
      <p:sp>
        <p:nvSpPr>
          <p:cNvPr id="5" name="Text Placeholder 4"/>
          <p:cNvSpPr>
            <a:spLocks noGrp="1"/>
          </p:cNvSpPr>
          <p:nvPr>
            <p:ph type="body" sz="quarter" idx="15" hasCustomPrompt="1"/>
          </p:nvPr>
        </p:nvSpPr>
        <p:spPr>
          <a:xfrm>
            <a:off x="273051" y="296863"/>
            <a:ext cx="3657600" cy="640080"/>
          </a:xfrm>
        </p:spPr>
        <p:txBody>
          <a:bodyPr lIns="182880" tIns="146304" rIns="182880" bIns="146304"/>
          <a:lstStyle>
            <a:lvl1pPr marL="0" indent="0">
              <a:buNone/>
              <a:defRPr sz="2400" baseline="0">
                <a:latin typeface="+mn-lt"/>
              </a:defRPr>
            </a:lvl1pPr>
            <a:lvl2pPr marL="342834" indent="0">
              <a:buNone/>
              <a:defRPr sz="2000">
                <a:latin typeface="+mn-lt"/>
              </a:defRPr>
            </a:lvl2pPr>
            <a:lvl3pPr marL="571390" indent="0">
              <a:buNone/>
              <a:defRPr sz="2000">
                <a:latin typeface="+mn-lt"/>
              </a:defRPr>
            </a:lvl3pPr>
            <a:lvl4pPr marL="799946" indent="0">
              <a:buNone/>
              <a:defRPr sz="2000">
                <a:latin typeface="+mn-lt"/>
              </a:defRPr>
            </a:lvl4pPr>
            <a:lvl5pPr marL="1028503" indent="0">
              <a:buNone/>
              <a:defRPr sz="2000">
                <a:latin typeface="+mn-lt"/>
              </a:defRPr>
            </a:lvl5pPr>
          </a:lstStyle>
          <a:p>
            <a:pPr lvl="0"/>
            <a:r>
              <a:rPr lang="en-US" dirty="0" smtClean="0"/>
              <a:t>Session code here</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10426344" y="482600"/>
            <a:ext cx="1552931" cy="332660"/>
          </a:xfrm>
          <a:prstGeom prst="rect">
            <a:avLst/>
          </a:prstGeom>
        </p:spPr>
      </p:pic>
    </p:spTree>
    <p:extLst>
      <p:ext uri="{BB962C8B-B14F-4D97-AF65-F5344CB8AC3E}">
        <p14:creationId xmlns:p14="http://schemas.microsoft.com/office/powerpoint/2010/main" val="21341517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8" y="-318"/>
            <a:ext cx="12435840" cy="6995160"/>
          </a:xfrm>
          <a:prstGeom prst="rect">
            <a:avLst/>
          </a:prstGeom>
        </p:spPr>
      </p:pic>
      <p:sp>
        <p:nvSpPr>
          <p:cNvPr id="7" name="Rectangle 6"/>
          <p:cNvSpPr/>
          <p:nvPr/>
        </p:nvSpPr>
        <p:spPr bwMode="gray">
          <a:xfrm>
            <a:off x="6675437" y="-318"/>
            <a:ext cx="5761038" cy="6994843"/>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Rectangle 3"/>
          <p:cNvSpPr/>
          <p:nvPr/>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6675438" y="1209974"/>
            <a:ext cx="5486399" cy="3658890"/>
          </a:xfrm>
          <a:noFill/>
        </p:spPr>
        <p:txBody>
          <a:bodyPr tIns="91440" bIns="91440" anchor="t" anchorCtr="0"/>
          <a:lstStyle>
            <a:lvl1pPr>
              <a:defRPr sz="6599" spc="-100" baseline="0">
                <a:gradFill>
                  <a:gsLst>
                    <a:gs pos="100000">
                      <a:srgbClr val="FFFFFF"/>
                    </a:gs>
                    <a:gs pos="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6675118" y="4868864"/>
            <a:ext cx="5486719" cy="1829593"/>
          </a:xfrm>
          <a:noFill/>
        </p:spPr>
        <p:txBody>
          <a:bodyPr lIns="182880" tIns="146304" rIns="182880" bIns="146304">
            <a:noAutofit/>
          </a:bodyPr>
          <a:lstStyle>
            <a:lvl1pPr marL="0" indent="0">
              <a:spcBef>
                <a:spcPts val="0"/>
              </a:spcBef>
              <a:buNone/>
              <a:defRPr sz="3199" spc="0" baseline="0">
                <a:gradFill>
                  <a:gsLst>
                    <a:gs pos="100000">
                      <a:srgbClr val="FFFFFF"/>
                    </a:gs>
                    <a:gs pos="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7421822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deo slide">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r="-5722"/>
          <a:stretch/>
        </p:blipFill>
        <p:spPr>
          <a:xfrm>
            <a:off x="318" y="-318"/>
            <a:ext cx="12435840" cy="6995160"/>
          </a:xfrm>
          <a:prstGeom prst="rect">
            <a:avLst/>
          </a:prstGeom>
        </p:spPr>
      </p:pic>
      <p:sp>
        <p:nvSpPr>
          <p:cNvPr id="6" name="Rectangle 5"/>
          <p:cNvSpPr/>
          <p:nvPr/>
        </p:nvSpPr>
        <p:spPr bwMode="gray">
          <a:xfrm>
            <a:off x="6675437" y="-318"/>
            <a:ext cx="5761038" cy="6994843"/>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Rectangle 3"/>
          <p:cNvSpPr/>
          <p:nvPr/>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6675438" y="1209973"/>
            <a:ext cx="5486399" cy="2751698"/>
          </a:xfrm>
          <a:noFill/>
        </p:spPr>
        <p:txBody>
          <a:bodyPr tIns="91440" bIns="91440" anchor="t" anchorCtr="0"/>
          <a:lstStyle>
            <a:lvl1pPr>
              <a:defRPr sz="6599" spc="-100" baseline="0">
                <a:gradFill>
                  <a:gsLst>
                    <a:gs pos="100000">
                      <a:srgbClr val="FFFFFF"/>
                    </a:gs>
                    <a:gs pos="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5383866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91241">
                      <a:schemeClr val="tx1"/>
                    </a:gs>
                    <a:gs pos="57000">
                      <a:schemeClr val="tx1"/>
                    </a:gs>
                    <a:gs pos="1800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4429975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390962651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417950879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39567970"/>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gradFill>
                  <a:gsLst>
                    <a:gs pos="2920">
                      <a:schemeClr val="tx2"/>
                    </a:gs>
                    <a:gs pos="39000">
                      <a:schemeClr val="tx2"/>
                    </a:gs>
                  </a:gsLst>
                  <a:lin ang="5400000" scaled="0"/>
                </a:gradFill>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5395092"/>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90081449"/>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26441458"/>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81517875"/>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gradFill>
                  <a:gsLst>
                    <a:gs pos="5109">
                      <a:schemeClr val="tx2"/>
                    </a:gs>
                    <a:gs pos="25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0" indent="0">
              <a:spcBef>
                <a:spcPts val="1224"/>
              </a:spcBef>
              <a:buClr>
                <a:schemeClr val="tx1"/>
              </a:buClr>
              <a:buFont typeface="Wingdings" pitchFamily="2" charset="2"/>
              <a:buNone/>
              <a:defRPr sz="3599">
                <a:gradFill>
                  <a:gsLst>
                    <a:gs pos="100000">
                      <a:schemeClr val="tx2"/>
                    </a:gs>
                    <a:gs pos="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401441"/>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607035"/>
          </a:xfrm>
        </p:spPr>
        <p:txBody>
          <a:bodyPr wrap="square">
            <a:spAutoFit/>
          </a:bodyPr>
          <a:lstStyle>
            <a:lvl1pPr marL="287282" indent="-287282">
              <a:spcBef>
                <a:spcPts val="1224"/>
              </a:spcBef>
              <a:buClr>
                <a:schemeClr val="tx1"/>
              </a:buClr>
              <a:buFont typeface="Wingdings" panose="05000000000000000000" pitchFamily="2" charset="2"/>
              <a:buChar char="§"/>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607035"/>
          </a:xfrm>
        </p:spPr>
        <p:txBody>
          <a:bodyPr wrap="square">
            <a:spAutoFit/>
          </a:bodyPr>
          <a:lstStyle>
            <a:lvl1pPr marL="287282" indent="-287282">
              <a:spcBef>
                <a:spcPts val="1224"/>
              </a:spcBef>
              <a:buClr>
                <a:schemeClr val="tx1"/>
              </a:buClr>
              <a:buFont typeface="Wingdings" panose="05000000000000000000" pitchFamily="2" charset="2"/>
              <a:buChar char="§"/>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8425465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2"/>
              </a:buClr>
              <a:buFont typeface="Wingdings" panose="05000000000000000000" pitchFamily="2" charset="2"/>
              <a:buChar char="§"/>
              <a:defRPr sz="3599">
                <a:gradFill>
                  <a:gsLst>
                    <a:gs pos="5109">
                      <a:schemeClr val="tx2"/>
                    </a:gs>
                    <a:gs pos="100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2"/>
              </a:buClr>
              <a:buFont typeface="Wingdings" panose="05000000000000000000" pitchFamily="2" charset="2"/>
              <a:buChar char="§"/>
              <a:defRPr sz="3599">
                <a:gradFill>
                  <a:gsLst>
                    <a:gs pos="5109">
                      <a:schemeClr val="tx2"/>
                    </a:gs>
                    <a:gs pos="100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209628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50317241"/>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4"/>
            <a:ext cx="11889564" cy="917575"/>
          </a:xfrm>
        </p:spPr>
        <p:txBody>
          <a:bodyPr/>
          <a:lstStyle>
            <a:lvl1pPr>
              <a:defRPr sz="7198" baseline="0"/>
            </a:lvl1pPr>
          </a:lstStyle>
          <a:p>
            <a:r>
              <a:rPr lang="en-US" smtClean="0"/>
              <a:t>Click to edit Master title style</a:t>
            </a:r>
            <a:endParaRPr lang="en-US" dirty="0"/>
          </a:p>
        </p:txBody>
      </p:sp>
    </p:spTree>
    <p:extLst>
      <p:ext uri="{BB962C8B-B14F-4D97-AF65-F5344CB8AC3E}">
        <p14:creationId xmlns:p14="http://schemas.microsoft.com/office/powerpoint/2010/main" val="3769052745"/>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smtClean="0"/>
              <a:t>Click to edit Master title style</a:t>
            </a:r>
            <a:endParaRPr lang="en-US" dirty="0"/>
          </a:p>
        </p:txBody>
      </p:sp>
    </p:spTree>
    <p:extLst>
      <p:ext uri="{BB962C8B-B14F-4D97-AF65-F5344CB8AC3E}">
        <p14:creationId xmlns:p14="http://schemas.microsoft.com/office/powerpoint/2010/main" val="2468537217"/>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Fact Layout_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smtClean="0"/>
              <a:t>Click to edit Master title style</a:t>
            </a:r>
            <a:endParaRPr lang="en-US" dirty="0"/>
          </a:p>
        </p:txBody>
      </p:sp>
    </p:spTree>
    <p:extLst>
      <p:ext uri="{BB962C8B-B14F-4D97-AF65-F5344CB8AC3E}">
        <p14:creationId xmlns:p14="http://schemas.microsoft.com/office/powerpoint/2010/main" val="293462384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7"/>
            <a:ext cx="10058399" cy="917575"/>
          </a:xfrm>
        </p:spPr>
        <p:txBody>
          <a:bodyPr/>
          <a:lstStyle>
            <a:lvl1pPr marL="233318" indent="-233318">
              <a:defRPr sz="5999"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199"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212042769"/>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Layout_Accent Color 1">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4"/>
            <a:ext cx="10058399" cy="917575"/>
          </a:xfrm>
        </p:spPr>
        <p:txBody>
          <a:bodyPr/>
          <a:lstStyle>
            <a:lvl1pPr marL="282520" indent="-282520">
              <a:tabLst>
                <a:tab pos="282520" algn="l"/>
              </a:tabLst>
              <a:defRPr sz="5999"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199"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414122930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7" y="2430463"/>
            <a:ext cx="11887200" cy="932563"/>
          </a:xfrm>
        </p:spPr>
        <p:txBody>
          <a:bodyPr/>
          <a:lstStyle>
            <a:lvl1pPr marL="0" indent="0">
              <a:buNone/>
              <a:defRPr sz="5399">
                <a:gradFill>
                  <a:gsLst>
                    <a:gs pos="3333">
                      <a:schemeClr val="tx1"/>
                    </a:gs>
                    <a:gs pos="3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smtClean="0"/>
              <a:t>Click to edit Master text styles</a:t>
            </a:r>
          </a:p>
        </p:txBody>
      </p:sp>
      <p:sp>
        <p:nvSpPr>
          <p:cNvPr id="4" name="Title 1"/>
          <p:cNvSpPr>
            <a:spLocks noGrp="1"/>
          </p:cNvSpPr>
          <p:nvPr>
            <p:ph type="title"/>
          </p:nvPr>
        </p:nvSpPr>
        <p:spPr>
          <a:xfrm>
            <a:off x="282576" y="1211264"/>
            <a:ext cx="11889564" cy="917575"/>
          </a:xfrm>
        </p:spPr>
        <p:txBody>
          <a:bodyPr/>
          <a:lstStyle>
            <a:lvl1pPr>
              <a:defRPr sz="7198"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936913033"/>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1798637"/>
          </a:xfrm>
        </p:spPr>
        <p:txBody>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150910257"/>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50-50 Lef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75439" y="1241427"/>
            <a:ext cx="5486399" cy="917575"/>
          </a:xfrm>
        </p:spPr>
        <p:txBody>
          <a:bodyPr/>
          <a:lstStyle>
            <a:lvl1pPr>
              <a:defRPr sz="6599"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
        <p:nvSpPr>
          <p:cNvPr id="4" name="Picture Placeholder 4"/>
          <p:cNvSpPr>
            <a:spLocks noGrp="1"/>
          </p:cNvSpPr>
          <p:nvPr>
            <p:ph type="pic" sz="quarter" idx="10"/>
          </p:nvPr>
        </p:nvSpPr>
        <p:spPr bwMode="ltGray">
          <a:xfrm>
            <a:off x="0" y="0"/>
            <a:ext cx="6216650" cy="6988560"/>
          </a:xfrm>
          <a:blipFill>
            <a:blip r:embed="rId2"/>
            <a:stretch>
              <a:fillRect/>
            </a:stretch>
          </a:blipFill>
        </p:spPr>
        <p:txBody>
          <a:bodyPr tIns="548640" anchor="ctr" anchorCtr="0">
            <a:noAutofit/>
          </a:bodyPr>
          <a:lstStyle>
            <a:lvl1pPr marL="0" indent="0" algn="ctr">
              <a:buNone/>
              <a:defRPr sz="1399" b="1">
                <a:gradFill>
                  <a:gsLst>
                    <a:gs pos="13139">
                      <a:srgbClr val="FFFFFF"/>
                    </a:gs>
                    <a:gs pos="38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3812276521"/>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039630"/>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1600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84433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33195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79434941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4" name="Rectangle 3"/>
          <p:cNvSpPr/>
          <p:nvPr/>
        </p:nvSpPr>
        <p:spPr bwMode="auto">
          <a:xfrm>
            <a:off x="1" y="0"/>
            <a:ext cx="12436475" cy="6994525"/>
          </a:xfrm>
          <a:prstGeom prst="rect">
            <a:avLst/>
          </a:prstGeom>
          <a:solidFill>
            <a:schemeClr val="bg1"/>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77660" tIns="38834" rIns="77660" bIns="38834" numCol="1" rtlCol="0" anchor="ctr" anchorCtr="0" compatLnSpc="1">
            <a:prstTxWarp prst="textNoShape">
              <a:avLst/>
            </a:prstTxWarp>
          </a:bodyPr>
          <a:lstStyle/>
          <a:p>
            <a:pPr marL="0" marR="0" lvl="0" indent="0" algn="ctr" defTabSz="776311" rtl="0" eaLnBrk="1" fontAlgn="auto" latinLnBrk="0" hangingPunct="1">
              <a:lnSpc>
                <a:spcPct val="100000"/>
              </a:lnSpc>
              <a:spcBef>
                <a:spcPts val="0"/>
              </a:spcBef>
              <a:spcAft>
                <a:spcPts val="0"/>
              </a:spcAft>
              <a:buClrTx/>
              <a:buSzTx/>
              <a:buFontTx/>
              <a:buNone/>
              <a:tabLst/>
              <a:defRPr/>
            </a:pPr>
            <a:endParaRPr kumimoji="0" lang="en-US" sz="178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53153622"/>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image" Target="../media/image9.png"/><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theme" Target="../theme/theme2.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0"/>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337" r:id="rId1"/>
    <p:sldLayoutId id="2147484334" r:id="rId2"/>
    <p:sldLayoutId id="2147484335" r:id="rId3"/>
    <p:sldLayoutId id="2147484240" r:id="rId4"/>
    <p:sldLayoutId id="2147484272" r:id="rId5"/>
    <p:sldLayoutId id="2147484241" r:id="rId6"/>
    <p:sldLayoutId id="2147484273" r:id="rId7"/>
    <p:sldLayoutId id="2147484244" r:id="rId8"/>
    <p:sldLayoutId id="2147484274" r:id="rId9"/>
    <p:sldLayoutId id="2147484245" r:id="rId10"/>
    <p:sldLayoutId id="2147484275" r:id="rId11"/>
    <p:sldLayoutId id="2147484247" r:id="rId12"/>
    <p:sldLayoutId id="2147484249" r:id="rId13"/>
    <p:sldLayoutId id="2147484250" r:id="rId14"/>
    <p:sldLayoutId id="2147484264" r:id="rId15"/>
    <p:sldLayoutId id="2147484251" r:id="rId16"/>
    <p:sldLayoutId id="2147484270" r:id="rId17"/>
    <p:sldLayoutId id="2147484252" r:id="rId18"/>
    <p:sldLayoutId id="2147484253" r:id="rId19"/>
    <p:sldLayoutId id="2147484254" r:id="rId20"/>
    <p:sldLayoutId id="2147484271" r:id="rId21"/>
    <p:sldLayoutId id="2147484257" r:id="rId22"/>
    <p:sldLayoutId id="2147484258" r:id="rId23"/>
    <p:sldLayoutId id="2147484259" r:id="rId24"/>
    <p:sldLayoutId id="2147484260" r:id="rId25"/>
    <p:sldLayoutId id="2147484261" r:id="rId26"/>
    <p:sldLayoutId id="2147484263" r:id="rId27"/>
    <p:sldLayoutId id="2147484333" r:id="rId28"/>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rot="5400000">
            <a:off x="10532395" y="1944336"/>
            <a:ext cx="4298019" cy="409351"/>
          </a:xfrm>
          <a:prstGeom prst="rect">
            <a:avLst/>
          </a:prstGeom>
        </p:spPr>
      </p:pic>
    </p:spTree>
    <p:extLst>
      <p:ext uri="{BB962C8B-B14F-4D97-AF65-F5344CB8AC3E}">
        <p14:creationId xmlns:p14="http://schemas.microsoft.com/office/powerpoint/2010/main" val="3696346949"/>
      </p:ext>
    </p:extLst>
  </p:cSld>
  <p:clrMap bg1="lt1" tx1="dk1" bg2="lt2" tx2="dk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 id="2147484347" r:id="rId9"/>
    <p:sldLayoutId id="2147484348" r:id="rId10"/>
    <p:sldLayoutId id="2147484349" r:id="rId11"/>
    <p:sldLayoutId id="2147484350" r:id="rId12"/>
    <p:sldLayoutId id="2147484351" r:id="rId13"/>
    <p:sldLayoutId id="2147484352" r:id="rId14"/>
    <p:sldLayoutId id="2147484353" r:id="rId15"/>
    <p:sldLayoutId id="2147484354" r:id="rId16"/>
    <p:sldLayoutId id="2147484355" r:id="rId17"/>
    <p:sldLayoutId id="2147484356" r:id="rId18"/>
    <p:sldLayoutId id="2147484357" r:id="rId19"/>
    <p:sldLayoutId id="2147484358" r:id="rId20"/>
    <p:sldLayoutId id="2147484359" r:id="rId21"/>
    <p:sldLayoutId id="2147484360" r:id="rId22"/>
    <p:sldLayoutId id="2147484361" r:id="rId23"/>
    <p:sldLayoutId id="2147484362" r:id="rId24"/>
    <p:sldLayoutId id="2147484363" r:id="rId25"/>
    <p:sldLayoutId id="2147484364" r:id="rId26"/>
    <p:sldLayoutId id="2147484365" r:id="rId27"/>
    <p:sldLayoutId id="2147484366" r:id="rId28"/>
    <p:sldLayoutId id="2147484367" r:id="rId29"/>
    <p:sldLayoutId id="2147484368" r:id="rId30"/>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18" Type="http://schemas.openxmlformats.org/officeDocument/2006/relationships/image" Target="../media/image3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7.xml"/><Relationship Id="rId16"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jpeg"/><Relationship Id="rId4" Type="http://schemas.openxmlformats.org/officeDocument/2006/relationships/image" Target="../media/image24.jpeg"/><Relationship Id="rId9" Type="http://schemas.openxmlformats.org/officeDocument/2006/relationships/image" Target="../media/image29.jpg"/><Relationship Id="rId1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aka.ms/technetnz" TargetMode="External"/><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hyperlink" Target="http://www.microsoft.com/learning" TargetMode="External"/><Relationship Id="rId11" Type="http://schemas.openxmlformats.org/officeDocument/2006/relationships/image" Target="../media/image56.png"/><Relationship Id="rId5" Type="http://schemas.openxmlformats.org/officeDocument/2006/relationships/hyperlink" Target="http://aka.ms/ch9nz" TargetMode="External"/><Relationship Id="rId10" Type="http://schemas.openxmlformats.org/officeDocument/2006/relationships/image" Target="../media/image55.png"/><Relationship Id="rId4" Type="http://schemas.openxmlformats.org/officeDocument/2006/relationships/hyperlink" Target="http://aka.ms/msdnnz" TargetMode="External"/><Relationship Id="rId9"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27952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136776"/>
            <a:ext cx="10056812" cy="2178802"/>
          </a:xfrm>
        </p:spPr>
        <p:txBody>
          <a:bodyPr/>
          <a:lstStyle/>
          <a:p>
            <a:r>
              <a:rPr lang="en-NZ" dirty="0" smtClean="0"/>
              <a:t>Demo:</a:t>
            </a:r>
            <a:br>
              <a:rPr lang="en-NZ" dirty="0" smtClean="0"/>
            </a:br>
            <a:r>
              <a:rPr lang="en-NZ" dirty="0" smtClean="0"/>
              <a:t>Let’s Scale</a:t>
            </a:r>
            <a:endParaRPr lang="en-NZ" dirty="0"/>
          </a:p>
        </p:txBody>
      </p:sp>
    </p:spTree>
    <p:extLst>
      <p:ext uri="{BB962C8B-B14F-4D97-AF65-F5344CB8AC3E}">
        <p14:creationId xmlns:p14="http://schemas.microsoft.com/office/powerpoint/2010/main" val="40778996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MPP vs. SMP Architecture</a:t>
            </a:r>
            <a:endParaRPr lang="en-NZ" sz="5400" dirty="0"/>
          </a:p>
        </p:txBody>
      </p:sp>
      <p:sp>
        <p:nvSpPr>
          <p:cNvPr id="5" name="Rectangle 4"/>
          <p:cNvSpPr/>
          <p:nvPr/>
        </p:nvSpPr>
        <p:spPr bwMode="auto">
          <a:xfrm>
            <a:off x="-15699" y="1409030"/>
            <a:ext cx="12452174" cy="5585495"/>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141" name="Picture 2" descr="dpi_2D00_jul30_2D00_1.jpg (581×4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56" y="2273126"/>
            <a:ext cx="5534025" cy="4076701"/>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4" descr="dpi_2D00_jul30_2D00_2.jpg (623×4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6850" y="2273126"/>
            <a:ext cx="5934075" cy="41243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14181" y="3825372"/>
            <a:ext cx="707700" cy="683264"/>
          </a:xfrm>
          <a:prstGeom prst="rect">
            <a:avLst/>
          </a:prstGeom>
          <a:noFill/>
        </p:spPr>
        <p:txBody>
          <a:bodyPr wrap="square" lIns="182880" tIns="146304" rIns="182880" bIns="146304" rtlCol="0">
            <a:spAutoFit/>
          </a:bodyPr>
          <a:lstStyle/>
          <a:p>
            <a:pPr>
              <a:lnSpc>
                <a:spcPct val="90000"/>
              </a:lnSpc>
              <a:spcAft>
                <a:spcPts val="600"/>
              </a:spcAft>
            </a:pPr>
            <a:r>
              <a:rPr lang="en-AU" sz="2800" dirty="0" smtClean="0">
                <a:solidFill>
                  <a:srgbClr val="0070C0"/>
                </a:solidFill>
              </a:rPr>
              <a:t>vs</a:t>
            </a:r>
            <a:endParaRPr lang="en-AU" sz="2400" dirty="0" smtClean="0">
              <a:solidFill>
                <a:srgbClr val="0070C0"/>
              </a:solidFill>
            </a:endParaRPr>
          </a:p>
        </p:txBody>
      </p:sp>
    </p:spTree>
    <p:extLst>
      <p:ext uri="{BB962C8B-B14F-4D97-AF65-F5344CB8AC3E}">
        <p14:creationId xmlns:p14="http://schemas.microsoft.com/office/powerpoint/2010/main" val="70617103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SQL DW: Building on SQL DB Foundation</a:t>
            </a:r>
            <a:endParaRPr lang="en-NZ" sz="5400" dirty="0"/>
          </a:p>
        </p:txBody>
      </p:sp>
      <p:sp>
        <p:nvSpPr>
          <p:cNvPr id="5" name="Rectangle 4"/>
          <p:cNvSpPr/>
          <p:nvPr/>
        </p:nvSpPr>
        <p:spPr bwMode="auto">
          <a:xfrm>
            <a:off x="-15699" y="1409030"/>
            <a:ext cx="12452174" cy="5585495"/>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 name="Rectangle 6"/>
          <p:cNvSpPr/>
          <p:nvPr/>
        </p:nvSpPr>
        <p:spPr bwMode="auto">
          <a:xfrm>
            <a:off x="1265237" y="1825996"/>
            <a:ext cx="9520873" cy="1218512"/>
          </a:xfrm>
          <a:prstGeom prst="rect">
            <a:avLst/>
          </a:prstGeom>
          <a:solidFill>
            <a:schemeClr val="bg2">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 name="Isosceles Triangle 7"/>
          <p:cNvSpPr/>
          <p:nvPr/>
        </p:nvSpPr>
        <p:spPr bwMode="auto">
          <a:xfrm>
            <a:off x="4933072" y="1409030"/>
            <a:ext cx="5590257" cy="5129318"/>
          </a:xfrm>
          <a:prstGeom prst="triangle">
            <a:avLst/>
          </a:prstGeom>
          <a:solidFill>
            <a:schemeClr val="bg1">
              <a:lumMod val="50000"/>
              <a:lumOff val="5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632" dirty="0" err="1">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9" name="Rectangle 8"/>
          <p:cNvSpPr/>
          <p:nvPr/>
        </p:nvSpPr>
        <p:spPr>
          <a:xfrm>
            <a:off x="6194089" y="1988134"/>
            <a:ext cx="3068225" cy="8942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135" tIns="137141" rIns="182854" bIns="137141" rtlCol="0" anchor="ctr">
            <a:noAutofit/>
          </a:bodyPr>
          <a:lstStyle/>
          <a:p>
            <a:pPr algn="ctr">
              <a:lnSpc>
                <a:spcPts val="2400"/>
              </a:lnSpc>
            </a:pPr>
            <a:r>
              <a:rPr lang="en-US" sz="2000" b="1" dirty="0">
                <a:solidFill>
                  <a:schemeClr val="tx1"/>
                </a:solidFill>
                <a:latin typeface="+mj-lt"/>
              </a:rPr>
              <a:t>Elastic, Petabyte Scale  DW Optimized</a:t>
            </a:r>
          </a:p>
        </p:txBody>
      </p:sp>
      <p:sp>
        <p:nvSpPr>
          <p:cNvPr id="10" name="Rectangle 9"/>
          <p:cNvSpPr/>
          <p:nvPr/>
        </p:nvSpPr>
        <p:spPr>
          <a:xfrm>
            <a:off x="5859700" y="3440633"/>
            <a:ext cx="3737003" cy="782362"/>
          </a:xfrm>
          <a:prstGeom prst="rect">
            <a:avLst/>
          </a:prstGeom>
          <a:solidFill>
            <a:srgbClr val="002050"/>
          </a:solidFill>
          <a:ln>
            <a:noFill/>
          </a:ln>
        </p:spPr>
        <p:style>
          <a:lnRef idx="2">
            <a:schemeClr val="accent1">
              <a:shade val="50000"/>
            </a:schemeClr>
          </a:lnRef>
          <a:fillRef idx="1">
            <a:schemeClr val="accent1"/>
          </a:fillRef>
          <a:effectRef idx="0">
            <a:schemeClr val="accent1"/>
          </a:effectRef>
          <a:fontRef idx="minor">
            <a:schemeClr val="lt1"/>
          </a:fontRef>
        </p:style>
        <p:txBody>
          <a:bodyPr lIns="457135" tIns="137141" rIns="182854" bIns="137141" rtlCol="0" anchor="ctr">
            <a:noAutofit/>
          </a:bodyPr>
          <a:lstStyle/>
          <a:p>
            <a:pPr algn="ctr">
              <a:lnSpc>
                <a:spcPts val="2400"/>
              </a:lnSpc>
            </a:pPr>
            <a:r>
              <a:rPr lang="en-US" sz="2000" dirty="0">
                <a:latin typeface="+mj-lt"/>
              </a:rPr>
              <a:t>99.99% uptime SLA, </a:t>
            </a:r>
          </a:p>
          <a:p>
            <a:pPr algn="ctr">
              <a:lnSpc>
                <a:spcPts val="2400"/>
              </a:lnSpc>
            </a:pPr>
            <a:r>
              <a:rPr lang="en-US" sz="2000" dirty="0">
                <a:latin typeface="+mj-lt"/>
              </a:rPr>
              <a:t>Geo-restore</a:t>
            </a:r>
          </a:p>
        </p:txBody>
      </p:sp>
      <p:sp>
        <p:nvSpPr>
          <p:cNvPr id="11" name="Rectangle 10"/>
          <p:cNvSpPr/>
          <p:nvPr/>
        </p:nvSpPr>
        <p:spPr>
          <a:xfrm>
            <a:off x="5246862" y="4624656"/>
            <a:ext cx="4962679" cy="887965"/>
          </a:xfrm>
          <a:prstGeom prst="rect">
            <a:avLst/>
          </a:prstGeom>
          <a:solidFill>
            <a:srgbClr val="002050"/>
          </a:solidFill>
          <a:ln>
            <a:noFill/>
          </a:ln>
        </p:spPr>
        <p:style>
          <a:lnRef idx="2">
            <a:schemeClr val="accent1">
              <a:shade val="50000"/>
            </a:schemeClr>
          </a:lnRef>
          <a:fillRef idx="1">
            <a:schemeClr val="accent1"/>
          </a:fillRef>
          <a:effectRef idx="0">
            <a:schemeClr val="accent1"/>
          </a:effectRef>
          <a:fontRef idx="minor">
            <a:schemeClr val="lt1"/>
          </a:fontRef>
        </p:style>
        <p:txBody>
          <a:bodyPr lIns="457135" tIns="137141" rIns="182854" bIns="137141" rtlCol="0" anchor="ctr">
            <a:noAutofit/>
          </a:bodyPr>
          <a:lstStyle/>
          <a:p>
            <a:pPr algn="ctr">
              <a:lnSpc>
                <a:spcPts val="2400"/>
              </a:lnSpc>
            </a:pPr>
            <a:r>
              <a:rPr lang="en-US" sz="2000" dirty="0">
                <a:latin typeface="+mj-lt"/>
              </a:rPr>
              <a:t>Azure Compliance (ISO, HIPAA, EU, etc.)</a:t>
            </a:r>
          </a:p>
        </p:txBody>
      </p:sp>
      <p:sp>
        <p:nvSpPr>
          <p:cNvPr id="12" name="Rectangle 11"/>
          <p:cNvSpPr/>
          <p:nvPr/>
        </p:nvSpPr>
        <p:spPr>
          <a:xfrm>
            <a:off x="4670292" y="5914282"/>
            <a:ext cx="6115818" cy="804971"/>
          </a:xfrm>
          <a:prstGeom prst="rect">
            <a:avLst/>
          </a:prstGeom>
          <a:solidFill>
            <a:srgbClr val="002050"/>
          </a:solidFill>
          <a:ln>
            <a:noFill/>
          </a:ln>
        </p:spPr>
        <p:style>
          <a:lnRef idx="2">
            <a:schemeClr val="accent1">
              <a:shade val="50000"/>
            </a:schemeClr>
          </a:lnRef>
          <a:fillRef idx="1">
            <a:schemeClr val="accent1"/>
          </a:fillRef>
          <a:effectRef idx="0">
            <a:schemeClr val="accent1"/>
          </a:effectRef>
          <a:fontRef idx="minor">
            <a:schemeClr val="lt1"/>
          </a:fontRef>
        </p:style>
        <p:txBody>
          <a:bodyPr lIns="457135" tIns="137141" rIns="182854" bIns="137141" rtlCol="0" anchor="ctr">
            <a:noAutofit/>
          </a:bodyPr>
          <a:lstStyle/>
          <a:p>
            <a:pPr algn="ctr">
              <a:lnSpc>
                <a:spcPts val="2400"/>
              </a:lnSpc>
            </a:pPr>
            <a:r>
              <a:rPr lang="en-US" sz="2000" dirty="0">
                <a:latin typeface="+mj-lt"/>
              </a:rPr>
              <a:t>True SQL Server Experience;</a:t>
            </a:r>
          </a:p>
          <a:p>
            <a:pPr algn="ctr">
              <a:lnSpc>
                <a:spcPts val="2400"/>
              </a:lnSpc>
            </a:pPr>
            <a:r>
              <a:rPr lang="en-US" sz="2000" dirty="0">
                <a:latin typeface="+mj-lt"/>
              </a:rPr>
              <a:t>Existing Tools Just Work</a:t>
            </a:r>
          </a:p>
        </p:txBody>
      </p:sp>
      <p:sp>
        <p:nvSpPr>
          <p:cNvPr id="13" name="TextBox 12"/>
          <p:cNvSpPr txBox="1"/>
          <p:nvPr/>
        </p:nvSpPr>
        <p:spPr>
          <a:xfrm>
            <a:off x="1734054" y="2111670"/>
            <a:ext cx="1550553" cy="647165"/>
          </a:xfrm>
          <a:prstGeom prst="rect">
            <a:avLst/>
          </a:prstGeom>
          <a:solidFill>
            <a:schemeClr val="accent1"/>
          </a:solidFill>
        </p:spPr>
        <p:txBody>
          <a:bodyPr wrap="none" lIns="186521" tIns="149217" rIns="186521" bIns="149217" rtlCol="0">
            <a:spAutoFit/>
          </a:bodyPr>
          <a:lstStyle/>
          <a:p>
            <a:pPr>
              <a:lnSpc>
                <a:spcPct val="90000"/>
              </a:lnSpc>
              <a:spcAft>
                <a:spcPts val="612"/>
              </a:spcAft>
            </a:pPr>
            <a:r>
              <a:rPr lang="en-US" sz="2448" dirty="0">
                <a:latin typeface="+mj-lt"/>
              </a:rPr>
              <a:t>SQL DW</a:t>
            </a:r>
          </a:p>
        </p:txBody>
      </p:sp>
      <p:sp>
        <p:nvSpPr>
          <p:cNvPr id="14" name="Down Arrow 13"/>
          <p:cNvSpPr/>
          <p:nvPr/>
        </p:nvSpPr>
        <p:spPr bwMode="auto">
          <a:xfrm rot="10800000">
            <a:off x="2149802" y="3159303"/>
            <a:ext cx="696169" cy="2733028"/>
          </a:xfrm>
          <a:prstGeom prst="downArrow">
            <a:avLst/>
          </a:prstGeom>
          <a:solidFill>
            <a:schemeClr val="bg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Oval 14"/>
          <p:cNvSpPr/>
          <p:nvPr/>
        </p:nvSpPr>
        <p:spPr bwMode="auto">
          <a:xfrm>
            <a:off x="1698724" y="5764691"/>
            <a:ext cx="1499087" cy="1068171"/>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solidFill>
                <a:schemeClr val="tx1"/>
              </a:solidFill>
              <a:ea typeface="Segoe UI" pitchFamily="34" charset="0"/>
              <a:cs typeface="Segoe UI" pitchFamily="34" charset="0"/>
            </a:endParaRPr>
          </a:p>
        </p:txBody>
      </p:sp>
      <p:sp>
        <p:nvSpPr>
          <p:cNvPr id="16" name="TextBox 15"/>
          <p:cNvSpPr txBox="1"/>
          <p:nvPr/>
        </p:nvSpPr>
        <p:spPr>
          <a:xfrm>
            <a:off x="1698017" y="5892330"/>
            <a:ext cx="1471921" cy="830339"/>
          </a:xfrm>
          <a:prstGeom prst="rect">
            <a:avLst/>
          </a:prstGeom>
          <a:noFill/>
        </p:spPr>
        <p:txBody>
          <a:bodyPr wrap="none" lIns="186521" tIns="149217" rIns="186521" bIns="149217" rtlCol="0">
            <a:spAutoFit/>
          </a:bodyPr>
          <a:lstStyle/>
          <a:p>
            <a:pPr algn="ctr">
              <a:lnSpc>
                <a:spcPct val="90000"/>
              </a:lnSpc>
              <a:spcAft>
                <a:spcPts val="612"/>
              </a:spcAft>
            </a:pPr>
            <a:r>
              <a:rPr lang="en-US" sz="1632" dirty="0">
                <a:latin typeface="+mj-lt"/>
              </a:rPr>
              <a:t>SQL DB</a:t>
            </a:r>
          </a:p>
          <a:p>
            <a:pPr algn="ctr">
              <a:lnSpc>
                <a:spcPct val="90000"/>
              </a:lnSpc>
              <a:spcAft>
                <a:spcPts val="612"/>
              </a:spcAft>
            </a:pPr>
            <a:r>
              <a:rPr lang="en-US" sz="1632" dirty="0">
                <a:latin typeface="+mj-lt"/>
              </a:rPr>
              <a:t>Service Tiers</a:t>
            </a:r>
          </a:p>
        </p:txBody>
      </p:sp>
    </p:spTree>
    <p:extLst>
      <p:ext uri="{BB962C8B-B14F-4D97-AF65-F5344CB8AC3E}">
        <p14:creationId xmlns:p14="http://schemas.microsoft.com/office/powerpoint/2010/main" val="306722363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SQL Server Compatibility</a:t>
            </a:r>
            <a:endParaRPr lang="en-NZ" sz="5400" dirty="0"/>
          </a:p>
        </p:txBody>
      </p:sp>
      <p:sp>
        <p:nvSpPr>
          <p:cNvPr id="4" name="TextBox 3"/>
          <p:cNvSpPr txBox="1"/>
          <p:nvPr/>
        </p:nvSpPr>
        <p:spPr>
          <a:xfrm>
            <a:off x="279643" y="1305625"/>
            <a:ext cx="10691122" cy="1126462"/>
          </a:xfrm>
          <a:prstGeom prst="rect">
            <a:avLst/>
          </a:prstGeom>
          <a:noFill/>
        </p:spPr>
        <p:txBody>
          <a:bodyPr wrap="square" lIns="182880" tIns="146304" rIns="182880" bIns="146304" rtlCol="0">
            <a:spAutoFit/>
          </a:bodyPr>
          <a:lstStyle/>
          <a:p>
            <a:r>
              <a:rPr lang="en-US" dirty="0"/>
              <a:t>Mature enterprise-ready SQL for sophisticated DW scenarios</a:t>
            </a:r>
          </a:p>
          <a:p>
            <a:r>
              <a:rPr lang="en-US" dirty="0"/>
              <a:t>Existing SQL Server scripts and tools just work</a:t>
            </a:r>
          </a:p>
          <a:p>
            <a:r>
              <a:rPr lang="en-US" dirty="0"/>
              <a:t>Continuous enhancements on language surface </a:t>
            </a:r>
          </a:p>
        </p:txBody>
      </p:sp>
      <p:sp>
        <p:nvSpPr>
          <p:cNvPr id="5" name="Rectangle 4"/>
          <p:cNvSpPr/>
          <p:nvPr/>
        </p:nvSpPr>
        <p:spPr bwMode="auto">
          <a:xfrm>
            <a:off x="-15699" y="2632343"/>
            <a:ext cx="12452174" cy="4362182"/>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286" name="Group 285"/>
          <p:cNvGrpSpPr/>
          <p:nvPr/>
        </p:nvGrpSpPr>
        <p:grpSpPr>
          <a:xfrm>
            <a:off x="122237" y="3137222"/>
            <a:ext cx="2743201" cy="3478773"/>
            <a:chOff x="357863" y="2900175"/>
            <a:chExt cx="2743201" cy="3478773"/>
          </a:xfrm>
        </p:grpSpPr>
        <p:sp>
          <p:nvSpPr>
            <p:cNvPr id="287" name="Rectangle 286"/>
            <p:cNvSpPr/>
            <p:nvPr/>
          </p:nvSpPr>
          <p:spPr bwMode="auto">
            <a:xfrm>
              <a:off x="357863" y="2904228"/>
              <a:ext cx="2743200" cy="3474720"/>
            </a:xfrm>
            <a:prstGeom prst="rect">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88" name="Rectangle 287"/>
            <p:cNvSpPr/>
            <p:nvPr/>
          </p:nvSpPr>
          <p:spPr bwMode="auto">
            <a:xfrm>
              <a:off x="357864" y="2900175"/>
              <a:ext cx="2743200" cy="11076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2040" dirty="0">
                  <a:gradFill>
                    <a:gsLst>
                      <a:gs pos="0">
                        <a:srgbClr val="FFFFFF"/>
                      </a:gs>
                      <a:gs pos="100000">
                        <a:srgbClr val="FFFFFF"/>
                      </a:gs>
                    </a:gsLst>
                    <a:lin ang="5400000" scaled="0"/>
                  </a:gradFill>
                  <a:ea typeface="Segoe UI" pitchFamily="34" charset="0"/>
                  <a:cs typeface="Segoe UI" pitchFamily="34" charset="0"/>
                </a:rPr>
                <a:t>User-Defined Functions &amp; Stored Procedures </a:t>
              </a:r>
              <a:endParaRPr lang="en-US" sz="1836" dirty="0">
                <a:gradFill>
                  <a:gsLst>
                    <a:gs pos="0">
                      <a:srgbClr val="FFFFFF"/>
                    </a:gs>
                    <a:gs pos="100000">
                      <a:srgbClr val="FFFFFF"/>
                    </a:gs>
                  </a:gsLst>
                  <a:lin ang="5400000" scaled="0"/>
                </a:gradFill>
                <a:ea typeface="Segoe UI" pitchFamily="34" charset="0"/>
                <a:cs typeface="Segoe UI" pitchFamily="34" charset="0"/>
              </a:endParaRPr>
            </a:p>
          </p:txBody>
        </p:sp>
        <p:sp>
          <p:nvSpPr>
            <p:cNvPr id="289" name="TextBox 288"/>
            <p:cNvSpPr txBox="1"/>
            <p:nvPr/>
          </p:nvSpPr>
          <p:spPr>
            <a:xfrm>
              <a:off x="357864" y="4045701"/>
              <a:ext cx="2733559" cy="2055807"/>
            </a:xfrm>
            <a:prstGeom prst="rect">
              <a:avLst/>
            </a:prstGeom>
            <a:noFill/>
            <a:ln>
              <a:noFill/>
            </a:ln>
          </p:spPr>
          <p:txBody>
            <a:bodyPr wrap="square" lIns="186521" tIns="149217" rIns="186521" bIns="149217" rtlCol="0">
              <a:spAutoFit/>
            </a:bodyPr>
            <a:lstStyle/>
            <a:p>
              <a:pPr>
                <a:lnSpc>
                  <a:spcPct val="90000"/>
                </a:lnSpc>
                <a:spcAft>
                  <a:spcPts val="1224"/>
                </a:spcAft>
              </a:pPr>
              <a:r>
                <a:rPr lang="en-US" sz="1836" dirty="0">
                  <a:solidFill>
                    <a:schemeClr val="bg1"/>
                  </a:solidFill>
                </a:rPr>
                <a:t>Modular programming</a:t>
              </a:r>
              <a:br>
                <a:rPr lang="en-US" sz="1836" dirty="0">
                  <a:solidFill>
                    <a:schemeClr val="bg1"/>
                  </a:solidFill>
                </a:rPr>
              </a:br>
              <a:r>
                <a:rPr lang="en-US" sz="1428" dirty="0">
                  <a:solidFill>
                    <a:schemeClr val="bg1"/>
                  </a:solidFill>
                </a:rPr>
                <a:t>(write once, execute multiple times) </a:t>
              </a:r>
              <a:endParaRPr lang="en-US" sz="1632" dirty="0">
                <a:solidFill>
                  <a:schemeClr val="bg1"/>
                </a:solidFill>
              </a:endParaRPr>
            </a:p>
            <a:p>
              <a:pPr>
                <a:lnSpc>
                  <a:spcPct val="90000"/>
                </a:lnSpc>
                <a:spcAft>
                  <a:spcPts val="1224"/>
                </a:spcAft>
              </a:pPr>
              <a:r>
                <a:rPr lang="en-US" sz="1836" dirty="0">
                  <a:solidFill>
                    <a:schemeClr val="bg1"/>
                  </a:solidFill>
                </a:rPr>
                <a:t>Faster code execution </a:t>
              </a:r>
            </a:p>
            <a:p>
              <a:pPr>
                <a:lnSpc>
                  <a:spcPct val="90000"/>
                </a:lnSpc>
                <a:spcAft>
                  <a:spcPts val="1224"/>
                </a:spcAft>
              </a:pPr>
              <a:r>
                <a:rPr lang="en-US" sz="1836" dirty="0">
                  <a:solidFill>
                    <a:schemeClr val="bg1"/>
                  </a:solidFill>
                </a:rPr>
                <a:t>Encapsulated programming logic</a:t>
              </a:r>
            </a:p>
          </p:txBody>
        </p:sp>
      </p:grpSp>
      <p:grpSp>
        <p:nvGrpSpPr>
          <p:cNvPr id="290" name="Group 289"/>
          <p:cNvGrpSpPr/>
          <p:nvPr/>
        </p:nvGrpSpPr>
        <p:grpSpPr>
          <a:xfrm>
            <a:off x="3246437" y="3137222"/>
            <a:ext cx="2743201" cy="3478773"/>
            <a:chOff x="357863" y="2900175"/>
            <a:chExt cx="2743201" cy="3478773"/>
          </a:xfrm>
        </p:grpSpPr>
        <p:sp>
          <p:nvSpPr>
            <p:cNvPr id="291" name="Rectangle 290"/>
            <p:cNvSpPr/>
            <p:nvPr/>
          </p:nvSpPr>
          <p:spPr bwMode="auto">
            <a:xfrm>
              <a:off x="357863" y="2904228"/>
              <a:ext cx="2743200" cy="3474720"/>
            </a:xfrm>
            <a:prstGeom prst="rect">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92" name="Rectangle 291"/>
            <p:cNvSpPr/>
            <p:nvPr/>
          </p:nvSpPr>
          <p:spPr bwMode="auto">
            <a:xfrm>
              <a:off x="357864" y="2900175"/>
              <a:ext cx="2743200" cy="11076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2040" dirty="0" smtClean="0">
                  <a:gradFill>
                    <a:gsLst>
                      <a:gs pos="0">
                        <a:srgbClr val="FFFFFF"/>
                      </a:gs>
                      <a:gs pos="100000">
                        <a:srgbClr val="FFFFFF"/>
                      </a:gs>
                    </a:gsLst>
                    <a:lin ang="5400000" scaled="0"/>
                  </a:gradFill>
                  <a:ea typeface="Segoe UI" pitchFamily="34" charset="0"/>
                  <a:cs typeface="Segoe UI" pitchFamily="34" charset="0"/>
                </a:rPr>
                <a:t>Table </a:t>
              </a:r>
              <a:br>
                <a:rPr lang="en-US" sz="2040" dirty="0" smtClean="0">
                  <a:gradFill>
                    <a:gsLst>
                      <a:gs pos="0">
                        <a:srgbClr val="FFFFFF"/>
                      </a:gs>
                      <a:gs pos="100000">
                        <a:srgbClr val="FFFFFF"/>
                      </a:gs>
                    </a:gsLst>
                    <a:lin ang="5400000" scaled="0"/>
                  </a:gradFill>
                  <a:ea typeface="Segoe UI" pitchFamily="34" charset="0"/>
                  <a:cs typeface="Segoe UI" pitchFamily="34" charset="0"/>
                </a:rPr>
              </a:br>
              <a:r>
                <a:rPr lang="en-US" sz="2040" dirty="0" smtClean="0">
                  <a:gradFill>
                    <a:gsLst>
                      <a:gs pos="0">
                        <a:srgbClr val="FFFFFF"/>
                      </a:gs>
                      <a:gs pos="100000">
                        <a:srgbClr val="FFFFFF"/>
                      </a:gs>
                    </a:gsLst>
                    <a:lin ang="5400000" scaled="0"/>
                  </a:gradFill>
                  <a:ea typeface="Segoe UI" pitchFamily="34" charset="0"/>
                  <a:cs typeface="Segoe UI" pitchFamily="34" charset="0"/>
                </a:rPr>
                <a:t>Partitioning</a:t>
              </a:r>
              <a:endParaRPr lang="en-US" sz="1836" dirty="0">
                <a:gradFill>
                  <a:gsLst>
                    <a:gs pos="0">
                      <a:srgbClr val="FFFFFF"/>
                    </a:gs>
                    <a:gs pos="100000">
                      <a:srgbClr val="FFFFFF"/>
                    </a:gs>
                  </a:gsLst>
                  <a:lin ang="5400000" scaled="0"/>
                </a:gradFill>
                <a:ea typeface="Segoe UI" pitchFamily="34" charset="0"/>
                <a:cs typeface="Segoe UI" pitchFamily="34" charset="0"/>
              </a:endParaRPr>
            </a:p>
          </p:txBody>
        </p:sp>
        <p:sp>
          <p:nvSpPr>
            <p:cNvPr id="293" name="TextBox 292"/>
            <p:cNvSpPr txBox="1"/>
            <p:nvPr/>
          </p:nvSpPr>
          <p:spPr>
            <a:xfrm>
              <a:off x="357864" y="4045701"/>
              <a:ext cx="2733559" cy="1880307"/>
            </a:xfrm>
            <a:prstGeom prst="rect">
              <a:avLst/>
            </a:prstGeom>
            <a:noFill/>
            <a:ln>
              <a:noFill/>
            </a:ln>
          </p:spPr>
          <p:txBody>
            <a:bodyPr wrap="square" lIns="186521" tIns="149217" rIns="186521" bIns="149217" rtlCol="0">
              <a:spAutoFit/>
            </a:bodyPr>
            <a:lstStyle/>
            <a:p>
              <a:pPr>
                <a:lnSpc>
                  <a:spcPct val="90000"/>
                </a:lnSpc>
                <a:spcAft>
                  <a:spcPts val="1224"/>
                </a:spcAft>
              </a:pPr>
              <a:r>
                <a:rPr lang="en-US" sz="1836" dirty="0">
                  <a:solidFill>
                    <a:schemeClr val="bg1"/>
                  </a:solidFill>
                </a:rPr>
                <a:t>Easier maintenance of large tables </a:t>
              </a:r>
            </a:p>
            <a:p>
              <a:pPr>
                <a:lnSpc>
                  <a:spcPct val="90000"/>
                </a:lnSpc>
                <a:spcAft>
                  <a:spcPts val="1224"/>
                </a:spcAft>
              </a:pPr>
              <a:r>
                <a:rPr lang="en-US" sz="1836" dirty="0">
                  <a:solidFill>
                    <a:schemeClr val="bg1"/>
                  </a:solidFill>
                </a:rPr>
                <a:t>Improves performance </a:t>
              </a:r>
            </a:p>
            <a:p>
              <a:pPr>
                <a:lnSpc>
                  <a:spcPct val="90000"/>
                </a:lnSpc>
                <a:spcAft>
                  <a:spcPts val="1224"/>
                </a:spcAft>
              </a:pPr>
              <a:r>
                <a:rPr lang="en-US" sz="1836" dirty="0">
                  <a:solidFill>
                    <a:schemeClr val="bg1"/>
                  </a:solidFill>
                </a:rPr>
                <a:t>Enhanced scalability and availability </a:t>
              </a:r>
            </a:p>
          </p:txBody>
        </p:sp>
      </p:grpSp>
      <p:grpSp>
        <p:nvGrpSpPr>
          <p:cNvPr id="294" name="Group 293"/>
          <p:cNvGrpSpPr/>
          <p:nvPr/>
        </p:nvGrpSpPr>
        <p:grpSpPr>
          <a:xfrm>
            <a:off x="6370637" y="3137222"/>
            <a:ext cx="2743201" cy="3478773"/>
            <a:chOff x="357863" y="2900175"/>
            <a:chExt cx="2743201" cy="3478773"/>
          </a:xfrm>
        </p:grpSpPr>
        <p:sp>
          <p:nvSpPr>
            <p:cNvPr id="295" name="Rectangle 294"/>
            <p:cNvSpPr/>
            <p:nvPr/>
          </p:nvSpPr>
          <p:spPr bwMode="auto">
            <a:xfrm>
              <a:off x="357863" y="2904228"/>
              <a:ext cx="2743200" cy="3474720"/>
            </a:xfrm>
            <a:prstGeom prst="rect">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96" name="Rectangle 295"/>
            <p:cNvSpPr/>
            <p:nvPr/>
          </p:nvSpPr>
          <p:spPr bwMode="auto">
            <a:xfrm>
              <a:off x="357864" y="2900175"/>
              <a:ext cx="2743200" cy="11076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2040" dirty="0" smtClean="0">
                  <a:gradFill>
                    <a:gsLst>
                      <a:gs pos="0">
                        <a:srgbClr val="FFFFFF"/>
                      </a:gs>
                      <a:gs pos="100000">
                        <a:srgbClr val="FFFFFF"/>
                      </a:gs>
                    </a:gsLst>
                    <a:lin ang="5400000" scaled="0"/>
                  </a:gradFill>
                  <a:ea typeface="Segoe UI" pitchFamily="34" charset="0"/>
                  <a:cs typeface="Segoe UI" pitchFamily="34" charset="0"/>
                </a:rPr>
                <a:t>Collations</a:t>
              </a:r>
              <a:endParaRPr lang="en-US" sz="1836" dirty="0">
                <a:gradFill>
                  <a:gsLst>
                    <a:gs pos="0">
                      <a:srgbClr val="FFFFFF"/>
                    </a:gs>
                    <a:gs pos="100000">
                      <a:srgbClr val="FFFFFF"/>
                    </a:gs>
                  </a:gsLst>
                  <a:lin ang="5400000" scaled="0"/>
                </a:gradFill>
                <a:ea typeface="Segoe UI" pitchFamily="34" charset="0"/>
                <a:cs typeface="Segoe UI" pitchFamily="34" charset="0"/>
              </a:endParaRPr>
            </a:p>
          </p:txBody>
        </p:sp>
        <p:sp>
          <p:nvSpPr>
            <p:cNvPr id="297" name="TextBox 296"/>
            <p:cNvSpPr txBox="1"/>
            <p:nvPr/>
          </p:nvSpPr>
          <p:spPr>
            <a:xfrm>
              <a:off x="357864" y="4045701"/>
              <a:ext cx="2733559" cy="1318293"/>
            </a:xfrm>
            <a:prstGeom prst="rect">
              <a:avLst/>
            </a:prstGeom>
            <a:noFill/>
            <a:ln>
              <a:noFill/>
            </a:ln>
          </p:spPr>
          <p:txBody>
            <a:bodyPr wrap="square" lIns="186521" tIns="149217" rIns="186521" bIns="149217" rtlCol="0">
              <a:spAutoFit/>
            </a:bodyPr>
            <a:lstStyle/>
            <a:p>
              <a:pPr>
                <a:lnSpc>
                  <a:spcPct val="90000"/>
                </a:lnSpc>
                <a:spcAft>
                  <a:spcPts val="1224"/>
                </a:spcAft>
              </a:pPr>
              <a:r>
                <a:rPr lang="en-US" sz="1836" dirty="0">
                  <a:solidFill>
                    <a:schemeClr val="bg1"/>
                  </a:solidFill>
                </a:rPr>
                <a:t>Allows proper use and comparisons of characters in different languages</a:t>
              </a:r>
            </a:p>
          </p:txBody>
        </p:sp>
      </p:grpSp>
      <p:grpSp>
        <p:nvGrpSpPr>
          <p:cNvPr id="298" name="Group 297"/>
          <p:cNvGrpSpPr/>
          <p:nvPr/>
        </p:nvGrpSpPr>
        <p:grpSpPr>
          <a:xfrm>
            <a:off x="9494837" y="3137222"/>
            <a:ext cx="2743201" cy="3478773"/>
            <a:chOff x="357863" y="2900175"/>
            <a:chExt cx="2743201" cy="3478773"/>
          </a:xfrm>
        </p:grpSpPr>
        <p:sp>
          <p:nvSpPr>
            <p:cNvPr id="299" name="Rectangle 298"/>
            <p:cNvSpPr/>
            <p:nvPr/>
          </p:nvSpPr>
          <p:spPr bwMode="auto">
            <a:xfrm>
              <a:off x="357863" y="2904228"/>
              <a:ext cx="2743200" cy="3474720"/>
            </a:xfrm>
            <a:prstGeom prst="rect">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00" name="Rectangle 299"/>
            <p:cNvSpPr/>
            <p:nvPr/>
          </p:nvSpPr>
          <p:spPr bwMode="auto">
            <a:xfrm>
              <a:off x="357864" y="2900175"/>
              <a:ext cx="2743200" cy="11076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2040" dirty="0" smtClean="0">
                  <a:gradFill>
                    <a:gsLst>
                      <a:gs pos="0">
                        <a:srgbClr val="FFFFFF"/>
                      </a:gs>
                      <a:gs pos="100000">
                        <a:srgbClr val="FFFFFF"/>
                      </a:gs>
                    </a:gsLst>
                    <a:lin ang="5400000" scaled="0"/>
                  </a:gradFill>
                  <a:ea typeface="Segoe UI" pitchFamily="34" charset="0"/>
                  <a:cs typeface="Segoe UI" pitchFamily="34" charset="0"/>
                </a:rPr>
                <a:t>Indices &amp; Column-Store Support</a:t>
              </a:r>
              <a:endParaRPr lang="en-US" sz="1836" dirty="0">
                <a:gradFill>
                  <a:gsLst>
                    <a:gs pos="0">
                      <a:srgbClr val="FFFFFF"/>
                    </a:gs>
                    <a:gs pos="100000">
                      <a:srgbClr val="FFFFFF"/>
                    </a:gs>
                  </a:gsLst>
                  <a:lin ang="5400000" scaled="0"/>
                </a:gradFill>
                <a:ea typeface="Segoe UI" pitchFamily="34" charset="0"/>
                <a:cs typeface="Segoe UI" pitchFamily="34" charset="0"/>
              </a:endParaRPr>
            </a:p>
          </p:txBody>
        </p:sp>
        <p:sp>
          <p:nvSpPr>
            <p:cNvPr id="301" name="TextBox 300"/>
            <p:cNvSpPr txBox="1"/>
            <p:nvPr/>
          </p:nvSpPr>
          <p:spPr>
            <a:xfrm>
              <a:off x="357864" y="4045701"/>
              <a:ext cx="2733559" cy="1318293"/>
            </a:xfrm>
            <a:prstGeom prst="rect">
              <a:avLst/>
            </a:prstGeom>
            <a:noFill/>
            <a:ln>
              <a:noFill/>
            </a:ln>
          </p:spPr>
          <p:txBody>
            <a:bodyPr wrap="square" lIns="186521" tIns="149217" rIns="186521" bIns="149217" rtlCol="0">
              <a:spAutoFit/>
            </a:bodyPr>
            <a:lstStyle/>
            <a:p>
              <a:pPr>
                <a:lnSpc>
                  <a:spcPct val="90000"/>
                </a:lnSpc>
                <a:spcAft>
                  <a:spcPts val="1224"/>
                </a:spcAft>
              </a:pPr>
              <a:r>
                <a:rPr lang="en-US" sz="1836" dirty="0">
                  <a:solidFill>
                    <a:schemeClr val="bg1"/>
                  </a:solidFill>
                </a:rPr>
                <a:t>Mature Column-Store technology for best-in-class DW query performance</a:t>
              </a:r>
            </a:p>
          </p:txBody>
        </p:sp>
      </p:grpSp>
    </p:spTree>
    <p:extLst>
      <p:ext uri="{BB962C8B-B14F-4D97-AF65-F5344CB8AC3E}">
        <p14:creationId xmlns:p14="http://schemas.microsoft.com/office/powerpoint/2010/main" val="168738131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 Ecosystem</a:t>
            </a:r>
            <a:endParaRPr lang="en-NZ" sz="5400" dirty="0"/>
          </a:p>
        </p:txBody>
      </p:sp>
      <p:sp>
        <p:nvSpPr>
          <p:cNvPr id="4" name="TextBox 3"/>
          <p:cNvSpPr txBox="1"/>
          <p:nvPr/>
        </p:nvSpPr>
        <p:spPr>
          <a:xfrm>
            <a:off x="279643" y="1305625"/>
            <a:ext cx="10691122" cy="1126462"/>
          </a:xfrm>
          <a:prstGeom prst="rect">
            <a:avLst/>
          </a:prstGeom>
          <a:noFill/>
        </p:spPr>
        <p:txBody>
          <a:bodyPr wrap="square" lIns="182880" tIns="146304" rIns="182880" bIns="146304" rtlCol="0">
            <a:spAutoFit/>
          </a:bodyPr>
          <a:lstStyle/>
          <a:p>
            <a:r>
              <a:rPr lang="en-AU" dirty="0" smtClean="0"/>
              <a:t>Leverage </a:t>
            </a:r>
            <a:r>
              <a:rPr lang="en-AU" dirty="0"/>
              <a:t>Azure ML, Power BI, </a:t>
            </a:r>
            <a:r>
              <a:rPr lang="en-AU" dirty="0" smtClean="0"/>
              <a:t>ADF, </a:t>
            </a:r>
            <a:r>
              <a:rPr lang="en-AU" dirty="0"/>
              <a:t>Stream Analytics and more</a:t>
            </a:r>
          </a:p>
          <a:p>
            <a:r>
              <a:rPr lang="en-AU" dirty="0" smtClean="0"/>
              <a:t>Streamlined </a:t>
            </a:r>
            <a:r>
              <a:rPr lang="en-AU" dirty="0"/>
              <a:t>deployment with Azure Portal</a:t>
            </a:r>
          </a:p>
          <a:p>
            <a:r>
              <a:rPr lang="en-AU" dirty="0" smtClean="0"/>
              <a:t>Deep </a:t>
            </a:r>
            <a:r>
              <a:rPr lang="en-AU" dirty="0"/>
              <a:t>tool integration with top partners </a:t>
            </a:r>
            <a:endParaRPr lang="en-US" dirty="0"/>
          </a:p>
        </p:txBody>
      </p:sp>
      <p:sp>
        <p:nvSpPr>
          <p:cNvPr id="5" name="Rectangle 4"/>
          <p:cNvSpPr/>
          <p:nvPr/>
        </p:nvSpPr>
        <p:spPr bwMode="auto">
          <a:xfrm>
            <a:off x="-15699" y="2632343"/>
            <a:ext cx="12452174" cy="4362182"/>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4342" y="5202319"/>
            <a:ext cx="1301881" cy="637156"/>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0620" y="5170821"/>
            <a:ext cx="1034653" cy="833931"/>
          </a:xfrm>
          <a:prstGeom prst="rect">
            <a:avLst/>
          </a:prstGeom>
        </p:spPr>
      </p:pic>
      <p:sp>
        <p:nvSpPr>
          <p:cNvPr id="23" name="Freeform 12"/>
          <p:cNvSpPr>
            <a:spLocks/>
          </p:cNvSpPr>
          <p:nvPr/>
        </p:nvSpPr>
        <p:spPr bwMode="auto">
          <a:xfrm flipH="1">
            <a:off x="7544480" y="3202151"/>
            <a:ext cx="2819862" cy="1585937"/>
          </a:xfrm>
          <a:custGeom>
            <a:avLst/>
            <a:gdLst>
              <a:gd name="T0" fmla="*/ 378 w 450"/>
              <a:gd name="T1" fmla="*/ 130 h 296"/>
              <a:gd name="T2" fmla="*/ 378 w 450"/>
              <a:gd name="T3" fmla="*/ 124 h 296"/>
              <a:gd name="T4" fmla="*/ 254 w 450"/>
              <a:gd name="T5" fmla="*/ 0 h 296"/>
              <a:gd name="T6" fmla="*/ 150 w 450"/>
              <a:gd name="T7" fmla="*/ 55 h 296"/>
              <a:gd name="T8" fmla="*/ 116 w 450"/>
              <a:gd name="T9" fmla="*/ 46 h 296"/>
              <a:gd name="T10" fmla="*/ 76 w 450"/>
              <a:gd name="T11" fmla="*/ 58 h 296"/>
              <a:gd name="T12" fmla="*/ 44 w 450"/>
              <a:gd name="T13" fmla="*/ 116 h 296"/>
              <a:gd name="T14" fmla="*/ 0 w 450"/>
              <a:gd name="T15" fmla="*/ 198 h 296"/>
              <a:gd name="T16" fmla="*/ 86 w 450"/>
              <a:gd name="T17" fmla="*/ 296 h 296"/>
              <a:gd name="T18" fmla="*/ 97 w 450"/>
              <a:gd name="T19" fmla="*/ 296 h 296"/>
              <a:gd name="T20" fmla="*/ 107 w 450"/>
              <a:gd name="T21" fmla="*/ 296 h 296"/>
              <a:gd name="T22" fmla="*/ 310 w 450"/>
              <a:gd name="T23" fmla="*/ 296 h 296"/>
              <a:gd name="T24" fmla="*/ 314 w 450"/>
              <a:gd name="T25" fmla="*/ 296 h 296"/>
              <a:gd name="T26" fmla="*/ 319 w 450"/>
              <a:gd name="T27" fmla="*/ 296 h 296"/>
              <a:gd name="T28" fmla="*/ 334 w 450"/>
              <a:gd name="T29" fmla="*/ 296 h 296"/>
              <a:gd name="T30" fmla="*/ 366 w 450"/>
              <a:gd name="T31" fmla="*/ 296 h 296"/>
              <a:gd name="T32" fmla="*/ 450 w 450"/>
              <a:gd name="T33" fmla="*/ 212 h 296"/>
              <a:gd name="T34" fmla="*/ 378 w 450"/>
              <a:gd name="T35" fmla="*/ 13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296">
                <a:moveTo>
                  <a:pt x="378" y="130"/>
                </a:moveTo>
                <a:cubicBezTo>
                  <a:pt x="378" y="128"/>
                  <a:pt x="378" y="125"/>
                  <a:pt x="378" y="124"/>
                </a:cubicBezTo>
                <a:cubicBezTo>
                  <a:pt x="378" y="55"/>
                  <a:pt x="322" y="0"/>
                  <a:pt x="254" y="0"/>
                </a:cubicBezTo>
                <a:cubicBezTo>
                  <a:pt x="211" y="0"/>
                  <a:pt x="173" y="22"/>
                  <a:pt x="150" y="55"/>
                </a:cubicBezTo>
                <a:cubicBezTo>
                  <a:pt x="140" y="49"/>
                  <a:pt x="129" y="46"/>
                  <a:pt x="116" y="46"/>
                </a:cubicBezTo>
                <a:cubicBezTo>
                  <a:pt x="101" y="46"/>
                  <a:pt x="88" y="51"/>
                  <a:pt x="76" y="58"/>
                </a:cubicBezTo>
                <a:cubicBezTo>
                  <a:pt x="57" y="71"/>
                  <a:pt x="45" y="92"/>
                  <a:pt x="44" y="116"/>
                </a:cubicBezTo>
                <a:cubicBezTo>
                  <a:pt x="18" y="134"/>
                  <a:pt x="0" y="164"/>
                  <a:pt x="0" y="198"/>
                </a:cubicBezTo>
                <a:cubicBezTo>
                  <a:pt x="0" y="249"/>
                  <a:pt x="38" y="290"/>
                  <a:pt x="86" y="296"/>
                </a:cubicBezTo>
                <a:cubicBezTo>
                  <a:pt x="90" y="296"/>
                  <a:pt x="94" y="296"/>
                  <a:pt x="97" y="296"/>
                </a:cubicBezTo>
                <a:cubicBezTo>
                  <a:pt x="101" y="296"/>
                  <a:pt x="104" y="296"/>
                  <a:pt x="107" y="296"/>
                </a:cubicBezTo>
                <a:cubicBezTo>
                  <a:pt x="153" y="296"/>
                  <a:pt x="259" y="296"/>
                  <a:pt x="310" y="296"/>
                </a:cubicBezTo>
                <a:cubicBezTo>
                  <a:pt x="311" y="296"/>
                  <a:pt x="313" y="296"/>
                  <a:pt x="314" y="296"/>
                </a:cubicBezTo>
                <a:cubicBezTo>
                  <a:pt x="319" y="296"/>
                  <a:pt x="319" y="296"/>
                  <a:pt x="319" y="296"/>
                </a:cubicBezTo>
                <a:cubicBezTo>
                  <a:pt x="321" y="296"/>
                  <a:pt x="329" y="296"/>
                  <a:pt x="334" y="296"/>
                </a:cubicBezTo>
                <a:cubicBezTo>
                  <a:pt x="366" y="296"/>
                  <a:pt x="366" y="296"/>
                  <a:pt x="366" y="296"/>
                </a:cubicBezTo>
                <a:cubicBezTo>
                  <a:pt x="412" y="295"/>
                  <a:pt x="450" y="258"/>
                  <a:pt x="450" y="212"/>
                </a:cubicBezTo>
                <a:cubicBezTo>
                  <a:pt x="450" y="170"/>
                  <a:pt x="418" y="135"/>
                  <a:pt x="378" y="130"/>
                </a:cubicBezTo>
                <a:close/>
              </a:path>
            </a:pathLst>
          </a:custGeom>
          <a:solidFill>
            <a:srgbClr val="0072C6">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121821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rgbClr val="000000"/>
              </a:solidFill>
              <a:effectLst/>
              <a:uLnTx/>
              <a:uFillTx/>
            </a:endParaRPr>
          </a:p>
        </p:txBody>
      </p:sp>
      <p:sp>
        <p:nvSpPr>
          <p:cNvPr id="24" name="Flowchart: Magnetic Disk 86"/>
          <p:cNvSpPr/>
          <p:nvPr/>
        </p:nvSpPr>
        <p:spPr bwMode="auto">
          <a:xfrm>
            <a:off x="8017137" y="4078124"/>
            <a:ext cx="335096" cy="402683"/>
          </a:xfrm>
          <a:custGeom>
            <a:avLst/>
            <a:gdLst/>
            <a:ahLst/>
            <a:cxnLst/>
            <a:rect l="l" t="t" r="r" b="b"/>
            <a:pathLst>
              <a:path w="412287" h="495445">
                <a:moveTo>
                  <a:pt x="207336" y="24730"/>
                </a:moveTo>
                <a:cubicBezTo>
                  <a:pt x="112802" y="24730"/>
                  <a:pt x="36167" y="46914"/>
                  <a:pt x="36167" y="74280"/>
                </a:cubicBezTo>
                <a:cubicBezTo>
                  <a:pt x="36167" y="101646"/>
                  <a:pt x="112802" y="123830"/>
                  <a:pt x="207336" y="123830"/>
                </a:cubicBezTo>
                <a:cubicBezTo>
                  <a:pt x="301870" y="123830"/>
                  <a:pt x="378505" y="101646"/>
                  <a:pt x="378505" y="74280"/>
                </a:cubicBezTo>
                <a:cubicBezTo>
                  <a:pt x="378505" y="46914"/>
                  <a:pt x="301870" y="24730"/>
                  <a:pt x="207336" y="24730"/>
                </a:cubicBezTo>
                <a:close/>
                <a:moveTo>
                  <a:pt x="206144" y="0"/>
                </a:moveTo>
                <a:lnTo>
                  <a:pt x="286377" y="6488"/>
                </a:lnTo>
                <a:lnTo>
                  <a:pt x="351903" y="24184"/>
                </a:lnTo>
                <a:lnTo>
                  <a:pt x="396085" y="50436"/>
                </a:lnTo>
                <a:lnTo>
                  <a:pt x="408098" y="65941"/>
                </a:lnTo>
                <a:lnTo>
                  <a:pt x="412287" y="82591"/>
                </a:lnTo>
                <a:lnTo>
                  <a:pt x="412287" y="412854"/>
                </a:lnTo>
                <a:lnTo>
                  <a:pt x="408098" y="429504"/>
                </a:lnTo>
                <a:lnTo>
                  <a:pt x="396085" y="445010"/>
                </a:lnTo>
                <a:lnTo>
                  <a:pt x="351903" y="471261"/>
                </a:lnTo>
                <a:lnTo>
                  <a:pt x="286377" y="488957"/>
                </a:lnTo>
                <a:cubicBezTo>
                  <a:pt x="261715" y="493135"/>
                  <a:pt x="234602" y="495445"/>
                  <a:pt x="206144" y="495445"/>
                </a:cubicBezTo>
                <a:cubicBezTo>
                  <a:pt x="149227" y="495445"/>
                  <a:pt x="97691" y="486205"/>
                  <a:pt x="60385" y="471261"/>
                </a:cubicBezTo>
                <a:cubicBezTo>
                  <a:pt x="41731" y="463789"/>
                  <a:pt x="26635" y="454891"/>
                  <a:pt x="16202" y="445010"/>
                </a:cubicBezTo>
                <a:cubicBezTo>
                  <a:pt x="10986" y="440069"/>
                  <a:pt x="6935" y="434882"/>
                  <a:pt x="4189" y="429504"/>
                </a:cubicBezTo>
                <a:cubicBezTo>
                  <a:pt x="1442" y="424127"/>
                  <a:pt x="0" y="418558"/>
                  <a:pt x="0" y="412854"/>
                </a:cubicBezTo>
                <a:lnTo>
                  <a:pt x="0" y="82591"/>
                </a:lnTo>
                <a:cubicBezTo>
                  <a:pt x="0" y="71183"/>
                  <a:pt x="5770" y="60318"/>
                  <a:pt x="16202" y="50436"/>
                </a:cubicBezTo>
                <a:cubicBezTo>
                  <a:pt x="26635" y="40554"/>
                  <a:pt x="41731" y="31656"/>
                  <a:pt x="60385" y="24184"/>
                </a:cubicBezTo>
                <a:cubicBezTo>
                  <a:pt x="79038" y="16712"/>
                  <a:pt x="101249" y="10666"/>
                  <a:pt x="125911" y="6488"/>
                </a:cubicBezTo>
                <a:cubicBezTo>
                  <a:pt x="150572" y="2310"/>
                  <a:pt x="177686" y="0"/>
                  <a:pt x="206144" y="0"/>
                </a:cubicBezTo>
                <a:close/>
              </a:path>
            </a:pathLst>
          </a:custGeom>
          <a:solidFill>
            <a:srgbClr val="0072C6">
              <a:lumMod val="20000"/>
              <a:lumOff val="80000"/>
            </a:srgbClr>
          </a:solidFill>
          <a:ln w="9525" cap="flat" cmpd="sng" algn="ctr">
            <a:solidFill>
              <a:srgbClr val="0072C6">
                <a:lumMod val="20000"/>
                <a:lumOff val="80000"/>
              </a:srgbClr>
            </a:solidFill>
            <a:prstDash val="solid"/>
            <a:headEnd type="none" w="med" len="med"/>
            <a:tailEnd type="none" w="med" len="med"/>
          </a:ln>
          <a:effectLst/>
        </p:spPr>
        <p:txBody>
          <a:bodyPr rot="0" spcFirstLastPara="0" vertOverflow="overflow" horzOverflow="overflow" vert="horz" wrap="square" lIns="164575" tIns="131659" rIns="164575" bIns="131659" numCol="1" spcCol="0" rtlCol="0" fromWordArt="0" anchor="t" anchorCtr="0" forceAA="0" compatLnSpc="1">
            <a:prstTxWarp prst="textNoShape">
              <a:avLst/>
            </a:prstTxWarp>
            <a:noAutofit/>
          </a:bodyPr>
          <a:lstStyle/>
          <a:p>
            <a:pPr algn="ctr" defTabSz="839132" fontAlgn="base">
              <a:lnSpc>
                <a:spcPct val="90000"/>
              </a:lnSpc>
              <a:spcBef>
                <a:spcPct val="0"/>
              </a:spcBef>
              <a:spcAft>
                <a:spcPct val="0"/>
              </a:spcAft>
              <a:defRPr/>
            </a:pPr>
            <a:endParaRPr lang="en-US" sz="216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5" name="Flowchart: Magnetic Disk 86"/>
          <p:cNvSpPr/>
          <p:nvPr/>
        </p:nvSpPr>
        <p:spPr bwMode="auto">
          <a:xfrm>
            <a:off x="8408402" y="4078718"/>
            <a:ext cx="335096" cy="402683"/>
          </a:xfrm>
          <a:custGeom>
            <a:avLst/>
            <a:gdLst/>
            <a:ahLst/>
            <a:cxnLst/>
            <a:rect l="l" t="t" r="r" b="b"/>
            <a:pathLst>
              <a:path w="412287" h="495445">
                <a:moveTo>
                  <a:pt x="207336" y="24730"/>
                </a:moveTo>
                <a:cubicBezTo>
                  <a:pt x="112802" y="24730"/>
                  <a:pt x="36167" y="46914"/>
                  <a:pt x="36167" y="74280"/>
                </a:cubicBezTo>
                <a:cubicBezTo>
                  <a:pt x="36167" y="101646"/>
                  <a:pt x="112802" y="123830"/>
                  <a:pt x="207336" y="123830"/>
                </a:cubicBezTo>
                <a:cubicBezTo>
                  <a:pt x="301870" y="123830"/>
                  <a:pt x="378505" y="101646"/>
                  <a:pt x="378505" y="74280"/>
                </a:cubicBezTo>
                <a:cubicBezTo>
                  <a:pt x="378505" y="46914"/>
                  <a:pt x="301870" y="24730"/>
                  <a:pt x="207336" y="24730"/>
                </a:cubicBezTo>
                <a:close/>
                <a:moveTo>
                  <a:pt x="206144" y="0"/>
                </a:moveTo>
                <a:lnTo>
                  <a:pt x="286377" y="6488"/>
                </a:lnTo>
                <a:lnTo>
                  <a:pt x="351903" y="24184"/>
                </a:lnTo>
                <a:lnTo>
                  <a:pt x="396085" y="50436"/>
                </a:lnTo>
                <a:lnTo>
                  <a:pt x="408098" y="65941"/>
                </a:lnTo>
                <a:lnTo>
                  <a:pt x="412287" y="82591"/>
                </a:lnTo>
                <a:lnTo>
                  <a:pt x="412287" y="412854"/>
                </a:lnTo>
                <a:lnTo>
                  <a:pt x="408098" y="429504"/>
                </a:lnTo>
                <a:lnTo>
                  <a:pt x="396085" y="445010"/>
                </a:lnTo>
                <a:lnTo>
                  <a:pt x="351903" y="471261"/>
                </a:lnTo>
                <a:lnTo>
                  <a:pt x="286377" y="488957"/>
                </a:lnTo>
                <a:cubicBezTo>
                  <a:pt x="261715" y="493135"/>
                  <a:pt x="234602" y="495445"/>
                  <a:pt x="206144" y="495445"/>
                </a:cubicBezTo>
                <a:cubicBezTo>
                  <a:pt x="149227" y="495445"/>
                  <a:pt x="97691" y="486205"/>
                  <a:pt x="60385" y="471261"/>
                </a:cubicBezTo>
                <a:cubicBezTo>
                  <a:pt x="41731" y="463789"/>
                  <a:pt x="26635" y="454891"/>
                  <a:pt x="16202" y="445010"/>
                </a:cubicBezTo>
                <a:cubicBezTo>
                  <a:pt x="10986" y="440069"/>
                  <a:pt x="6935" y="434882"/>
                  <a:pt x="4189" y="429504"/>
                </a:cubicBezTo>
                <a:cubicBezTo>
                  <a:pt x="1442" y="424127"/>
                  <a:pt x="0" y="418558"/>
                  <a:pt x="0" y="412854"/>
                </a:cubicBezTo>
                <a:lnTo>
                  <a:pt x="0" y="82591"/>
                </a:lnTo>
                <a:cubicBezTo>
                  <a:pt x="0" y="71183"/>
                  <a:pt x="5770" y="60318"/>
                  <a:pt x="16202" y="50436"/>
                </a:cubicBezTo>
                <a:cubicBezTo>
                  <a:pt x="26635" y="40554"/>
                  <a:pt x="41731" y="31656"/>
                  <a:pt x="60385" y="24184"/>
                </a:cubicBezTo>
                <a:cubicBezTo>
                  <a:pt x="79038" y="16712"/>
                  <a:pt x="101249" y="10666"/>
                  <a:pt x="125911" y="6488"/>
                </a:cubicBezTo>
                <a:cubicBezTo>
                  <a:pt x="150572" y="2310"/>
                  <a:pt x="177686" y="0"/>
                  <a:pt x="206144" y="0"/>
                </a:cubicBezTo>
                <a:close/>
              </a:path>
            </a:pathLst>
          </a:custGeom>
          <a:solidFill>
            <a:srgbClr val="0072C6">
              <a:lumMod val="20000"/>
              <a:lumOff val="80000"/>
            </a:srgbClr>
          </a:solidFill>
          <a:ln w="9525" cap="flat" cmpd="sng" algn="ctr">
            <a:solidFill>
              <a:srgbClr val="0072C6">
                <a:lumMod val="20000"/>
                <a:lumOff val="80000"/>
              </a:srgbClr>
            </a:solidFill>
            <a:prstDash val="solid"/>
            <a:headEnd type="none" w="med" len="med"/>
            <a:tailEnd type="none" w="med" len="med"/>
          </a:ln>
          <a:effectLst/>
        </p:spPr>
        <p:txBody>
          <a:bodyPr rot="0" spcFirstLastPara="0" vertOverflow="overflow" horzOverflow="overflow" vert="horz" wrap="square" lIns="164575" tIns="131659" rIns="164575" bIns="131659" numCol="1" spcCol="0" rtlCol="0" fromWordArt="0" anchor="t" anchorCtr="0" forceAA="0" compatLnSpc="1">
            <a:prstTxWarp prst="textNoShape">
              <a:avLst/>
            </a:prstTxWarp>
            <a:noAutofit/>
          </a:bodyPr>
          <a:lstStyle/>
          <a:p>
            <a:pPr algn="ctr" defTabSz="839132" fontAlgn="base">
              <a:lnSpc>
                <a:spcPct val="90000"/>
              </a:lnSpc>
              <a:spcBef>
                <a:spcPct val="0"/>
              </a:spcBef>
              <a:spcAft>
                <a:spcPct val="0"/>
              </a:spcAft>
              <a:defRPr/>
            </a:pPr>
            <a:endParaRPr lang="en-US" sz="216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6" name="Flowchart: Magnetic Disk 86"/>
          <p:cNvSpPr/>
          <p:nvPr/>
        </p:nvSpPr>
        <p:spPr bwMode="auto">
          <a:xfrm>
            <a:off x="8807616" y="4078718"/>
            <a:ext cx="335096" cy="402683"/>
          </a:xfrm>
          <a:custGeom>
            <a:avLst/>
            <a:gdLst/>
            <a:ahLst/>
            <a:cxnLst/>
            <a:rect l="l" t="t" r="r" b="b"/>
            <a:pathLst>
              <a:path w="412287" h="495445">
                <a:moveTo>
                  <a:pt x="207336" y="24730"/>
                </a:moveTo>
                <a:cubicBezTo>
                  <a:pt x="112802" y="24730"/>
                  <a:pt x="36167" y="46914"/>
                  <a:pt x="36167" y="74280"/>
                </a:cubicBezTo>
                <a:cubicBezTo>
                  <a:pt x="36167" y="101646"/>
                  <a:pt x="112802" y="123830"/>
                  <a:pt x="207336" y="123830"/>
                </a:cubicBezTo>
                <a:cubicBezTo>
                  <a:pt x="301870" y="123830"/>
                  <a:pt x="378505" y="101646"/>
                  <a:pt x="378505" y="74280"/>
                </a:cubicBezTo>
                <a:cubicBezTo>
                  <a:pt x="378505" y="46914"/>
                  <a:pt x="301870" y="24730"/>
                  <a:pt x="207336" y="24730"/>
                </a:cubicBezTo>
                <a:close/>
                <a:moveTo>
                  <a:pt x="206144" y="0"/>
                </a:moveTo>
                <a:lnTo>
                  <a:pt x="286377" y="6488"/>
                </a:lnTo>
                <a:lnTo>
                  <a:pt x="351903" y="24184"/>
                </a:lnTo>
                <a:lnTo>
                  <a:pt x="396085" y="50436"/>
                </a:lnTo>
                <a:lnTo>
                  <a:pt x="408098" y="65941"/>
                </a:lnTo>
                <a:lnTo>
                  <a:pt x="412287" y="82591"/>
                </a:lnTo>
                <a:lnTo>
                  <a:pt x="412287" y="412854"/>
                </a:lnTo>
                <a:lnTo>
                  <a:pt x="408098" y="429504"/>
                </a:lnTo>
                <a:lnTo>
                  <a:pt x="396085" y="445010"/>
                </a:lnTo>
                <a:lnTo>
                  <a:pt x="351903" y="471261"/>
                </a:lnTo>
                <a:lnTo>
                  <a:pt x="286377" y="488957"/>
                </a:lnTo>
                <a:cubicBezTo>
                  <a:pt x="261715" y="493135"/>
                  <a:pt x="234602" y="495445"/>
                  <a:pt x="206144" y="495445"/>
                </a:cubicBezTo>
                <a:cubicBezTo>
                  <a:pt x="149227" y="495445"/>
                  <a:pt x="97691" y="486205"/>
                  <a:pt x="60385" y="471261"/>
                </a:cubicBezTo>
                <a:cubicBezTo>
                  <a:pt x="41731" y="463789"/>
                  <a:pt x="26635" y="454891"/>
                  <a:pt x="16202" y="445010"/>
                </a:cubicBezTo>
                <a:cubicBezTo>
                  <a:pt x="10986" y="440069"/>
                  <a:pt x="6935" y="434882"/>
                  <a:pt x="4189" y="429504"/>
                </a:cubicBezTo>
                <a:cubicBezTo>
                  <a:pt x="1442" y="424127"/>
                  <a:pt x="0" y="418558"/>
                  <a:pt x="0" y="412854"/>
                </a:cubicBezTo>
                <a:lnTo>
                  <a:pt x="0" y="82591"/>
                </a:lnTo>
                <a:cubicBezTo>
                  <a:pt x="0" y="71183"/>
                  <a:pt x="5770" y="60318"/>
                  <a:pt x="16202" y="50436"/>
                </a:cubicBezTo>
                <a:cubicBezTo>
                  <a:pt x="26635" y="40554"/>
                  <a:pt x="41731" y="31656"/>
                  <a:pt x="60385" y="24184"/>
                </a:cubicBezTo>
                <a:cubicBezTo>
                  <a:pt x="79038" y="16712"/>
                  <a:pt x="101249" y="10666"/>
                  <a:pt x="125911" y="6488"/>
                </a:cubicBezTo>
                <a:cubicBezTo>
                  <a:pt x="150572" y="2310"/>
                  <a:pt x="177686" y="0"/>
                  <a:pt x="206144" y="0"/>
                </a:cubicBezTo>
                <a:close/>
              </a:path>
            </a:pathLst>
          </a:custGeom>
          <a:solidFill>
            <a:srgbClr val="0072C6">
              <a:lumMod val="20000"/>
              <a:lumOff val="80000"/>
            </a:srgbClr>
          </a:solidFill>
          <a:ln w="9525" cap="flat" cmpd="sng" algn="ctr">
            <a:solidFill>
              <a:srgbClr val="0072C6">
                <a:lumMod val="20000"/>
                <a:lumOff val="80000"/>
              </a:srgbClr>
            </a:solidFill>
            <a:prstDash val="solid"/>
            <a:headEnd type="none" w="med" len="med"/>
            <a:tailEnd type="none" w="med" len="med"/>
          </a:ln>
          <a:effectLst/>
        </p:spPr>
        <p:txBody>
          <a:bodyPr rot="0" spcFirstLastPara="0" vertOverflow="overflow" horzOverflow="overflow" vert="horz" wrap="square" lIns="164575" tIns="131659" rIns="164575" bIns="131659" numCol="1" spcCol="0" rtlCol="0" fromWordArt="0" anchor="t" anchorCtr="0" forceAA="0" compatLnSpc="1">
            <a:prstTxWarp prst="textNoShape">
              <a:avLst/>
            </a:prstTxWarp>
            <a:noAutofit/>
          </a:bodyPr>
          <a:lstStyle/>
          <a:p>
            <a:pPr algn="ctr" defTabSz="839132" fontAlgn="base">
              <a:lnSpc>
                <a:spcPct val="90000"/>
              </a:lnSpc>
              <a:spcBef>
                <a:spcPct val="0"/>
              </a:spcBef>
              <a:spcAft>
                <a:spcPct val="0"/>
              </a:spcAft>
              <a:defRPr/>
            </a:pPr>
            <a:endParaRPr lang="en-US" sz="216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7" name="Flowchart: Magnetic Disk 86"/>
          <p:cNvSpPr/>
          <p:nvPr/>
        </p:nvSpPr>
        <p:spPr bwMode="auto">
          <a:xfrm>
            <a:off x="9525696" y="4081943"/>
            <a:ext cx="335096" cy="402683"/>
          </a:xfrm>
          <a:custGeom>
            <a:avLst/>
            <a:gdLst/>
            <a:ahLst/>
            <a:cxnLst/>
            <a:rect l="l" t="t" r="r" b="b"/>
            <a:pathLst>
              <a:path w="412287" h="495445">
                <a:moveTo>
                  <a:pt x="207336" y="24730"/>
                </a:moveTo>
                <a:cubicBezTo>
                  <a:pt x="112802" y="24730"/>
                  <a:pt x="36167" y="46914"/>
                  <a:pt x="36167" y="74280"/>
                </a:cubicBezTo>
                <a:cubicBezTo>
                  <a:pt x="36167" y="101646"/>
                  <a:pt x="112802" y="123830"/>
                  <a:pt x="207336" y="123830"/>
                </a:cubicBezTo>
                <a:cubicBezTo>
                  <a:pt x="301870" y="123830"/>
                  <a:pt x="378505" y="101646"/>
                  <a:pt x="378505" y="74280"/>
                </a:cubicBezTo>
                <a:cubicBezTo>
                  <a:pt x="378505" y="46914"/>
                  <a:pt x="301870" y="24730"/>
                  <a:pt x="207336" y="24730"/>
                </a:cubicBezTo>
                <a:close/>
                <a:moveTo>
                  <a:pt x="206144" y="0"/>
                </a:moveTo>
                <a:lnTo>
                  <a:pt x="286377" y="6488"/>
                </a:lnTo>
                <a:lnTo>
                  <a:pt x="351903" y="24184"/>
                </a:lnTo>
                <a:lnTo>
                  <a:pt x="396085" y="50436"/>
                </a:lnTo>
                <a:lnTo>
                  <a:pt x="408098" y="65941"/>
                </a:lnTo>
                <a:lnTo>
                  <a:pt x="412287" y="82591"/>
                </a:lnTo>
                <a:lnTo>
                  <a:pt x="412287" y="412854"/>
                </a:lnTo>
                <a:lnTo>
                  <a:pt x="408098" y="429504"/>
                </a:lnTo>
                <a:lnTo>
                  <a:pt x="396085" y="445010"/>
                </a:lnTo>
                <a:lnTo>
                  <a:pt x="351903" y="471261"/>
                </a:lnTo>
                <a:lnTo>
                  <a:pt x="286377" y="488957"/>
                </a:lnTo>
                <a:cubicBezTo>
                  <a:pt x="261715" y="493135"/>
                  <a:pt x="234602" y="495445"/>
                  <a:pt x="206144" y="495445"/>
                </a:cubicBezTo>
                <a:cubicBezTo>
                  <a:pt x="149227" y="495445"/>
                  <a:pt x="97691" y="486205"/>
                  <a:pt x="60385" y="471261"/>
                </a:cubicBezTo>
                <a:cubicBezTo>
                  <a:pt x="41731" y="463789"/>
                  <a:pt x="26635" y="454891"/>
                  <a:pt x="16202" y="445010"/>
                </a:cubicBezTo>
                <a:cubicBezTo>
                  <a:pt x="10986" y="440069"/>
                  <a:pt x="6935" y="434882"/>
                  <a:pt x="4189" y="429504"/>
                </a:cubicBezTo>
                <a:cubicBezTo>
                  <a:pt x="1442" y="424127"/>
                  <a:pt x="0" y="418558"/>
                  <a:pt x="0" y="412854"/>
                </a:cubicBezTo>
                <a:lnTo>
                  <a:pt x="0" y="82591"/>
                </a:lnTo>
                <a:cubicBezTo>
                  <a:pt x="0" y="71183"/>
                  <a:pt x="5770" y="60318"/>
                  <a:pt x="16202" y="50436"/>
                </a:cubicBezTo>
                <a:cubicBezTo>
                  <a:pt x="26635" y="40554"/>
                  <a:pt x="41731" y="31656"/>
                  <a:pt x="60385" y="24184"/>
                </a:cubicBezTo>
                <a:cubicBezTo>
                  <a:pt x="79038" y="16712"/>
                  <a:pt x="101249" y="10666"/>
                  <a:pt x="125911" y="6488"/>
                </a:cubicBezTo>
                <a:cubicBezTo>
                  <a:pt x="150572" y="2310"/>
                  <a:pt x="177686" y="0"/>
                  <a:pt x="206144" y="0"/>
                </a:cubicBezTo>
                <a:close/>
              </a:path>
            </a:pathLst>
          </a:custGeom>
          <a:solidFill>
            <a:srgbClr val="0072C6">
              <a:lumMod val="20000"/>
              <a:lumOff val="80000"/>
            </a:srgbClr>
          </a:solidFill>
          <a:ln w="9525" cap="flat" cmpd="sng" algn="ctr">
            <a:solidFill>
              <a:srgbClr val="0072C6">
                <a:lumMod val="20000"/>
                <a:lumOff val="80000"/>
              </a:srgbClr>
            </a:solidFill>
            <a:prstDash val="solid"/>
            <a:headEnd type="none" w="med" len="med"/>
            <a:tailEnd type="none" w="med" len="med"/>
          </a:ln>
          <a:effectLst/>
        </p:spPr>
        <p:txBody>
          <a:bodyPr rot="0" spcFirstLastPara="0" vertOverflow="overflow" horzOverflow="overflow" vert="horz" wrap="square" lIns="164575" tIns="131659" rIns="164575" bIns="131659" numCol="1" spcCol="0" rtlCol="0" fromWordArt="0" anchor="t" anchorCtr="0" forceAA="0" compatLnSpc="1">
            <a:prstTxWarp prst="textNoShape">
              <a:avLst/>
            </a:prstTxWarp>
            <a:noAutofit/>
          </a:bodyPr>
          <a:lstStyle/>
          <a:p>
            <a:pPr algn="ctr" defTabSz="839132" fontAlgn="base">
              <a:lnSpc>
                <a:spcPct val="90000"/>
              </a:lnSpc>
              <a:spcBef>
                <a:spcPct val="0"/>
              </a:spcBef>
              <a:spcAft>
                <a:spcPct val="0"/>
              </a:spcAft>
              <a:defRPr/>
            </a:pPr>
            <a:endParaRPr lang="en-US" sz="2160" kern="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8" name="Oval 27"/>
          <p:cNvSpPr/>
          <p:nvPr/>
        </p:nvSpPr>
        <p:spPr>
          <a:xfrm>
            <a:off x="9165887" y="4379738"/>
            <a:ext cx="81886" cy="81886"/>
          </a:xfrm>
          <a:prstGeom prst="ellipse">
            <a:avLst/>
          </a:prstGeom>
          <a:solidFill>
            <a:srgbClr val="0072C6">
              <a:lumMod val="20000"/>
              <a:lumOff val="80000"/>
            </a:srgb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21821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68217A"/>
              </a:solidFill>
              <a:effectLst/>
              <a:uLnTx/>
              <a:uFillTx/>
            </a:endParaRPr>
          </a:p>
        </p:txBody>
      </p:sp>
      <p:sp>
        <p:nvSpPr>
          <p:cNvPr id="29" name="Oval 28"/>
          <p:cNvSpPr/>
          <p:nvPr/>
        </p:nvSpPr>
        <p:spPr>
          <a:xfrm>
            <a:off x="9407576" y="4380356"/>
            <a:ext cx="81886" cy="81886"/>
          </a:xfrm>
          <a:prstGeom prst="ellipse">
            <a:avLst/>
          </a:prstGeom>
          <a:solidFill>
            <a:srgbClr val="0072C6">
              <a:lumMod val="20000"/>
              <a:lumOff val="80000"/>
            </a:srgb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21821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68217A"/>
              </a:solidFill>
              <a:effectLst/>
              <a:uLnTx/>
              <a:uFillTx/>
            </a:endParaRPr>
          </a:p>
        </p:txBody>
      </p:sp>
      <p:sp>
        <p:nvSpPr>
          <p:cNvPr id="30" name="Oval 29"/>
          <p:cNvSpPr/>
          <p:nvPr/>
        </p:nvSpPr>
        <p:spPr>
          <a:xfrm>
            <a:off x="9285321" y="4380356"/>
            <a:ext cx="81886" cy="81886"/>
          </a:xfrm>
          <a:prstGeom prst="ellipse">
            <a:avLst/>
          </a:prstGeom>
          <a:solidFill>
            <a:srgbClr val="0072C6">
              <a:lumMod val="20000"/>
              <a:lumOff val="80000"/>
            </a:srgb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21821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68217A"/>
              </a:solidFill>
              <a:effectLst/>
              <a:uLnTx/>
              <a:uFillTx/>
            </a:endParaRPr>
          </a:p>
        </p:txBody>
      </p:sp>
      <p:sp>
        <p:nvSpPr>
          <p:cNvPr id="31" name="TextBox 30"/>
          <p:cNvSpPr txBox="1"/>
          <p:nvPr/>
        </p:nvSpPr>
        <p:spPr>
          <a:xfrm>
            <a:off x="8258491" y="3715747"/>
            <a:ext cx="1302950" cy="307777"/>
          </a:xfrm>
          <a:prstGeom prst="rect">
            <a:avLst/>
          </a:prstGeom>
          <a:noFill/>
        </p:spPr>
        <p:txBody>
          <a:bodyPr wrap="square" rtlCol="0">
            <a:spAutoFit/>
          </a:bodyPr>
          <a:lstStyle/>
          <a:p>
            <a:pPr>
              <a:defRPr/>
            </a:pPr>
            <a:r>
              <a:rPr lang="en-US" sz="1400" kern="0" dirty="0" smtClean="0">
                <a:solidFill>
                  <a:srgbClr val="0072C6">
                    <a:lumMod val="50000"/>
                  </a:srgbClr>
                </a:solidFill>
                <a:latin typeface="Segoe UI Light"/>
              </a:rPr>
              <a:t>Azure SQL DW</a:t>
            </a:r>
          </a:p>
        </p:txBody>
      </p:sp>
      <p:sp>
        <p:nvSpPr>
          <p:cNvPr id="32" name="Freeform 31"/>
          <p:cNvSpPr>
            <a:spLocks/>
          </p:cNvSpPr>
          <p:nvPr/>
        </p:nvSpPr>
        <p:spPr bwMode="auto">
          <a:xfrm>
            <a:off x="7457272" y="5615313"/>
            <a:ext cx="4734728" cy="1388729"/>
          </a:xfrm>
          <a:custGeom>
            <a:avLst/>
            <a:gdLst>
              <a:gd name="T0" fmla="*/ 0 w 1014"/>
              <a:gd name="T1" fmla="*/ 296 h 296"/>
              <a:gd name="T2" fmla="*/ 0 w 1014"/>
              <a:gd name="T3" fmla="*/ 296 h 296"/>
              <a:gd name="T4" fmla="*/ 1014 w 1014"/>
              <a:gd name="T5" fmla="*/ 296 h 296"/>
              <a:gd name="T6" fmla="*/ 1014 w 1014"/>
              <a:gd name="T7" fmla="*/ 238 h 296"/>
              <a:gd name="T8" fmla="*/ 0 w 1014"/>
              <a:gd name="T9" fmla="*/ 296 h 296"/>
            </a:gdLst>
            <a:ahLst/>
            <a:cxnLst>
              <a:cxn ang="0">
                <a:pos x="T0" y="T1"/>
              </a:cxn>
              <a:cxn ang="0">
                <a:pos x="T2" y="T3"/>
              </a:cxn>
              <a:cxn ang="0">
                <a:pos x="T4" y="T5"/>
              </a:cxn>
              <a:cxn ang="0">
                <a:pos x="T6" y="T7"/>
              </a:cxn>
              <a:cxn ang="0">
                <a:pos x="T8" y="T9"/>
              </a:cxn>
            </a:cxnLst>
            <a:rect l="0" t="0" r="r" b="b"/>
            <a:pathLst>
              <a:path w="1014" h="296">
                <a:moveTo>
                  <a:pt x="0" y="296"/>
                </a:moveTo>
                <a:cubicBezTo>
                  <a:pt x="0" y="296"/>
                  <a:pt x="0" y="296"/>
                  <a:pt x="0" y="296"/>
                </a:cubicBezTo>
                <a:cubicBezTo>
                  <a:pt x="1014" y="296"/>
                  <a:pt x="1014" y="296"/>
                  <a:pt x="1014" y="296"/>
                </a:cubicBezTo>
                <a:cubicBezTo>
                  <a:pt x="1014" y="238"/>
                  <a:pt x="1014" y="238"/>
                  <a:pt x="1014" y="238"/>
                </a:cubicBezTo>
                <a:cubicBezTo>
                  <a:pt x="714" y="0"/>
                  <a:pt x="277" y="19"/>
                  <a:pt x="0" y="296"/>
                </a:cubicBezTo>
                <a:close/>
              </a:path>
            </a:pathLst>
          </a:custGeom>
          <a:solidFill>
            <a:srgbClr val="7FBA00"/>
          </a:solidFill>
          <a:ln>
            <a:noFill/>
          </a:ln>
          <a:extLst/>
        </p:spPr>
        <p:txBody>
          <a:bodyPr vert="horz" wrap="square" lIns="89642" tIns="44821" rIns="89642" bIns="44821" numCol="1" anchor="t" anchorCtr="0" compatLnSpc="1">
            <a:prstTxWarp prst="textNoShape">
              <a:avLst/>
            </a:prstTxWarp>
          </a:bodyPr>
          <a:lstStyle/>
          <a:p>
            <a:pPr marL="0" marR="0" lvl="0" indent="0" defTabSz="9139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33" name="Freeform 29"/>
          <p:cNvSpPr>
            <a:spLocks/>
          </p:cNvSpPr>
          <p:nvPr/>
        </p:nvSpPr>
        <p:spPr bwMode="auto">
          <a:xfrm>
            <a:off x="5382650" y="6262769"/>
            <a:ext cx="5459181" cy="735611"/>
          </a:xfrm>
          <a:custGeom>
            <a:avLst/>
            <a:gdLst>
              <a:gd name="T0" fmla="*/ 344 w 556"/>
              <a:gd name="T1" fmla="*/ 21 h 130"/>
              <a:gd name="T2" fmla="*/ 344 w 556"/>
              <a:gd name="T3" fmla="*/ 21 h 130"/>
              <a:gd name="T4" fmla="*/ 0 w 556"/>
              <a:gd name="T5" fmla="*/ 130 h 130"/>
              <a:gd name="T6" fmla="*/ 197 w 556"/>
              <a:gd name="T7" fmla="*/ 130 h 130"/>
              <a:gd name="T8" fmla="*/ 556 w 556"/>
              <a:gd name="T9" fmla="*/ 130 h 130"/>
              <a:gd name="T10" fmla="*/ 344 w 556"/>
              <a:gd name="T11" fmla="*/ 21 h 130"/>
            </a:gdLst>
            <a:ahLst/>
            <a:cxnLst>
              <a:cxn ang="0">
                <a:pos x="T0" y="T1"/>
              </a:cxn>
              <a:cxn ang="0">
                <a:pos x="T2" y="T3"/>
              </a:cxn>
              <a:cxn ang="0">
                <a:pos x="T4" y="T5"/>
              </a:cxn>
              <a:cxn ang="0">
                <a:pos x="T6" y="T7"/>
              </a:cxn>
              <a:cxn ang="0">
                <a:pos x="T8" y="T9"/>
              </a:cxn>
              <a:cxn ang="0">
                <a:pos x="T10" y="T11"/>
              </a:cxn>
            </a:cxnLst>
            <a:rect l="0" t="0" r="r" b="b"/>
            <a:pathLst>
              <a:path w="556" h="130">
                <a:moveTo>
                  <a:pt x="344" y="21"/>
                </a:moveTo>
                <a:cubicBezTo>
                  <a:pt x="344" y="21"/>
                  <a:pt x="344" y="21"/>
                  <a:pt x="344" y="21"/>
                </a:cubicBezTo>
                <a:cubicBezTo>
                  <a:pt x="223" y="0"/>
                  <a:pt x="94" y="37"/>
                  <a:pt x="0" y="130"/>
                </a:cubicBezTo>
                <a:cubicBezTo>
                  <a:pt x="197" y="130"/>
                  <a:pt x="197" y="130"/>
                  <a:pt x="197" y="130"/>
                </a:cubicBezTo>
                <a:cubicBezTo>
                  <a:pt x="556" y="130"/>
                  <a:pt x="556" y="130"/>
                  <a:pt x="556" y="130"/>
                </a:cubicBezTo>
                <a:cubicBezTo>
                  <a:pt x="496" y="70"/>
                  <a:pt x="422" y="34"/>
                  <a:pt x="344" y="21"/>
                </a:cubicBezTo>
                <a:close/>
              </a:path>
            </a:pathLst>
          </a:custGeom>
          <a:solidFill>
            <a:srgbClr val="79A500"/>
          </a:solidFill>
          <a:ln>
            <a:noFill/>
          </a:ln>
          <a:extLst/>
        </p:spPr>
        <p:txBody>
          <a:bodyPr vert="horz" wrap="square" lIns="89642" tIns="44821" rIns="89642" bIns="44821" numCol="1" anchor="t" anchorCtr="0" compatLnSpc="1">
            <a:prstTxWarp prst="textNoShape">
              <a:avLst/>
            </a:prstTxWarp>
          </a:bodyPr>
          <a:lstStyle/>
          <a:p>
            <a:pPr marL="0" marR="0" lvl="0" indent="0" defTabSz="9139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grpSp>
        <p:nvGrpSpPr>
          <p:cNvPr id="34" name="Group 33"/>
          <p:cNvGrpSpPr/>
          <p:nvPr/>
        </p:nvGrpSpPr>
        <p:grpSpPr>
          <a:xfrm>
            <a:off x="7264864" y="6059330"/>
            <a:ext cx="174773" cy="338749"/>
            <a:chOff x="8003343" y="6072433"/>
            <a:chExt cx="145517" cy="282045"/>
          </a:xfrm>
        </p:grpSpPr>
        <p:sp>
          <p:nvSpPr>
            <p:cNvPr id="35" name="Freeform 14"/>
            <p:cNvSpPr>
              <a:spLocks/>
            </p:cNvSpPr>
            <p:nvPr/>
          </p:nvSpPr>
          <p:spPr bwMode="auto">
            <a:xfrm>
              <a:off x="8061978" y="6244485"/>
              <a:ext cx="29959" cy="109993"/>
            </a:xfrm>
            <a:custGeom>
              <a:avLst/>
              <a:gdLst>
                <a:gd name="T0" fmla="*/ 70 w 70"/>
                <a:gd name="T1" fmla="*/ 257 h 257"/>
                <a:gd name="T2" fmla="*/ 70 w 70"/>
                <a:gd name="T3" fmla="*/ 257 h 257"/>
                <a:gd name="T4" fmla="*/ 0 w 70"/>
                <a:gd name="T5" fmla="*/ 257 h 257"/>
                <a:gd name="T6" fmla="*/ 0 w 70"/>
                <a:gd name="T7" fmla="*/ 0 h 257"/>
                <a:gd name="T8" fmla="*/ 70 w 70"/>
                <a:gd name="T9" fmla="*/ 0 h 257"/>
                <a:gd name="T10" fmla="*/ 70 w 70"/>
                <a:gd name="T11" fmla="*/ 257 h 257"/>
                <a:gd name="T12" fmla="*/ 70 w 70"/>
                <a:gd name="T13" fmla="*/ 257 h 257"/>
                <a:gd name="T14" fmla="*/ 70 w 70"/>
                <a:gd name="T15" fmla="*/ 257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57">
                  <a:moveTo>
                    <a:pt x="70" y="257"/>
                  </a:moveTo>
                  <a:lnTo>
                    <a:pt x="70" y="257"/>
                  </a:lnTo>
                  <a:lnTo>
                    <a:pt x="0" y="257"/>
                  </a:lnTo>
                  <a:lnTo>
                    <a:pt x="0" y="0"/>
                  </a:lnTo>
                  <a:lnTo>
                    <a:pt x="70" y="0"/>
                  </a:lnTo>
                  <a:lnTo>
                    <a:pt x="70" y="257"/>
                  </a:lnTo>
                  <a:lnTo>
                    <a:pt x="70" y="257"/>
                  </a:lnTo>
                  <a:lnTo>
                    <a:pt x="70" y="25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9139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36" name="Freeform 15"/>
            <p:cNvSpPr>
              <a:spLocks/>
            </p:cNvSpPr>
            <p:nvPr/>
          </p:nvSpPr>
          <p:spPr bwMode="auto">
            <a:xfrm>
              <a:off x="8003343" y="6147759"/>
              <a:ext cx="145517" cy="146373"/>
            </a:xfrm>
            <a:custGeom>
              <a:avLst/>
              <a:gdLst>
                <a:gd name="T0" fmla="*/ 97 w 97"/>
                <a:gd name="T1" fmla="*/ 48 h 97"/>
                <a:gd name="T2" fmla="*/ 97 w 97"/>
                <a:gd name="T3" fmla="*/ 48 h 97"/>
                <a:gd name="T4" fmla="*/ 48 w 97"/>
                <a:gd name="T5" fmla="*/ 97 h 97"/>
                <a:gd name="T6" fmla="*/ 0 w 97"/>
                <a:gd name="T7" fmla="*/ 48 h 97"/>
                <a:gd name="T8" fmla="*/ 48 w 97"/>
                <a:gd name="T9" fmla="*/ 0 h 97"/>
                <a:gd name="T10" fmla="*/ 97 w 97"/>
                <a:gd name="T11" fmla="*/ 48 h 97"/>
              </a:gdLst>
              <a:ahLst/>
              <a:cxnLst>
                <a:cxn ang="0">
                  <a:pos x="T0" y="T1"/>
                </a:cxn>
                <a:cxn ang="0">
                  <a:pos x="T2" y="T3"/>
                </a:cxn>
                <a:cxn ang="0">
                  <a:pos x="T4" y="T5"/>
                </a:cxn>
                <a:cxn ang="0">
                  <a:pos x="T6" y="T7"/>
                </a:cxn>
                <a:cxn ang="0">
                  <a:pos x="T8" y="T9"/>
                </a:cxn>
                <a:cxn ang="0">
                  <a:pos x="T10" y="T11"/>
                </a:cxn>
              </a:cxnLst>
              <a:rect l="0" t="0" r="r" b="b"/>
              <a:pathLst>
                <a:path w="97" h="97">
                  <a:moveTo>
                    <a:pt x="97" y="48"/>
                  </a:moveTo>
                  <a:cubicBezTo>
                    <a:pt x="97" y="48"/>
                    <a:pt x="97" y="48"/>
                    <a:pt x="97" y="48"/>
                  </a:cubicBezTo>
                  <a:cubicBezTo>
                    <a:pt x="97" y="75"/>
                    <a:pt x="75" y="97"/>
                    <a:pt x="48" y="97"/>
                  </a:cubicBezTo>
                  <a:cubicBezTo>
                    <a:pt x="22" y="97"/>
                    <a:pt x="0" y="75"/>
                    <a:pt x="0" y="48"/>
                  </a:cubicBezTo>
                  <a:cubicBezTo>
                    <a:pt x="0" y="22"/>
                    <a:pt x="22" y="0"/>
                    <a:pt x="48" y="0"/>
                  </a:cubicBezTo>
                  <a:cubicBezTo>
                    <a:pt x="75" y="0"/>
                    <a:pt x="97" y="22"/>
                    <a:pt x="97" y="48"/>
                  </a:cubicBezTo>
                  <a:close/>
                </a:path>
              </a:pathLst>
            </a:custGeom>
            <a:solidFill>
              <a:srgbClr val="79A500"/>
            </a:solidFill>
            <a:ln>
              <a:noFill/>
            </a:ln>
            <a:extLst/>
          </p:spPr>
          <p:txBody>
            <a:bodyPr vert="horz" wrap="square" lIns="89642" tIns="44821" rIns="89642" bIns="44821" numCol="1" anchor="t" anchorCtr="0" compatLnSpc="1">
              <a:prstTxWarp prst="textNoShape">
                <a:avLst/>
              </a:prstTxWarp>
            </a:bodyPr>
            <a:lstStyle/>
            <a:p>
              <a:pPr marL="0" marR="0" lvl="0" indent="0" defTabSz="9139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37" name="Freeform 16"/>
            <p:cNvSpPr>
              <a:spLocks/>
            </p:cNvSpPr>
            <p:nvPr/>
          </p:nvSpPr>
          <p:spPr bwMode="auto">
            <a:xfrm>
              <a:off x="8022603" y="6072433"/>
              <a:ext cx="106570" cy="106997"/>
            </a:xfrm>
            <a:custGeom>
              <a:avLst/>
              <a:gdLst>
                <a:gd name="T0" fmla="*/ 71 w 71"/>
                <a:gd name="T1" fmla="*/ 35 h 71"/>
                <a:gd name="T2" fmla="*/ 71 w 71"/>
                <a:gd name="T3" fmla="*/ 35 h 71"/>
                <a:gd name="T4" fmla="*/ 35 w 71"/>
                <a:gd name="T5" fmla="*/ 71 h 71"/>
                <a:gd name="T6" fmla="*/ 0 w 71"/>
                <a:gd name="T7" fmla="*/ 35 h 71"/>
                <a:gd name="T8" fmla="*/ 35 w 71"/>
                <a:gd name="T9" fmla="*/ 0 h 71"/>
                <a:gd name="T10" fmla="*/ 71 w 71"/>
                <a:gd name="T11" fmla="*/ 35 h 71"/>
              </a:gdLst>
              <a:ahLst/>
              <a:cxnLst>
                <a:cxn ang="0">
                  <a:pos x="T0" y="T1"/>
                </a:cxn>
                <a:cxn ang="0">
                  <a:pos x="T2" y="T3"/>
                </a:cxn>
                <a:cxn ang="0">
                  <a:pos x="T4" y="T5"/>
                </a:cxn>
                <a:cxn ang="0">
                  <a:pos x="T6" y="T7"/>
                </a:cxn>
                <a:cxn ang="0">
                  <a:pos x="T8" y="T9"/>
                </a:cxn>
                <a:cxn ang="0">
                  <a:pos x="T10" y="T11"/>
                </a:cxn>
              </a:cxnLst>
              <a:rect l="0" t="0" r="r" b="b"/>
              <a:pathLst>
                <a:path w="71" h="71">
                  <a:moveTo>
                    <a:pt x="71" y="35"/>
                  </a:moveTo>
                  <a:cubicBezTo>
                    <a:pt x="71" y="35"/>
                    <a:pt x="71" y="35"/>
                    <a:pt x="71" y="35"/>
                  </a:cubicBezTo>
                  <a:cubicBezTo>
                    <a:pt x="71" y="55"/>
                    <a:pt x="55" y="71"/>
                    <a:pt x="35" y="71"/>
                  </a:cubicBezTo>
                  <a:cubicBezTo>
                    <a:pt x="16" y="71"/>
                    <a:pt x="0" y="55"/>
                    <a:pt x="0" y="35"/>
                  </a:cubicBezTo>
                  <a:cubicBezTo>
                    <a:pt x="0" y="16"/>
                    <a:pt x="16" y="0"/>
                    <a:pt x="35" y="0"/>
                  </a:cubicBezTo>
                  <a:cubicBezTo>
                    <a:pt x="55" y="0"/>
                    <a:pt x="71" y="16"/>
                    <a:pt x="71" y="35"/>
                  </a:cubicBezTo>
                  <a:close/>
                </a:path>
              </a:pathLst>
            </a:custGeom>
            <a:solidFill>
              <a:srgbClr val="79A500"/>
            </a:solidFill>
            <a:ln>
              <a:noFill/>
            </a:ln>
            <a:extLst/>
          </p:spPr>
          <p:txBody>
            <a:bodyPr vert="horz" wrap="square" lIns="89642" tIns="44821" rIns="89642" bIns="44821" numCol="1" anchor="t" anchorCtr="0" compatLnSpc="1">
              <a:prstTxWarp prst="textNoShape">
                <a:avLst/>
              </a:prstTxWarp>
            </a:bodyPr>
            <a:lstStyle/>
            <a:p>
              <a:pPr marL="0" marR="0" lvl="0" indent="0" defTabSz="9139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grpSp>
      <p:sp>
        <p:nvSpPr>
          <p:cNvPr id="38" name="Freeform 29"/>
          <p:cNvSpPr>
            <a:spLocks/>
          </p:cNvSpPr>
          <p:nvPr/>
        </p:nvSpPr>
        <p:spPr bwMode="auto">
          <a:xfrm>
            <a:off x="7239620" y="6386976"/>
            <a:ext cx="3631876" cy="611145"/>
          </a:xfrm>
          <a:custGeom>
            <a:avLst/>
            <a:gdLst>
              <a:gd name="T0" fmla="*/ 344 w 556"/>
              <a:gd name="T1" fmla="*/ 21 h 130"/>
              <a:gd name="T2" fmla="*/ 344 w 556"/>
              <a:gd name="T3" fmla="*/ 21 h 130"/>
              <a:gd name="T4" fmla="*/ 0 w 556"/>
              <a:gd name="T5" fmla="*/ 130 h 130"/>
              <a:gd name="T6" fmla="*/ 197 w 556"/>
              <a:gd name="T7" fmla="*/ 130 h 130"/>
              <a:gd name="T8" fmla="*/ 556 w 556"/>
              <a:gd name="T9" fmla="*/ 130 h 130"/>
              <a:gd name="T10" fmla="*/ 344 w 556"/>
              <a:gd name="T11" fmla="*/ 21 h 130"/>
            </a:gdLst>
            <a:ahLst/>
            <a:cxnLst>
              <a:cxn ang="0">
                <a:pos x="T0" y="T1"/>
              </a:cxn>
              <a:cxn ang="0">
                <a:pos x="T2" y="T3"/>
              </a:cxn>
              <a:cxn ang="0">
                <a:pos x="T4" y="T5"/>
              </a:cxn>
              <a:cxn ang="0">
                <a:pos x="T6" y="T7"/>
              </a:cxn>
              <a:cxn ang="0">
                <a:pos x="T8" y="T9"/>
              </a:cxn>
              <a:cxn ang="0">
                <a:pos x="T10" y="T11"/>
              </a:cxn>
            </a:cxnLst>
            <a:rect l="0" t="0" r="r" b="b"/>
            <a:pathLst>
              <a:path w="556" h="130">
                <a:moveTo>
                  <a:pt x="344" y="21"/>
                </a:moveTo>
                <a:cubicBezTo>
                  <a:pt x="344" y="21"/>
                  <a:pt x="344" y="21"/>
                  <a:pt x="344" y="21"/>
                </a:cubicBezTo>
                <a:cubicBezTo>
                  <a:pt x="223" y="0"/>
                  <a:pt x="94" y="37"/>
                  <a:pt x="0" y="130"/>
                </a:cubicBezTo>
                <a:cubicBezTo>
                  <a:pt x="197" y="130"/>
                  <a:pt x="197" y="130"/>
                  <a:pt x="197" y="130"/>
                </a:cubicBezTo>
                <a:cubicBezTo>
                  <a:pt x="556" y="130"/>
                  <a:pt x="556" y="130"/>
                  <a:pt x="556" y="130"/>
                </a:cubicBezTo>
                <a:cubicBezTo>
                  <a:pt x="496" y="70"/>
                  <a:pt x="422" y="34"/>
                  <a:pt x="344"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9139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grpSp>
        <p:nvGrpSpPr>
          <p:cNvPr id="39" name="Group 38"/>
          <p:cNvGrpSpPr/>
          <p:nvPr/>
        </p:nvGrpSpPr>
        <p:grpSpPr>
          <a:xfrm>
            <a:off x="11395822" y="5915378"/>
            <a:ext cx="210318" cy="407646"/>
            <a:chOff x="8003343" y="6072433"/>
            <a:chExt cx="145517" cy="282045"/>
          </a:xfrm>
        </p:grpSpPr>
        <p:sp>
          <p:nvSpPr>
            <p:cNvPr id="40" name="Freeform 14"/>
            <p:cNvSpPr>
              <a:spLocks/>
            </p:cNvSpPr>
            <p:nvPr/>
          </p:nvSpPr>
          <p:spPr bwMode="auto">
            <a:xfrm>
              <a:off x="8061978" y="6244485"/>
              <a:ext cx="29959" cy="109993"/>
            </a:xfrm>
            <a:custGeom>
              <a:avLst/>
              <a:gdLst>
                <a:gd name="T0" fmla="*/ 70 w 70"/>
                <a:gd name="T1" fmla="*/ 257 h 257"/>
                <a:gd name="T2" fmla="*/ 70 w 70"/>
                <a:gd name="T3" fmla="*/ 257 h 257"/>
                <a:gd name="T4" fmla="*/ 0 w 70"/>
                <a:gd name="T5" fmla="*/ 257 h 257"/>
                <a:gd name="T6" fmla="*/ 0 w 70"/>
                <a:gd name="T7" fmla="*/ 0 h 257"/>
                <a:gd name="T8" fmla="*/ 70 w 70"/>
                <a:gd name="T9" fmla="*/ 0 h 257"/>
                <a:gd name="T10" fmla="*/ 70 w 70"/>
                <a:gd name="T11" fmla="*/ 257 h 257"/>
                <a:gd name="T12" fmla="*/ 70 w 70"/>
                <a:gd name="T13" fmla="*/ 257 h 257"/>
                <a:gd name="T14" fmla="*/ 70 w 70"/>
                <a:gd name="T15" fmla="*/ 257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57">
                  <a:moveTo>
                    <a:pt x="70" y="257"/>
                  </a:moveTo>
                  <a:lnTo>
                    <a:pt x="70" y="257"/>
                  </a:lnTo>
                  <a:lnTo>
                    <a:pt x="0" y="257"/>
                  </a:lnTo>
                  <a:lnTo>
                    <a:pt x="0" y="0"/>
                  </a:lnTo>
                  <a:lnTo>
                    <a:pt x="70" y="0"/>
                  </a:lnTo>
                  <a:lnTo>
                    <a:pt x="70" y="257"/>
                  </a:lnTo>
                  <a:lnTo>
                    <a:pt x="70" y="257"/>
                  </a:lnTo>
                  <a:lnTo>
                    <a:pt x="70" y="25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9139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41" name="Freeform 15"/>
            <p:cNvSpPr>
              <a:spLocks/>
            </p:cNvSpPr>
            <p:nvPr/>
          </p:nvSpPr>
          <p:spPr bwMode="auto">
            <a:xfrm>
              <a:off x="8003343" y="6147759"/>
              <a:ext cx="145517" cy="146373"/>
            </a:xfrm>
            <a:custGeom>
              <a:avLst/>
              <a:gdLst>
                <a:gd name="T0" fmla="*/ 97 w 97"/>
                <a:gd name="T1" fmla="*/ 48 h 97"/>
                <a:gd name="T2" fmla="*/ 97 w 97"/>
                <a:gd name="T3" fmla="*/ 48 h 97"/>
                <a:gd name="T4" fmla="*/ 48 w 97"/>
                <a:gd name="T5" fmla="*/ 97 h 97"/>
                <a:gd name="T6" fmla="*/ 0 w 97"/>
                <a:gd name="T7" fmla="*/ 48 h 97"/>
                <a:gd name="T8" fmla="*/ 48 w 97"/>
                <a:gd name="T9" fmla="*/ 0 h 97"/>
                <a:gd name="T10" fmla="*/ 97 w 97"/>
                <a:gd name="T11" fmla="*/ 48 h 97"/>
              </a:gdLst>
              <a:ahLst/>
              <a:cxnLst>
                <a:cxn ang="0">
                  <a:pos x="T0" y="T1"/>
                </a:cxn>
                <a:cxn ang="0">
                  <a:pos x="T2" y="T3"/>
                </a:cxn>
                <a:cxn ang="0">
                  <a:pos x="T4" y="T5"/>
                </a:cxn>
                <a:cxn ang="0">
                  <a:pos x="T6" y="T7"/>
                </a:cxn>
                <a:cxn ang="0">
                  <a:pos x="T8" y="T9"/>
                </a:cxn>
                <a:cxn ang="0">
                  <a:pos x="T10" y="T11"/>
                </a:cxn>
              </a:cxnLst>
              <a:rect l="0" t="0" r="r" b="b"/>
              <a:pathLst>
                <a:path w="97" h="97">
                  <a:moveTo>
                    <a:pt x="97" y="48"/>
                  </a:moveTo>
                  <a:cubicBezTo>
                    <a:pt x="97" y="48"/>
                    <a:pt x="97" y="48"/>
                    <a:pt x="97" y="48"/>
                  </a:cubicBezTo>
                  <a:cubicBezTo>
                    <a:pt x="97" y="75"/>
                    <a:pt x="75" y="97"/>
                    <a:pt x="48" y="97"/>
                  </a:cubicBezTo>
                  <a:cubicBezTo>
                    <a:pt x="22" y="97"/>
                    <a:pt x="0" y="75"/>
                    <a:pt x="0" y="48"/>
                  </a:cubicBezTo>
                  <a:cubicBezTo>
                    <a:pt x="0" y="22"/>
                    <a:pt x="22" y="0"/>
                    <a:pt x="48" y="0"/>
                  </a:cubicBezTo>
                  <a:cubicBezTo>
                    <a:pt x="75" y="0"/>
                    <a:pt x="97" y="22"/>
                    <a:pt x="97" y="48"/>
                  </a:cubicBezTo>
                  <a:close/>
                </a:path>
              </a:pathLst>
            </a:custGeom>
            <a:solidFill>
              <a:srgbClr val="79A500"/>
            </a:solidFill>
            <a:ln>
              <a:noFill/>
            </a:ln>
            <a:extLst/>
          </p:spPr>
          <p:txBody>
            <a:bodyPr vert="horz" wrap="square" lIns="89642" tIns="44821" rIns="89642" bIns="44821" numCol="1" anchor="t" anchorCtr="0" compatLnSpc="1">
              <a:prstTxWarp prst="textNoShape">
                <a:avLst/>
              </a:prstTxWarp>
            </a:bodyPr>
            <a:lstStyle/>
            <a:p>
              <a:pPr marL="0" marR="0" lvl="0" indent="0" defTabSz="9139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42" name="Freeform 16"/>
            <p:cNvSpPr>
              <a:spLocks/>
            </p:cNvSpPr>
            <p:nvPr/>
          </p:nvSpPr>
          <p:spPr bwMode="auto">
            <a:xfrm>
              <a:off x="8022603" y="6072433"/>
              <a:ext cx="106570" cy="106997"/>
            </a:xfrm>
            <a:custGeom>
              <a:avLst/>
              <a:gdLst>
                <a:gd name="T0" fmla="*/ 71 w 71"/>
                <a:gd name="T1" fmla="*/ 35 h 71"/>
                <a:gd name="T2" fmla="*/ 71 w 71"/>
                <a:gd name="T3" fmla="*/ 35 h 71"/>
                <a:gd name="T4" fmla="*/ 35 w 71"/>
                <a:gd name="T5" fmla="*/ 71 h 71"/>
                <a:gd name="T6" fmla="*/ 0 w 71"/>
                <a:gd name="T7" fmla="*/ 35 h 71"/>
                <a:gd name="T8" fmla="*/ 35 w 71"/>
                <a:gd name="T9" fmla="*/ 0 h 71"/>
                <a:gd name="T10" fmla="*/ 71 w 71"/>
                <a:gd name="T11" fmla="*/ 35 h 71"/>
              </a:gdLst>
              <a:ahLst/>
              <a:cxnLst>
                <a:cxn ang="0">
                  <a:pos x="T0" y="T1"/>
                </a:cxn>
                <a:cxn ang="0">
                  <a:pos x="T2" y="T3"/>
                </a:cxn>
                <a:cxn ang="0">
                  <a:pos x="T4" y="T5"/>
                </a:cxn>
                <a:cxn ang="0">
                  <a:pos x="T6" y="T7"/>
                </a:cxn>
                <a:cxn ang="0">
                  <a:pos x="T8" y="T9"/>
                </a:cxn>
                <a:cxn ang="0">
                  <a:pos x="T10" y="T11"/>
                </a:cxn>
              </a:cxnLst>
              <a:rect l="0" t="0" r="r" b="b"/>
              <a:pathLst>
                <a:path w="71" h="71">
                  <a:moveTo>
                    <a:pt x="71" y="35"/>
                  </a:moveTo>
                  <a:cubicBezTo>
                    <a:pt x="71" y="35"/>
                    <a:pt x="71" y="35"/>
                    <a:pt x="71" y="35"/>
                  </a:cubicBezTo>
                  <a:cubicBezTo>
                    <a:pt x="71" y="55"/>
                    <a:pt x="55" y="71"/>
                    <a:pt x="35" y="71"/>
                  </a:cubicBezTo>
                  <a:cubicBezTo>
                    <a:pt x="16" y="71"/>
                    <a:pt x="0" y="55"/>
                    <a:pt x="0" y="35"/>
                  </a:cubicBezTo>
                  <a:cubicBezTo>
                    <a:pt x="0" y="16"/>
                    <a:pt x="16" y="0"/>
                    <a:pt x="35" y="0"/>
                  </a:cubicBezTo>
                  <a:cubicBezTo>
                    <a:pt x="55" y="0"/>
                    <a:pt x="71" y="16"/>
                    <a:pt x="71" y="35"/>
                  </a:cubicBezTo>
                  <a:close/>
                </a:path>
              </a:pathLst>
            </a:custGeom>
            <a:solidFill>
              <a:srgbClr val="79A500"/>
            </a:solidFill>
            <a:ln>
              <a:noFill/>
            </a:ln>
            <a:extLst/>
          </p:spPr>
          <p:txBody>
            <a:bodyPr vert="horz" wrap="square" lIns="89642" tIns="44821" rIns="89642" bIns="44821" numCol="1" anchor="t" anchorCtr="0" compatLnSpc="1">
              <a:prstTxWarp prst="textNoShape">
                <a:avLst/>
              </a:prstTxWarp>
            </a:bodyPr>
            <a:lstStyle/>
            <a:p>
              <a:pPr marL="0" marR="0" lvl="0" indent="0" defTabSz="9139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grpSp>
      <p:grpSp>
        <p:nvGrpSpPr>
          <p:cNvPr id="43" name="Group 42"/>
          <p:cNvGrpSpPr/>
          <p:nvPr/>
        </p:nvGrpSpPr>
        <p:grpSpPr>
          <a:xfrm>
            <a:off x="7560253" y="6027262"/>
            <a:ext cx="174773" cy="338749"/>
            <a:chOff x="8003343" y="6072433"/>
            <a:chExt cx="145517" cy="282045"/>
          </a:xfrm>
        </p:grpSpPr>
        <p:sp>
          <p:nvSpPr>
            <p:cNvPr id="44" name="Freeform 14"/>
            <p:cNvSpPr>
              <a:spLocks/>
            </p:cNvSpPr>
            <p:nvPr/>
          </p:nvSpPr>
          <p:spPr bwMode="auto">
            <a:xfrm>
              <a:off x="8061978" y="6244485"/>
              <a:ext cx="29959" cy="109993"/>
            </a:xfrm>
            <a:custGeom>
              <a:avLst/>
              <a:gdLst>
                <a:gd name="T0" fmla="*/ 70 w 70"/>
                <a:gd name="T1" fmla="*/ 257 h 257"/>
                <a:gd name="T2" fmla="*/ 70 w 70"/>
                <a:gd name="T3" fmla="*/ 257 h 257"/>
                <a:gd name="T4" fmla="*/ 0 w 70"/>
                <a:gd name="T5" fmla="*/ 257 h 257"/>
                <a:gd name="T6" fmla="*/ 0 w 70"/>
                <a:gd name="T7" fmla="*/ 0 h 257"/>
                <a:gd name="T8" fmla="*/ 70 w 70"/>
                <a:gd name="T9" fmla="*/ 0 h 257"/>
                <a:gd name="T10" fmla="*/ 70 w 70"/>
                <a:gd name="T11" fmla="*/ 257 h 257"/>
                <a:gd name="T12" fmla="*/ 70 w 70"/>
                <a:gd name="T13" fmla="*/ 257 h 257"/>
                <a:gd name="T14" fmla="*/ 70 w 70"/>
                <a:gd name="T15" fmla="*/ 257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57">
                  <a:moveTo>
                    <a:pt x="70" y="257"/>
                  </a:moveTo>
                  <a:lnTo>
                    <a:pt x="70" y="257"/>
                  </a:lnTo>
                  <a:lnTo>
                    <a:pt x="0" y="257"/>
                  </a:lnTo>
                  <a:lnTo>
                    <a:pt x="0" y="0"/>
                  </a:lnTo>
                  <a:lnTo>
                    <a:pt x="70" y="0"/>
                  </a:lnTo>
                  <a:lnTo>
                    <a:pt x="70" y="257"/>
                  </a:lnTo>
                  <a:lnTo>
                    <a:pt x="70" y="257"/>
                  </a:lnTo>
                  <a:lnTo>
                    <a:pt x="70" y="25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9139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45" name="Freeform 15"/>
            <p:cNvSpPr>
              <a:spLocks/>
            </p:cNvSpPr>
            <p:nvPr/>
          </p:nvSpPr>
          <p:spPr bwMode="auto">
            <a:xfrm>
              <a:off x="8003343" y="6147759"/>
              <a:ext cx="145517" cy="146373"/>
            </a:xfrm>
            <a:custGeom>
              <a:avLst/>
              <a:gdLst>
                <a:gd name="T0" fmla="*/ 97 w 97"/>
                <a:gd name="T1" fmla="*/ 48 h 97"/>
                <a:gd name="T2" fmla="*/ 97 w 97"/>
                <a:gd name="T3" fmla="*/ 48 h 97"/>
                <a:gd name="T4" fmla="*/ 48 w 97"/>
                <a:gd name="T5" fmla="*/ 97 h 97"/>
                <a:gd name="T6" fmla="*/ 0 w 97"/>
                <a:gd name="T7" fmla="*/ 48 h 97"/>
                <a:gd name="T8" fmla="*/ 48 w 97"/>
                <a:gd name="T9" fmla="*/ 0 h 97"/>
                <a:gd name="T10" fmla="*/ 97 w 97"/>
                <a:gd name="T11" fmla="*/ 48 h 97"/>
              </a:gdLst>
              <a:ahLst/>
              <a:cxnLst>
                <a:cxn ang="0">
                  <a:pos x="T0" y="T1"/>
                </a:cxn>
                <a:cxn ang="0">
                  <a:pos x="T2" y="T3"/>
                </a:cxn>
                <a:cxn ang="0">
                  <a:pos x="T4" y="T5"/>
                </a:cxn>
                <a:cxn ang="0">
                  <a:pos x="T6" y="T7"/>
                </a:cxn>
                <a:cxn ang="0">
                  <a:pos x="T8" y="T9"/>
                </a:cxn>
                <a:cxn ang="0">
                  <a:pos x="T10" y="T11"/>
                </a:cxn>
              </a:cxnLst>
              <a:rect l="0" t="0" r="r" b="b"/>
              <a:pathLst>
                <a:path w="97" h="97">
                  <a:moveTo>
                    <a:pt x="97" y="48"/>
                  </a:moveTo>
                  <a:cubicBezTo>
                    <a:pt x="97" y="48"/>
                    <a:pt x="97" y="48"/>
                    <a:pt x="97" y="48"/>
                  </a:cubicBezTo>
                  <a:cubicBezTo>
                    <a:pt x="97" y="75"/>
                    <a:pt x="75" y="97"/>
                    <a:pt x="48" y="97"/>
                  </a:cubicBezTo>
                  <a:cubicBezTo>
                    <a:pt x="22" y="97"/>
                    <a:pt x="0" y="75"/>
                    <a:pt x="0" y="48"/>
                  </a:cubicBezTo>
                  <a:cubicBezTo>
                    <a:pt x="0" y="22"/>
                    <a:pt x="22" y="0"/>
                    <a:pt x="48" y="0"/>
                  </a:cubicBezTo>
                  <a:cubicBezTo>
                    <a:pt x="75" y="0"/>
                    <a:pt x="97" y="22"/>
                    <a:pt x="97" y="48"/>
                  </a:cubicBezTo>
                  <a:close/>
                </a:path>
              </a:pathLst>
            </a:custGeom>
            <a:solidFill>
              <a:srgbClr val="79A500"/>
            </a:solidFill>
            <a:ln>
              <a:noFill/>
            </a:ln>
            <a:extLst/>
          </p:spPr>
          <p:txBody>
            <a:bodyPr vert="horz" wrap="square" lIns="89642" tIns="44821" rIns="89642" bIns="44821" numCol="1" anchor="t" anchorCtr="0" compatLnSpc="1">
              <a:prstTxWarp prst="textNoShape">
                <a:avLst/>
              </a:prstTxWarp>
            </a:bodyPr>
            <a:lstStyle/>
            <a:p>
              <a:pPr marL="0" marR="0" lvl="0" indent="0" defTabSz="9139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46" name="Freeform 16"/>
            <p:cNvSpPr>
              <a:spLocks/>
            </p:cNvSpPr>
            <p:nvPr/>
          </p:nvSpPr>
          <p:spPr bwMode="auto">
            <a:xfrm>
              <a:off x="8022603" y="6072433"/>
              <a:ext cx="106570" cy="106997"/>
            </a:xfrm>
            <a:custGeom>
              <a:avLst/>
              <a:gdLst>
                <a:gd name="T0" fmla="*/ 71 w 71"/>
                <a:gd name="T1" fmla="*/ 35 h 71"/>
                <a:gd name="T2" fmla="*/ 71 w 71"/>
                <a:gd name="T3" fmla="*/ 35 h 71"/>
                <a:gd name="T4" fmla="*/ 35 w 71"/>
                <a:gd name="T5" fmla="*/ 71 h 71"/>
                <a:gd name="T6" fmla="*/ 0 w 71"/>
                <a:gd name="T7" fmla="*/ 35 h 71"/>
                <a:gd name="T8" fmla="*/ 35 w 71"/>
                <a:gd name="T9" fmla="*/ 0 h 71"/>
                <a:gd name="T10" fmla="*/ 71 w 71"/>
                <a:gd name="T11" fmla="*/ 35 h 71"/>
              </a:gdLst>
              <a:ahLst/>
              <a:cxnLst>
                <a:cxn ang="0">
                  <a:pos x="T0" y="T1"/>
                </a:cxn>
                <a:cxn ang="0">
                  <a:pos x="T2" y="T3"/>
                </a:cxn>
                <a:cxn ang="0">
                  <a:pos x="T4" y="T5"/>
                </a:cxn>
                <a:cxn ang="0">
                  <a:pos x="T6" y="T7"/>
                </a:cxn>
                <a:cxn ang="0">
                  <a:pos x="T8" y="T9"/>
                </a:cxn>
                <a:cxn ang="0">
                  <a:pos x="T10" y="T11"/>
                </a:cxn>
              </a:cxnLst>
              <a:rect l="0" t="0" r="r" b="b"/>
              <a:pathLst>
                <a:path w="71" h="71">
                  <a:moveTo>
                    <a:pt x="71" y="35"/>
                  </a:moveTo>
                  <a:cubicBezTo>
                    <a:pt x="71" y="35"/>
                    <a:pt x="71" y="35"/>
                    <a:pt x="71" y="35"/>
                  </a:cubicBezTo>
                  <a:cubicBezTo>
                    <a:pt x="71" y="55"/>
                    <a:pt x="55" y="71"/>
                    <a:pt x="35" y="71"/>
                  </a:cubicBezTo>
                  <a:cubicBezTo>
                    <a:pt x="16" y="71"/>
                    <a:pt x="0" y="55"/>
                    <a:pt x="0" y="35"/>
                  </a:cubicBezTo>
                  <a:cubicBezTo>
                    <a:pt x="0" y="16"/>
                    <a:pt x="16" y="0"/>
                    <a:pt x="35" y="0"/>
                  </a:cubicBezTo>
                  <a:cubicBezTo>
                    <a:pt x="55" y="0"/>
                    <a:pt x="71" y="16"/>
                    <a:pt x="71" y="35"/>
                  </a:cubicBezTo>
                  <a:close/>
                </a:path>
              </a:pathLst>
            </a:custGeom>
            <a:solidFill>
              <a:srgbClr val="79A500"/>
            </a:solidFill>
            <a:ln>
              <a:noFill/>
            </a:ln>
            <a:extLst/>
          </p:spPr>
          <p:txBody>
            <a:bodyPr vert="horz" wrap="square" lIns="89642" tIns="44821" rIns="89642" bIns="44821" numCol="1" anchor="t" anchorCtr="0" compatLnSpc="1">
              <a:prstTxWarp prst="textNoShape">
                <a:avLst/>
              </a:prstTxWarp>
            </a:bodyPr>
            <a:lstStyle/>
            <a:p>
              <a:pPr marL="0" marR="0" lvl="0" indent="0" defTabSz="9139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grpSp>
      <p:grpSp>
        <p:nvGrpSpPr>
          <p:cNvPr id="47" name="Group 46"/>
          <p:cNvGrpSpPr/>
          <p:nvPr/>
        </p:nvGrpSpPr>
        <p:grpSpPr>
          <a:xfrm>
            <a:off x="5975111" y="6358978"/>
            <a:ext cx="174773" cy="338749"/>
            <a:chOff x="8003343" y="6072433"/>
            <a:chExt cx="145517" cy="282045"/>
          </a:xfrm>
        </p:grpSpPr>
        <p:sp>
          <p:nvSpPr>
            <p:cNvPr id="48" name="Freeform 14"/>
            <p:cNvSpPr>
              <a:spLocks/>
            </p:cNvSpPr>
            <p:nvPr/>
          </p:nvSpPr>
          <p:spPr bwMode="auto">
            <a:xfrm>
              <a:off x="8061978" y="6244485"/>
              <a:ext cx="29959" cy="109993"/>
            </a:xfrm>
            <a:custGeom>
              <a:avLst/>
              <a:gdLst>
                <a:gd name="T0" fmla="*/ 70 w 70"/>
                <a:gd name="T1" fmla="*/ 257 h 257"/>
                <a:gd name="T2" fmla="*/ 70 w 70"/>
                <a:gd name="T3" fmla="*/ 257 h 257"/>
                <a:gd name="T4" fmla="*/ 0 w 70"/>
                <a:gd name="T5" fmla="*/ 257 h 257"/>
                <a:gd name="T6" fmla="*/ 0 w 70"/>
                <a:gd name="T7" fmla="*/ 0 h 257"/>
                <a:gd name="T8" fmla="*/ 70 w 70"/>
                <a:gd name="T9" fmla="*/ 0 h 257"/>
                <a:gd name="T10" fmla="*/ 70 w 70"/>
                <a:gd name="T11" fmla="*/ 257 h 257"/>
                <a:gd name="T12" fmla="*/ 70 w 70"/>
                <a:gd name="T13" fmla="*/ 257 h 257"/>
                <a:gd name="T14" fmla="*/ 70 w 70"/>
                <a:gd name="T15" fmla="*/ 257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57">
                  <a:moveTo>
                    <a:pt x="70" y="257"/>
                  </a:moveTo>
                  <a:lnTo>
                    <a:pt x="70" y="257"/>
                  </a:lnTo>
                  <a:lnTo>
                    <a:pt x="0" y="257"/>
                  </a:lnTo>
                  <a:lnTo>
                    <a:pt x="0" y="0"/>
                  </a:lnTo>
                  <a:lnTo>
                    <a:pt x="70" y="0"/>
                  </a:lnTo>
                  <a:lnTo>
                    <a:pt x="70" y="257"/>
                  </a:lnTo>
                  <a:lnTo>
                    <a:pt x="70" y="257"/>
                  </a:lnTo>
                  <a:lnTo>
                    <a:pt x="70" y="25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9139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49" name="Freeform 15"/>
            <p:cNvSpPr>
              <a:spLocks/>
            </p:cNvSpPr>
            <p:nvPr/>
          </p:nvSpPr>
          <p:spPr bwMode="auto">
            <a:xfrm>
              <a:off x="8003343" y="6147759"/>
              <a:ext cx="145517" cy="146373"/>
            </a:xfrm>
            <a:custGeom>
              <a:avLst/>
              <a:gdLst>
                <a:gd name="T0" fmla="*/ 97 w 97"/>
                <a:gd name="T1" fmla="*/ 48 h 97"/>
                <a:gd name="T2" fmla="*/ 97 w 97"/>
                <a:gd name="T3" fmla="*/ 48 h 97"/>
                <a:gd name="T4" fmla="*/ 48 w 97"/>
                <a:gd name="T5" fmla="*/ 97 h 97"/>
                <a:gd name="T6" fmla="*/ 0 w 97"/>
                <a:gd name="T7" fmla="*/ 48 h 97"/>
                <a:gd name="T8" fmla="*/ 48 w 97"/>
                <a:gd name="T9" fmla="*/ 0 h 97"/>
                <a:gd name="T10" fmla="*/ 97 w 97"/>
                <a:gd name="T11" fmla="*/ 48 h 97"/>
              </a:gdLst>
              <a:ahLst/>
              <a:cxnLst>
                <a:cxn ang="0">
                  <a:pos x="T0" y="T1"/>
                </a:cxn>
                <a:cxn ang="0">
                  <a:pos x="T2" y="T3"/>
                </a:cxn>
                <a:cxn ang="0">
                  <a:pos x="T4" y="T5"/>
                </a:cxn>
                <a:cxn ang="0">
                  <a:pos x="T6" y="T7"/>
                </a:cxn>
                <a:cxn ang="0">
                  <a:pos x="T8" y="T9"/>
                </a:cxn>
                <a:cxn ang="0">
                  <a:pos x="T10" y="T11"/>
                </a:cxn>
              </a:cxnLst>
              <a:rect l="0" t="0" r="r" b="b"/>
              <a:pathLst>
                <a:path w="97" h="97">
                  <a:moveTo>
                    <a:pt x="97" y="48"/>
                  </a:moveTo>
                  <a:cubicBezTo>
                    <a:pt x="97" y="48"/>
                    <a:pt x="97" y="48"/>
                    <a:pt x="97" y="48"/>
                  </a:cubicBezTo>
                  <a:cubicBezTo>
                    <a:pt x="97" y="75"/>
                    <a:pt x="75" y="97"/>
                    <a:pt x="48" y="97"/>
                  </a:cubicBezTo>
                  <a:cubicBezTo>
                    <a:pt x="22" y="97"/>
                    <a:pt x="0" y="75"/>
                    <a:pt x="0" y="48"/>
                  </a:cubicBezTo>
                  <a:cubicBezTo>
                    <a:pt x="0" y="22"/>
                    <a:pt x="22" y="0"/>
                    <a:pt x="48" y="0"/>
                  </a:cubicBezTo>
                  <a:cubicBezTo>
                    <a:pt x="75" y="0"/>
                    <a:pt x="97" y="22"/>
                    <a:pt x="97" y="48"/>
                  </a:cubicBezTo>
                  <a:close/>
                </a:path>
              </a:pathLst>
            </a:custGeom>
            <a:solidFill>
              <a:srgbClr val="79A500"/>
            </a:solidFill>
            <a:ln>
              <a:noFill/>
            </a:ln>
            <a:extLst/>
          </p:spPr>
          <p:txBody>
            <a:bodyPr vert="horz" wrap="square" lIns="89642" tIns="44821" rIns="89642" bIns="44821" numCol="1" anchor="t" anchorCtr="0" compatLnSpc="1">
              <a:prstTxWarp prst="textNoShape">
                <a:avLst/>
              </a:prstTxWarp>
            </a:bodyPr>
            <a:lstStyle/>
            <a:p>
              <a:pPr marL="0" marR="0" lvl="0" indent="0" defTabSz="9139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50" name="Freeform 16"/>
            <p:cNvSpPr>
              <a:spLocks/>
            </p:cNvSpPr>
            <p:nvPr/>
          </p:nvSpPr>
          <p:spPr bwMode="auto">
            <a:xfrm>
              <a:off x="8022603" y="6072433"/>
              <a:ext cx="106570" cy="106997"/>
            </a:xfrm>
            <a:custGeom>
              <a:avLst/>
              <a:gdLst>
                <a:gd name="T0" fmla="*/ 71 w 71"/>
                <a:gd name="T1" fmla="*/ 35 h 71"/>
                <a:gd name="T2" fmla="*/ 71 w 71"/>
                <a:gd name="T3" fmla="*/ 35 h 71"/>
                <a:gd name="T4" fmla="*/ 35 w 71"/>
                <a:gd name="T5" fmla="*/ 71 h 71"/>
                <a:gd name="T6" fmla="*/ 0 w 71"/>
                <a:gd name="T7" fmla="*/ 35 h 71"/>
                <a:gd name="T8" fmla="*/ 35 w 71"/>
                <a:gd name="T9" fmla="*/ 0 h 71"/>
                <a:gd name="T10" fmla="*/ 71 w 71"/>
                <a:gd name="T11" fmla="*/ 35 h 71"/>
              </a:gdLst>
              <a:ahLst/>
              <a:cxnLst>
                <a:cxn ang="0">
                  <a:pos x="T0" y="T1"/>
                </a:cxn>
                <a:cxn ang="0">
                  <a:pos x="T2" y="T3"/>
                </a:cxn>
                <a:cxn ang="0">
                  <a:pos x="T4" y="T5"/>
                </a:cxn>
                <a:cxn ang="0">
                  <a:pos x="T6" y="T7"/>
                </a:cxn>
                <a:cxn ang="0">
                  <a:pos x="T8" y="T9"/>
                </a:cxn>
                <a:cxn ang="0">
                  <a:pos x="T10" y="T11"/>
                </a:cxn>
              </a:cxnLst>
              <a:rect l="0" t="0" r="r" b="b"/>
              <a:pathLst>
                <a:path w="71" h="71">
                  <a:moveTo>
                    <a:pt x="71" y="35"/>
                  </a:moveTo>
                  <a:cubicBezTo>
                    <a:pt x="71" y="35"/>
                    <a:pt x="71" y="35"/>
                    <a:pt x="71" y="35"/>
                  </a:cubicBezTo>
                  <a:cubicBezTo>
                    <a:pt x="71" y="55"/>
                    <a:pt x="55" y="71"/>
                    <a:pt x="35" y="71"/>
                  </a:cubicBezTo>
                  <a:cubicBezTo>
                    <a:pt x="16" y="71"/>
                    <a:pt x="0" y="55"/>
                    <a:pt x="0" y="35"/>
                  </a:cubicBezTo>
                  <a:cubicBezTo>
                    <a:pt x="0" y="16"/>
                    <a:pt x="16" y="0"/>
                    <a:pt x="35" y="0"/>
                  </a:cubicBezTo>
                  <a:cubicBezTo>
                    <a:pt x="55" y="0"/>
                    <a:pt x="71" y="16"/>
                    <a:pt x="71" y="35"/>
                  </a:cubicBezTo>
                  <a:close/>
                </a:path>
              </a:pathLst>
            </a:custGeom>
            <a:solidFill>
              <a:srgbClr val="79A500"/>
            </a:solidFill>
            <a:ln>
              <a:noFill/>
            </a:ln>
            <a:extLst/>
          </p:spPr>
          <p:txBody>
            <a:bodyPr vert="horz" wrap="square" lIns="89642" tIns="44821" rIns="89642" bIns="44821" numCol="1" anchor="t" anchorCtr="0" compatLnSpc="1">
              <a:prstTxWarp prst="textNoShape">
                <a:avLst/>
              </a:prstTxWarp>
            </a:bodyPr>
            <a:lstStyle/>
            <a:p>
              <a:pPr marL="0" marR="0" lvl="0" indent="0" defTabSz="9139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grpSp>
      <p:grpSp>
        <p:nvGrpSpPr>
          <p:cNvPr id="51" name="Group 50"/>
          <p:cNvGrpSpPr/>
          <p:nvPr/>
        </p:nvGrpSpPr>
        <p:grpSpPr>
          <a:xfrm>
            <a:off x="11623026" y="6041841"/>
            <a:ext cx="210318" cy="407646"/>
            <a:chOff x="8003343" y="6072433"/>
            <a:chExt cx="145517" cy="282045"/>
          </a:xfrm>
        </p:grpSpPr>
        <p:sp>
          <p:nvSpPr>
            <p:cNvPr id="52" name="Freeform 14"/>
            <p:cNvSpPr>
              <a:spLocks/>
            </p:cNvSpPr>
            <p:nvPr/>
          </p:nvSpPr>
          <p:spPr bwMode="auto">
            <a:xfrm>
              <a:off x="8061978" y="6244485"/>
              <a:ext cx="29959" cy="109993"/>
            </a:xfrm>
            <a:custGeom>
              <a:avLst/>
              <a:gdLst>
                <a:gd name="T0" fmla="*/ 70 w 70"/>
                <a:gd name="T1" fmla="*/ 257 h 257"/>
                <a:gd name="T2" fmla="*/ 70 w 70"/>
                <a:gd name="T3" fmla="*/ 257 h 257"/>
                <a:gd name="T4" fmla="*/ 0 w 70"/>
                <a:gd name="T5" fmla="*/ 257 h 257"/>
                <a:gd name="T6" fmla="*/ 0 w 70"/>
                <a:gd name="T7" fmla="*/ 0 h 257"/>
                <a:gd name="T8" fmla="*/ 70 w 70"/>
                <a:gd name="T9" fmla="*/ 0 h 257"/>
                <a:gd name="T10" fmla="*/ 70 w 70"/>
                <a:gd name="T11" fmla="*/ 257 h 257"/>
                <a:gd name="T12" fmla="*/ 70 w 70"/>
                <a:gd name="T13" fmla="*/ 257 h 257"/>
                <a:gd name="T14" fmla="*/ 70 w 70"/>
                <a:gd name="T15" fmla="*/ 257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57">
                  <a:moveTo>
                    <a:pt x="70" y="257"/>
                  </a:moveTo>
                  <a:lnTo>
                    <a:pt x="70" y="257"/>
                  </a:lnTo>
                  <a:lnTo>
                    <a:pt x="0" y="257"/>
                  </a:lnTo>
                  <a:lnTo>
                    <a:pt x="0" y="0"/>
                  </a:lnTo>
                  <a:lnTo>
                    <a:pt x="70" y="0"/>
                  </a:lnTo>
                  <a:lnTo>
                    <a:pt x="70" y="257"/>
                  </a:lnTo>
                  <a:lnTo>
                    <a:pt x="70" y="257"/>
                  </a:lnTo>
                  <a:lnTo>
                    <a:pt x="70" y="25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9139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53" name="Freeform 15"/>
            <p:cNvSpPr>
              <a:spLocks/>
            </p:cNvSpPr>
            <p:nvPr/>
          </p:nvSpPr>
          <p:spPr bwMode="auto">
            <a:xfrm>
              <a:off x="8003343" y="6147759"/>
              <a:ext cx="145517" cy="146373"/>
            </a:xfrm>
            <a:custGeom>
              <a:avLst/>
              <a:gdLst>
                <a:gd name="T0" fmla="*/ 97 w 97"/>
                <a:gd name="T1" fmla="*/ 48 h 97"/>
                <a:gd name="T2" fmla="*/ 97 w 97"/>
                <a:gd name="T3" fmla="*/ 48 h 97"/>
                <a:gd name="T4" fmla="*/ 48 w 97"/>
                <a:gd name="T5" fmla="*/ 97 h 97"/>
                <a:gd name="T6" fmla="*/ 0 w 97"/>
                <a:gd name="T7" fmla="*/ 48 h 97"/>
                <a:gd name="T8" fmla="*/ 48 w 97"/>
                <a:gd name="T9" fmla="*/ 0 h 97"/>
                <a:gd name="T10" fmla="*/ 97 w 97"/>
                <a:gd name="T11" fmla="*/ 48 h 97"/>
              </a:gdLst>
              <a:ahLst/>
              <a:cxnLst>
                <a:cxn ang="0">
                  <a:pos x="T0" y="T1"/>
                </a:cxn>
                <a:cxn ang="0">
                  <a:pos x="T2" y="T3"/>
                </a:cxn>
                <a:cxn ang="0">
                  <a:pos x="T4" y="T5"/>
                </a:cxn>
                <a:cxn ang="0">
                  <a:pos x="T6" y="T7"/>
                </a:cxn>
                <a:cxn ang="0">
                  <a:pos x="T8" y="T9"/>
                </a:cxn>
                <a:cxn ang="0">
                  <a:pos x="T10" y="T11"/>
                </a:cxn>
              </a:cxnLst>
              <a:rect l="0" t="0" r="r" b="b"/>
              <a:pathLst>
                <a:path w="97" h="97">
                  <a:moveTo>
                    <a:pt x="97" y="48"/>
                  </a:moveTo>
                  <a:cubicBezTo>
                    <a:pt x="97" y="48"/>
                    <a:pt x="97" y="48"/>
                    <a:pt x="97" y="48"/>
                  </a:cubicBezTo>
                  <a:cubicBezTo>
                    <a:pt x="97" y="75"/>
                    <a:pt x="75" y="97"/>
                    <a:pt x="48" y="97"/>
                  </a:cubicBezTo>
                  <a:cubicBezTo>
                    <a:pt x="22" y="97"/>
                    <a:pt x="0" y="75"/>
                    <a:pt x="0" y="48"/>
                  </a:cubicBezTo>
                  <a:cubicBezTo>
                    <a:pt x="0" y="22"/>
                    <a:pt x="22" y="0"/>
                    <a:pt x="48" y="0"/>
                  </a:cubicBezTo>
                  <a:cubicBezTo>
                    <a:pt x="75" y="0"/>
                    <a:pt x="97" y="22"/>
                    <a:pt x="97" y="48"/>
                  </a:cubicBezTo>
                  <a:close/>
                </a:path>
              </a:pathLst>
            </a:custGeom>
            <a:solidFill>
              <a:srgbClr val="79A500"/>
            </a:solidFill>
            <a:ln>
              <a:noFill/>
            </a:ln>
            <a:extLst/>
          </p:spPr>
          <p:txBody>
            <a:bodyPr vert="horz" wrap="square" lIns="89642" tIns="44821" rIns="89642" bIns="44821" numCol="1" anchor="t" anchorCtr="0" compatLnSpc="1">
              <a:prstTxWarp prst="textNoShape">
                <a:avLst/>
              </a:prstTxWarp>
            </a:bodyPr>
            <a:lstStyle/>
            <a:p>
              <a:pPr marL="0" marR="0" lvl="0" indent="0" defTabSz="9139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54" name="Freeform 16"/>
            <p:cNvSpPr>
              <a:spLocks/>
            </p:cNvSpPr>
            <p:nvPr/>
          </p:nvSpPr>
          <p:spPr bwMode="auto">
            <a:xfrm>
              <a:off x="8022603" y="6072433"/>
              <a:ext cx="106570" cy="106997"/>
            </a:xfrm>
            <a:custGeom>
              <a:avLst/>
              <a:gdLst>
                <a:gd name="T0" fmla="*/ 71 w 71"/>
                <a:gd name="T1" fmla="*/ 35 h 71"/>
                <a:gd name="T2" fmla="*/ 71 w 71"/>
                <a:gd name="T3" fmla="*/ 35 h 71"/>
                <a:gd name="T4" fmla="*/ 35 w 71"/>
                <a:gd name="T5" fmla="*/ 71 h 71"/>
                <a:gd name="T6" fmla="*/ 0 w 71"/>
                <a:gd name="T7" fmla="*/ 35 h 71"/>
                <a:gd name="T8" fmla="*/ 35 w 71"/>
                <a:gd name="T9" fmla="*/ 0 h 71"/>
                <a:gd name="T10" fmla="*/ 71 w 71"/>
                <a:gd name="T11" fmla="*/ 35 h 71"/>
              </a:gdLst>
              <a:ahLst/>
              <a:cxnLst>
                <a:cxn ang="0">
                  <a:pos x="T0" y="T1"/>
                </a:cxn>
                <a:cxn ang="0">
                  <a:pos x="T2" y="T3"/>
                </a:cxn>
                <a:cxn ang="0">
                  <a:pos x="T4" y="T5"/>
                </a:cxn>
                <a:cxn ang="0">
                  <a:pos x="T6" y="T7"/>
                </a:cxn>
                <a:cxn ang="0">
                  <a:pos x="T8" y="T9"/>
                </a:cxn>
                <a:cxn ang="0">
                  <a:pos x="T10" y="T11"/>
                </a:cxn>
              </a:cxnLst>
              <a:rect l="0" t="0" r="r" b="b"/>
              <a:pathLst>
                <a:path w="71" h="71">
                  <a:moveTo>
                    <a:pt x="71" y="35"/>
                  </a:moveTo>
                  <a:cubicBezTo>
                    <a:pt x="71" y="35"/>
                    <a:pt x="71" y="35"/>
                    <a:pt x="71" y="35"/>
                  </a:cubicBezTo>
                  <a:cubicBezTo>
                    <a:pt x="71" y="55"/>
                    <a:pt x="55" y="71"/>
                    <a:pt x="35" y="71"/>
                  </a:cubicBezTo>
                  <a:cubicBezTo>
                    <a:pt x="16" y="71"/>
                    <a:pt x="0" y="55"/>
                    <a:pt x="0" y="35"/>
                  </a:cubicBezTo>
                  <a:cubicBezTo>
                    <a:pt x="0" y="16"/>
                    <a:pt x="16" y="0"/>
                    <a:pt x="35" y="0"/>
                  </a:cubicBezTo>
                  <a:cubicBezTo>
                    <a:pt x="55" y="0"/>
                    <a:pt x="71" y="16"/>
                    <a:pt x="71" y="35"/>
                  </a:cubicBezTo>
                  <a:close/>
                </a:path>
              </a:pathLst>
            </a:custGeom>
            <a:solidFill>
              <a:srgbClr val="79A500"/>
            </a:solidFill>
            <a:ln>
              <a:noFill/>
            </a:ln>
            <a:extLst/>
          </p:spPr>
          <p:txBody>
            <a:bodyPr vert="horz" wrap="square" lIns="89642" tIns="44821" rIns="89642" bIns="44821" numCol="1" anchor="t" anchorCtr="0" compatLnSpc="1">
              <a:prstTxWarp prst="textNoShape">
                <a:avLst/>
              </a:prstTxWarp>
            </a:bodyPr>
            <a:lstStyle/>
            <a:p>
              <a:pPr marL="0" marR="0" lvl="0" indent="0" defTabSz="9139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grpSp>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0588" y="4852926"/>
            <a:ext cx="1269711" cy="476825"/>
          </a:xfrm>
          <a:prstGeom prst="rect">
            <a:avLst/>
          </a:prstGeom>
        </p:spPr>
      </p:pic>
      <p:pic>
        <p:nvPicPr>
          <p:cNvPr id="56" name="Picture 5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8412" y="3696038"/>
            <a:ext cx="1439882" cy="362897"/>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4456" y="4941835"/>
            <a:ext cx="1223441" cy="199109"/>
          </a:xfrm>
          <a:prstGeom prst="rect">
            <a:avLst/>
          </a:prstGeom>
        </p:spPr>
      </p:pic>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92320" y="5280061"/>
            <a:ext cx="1126476" cy="643701"/>
          </a:xfrm>
          <a:prstGeom prst="rect">
            <a:avLst/>
          </a:prstGeom>
        </p:spPr>
      </p:pic>
      <p:pic>
        <p:nvPicPr>
          <p:cNvPr id="59" name="Picture 5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0256" y="4953832"/>
            <a:ext cx="1286175" cy="295820"/>
          </a:xfrm>
          <a:prstGeom prst="rect">
            <a:avLst/>
          </a:prstGeom>
        </p:spPr>
      </p:pic>
      <p:sp>
        <p:nvSpPr>
          <p:cNvPr id="60" name="Freeform 12"/>
          <p:cNvSpPr>
            <a:spLocks/>
          </p:cNvSpPr>
          <p:nvPr/>
        </p:nvSpPr>
        <p:spPr bwMode="auto">
          <a:xfrm>
            <a:off x="7119655" y="647086"/>
            <a:ext cx="4413218" cy="2329212"/>
          </a:xfrm>
          <a:custGeom>
            <a:avLst/>
            <a:gdLst>
              <a:gd name="T0" fmla="*/ 378 w 450"/>
              <a:gd name="T1" fmla="*/ 130 h 296"/>
              <a:gd name="T2" fmla="*/ 378 w 450"/>
              <a:gd name="T3" fmla="*/ 124 h 296"/>
              <a:gd name="T4" fmla="*/ 254 w 450"/>
              <a:gd name="T5" fmla="*/ 0 h 296"/>
              <a:gd name="T6" fmla="*/ 150 w 450"/>
              <a:gd name="T7" fmla="*/ 55 h 296"/>
              <a:gd name="T8" fmla="*/ 116 w 450"/>
              <a:gd name="T9" fmla="*/ 46 h 296"/>
              <a:gd name="T10" fmla="*/ 76 w 450"/>
              <a:gd name="T11" fmla="*/ 58 h 296"/>
              <a:gd name="T12" fmla="*/ 44 w 450"/>
              <a:gd name="T13" fmla="*/ 116 h 296"/>
              <a:gd name="T14" fmla="*/ 0 w 450"/>
              <a:gd name="T15" fmla="*/ 198 h 296"/>
              <a:gd name="T16" fmla="*/ 86 w 450"/>
              <a:gd name="T17" fmla="*/ 296 h 296"/>
              <a:gd name="T18" fmla="*/ 97 w 450"/>
              <a:gd name="T19" fmla="*/ 296 h 296"/>
              <a:gd name="T20" fmla="*/ 107 w 450"/>
              <a:gd name="T21" fmla="*/ 296 h 296"/>
              <a:gd name="T22" fmla="*/ 310 w 450"/>
              <a:gd name="T23" fmla="*/ 296 h 296"/>
              <a:gd name="T24" fmla="*/ 314 w 450"/>
              <a:gd name="T25" fmla="*/ 296 h 296"/>
              <a:gd name="T26" fmla="*/ 319 w 450"/>
              <a:gd name="T27" fmla="*/ 296 h 296"/>
              <a:gd name="T28" fmla="*/ 334 w 450"/>
              <a:gd name="T29" fmla="*/ 296 h 296"/>
              <a:gd name="T30" fmla="*/ 366 w 450"/>
              <a:gd name="T31" fmla="*/ 296 h 296"/>
              <a:gd name="T32" fmla="*/ 450 w 450"/>
              <a:gd name="T33" fmla="*/ 212 h 296"/>
              <a:gd name="T34" fmla="*/ 378 w 450"/>
              <a:gd name="T35" fmla="*/ 13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296">
                <a:moveTo>
                  <a:pt x="378" y="130"/>
                </a:moveTo>
                <a:cubicBezTo>
                  <a:pt x="378" y="128"/>
                  <a:pt x="378" y="125"/>
                  <a:pt x="378" y="124"/>
                </a:cubicBezTo>
                <a:cubicBezTo>
                  <a:pt x="378" y="55"/>
                  <a:pt x="322" y="0"/>
                  <a:pt x="254" y="0"/>
                </a:cubicBezTo>
                <a:cubicBezTo>
                  <a:pt x="211" y="0"/>
                  <a:pt x="173" y="22"/>
                  <a:pt x="150" y="55"/>
                </a:cubicBezTo>
                <a:cubicBezTo>
                  <a:pt x="140" y="49"/>
                  <a:pt x="129" y="46"/>
                  <a:pt x="116" y="46"/>
                </a:cubicBezTo>
                <a:cubicBezTo>
                  <a:pt x="101" y="46"/>
                  <a:pt x="88" y="51"/>
                  <a:pt x="76" y="58"/>
                </a:cubicBezTo>
                <a:cubicBezTo>
                  <a:pt x="57" y="71"/>
                  <a:pt x="45" y="92"/>
                  <a:pt x="44" y="116"/>
                </a:cubicBezTo>
                <a:cubicBezTo>
                  <a:pt x="18" y="134"/>
                  <a:pt x="0" y="164"/>
                  <a:pt x="0" y="198"/>
                </a:cubicBezTo>
                <a:cubicBezTo>
                  <a:pt x="0" y="249"/>
                  <a:pt x="38" y="290"/>
                  <a:pt x="86" y="296"/>
                </a:cubicBezTo>
                <a:cubicBezTo>
                  <a:pt x="90" y="296"/>
                  <a:pt x="94" y="296"/>
                  <a:pt x="97" y="296"/>
                </a:cubicBezTo>
                <a:cubicBezTo>
                  <a:pt x="101" y="296"/>
                  <a:pt x="104" y="296"/>
                  <a:pt x="107" y="296"/>
                </a:cubicBezTo>
                <a:cubicBezTo>
                  <a:pt x="153" y="296"/>
                  <a:pt x="259" y="296"/>
                  <a:pt x="310" y="296"/>
                </a:cubicBezTo>
                <a:cubicBezTo>
                  <a:pt x="311" y="296"/>
                  <a:pt x="313" y="296"/>
                  <a:pt x="314" y="296"/>
                </a:cubicBezTo>
                <a:cubicBezTo>
                  <a:pt x="319" y="296"/>
                  <a:pt x="319" y="296"/>
                  <a:pt x="319" y="296"/>
                </a:cubicBezTo>
                <a:cubicBezTo>
                  <a:pt x="321" y="296"/>
                  <a:pt x="329" y="296"/>
                  <a:pt x="334" y="296"/>
                </a:cubicBezTo>
                <a:cubicBezTo>
                  <a:pt x="366" y="296"/>
                  <a:pt x="366" y="296"/>
                  <a:pt x="366" y="296"/>
                </a:cubicBezTo>
                <a:cubicBezTo>
                  <a:pt x="412" y="295"/>
                  <a:pt x="450" y="258"/>
                  <a:pt x="450" y="212"/>
                </a:cubicBezTo>
                <a:cubicBezTo>
                  <a:pt x="450" y="170"/>
                  <a:pt x="418" y="135"/>
                  <a:pt x="378" y="130"/>
                </a:cubicBezTo>
                <a:close/>
              </a:path>
            </a:pathLst>
          </a:custGeom>
          <a:solidFill>
            <a:srgbClr val="FFFFFF">
              <a:lumMod val="85000"/>
            </a:srgbClr>
          </a:solidFill>
          <a:ln>
            <a:noFill/>
          </a:ln>
        </p:spPr>
        <p:txBody>
          <a:bodyPr vert="horz" wrap="square" lIns="91440" tIns="45720" rIns="91440" bIns="45720" numCol="1" anchor="t" anchorCtr="0" compatLnSpc="1">
            <a:prstTxWarp prst="textNoShape">
              <a:avLst/>
            </a:prstTxWarp>
          </a:bodyPr>
          <a:lstStyle/>
          <a:p>
            <a:pPr marL="0" marR="0" lvl="0" indent="0" defTabSz="93268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000000"/>
              </a:solidFill>
              <a:effectLst/>
              <a:uLnTx/>
              <a:uFillTx/>
            </a:endParaRPr>
          </a:p>
        </p:txBody>
      </p:sp>
      <p:grpSp>
        <p:nvGrpSpPr>
          <p:cNvPr id="61" name="Group 60"/>
          <p:cNvGrpSpPr>
            <a:grpSpLocks noChangeAspect="1"/>
          </p:cNvGrpSpPr>
          <p:nvPr/>
        </p:nvGrpSpPr>
        <p:grpSpPr>
          <a:xfrm>
            <a:off x="9794186" y="2238200"/>
            <a:ext cx="1243752" cy="363235"/>
            <a:chOff x="9459299" y="827047"/>
            <a:chExt cx="1303528" cy="380693"/>
          </a:xfrm>
        </p:grpSpPr>
        <p:grpSp>
          <p:nvGrpSpPr>
            <p:cNvPr id="62" name="Group 61"/>
            <p:cNvGrpSpPr/>
            <p:nvPr/>
          </p:nvGrpSpPr>
          <p:grpSpPr>
            <a:xfrm>
              <a:off x="9459299" y="827047"/>
              <a:ext cx="1303528" cy="380693"/>
              <a:chOff x="9459299" y="827047"/>
              <a:chExt cx="1303528" cy="380693"/>
            </a:xfrm>
          </p:grpSpPr>
          <p:pic>
            <p:nvPicPr>
              <p:cNvPr id="64" name="Picture 63"/>
              <p:cNvPicPr>
                <a:picLocks noChangeAspect="1"/>
              </p:cNvPicPr>
              <p:nvPr/>
            </p:nvPicPr>
            <p:blipFill>
              <a:blip r:embed="rId10"/>
              <a:stretch>
                <a:fillRect/>
              </a:stretch>
            </p:blipFill>
            <p:spPr>
              <a:xfrm>
                <a:off x="9459299" y="830269"/>
                <a:ext cx="403751" cy="377471"/>
              </a:xfrm>
              <a:prstGeom prst="rect">
                <a:avLst/>
              </a:prstGeom>
            </p:spPr>
          </p:pic>
          <p:pic>
            <p:nvPicPr>
              <p:cNvPr id="65" name="Picture 64"/>
              <p:cNvPicPr>
                <a:picLocks noChangeAspect="1"/>
              </p:cNvPicPr>
              <p:nvPr/>
            </p:nvPicPr>
            <p:blipFill>
              <a:blip r:embed="rId11"/>
              <a:stretch>
                <a:fillRect/>
              </a:stretch>
            </p:blipFill>
            <p:spPr>
              <a:xfrm>
                <a:off x="9863051" y="827047"/>
                <a:ext cx="899776" cy="380639"/>
              </a:xfrm>
              <a:prstGeom prst="rect">
                <a:avLst/>
              </a:prstGeom>
            </p:spPr>
          </p:pic>
        </p:grpSp>
        <p:sp>
          <p:nvSpPr>
            <p:cNvPr id="63" name="TextBox 62"/>
            <p:cNvSpPr txBox="1"/>
            <p:nvPr/>
          </p:nvSpPr>
          <p:spPr>
            <a:xfrm>
              <a:off x="9760174" y="828705"/>
              <a:ext cx="680754" cy="241926"/>
            </a:xfrm>
            <a:prstGeom prst="rect">
              <a:avLst/>
            </a:prstGeom>
            <a:noFill/>
          </p:spPr>
          <p:txBody>
            <a:bodyPr wrap="none" rtlCol="0">
              <a:spAutoFit/>
            </a:bodyPr>
            <a:lstStyle/>
            <a:p>
              <a:pPr>
                <a:defRPr/>
              </a:pPr>
              <a:r>
                <a:rPr lang="en-US" sz="900" dirty="0" smtClean="0">
                  <a:solidFill>
                    <a:srgbClr val="505050"/>
                  </a:solidFill>
                  <a:latin typeface="Segoe UI Light"/>
                </a:rPr>
                <a:t>Azure ML</a:t>
              </a:r>
              <a:endParaRPr lang="en-US" sz="900" dirty="0">
                <a:solidFill>
                  <a:srgbClr val="505050"/>
                </a:solidFill>
                <a:latin typeface="Segoe UI Light"/>
              </a:endParaRPr>
            </a:p>
          </p:txBody>
        </p:sp>
      </p:grpSp>
      <p:grpSp>
        <p:nvGrpSpPr>
          <p:cNvPr id="66" name="Group 65"/>
          <p:cNvGrpSpPr/>
          <p:nvPr/>
        </p:nvGrpSpPr>
        <p:grpSpPr>
          <a:xfrm>
            <a:off x="8722306" y="1114521"/>
            <a:ext cx="1249297" cy="264605"/>
            <a:chOff x="8955417" y="661094"/>
            <a:chExt cx="1374090" cy="293758"/>
          </a:xfrm>
        </p:grpSpPr>
        <p:grpSp>
          <p:nvGrpSpPr>
            <p:cNvPr id="67" name="Group 66"/>
            <p:cNvGrpSpPr/>
            <p:nvPr/>
          </p:nvGrpSpPr>
          <p:grpSpPr>
            <a:xfrm>
              <a:off x="8955417" y="661094"/>
              <a:ext cx="1328572" cy="293758"/>
              <a:chOff x="8955417" y="661094"/>
              <a:chExt cx="1328572" cy="293758"/>
            </a:xfrm>
          </p:grpSpPr>
          <p:pic>
            <p:nvPicPr>
              <p:cNvPr id="69" name="Picture 68"/>
              <p:cNvPicPr>
                <a:picLocks noChangeAspect="1"/>
              </p:cNvPicPr>
              <p:nvPr/>
            </p:nvPicPr>
            <p:blipFill rotWithShape="1">
              <a:blip r:embed="rId12"/>
              <a:srcRect l="1041" t="2746" r="788" b="-1"/>
              <a:stretch/>
            </p:blipFill>
            <p:spPr>
              <a:xfrm>
                <a:off x="8955417" y="661094"/>
                <a:ext cx="1328572" cy="292607"/>
              </a:xfrm>
              <a:prstGeom prst="rect">
                <a:avLst/>
              </a:prstGeom>
            </p:spPr>
          </p:pic>
          <p:pic>
            <p:nvPicPr>
              <p:cNvPr id="70" name="Picture 69"/>
              <p:cNvPicPr>
                <a:picLocks noChangeAspect="1"/>
              </p:cNvPicPr>
              <p:nvPr/>
            </p:nvPicPr>
            <p:blipFill rotWithShape="1">
              <a:blip r:embed="rId13"/>
              <a:srcRect t="2945"/>
              <a:stretch/>
            </p:blipFill>
            <p:spPr>
              <a:xfrm>
                <a:off x="8955418" y="666749"/>
                <a:ext cx="380171" cy="288103"/>
              </a:xfrm>
              <a:prstGeom prst="rect">
                <a:avLst/>
              </a:prstGeom>
              <a:solidFill>
                <a:srgbClr val="5C2D91">
                  <a:lumMod val="75000"/>
                </a:srgbClr>
              </a:solidFill>
            </p:spPr>
          </p:pic>
        </p:grpSp>
        <p:sp>
          <p:nvSpPr>
            <p:cNvPr id="68" name="TextBox 67"/>
            <p:cNvSpPr txBox="1"/>
            <p:nvPr/>
          </p:nvSpPr>
          <p:spPr>
            <a:xfrm>
              <a:off x="9227200" y="661709"/>
              <a:ext cx="1102307" cy="2562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rgbClr val="505050"/>
                  </a:solidFill>
                  <a:effectLst/>
                  <a:uLnTx/>
                  <a:uFillTx/>
                  <a:latin typeface="Segoe UI Light"/>
                </a:rPr>
                <a:t>Azure Event Hub</a:t>
              </a:r>
              <a:endParaRPr kumimoji="0" lang="en-US" sz="900" b="0" i="0" u="none" strike="noStrike" kern="0" cap="none" spc="0" normalizeH="0" baseline="0" noProof="0" dirty="0">
                <a:ln>
                  <a:noFill/>
                </a:ln>
                <a:solidFill>
                  <a:srgbClr val="505050"/>
                </a:solidFill>
                <a:effectLst/>
                <a:uLnTx/>
                <a:uFillTx/>
                <a:latin typeface="Segoe UI Light"/>
              </a:endParaRPr>
            </a:p>
          </p:txBody>
        </p:sp>
      </p:grpSp>
      <p:grpSp>
        <p:nvGrpSpPr>
          <p:cNvPr id="71" name="Group 70"/>
          <p:cNvGrpSpPr/>
          <p:nvPr/>
        </p:nvGrpSpPr>
        <p:grpSpPr>
          <a:xfrm>
            <a:off x="7697946" y="1617576"/>
            <a:ext cx="1805735" cy="420116"/>
            <a:chOff x="8579483" y="1837498"/>
            <a:chExt cx="2675444" cy="608760"/>
          </a:xfrm>
        </p:grpSpPr>
        <p:sp>
          <p:nvSpPr>
            <p:cNvPr id="72" name="Rectangle 71"/>
            <p:cNvSpPr/>
            <p:nvPr/>
          </p:nvSpPr>
          <p:spPr bwMode="auto">
            <a:xfrm>
              <a:off x="8579483" y="1860971"/>
              <a:ext cx="2257415" cy="554569"/>
            </a:xfrm>
            <a:prstGeom prst="rect">
              <a:avLst/>
            </a:prstGeom>
            <a:solidFill>
              <a:srgbClr val="89C40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3" name="Picture 72"/>
            <p:cNvPicPr>
              <a:picLocks noChangeAspect="1"/>
            </p:cNvPicPr>
            <p:nvPr/>
          </p:nvPicPr>
          <p:blipFill rotWithShape="1">
            <a:blip r:embed="rId14"/>
            <a:srcRect l="3453" t="4205" r="15419" b="6426"/>
            <a:stretch/>
          </p:blipFill>
          <p:spPr>
            <a:xfrm>
              <a:off x="8579483" y="1913637"/>
              <a:ext cx="522166" cy="420960"/>
            </a:xfrm>
            <a:prstGeom prst="rect">
              <a:avLst/>
            </a:prstGeom>
          </p:spPr>
        </p:pic>
        <p:sp>
          <p:nvSpPr>
            <p:cNvPr id="74" name="TextBox 73"/>
            <p:cNvSpPr txBox="1"/>
            <p:nvPr/>
          </p:nvSpPr>
          <p:spPr>
            <a:xfrm>
              <a:off x="8818378" y="1837498"/>
              <a:ext cx="2436549" cy="608760"/>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dirty="0" smtClean="0">
                  <a:ln>
                    <a:noFill/>
                  </a:ln>
                  <a:gradFill>
                    <a:gsLst>
                      <a:gs pos="2917">
                        <a:srgbClr val="505050"/>
                      </a:gs>
                      <a:gs pos="30000">
                        <a:srgbClr val="505050"/>
                      </a:gs>
                    </a:gsLst>
                    <a:lin ang="5400000" scaled="0"/>
                  </a:gradFill>
                  <a:effectLst/>
                  <a:uLnTx/>
                  <a:uFillTx/>
                  <a:latin typeface="Segoe UI Light"/>
                </a:rPr>
                <a:t>Azure Stream Analytics</a:t>
              </a:r>
            </a:p>
          </p:txBody>
        </p:sp>
      </p:grpSp>
      <p:grpSp>
        <p:nvGrpSpPr>
          <p:cNvPr id="75" name="Group 74"/>
          <p:cNvGrpSpPr/>
          <p:nvPr/>
        </p:nvGrpSpPr>
        <p:grpSpPr>
          <a:xfrm>
            <a:off x="8190138" y="2193295"/>
            <a:ext cx="1586761" cy="371066"/>
            <a:chOff x="4654941" y="2604472"/>
            <a:chExt cx="1586761" cy="371066"/>
          </a:xfrm>
        </p:grpSpPr>
        <p:grpSp>
          <p:nvGrpSpPr>
            <p:cNvPr id="76" name="Group 75"/>
            <p:cNvGrpSpPr>
              <a:grpSpLocks noChangeAspect="1"/>
            </p:cNvGrpSpPr>
            <p:nvPr/>
          </p:nvGrpSpPr>
          <p:grpSpPr>
            <a:xfrm>
              <a:off x="4668287" y="2604472"/>
              <a:ext cx="1573415" cy="371066"/>
              <a:chOff x="1647416" y="2135251"/>
              <a:chExt cx="1957623" cy="461674"/>
            </a:xfrm>
          </p:grpSpPr>
          <p:sp>
            <p:nvSpPr>
              <p:cNvPr id="78" name="Rectangle 77"/>
              <p:cNvSpPr/>
              <p:nvPr/>
            </p:nvSpPr>
            <p:spPr>
              <a:xfrm>
                <a:off x="1647416" y="2135251"/>
                <a:ext cx="1691016" cy="457265"/>
              </a:xfrm>
              <a:prstGeom prst="rect">
                <a:avLst/>
              </a:prstGeom>
              <a:solidFill>
                <a:srgbClr val="B4009E">
                  <a:lumMod val="60000"/>
                  <a:lumOff val="40000"/>
                </a:srgbClr>
              </a:solidFill>
              <a:ln w="9525" cap="flat" cmpd="sng" algn="ctr">
                <a:noFill/>
                <a:prstDash val="solid"/>
              </a:ln>
              <a:effectLst/>
            </p:spPr>
            <p:txBody>
              <a:bodyPr rtlCol="0" anchor="t">
                <a:norm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505050"/>
                  </a:solidFill>
                  <a:effectLst/>
                  <a:uLnTx/>
                  <a:uFillTx/>
                  <a:latin typeface="Segoe UI"/>
                  <a:ea typeface="+mn-ea"/>
                  <a:cs typeface="+mn-cs"/>
                </a:endParaRPr>
              </a:p>
            </p:txBody>
          </p:sp>
          <p:sp>
            <p:nvSpPr>
              <p:cNvPr id="79" name="TextBox 78"/>
              <p:cNvSpPr txBox="1"/>
              <p:nvPr/>
            </p:nvSpPr>
            <p:spPr>
              <a:xfrm>
                <a:off x="2150544" y="2213572"/>
                <a:ext cx="1454495" cy="383353"/>
              </a:xfrm>
              <a:prstGeom prst="rect">
                <a:avLst/>
              </a:prstGeom>
              <a:noFill/>
              <a:ln w="9525" cap="flat" cmpd="sng" algn="ctr">
                <a:noFill/>
                <a:prstDash val="solid"/>
              </a:ln>
              <a:effectLst/>
            </p:spPr>
            <p:txBody>
              <a:bodyPr vert="horz" wrap="none" lIns="91440" tIns="45720" rIns="91440" bIns="45720" rtlCol="0">
                <a:noAutofit/>
              </a:bodyPr>
              <a:lstStyle/>
              <a:p>
                <a:pPr marL="0" marR="0" lvl="0" indent="0" defTabSz="457200" eaLnBrk="1" fontAlgn="auto" latinLnBrk="0" hangingPunct="1">
                  <a:lnSpc>
                    <a:spcPct val="100000"/>
                  </a:lnSpc>
                  <a:spcBef>
                    <a:spcPct val="20000"/>
                  </a:spcBef>
                  <a:spcAft>
                    <a:spcPts val="0"/>
                  </a:spcAft>
                  <a:buClrTx/>
                  <a:buSzTx/>
                  <a:buFont typeface="Arial"/>
                  <a:buNone/>
                  <a:tabLst/>
                  <a:defRPr/>
                </a:pPr>
                <a:r>
                  <a:rPr kumimoji="0" lang="en-US" sz="900" b="0" i="0" u="none" strike="noStrike" kern="0" cap="none" spc="0" normalizeH="0" baseline="0" noProof="0" dirty="0" smtClean="0">
                    <a:ln>
                      <a:noFill/>
                    </a:ln>
                    <a:solidFill>
                      <a:srgbClr val="505050"/>
                    </a:solidFill>
                    <a:effectLst/>
                    <a:uLnTx/>
                    <a:uFillTx/>
                    <a:latin typeface="Segoe UI Light"/>
                    <a:ea typeface="+mn-ea"/>
                    <a:cs typeface="+mn-cs"/>
                  </a:rPr>
                  <a:t>Azure </a:t>
                </a:r>
                <a:r>
                  <a:rPr kumimoji="0" lang="en-US" sz="900" b="0" i="0" u="none" strike="noStrike" kern="0" cap="none" spc="0" normalizeH="0" baseline="0" noProof="0" dirty="0" err="1" smtClean="0">
                    <a:ln>
                      <a:noFill/>
                    </a:ln>
                    <a:solidFill>
                      <a:srgbClr val="505050"/>
                    </a:solidFill>
                    <a:effectLst/>
                    <a:uLnTx/>
                    <a:uFillTx/>
                    <a:latin typeface="Segoe UI Light"/>
                    <a:ea typeface="+mn-ea"/>
                    <a:cs typeface="+mn-cs"/>
                  </a:rPr>
                  <a:t>HDInsight</a:t>
                </a:r>
                <a:endParaRPr kumimoji="0" lang="en-US" sz="900" b="0" i="0" u="none" strike="noStrike" kern="0" cap="none" spc="0" normalizeH="0" baseline="0" noProof="0" dirty="0" smtClean="0">
                  <a:ln>
                    <a:noFill/>
                  </a:ln>
                  <a:solidFill>
                    <a:srgbClr val="505050"/>
                  </a:solidFill>
                  <a:effectLst/>
                  <a:uLnTx/>
                  <a:uFillTx/>
                  <a:latin typeface="Segoe UI Light"/>
                  <a:ea typeface="+mn-ea"/>
                  <a:cs typeface="+mn-cs"/>
                </a:endParaRPr>
              </a:p>
            </p:txBody>
          </p:sp>
        </p:grpSp>
        <p:pic>
          <p:nvPicPr>
            <p:cNvPr id="77" name="Picture 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654941" y="2604592"/>
              <a:ext cx="497885" cy="368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0" name="Group 79"/>
          <p:cNvGrpSpPr/>
          <p:nvPr/>
        </p:nvGrpSpPr>
        <p:grpSpPr>
          <a:xfrm>
            <a:off x="9638271" y="1488440"/>
            <a:ext cx="868680" cy="503935"/>
            <a:chOff x="7581951" y="1836431"/>
            <a:chExt cx="868680" cy="503935"/>
          </a:xfrm>
        </p:grpSpPr>
        <p:sp>
          <p:nvSpPr>
            <p:cNvPr id="81" name="Rectangle 80"/>
            <p:cNvSpPr/>
            <p:nvPr/>
          </p:nvSpPr>
          <p:spPr bwMode="auto">
            <a:xfrm>
              <a:off x="7604905" y="1836431"/>
              <a:ext cx="766407" cy="503935"/>
            </a:xfrm>
            <a:prstGeom prst="rect">
              <a:avLst/>
            </a:prstGeom>
            <a:solidFill>
              <a:srgbClr val="FFC00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11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82" name="Group 81"/>
            <p:cNvGrpSpPr/>
            <p:nvPr/>
          </p:nvGrpSpPr>
          <p:grpSpPr>
            <a:xfrm>
              <a:off x="7581951" y="1836431"/>
              <a:ext cx="868680" cy="496139"/>
              <a:chOff x="7472922" y="1661130"/>
              <a:chExt cx="868680" cy="496139"/>
            </a:xfrm>
          </p:grpSpPr>
          <p:sp>
            <p:nvSpPr>
              <p:cNvPr id="83" name="TextBox 82"/>
              <p:cNvSpPr txBox="1"/>
              <p:nvPr/>
            </p:nvSpPr>
            <p:spPr>
              <a:xfrm>
                <a:off x="7472922" y="1730229"/>
                <a:ext cx="868680" cy="427040"/>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950" b="0" i="0" u="none" strike="noStrike" kern="0" cap="none" spc="0" normalizeH="0" baseline="0" noProof="0" dirty="0" smtClean="0">
                    <a:ln>
                      <a:noFill/>
                    </a:ln>
                    <a:gradFill>
                      <a:gsLst>
                        <a:gs pos="2917">
                          <a:srgbClr val="505050"/>
                        </a:gs>
                        <a:gs pos="30000">
                          <a:srgbClr val="505050"/>
                        </a:gs>
                      </a:gsLst>
                      <a:lin ang="5400000" scaled="0"/>
                    </a:gradFill>
                    <a:effectLst/>
                    <a:uLnTx/>
                    <a:uFillTx/>
                  </a:rPr>
                  <a:t>Power BI</a:t>
                </a:r>
              </a:p>
            </p:txBody>
          </p:sp>
          <p:sp>
            <p:nvSpPr>
              <p:cNvPr id="84" name="TextBox 83"/>
              <p:cNvSpPr txBox="1"/>
              <p:nvPr/>
            </p:nvSpPr>
            <p:spPr>
              <a:xfrm>
                <a:off x="7480636" y="1661130"/>
                <a:ext cx="763627" cy="3785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500" b="0" i="0" u="none" strike="noStrike" kern="0" cap="none" spc="0" normalizeH="0" baseline="0" noProof="0" dirty="0" smtClean="0">
                    <a:ln>
                      <a:noFill/>
                    </a:ln>
                    <a:gradFill>
                      <a:gsLst>
                        <a:gs pos="2917">
                          <a:srgbClr val="505050"/>
                        </a:gs>
                        <a:gs pos="30000">
                          <a:srgbClr val="505050"/>
                        </a:gs>
                      </a:gsLst>
                      <a:lin ang="5400000" scaled="0"/>
                    </a:gradFill>
                    <a:effectLst/>
                    <a:uLnTx/>
                    <a:uFillTx/>
                  </a:rPr>
                  <a:t>Microsoft</a:t>
                </a:r>
              </a:p>
            </p:txBody>
          </p:sp>
        </p:grpSp>
      </p:grpSp>
      <p:pic>
        <p:nvPicPr>
          <p:cNvPr id="85" name="Picture 4" descr="https://tse3.mm.bing.net/th?id=JN.s2VXrku%2b6o61YqucgpERvQ&amp;pid=15.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05090" y="3566535"/>
            <a:ext cx="1143000" cy="26908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83343" y="4297927"/>
            <a:ext cx="940525" cy="365760"/>
          </a:xfrm>
          <a:prstGeom prst="rect">
            <a:avLst/>
          </a:prstGeom>
        </p:spPr>
      </p:pic>
      <p:pic>
        <p:nvPicPr>
          <p:cNvPr id="87" name="Picture 6" descr="http://www.winfosoft.com/assets/media/logo_targit.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48795" y="4260554"/>
            <a:ext cx="1143000" cy="28467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 descr="http://www.sqlpass.org/portals/304/Logos/SQLSentry_JPEG.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079363" y="5259374"/>
            <a:ext cx="1143000" cy="377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45518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Query </a:t>
            </a:r>
            <a:r>
              <a:rPr lang="en-US" dirty="0" smtClean="0"/>
              <a:t>Unstructured Data </a:t>
            </a:r>
            <a:r>
              <a:rPr lang="en-US" dirty="0"/>
              <a:t>via </a:t>
            </a:r>
            <a:r>
              <a:rPr lang="en-US" dirty="0" err="1" smtClean="0"/>
              <a:t>Polybase</a:t>
            </a:r>
            <a:endParaRPr lang="en-NZ" sz="5400" dirty="0"/>
          </a:p>
        </p:txBody>
      </p:sp>
      <p:sp>
        <p:nvSpPr>
          <p:cNvPr id="5" name="Rectangle 4"/>
          <p:cNvSpPr/>
          <p:nvPr/>
        </p:nvSpPr>
        <p:spPr bwMode="auto">
          <a:xfrm>
            <a:off x="-15699" y="1409030"/>
            <a:ext cx="12452174" cy="5585495"/>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17" name="Group 16"/>
          <p:cNvGrpSpPr/>
          <p:nvPr/>
        </p:nvGrpSpPr>
        <p:grpSpPr>
          <a:xfrm>
            <a:off x="503237" y="1820862"/>
            <a:ext cx="11446536" cy="4416821"/>
            <a:chOff x="503237" y="2585641"/>
            <a:chExt cx="11446536" cy="4416821"/>
          </a:xfrm>
        </p:grpSpPr>
        <p:sp>
          <p:nvSpPr>
            <p:cNvPr id="18" name="Rectangle 17"/>
            <p:cNvSpPr/>
            <p:nvPr/>
          </p:nvSpPr>
          <p:spPr bwMode="auto">
            <a:xfrm>
              <a:off x="503237" y="2661205"/>
              <a:ext cx="7193729" cy="4341257"/>
            </a:xfrm>
            <a:prstGeom prst="rect">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defTabSz="931954"/>
              <a:endParaRPr lang="en-US" dirty="0">
                <a:ln>
                  <a:solidFill>
                    <a:srgbClr val="FFFFFF">
                      <a:alpha val="0"/>
                    </a:srgbClr>
                  </a:solidFill>
                </a:ln>
                <a:solidFill>
                  <a:srgbClr val="C00000"/>
                </a:solidFill>
                <a:latin typeface="Segoe UI Light"/>
                <a:ea typeface="Segoe UI" pitchFamily="34" charset="0"/>
                <a:cs typeface="Segoe UI" pitchFamily="34" charset="0"/>
              </a:endParaRPr>
            </a:p>
          </p:txBody>
        </p:sp>
        <p:grpSp>
          <p:nvGrpSpPr>
            <p:cNvPr id="19" name="Group 18"/>
            <p:cNvGrpSpPr/>
            <p:nvPr/>
          </p:nvGrpSpPr>
          <p:grpSpPr>
            <a:xfrm>
              <a:off x="1535291" y="4395586"/>
              <a:ext cx="1365476" cy="845521"/>
              <a:chOff x="1218574" y="3607143"/>
              <a:chExt cx="1365671" cy="845641"/>
            </a:xfrm>
          </p:grpSpPr>
          <p:sp>
            <p:nvSpPr>
              <p:cNvPr id="77" name="TextBox 76"/>
              <p:cNvSpPr txBox="1"/>
              <p:nvPr/>
            </p:nvSpPr>
            <p:spPr>
              <a:xfrm>
                <a:off x="1218574" y="3607143"/>
                <a:ext cx="1353650" cy="845641"/>
              </a:xfrm>
              <a:prstGeom prst="rect">
                <a:avLst/>
              </a:prstGeom>
              <a:noFill/>
            </p:spPr>
            <p:txBody>
              <a:bodyPr wrap="square" lIns="91427" tIns="146262" rIns="182828" bIns="146262" rtlCol="0">
                <a:noAutofit/>
              </a:bodyPr>
              <a:lstStyle/>
              <a:p>
                <a:pPr defTabSz="931505">
                  <a:lnSpc>
                    <a:spcPct val="90000"/>
                  </a:lnSpc>
                  <a:spcAft>
                    <a:spcPts val="600"/>
                  </a:spcAft>
                </a:pPr>
                <a:r>
                  <a:rPr lang="en-US" sz="1399" dirty="0">
                    <a:solidFill>
                      <a:srgbClr val="505050"/>
                    </a:solidFill>
                    <a:latin typeface="Segoe UI Semibold" panose="020B0702040204020203" pitchFamily="34" charset="0"/>
                    <a:cs typeface="Segoe UI Semibold" panose="020B0702040204020203" pitchFamily="34" charset="0"/>
                  </a:rPr>
                  <a:t>T-SQL query</a:t>
                </a:r>
              </a:p>
            </p:txBody>
          </p:sp>
          <p:sp>
            <p:nvSpPr>
              <p:cNvPr id="78" name="Right Arrow 77"/>
              <p:cNvSpPr/>
              <p:nvPr/>
            </p:nvSpPr>
            <p:spPr bwMode="auto">
              <a:xfrm>
                <a:off x="1303902" y="3937409"/>
                <a:ext cx="1280343" cy="182880"/>
              </a:xfrm>
              <a:prstGeom prst="rightArrow">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342768" indent="-342768" algn="ctr" defTabSz="932114">
                  <a:lnSpc>
                    <a:spcPct val="90000"/>
                  </a:lnSpc>
                  <a:buFont typeface="Wingdings 3" panose="05040102010807070707" pitchFamily="18" charset="2"/>
                  <a:buChar char="Æ"/>
                </a:pPr>
                <a:endParaRPr lang="en-US" sz="2000" b="1" dirty="0" err="1">
                  <a:solidFill>
                    <a:srgbClr val="FFFFFF"/>
                  </a:solidFill>
                  <a:latin typeface="Segoe UI Light"/>
                  <a:ea typeface="Segoe UI" pitchFamily="34" charset="0"/>
                  <a:cs typeface="Segoe UI" pitchFamily="34" charset="0"/>
                </a:endParaRPr>
              </a:p>
            </p:txBody>
          </p:sp>
        </p:grpSp>
        <p:sp>
          <p:nvSpPr>
            <p:cNvPr id="20" name="Rectangle 19"/>
            <p:cNvSpPr/>
            <p:nvPr/>
          </p:nvSpPr>
          <p:spPr bwMode="auto">
            <a:xfrm>
              <a:off x="8101241" y="2585641"/>
              <a:ext cx="3848532" cy="398471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5706" rIns="0" bIns="45706" numCol="1" spcCol="0" rtlCol="0" fromWordArt="0" anchor="t" anchorCtr="0" forceAA="0" compatLnSpc="1">
              <a:prstTxWarp prst="textNoShape">
                <a:avLst/>
              </a:prstTxWarp>
              <a:spAutoFit/>
            </a:bodyPr>
            <a:lstStyle/>
            <a:p>
              <a:pPr defTabSz="931776">
                <a:spcBef>
                  <a:spcPts val="1198"/>
                </a:spcBef>
              </a:pPr>
              <a:r>
                <a:rPr lang="en-US" sz="2800" dirty="0">
                  <a:ln>
                    <a:solidFill>
                      <a:srgbClr val="FFFFFF">
                        <a:alpha val="0"/>
                      </a:srgbClr>
                    </a:solidFill>
                  </a:ln>
                  <a:solidFill>
                    <a:schemeClr val="accent1"/>
                  </a:solidFill>
                  <a:latin typeface="Segoe UI Light"/>
                  <a:ea typeface="Segoe UI" pitchFamily="34" charset="0"/>
                  <a:cs typeface="Segoe UI" pitchFamily="34" charset="0"/>
                </a:rPr>
                <a:t>Capability</a:t>
              </a:r>
            </a:p>
            <a:p>
              <a:pPr defTabSz="931776">
                <a:spcBef>
                  <a:spcPts val="600"/>
                </a:spcBef>
              </a:pPr>
              <a:r>
                <a:rPr lang="en-US" sz="1800" dirty="0">
                  <a:ln>
                    <a:solidFill>
                      <a:srgbClr val="FFFFFF">
                        <a:alpha val="0"/>
                      </a:srgbClr>
                    </a:solidFill>
                  </a:ln>
                  <a:solidFill>
                    <a:srgbClr val="505050"/>
                  </a:solidFill>
                  <a:ea typeface="Segoe UI" panose="020B0502040204020203" pitchFamily="34" charset="0"/>
                  <a:cs typeface="Segoe UI" panose="020B0502040204020203" pitchFamily="34" charset="0"/>
                </a:rPr>
                <a:t>T-SQL for querying relational </a:t>
              </a:r>
              <a:br>
                <a:rPr lang="en-US" sz="1800" dirty="0">
                  <a:ln>
                    <a:solidFill>
                      <a:srgbClr val="FFFFFF">
                        <a:alpha val="0"/>
                      </a:srgbClr>
                    </a:solidFill>
                  </a:ln>
                  <a:solidFill>
                    <a:srgbClr val="505050"/>
                  </a:solidFill>
                  <a:ea typeface="Segoe UI" panose="020B0502040204020203" pitchFamily="34" charset="0"/>
                  <a:cs typeface="Segoe UI" panose="020B0502040204020203" pitchFamily="34" charset="0"/>
                </a:rPr>
              </a:br>
              <a:r>
                <a:rPr lang="en-US" sz="1800" dirty="0">
                  <a:ln>
                    <a:solidFill>
                      <a:srgbClr val="FFFFFF">
                        <a:alpha val="0"/>
                      </a:srgbClr>
                    </a:solidFill>
                  </a:ln>
                  <a:solidFill>
                    <a:srgbClr val="505050"/>
                  </a:solidFill>
                  <a:ea typeface="Segoe UI" panose="020B0502040204020203" pitchFamily="34" charset="0"/>
                  <a:cs typeface="Segoe UI" panose="020B0502040204020203" pitchFamily="34" charset="0"/>
                </a:rPr>
                <a:t>and non-relational data across </a:t>
              </a:r>
              <a:r>
                <a:rPr lang="en-US" sz="1800" dirty="0" smtClean="0">
                  <a:ln>
                    <a:solidFill>
                      <a:srgbClr val="FFFFFF">
                        <a:alpha val="0"/>
                      </a:srgbClr>
                    </a:solidFill>
                  </a:ln>
                  <a:solidFill>
                    <a:srgbClr val="505050"/>
                  </a:solidFill>
                  <a:ea typeface="Segoe UI" panose="020B0502040204020203" pitchFamily="34" charset="0"/>
                  <a:cs typeface="Segoe UI" panose="020B0502040204020203" pitchFamily="34" charset="0"/>
                </a:rPr>
                <a:t/>
              </a:r>
              <a:br>
                <a:rPr lang="en-US" sz="1800" dirty="0" smtClean="0">
                  <a:ln>
                    <a:solidFill>
                      <a:srgbClr val="FFFFFF">
                        <a:alpha val="0"/>
                      </a:srgbClr>
                    </a:solidFill>
                  </a:ln>
                  <a:solidFill>
                    <a:srgbClr val="505050"/>
                  </a:solidFill>
                  <a:ea typeface="Segoe UI" panose="020B0502040204020203" pitchFamily="34" charset="0"/>
                  <a:cs typeface="Segoe UI" panose="020B0502040204020203" pitchFamily="34" charset="0"/>
                </a:rPr>
              </a:br>
              <a:r>
                <a:rPr lang="en-US" sz="1800" dirty="0" smtClean="0">
                  <a:ln>
                    <a:solidFill>
                      <a:srgbClr val="FFFFFF">
                        <a:alpha val="0"/>
                      </a:srgbClr>
                    </a:solidFill>
                  </a:ln>
                  <a:solidFill>
                    <a:srgbClr val="505050"/>
                  </a:solidFill>
                  <a:ea typeface="Segoe UI" panose="020B0502040204020203" pitchFamily="34" charset="0"/>
                  <a:cs typeface="Segoe UI" panose="020B0502040204020203" pitchFamily="34" charset="0"/>
                </a:rPr>
                <a:t>SQL </a:t>
              </a:r>
              <a:r>
                <a:rPr lang="en-US" sz="1800" dirty="0">
                  <a:ln>
                    <a:solidFill>
                      <a:srgbClr val="FFFFFF">
                        <a:alpha val="0"/>
                      </a:srgbClr>
                    </a:solidFill>
                  </a:ln>
                  <a:solidFill>
                    <a:srgbClr val="505050"/>
                  </a:solidFill>
                  <a:ea typeface="Segoe UI" panose="020B0502040204020203" pitchFamily="34" charset="0"/>
                  <a:cs typeface="Segoe UI" panose="020B0502040204020203" pitchFamily="34" charset="0"/>
                </a:rPr>
                <a:t>Server and Hadoop  </a:t>
              </a:r>
              <a:endParaRPr lang="en-US" sz="1800" dirty="0">
                <a:ln>
                  <a:solidFill>
                    <a:srgbClr val="FFFFFF">
                      <a:alpha val="0"/>
                    </a:srgbClr>
                  </a:solidFill>
                </a:ln>
                <a:solidFill>
                  <a:schemeClr val="accent1"/>
                </a:solidFill>
                <a:ea typeface="Segoe UI" panose="020B0502040204020203" pitchFamily="34" charset="0"/>
                <a:cs typeface="Segoe UI" panose="020B0502040204020203" pitchFamily="34" charset="0"/>
              </a:endParaRPr>
            </a:p>
            <a:p>
              <a:pPr defTabSz="931776">
                <a:spcBef>
                  <a:spcPts val="1198"/>
                </a:spcBef>
              </a:pPr>
              <a:r>
                <a:rPr lang="en-US" sz="2800" dirty="0">
                  <a:ln>
                    <a:solidFill>
                      <a:srgbClr val="FFFFFF">
                        <a:alpha val="0"/>
                      </a:srgbClr>
                    </a:solidFill>
                  </a:ln>
                  <a:solidFill>
                    <a:schemeClr val="accent1"/>
                  </a:solidFill>
                  <a:latin typeface="Segoe UI Light"/>
                  <a:ea typeface="Segoe UI" pitchFamily="34" charset="0"/>
                  <a:cs typeface="Segoe UI" pitchFamily="34" charset="0"/>
                </a:rPr>
                <a:t>Benefits</a:t>
              </a:r>
            </a:p>
            <a:p>
              <a:pPr marL="403070" indent="-349116" defTabSz="931776">
                <a:spcBef>
                  <a:spcPts val="600"/>
                </a:spcBef>
                <a:buClr>
                  <a:srgbClr val="FF8C00"/>
                </a:buClr>
                <a:buFont typeface="Wingdings 3" panose="05040102010807070707" pitchFamily="18" charset="2"/>
                <a:buChar char="Æ"/>
              </a:pPr>
              <a:r>
                <a:rPr lang="en-US" sz="1800" dirty="0">
                  <a:ln>
                    <a:solidFill>
                      <a:srgbClr val="FFFFFF">
                        <a:alpha val="0"/>
                      </a:srgbClr>
                    </a:solidFill>
                  </a:ln>
                  <a:solidFill>
                    <a:srgbClr val="505050"/>
                  </a:solidFill>
                  <a:ea typeface="Segoe UI" pitchFamily="34" charset="0"/>
                  <a:cs typeface="Segoe UI" panose="020B0502040204020203" pitchFamily="34" charset="0"/>
                </a:rPr>
                <a:t>New business insights across </a:t>
              </a:r>
              <a:br>
                <a:rPr lang="en-US" sz="1800" dirty="0">
                  <a:ln>
                    <a:solidFill>
                      <a:srgbClr val="FFFFFF">
                        <a:alpha val="0"/>
                      </a:srgbClr>
                    </a:solidFill>
                  </a:ln>
                  <a:solidFill>
                    <a:srgbClr val="505050"/>
                  </a:solidFill>
                  <a:ea typeface="Segoe UI" pitchFamily="34" charset="0"/>
                  <a:cs typeface="Segoe UI" panose="020B0502040204020203" pitchFamily="34" charset="0"/>
                </a:rPr>
              </a:br>
              <a:r>
                <a:rPr lang="en-US" sz="1800" dirty="0">
                  <a:ln>
                    <a:solidFill>
                      <a:srgbClr val="FFFFFF">
                        <a:alpha val="0"/>
                      </a:srgbClr>
                    </a:solidFill>
                  </a:ln>
                  <a:solidFill>
                    <a:srgbClr val="505050"/>
                  </a:solidFill>
                  <a:ea typeface="Segoe UI" pitchFamily="34" charset="0"/>
                  <a:cs typeface="Segoe UI" panose="020B0502040204020203" pitchFamily="34" charset="0"/>
                </a:rPr>
                <a:t>your data lake</a:t>
              </a:r>
            </a:p>
            <a:p>
              <a:pPr marL="403070" indent="-349116" defTabSz="931776">
                <a:spcBef>
                  <a:spcPts val="600"/>
                </a:spcBef>
                <a:buClr>
                  <a:srgbClr val="FF8C00"/>
                </a:buClr>
                <a:buFont typeface="Wingdings 3" panose="05040102010807070707" pitchFamily="18" charset="2"/>
                <a:buChar char="Æ"/>
              </a:pPr>
              <a:r>
                <a:rPr lang="en-US" sz="1800" dirty="0">
                  <a:ln>
                    <a:solidFill>
                      <a:srgbClr val="FFFFFF">
                        <a:alpha val="0"/>
                      </a:srgbClr>
                    </a:solidFill>
                  </a:ln>
                  <a:solidFill>
                    <a:srgbClr val="505050"/>
                  </a:solidFill>
                  <a:ea typeface="Segoe UI" pitchFamily="34" charset="0"/>
                  <a:cs typeface="Segoe UI" panose="020B0502040204020203" pitchFamily="34" charset="0"/>
                </a:rPr>
                <a:t>Leverage existing skillsets </a:t>
              </a:r>
              <a:br>
                <a:rPr lang="en-US" sz="1800" dirty="0">
                  <a:ln>
                    <a:solidFill>
                      <a:srgbClr val="FFFFFF">
                        <a:alpha val="0"/>
                      </a:srgbClr>
                    </a:solidFill>
                  </a:ln>
                  <a:solidFill>
                    <a:srgbClr val="505050"/>
                  </a:solidFill>
                  <a:ea typeface="Segoe UI" pitchFamily="34" charset="0"/>
                  <a:cs typeface="Segoe UI" panose="020B0502040204020203" pitchFamily="34" charset="0"/>
                </a:rPr>
              </a:br>
              <a:r>
                <a:rPr lang="en-US" sz="1800" dirty="0">
                  <a:ln>
                    <a:solidFill>
                      <a:srgbClr val="FFFFFF">
                        <a:alpha val="0"/>
                      </a:srgbClr>
                    </a:solidFill>
                  </a:ln>
                  <a:solidFill>
                    <a:srgbClr val="505050"/>
                  </a:solidFill>
                  <a:ea typeface="Segoe UI" pitchFamily="34" charset="0"/>
                  <a:cs typeface="Segoe UI" panose="020B0502040204020203" pitchFamily="34" charset="0"/>
                </a:rPr>
                <a:t>and BI tools</a:t>
              </a:r>
            </a:p>
            <a:p>
              <a:pPr marL="403070" indent="-349116" defTabSz="931776">
                <a:spcBef>
                  <a:spcPts val="600"/>
                </a:spcBef>
                <a:buClr>
                  <a:srgbClr val="FF8C00"/>
                </a:buClr>
                <a:buFont typeface="Wingdings 3" panose="05040102010807070707" pitchFamily="18" charset="2"/>
                <a:buChar char="Æ"/>
              </a:pPr>
              <a:r>
                <a:rPr lang="en-US" sz="1800" dirty="0">
                  <a:ln>
                    <a:solidFill>
                      <a:srgbClr val="FFFFFF">
                        <a:alpha val="0"/>
                      </a:srgbClr>
                    </a:solidFill>
                  </a:ln>
                  <a:solidFill>
                    <a:srgbClr val="505050"/>
                  </a:solidFill>
                  <a:ea typeface="Segoe UI" pitchFamily="34" charset="0"/>
                  <a:cs typeface="Segoe UI" panose="020B0502040204020203" pitchFamily="34" charset="0"/>
                </a:rPr>
                <a:t>Faster time to insights and  simplified ETL process</a:t>
              </a:r>
            </a:p>
          </p:txBody>
        </p:sp>
        <p:grpSp>
          <p:nvGrpSpPr>
            <p:cNvPr id="21" name="Group 20"/>
            <p:cNvGrpSpPr/>
            <p:nvPr/>
          </p:nvGrpSpPr>
          <p:grpSpPr>
            <a:xfrm>
              <a:off x="2950005" y="2677352"/>
              <a:ext cx="3096102" cy="4297680"/>
              <a:chOff x="2559533" y="1974400"/>
              <a:chExt cx="3096542" cy="4298291"/>
            </a:xfrm>
          </p:grpSpPr>
          <p:sp>
            <p:nvSpPr>
              <p:cNvPr id="58" name="Right Brace 57"/>
              <p:cNvSpPr/>
              <p:nvPr/>
            </p:nvSpPr>
            <p:spPr>
              <a:xfrm flipV="1">
                <a:off x="5458476" y="2011491"/>
                <a:ext cx="197599" cy="4206240"/>
              </a:xfrm>
              <a:prstGeom prst="rightBrace">
                <a:avLst>
                  <a:gd name="adj1" fmla="val 43816"/>
                  <a:gd name="adj2" fmla="val 50000"/>
                </a:avLst>
              </a:prstGeom>
              <a:ln>
                <a:solidFill>
                  <a:srgbClr val="FF8C00"/>
                </a:solidFill>
                <a:headEnd type="none" w="med" len="sm"/>
                <a:tailEnd type="none" w="med"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01" tIns="45700" rIns="91401" bIns="45700" numCol="1" spcCol="0" rtlCol="0" fromWordArt="0" anchor="ctr" anchorCtr="0" forceAA="0" compatLnSpc="1">
                <a:prstTxWarp prst="textNoShape">
                  <a:avLst/>
                </a:prstTxWarp>
                <a:noAutofit/>
              </a:bodyPr>
              <a:lstStyle/>
              <a:p>
                <a:pPr algn="ctr" defTabSz="931326" fontAlgn="auto">
                  <a:spcBef>
                    <a:spcPts val="0"/>
                  </a:spcBef>
                  <a:spcAft>
                    <a:spcPts val="0"/>
                  </a:spcAft>
                </a:pPr>
                <a:endParaRPr lang="en-US" sz="1800">
                  <a:solidFill>
                    <a:srgbClr val="000000"/>
                  </a:solidFill>
                </a:endParaRPr>
              </a:p>
            </p:txBody>
          </p:sp>
          <p:sp>
            <p:nvSpPr>
              <p:cNvPr id="59" name="Right Brace 58"/>
              <p:cNvSpPr/>
              <p:nvPr/>
            </p:nvSpPr>
            <p:spPr>
              <a:xfrm flipH="1" flipV="1">
                <a:off x="2559533" y="2011491"/>
                <a:ext cx="197599" cy="4206240"/>
              </a:xfrm>
              <a:prstGeom prst="rightBrace">
                <a:avLst>
                  <a:gd name="adj1" fmla="val 43816"/>
                  <a:gd name="adj2" fmla="val 50000"/>
                </a:avLst>
              </a:prstGeom>
              <a:ln>
                <a:solidFill>
                  <a:srgbClr val="FF8C00"/>
                </a:solidFill>
                <a:headEnd type="none" w="med" len="sm"/>
                <a:tailEnd type="none" w="med"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01" tIns="45700" rIns="91401" bIns="45700" numCol="1" spcCol="0" rtlCol="0" fromWordArt="0" anchor="ctr" anchorCtr="0" forceAA="0" compatLnSpc="1">
                <a:prstTxWarp prst="textNoShape">
                  <a:avLst/>
                </a:prstTxWarp>
                <a:noAutofit/>
              </a:bodyPr>
              <a:lstStyle/>
              <a:p>
                <a:pPr algn="ctr" defTabSz="931326" fontAlgn="auto">
                  <a:spcBef>
                    <a:spcPts val="0"/>
                  </a:spcBef>
                  <a:spcAft>
                    <a:spcPts val="0"/>
                  </a:spcAft>
                </a:pPr>
                <a:endParaRPr lang="en-US" sz="1800">
                  <a:solidFill>
                    <a:srgbClr val="000000"/>
                  </a:solidFill>
                </a:endParaRPr>
              </a:p>
            </p:txBody>
          </p:sp>
          <p:grpSp>
            <p:nvGrpSpPr>
              <p:cNvPr id="60" name="Group 59"/>
              <p:cNvGrpSpPr/>
              <p:nvPr/>
            </p:nvGrpSpPr>
            <p:grpSpPr>
              <a:xfrm>
                <a:off x="2799700" y="1974400"/>
                <a:ext cx="2619188" cy="4298291"/>
                <a:chOff x="2799700" y="1974400"/>
                <a:chExt cx="2619188" cy="4298291"/>
              </a:xfrm>
            </p:grpSpPr>
            <p:sp>
              <p:nvSpPr>
                <p:cNvPr id="61" name="Rectangle 60"/>
                <p:cNvSpPr/>
                <p:nvPr/>
              </p:nvSpPr>
              <p:spPr bwMode="auto">
                <a:xfrm>
                  <a:off x="2807494" y="1974400"/>
                  <a:ext cx="2611394" cy="4298291"/>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91414" rIns="91414" bIns="146262" numCol="1" spcCol="0" rtlCol="0" fromWordArt="0" anchor="t" anchorCtr="0" forceAA="0" compatLnSpc="1">
                  <a:prstTxWarp prst="textNoShape">
                    <a:avLst/>
                  </a:prstTxWarp>
                  <a:noAutofit/>
                </a:bodyPr>
                <a:lstStyle/>
                <a:p>
                  <a:pPr defTabSz="932114">
                    <a:lnSpc>
                      <a:spcPct val="90000"/>
                    </a:lnSpc>
                  </a:pPr>
                  <a:endParaRPr lang="en-US" sz="200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62" name="Freeform 61"/>
                <p:cNvSpPr>
                  <a:spLocks noEditPoints="1"/>
                </p:cNvSpPr>
                <p:nvPr/>
              </p:nvSpPr>
              <p:spPr bwMode="auto">
                <a:xfrm>
                  <a:off x="3776824" y="5514687"/>
                  <a:ext cx="293400" cy="704796"/>
                </a:xfrm>
                <a:custGeom>
                  <a:avLst/>
                  <a:gdLst>
                    <a:gd name="T0" fmla="*/ 0 w 184"/>
                    <a:gd name="T1" fmla="*/ 0 h 442"/>
                    <a:gd name="T2" fmla="*/ 0 w 184"/>
                    <a:gd name="T3" fmla="*/ 442 h 442"/>
                    <a:gd name="T4" fmla="*/ 184 w 184"/>
                    <a:gd name="T5" fmla="*/ 442 h 442"/>
                    <a:gd name="T6" fmla="*/ 184 w 184"/>
                    <a:gd name="T7" fmla="*/ 0 h 442"/>
                    <a:gd name="T8" fmla="*/ 0 w 184"/>
                    <a:gd name="T9" fmla="*/ 0 h 442"/>
                    <a:gd name="T10" fmla="*/ 85 w 184"/>
                    <a:gd name="T11" fmla="*/ 370 h 442"/>
                    <a:gd name="T12" fmla="*/ 19 w 184"/>
                    <a:gd name="T13" fmla="*/ 370 h 442"/>
                    <a:gd name="T14" fmla="*/ 19 w 184"/>
                    <a:gd name="T15" fmla="*/ 310 h 442"/>
                    <a:gd name="T16" fmla="*/ 85 w 184"/>
                    <a:gd name="T17" fmla="*/ 310 h 442"/>
                    <a:gd name="T18" fmla="*/ 85 w 184"/>
                    <a:gd name="T19" fmla="*/ 370 h 442"/>
                    <a:gd name="T20" fmla="*/ 85 w 184"/>
                    <a:gd name="T21" fmla="*/ 296 h 442"/>
                    <a:gd name="T22" fmla="*/ 19 w 184"/>
                    <a:gd name="T23" fmla="*/ 296 h 442"/>
                    <a:gd name="T24" fmla="*/ 19 w 184"/>
                    <a:gd name="T25" fmla="*/ 237 h 442"/>
                    <a:gd name="T26" fmla="*/ 85 w 184"/>
                    <a:gd name="T27" fmla="*/ 237 h 442"/>
                    <a:gd name="T28" fmla="*/ 85 w 184"/>
                    <a:gd name="T29" fmla="*/ 296 h 442"/>
                    <a:gd name="T30" fmla="*/ 85 w 184"/>
                    <a:gd name="T31" fmla="*/ 223 h 442"/>
                    <a:gd name="T32" fmla="*/ 19 w 184"/>
                    <a:gd name="T33" fmla="*/ 223 h 442"/>
                    <a:gd name="T34" fmla="*/ 19 w 184"/>
                    <a:gd name="T35" fmla="*/ 164 h 442"/>
                    <a:gd name="T36" fmla="*/ 85 w 184"/>
                    <a:gd name="T37" fmla="*/ 164 h 442"/>
                    <a:gd name="T38" fmla="*/ 85 w 184"/>
                    <a:gd name="T39" fmla="*/ 223 h 442"/>
                    <a:gd name="T40" fmla="*/ 85 w 184"/>
                    <a:gd name="T41" fmla="*/ 151 h 442"/>
                    <a:gd name="T42" fmla="*/ 19 w 184"/>
                    <a:gd name="T43" fmla="*/ 151 h 442"/>
                    <a:gd name="T44" fmla="*/ 19 w 184"/>
                    <a:gd name="T45" fmla="*/ 91 h 442"/>
                    <a:gd name="T46" fmla="*/ 85 w 184"/>
                    <a:gd name="T47" fmla="*/ 91 h 442"/>
                    <a:gd name="T48" fmla="*/ 85 w 184"/>
                    <a:gd name="T49" fmla="*/ 151 h 442"/>
                    <a:gd name="T50" fmla="*/ 85 w 184"/>
                    <a:gd name="T51" fmla="*/ 78 h 442"/>
                    <a:gd name="T52" fmla="*/ 19 w 184"/>
                    <a:gd name="T53" fmla="*/ 78 h 442"/>
                    <a:gd name="T54" fmla="*/ 19 w 184"/>
                    <a:gd name="T55" fmla="*/ 18 h 442"/>
                    <a:gd name="T56" fmla="*/ 85 w 184"/>
                    <a:gd name="T57" fmla="*/ 18 h 442"/>
                    <a:gd name="T58" fmla="*/ 85 w 184"/>
                    <a:gd name="T59" fmla="*/ 78 h 442"/>
                    <a:gd name="T60" fmla="*/ 164 w 184"/>
                    <a:gd name="T61" fmla="*/ 370 h 442"/>
                    <a:gd name="T62" fmla="*/ 99 w 184"/>
                    <a:gd name="T63" fmla="*/ 370 h 442"/>
                    <a:gd name="T64" fmla="*/ 99 w 184"/>
                    <a:gd name="T65" fmla="*/ 310 h 442"/>
                    <a:gd name="T66" fmla="*/ 164 w 184"/>
                    <a:gd name="T67" fmla="*/ 310 h 442"/>
                    <a:gd name="T68" fmla="*/ 164 w 184"/>
                    <a:gd name="T69" fmla="*/ 370 h 442"/>
                    <a:gd name="T70" fmla="*/ 164 w 184"/>
                    <a:gd name="T71" fmla="*/ 296 h 442"/>
                    <a:gd name="T72" fmla="*/ 99 w 184"/>
                    <a:gd name="T73" fmla="*/ 296 h 442"/>
                    <a:gd name="T74" fmla="*/ 99 w 184"/>
                    <a:gd name="T75" fmla="*/ 237 h 442"/>
                    <a:gd name="T76" fmla="*/ 164 w 184"/>
                    <a:gd name="T77" fmla="*/ 237 h 442"/>
                    <a:gd name="T78" fmla="*/ 164 w 184"/>
                    <a:gd name="T79" fmla="*/ 296 h 442"/>
                    <a:gd name="T80" fmla="*/ 164 w 184"/>
                    <a:gd name="T81" fmla="*/ 223 h 442"/>
                    <a:gd name="T82" fmla="*/ 99 w 184"/>
                    <a:gd name="T83" fmla="*/ 223 h 442"/>
                    <a:gd name="T84" fmla="*/ 99 w 184"/>
                    <a:gd name="T85" fmla="*/ 164 h 442"/>
                    <a:gd name="T86" fmla="*/ 164 w 184"/>
                    <a:gd name="T87" fmla="*/ 164 h 442"/>
                    <a:gd name="T88" fmla="*/ 164 w 184"/>
                    <a:gd name="T89" fmla="*/ 223 h 442"/>
                    <a:gd name="T90" fmla="*/ 164 w 184"/>
                    <a:gd name="T91" fmla="*/ 151 h 442"/>
                    <a:gd name="T92" fmla="*/ 99 w 184"/>
                    <a:gd name="T93" fmla="*/ 151 h 442"/>
                    <a:gd name="T94" fmla="*/ 99 w 184"/>
                    <a:gd name="T95" fmla="*/ 91 h 442"/>
                    <a:gd name="T96" fmla="*/ 164 w 184"/>
                    <a:gd name="T97" fmla="*/ 91 h 442"/>
                    <a:gd name="T98" fmla="*/ 164 w 184"/>
                    <a:gd name="T99" fmla="*/ 151 h 442"/>
                    <a:gd name="T100" fmla="*/ 164 w 184"/>
                    <a:gd name="T101" fmla="*/ 78 h 442"/>
                    <a:gd name="T102" fmla="*/ 99 w 184"/>
                    <a:gd name="T103" fmla="*/ 78 h 442"/>
                    <a:gd name="T104" fmla="*/ 99 w 184"/>
                    <a:gd name="T105" fmla="*/ 18 h 442"/>
                    <a:gd name="T106" fmla="*/ 164 w 184"/>
                    <a:gd name="T107" fmla="*/ 18 h 442"/>
                    <a:gd name="T108" fmla="*/ 164 w 184"/>
                    <a:gd name="T109" fmla="*/ 78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4" h="442">
                      <a:moveTo>
                        <a:pt x="0" y="0"/>
                      </a:moveTo>
                      <a:lnTo>
                        <a:pt x="0" y="442"/>
                      </a:lnTo>
                      <a:lnTo>
                        <a:pt x="184" y="442"/>
                      </a:lnTo>
                      <a:lnTo>
                        <a:pt x="184" y="0"/>
                      </a:lnTo>
                      <a:lnTo>
                        <a:pt x="0" y="0"/>
                      </a:lnTo>
                      <a:close/>
                      <a:moveTo>
                        <a:pt x="85" y="370"/>
                      </a:moveTo>
                      <a:lnTo>
                        <a:pt x="19" y="370"/>
                      </a:lnTo>
                      <a:lnTo>
                        <a:pt x="19" y="310"/>
                      </a:lnTo>
                      <a:lnTo>
                        <a:pt x="85" y="310"/>
                      </a:lnTo>
                      <a:lnTo>
                        <a:pt x="85" y="370"/>
                      </a:lnTo>
                      <a:close/>
                      <a:moveTo>
                        <a:pt x="85" y="296"/>
                      </a:moveTo>
                      <a:lnTo>
                        <a:pt x="19" y="296"/>
                      </a:lnTo>
                      <a:lnTo>
                        <a:pt x="19" y="237"/>
                      </a:lnTo>
                      <a:lnTo>
                        <a:pt x="85" y="237"/>
                      </a:lnTo>
                      <a:lnTo>
                        <a:pt x="85" y="296"/>
                      </a:lnTo>
                      <a:close/>
                      <a:moveTo>
                        <a:pt x="85" y="223"/>
                      </a:moveTo>
                      <a:lnTo>
                        <a:pt x="19" y="223"/>
                      </a:lnTo>
                      <a:lnTo>
                        <a:pt x="19" y="164"/>
                      </a:lnTo>
                      <a:lnTo>
                        <a:pt x="85" y="164"/>
                      </a:lnTo>
                      <a:lnTo>
                        <a:pt x="85" y="223"/>
                      </a:lnTo>
                      <a:close/>
                      <a:moveTo>
                        <a:pt x="85" y="151"/>
                      </a:moveTo>
                      <a:lnTo>
                        <a:pt x="19" y="151"/>
                      </a:lnTo>
                      <a:lnTo>
                        <a:pt x="19" y="91"/>
                      </a:lnTo>
                      <a:lnTo>
                        <a:pt x="85" y="91"/>
                      </a:lnTo>
                      <a:lnTo>
                        <a:pt x="85" y="151"/>
                      </a:lnTo>
                      <a:close/>
                      <a:moveTo>
                        <a:pt x="85" y="78"/>
                      </a:moveTo>
                      <a:lnTo>
                        <a:pt x="19" y="78"/>
                      </a:lnTo>
                      <a:lnTo>
                        <a:pt x="19" y="18"/>
                      </a:lnTo>
                      <a:lnTo>
                        <a:pt x="85" y="18"/>
                      </a:lnTo>
                      <a:lnTo>
                        <a:pt x="85" y="78"/>
                      </a:lnTo>
                      <a:close/>
                      <a:moveTo>
                        <a:pt x="164" y="370"/>
                      </a:moveTo>
                      <a:lnTo>
                        <a:pt x="99" y="370"/>
                      </a:lnTo>
                      <a:lnTo>
                        <a:pt x="99" y="310"/>
                      </a:lnTo>
                      <a:lnTo>
                        <a:pt x="164" y="310"/>
                      </a:lnTo>
                      <a:lnTo>
                        <a:pt x="164" y="370"/>
                      </a:lnTo>
                      <a:close/>
                      <a:moveTo>
                        <a:pt x="164" y="296"/>
                      </a:moveTo>
                      <a:lnTo>
                        <a:pt x="99" y="296"/>
                      </a:lnTo>
                      <a:lnTo>
                        <a:pt x="99" y="237"/>
                      </a:lnTo>
                      <a:lnTo>
                        <a:pt x="164" y="237"/>
                      </a:lnTo>
                      <a:lnTo>
                        <a:pt x="164" y="296"/>
                      </a:lnTo>
                      <a:close/>
                      <a:moveTo>
                        <a:pt x="164" y="223"/>
                      </a:moveTo>
                      <a:lnTo>
                        <a:pt x="99" y="223"/>
                      </a:lnTo>
                      <a:lnTo>
                        <a:pt x="99" y="164"/>
                      </a:lnTo>
                      <a:lnTo>
                        <a:pt x="164" y="164"/>
                      </a:lnTo>
                      <a:lnTo>
                        <a:pt x="164" y="223"/>
                      </a:lnTo>
                      <a:close/>
                      <a:moveTo>
                        <a:pt x="164" y="151"/>
                      </a:moveTo>
                      <a:lnTo>
                        <a:pt x="99" y="151"/>
                      </a:lnTo>
                      <a:lnTo>
                        <a:pt x="99" y="91"/>
                      </a:lnTo>
                      <a:lnTo>
                        <a:pt x="164" y="91"/>
                      </a:lnTo>
                      <a:lnTo>
                        <a:pt x="164" y="151"/>
                      </a:lnTo>
                      <a:close/>
                      <a:moveTo>
                        <a:pt x="164" y="78"/>
                      </a:moveTo>
                      <a:lnTo>
                        <a:pt x="99" y="78"/>
                      </a:lnTo>
                      <a:lnTo>
                        <a:pt x="99" y="18"/>
                      </a:lnTo>
                      <a:lnTo>
                        <a:pt x="164" y="18"/>
                      </a:lnTo>
                      <a:lnTo>
                        <a:pt x="164" y="78"/>
                      </a:lnTo>
                      <a:close/>
                    </a:path>
                  </a:pathLst>
                </a:custGeom>
                <a:solidFill>
                  <a:schemeClr val="bg1"/>
                </a:solidFill>
                <a:ln>
                  <a:noFill/>
                </a:ln>
                <a:extLst/>
              </p:spPr>
              <p:txBody>
                <a:bodyPr vert="horz" wrap="square" lIns="91414" tIns="45706" rIns="91414" bIns="45706"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1198">
                    <a:solidFill>
                      <a:srgbClr val="000000"/>
                    </a:solidFill>
                  </a:endParaRPr>
                </a:p>
              </p:txBody>
            </p:sp>
            <p:sp>
              <p:nvSpPr>
                <p:cNvPr id="63" name="Freeform 62"/>
                <p:cNvSpPr>
                  <a:spLocks noEditPoints="1"/>
                </p:cNvSpPr>
                <p:nvPr/>
              </p:nvSpPr>
              <p:spPr bwMode="auto">
                <a:xfrm>
                  <a:off x="4098926" y="5514687"/>
                  <a:ext cx="261509" cy="704796"/>
                </a:xfrm>
                <a:custGeom>
                  <a:avLst/>
                  <a:gdLst>
                    <a:gd name="T0" fmla="*/ 148 w 164"/>
                    <a:gd name="T1" fmla="*/ 181 h 442"/>
                    <a:gd name="T2" fmla="*/ 148 w 164"/>
                    <a:gd name="T3" fmla="*/ 136 h 442"/>
                    <a:gd name="T4" fmla="*/ 123 w 164"/>
                    <a:gd name="T5" fmla="*/ 136 h 442"/>
                    <a:gd name="T6" fmla="*/ 123 w 164"/>
                    <a:gd name="T7" fmla="*/ 84 h 442"/>
                    <a:gd name="T8" fmla="*/ 101 w 164"/>
                    <a:gd name="T9" fmla="*/ 84 h 442"/>
                    <a:gd name="T10" fmla="*/ 101 w 164"/>
                    <a:gd name="T11" fmla="*/ 45 h 442"/>
                    <a:gd name="T12" fmla="*/ 87 w 164"/>
                    <a:gd name="T13" fmla="*/ 45 h 442"/>
                    <a:gd name="T14" fmla="*/ 87 w 164"/>
                    <a:gd name="T15" fmla="*/ 0 h 442"/>
                    <a:gd name="T16" fmla="*/ 77 w 164"/>
                    <a:gd name="T17" fmla="*/ 0 h 442"/>
                    <a:gd name="T18" fmla="*/ 77 w 164"/>
                    <a:gd name="T19" fmla="*/ 45 h 442"/>
                    <a:gd name="T20" fmla="*/ 63 w 164"/>
                    <a:gd name="T21" fmla="*/ 45 h 442"/>
                    <a:gd name="T22" fmla="*/ 63 w 164"/>
                    <a:gd name="T23" fmla="*/ 84 h 442"/>
                    <a:gd name="T24" fmla="*/ 41 w 164"/>
                    <a:gd name="T25" fmla="*/ 84 h 442"/>
                    <a:gd name="T26" fmla="*/ 41 w 164"/>
                    <a:gd name="T27" fmla="*/ 136 h 442"/>
                    <a:gd name="T28" fmla="*/ 16 w 164"/>
                    <a:gd name="T29" fmla="*/ 136 h 442"/>
                    <a:gd name="T30" fmla="*/ 16 w 164"/>
                    <a:gd name="T31" fmla="*/ 181 h 442"/>
                    <a:gd name="T32" fmla="*/ 0 w 164"/>
                    <a:gd name="T33" fmla="*/ 181 h 442"/>
                    <a:gd name="T34" fmla="*/ 0 w 164"/>
                    <a:gd name="T35" fmla="*/ 442 h 442"/>
                    <a:gd name="T36" fmla="*/ 164 w 164"/>
                    <a:gd name="T37" fmla="*/ 442 h 442"/>
                    <a:gd name="T38" fmla="*/ 164 w 164"/>
                    <a:gd name="T39" fmla="*/ 181 h 442"/>
                    <a:gd name="T40" fmla="*/ 148 w 164"/>
                    <a:gd name="T41" fmla="*/ 181 h 442"/>
                    <a:gd name="T42" fmla="*/ 16 w 164"/>
                    <a:gd name="T43" fmla="*/ 207 h 442"/>
                    <a:gd name="T44" fmla="*/ 82 w 164"/>
                    <a:gd name="T45" fmla="*/ 207 h 442"/>
                    <a:gd name="T46" fmla="*/ 82 w 164"/>
                    <a:gd name="T47" fmla="*/ 266 h 442"/>
                    <a:gd name="T48" fmla="*/ 16 w 164"/>
                    <a:gd name="T49" fmla="*/ 266 h 442"/>
                    <a:gd name="T50" fmla="*/ 16 w 164"/>
                    <a:gd name="T51" fmla="*/ 207 h 442"/>
                    <a:gd name="T52" fmla="*/ 82 w 164"/>
                    <a:gd name="T53" fmla="*/ 411 h 442"/>
                    <a:gd name="T54" fmla="*/ 16 w 164"/>
                    <a:gd name="T55" fmla="*/ 411 h 442"/>
                    <a:gd name="T56" fmla="*/ 16 w 164"/>
                    <a:gd name="T57" fmla="*/ 352 h 442"/>
                    <a:gd name="T58" fmla="*/ 82 w 164"/>
                    <a:gd name="T59" fmla="*/ 352 h 442"/>
                    <a:gd name="T60" fmla="*/ 82 w 164"/>
                    <a:gd name="T61" fmla="*/ 411 h 442"/>
                    <a:gd name="T62" fmla="*/ 148 w 164"/>
                    <a:gd name="T63" fmla="*/ 340 h 442"/>
                    <a:gd name="T64" fmla="*/ 82 w 164"/>
                    <a:gd name="T65" fmla="*/ 340 h 442"/>
                    <a:gd name="T66" fmla="*/ 82 w 164"/>
                    <a:gd name="T67" fmla="*/ 280 h 442"/>
                    <a:gd name="T68" fmla="*/ 148 w 164"/>
                    <a:gd name="T69" fmla="*/ 280 h 442"/>
                    <a:gd name="T70" fmla="*/ 148 w 164"/>
                    <a:gd name="T71" fmla="*/ 34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4" h="442">
                      <a:moveTo>
                        <a:pt x="148" y="181"/>
                      </a:moveTo>
                      <a:lnTo>
                        <a:pt x="148" y="136"/>
                      </a:lnTo>
                      <a:lnTo>
                        <a:pt x="123" y="136"/>
                      </a:lnTo>
                      <a:lnTo>
                        <a:pt x="123" y="84"/>
                      </a:lnTo>
                      <a:lnTo>
                        <a:pt x="101" y="84"/>
                      </a:lnTo>
                      <a:lnTo>
                        <a:pt x="101" y="45"/>
                      </a:lnTo>
                      <a:lnTo>
                        <a:pt x="87" y="45"/>
                      </a:lnTo>
                      <a:lnTo>
                        <a:pt x="87" y="0"/>
                      </a:lnTo>
                      <a:lnTo>
                        <a:pt x="77" y="0"/>
                      </a:lnTo>
                      <a:lnTo>
                        <a:pt x="77" y="45"/>
                      </a:lnTo>
                      <a:lnTo>
                        <a:pt x="63" y="45"/>
                      </a:lnTo>
                      <a:lnTo>
                        <a:pt x="63" y="84"/>
                      </a:lnTo>
                      <a:lnTo>
                        <a:pt x="41" y="84"/>
                      </a:lnTo>
                      <a:lnTo>
                        <a:pt x="41" y="136"/>
                      </a:lnTo>
                      <a:lnTo>
                        <a:pt x="16" y="136"/>
                      </a:lnTo>
                      <a:lnTo>
                        <a:pt x="16" y="181"/>
                      </a:lnTo>
                      <a:lnTo>
                        <a:pt x="0" y="181"/>
                      </a:lnTo>
                      <a:lnTo>
                        <a:pt x="0" y="442"/>
                      </a:lnTo>
                      <a:lnTo>
                        <a:pt x="164" y="442"/>
                      </a:lnTo>
                      <a:lnTo>
                        <a:pt x="164" y="181"/>
                      </a:lnTo>
                      <a:lnTo>
                        <a:pt x="148" y="181"/>
                      </a:lnTo>
                      <a:close/>
                      <a:moveTo>
                        <a:pt x="16" y="207"/>
                      </a:moveTo>
                      <a:lnTo>
                        <a:pt x="82" y="207"/>
                      </a:lnTo>
                      <a:lnTo>
                        <a:pt x="82" y="266"/>
                      </a:lnTo>
                      <a:lnTo>
                        <a:pt x="16" y="266"/>
                      </a:lnTo>
                      <a:lnTo>
                        <a:pt x="16" y="207"/>
                      </a:lnTo>
                      <a:close/>
                      <a:moveTo>
                        <a:pt x="82" y="411"/>
                      </a:moveTo>
                      <a:lnTo>
                        <a:pt x="16" y="411"/>
                      </a:lnTo>
                      <a:lnTo>
                        <a:pt x="16" y="352"/>
                      </a:lnTo>
                      <a:lnTo>
                        <a:pt x="82" y="352"/>
                      </a:lnTo>
                      <a:lnTo>
                        <a:pt x="82" y="411"/>
                      </a:lnTo>
                      <a:close/>
                      <a:moveTo>
                        <a:pt x="148" y="340"/>
                      </a:moveTo>
                      <a:lnTo>
                        <a:pt x="82" y="340"/>
                      </a:lnTo>
                      <a:lnTo>
                        <a:pt x="82" y="280"/>
                      </a:lnTo>
                      <a:lnTo>
                        <a:pt x="148" y="280"/>
                      </a:lnTo>
                      <a:lnTo>
                        <a:pt x="148" y="340"/>
                      </a:lnTo>
                      <a:close/>
                    </a:path>
                  </a:pathLst>
                </a:custGeom>
                <a:solidFill>
                  <a:schemeClr val="bg1">
                    <a:alpha val="70000"/>
                  </a:schemeClr>
                </a:solidFill>
                <a:ln>
                  <a:noFill/>
                </a:ln>
                <a:extLst/>
              </p:spPr>
              <p:txBody>
                <a:bodyPr vert="horz" wrap="square" lIns="91414" tIns="45706" rIns="91414" bIns="45706"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1198">
                    <a:solidFill>
                      <a:srgbClr val="000000"/>
                    </a:solidFill>
                  </a:endParaRPr>
                </a:p>
              </p:txBody>
            </p:sp>
            <p:sp>
              <p:nvSpPr>
                <p:cNvPr id="64" name="Freeform 63"/>
                <p:cNvSpPr>
                  <a:spLocks noEditPoints="1"/>
                </p:cNvSpPr>
                <p:nvPr/>
              </p:nvSpPr>
              <p:spPr bwMode="auto">
                <a:xfrm>
                  <a:off x="4389137" y="5619928"/>
                  <a:ext cx="294995" cy="599556"/>
                </a:xfrm>
                <a:custGeom>
                  <a:avLst/>
                  <a:gdLst>
                    <a:gd name="T0" fmla="*/ 0 w 185"/>
                    <a:gd name="T1" fmla="*/ 0 h 376"/>
                    <a:gd name="T2" fmla="*/ 0 w 185"/>
                    <a:gd name="T3" fmla="*/ 376 h 376"/>
                    <a:gd name="T4" fmla="*/ 185 w 185"/>
                    <a:gd name="T5" fmla="*/ 376 h 376"/>
                    <a:gd name="T6" fmla="*/ 185 w 185"/>
                    <a:gd name="T7" fmla="*/ 0 h 376"/>
                    <a:gd name="T8" fmla="*/ 0 w 185"/>
                    <a:gd name="T9" fmla="*/ 0 h 376"/>
                    <a:gd name="T10" fmla="*/ 86 w 185"/>
                    <a:gd name="T11" fmla="*/ 304 h 376"/>
                    <a:gd name="T12" fmla="*/ 20 w 185"/>
                    <a:gd name="T13" fmla="*/ 304 h 376"/>
                    <a:gd name="T14" fmla="*/ 20 w 185"/>
                    <a:gd name="T15" fmla="*/ 244 h 376"/>
                    <a:gd name="T16" fmla="*/ 86 w 185"/>
                    <a:gd name="T17" fmla="*/ 244 h 376"/>
                    <a:gd name="T18" fmla="*/ 86 w 185"/>
                    <a:gd name="T19" fmla="*/ 304 h 376"/>
                    <a:gd name="T20" fmla="*/ 86 w 185"/>
                    <a:gd name="T21" fmla="*/ 230 h 376"/>
                    <a:gd name="T22" fmla="*/ 20 w 185"/>
                    <a:gd name="T23" fmla="*/ 230 h 376"/>
                    <a:gd name="T24" fmla="*/ 20 w 185"/>
                    <a:gd name="T25" fmla="*/ 171 h 376"/>
                    <a:gd name="T26" fmla="*/ 86 w 185"/>
                    <a:gd name="T27" fmla="*/ 171 h 376"/>
                    <a:gd name="T28" fmla="*/ 86 w 185"/>
                    <a:gd name="T29" fmla="*/ 230 h 376"/>
                    <a:gd name="T30" fmla="*/ 86 w 185"/>
                    <a:gd name="T31" fmla="*/ 157 h 376"/>
                    <a:gd name="T32" fmla="*/ 20 w 185"/>
                    <a:gd name="T33" fmla="*/ 157 h 376"/>
                    <a:gd name="T34" fmla="*/ 20 w 185"/>
                    <a:gd name="T35" fmla="*/ 98 h 376"/>
                    <a:gd name="T36" fmla="*/ 86 w 185"/>
                    <a:gd name="T37" fmla="*/ 98 h 376"/>
                    <a:gd name="T38" fmla="*/ 86 w 185"/>
                    <a:gd name="T39" fmla="*/ 157 h 376"/>
                    <a:gd name="T40" fmla="*/ 86 w 185"/>
                    <a:gd name="T41" fmla="*/ 85 h 376"/>
                    <a:gd name="T42" fmla="*/ 20 w 185"/>
                    <a:gd name="T43" fmla="*/ 85 h 376"/>
                    <a:gd name="T44" fmla="*/ 20 w 185"/>
                    <a:gd name="T45" fmla="*/ 25 h 376"/>
                    <a:gd name="T46" fmla="*/ 86 w 185"/>
                    <a:gd name="T47" fmla="*/ 25 h 376"/>
                    <a:gd name="T48" fmla="*/ 86 w 185"/>
                    <a:gd name="T49" fmla="*/ 85 h 376"/>
                    <a:gd name="T50" fmla="*/ 166 w 185"/>
                    <a:gd name="T51" fmla="*/ 304 h 376"/>
                    <a:gd name="T52" fmla="*/ 99 w 185"/>
                    <a:gd name="T53" fmla="*/ 304 h 376"/>
                    <a:gd name="T54" fmla="*/ 99 w 185"/>
                    <a:gd name="T55" fmla="*/ 244 h 376"/>
                    <a:gd name="T56" fmla="*/ 166 w 185"/>
                    <a:gd name="T57" fmla="*/ 244 h 376"/>
                    <a:gd name="T58" fmla="*/ 166 w 185"/>
                    <a:gd name="T59" fmla="*/ 304 h 376"/>
                    <a:gd name="T60" fmla="*/ 166 w 185"/>
                    <a:gd name="T61" fmla="*/ 230 h 376"/>
                    <a:gd name="T62" fmla="*/ 99 w 185"/>
                    <a:gd name="T63" fmla="*/ 230 h 376"/>
                    <a:gd name="T64" fmla="*/ 99 w 185"/>
                    <a:gd name="T65" fmla="*/ 171 h 376"/>
                    <a:gd name="T66" fmla="*/ 166 w 185"/>
                    <a:gd name="T67" fmla="*/ 171 h 376"/>
                    <a:gd name="T68" fmla="*/ 166 w 185"/>
                    <a:gd name="T69" fmla="*/ 230 h 376"/>
                    <a:gd name="T70" fmla="*/ 166 w 185"/>
                    <a:gd name="T71" fmla="*/ 157 h 376"/>
                    <a:gd name="T72" fmla="*/ 99 w 185"/>
                    <a:gd name="T73" fmla="*/ 157 h 376"/>
                    <a:gd name="T74" fmla="*/ 99 w 185"/>
                    <a:gd name="T75" fmla="*/ 98 h 376"/>
                    <a:gd name="T76" fmla="*/ 166 w 185"/>
                    <a:gd name="T77" fmla="*/ 98 h 376"/>
                    <a:gd name="T78" fmla="*/ 166 w 185"/>
                    <a:gd name="T79" fmla="*/ 157 h 376"/>
                    <a:gd name="T80" fmla="*/ 166 w 185"/>
                    <a:gd name="T81" fmla="*/ 85 h 376"/>
                    <a:gd name="T82" fmla="*/ 99 w 185"/>
                    <a:gd name="T83" fmla="*/ 85 h 376"/>
                    <a:gd name="T84" fmla="*/ 99 w 185"/>
                    <a:gd name="T85" fmla="*/ 25 h 376"/>
                    <a:gd name="T86" fmla="*/ 166 w 185"/>
                    <a:gd name="T87" fmla="*/ 25 h 376"/>
                    <a:gd name="T88" fmla="*/ 166 w 185"/>
                    <a:gd name="T89" fmla="*/ 8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5" h="376">
                      <a:moveTo>
                        <a:pt x="0" y="0"/>
                      </a:moveTo>
                      <a:lnTo>
                        <a:pt x="0" y="376"/>
                      </a:lnTo>
                      <a:lnTo>
                        <a:pt x="185" y="376"/>
                      </a:lnTo>
                      <a:lnTo>
                        <a:pt x="185" y="0"/>
                      </a:lnTo>
                      <a:lnTo>
                        <a:pt x="0" y="0"/>
                      </a:lnTo>
                      <a:close/>
                      <a:moveTo>
                        <a:pt x="86" y="304"/>
                      </a:moveTo>
                      <a:lnTo>
                        <a:pt x="20" y="304"/>
                      </a:lnTo>
                      <a:lnTo>
                        <a:pt x="20" y="244"/>
                      </a:lnTo>
                      <a:lnTo>
                        <a:pt x="86" y="244"/>
                      </a:lnTo>
                      <a:lnTo>
                        <a:pt x="86" y="304"/>
                      </a:lnTo>
                      <a:close/>
                      <a:moveTo>
                        <a:pt x="86" y="230"/>
                      </a:moveTo>
                      <a:lnTo>
                        <a:pt x="20" y="230"/>
                      </a:lnTo>
                      <a:lnTo>
                        <a:pt x="20" y="171"/>
                      </a:lnTo>
                      <a:lnTo>
                        <a:pt x="86" y="171"/>
                      </a:lnTo>
                      <a:lnTo>
                        <a:pt x="86" y="230"/>
                      </a:lnTo>
                      <a:close/>
                      <a:moveTo>
                        <a:pt x="86" y="157"/>
                      </a:moveTo>
                      <a:lnTo>
                        <a:pt x="20" y="157"/>
                      </a:lnTo>
                      <a:lnTo>
                        <a:pt x="20" y="98"/>
                      </a:lnTo>
                      <a:lnTo>
                        <a:pt x="86" y="98"/>
                      </a:lnTo>
                      <a:lnTo>
                        <a:pt x="86" y="157"/>
                      </a:lnTo>
                      <a:close/>
                      <a:moveTo>
                        <a:pt x="86" y="85"/>
                      </a:moveTo>
                      <a:lnTo>
                        <a:pt x="20" y="85"/>
                      </a:lnTo>
                      <a:lnTo>
                        <a:pt x="20" y="25"/>
                      </a:lnTo>
                      <a:lnTo>
                        <a:pt x="86" y="25"/>
                      </a:lnTo>
                      <a:lnTo>
                        <a:pt x="86" y="85"/>
                      </a:lnTo>
                      <a:close/>
                      <a:moveTo>
                        <a:pt x="166" y="304"/>
                      </a:moveTo>
                      <a:lnTo>
                        <a:pt x="99" y="304"/>
                      </a:lnTo>
                      <a:lnTo>
                        <a:pt x="99" y="244"/>
                      </a:lnTo>
                      <a:lnTo>
                        <a:pt x="166" y="244"/>
                      </a:lnTo>
                      <a:lnTo>
                        <a:pt x="166" y="304"/>
                      </a:lnTo>
                      <a:close/>
                      <a:moveTo>
                        <a:pt x="166" y="230"/>
                      </a:moveTo>
                      <a:lnTo>
                        <a:pt x="99" y="230"/>
                      </a:lnTo>
                      <a:lnTo>
                        <a:pt x="99" y="171"/>
                      </a:lnTo>
                      <a:lnTo>
                        <a:pt x="166" y="171"/>
                      </a:lnTo>
                      <a:lnTo>
                        <a:pt x="166" y="230"/>
                      </a:lnTo>
                      <a:close/>
                      <a:moveTo>
                        <a:pt x="166" y="157"/>
                      </a:moveTo>
                      <a:lnTo>
                        <a:pt x="99" y="157"/>
                      </a:lnTo>
                      <a:lnTo>
                        <a:pt x="99" y="98"/>
                      </a:lnTo>
                      <a:lnTo>
                        <a:pt x="166" y="98"/>
                      </a:lnTo>
                      <a:lnTo>
                        <a:pt x="166" y="157"/>
                      </a:lnTo>
                      <a:close/>
                      <a:moveTo>
                        <a:pt x="166" y="85"/>
                      </a:moveTo>
                      <a:lnTo>
                        <a:pt x="99" y="85"/>
                      </a:lnTo>
                      <a:lnTo>
                        <a:pt x="99" y="25"/>
                      </a:lnTo>
                      <a:lnTo>
                        <a:pt x="166" y="25"/>
                      </a:lnTo>
                      <a:lnTo>
                        <a:pt x="166" y="85"/>
                      </a:lnTo>
                      <a:close/>
                    </a:path>
                  </a:pathLst>
                </a:custGeom>
                <a:solidFill>
                  <a:schemeClr val="bg1"/>
                </a:solidFill>
                <a:ln>
                  <a:noFill/>
                </a:ln>
                <a:extLst/>
              </p:spPr>
              <p:txBody>
                <a:bodyPr vert="horz" wrap="square" lIns="91414" tIns="45706" rIns="91414" bIns="45706"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1198">
                    <a:solidFill>
                      <a:srgbClr val="000000"/>
                    </a:solidFill>
                  </a:endParaRPr>
                </a:p>
              </p:txBody>
            </p:sp>
            <p:sp>
              <p:nvSpPr>
                <p:cNvPr id="65" name="Freeform 64"/>
                <p:cNvSpPr>
                  <a:spLocks noEditPoints="1"/>
                </p:cNvSpPr>
                <p:nvPr/>
              </p:nvSpPr>
              <p:spPr bwMode="auto">
                <a:xfrm>
                  <a:off x="2875241" y="5514687"/>
                  <a:ext cx="261509" cy="704796"/>
                </a:xfrm>
                <a:custGeom>
                  <a:avLst/>
                  <a:gdLst>
                    <a:gd name="T0" fmla="*/ 148 w 164"/>
                    <a:gd name="T1" fmla="*/ 181 h 442"/>
                    <a:gd name="T2" fmla="*/ 148 w 164"/>
                    <a:gd name="T3" fmla="*/ 136 h 442"/>
                    <a:gd name="T4" fmla="*/ 123 w 164"/>
                    <a:gd name="T5" fmla="*/ 136 h 442"/>
                    <a:gd name="T6" fmla="*/ 123 w 164"/>
                    <a:gd name="T7" fmla="*/ 84 h 442"/>
                    <a:gd name="T8" fmla="*/ 101 w 164"/>
                    <a:gd name="T9" fmla="*/ 84 h 442"/>
                    <a:gd name="T10" fmla="*/ 101 w 164"/>
                    <a:gd name="T11" fmla="*/ 45 h 442"/>
                    <a:gd name="T12" fmla="*/ 87 w 164"/>
                    <a:gd name="T13" fmla="*/ 45 h 442"/>
                    <a:gd name="T14" fmla="*/ 87 w 164"/>
                    <a:gd name="T15" fmla="*/ 0 h 442"/>
                    <a:gd name="T16" fmla="*/ 77 w 164"/>
                    <a:gd name="T17" fmla="*/ 0 h 442"/>
                    <a:gd name="T18" fmla="*/ 77 w 164"/>
                    <a:gd name="T19" fmla="*/ 45 h 442"/>
                    <a:gd name="T20" fmla="*/ 63 w 164"/>
                    <a:gd name="T21" fmla="*/ 45 h 442"/>
                    <a:gd name="T22" fmla="*/ 63 w 164"/>
                    <a:gd name="T23" fmla="*/ 84 h 442"/>
                    <a:gd name="T24" fmla="*/ 41 w 164"/>
                    <a:gd name="T25" fmla="*/ 84 h 442"/>
                    <a:gd name="T26" fmla="*/ 41 w 164"/>
                    <a:gd name="T27" fmla="*/ 136 h 442"/>
                    <a:gd name="T28" fmla="*/ 16 w 164"/>
                    <a:gd name="T29" fmla="*/ 136 h 442"/>
                    <a:gd name="T30" fmla="*/ 16 w 164"/>
                    <a:gd name="T31" fmla="*/ 181 h 442"/>
                    <a:gd name="T32" fmla="*/ 0 w 164"/>
                    <a:gd name="T33" fmla="*/ 181 h 442"/>
                    <a:gd name="T34" fmla="*/ 0 w 164"/>
                    <a:gd name="T35" fmla="*/ 442 h 442"/>
                    <a:gd name="T36" fmla="*/ 164 w 164"/>
                    <a:gd name="T37" fmla="*/ 442 h 442"/>
                    <a:gd name="T38" fmla="*/ 164 w 164"/>
                    <a:gd name="T39" fmla="*/ 181 h 442"/>
                    <a:gd name="T40" fmla="*/ 148 w 164"/>
                    <a:gd name="T41" fmla="*/ 181 h 442"/>
                    <a:gd name="T42" fmla="*/ 16 w 164"/>
                    <a:gd name="T43" fmla="*/ 207 h 442"/>
                    <a:gd name="T44" fmla="*/ 82 w 164"/>
                    <a:gd name="T45" fmla="*/ 207 h 442"/>
                    <a:gd name="T46" fmla="*/ 82 w 164"/>
                    <a:gd name="T47" fmla="*/ 266 h 442"/>
                    <a:gd name="T48" fmla="*/ 16 w 164"/>
                    <a:gd name="T49" fmla="*/ 266 h 442"/>
                    <a:gd name="T50" fmla="*/ 16 w 164"/>
                    <a:gd name="T51" fmla="*/ 207 h 442"/>
                    <a:gd name="T52" fmla="*/ 82 w 164"/>
                    <a:gd name="T53" fmla="*/ 411 h 442"/>
                    <a:gd name="T54" fmla="*/ 16 w 164"/>
                    <a:gd name="T55" fmla="*/ 411 h 442"/>
                    <a:gd name="T56" fmla="*/ 16 w 164"/>
                    <a:gd name="T57" fmla="*/ 352 h 442"/>
                    <a:gd name="T58" fmla="*/ 82 w 164"/>
                    <a:gd name="T59" fmla="*/ 352 h 442"/>
                    <a:gd name="T60" fmla="*/ 82 w 164"/>
                    <a:gd name="T61" fmla="*/ 411 h 442"/>
                    <a:gd name="T62" fmla="*/ 148 w 164"/>
                    <a:gd name="T63" fmla="*/ 340 h 442"/>
                    <a:gd name="T64" fmla="*/ 82 w 164"/>
                    <a:gd name="T65" fmla="*/ 340 h 442"/>
                    <a:gd name="T66" fmla="*/ 82 w 164"/>
                    <a:gd name="T67" fmla="*/ 280 h 442"/>
                    <a:gd name="T68" fmla="*/ 148 w 164"/>
                    <a:gd name="T69" fmla="*/ 280 h 442"/>
                    <a:gd name="T70" fmla="*/ 148 w 164"/>
                    <a:gd name="T71" fmla="*/ 34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4" h="442">
                      <a:moveTo>
                        <a:pt x="148" y="181"/>
                      </a:moveTo>
                      <a:lnTo>
                        <a:pt x="148" y="136"/>
                      </a:lnTo>
                      <a:lnTo>
                        <a:pt x="123" y="136"/>
                      </a:lnTo>
                      <a:lnTo>
                        <a:pt x="123" y="84"/>
                      </a:lnTo>
                      <a:lnTo>
                        <a:pt x="101" y="84"/>
                      </a:lnTo>
                      <a:lnTo>
                        <a:pt x="101" y="45"/>
                      </a:lnTo>
                      <a:lnTo>
                        <a:pt x="87" y="45"/>
                      </a:lnTo>
                      <a:lnTo>
                        <a:pt x="87" y="0"/>
                      </a:lnTo>
                      <a:lnTo>
                        <a:pt x="77" y="0"/>
                      </a:lnTo>
                      <a:lnTo>
                        <a:pt x="77" y="45"/>
                      </a:lnTo>
                      <a:lnTo>
                        <a:pt x="63" y="45"/>
                      </a:lnTo>
                      <a:lnTo>
                        <a:pt x="63" y="84"/>
                      </a:lnTo>
                      <a:lnTo>
                        <a:pt x="41" y="84"/>
                      </a:lnTo>
                      <a:lnTo>
                        <a:pt x="41" y="136"/>
                      </a:lnTo>
                      <a:lnTo>
                        <a:pt x="16" y="136"/>
                      </a:lnTo>
                      <a:lnTo>
                        <a:pt x="16" y="181"/>
                      </a:lnTo>
                      <a:lnTo>
                        <a:pt x="0" y="181"/>
                      </a:lnTo>
                      <a:lnTo>
                        <a:pt x="0" y="442"/>
                      </a:lnTo>
                      <a:lnTo>
                        <a:pt x="164" y="442"/>
                      </a:lnTo>
                      <a:lnTo>
                        <a:pt x="164" y="181"/>
                      </a:lnTo>
                      <a:lnTo>
                        <a:pt x="148" y="181"/>
                      </a:lnTo>
                      <a:close/>
                      <a:moveTo>
                        <a:pt x="16" y="207"/>
                      </a:moveTo>
                      <a:lnTo>
                        <a:pt x="82" y="207"/>
                      </a:lnTo>
                      <a:lnTo>
                        <a:pt x="82" y="266"/>
                      </a:lnTo>
                      <a:lnTo>
                        <a:pt x="16" y="266"/>
                      </a:lnTo>
                      <a:lnTo>
                        <a:pt x="16" y="207"/>
                      </a:lnTo>
                      <a:close/>
                      <a:moveTo>
                        <a:pt x="82" y="411"/>
                      </a:moveTo>
                      <a:lnTo>
                        <a:pt x="16" y="411"/>
                      </a:lnTo>
                      <a:lnTo>
                        <a:pt x="16" y="352"/>
                      </a:lnTo>
                      <a:lnTo>
                        <a:pt x="82" y="352"/>
                      </a:lnTo>
                      <a:lnTo>
                        <a:pt x="82" y="411"/>
                      </a:lnTo>
                      <a:close/>
                      <a:moveTo>
                        <a:pt x="148" y="340"/>
                      </a:moveTo>
                      <a:lnTo>
                        <a:pt x="82" y="340"/>
                      </a:lnTo>
                      <a:lnTo>
                        <a:pt x="82" y="280"/>
                      </a:lnTo>
                      <a:lnTo>
                        <a:pt x="148" y="280"/>
                      </a:lnTo>
                      <a:lnTo>
                        <a:pt x="148" y="340"/>
                      </a:lnTo>
                      <a:close/>
                    </a:path>
                  </a:pathLst>
                </a:custGeom>
                <a:solidFill>
                  <a:schemeClr val="bg1">
                    <a:alpha val="70000"/>
                  </a:schemeClr>
                </a:solidFill>
                <a:ln>
                  <a:noFill/>
                </a:ln>
                <a:extLst/>
              </p:spPr>
              <p:txBody>
                <a:bodyPr vert="horz" wrap="square" lIns="91414" tIns="45706" rIns="91414" bIns="45706"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1198">
                    <a:solidFill>
                      <a:srgbClr val="000000"/>
                    </a:solidFill>
                  </a:endParaRPr>
                </a:p>
              </p:txBody>
            </p:sp>
            <p:sp>
              <p:nvSpPr>
                <p:cNvPr id="66" name="Freeform 65"/>
                <p:cNvSpPr>
                  <a:spLocks noEditPoints="1"/>
                </p:cNvSpPr>
                <p:nvPr/>
              </p:nvSpPr>
              <p:spPr bwMode="auto">
                <a:xfrm>
                  <a:off x="3489148" y="5667763"/>
                  <a:ext cx="261509" cy="551720"/>
                </a:xfrm>
                <a:custGeom>
                  <a:avLst/>
                  <a:gdLst>
                    <a:gd name="T0" fmla="*/ 148 w 164"/>
                    <a:gd name="T1" fmla="*/ 181 h 346"/>
                    <a:gd name="T2" fmla="*/ 148 w 164"/>
                    <a:gd name="T3" fmla="*/ 136 h 346"/>
                    <a:gd name="T4" fmla="*/ 123 w 164"/>
                    <a:gd name="T5" fmla="*/ 136 h 346"/>
                    <a:gd name="T6" fmla="*/ 123 w 164"/>
                    <a:gd name="T7" fmla="*/ 82 h 346"/>
                    <a:gd name="T8" fmla="*/ 101 w 164"/>
                    <a:gd name="T9" fmla="*/ 82 h 346"/>
                    <a:gd name="T10" fmla="*/ 101 w 164"/>
                    <a:gd name="T11" fmla="*/ 45 h 346"/>
                    <a:gd name="T12" fmla="*/ 87 w 164"/>
                    <a:gd name="T13" fmla="*/ 45 h 346"/>
                    <a:gd name="T14" fmla="*/ 87 w 164"/>
                    <a:gd name="T15" fmla="*/ 0 h 346"/>
                    <a:gd name="T16" fmla="*/ 77 w 164"/>
                    <a:gd name="T17" fmla="*/ 0 h 346"/>
                    <a:gd name="T18" fmla="*/ 77 w 164"/>
                    <a:gd name="T19" fmla="*/ 45 h 346"/>
                    <a:gd name="T20" fmla="*/ 63 w 164"/>
                    <a:gd name="T21" fmla="*/ 45 h 346"/>
                    <a:gd name="T22" fmla="*/ 63 w 164"/>
                    <a:gd name="T23" fmla="*/ 82 h 346"/>
                    <a:gd name="T24" fmla="*/ 42 w 164"/>
                    <a:gd name="T25" fmla="*/ 82 h 346"/>
                    <a:gd name="T26" fmla="*/ 42 w 164"/>
                    <a:gd name="T27" fmla="*/ 136 h 346"/>
                    <a:gd name="T28" fmla="*/ 16 w 164"/>
                    <a:gd name="T29" fmla="*/ 136 h 346"/>
                    <a:gd name="T30" fmla="*/ 16 w 164"/>
                    <a:gd name="T31" fmla="*/ 181 h 346"/>
                    <a:gd name="T32" fmla="*/ 0 w 164"/>
                    <a:gd name="T33" fmla="*/ 181 h 346"/>
                    <a:gd name="T34" fmla="*/ 0 w 164"/>
                    <a:gd name="T35" fmla="*/ 346 h 346"/>
                    <a:gd name="T36" fmla="*/ 164 w 164"/>
                    <a:gd name="T37" fmla="*/ 346 h 346"/>
                    <a:gd name="T38" fmla="*/ 164 w 164"/>
                    <a:gd name="T39" fmla="*/ 181 h 346"/>
                    <a:gd name="T40" fmla="*/ 148 w 164"/>
                    <a:gd name="T41" fmla="*/ 181 h 346"/>
                    <a:gd name="T42" fmla="*/ 35 w 164"/>
                    <a:gd name="T43" fmla="*/ 158 h 346"/>
                    <a:gd name="T44" fmla="*/ 82 w 164"/>
                    <a:gd name="T45" fmla="*/ 158 h 346"/>
                    <a:gd name="T46" fmla="*/ 82 w 164"/>
                    <a:gd name="T47" fmla="*/ 200 h 346"/>
                    <a:gd name="T48" fmla="*/ 35 w 164"/>
                    <a:gd name="T49" fmla="*/ 200 h 346"/>
                    <a:gd name="T50" fmla="*/ 35 w 164"/>
                    <a:gd name="T51" fmla="*/ 158 h 346"/>
                    <a:gd name="T52" fmla="*/ 82 w 164"/>
                    <a:gd name="T53" fmla="*/ 302 h 346"/>
                    <a:gd name="T54" fmla="*/ 35 w 164"/>
                    <a:gd name="T55" fmla="*/ 302 h 346"/>
                    <a:gd name="T56" fmla="*/ 35 w 164"/>
                    <a:gd name="T57" fmla="*/ 260 h 346"/>
                    <a:gd name="T58" fmla="*/ 82 w 164"/>
                    <a:gd name="T59" fmla="*/ 260 h 346"/>
                    <a:gd name="T60" fmla="*/ 82 w 164"/>
                    <a:gd name="T61" fmla="*/ 302 h 346"/>
                    <a:gd name="T62" fmla="*/ 129 w 164"/>
                    <a:gd name="T63" fmla="*/ 251 h 346"/>
                    <a:gd name="T64" fmla="*/ 82 w 164"/>
                    <a:gd name="T65" fmla="*/ 251 h 346"/>
                    <a:gd name="T66" fmla="*/ 82 w 164"/>
                    <a:gd name="T67" fmla="*/ 209 h 346"/>
                    <a:gd name="T68" fmla="*/ 129 w 164"/>
                    <a:gd name="T69" fmla="*/ 209 h 346"/>
                    <a:gd name="T70" fmla="*/ 129 w 164"/>
                    <a:gd name="T71" fmla="*/ 25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4" h="346">
                      <a:moveTo>
                        <a:pt x="148" y="181"/>
                      </a:moveTo>
                      <a:lnTo>
                        <a:pt x="148" y="136"/>
                      </a:lnTo>
                      <a:lnTo>
                        <a:pt x="123" y="136"/>
                      </a:lnTo>
                      <a:lnTo>
                        <a:pt x="123" y="82"/>
                      </a:lnTo>
                      <a:lnTo>
                        <a:pt x="101" y="82"/>
                      </a:lnTo>
                      <a:lnTo>
                        <a:pt x="101" y="45"/>
                      </a:lnTo>
                      <a:lnTo>
                        <a:pt x="87" y="45"/>
                      </a:lnTo>
                      <a:lnTo>
                        <a:pt x="87" y="0"/>
                      </a:lnTo>
                      <a:lnTo>
                        <a:pt x="77" y="0"/>
                      </a:lnTo>
                      <a:lnTo>
                        <a:pt x="77" y="45"/>
                      </a:lnTo>
                      <a:lnTo>
                        <a:pt x="63" y="45"/>
                      </a:lnTo>
                      <a:lnTo>
                        <a:pt x="63" y="82"/>
                      </a:lnTo>
                      <a:lnTo>
                        <a:pt x="42" y="82"/>
                      </a:lnTo>
                      <a:lnTo>
                        <a:pt x="42" y="136"/>
                      </a:lnTo>
                      <a:lnTo>
                        <a:pt x="16" y="136"/>
                      </a:lnTo>
                      <a:lnTo>
                        <a:pt x="16" y="181"/>
                      </a:lnTo>
                      <a:lnTo>
                        <a:pt x="0" y="181"/>
                      </a:lnTo>
                      <a:lnTo>
                        <a:pt x="0" y="346"/>
                      </a:lnTo>
                      <a:lnTo>
                        <a:pt x="164" y="346"/>
                      </a:lnTo>
                      <a:lnTo>
                        <a:pt x="164" y="181"/>
                      </a:lnTo>
                      <a:lnTo>
                        <a:pt x="148" y="181"/>
                      </a:lnTo>
                      <a:close/>
                      <a:moveTo>
                        <a:pt x="35" y="158"/>
                      </a:moveTo>
                      <a:lnTo>
                        <a:pt x="82" y="158"/>
                      </a:lnTo>
                      <a:lnTo>
                        <a:pt x="82" y="200"/>
                      </a:lnTo>
                      <a:lnTo>
                        <a:pt x="35" y="200"/>
                      </a:lnTo>
                      <a:lnTo>
                        <a:pt x="35" y="158"/>
                      </a:lnTo>
                      <a:close/>
                      <a:moveTo>
                        <a:pt x="82" y="302"/>
                      </a:moveTo>
                      <a:lnTo>
                        <a:pt x="35" y="302"/>
                      </a:lnTo>
                      <a:lnTo>
                        <a:pt x="35" y="260"/>
                      </a:lnTo>
                      <a:lnTo>
                        <a:pt x="82" y="260"/>
                      </a:lnTo>
                      <a:lnTo>
                        <a:pt x="82" y="302"/>
                      </a:lnTo>
                      <a:close/>
                      <a:moveTo>
                        <a:pt x="129" y="251"/>
                      </a:moveTo>
                      <a:lnTo>
                        <a:pt x="82" y="251"/>
                      </a:lnTo>
                      <a:lnTo>
                        <a:pt x="82" y="209"/>
                      </a:lnTo>
                      <a:lnTo>
                        <a:pt x="129" y="209"/>
                      </a:lnTo>
                      <a:lnTo>
                        <a:pt x="129" y="251"/>
                      </a:lnTo>
                      <a:close/>
                    </a:path>
                  </a:pathLst>
                </a:custGeom>
                <a:solidFill>
                  <a:schemeClr val="bg1">
                    <a:alpha val="70000"/>
                  </a:schemeClr>
                </a:solidFill>
                <a:ln>
                  <a:noFill/>
                </a:ln>
                <a:extLst/>
              </p:spPr>
              <p:txBody>
                <a:bodyPr vert="horz" wrap="square" lIns="91414" tIns="45706" rIns="91414" bIns="45706"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1198">
                    <a:solidFill>
                      <a:srgbClr val="000000"/>
                    </a:solidFill>
                  </a:endParaRPr>
                </a:p>
              </p:txBody>
            </p:sp>
            <p:sp>
              <p:nvSpPr>
                <p:cNvPr id="67" name="Freeform 66"/>
                <p:cNvSpPr>
                  <a:spLocks noEditPoints="1"/>
                </p:cNvSpPr>
                <p:nvPr/>
              </p:nvSpPr>
              <p:spPr bwMode="auto">
                <a:xfrm>
                  <a:off x="3165453" y="5619928"/>
                  <a:ext cx="294995" cy="599556"/>
                </a:xfrm>
                <a:custGeom>
                  <a:avLst/>
                  <a:gdLst>
                    <a:gd name="T0" fmla="*/ 0 w 185"/>
                    <a:gd name="T1" fmla="*/ 0 h 376"/>
                    <a:gd name="T2" fmla="*/ 0 w 185"/>
                    <a:gd name="T3" fmla="*/ 376 h 376"/>
                    <a:gd name="T4" fmla="*/ 185 w 185"/>
                    <a:gd name="T5" fmla="*/ 376 h 376"/>
                    <a:gd name="T6" fmla="*/ 185 w 185"/>
                    <a:gd name="T7" fmla="*/ 0 h 376"/>
                    <a:gd name="T8" fmla="*/ 0 w 185"/>
                    <a:gd name="T9" fmla="*/ 0 h 376"/>
                    <a:gd name="T10" fmla="*/ 86 w 185"/>
                    <a:gd name="T11" fmla="*/ 304 h 376"/>
                    <a:gd name="T12" fmla="*/ 20 w 185"/>
                    <a:gd name="T13" fmla="*/ 304 h 376"/>
                    <a:gd name="T14" fmla="*/ 20 w 185"/>
                    <a:gd name="T15" fmla="*/ 244 h 376"/>
                    <a:gd name="T16" fmla="*/ 86 w 185"/>
                    <a:gd name="T17" fmla="*/ 244 h 376"/>
                    <a:gd name="T18" fmla="*/ 86 w 185"/>
                    <a:gd name="T19" fmla="*/ 304 h 376"/>
                    <a:gd name="T20" fmla="*/ 86 w 185"/>
                    <a:gd name="T21" fmla="*/ 230 h 376"/>
                    <a:gd name="T22" fmla="*/ 20 w 185"/>
                    <a:gd name="T23" fmla="*/ 230 h 376"/>
                    <a:gd name="T24" fmla="*/ 20 w 185"/>
                    <a:gd name="T25" fmla="*/ 171 h 376"/>
                    <a:gd name="T26" fmla="*/ 86 w 185"/>
                    <a:gd name="T27" fmla="*/ 171 h 376"/>
                    <a:gd name="T28" fmla="*/ 86 w 185"/>
                    <a:gd name="T29" fmla="*/ 230 h 376"/>
                    <a:gd name="T30" fmla="*/ 86 w 185"/>
                    <a:gd name="T31" fmla="*/ 157 h 376"/>
                    <a:gd name="T32" fmla="*/ 20 w 185"/>
                    <a:gd name="T33" fmla="*/ 157 h 376"/>
                    <a:gd name="T34" fmla="*/ 20 w 185"/>
                    <a:gd name="T35" fmla="*/ 98 h 376"/>
                    <a:gd name="T36" fmla="*/ 86 w 185"/>
                    <a:gd name="T37" fmla="*/ 98 h 376"/>
                    <a:gd name="T38" fmla="*/ 86 w 185"/>
                    <a:gd name="T39" fmla="*/ 157 h 376"/>
                    <a:gd name="T40" fmla="*/ 86 w 185"/>
                    <a:gd name="T41" fmla="*/ 85 h 376"/>
                    <a:gd name="T42" fmla="*/ 20 w 185"/>
                    <a:gd name="T43" fmla="*/ 85 h 376"/>
                    <a:gd name="T44" fmla="*/ 20 w 185"/>
                    <a:gd name="T45" fmla="*/ 25 h 376"/>
                    <a:gd name="T46" fmla="*/ 86 w 185"/>
                    <a:gd name="T47" fmla="*/ 25 h 376"/>
                    <a:gd name="T48" fmla="*/ 86 w 185"/>
                    <a:gd name="T49" fmla="*/ 85 h 376"/>
                    <a:gd name="T50" fmla="*/ 166 w 185"/>
                    <a:gd name="T51" fmla="*/ 304 h 376"/>
                    <a:gd name="T52" fmla="*/ 99 w 185"/>
                    <a:gd name="T53" fmla="*/ 304 h 376"/>
                    <a:gd name="T54" fmla="*/ 99 w 185"/>
                    <a:gd name="T55" fmla="*/ 244 h 376"/>
                    <a:gd name="T56" fmla="*/ 166 w 185"/>
                    <a:gd name="T57" fmla="*/ 244 h 376"/>
                    <a:gd name="T58" fmla="*/ 166 w 185"/>
                    <a:gd name="T59" fmla="*/ 304 h 376"/>
                    <a:gd name="T60" fmla="*/ 166 w 185"/>
                    <a:gd name="T61" fmla="*/ 230 h 376"/>
                    <a:gd name="T62" fmla="*/ 99 w 185"/>
                    <a:gd name="T63" fmla="*/ 230 h 376"/>
                    <a:gd name="T64" fmla="*/ 99 w 185"/>
                    <a:gd name="T65" fmla="*/ 171 h 376"/>
                    <a:gd name="T66" fmla="*/ 166 w 185"/>
                    <a:gd name="T67" fmla="*/ 171 h 376"/>
                    <a:gd name="T68" fmla="*/ 166 w 185"/>
                    <a:gd name="T69" fmla="*/ 230 h 376"/>
                    <a:gd name="T70" fmla="*/ 166 w 185"/>
                    <a:gd name="T71" fmla="*/ 157 h 376"/>
                    <a:gd name="T72" fmla="*/ 99 w 185"/>
                    <a:gd name="T73" fmla="*/ 157 h 376"/>
                    <a:gd name="T74" fmla="*/ 99 w 185"/>
                    <a:gd name="T75" fmla="*/ 98 h 376"/>
                    <a:gd name="T76" fmla="*/ 166 w 185"/>
                    <a:gd name="T77" fmla="*/ 98 h 376"/>
                    <a:gd name="T78" fmla="*/ 166 w 185"/>
                    <a:gd name="T79" fmla="*/ 157 h 376"/>
                    <a:gd name="T80" fmla="*/ 166 w 185"/>
                    <a:gd name="T81" fmla="*/ 85 h 376"/>
                    <a:gd name="T82" fmla="*/ 99 w 185"/>
                    <a:gd name="T83" fmla="*/ 85 h 376"/>
                    <a:gd name="T84" fmla="*/ 99 w 185"/>
                    <a:gd name="T85" fmla="*/ 25 h 376"/>
                    <a:gd name="T86" fmla="*/ 166 w 185"/>
                    <a:gd name="T87" fmla="*/ 25 h 376"/>
                    <a:gd name="T88" fmla="*/ 166 w 185"/>
                    <a:gd name="T89" fmla="*/ 8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5" h="376">
                      <a:moveTo>
                        <a:pt x="0" y="0"/>
                      </a:moveTo>
                      <a:lnTo>
                        <a:pt x="0" y="376"/>
                      </a:lnTo>
                      <a:lnTo>
                        <a:pt x="185" y="376"/>
                      </a:lnTo>
                      <a:lnTo>
                        <a:pt x="185" y="0"/>
                      </a:lnTo>
                      <a:lnTo>
                        <a:pt x="0" y="0"/>
                      </a:lnTo>
                      <a:close/>
                      <a:moveTo>
                        <a:pt x="86" y="304"/>
                      </a:moveTo>
                      <a:lnTo>
                        <a:pt x="20" y="304"/>
                      </a:lnTo>
                      <a:lnTo>
                        <a:pt x="20" y="244"/>
                      </a:lnTo>
                      <a:lnTo>
                        <a:pt x="86" y="244"/>
                      </a:lnTo>
                      <a:lnTo>
                        <a:pt x="86" y="304"/>
                      </a:lnTo>
                      <a:close/>
                      <a:moveTo>
                        <a:pt x="86" y="230"/>
                      </a:moveTo>
                      <a:lnTo>
                        <a:pt x="20" y="230"/>
                      </a:lnTo>
                      <a:lnTo>
                        <a:pt x="20" y="171"/>
                      </a:lnTo>
                      <a:lnTo>
                        <a:pt x="86" y="171"/>
                      </a:lnTo>
                      <a:lnTo>
                        <a:pt x="86" y="230"/>
                      </a:lnTo>
                      <a:close/>
                      <a:moveTo>
                        <a:pt x="86" y="157"/>
                      </a:moveTo>
                      <a:lnTo>
                        <a:pt x="20" y="157"/>
                      </a:lnTo>
                      <a:lnTo>
                        <a:pt x="20" y="98"/>
                      </a:lnTo>
                      <a:lnTo>
                        <a:pt x="86" y="98"/>
                      </a:lnTo>
                      <a:lnTo>
                        <a:pt x="86" y="157"/>
                      </a:lnTo>
                      <a:close/>
                      <a:moveTo>
                        <a:pt x="86" y="85"/>
                      </a:moveTo>
                      <a:lnTo>
                        <a:pt x="20" y="85"/>
                      </a:lnTo>
                      <a:lnTo>
                        <a:pt x="20" y="25"/>
                      </a:lnTo>
                      <a:lnTo>
                        <a:pt x="86" y="25"/>
                      </a:lnTo>
                      <a:lnTo>
                        <a:pt x="86" y="85"/>
                      </a:lnTo>
                      <a:close/>
                      <a:moveTo>
                        <a:pt x="166" y="304"/>
                      </a:moveTo>
                      <a:lnTo>
                        <a:pt x="99" y="304"/>
                      </a:lnTo>
                      <a:lnTo>
                        <a:pt x="99" y="244"/>
                      </a:lnTo>
                      <a:lnTo>
                        <a:pt x="166" y="244"/>
                      </a:lnTo>
                      <a:lnTo>
                        <a:pt x="166" y="304"/>
                      </a:lnTo>
                      <a:close/>
                      <a:moveTo>
                        <a:pt x="166" y="230"/>
                      </a:moveTo>
                      <a:lnTo>
                        <a:pt x="99" y="230"/>
                      </a:lnTo>
                      <a:lnTo>
                        <a:pt x="99" y="171"/>
                      </a:lnTo>
                      <a:lnTo>
                        <a:pt x="166" y="171"/>
                      </a:lnTo>
                      <a:lnTo>
                        <a:pt x="166" y="230"/>
                      </a:lnTo>
                      <a:close/>
                      <a:moveTo>
                        <a:pt x="166" y="157"/>
                      </a:moveTo>
                      <a:lnTo>
                        <a:pt x="99" y="157"/>
                      </a:lnTo>
                      <a:lnTo>
                        <a:pt x="99" y="98"/>
                      </a:lnTo>
                      <a:lnTo>
                        <a:pt x="166" y="98"/>
                      </a:lnTo>
                      <a:lnTo>
                        <a:pt x="166" y="157"/>
                      </a:lnTo>
                      <a:close/>
                      <a:moveTo>
                        <a:pt x="166" y="85"/>
                      </a:moveTo>
                      <a:lnTo>
                        <a:pt x="99" y="85"/>
                      </a:lnTo>
                      <a:lnTo>
                        <a:pt x="99" y="25"/>
                      </a:lnTo>
                      <a:lnTo>
                        <a:pt x="166" y="25"/>
                      </a:lnTo>
                      <a:lnTo>
                        <a:pt x="166" y="85"/>
                      </a:lnTo>
                      <a:close/>
                    </a:path>
                  </a:pathLst>
                </a:custGeom>
                <a:solidFill>
                  <a:schemeClr val="bg1"/>
                </a:solidFill>
                <a:ln>
                  <a:noFill/>
                </a:ln>
                <a:extLst/>
              </p:spPr>
              <p:txBody>
                <a:bodyPr vert="horz" wrap="square" lIns="91414" tIns="45706" rIns="91414" bIns="45706"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1198">
                    <a:solidFill>
                      <a:srgbClr val="000000"/>
                    </a:solidFill>
                  </a:endParaRPr>
                </a:p>
              </p:txBody>
            </p:sp>
            <p:sp>
              <p:nvSpPr>
                <p:cNvPr id="68" name="Freeform 67"/>
                <p:cNvSpPr>
                  <a:spLocks noEditPoints="1"/>
                </p:cNvSpPr>
                <p:nvPr/>
              </p:nvSpPr>
              <p:spPr bwMode="auto">
                <a:xfrm>
                  <a:off x="4716470" y="5567370"/>
                  <a:ext cx="261509" cy="652113"/>
                </a:xfrm>
                <a:custGeom>
                  <a:avLst/>
                  <a:gdLst>
                    <a:gd name="T0" fmla="*/ 148 w 164"/>
                    <a:gd name="T1" fmla="*/ 181 h 442"/>
                    <a:gd name="T2" fmla="*/ 148 w 164"/>
                    <a:gd name="T3" fmla="*/ 136 h 442"/>
                    <a:gd name="T4" fmla="*/ 123 w 164"/>
                    <a:gd name="T5" fmla="*/ 136 h 442"/>
                    <a:gd name="T6" fmla="*/ 123 w 164"/>
                    <a:gd name="T7" fmla="*/ 84 h 442"/>
                    <a:gd name="T8" fmla="*/ 101 w 164"/>
                    <a:gd name="T9" fmla="*/ 84 h 442"/>
                    <a:gd name="T10" fmla="*/ 101 w 164"/>
                    <a:gd name="T11" fmla="*/ 45 h 442"/>
                    <a:gd name="T12" fmla="*/ 87 w 164"/>
                    <a:gd name="T13" fmla="*/ 45 h 442"/>
                    <a:gd name="T14" fmla="*/ 87 w 164"/>
                    <a:gd name="T15" fmla="*/ 0 h 442"/>
                    <a:gd name="T16" fmla="*/ 77 w 164"/>
                    <a:gd name="T17" fmla="*/ 0 h 442"/>
                    <a:gd name="T18" fmla="*/ 77 w 164"/>
                    <a:gd name="T19" fmla="*/ 45 h 442"/>
                    <a:gd name="T20" fmla="*/ 63 w 164"/>
                    <a:gd name="T21" fmla="*/ 45 h 442"/>
                    <a:gd name="T22" fmla="*/ 63 w 164"/>
                    <a:gd name="T23" fmla="*/ 84 h 442"/>
                    <a:gd name="T24" fmla="*/ 41 w 164"/>
                    <a:gd name="T25" fmla="*/ 84 h 442"/>
                    <a:gd name="T26" fmla="*/ 41 w 164"/>
                    <a:gd name="T27" fmla="*/ 136 h 442"/>
                    <a:gd name="T28" fmla="*/ 16 w 164"/>
                    <a:gd name="T29" fmla="*/ 136 h 442"/>
                    <a:gd name="T30" fmla="*/ 16 w 164"/>
                    <a:gd name="T31" fmla="*/ 181 h 442"/>
                    <a:gd name="T32" fmla="*/ 0 w 164"/>
                    <a:gd name="T33" fmla="*/ 181 h 442"/>
                    <a:gd name="T34" fmla="*/ 0 w 164"/>
                    <a:gd name="T35" fmla="*/ 442 h 442"/>
                    <a:gd name="T36" fmla="*/ 164 w 164"/>
                    <a:gd name="T37" fmla="*/ 442 h 442"/>
                    <a:gd name="T38" fmla="*/ 164 w 164"/>
                    <a:gd name="T39" fmla="*/ 181 h 442"/>
                    <a:gd name="T40" fmla="*/ 148 w 164"/>
                    <a:gd name="T41" fmla="*/ 181 h 442"/>
                    <a:gd name="T42" fmla="*/ 16 w 164"/>
                    <a:gd name="T43" fmla="*/ 207 h 442"/>
                    <a:gd name="T44" fmla="*/ 82 w 164"/>
                    <a:gd name="T45" fmla="*/ 207 h 442"/>
                    <a:gd name="T46" fmla="*/ 82 w 164"/>
                    <a:gd name="T47" fmla="*/ 266 h 442"/>
                    <a:gd name="T48" fmla="*/ 16 w 164"/>
                    <a:gd name="T49" fmla="*/ 266 h 442"/>
                    <a:gd name="T50" fmla="*/ 16 w 164"/>
                    <a:gd name="T51" fmla="*/ 207 h 442"/>
                    <a:gd name="T52" fmla="*/ 82 w 164"/>
                    <a:gd name="T53" fmla="*/ 411 h 442"/>
                    <a:gd name="T54" fmla="*/ 16 w 164"/>
                    <a:gd name="T55" fmla="*/ 411 h 442"/>
                    <a:gd name="T56" fmla="*/ 16 w 164"/>
                    <a:gd name="T57" fmla="*/ 352 h 442"/>
                    <a:gd name="T58" fmla="*/ 82 w 164"/>
                    <a:gd name="T59" fmla="*/ 352 h 442"/>
                    <a:gd name="T60" fmla="*/ 82 w 164"/>
                    <a:gd name="T61" fmla="*/ 411 h 442"/>
                    <a:gd name="T62" fmla="*/ 148 w 164"/>
                    <a:gd name="T63" fmla="*/ 340 h 442"/>
                    <a:gd name="T64" fmla="*/ 82 w 164"/>
                    <a:gd name="T65" fmla="*/ 340 h 442"/>
                    <a:gd name="T66" fmla="*/ 82 w 164"/>
                    <a:gd name="T67" fmla="*/ 280 h 442"/>
                    <a:gd name="T68" fmla="*/ 148 w 164"/>
                    <a:gd name="T69" fmla="*/ 280 h 442"/>
                    <a:gd name="T70" fmla="*/ 148 w 164"/>
                    <a:gd name="T71" fmla="*/ 34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4" h="442">
                      <a:moveTo>
                        <a:pt x="148" y="181"/>
                      </a:moveTo>
                      <a:lnTo>
                        <a:pt x="148" y="136"/>
                      </a:lnTo>
                      <a:lnTo>
                        <a:pt x="123" y="136"/>
                      </a:lnTo>
                      <a:lnTo>
                        <a:pt x="123" y="84"/>
                      </a:lnTo>
                      <a:lnTo>
                        <a:pt x="101" y="84"/>
                      </a:lnTo>
                      <a:lnTo>
                        <a:pt x="101" y="45"/>
                      </a:lnTo>
                      <a:lnTo>
                        <a:pt x="87" y="45"/>
                      </a:lnTo>
                      <a:lnTo>
                        <a:pt x="87" y="0"/>
                      </a:lnTo>
                      <a:lnTo>
                        <a:pt x="77" y="0"/>
                      </a:lnTo>
                      <a:lnTo>
                        <a:pt x="77" y="45"/>
                      </a:lnTo>
                      <a:lnTo>
                        <a:pt x="63" y="45"/>
                      </a:lnTo>
                      <a:lnTo>
                        <a:pt x="63" y="84"/>
                      </a:lnTo>
                      <a:lnTo>
                        <a:pt x="41" y="84"/>
                      </a:lnTo>
                      <a:lnTo>
                        <a:pt x="41" y="136"/>
                      </a:lnTo>
                      <a:lnTo>
                        <a:pt x="16" y="136"/>
                      </a:lnTo>
                      <a:lnTo>
                        <a:pt x="16" y="181"/>
                      </a:lnTo>
                      <a:lnTo>
                        <a:pt x="0" y="181"/>
                      </a:lnTo>
                      <a:lnTo>
                        <a:pt x="0" y="442"/>
                      </a:lnTo>
                      <a:lnTo>
                        <a:pt x="164" y="442"/>
                      </a:lnTo>
                      <a:lnTo>
                        <a:pt x="164" y="181"/>
                      </a:lnTo>
                      <a:lnTo>
                        <a:pt x="148" y="181"/>
                      </a:lnTo>
                      <a:close/>
                      <a:moveTo>
                        <a:pt x="16" y="207"/>
                      </a:moveTo>
                      <a:lnTo>
                        <a:pt x="82" y="207"/>
                      </a:lnTo>
                      <a:lnTo>
                        <a:pt x="82" y="266"/>
                      </a:lnTo>
                      <a:lnTo>
                        <a:pt x="16" y="266"/>
                      </a:lnTo>
                      <a:lnTo>
                        <a:pt x="16" y="207"/>
                      </a:lnTo>
                      <a:close/>
                      <a:moveTo>
                        <a:pt x="82" y="411"/>
                      </a:moveTo>
                      <a:lnTo>
                        <a:pt x="16" y="411"/>
                      </a:lnTo>
                      <a:lnTo>
                        <a:pt x="16" y="352"/>
                      </a:lnTo>
                      <a:lnTo>
                        <a:pt x="82" y="352"/>
                      </a:lnTo>
                      <a:lnTo>
                        <a:pt x="82" y="411"/>
                      </a:lnTo>
                      <a:close/>
                      <a:moveTo>
                        <a:pt x="148" y="340"/>
                      </a:moveTo>
                      <a:lnTo>
                        <a:pt x="82" y="340"/>
                      </a:lnTo>
                      <a:lnTo>
                        <a:pt x="82" y="280"/>
                      </a:lnTo>
                      <a:lnTo>
                        <a:pt x="148" y="280"/>
                      </a:lnTo>
                      <a:lnTo>
                        <a:pt x="148" y="340"/>
                      </a:lnTo>
                      <a:close/>
                    </a:path>
                  </a:pathLst>
                </a:custGeom>
                <a:solidFill>
                  <a:schemeClr val="bg1">
                    <a:alpha val="70000"/>
                  </a:schemeClr>
                </a:solidFill>
                <a:ln>
                  <a:noFill/>
                </a:ln>
                <a:extLst/>
              </p:spPr>
              <p:txBody>
                <a:bodyPr vert="horz" wrap="square" lIns="91414" tIns="45706" rIns="91414" bIns="45706"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1198">
                    <a:solidFill>
                      <a:srgbClr val="000000"/>
                    </a:solidFill>
                  </a:endParaRPr>
                </a:p>
              </p:txBody>
            </p:sp>
            <p:sp>
              <p:nvSpPr>
                <p:cNvPr id="69" name="Freeform 68"/>
                <p:cNvSpPr>
                  <a:spLocks noEditPoints="1"/>
                </p:cNvSpPr>
                <p:nvPr/>
              </p:nvSpPr>
              <p:spPr bwMode="auto">
                <a:xfrm>
                  <a:off x="5006682" y="5664744"/>
                  <a:ext cx="294995" cy="554740"/>
                </a:xfrm>
                <a:custGeom>
                  <a:avLst/>
                  <a:gdLst>
                    <a:gd name="T0" fmla="*/ 0 w 185"/>
                    <a:gd name="T1" fmla="*/ 0 h 376"/>
                    <a:gd name="T2" fmla="*/ 0 w 185"/>
                    <a:gd name="T3" fmla="*/ 376 h 376"/>
                    <a:gd name="T4" fmla="*/ 185 w 185"/>
                    <a:gd name="T5" fmla="*/ 376 h 376"/>
                    <a:gd name="T6" fmla="*/ 185 w 185"/>
                    <a:gd name="T7" fmla="*/ 0 h 376"/>
                    <a:gd name="T8" fmla="*/ 0 w 185"/>
                    <a:gd name="T9" fmla="*/ 0 h 376"/>
                    <a:gd name="T10" fmla="*/ 86 w 185"/>
                    <a:gd name="T11" fmla="*/ 304 h 376"/>
                    <a:gd name="T12" fmla="*/ 20 w 185"/>
                    <a:gd name="T13" fmla="*/ 304 h 376"/>
                    <a:gd name="T14" fmla="*/ 20 w 185"/>
                    <a:gd name="T15" fmla="*/ 244 h 376"/>
                    <a:gd name="T16" fmla="*/ 86 w 185"/>
                    <a:gd name="T17" fmla="*/ 244 h 376"/>
                    <a:gd name="T18" fmla="*/ 86 w 185"/>
                    <a:gd name="T19" fmla="*/ 304 h 376"/>
                    <a:gd name="T20" fmla="*/ 86 w 185"/>
                    <a:gd name="T21" fmla="*/ 230 h 376"/>
                    <a:gd name="T22" fmla="*/ 20 w 185"/>
                    <a:gd name="T23" fmla="*/ 230 h 376"/>
                    <a:gd name="T24" fmla="*/ 20 w 185"/>
                    <a:gd name="T25" fmla="*/ 171 h 376"/>
                    <a:gd name="T26" fmla="*/ 86 w 185"/>
                    <a:gd name="T27" fmla="*/ 171 h 376"/>
                    <a:gd name="T28" fmla="*/ 86 w 185"/>
                    <a:gd name="T29" fmla="*/ 230 h 376"/>
                    <a:gd name="T30" fmla="*/ 86 w 185"/>
                    <a:gd name="T31" fmla="*/ 157 h 376"/>
                    <a:gd name="T32" fmla="*/ 20 w 185"/>
                    <a:gd name="T33" fmla="*/ 157 h 376"/>
                    <a:gd name="T34" fmla="*/ 20 w 185"/>
                    <a:gd name="T35" fmla="*/ 98 h 376"/>
                    <a:gd name="T36" fmla="*/ 86 w 185"/>
                    <a:gd name="T37" fmla="*/ 98 h 376"/>
                    <a:gd name="T38" fmla="*/ 86 w 185"/>
                    <a:gd name="T39" fmla="*/ 157 h 376"/>
                    <a:gd name="T40" fmla="*/ 86 w 185"/>
                    <a:gd name="T41" fmla="*/ 85 h 376"/>
                    <a:gd name="T42" fmla="*/ 20 w 185"/>
                    <a:gd name="T43" fmla="*/ 85 h 376"/>
                    <a:gd name="T44" fmla="*/ 20 w 185"/>
                    <a:gd name="T45" fmla="*/ 25 h 376"/>
                    <a:gd name="T46" fmla="*/ 86 w 185"/>
                    <a:gd name="T47" fmla="*/ 25 h 376"/>
                    <a:gd name="T48" fmla="*/ 86 w 185"/>
                    <a:gd name="T49" fmla="*/ 85 h 376"/>
                    <a:gd name="T50" fmla="*/ 166 w 185"/>
                    <a:gd name="T51" fmla="*/ 304 h 376"/>
                    <a:gd name="T52" fmla="*/ 99 w 185"/>
                    <a:gd name="T53" fmla="*/ 304 h 376"/>
                    <a:gd name="T54" fmla="*/ 99 w 185"/>
                    <a:gd name="T55" fmla="*/ 244 h 376"/>
                    <a:gd name="T56" fmla="*/ 166 w 185"/>
                    <a:gd name="T57" fmla="*/ 244 h 376"/>
                    <a:gd name="T58" fmla="*/ 166 w 185"/>
                    <a:gd name="T59" fmla="*/ 304 h 376"/>
                    <a:gd name="T60" fmla="*/ 166 w 185"/>
                    <a:gd name="T61" fmla="*/ 230 h 376"/>
                    <a:gd name="T62" fmla="*/ 99 w 185"/>
                    <a:gd name="T63" fmla="*/ 230 h 376"/>
                    <a:gd name="T64" fmla="*/ 99 w 185"/>
                    <a:gd name="T65" fmla="*/ 171 h 376"/>
                    <a:gd name="T66" fmla="*/ 166 w 185"/>
                    <a:gd name="T67" fmla="*/ 171 h 376"/>
                    <a:gd name="T68" fmla="*/ 166 w 185"/>
                    <a:gd name="T69" fmla="*/ 230 h 376"/>
                    <a:gd name="T70" fmla="*/ 166 w 185"/>
                    <a:gd name="T71" fmla="*/ 157 h 376"/>
                    <a:gd name="T72" fmla="*/ 99 w 185"/>
                    <a:gd name="T73" fmla="*/ 157 h 376"/>
                    <a:gd name="T74" fmla="*/ 99 w 185"/>
                    <a:gd name="T75" fmla="*/ 98 h 376"/>
                    <a:gd name="T76" fmla="*/ 166 w 185"/>
                    <a:gd name="T77" fmla="*/ 98 h 376"/>
                    <a:gd name="T78" fmla="*/ 166 w 185"/>
                    <a:gd name="T79" fmla="*/ 157 h 376"/>
                    <a:gd name="T80" fmla="*/ 166 w 185"/>
                    <a:gd name="T81" fmla="*/ 85 h 376"/>
                    <a:gd name="T82" fmla="*/ 99 w 185"/>
                    <a:gd name="T83" fmla="*/ 85 h 376"/>
                    <a:gd name="T84" fmla="*/ 99 w 185"/>
                    <a:gd name="T85" fmla="*/ 25 h 376"/>
                    <a:gd name="T86" fmla="*/ 166 w 185"/>
                    <a:gd name="T87" fmla="*/ 25 h 376"/>
                    <a:gd name="T88" fmla="*/ 166 w 185"/>
                    <a:gd name="T89" fmla="*/ 8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5" h="376">
                      <a:moveTo>
                        <a:pt x="0" y="0"/>
                      </a:moveTo>
                      <a:lnTo>
                        <a:pt x="0" y="376"/>
                      </a:lnTo>
                      <a:lnTo>
                        <a:pt x="185" y="376"/>
                      </a:lnTo>
                      <a:lnTo>
                        <a:pt x="185" y="0"/>
                      </a:lnTo>
                      <a:lnTo>
                        <a:pt x="0" y="0"/>
                      </a:lnTo>
                      <a:close/>
                      <a:moveTo>
                        <a:pt x="86" y="304"/>
                      </a:moveTo>
                      <a:lnTo>
                        <a:pt x="20" y="304"/>
                      </a:lnTo>
                      <a:lnTo>
                        <a:pt x="20" y="244"/>
                      </a:lnTo>
                      <a:lnTo>
                        <a:pt x="86" y="244"/>
                      </a:lnTo>
                      <a:lnTo>
                        <a:pt x="86" y="304"/>
                      </a:lnTo>
                      <a:close/>
                      <a:moveTo>
                        <a:pt x="86" y="230"/>
                      </a:moveTo>
                      <a:lnTo>
                        <a:pt x="20" y="230"/>
                      </a:lnTo>
                      <a:lnTo>
                        <a:pt x="20" y="171"/>
                      </a:lnTo>
                      <a:lnTo>
                        <a:pt x="86" y="171"/>
                      </a:lnTo>
                      <a:lnTo>
                        <a:pt x="86" y="230"/>
                      </a:lnTo>
                      <a:close/>
                      <a:moveTo>
                        <a:pt x="86" y="157"/>
                      </a:moveTo>
                      <a:lnTo>
                        <a:pt x="20" y="157"/>
                      </a:lnTo>
                      <a:lnTo>
                        <a:pt x="20" y="98"/>
                      </a:lnTo>
                      <a:lnTo>
                        <a:pt x="86" y="98"/>
                      </a:lnTo>
                      <a:lnTo>
                        <a:pt x="86" y="157"/>
                      </a:lnTo>
                      <a:close/>
                      <a:moveTo>
                        <a:pt x="86" y="85"/>
                      </a:moveTo>
                      <a:lnTo>
                        <a:pt x="20" y="85"/>
                      </a:lnTo>
                      <a:lnTo>
                        <a:pt x="20" y="25"/>
                      </a:lnTo>
                      <a:lnTo>
                        <a:pt x="86" y="25"/>
                      </a:lnTo>
                      <a:lnTo>
                        <a:pt x="86" y="85"/>
                      </a:lnTo>
                      <a:close/>
                      <a:moveTo>
                        <a:pt x="166" y="304"/>
                      </a:moveTo>
                      <a:lnTo>
                        <a:pt x="99" y="304"/>
                      </a:lnTo>
                      <a:lnTo>
                        <a:pt x="99" y="244"/>
                      </a:lnTo>
                      <a:lnTo>
                        <a:pt x="166" y="244"/>
                      </a:lnTo>
                      <a:lnTo>
                        <a:pt x="166" y="304"/>
                      </a:lnTo>
                      <a:close/>
                      <a:moveTo>
                        <a:pt x="166" y="230"/>
                      </a:moveTo>
                      <a:lnTo>
                        <a:pt x="99" y="230"/>
                      </a:lnTo>
                      <a:lnTo>
                        <a:pt x="99" y="171"/>
                      </a:lnTo>
                      <a:lnTo>
                        <a:pt x="166" y="171"/>
                      </a:lnTo>
                      <a:lnTo>
                        <a:pt x="166" y="230"/>
                      </a:lnTo>
                      <a:close/>
                      <a:moveTo>
                        <a:pt x="166" y="157"/>
                      </a:moveTo>
                      <a:lnTo>
                        <a:pt x="99" y="157"/>
                      </a:lnTo>
                      <a:lnTo>
                        <a:pt x="99" y="98"/>
                      </a:lnTo>
                      <a:lnTo>
                        <a:pt x="166" y="98"/>
                      </a:lnTo>
                      <a:lnTo>
                        <a:pt x="166" y="157"/>
                      </a:lnTo>
                      <a:close/>
                      <a:moveTo>
                        <a:pt x="166" y="85"/>
                      </a:moveTo>
                      <a:lnTo>
                        <a:pt x="99" y="85"/>
                      </a:lnTo>
                      <a:lnTo>
                        <a:pt x="99" y="25"/>
                      </a:lnTo>
                      <a:lnTo>
                        <a:pt x="166" y="25"/>
                      </a:lnTo>
                      <a:lnTo>
                        <a:pt x="166" y="85"/>
                      </a:lnTo>
                      <a:close/>
                    </a:path>
                  </a:pathLst>
                </a:custGeom>
                <a:solidFill>
                  <a:schemeClr val="bg1"/>
                </a:solidFill>
                <a:ln>
                  <a:noFill/>
                </a:ln>
                <a:extLst/>
              </p:spPr>
              <p:txBody>
                <a:bodyPr vert="horz" wrap="square" lIns="91414" tIns="45706" rIns="91414" bIns="45706"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1198">
                    <a:solidFill>
                      <a:srgbClr val="000000"/>
                    </a:solidFill>
                  </a:endParaRPr>
                </a:p>
              </p:txBody>
            </p:sp>
            <p:sp>
              <p:nvSpPr>
                <p:cNvPr id="70" name="TextBox 69"/>
                <p:cNvSpPr txBox="1"/>
                <p:nvPr/>
              </p:nvSpPr>
              <p:spPr>
                <a:xfrm>
                  <a:off x="2799700" y="4497168"/>
                  <a:ext cx="1449887" cy="397874"/>
                </a:xfrm>
                <a:prstGeom prst="rect">
                  <a:avLst/>
                </a:prstGeom>
                <a:noFill/>
              </p:spPr>
              <p:txBody>
                <a:bodyPr wrap="square" lIns="182828" tIns="146262" rIns="182828" bIns="146262" rtlCol="0">
                  <a:noAutofit/>
                </a:bodyPr>
                <a:lstStyle/>
                <a:p>
                  <a:pPr defTabSz="931505">
                    <a:lnSpc>
                      <a:spcPct val="90000"/>
                    </a:lnSpc>
                    <a:spcAft>
                      <a:spcPts val="600"/>
                    </a:spcAft>
                  </a:pPr>
                  <a:r>
                    <a:rPr lang="en-US" sz="1598" dirty="0">
                      <a:solidFill>
                        <a:srgbClr val="505050"/>
                      </a:solidFill>
                      <a:latin typeface="Segoe UI Semibold" panose="020B0702040204020203" pitchFamily="34" charset="0"/>
                      <a:cs typeface="Segoe UI Semibold" panose="020B0702040204020203" pitchFamily="34" charset="0"/>
                    </a:rPr>
                    <a:t>SQL Server</a:t>
                  </a:r>
                </a:p>
              </p:txBody>
            </p:sp>
            <p:sp>
              <p:nvSpPr>
                <p:cNvPr id="71" name="Freeform 70"/>
                <p:cNvSpPr>
                  <a:spLocks/>
                </p:cNvSpPr>
                <p:nvPr/>
              </p:nvSpPr>
              <p:spPr bwMode="auto">
                <a:xfrm flipH="1">
                  <a:off x="4144836" y="3674910"/>
                  <a:ext cx="1030878" cy="722987"/>
                </a:xfrm>
                <a:custGeom>
                  <a:avLst/>
                  <a:gdLst>
                    <a:gd name="connsiteX0" fmla="*/ 5546725 w 8802688"/>
                    <a:gd name="connsiteY0" fmla="*/ 4819650 h 6677025"/>
                    <a:gd name="connsiteX1" fmla="*/ 5573713 w 8802688"/>
                    <a:gd name="connsiteY1" fmla="*/ 4926013 h 6677025"/>
                    <a:gd name="connsiteX2" fmla="*/ 5603875 w 8802688"/>
                    <a:gd name="connsiteY2" fmla="*/ 5024438 h 6677025"/>
                    <a:gd name="connsiteX3" fmla="*/ 5630863 w 8802688"/>
                    <a:gd name="connsiteY3" fmla="*/ 5122863 h 6677025"/>
                    <a:gd name="connsiteX4" fmla="*/ 5657850 w 8802688"/>
                    <a:gd name="connsiteY4" fmla="*/ 5229225 h 6677025"/>
                    <a:gd name="connsiteX5" fmla="*/ 5668963 w 8802688"/>
                    <a:gd name="connsiteY5" fmla="*/ 5313363 h 6677025"/>
                    <a:gd name="connsiteX6" fmla="*/ 5681663 w 8802688"/>
                    <a:gd name="connsiteY6" fmla="*/ 5399088 h 6677025"/>
                    <a:gd name="connsiteX7" fmla="*/ 5686425 w 8802688"/>
                    <a:gd name="connsiteY7" fmla="*/ 5484813 h 6677025"/>
                    <a:gd name="connsiteX8" fmla="*/ 5689600 w 8802688"/>
                    <a:gd name="connsiteY8" fmla="*/ 5572126 h 6677025"/>
                    <a:gd name="connsiteX9" fmla="*/ 5695950 w 8802688"/>
                    <a:gd name="connsiteY9" fmla="*/ 5749926 h 6677025"/>
                    <a:gd name="connsiteX10" fmla="*/ 5695950 w 8802688"/>
                    <a:gd name="connsiteY10" fmla="*/ 5940426 h 6677025"/>
                    <a:gd name="connsiteX11" fmla="*/ 5692775 w 8802688"/>
                    <a:gd name="connsiteY11" fmla="*/ 5957888 h 6677025"/>
                    <a:gd name="connsiteX12" fmla="*/ 5689600 w 8802688"/>
                    <a:gd name="connsiteY12" fmla="*/ 5978526 h 6677025"/>
                    <a:gd name="connsiteX13" fmla="*/ 5681663 w 8802688"/>
                    <a:gd name="connsiteY13" fmla="*/ 6002338 h 6677025"/>
                    <a:gd name="connsiteX14" fmla="*/ 5672138 w 8802688"/>
                    <a:gd name="connsiteY14" fmla="*/ 6029326 h 6677025"/>
                    <a:gd name="connsiteX15" fmla="*/ 5659438 w 8802688"/>
                    <a:gd name="connsiteY15" fmla="*/ 6053138 h 6677025"/>
                    <a:gd name="connsiteX16" fmla="*/ 5648325 w 8802688"/>
                    <a:gd name="connsiteY16" fmla="*/ 6070601 h 6677025"/>
                    <a:gd name="connsiteX17" fmla="*/ 5634038 w 8802688"/>
                    <a:gd name="connsiteY17" fmla="*/ 6086476 h 6677025"/>
                    <a:gd name="connsiteX18" fmla="*/ 5627688 w 8802688"/>
                    <a:gd name="connsiteY18" fmla="*/ 6088063 h 6677025"/>
                    <a:gd name="connsiteX19" fmla="*/ 5621338 w 8802688"/>
                    <a:gd name="connsiteY19" fmla="*/ 6088063 h 6677025"/>
                    <a:gd name="connsiteX20" fmla="*/ 5526088 w 8802688"/>
                    <a:gd name="connsiteY20" fmla="*/ 6100763 h 6677025"/>
                    <a:gd name="connsiteX21" fmla="*/ 5430838 w 8802688"/>
                    <a:gd name="connsiteY21" fmla="*/ 6107113 h 6677025"/>
                    <a:gd name="connsiteX22" fmla="*/ 5338763 w 8802688"/>
                    <a:gd name="connsiteY22" fmla="*/ 6107113 h 6677025"/>
                    <a:gd name="connsiteX23" fmla="*/ 5249862 w 8802688"/>
                    <a:gd name="connsiteY23" fmla="*/ 6103938 h 6677025"/>
                    <a:gd name="connsiteX24" fmla="*/ 5068887 w 8802688"/>
                    <a:gd name="connsiteY24" fmla="*/ 6094413 h 6677025"/>
                    <a:gd name="connsiteX25" fmla="*/ 4973637 w 8802688"/>
                    <a:gd name="connsiteY25" fmla="*/ 6091238 h 6677025"/>
                    <a:gd name="connsiteX26" fmla="*/ 4878387 w 8802688"/>
                    <a:gd name="connsiteY26" fmla="*/ 6088063 h 6677025"/>
                    <a:gd name="connsiteX27" fmla="*/ 5045075 w 8802688"/>
                    <a:gd name="connsiteY27" fmla="*/ 5780088 h 6677025"/>
                    <a:gd name="connsiteX28" fmla="*/ 5213350 w 8802688"/>
                    <a:gd name="connsiteY28" fmla="*/ 5467350 h 6677025"/>
                    <a:gd name="connsiteX29" fmla="*/ 5380038 w 8802688"/>
                    <a:gd name="connsiteY29" fmla="*/ 5149850 h 6677025"/>
                    <a:gd name="connsiteX30" fmla="*/ 576262 w 8802688"/>
                    <a:gd name="connsiteY30" fmla="*/ 4632325 h 6677025"/>
                    <a:gd name="connsiteX31" fmla="*/ 685799 w 8802688"/>
                    <a:gd name="connsiteY31" fmla="*/ 4827588 h 6677025"/>
                    <a:gd name="connsiteX32" fmla="*/ 796925 w 8802688"/>
                    <a:gd name="connsiteY32" fmla="*/ 5030788 h 6677025"/>
                    <a:gd name="connsiteX33" fmla="*/ 909637 w 8802688"/>
                    <a:gd name="connsiteY33" fmla="*/ 5235575 h 6677025"/>
                    <a:gd name="connsiteX34" fmla="*/ 1019175 w 8802688"/>
                    <a:gd name="connsiteY34" fmla="*/ 5456238 h 6677025"/>
                    <a:gd name="connsiteX35" fmla="*/ 1031875 w 8802688"/>
                    <a:gd name="connsiteY35" fmla="*/ 5481638 h 6677025"/>
                    <a:gd name="connsiteX36" fmla="*/ 1039812 w 8802688"/>
                    <a:gd name="connsiteY36" fmla="*/ 5508626 h 6677025"/>
                    <a:gd name="connsiteX37" fmla="*/ 1046162 w 8802688"/>
                    <a:gd name="connsiteY37" fmla="*/ 5532438 h 6677025"/>
                    <a:gd name="connsiteX38" fmla="*/ 1049337 w 8802688"/>
                    <a:gd name="connsiteY38" fmla="*/ 5559426 h 6677025"/>
                    <a:gd name="connsiteX39" fmla="*/ 1049337 w 8802688"/>
                    <a:gd name="connsiteY39" fmla="*/ 5580063 h 6677025"/>
                    <a:gd name="connsiteX40" fmla="*/ 1046162 w 8802688"/>
                    <a:gd name="connsiteY40" fmla="*/ 5600701 h 6677025"/>
                    <a:gd name="connsiteX41" fmla="*/ 1039812 w 8802688"/>
                    <a:gd name="connsiteY41" fmla="*/ 5621338 h 6677025"/>
                    <a:gd name="connsiteX42" fmla="*/ 1028699 w 8802688"/>
                    <a:gd name="connsiteY42" fmla="*/ 5640388 h 6677025"/>
                    <a:gd name="connsiteX43" fmla="*/ 1019175 w 8802688"/>
                    <a:gd name="connsiteY43" fmla="*/ 5657851 h 6677025"/>
                    <a:gd name="connsiteX44" fmla="*/ 1004887 w 8802688"/>
                    <a:gd name="connsiteY44" fmla="*/ 5672138 h 6677025"/>
                    <a:gd name="connsiteX45" fmla="*/ 987425 w 8802688"/>
                    <a:gd name="connsiteY45" fmla="*/ 5684838 h 6677025"/>
                    <a:gd name="connsiteX46" fmla="*/ 968375 w 8802688"/>
                    <a:gd name="connsiteY46" fmla="*/ 5695951 h 6677025"/>
                    <a:gd name="connsiteX47" fmla="*/ 947737 w 8802688"/>
                    <a:gd name="connsiteY47" fmla="*/ 5705476 h 6677025"/>
                    <a:gd name="connsiteX48" fmla="*/ 923925 w 8802688"/>
                    <a:gd name="connsiteY48" fmla="*/ 5711826 h 6677025"/>
                    <a:gd name="connsiteX49" fmla="*/ 896937 w 8802688"/>
                    <a:gd name="connsiteY49" fmla="*/ 5713413 h 6677025"/>
                    <a:gd name="connsiteX50" fmla="*/ 871537 w 8802688"/>
                    <a:gd name="connsiteY50" fmla="*/ 5716588 h 6677025"/>
                    <a:gd name="connsiteX51" fmla="*/ 844549 w 8802688"/>
                    <a:gd name="connsiteY51" fmla="*/ 5716588 h 6677025"/>
                    <a:gd name="connsiteX52" fmla="*/ 814387 w 8802688"/>
                    <a:gd name="connsiteY52" fmla="*/ 5716588 h 6677025"/>
                    <a:gd name="connsiteX53" fmla="*/ 787399 w 8802688"/>
                    <a:gd name="connsiteY53" fmla="*/ 5713413 h 6677025"/>
                    <a:gd name="connsiteX54" fmla="*/ 757237 w 8802688"/>
                    <a:gd name="connsiteY54" fmla="*/ 5711826 h 6677025"/>
                    <a:gd name="connsiteX55" fmla="*/ 728662 w 8802688"/>
                    <a:gd name="connsiteY55" fmla="*/ 5702301 h 6677025"/>
                    <a:gd name="connsiteX56" fmla="*/ 695325 w 8802688"/>
                    <a:gd name="connsiteY56" fmla="*/ 5692776 h 6677025"/>
                    <a:gd name="connsiteX57" fmla="*/ 636587 w 8802688"/>
                    <a:gd name="connsiteY57" fmla="*/ 5668963 h 6677025"/>
                    <a:gd name="connsiteX58" fmla="*/ 576262 w 8802688"/>
                    <a:gd name="connsiteY58" fmla="*/ 5637213 h 6677025"/>
                    <a:gd name="connsiteX59" fmla="*/ 520699 w 8802688"/>
                    <a:gd name="connsiteY59" fmla="*/ 5600701 h 6677025"/>
                    <a:gd name="connsiteX60" fmla="*/ 463549 w 8802688"/>
                    <a:gd name="connsiteY60" fmla="*/ 5556251 h 6677025"/>
                    <a:gd name="connsiteX61" fmla="*/ 406399 w 8802688"/>
                    <a:gd name="connsiteY61" fmla="*/ 5508626 h 6677025"/>
                    <a:gd name="connsiteX62" fmla="*/ 360362 w 8802688"/>
                    <a:gd name="connsiteY62" fmla="*/ 5457826 h 6677025"/>
                    <a:gd name="connsiteX63" fmla="*/ 312737 w 8802688"/>
                    <a:gd name="connsiteY63" fmla="*/ 5405438 h 6677025"/>
                    <a:gd name="connsiteX64" fmla="*/ 269875 w 8802688"/>
                    <a:gd name="connsiteY64" fmla="*/ 5351463 h 6677025"/>
                    <a:gd name="connsiteX65" fmla="*/ 234949 w 8802688"/>
                    <a:gd name="connsiteY65" fmla="*/ 5294313 h 6677025"/>
                    <a:gd name="connsiteX66" fmla="*/ 207962 w 8802688"/>
                    <a:gd name="connsiteY66" fmla="*/ 5238750 h 6677025"/>
                    <a:gd name="connsiteX67" fmla="*/ 184149 w 8802688"/>
                    <a:gd name="connsiteY67" fmla="*/ 5184775 h 6677025"/>
                    <a:gd name="connsiteX68" fmla="*/ 177799 w 8802688"/>
                    <a:gd name="connsiteY68" fmla="*/ 5157788 h 6677025"/>
                    <a:gd name="connsiteX69" fmla="*/ 173037 w 8802688"/>
                    <a:gd name="connsiteY69" fmla="*/ 5130800 h 6677025"/>
                    <a:gd name="connsiteX70" fmla="*/ 169862 w 8802688"/>
                    <a:gd name="connsiteY70" fmla="*/ 5105400 h 6677025"/>
                    <a:gd name="connsiteX71" fmla="*/ 166687 w 8802688"/>
                    <a:gd name="connsiteY71" fmla="*/ 5081588 h 6677025"/>
                    <a:gd name="connsiteX72" fmla="*/ 169862 w 8802688"/>
                    <a:gd name="connsiteY72" fmla="*/ 5054600 h 6677025"/>
                    <a:gd name="connsiteX73" fmla="*/ 173037 w 8802688"/>
                    <a:gd name="connsiteY73" fmla="*/ 5024438 h 6677025"/>
                    <a:gd name="connsiteX74" fmla="*/ 180975 w 8802688"/>
                    <a:gd name="connsiteY74" fmla="*/ 4997450 h 6677025"/>
                    <a:gd name="connsiteX75" fmla="*/ 190499 w 8802688"/>
                    <a:gd name="connsiteY75" fmla="*/ 4973638 h 6677025"/>
                    <a:gd name="connsiteX76" fmla="*/ 201612 w 8802688"/>
                    <a:gd name="connsiteY76" fmla="*/ 4949825 h 6677025"/>
                    <a:gd name="connsiteX77" fmla="*/ 214312 w 8802688"/>
                    <a:gd name="connsiteY77" fmla="*/ 4929188 h 6677025"/>
                    <a:gd name="connsiteX78" fmla="*/ 228599 w 8802688"/>
                    <a:gd name="connsiteY78" fmla="*/ 4908550 h 6677025"/>
                    <a:gd name="connsiteX79" fmla="*/ 241299 w 8802688"/>
                    <a:gd name="connsiteY79" fmla="*/ 4894263 h 6677025"/>
                    <a:gd name="connsiteX80" fmla="*/ 285749 w 8802688"/>
                    <a:gd name="connsiteY80" fmla="*/ 4851400 h 6677025"/>
                    <a:gd name="connsiteX81" fmla="*/ 330199 w 8802688"/>
                    <a:gd name="connsiteY81" fmla="*/ 4816475 h 6677025"/>
                    <a:gd name="connsiteX82" fmla="*/ 377825 w 8802688"/>
                    <a:gd name="connsiteY82" fmla="*/ 4779963 h 6677025"/>
                    <a:gd name="connsiteX83" fmla="*/ 422275 w 8802688"/>
                    <a:gd name="connsiteY83" fmla="*/ 4748213 h 6677025"/>
                    <a:gd name="connsiteX84" fmla="*/ 507999 w 8802688"/>
                    <a:gd name="connsiteY84" fmla="*/ 4687888 h 6677025"/>
                    <a:gd name="connsiteX85" fmla="*/ 544512 w 8802688"/>
                    <a:gd name="connsiteY85" fmla="*/ 4662488 h 6677025"/>
                    <a:gd name="connsiteX86" fmla="*/ 6180138 w 8802688"/>
                    <a:gd name="connsiteY86" fmla="*/ 3546475 h 6677025"/>
                    <a:gd name="connsiteX87" fmla="*/ 6124576 w 8802688"/>
                    <a:gd name="connsiteY87" fmla="*/ 3562350 h 6677025"/>
                    <a:gd name="connsiteX88" fmla="*/ 6076951 w 8802688"/>
                    <a:gd name="connsiteY88" fmla="*/ 3579813 h 6677025"/>
                    <a:gd name="connsiteX89" fmla="*/ 6037263 w 8802688"/>
                    <a:gd name="connsiteY89" fmla="*/ 3600450 h 6677025"/>
                    <a:gd name="connsiteX90" fmla="*/ 6002338 w 8802688"/>
                    <a:gd name="connsiteY90" fmla="*/ 3624263 h 6677025"/>
                    <a:gd name="connsiteX91" fmla="*/ 5978526 w 8802688"/>
                    <a:gd name="connsiteY91" fmla="*/ 3651250 h 6677025"/>
                    <a:gd name="connsiteX92" fmla="*/ 5961063 w 8802688"/>
                    <a:gd name="connsiteY92" fmla="*/ 3678238 h 6677025"/>
                    <a:gd name="connsiteX93" fmla="*/ 5948363 w 8802688"/>
                    <a:gd name="connsiteY93" fmla="*/ 3705225 h 6677025"/>
                    <a:gd name="connsiteX94" fmla="*/ 5945188 w 8802688"/>
                    <a:gd name="connsiteY94" fmla="*/ 3719513 h 6677025"/>
                    <a:gd name="connsiteX95" fmla="*/ 5945188 w 8802688"/>
                    <a:gd name="connsiteY95" fmla="*/ 3733800 h 6677025"/>
                    <a:gd name="connsiteX96" fmla="*/ 5986463 w 8802688"/>
                    <a:gd name="connsiteY96" fmla="*/ 3698875 h 6677025"/>
                    <a:gd name="connsiteX97" fmla="*/ 6046788 w 8802688"/>
                    <a:gd name="connsiteY97" fmla="*/ 3654425 h 6677025"/>
                    <a:gd name="connsiteX98" fmla="*/ 6115051 w 8802688"/>
                    <a:gd name="connsiteY98" fmla="*/ 3600450 h 6677025"/>
                    <a:gd name="connsiteX99" fmla="*/ 6148388 w 8802688"/>
                    <a:gd name="connsiteY99" fmla="*/ 3573463 h 6677025"/>
                    <a:gd name="connsiteX100" fmla="*/ 279400 w 8802688"/>
                    <a:gd name="connsiteY100" fmla="*/ 2203450 h 6677025"/>
                    <a:gd name="connsiteX101" fmla="*/ 354013 w 8802688"/>
                    <a:gd name="connsiteY101" fmla="*/ 2203450 h 6677025"/>
                    <a:gd name="connsiteX102" fmla="*/ 327025 w 8802688"/>
                    <a:gd name="connsiteY102" fmla="*/ 2274888 h 6677025"/>
                    <a:gd name="connsiteX103" fmla="*/ 303213 w 8802688"/>
                    <a:gd name="connsiteY103" fmla="*/ 2343150 h 6677025"/>
                    <a:gd name="connsiteX104" fmla="*/ 261938 w 8802688"/>
                    <a:gd name="connsiteY104" fmla="*/ 2482850 h 6677025"/>
                    <a:gd name="connsiteX105" fmla="*/ 217488 w 8802688"/>
                    <a:gd name="connsiteY105" fmla="*/ 2625726 h 6677025"/>
                    <a:gd name="connsiteX106" fmla="*/ 193675 w 8802688"/>
                    <a:gd name="connsiteY106" fmla="*/ 2693988 h 6677025"/>
                    <a:gd name="connsiteX107" fmla="*/ 166688 w 8802688"/>
                    <a:gd name="connsiteY107" fmla="*/ 2765425 h 6677025"/>
                    <a:gd name="connsiteX108" fmla="*/ 169863 w 8802688"/>
                    <a:gd name="connsiteY108" fmla="*/ 2792413 h 6677025"/>
                    <a:gd name="connsiteX109" fmla="*/ 173038 w 8802688"/>
                    <a:gd name="connsiteY109" fmla="*/ 2819400 h 6677025"/>
                    <a:gd name="connsiteX110" fmla="*/ 180975 w 8802688"/>
                    <a:gd name="connsiteY110" fmla="*/ 2844801 h 6677025"/>
                    <a:gd name="connsiteX111" fmla="*/ 190500 w 8802688"/>
                    <a:gd name="connsiteY111" fmla="*/ 2871788 h 6677025"/>
                    <a:gd name="connsiteX112" fmla="*/ 201613 w 8802688"/>
                    <a:gd name="connsiteY112" fmla="*/ 2895601 h 6677025"/>
                    <a:gd name="connsiteX113" fmla="*/ 214313 w 8802688"/>
                    <a:gd name="connsiteY113" fmla="*/ 2916238 h 6677025"/>
                    <a:gd name="connsiteX114" fmla="*/ 228600 w 8802688"/>
                    <a:gd name="connsiteY114" fmla="*/ 2935288 h 6677025"/>
                    <a:gd name="connsiteX115" fmla="*/ 241300 w 8802688"/>
                    <a:gd name="connsiteY115" fmla="*/ 2952751 h 6677025"/>
                    <a:gd name="connsiteX116" fmla="*/ 242888 w 8802688"/>
                    <a:gd name="connsiteY116" fmla="*/ 2959101 h 6677025"/>
                    <a:gd name="connsiteX117" fmla="*/ 242888 w 8802688"/>
                    <a:gd name="connsiteY117" fmla="*/ 2963863 h 6677025"/>
                    <a:gd name="connsiteX118" fmla="*/ 255588 w 8802688"/>
                    <a:gd name="connsiteY118" fmla="*/ 2973388 h 6677025"/>
                    <a:gd name="connsiteX119" fmla="*/ 266700 w 8802688"/>
                    <a:gd name="connsiteY119" fmla="*/ 2979738 h 6677025"/>
                    <a:gd name="connsiteX120" fmla="*/ 288925 w 8802688"/>
                    <a:gd name="connsiteY120" fmla="*/ 2984501 h 6677025"/>
                    <a:gd name="connsiteX121" fmla="*/ 336550 w 8802688"/>
                    <a:gd name="connsiteY121" fmla="*/ 2987676 h 6677025"/>
                    <a:gd name="connsiteX122" fmla="*/ 388938 w 8802688"/>
                    <a:gd name="connsiteY122" fmla="*/ 2987676 h 6677025"/>
                    <a:gd name="connsiteX123" fmla="*/ 404813 w 8802688"/>
                    <a:gd name="connsiteY123" fmla="*/ 2987676 h 6677025"/>
                    <a:gd name="connsiteX124" fmla="*/ 425450 w 8802688"/>
                    <a:gd name="connsiteY124" fmla="*/ 2982913 h 6677025"/>
                    <a:gd name="connsiteX125" fmla="*/ 469900 w 8802688"/>
                    <a:gd name="connsiteY125" fmla="*/ 2963863 h 6677025"/>
                    <a:gd name="connsiteX126" fmla="*/ 520700 w 8802688"/>
                    <a:gd name="connsiteY126" fmla="*/ 2940051 h 6677025"/>
                    <a:gd name="connsiteX127" fmla="*/ 576263 w 8802688"/>
                    <a:gd name="connsiteY127" fmla="*/ 2914651 h 6677025"/>
                    <a:gd name="connsiteX128" fmla="*/ 573088 w 8802688"/>
                    <a:gd name="connsiteY128" fmla="*/ 2946401 h 6677025"/>
                    <a:gd name="connsiteX129" fmla="*/ 568325 w 8802688"/>
                    <a:gd name="connsiteY129" fmla="*/ 2979738 h 6677025"/>
                    <a:gd name="connsiteX130" fmla="*/ 558801 w 8802688"/>
                    <a:gd name="connsiteY130" fmla="*/ 3008313 h 6677025"/>
                    <a:gd name="connsiteX131" fmla="*/ 544513 w 8802688"/>
                    <a:gd name="connsiteY131" fmla="*/ 3038476 h 6677025"/>
                    <a:gd name="connsiteX132" fmla="*/ 528638 w 8802688"/>
                    <a:gd name="connsiteY132" fmla="*/ 3062288 h 6677025"/>
                    <a:gd name="connsiteX133" fmla="*/ 508000 w 8802688"/>
                    <a:gd name="connsiteY133" fmla="*/ 3086101 h 6677025"/>
                    <a:gd name="connsiteX134" fmla="*/ 487363 w 8802688"/>
                    <a:gd name="connsiteY134" fmla="*/ 3106738 h 6677025"/>
                    <a:gd name="connsiteX135" fmla="*/ 463550 w 8802688"/>
                    <a:gd name="connsiteY135" fmla="*/ 3124201 h 6677025"/>
                    <a:gd name="connsiteX136" fmla="*/ 439738 w 8802688"/>
                    <a:gd name="connsiteY136" fmla="*/ 3136901 h 6677025"/>
                    <a:gd name="connsiteX137" fmla="*/ 412750 w 8802688"/>
                    <a:gd name="connsiteY137" fmla="*/ 3148013 h 6677025"/>
                    <a:gd name="connsiteX138" fmla="*/ 382588 w 8802688"/>
                    <a:gd name="connsiteY138" fmla="*/ 3157538 h 6677025"/>
                    <a:gd name="connsiteX139" fmla="*/ 357188 w 8802688"/>
                    <a:gd name="connsiteY139" fmla="*/ 3160713 h 6677025"/>
                    <a:gd name="connsiteX140" fmla="*/ 327025 w 8802688"/>
                    <a:gd name="connsiteY140" fmla="*/ 3160713 h 6677025"/>
                    <a:gd name="connsiteX141" fmla="*/ 296863 w 8802688"/>
                    <a:gd name="connsiteY141" fmla="*/ 3157538 h 6677025"/>
                    <a:gd name="connsiteX142" fmla="*/ 269875 w 8802688"/>
                    <a:gd name="connsiteY142" fmla="*/ 3148013 h 6677025"/>
                    <a:gd name="connsiteX143" fmla="*/ 241300 w 8802688"/>
                    <a:gd name="connsiteY143" fmla="*/ 3136901 h 6677025"/>
                    <a:gd name="connsiteX144" fmla="*/ 228600 w 8802688"/>
                    <a:gd name="connsiteY144" fmla="*/ 3130551 h 6677025"/>
                    <a:gd name="connsiteX145" fmla="*/ 214313 w 8802688"/>
                    <a:gd name="connsiteY145" fmla="*/ 3119438 h 6677025"/>
                    <a:gd name="connsiteX146" fmla="*/ 187325 w 8802688"/>
                    <a:gd name="connsiteY146" fmla="*/ 3092451 h 6677025"/>
                    <a:gd name="connsiteX147" fmla="*/ 160338 w 8802688"/>
                    <a:gd name="connsiteY147" fmla="*/ 3055938 h 6677025"/>
                    <a:gd name="connsiteX148" fmla="*/ 133350 w 8802688"/>
                    <a:gd name="connsiteY148" fmla="*/ 3017838 h 6677025"/>
                    <a:gd name="connsiteX149" fmla="*/ 109538 w 8802688"/>
                    <a:gd name="connsiteY149" fmla="*/ 2970213 h 6677025"/>
                    <a:gd name="connsiteX150" fmla="*/ 85725 w 8802688"/>
                    <a:gd name="connsiteY150" fmla="*/ 2922588 h 6677025"/>
                    <a:gd name="connsiteX151" fmla="*/ 65088 w 8802688"/>
                    <a:gd name="connsiteY151" fmla="*/ 2868613 h 6677025"/>
                    <a:gd name="connsiteX152" fmla="*/ 47625 w 8802688"/>
                    <a:gd name="connsiteY152" fmla="*/ 2816225 h 6677025"/>
                    <a:gd name="connsiteX153" fmla="*/ 30163 w 8802688"/>
                    <a:gd name="connsiteY153" fmla="*/ 2762250 h 6677025"/>
                    <a:gd name="connsiteX154" fmla="*/ 17463 w 8802688"/>
                    <a:gd name="connsiteY154" fmla="*/ 2708275 h 6677025"/>
                    <a:gd name="connsiteX155" fmla="*/ 9525 w 8802688"/>
                    <a:gd name="connsiteY155" fmla="*/ 2655888 h 6677025"/>
                    <a:gd name="connsiteX156" fmla="*/ 3175 w 8802688"/>
                    <a:gd name="connsiteY156" fmla="*/ 2608263 h 6677025"/>
                    <a:gd name="connsiteX157" fmla="*/ 0 w 8802688"/>
                    <a:gd name="connsiteY157" fmla="*/ 2563813 h 6677025"/>
                    <a:gd name="connsiteX158" fmla="*/ 0 w 8802688"/>
                    <a:gd name="connsiteY158" fmla="*/ 2524125 h 6677025"/>
                    <a:gd name="connsiteX159" fmla="*/ 9525 w 8802688"/>
                    <a:gd name="connsiteY159" fmla="*/ 2492375 h 6677025"/>
                    <a:gd name="connsiteX160" fmla="*/ 11113 w 8802688"/>
                    <a:gd name="connsiteY160" fmla="*/ 2476500 h 6677025"/>
                    <a:gd name="connsiteX161" fmla="*/ 17463 w 8802688"/>
                    <a:gd name="connsiteY161" fmla="*/ 2465388 h 6677025"/>
                    <a:gd name="connsiteX162" fmla="*/ 47625 w 8802688"/>
                    <a:gd name="connsiteY162" fmla="*/ 2425700 h 6677025"/>
                    <a:gd name="connsiteX163" fmla="*/ 79375 w 8802688"/>
                    <a:gd name="connsiteY163" fmla="*/ 2387600 h 6677025"/>
                    <a:gd name="connsiteX164" fmla="*/ 112713 w 8802688"/>
                    <a:gd name="connsiteY164" fmla="*/ 2352675 h 6677025"/>
                    <a:gd name="connsiteX165" fmla="*/ 149225 w 8802688"/>
                    <a:gd name="connsiteY165" fmla="*/ 2322513 h 6677025"/>
                    <a:gd name="connsiteX166" fmla="*/ 217488 w 8802688"/>
                    <a:gd name="connsiteY166" fmla="*/ 2260600 h 6677025"/>
                    <a:gd name="connsiteX167" fmla="*/ 5886450 w 8802688"/>
                    <a:gd name="connsiteY167" fmla="*/ 2019300 h 6677025"/>
                    <a:gd name="connsiteX168" fmla="*/ 5907087 w 8802688"/>
                    <a:gd name="connsiteY168" fmla="*/ 2022475 h 6677025"/>
                    <a:gd name="connsiteX169" fmla="*/ 5930900 w 8802688"/>
                    <a:gd name="connsiteY169" fmla="*/ 2028825 h 6677025"/>
                    <a:gd name="connsiteX170" fmla="*/ 5957888 w 8802688"/>
                    <a:gd name="connsiteY170" fmla="*/ 2036763 h 6677025"/>
                    <a:gd name="connsiteX171" fmla="*/ 5984875 w 8802688"/>
                    <a:gd name="connsiteY171" fmla="*/ 2049463 h 6677025"/>
                    <a:gd name="connsiteX172" fmla="*/ 6010275 w 8802688"/>
                    <a:gd name="connsiteY172" fmla="*/ 2060575 h 6677025"/>
                    <a:gd name="connsiteX173" fmla="*/ 6034088 w 8802688"/>
                    <a:gd name="connsiteY173" fmla="*/ 2078038 h 6677025"/>
                    <a:gd name="connsiteX174" fmla="*/ 6057900 w 8802688"/>
                    <a:gd name="connsiteY174" fmla="*/ 2093913 h 6677025"/>
                    <a:gd name="connsiteX175" fmla="*/ 5951538 w 8802688"/>
                    <a:gd name="connsiteY175" fmla="*/ 2170113 h 6677025"/>
                    <a:gd name="connsiteX176" fmla="*/ 5897562 w 8802688"/>
                    <a:gd name="connsiteY176" fmla="*/ 2209800 h 6677025"/>
                    <a:gd name="connsiteX177" fmla="*/ 5838825 w 8802688"/>
                    <a:gd name="connsiteY177" fmla="*/ 2244725 h 6677025"/>
                    <a:gd name="connsiteX178" fmla="*/ 5811837 w 8802688"/>
                    <a:gd name="connsiteY178" fmla="*/ 2216150 h 6677025"/>
                    <a:gd name="connsiteX179" fmla="*/ 5788025 w 8802688"/>
                    <a:gd name="connsiteY179" fmla="*/ 2182813 h 6677025"/>
                    <a:gd name="connsiteX180" fmla="*/ 5775325 w 8802688"/>
                    <a:gd name="connsiteY180" fmla="*/ 2165350 h 6677025"/>
                    <a:gd name="connsiteX181" fmla="*/ 5770562 w 8802688"/>
                    <a:gd name="connsiteY181" fmla="*/ 2146300 h 6677025"/>
                    <a:gd name="connsiteX182" fmla="*/ 5764212 w 8802688"/>
                    <a:gd name="connsiteY182" fmla="*/ 2132013 h 6677025"/>
                    <a:gd name="connsiteX183" fmla="*/ 5764212 w 8802688"/>
                    <a:gd name="connsiteY183" fmla="*/ 2117725 h 6677025"/>
                    <a:gd name="connsiteX184" fmla="*/ 5770562 w 8802688"/>
                    <a:gd name="connsiteY184" fmla="*/ 2101850 h 6677025"/>
                    <a:gd name="connsiteX185" fmla="*/ 5778500 w 8802688"/>
                    <a:gd name="connsiteY185" fmla="*/ 2087563 h 6677025"/>
                    <a:gd name="connsiteX186" fmla="*/ 5791200 w 8802688"/>
                    <a:gd name="connsiteY186" fmla="*/ 2073275 h 6677025"/>
                    <a:gd name="connsiteX187" fmla="*/ 5805487 w 8802688"/>
                    <a:gd name="connsiteY187" fmla="*/ 2057400 h 6677025"/>
                    <a:gd name="connsiteX188" fmla="*/ 5821362 w 8802688"/>
                    <a:gd name="connsiteY188" fmla="*/ 2046288 h 6677025"/>
                    <a:gd name="connsiteX189" fmla="*/ 5838825 w 8802688"/>
                    <a:gd name="connsiteY189" fmla="*/ 2033588 h 6677025"/>
                    <a:gd name="connsiteX190" fmla="*/ 5853112 w 8802688"/>
                    <a:gd name="connsiteY190" fmla="*/ 2025650 h 6677025"/>
                    <a:gd name="connsiteX191" fmla="*/ 5870575 w 8802688"/>
                    <a:gd name="connsiteY191" fmla="*/ 2022475 h 6677025"/>
                    <a:gd name="connsiteX192" fmla="*/ 6169026 w 8802688"/>
                    <a:gd name="connsiteY192" fmla="*/ 1685925 h 6677025"/>
                    <a:gd name="connsiteX193" fmla="*/ 6076951 w 8802688"/>
                    <a:gd name="connsiteY193" fmla="*/ 1712913 h 6677025"/>
                    <a:gd name="connsiteX194" fmla="*/ 5984875 w 8802688"/>
                    <a:gd name="connsiteY194" fmla="*/ 1739900 h 6677025"/>
                    <a:gd name="connsiteX195" fmla="*/ 5938838 w 8802688"/>
                    <a:gd name="connsiteY195" fmla="*/ 1757363 h 6677025"/>
                    <a:gd name="connsiteX196" fmla="*/ 5894388 w 8802688"/>
                    <a:gd name="connsiteY196" fmla="*/ 1774825 h 6677025"/>
                    <a:gd name="connsiteX197" fmla="*/ 5849938 w 8802688"/>
                    <a:gd name="connsiteY197" fmla="*/ 1798638 h 6677025"/>
                    <a:gd name="connsiteX198" fmla="*/ 5805488 w 8802688"/>
                    <a:gd name="connsiteY198" fmla="*/ 1828800 h 6677025"/>
                    <a:gd name="connsiteX199" fmla="*/ 5764213 w 8802688"/>
                    <a:gd name="connsiteY199" fmla="*/ 1862138 h 6677025"/>
                    <a:gd name="connsiteX200" fmla="*/ 5722938 w 8802688"/>
                    <a:gd name="connsiteY200" fmla="*/ 1897063 h 6677025"/>
                    <a:gd name="connsiteX201" fmla="*/ 5683250 w 8802688"/>
                    <a:gd name="connsiteY201" fmla="*/ 1933575 h 6677025"/>
                    <a:gd name="connsiteX202" fmla="*/ 5648325 w 8802688"/>
                    <a:gd name="connsiteY202" fmla="*/ 1971675 h 6677025"/>
                    <a:gd name="connsiteX203" fmla="*/ 5576888 w 8802688"/>
                    <a:gd name="connsiteY203" fmla="*/ 2052638 h 6677025"/>
                    <a:gd name="connsiteX204" fmla="*/ 5502275 w 8802688"/>
                    <a:gd name="connsiteY204" fmla="*/ 2128838 h 6677025"/>
                    <a:gd name="connsiteX205" fmla="*/ 5522913 w 8802688"/>
                    <a:gd name="connsiteY205" fmla="*/ 2122488 h 6677025"/>
                    <a:gd name="connsiteX206" fmla="*/ 5543550 w 8802688"/>
                    <a:gd name="connsiteY206" fmla="*/ 2117725 h 6677025"/>
                    <a:gd name="connsiteX207" fmla="*/ 5586413 w 8802688"/>
                    <a:gd name="connsiteY207" fmla="*/ 2098675 h 6677025"/>
                    <a:gd name="connsiteX208" fmla="*/ 5607050 w 8802688"/>
                    <a:gd name="connsiteY208" fmla="*/ 2093913 h 6677025"/>
                    <a:gd name="connsiteX209" fmla="*/ 5624513 w 8802688"/>
                    <a:gd name="connsiteY209" fmla="*/ 2087563 h 6677025"/>
                    <a:gd name="connsiteX210" fmla="*/ 5641975 w 8802688"/>
                    <a:gd name="connsiteY210" fmla="*/ 2087563 h 6677025"/>
                    <a:gd name="connsiteX211" fmla="*/ 5657850 w 8802688"/>
                    <a:gd name="connsiteY211" fmla="*/ 2093913 h 6677025"/>
                    <a:gd name="connsiteX212" fmla="*/ 5832475 w 8802688"/>
                    <a:gd name="connsiteY212" fmla="*/ 2357438 h 6677025"/>
                    <a:gd name="connsiteX213" fmla="*/ 5975350 w 8802688"/>
                    <a:gd name="connsiteY213" fmla="*/ 2265363 h 6677025"/>
                    <a:gd name="connsiteX214" fmla="*/ 6115051 w 8802688"/>
                    <a:gd name="connsiteY214" fmla="*/ 2170113 h 6677025"/>
                    <a:gd name="connsiteX215" fmla="*/ 6264276 w 8802688"/>
                    <a:gd name="connsiteY215" fmla="*/ 2078038 h 6677025"/>
                    <a:gd name="connsiteX216" fmla="*/ 6340476 w 8802688"/>
                    <a:gd name="connsiteY216" fmla="*/ 2030413 h 6677025"/>
                    <a:gd name="connsiteX217" fmla="*/ 6424613 w 8802688"/>
                    <a:gd name="connsiteY217" fmla="*/ 1982788 h 6677025"/>
                    <a:gd name="connsiteX218" fmla="*/ 6400801 w 8802688"/>
                    <a:gd name="connsiteY218" fmla="*/ 1981200 h 6677025"/>
                    <a:gd name="connsiteX219" fmla="*/ 6364288 w 8802688"/>
                    <a:gd name="connsiteY219" fmla="*/ 1971675 h 6677025"/>
                    <a:gd name="connsiteX220" fmla="*/ 6323013 w 8802688"/>
                    <a:gd name="connsiteY220" fmla="*/ 1958975 h 6677025"/>
                    <a:gd name="connsiteX221" fmla="*/ 6302376 w 8802688"/>
                    <a:gd name="connsiteY221" fmla="*/ 1947863 h 6677025"/>
                    <a:gd name="connsiteX222" fmla="*/ 6281738 w 8802688"/>
                    <a:gd name="connsiteY222" fmla="*/ 1935163 h 6677025"/>
                    <a:gd name="connsiteX223" fmla="*/ 6261101 w 8802688"/>
                    <a:gd name="connsiteY223" fmla="*/ 1917700 h 6677025"/>
                    <a:gd name="connsiteX224" fmla="*/ 6240463 w 8802688"/>
                    <a:gd name="connsiteY224" fmla="*/ 1900238 h 6677025"/>
                    <a:gd name="connsiteX225" fmla="*/ 6221413 w 8802688"/>
                    <a:gd name="connsiteY225" fmla="*/ 1876425 h 6677025"/>
                    <a:gd name="connsiteX226" fmla="*/ 6203951 w 8802688"/>
                    <a:gd name="connsiteY226" fmla="*/ 1849438 h 6677025"/>
                    <a:gd name="connsiteX227" fmla="*/ 6192838 w 8802688"/>
                    <a:gd name="connsiteY227" fmla="*/ 1817688 h 6677025"/>
                    <a:gd name="connsiteX228" fmla="*/ 6180138 w 8802688"/>
                    <a:gd name="connsiteY228" fmla="*/ 1778000 h 6677025"/>
                    <a:gd name="connsiteX229" fmla="*/ 6170613 w 8802688"/>
                    <a:gd name="connsiteY229" fmla="*/ 1736725 h 6677025"/>
                    <a:gd name="connsiteX230" fmla="*/ 8401050 w 8802688"/>
                    <a:gd name="connsiteY230" fmla="*/ 1338262 h 6677025"/>
                    <a:gd name="connsiteX231" fmla="*/ 8332788 w 8802688"/>
                    <a:gd name="connsiteY231" fmla="*/ 1382712 h 6677025"/>
                    <a:gd name="connsiteX232" fmla="*/ 8264525 w 8802688"/>
                    <a:gd name="connsiteY232" fmla="*/ 1430337 h 6677025"/>
                    <a:gd name="connsiteX233" fmla="*/ 8131175 w 8802688"/>
                    <a:gd name="connsiteY233" fmla="*/ 1531937 h 6677025"/>
                    <a:gd name="connsiteX234" fmla="*/ 8002588 w 8802688"/>
                    <a:gd name="connsiteY234" fmla="*/ 1630363 h 6677025"/>
                    <a:gd name="connsiteX235" fmla="*/ 7886700 w 8802688"/>
                    <a:gd name="connsiteY235" fmla="*/ 1722438 h 6677025"/>
                    <a:gd name="connsiteX236" fmla="*/ 7920038 w 8802688"/>
                    <a:gd name="connsiteY236" fmla="*/ 1727200 h 6677025"/>
                    <a:gd name="connsiteX237" fmla="*/ 7954963 w 8802688"/>
                    <a:gd name="connsiteY237" fmla="*/ 1727200 h 6677025"/>
                    <a:gd name="connsiteX238" fmla="*/ 7993063 w 8802688"/>
                    <a:gd name="connsiteY238" fmla="*/ 1725613 h 6677025"/>
                    <a:gd name="connsiteX239" fmla="*/ 8029575 w 8802688"/>
                    <a:gd name="connsiteY239" fmla="*/ 1716088 h 6677025"/>
                    <a:gd name="connsiteX240" fmla="*/ 8064500 w 8802688"/>
                    <a:gd name="connsiteY240" fmla="*/ 1703388 h 6677025"/>
                    <a:gd name="connsiteX241" fmla="*/ 8101013 w 8802688"/>
                    <a:gd name="connsiteY241" fmla="*/ 1689100 h 6677025"/>
                    <a:gd name="connsiteX242" fmla="*/ 8135938 w 8802688"/>
                    <a:gd name="connsiteY242" fmla="*/ 1668463 h 6677025"/>
                    <a:gd name="connsiteX243" fmla="*/ 8172450 w 8802688"/>
                    <a:gd name="connsiteY243" fmla="*/ 1644650 h 6677025"/>
                    <a:gd name="connsiteX244" fmla="*/ 8204200 w 8802688"/>
                    <a:gd name="connsiteY244" fmla="*/ 1617662 h 6677025"/>
                    <a:gd name="connsiteX245" fmla="*/ 8237538 w 8802688"/>
                    <a:gd name="connsiteY245" fmla="*/ 1587500 h 6677025"/>
                    <a:gd name="connsiteX246" fmla="*/ 8270875 w 8802688"/>
                    <a:gd name="connsiteY246" fmla="*/ 1555750 h 6677025"/>
                    <a:gd name="connsiteX247" fmla="*/ 8299450 w 8802688"/>
                    <a:gd name="connsiteY247" fmla="*/ 1516062 h 6677025"/>
                    <a:gd name="connsiteX248" fmla="*/ 8329613 w 8802688"/>
                    <a:gd name="connsiteY248" fmla="*/ 1477963 h 6677025"/>
                    <a:gd name="connsiteX249" fmla="*/ 8356600 w 8802688"/>
                    <a:gd name="connsiteY249" fmla="*/ 1433512 h 6677025"/>
                    <a:gd name="connsiteX250" fmla="*/ 8380413 w 8802688"/>
                    <a:gd name="connsiteY250" fmla="*/ 1389062 h 6677025"/>
                    <a:gd name="connsiteX251" fmla="*/ 4067176 w 8802688"/>
                    <a:gd name="connsiteY251" fmla="*/ 1181100 h 6677025"/>
                    <a:gd name="connsiteX252" fmla="*/ 3979864 w 8802688"/>
                    <a:gd name="connsiteY252" fmla="*/ 1184275 h 6677025"/>
                    <a:gd name="connsiteX253" fmla="*/ 3900489 w 8802688"/>
                    <a:gd name="connsiteY253" fmla="*/ 1192213 h 6677025"/>
                    <a:gd name="connsiteX254" fmla="*/ 3860801 w 8802688"/>
                    <a:gd name="connsiteY254" fmla="*/ 1201738 h 6677025"/>
                    <a:gd name="connsiteX255" fmla="*/ 3825876 w 8802688"/>
                    <a:gd name="connsiteY255" fmla="*/ 1211263 h 6677025"/>
                    <a:gd name="connsiteX256" fmla="*/ 3790951 w 8802688"/>
                    <a:gd name="connsiteY256" fmla="*/ 1219200 h 6677025"/>
                    <a:gd name="connsiteX257" fmla="*/ 3757613 w 8802688"/>
                    <a:gd name="connsiteY257" fmla="*/ 1231900 h 6677025"/>
                    <a:gd name="connsiteX258" fmla="*/ 3724276 w 8802688"/>
                    <a:gd name="connsiteY258" fmla="*/ 1246188 h 6677025"/>
                    <a:gd name="connsiteX259" fmla="*/ 3695701 w 8802688"/>
                    <a:gd name="connsiteY259" fmla="*/ 1260475 h 6677025"/>
                    <a:gd name="connsiteX260" fmla="*/ 3665538 w 8802688"/>
                    <a:gd name="connsiteY260" fmla="*/ 1279525 h 6677025"/>
                    <a:gd name="connsiteX261" fmla="*/ 3635376 w 8802688"/>
                    <a:gd name="connsiteY261" fmla="*/ 1296988 h 6677025"/>
                    <a:gd name="connsiteX262" fmla="*/ 3608388 w 8802688"/>
                    <a:gd name="connsiteY262" fmla="*/ 1317625 h 6677025"/>
                    <a:gd name="connsiteX263" fmla="*/ 3581401 w 8802688"/>
                    <a:gd name="connsiteY263" fmla="*/ 1341438 h 6677025"/>
                    <a:gd name="connsiteX264" fmla="*/ 3557588 w 8802688"/>
                    <a:gd name="connsiteY264" fmla="*/ 1365250 h 6677025"/>
                    <a:gd name="connsiteX265" fmla="*/ 3533776 w 8802688"/>
                    <a:gd name="connsiteY265" fmla="*/ 1392238 h 6677025"/>
                    <a:gd name="connsiteX266" fmla="*/ 3509963 w 8802688"/>
                    <a:gd name="connsiteY266" fmla="*/ 1419225 h 6677025"/>
                    <a:gd name="connsiteX267" fmla="*/ 3489326 w 8802688"/>
                    <a:gd name="connsiteY267" fmla="*/ 1450975 h 6677025"/>
                    <a:gd name="connsiteX268" fmla="*/ 3468688 w 8802688"/>
                    <a:gd name="connsiteY268" fmla="*/ 1481138 h 6677025"/>
                    <a:gd name="connsiteX269" fmla="*/ 3448051 w 8802688"/>
                    <a:gd name="connsiteY269" fmla="*/ 1516063 h 6677025"/>
                    <a:gd name="connsiteX270" fmla="*/ 3413126 w 8802688"/>
                    <a:gd name="connsiteY270" fmla="*/ 1590675 h 6677025"/>
                    <a:gd name="connsiteX271" fmla="*/ 3379788 w 8802688"/>
                    <a:gd name="connsiteY271" fmla="*/ 1671638 h 6677025"/>
                    <a:gd name="connsiteX272" fmla="*/ 3349626 w 8802688"/>
                    <a:gd name="connsiteY272" fmla="*/ 1763713 h 6677025"/>
                    <a:gd name="connsiteX273" fmla="*/ 3325813 w 8802688"/>
                    <a:gd name="connsiteY273" fmla="*/ 1865313 h 6677025"/>
                    <a:gd name="connsiteX274" fmla="*/ 3302001 w 8802688"/>
                    <a:gd name="connsiteY274" fmla="*/ 1971676 h 6677025"/>
                    <a:gd name="connsiteX275" fmla="*/ 3281363 w 8802688"/>
                    <a:gd name="connsiteY275" fmla="*/ 2090738 h 6677025"/>
                    <a:gd name="connsiteX276" fmla="*/ 3368676 w 8802688"/>
                    <a:gd name="connsiteY276" fmla="*/ 1944688 h 6677025"/>
                    <a:gd name="connsiteX277" fmla="*/ 3451226 w 8802688"/>
                    <a:gd name="connsiteY277" fmla="*/ 1787526 h 6677025"/>
                    <a:gd name="connsiteX278" fmla="*/ 3533776 w 8802688"/>
                    <a:gd name="connsiteY278" fmla="*/ 1624013 h 6677025"/>
                    <a:gd name="connsiteX279" fmla="*/ 3617913 w 8802688"/>
                    <a:gd name="connsiteY279" fmla="*/ 1454150 h 6677025"/>
                    <a:gd name="connsiteX280" fmla="*/ 3652838 w 8802688"/>
                    <a:gd name="connsiteY280" fmla="*/ 1454150 h 6677025"/>
                    <a:gd name="connsiteX281" fmla="*/ 3656013 w 8802688"/>
                    <a:gd name="connsiteY281" fmla="*/ 1495425 h 6677025"/>
                    <a:gd name="connsiteX282" fmla="*/ 3659188 w 8802688"/>
                    <a:gd name="connsiteY282" fmla="*/ 1531938 h 6677025"/>
                    <a:gd name="connsiteX283" fmla="*/ 3673476 w 8802688"/>
                    <a:gd name="connsiteY283" fmla="*/ 1600200 h 6677025"/>
                    <a:gd name="connsiteX284" fmla="*/ 3686176 w 8802688"/>
                    <a:gd name="connsiteY284" fmla="*/ 1658938 h 6677025"/>
                    <a:gd name="connsiteX285" fmla="*/ 3689351 w 8802688"/>
                    <a:gd name="connsiteY285" fmla="*/ 1689100 h 6677025"/>
                    <a:gd name="connsiteX286" fmla="*/ 3692526 w 8802688"/>
                    <a:gd name="connsiteY286" fmla="*/ 1716088 h 6677025"/>
                    <a:gd name="connsiteX287" fmla="*/ 3713163 w 8802688"/>
                    <a:gd name="connsiteY287" fmla="*/ 1662113 h 6677025"/>
                    <a:gd name="connsiteX288" fmla="*/ 3736976 w 8802688"/>
                    <a:gd name="connsiteY288" fmla="*/ 1609725 h 6677025"/>
                    <a:gd name="connsiteX289" fmla="*/ 3757613 w 8802688"/>
                    <a:gd name="connsiteY289" fmla="*/ 1562101 h 6677025"/>
                    <a:gd name="connsiteX290" fmla="*/ 3784601 w 8802688"/>
                    <a:gd name="connsiteY290" fmla="*/ 1514475 h 6677025"/>
                    <a:gd name="connsiteX291" fmla="*/ 3811588 w 8802688"/>
                    <a:gd name="connsiteY291" fmla="*/ 1471613 h 6677025"/>
                    <a:gd name="connsiteX292" fmla="*/ 3840163 w 8802688"/>
                    <a:gd name="connsiteY292" fmla="*/ 1430338 h 6677025"/>
                    <a:gd name="connsiteX293" fmla="*/ 3870326 w 8802688"/>
                    <a:gd name="connsiteY293" fmla="*/ 1392238 h 6677025"/>
                    <a:gd name="connsiteX294" fmla="*/ 3906839 w 8802688"/>
                    <a:gd name="connsiteY294" fmla="*/ 1355725 h 6677025"/>
                    <a:gd name="connsiteX295" fmla="*/ 3941764 w 8802688"/>
                    <a:gd name="connsiteY295" fmla="*/ 1327150 h 6677025"/>
                    <a:gd name="connsiteX296" fmla="*/ 3979864 w 8802688"/>
                    <a:gd name="connsiteY296" fmla="*/ 1296988 h 6677025"/>
                    <a:gd name="connsiteX297" fmla="*/ 4022726 w 8802688"/>
                    <a:gd name="connsiteY297" fmla="*/ 1273175 h 6677025"/>
                    <a:gd name="connsiteX298" fmla="*/ 4067176 w 8802688"/>
                    <a:gd name="connsiteY298" fmla="*/ 1249363 h 6677025"/>
                    <a:gd name="connsiteX299" fmla="*/ 4117976 w 8802688"/>
                    <a:gd name="connsiteY299" fmla="*/ 1231900 h 6677025"/>
                    <a:gd name="connsiteX300" fmla="*/ 4167189 w 8802688"/>
                    <a:gd name="connsiteY300" fmla="*/ 1216025 h 6677025"/>
                    <a:gd name="connsiteX301" fmla="*/ 4224339 w 8802688"/>
                    <a:gd name="connsiteY301" fmla="*/ 1201738 h 6677025"/>
                    <a:gd name="connsiteX302" fmla="*/ 4286251 w 8802688"/>
                    <a:gd name="connsiteY302" fmla="*/ 1195388 h 6677025"/>
                    <a:gd name="connsiteX303" fmla="*/ 4170364 w 8802688"/>
                    <a:gd name="connsiteY303" fmla="*/ 1184275 h 6677025"/>
                    <a:gd name="connsiteX304" fmla="*/ 4117976 w 8802688"/>
                    <a:gd name="connsiteY304" fmla="*/ 1181100 h 6677025"/>
                    <a:gd name="connsiteX305" fmla="*/ 5586413 w 8802688"/>
                    <a:gd name="connsiteY305" fmla="*/ 1166812 h 6677025"/>
                    <a:gd name="connsiteX306" fmla="*/ 5481638 w 8802688"/>
                    <a:gd name="connsiteY306" fmla="*/ 1204912 h 6677025"/>
                    <a:gd name="connsiteX307" fmla="*/ 5437188 w 8802688"/>
                    <a:gd name="connsiteY307" fmla="*/ 1225550 h 6677025"/>
                    <a:gd name="connsiteX308" fmla="*/ 5399088 w 8802688"/>
                    <a:gd name="connsiteY308" fmla="*/ 1243012 h 6677025"/>
                    <a:gd name="connsiteX309" fmla="*/ 5365751 w 8802688"/>
                    <a:gd name="connsiteY309" fmla="*/ 1260475 h 6677025"/>
                    <a:gd name="connsiteX310" fmla="*/ 5335588 w 8802688"/>
                    <a:gd name="connsiteY310" fmla="*/ 1282700 h 6677025"/>
                    <a:gd name="connsiteX311" fmla="*/ 5308601 w 8802688"/>
                    <a:gd name="connsiteY311" fmla="*/ 1300162 h 6677025"/>
                    <a:gd name="connsiteX312" fmla="*/ 5287963 w 8802688"/>
                    <a:gd name="connsiteY312" fmla="*/ 1320800 h 6677025"/>
                    <a:gd name="connsiteX313" fmla="*/ 5270501 w 8802688"/>
                    <a:gd name="connsiteY313" fmla="*/ 1341437 h 6677025"/>
                    <a:gd name="connsiteX314" fmla="*/ 5259388 w 8802688"/>
                    <a:gd name="connsiteY314" fmla="*/ 1362075 h 6677025"/>
                    <a:gd name="connsiteX315" fmla="*/ 5246688 w 8802688"/>
                    <a:gd name="connsiteY315" fmla="*/ 1385887 h 6677025"/>
                    <a:gd name="connsiteX316" fmla="*/ 5240338 w 8802688"/>
                    <a:gd name="connsiteY316" fmla="*/ 1409700 h 6677025"/>
                    <a:gd name="connsiteX317" fmla="*/ 5237163 w 8802688"/>
                    <a:gd name="connsiteY317" fmla="*/ 1436687 h 6677025"/>
                    <a:gd name="connsiteX318" fmla="*/ 5237163 w 8802688"/>
                    <a:gd name="connsiteY318" fmla="*/ 1463675 h 6677025"/>
                    <a:gd name="connsiteX319" fmla="*/ 5240338 w 8802688"/>
                    <a:gd name="connsiteY319" fmla="*/ 1492250 h 6677025"/>
                    <a:gd name="connsiteX320" fmla="*/ 5246688 w 8802688"/>
                    <a:gd name="connsiteY320" fmla="*/ 1525587 h 6677025"/>
                    <a:gd name="connsiteX321" fmla="*/ 5287963 w 8802688"/>
                    <a:gd name="connsiteY321" fmla="*/ 1484312 h 6677025"/>
                    <a:gd name="connsiteX322" fmla="*/ 5330826 w 8802688"/>
                    <a:gd name="connsiteY322" fmla="*/ 1439862 h 6677025"/>
                    <a:gd name="connsiteX323" fmla="*/ 5416551 w 8802688"/>
                    <a:gd name="connsiteY323" fmla="*/ 1347787 h 6677025"/>
                    <a:gd name="connsiteX324" fmla="*/ 5499101 w 8802688"/>
                    <a:gd name="connsiteY324" fmla="*/ 1252537 h 6677025"/>
                    <a:gd name="connsiteX325" fmla="*/ 5540376 w 8802688"/>
                    <a:gd name="connsiteY325" fmla="*/ 1208087 h 6677025"/>
                    <a:gd name="connsiteX326" fmla="*/ 5434013 w 8802688"/>
                    <a:gd name="connsiteY326" fmla="*/ 0 h 6677025"/>
                    <a:gd name="connsiteX327" fmla="*/ 5519738 w 8802688"/>
                    <a:gd name="connsiteY327" fmla="*/ 3175 h 6677025"/>
                    <a:gd name="connsiteX328" fmla="*/ 5610226 w 8802688"/>
                    <a:gd name="connsiteY328" fmla="*/ 12700 h 6677025"/>
                    <a:gd name="connsiteX329" fmla="*/ 5699126 w 8802688"/>
                    <a:gd name="connsiteY329" fmla="*/ 30163 h 6677025"/>
                    <a:gd name="connsiteX330" fmla="*/ 5788026 w 8802688"/>
                    <a:gd name="connsiteY330" fmla="*/ 50800 h 6677025"/>
                    <a:gd name="connsiteX331" fmla="*/ 5876926 w 8802688"/>
                    <a:gd name="connsiteY331" fmla="*/ 77788 h 6677025"/>
                    <a:gd name="connsiteX332" fmla="*/ 5965826 w 8802688"/>
                    <a:gd name="connsiteY332" fmla="*/ 111125 h 6677025"/>
                    <a:gd name="connsiteX333" fmla="*/ 6054726 w 8802688"/>
                    <a:gd name="connsiteY333" fmla="*/ 146050 h 6677025"/>
                    <a:gd name="connsiteX334" fmla="*/ 6142038 w 8802688"/>
                    <a:gd name="connsiteY334" fmla="*/ 187325 h 6677025"/>
                    <a:gd name="connsiteX335" fmla="*/ 6237288 w 8802688"/>
                    <a:gd name="connsiteY335" fmla="*/ 258763 h 6677025"/>
                    <a:gd name="connsiteX336" fmla="*/ 6329363 w 8802688"/>
                    <a:gd name="connsiteY336" fmla="*/ 333375 h 6677025"/>
                    <a:gd name="connsiteX337" fmla="*/ 6418263 w 8802688"/>
                    <a:gd name="connsiteY337" fmla="*/ 407988 h 6677025"/>
                    <a:gd name="connsiteX338" fmla="*/ 6507163 w 8802688"/>
                    <a:gd name="connsiteY338" fmla="*/ 485775 h 6677025"/>
                    <a:gd name="connsiteX339" fmla="*/ 6677026 w 8802688"/>
                    <a:gd name="connsiteY339" fmla="*/ 639763 h 6677025"/>
                    <a:gd name="connsiteX340" fmla="*/ 6762751 w 8802688"/>
                    <a:gd name="connsiteY340" fmla="*/ 714375 h 6677025"/>
                    <a:gd name="connsiteX341" fmla="*/ 6846888 w 8802688"/>
                    <a:gd name="connsiteY341" fmla="*/ 785813 h 6677025"/>
                    <a:gd name="connsiteX342" fmla="*/ 6846888 w 8802688"/>
                    <a:gd name="connsiteY342" fmla="*/ 796926 h 6677025"/>
                    <a:gd name="connsiteX343" fmla="*/ 6851651 w 8802688"/>
                    <a:gd name="connsiteY343" fmla="*/ 812801 h 6677025"/>
                    <a:gd name="connsiteX344" fmla="*/ 6858001 w 8802688"/>
                    <a:gd name="connsiteY344" fmla="*/ 823913 h 6677025"/>
                    <a:gd name="connsiteX345" fmla="*/ 6867526 w 8802688"/>
                    <a:gd name="connsiteY345" fmla="*/ 836613 h 6677025"/>
                    <a:gd name="connsiteX346" fmla="*/ 6878638 w 8802688"/>
                    <a:gd name="connsiteY346" fmla="*/ 844550 h 6677025"/>
                    <a:gd name="connsiteX347" fmla="*/ 6891338 w 8802688"/>
                    <a:gd name="connsiteY347" fmla="*/ 854075 h 6677025"/>
                    <a:gd name="connsiteX348" fmla="*/ 6905626 w 8802688"/>
                    <a:gd name="connsiteY348" fmla="*/ 857250 h 6677025"/>
                    <a:gd name="connsiteX349" fmla="*/ 6919913 w 8802688"/>
                    <a:gd name="connsiteY349" fmla="*/ 860425 h 6677025"/>
                    <a:gd name="connsiteX350" fmla="*/ 6973888 w 8802688"/>
                    <a:gd name="connsiteY350" fmla="*/ 868363 h 6677025"/>
                    <a:gd name="connsiteX351" fmla="*/ 7024688 w 8802688"/>
                    <a:gd name="connsiteY351" fmla="*/ 884238 h 6677025"/>
                    <a:gd name="connsiteX352" fmla="*/ 7072313 w 8802688"/>
                    <a:gd name="connsiteY352" fmla="*/ 901700 h 6677025"/>
                    <a:gd name="connsiteX353" fmla="*/ 7116763 w 8802688"/>
                    <a:gd name="connsiteY353" fmla="*/ 925513 h 6677025"/>
                    <a:gd name="connsiteX354" fmla="*/ 7158038 w 8802688"/>
                    <a:gd name="connsiteY354" fmla="*/ 952500 h 6677025"/>
                    <a:gd name="connsiteX355" fmla="*/ 7199313 w 8802688"/>
                    <a:gd name="connsiteY355" fmla="*/ 981075 h 6677025"/>
                    <a:gd name="connsiteX356" fmla="*/ 7235826 w 8802688"/>
                    <a:gd name="connsiteY356" fmla="*/ 1014413 h 6677025"/>
                    <a:gd name="connsiteX357" fmla="*/ 7270751 w 8802688"/>
                    <a:gd name="connsiteY357" fmla="*/ 1049338 h 6677025"/>
                    <a:gd name="connsiteX358" fmla="*/ 7307263 w 8802688"/>
                    <a:gd name="connsiteY358" fmla="*/ 1089025 h 6677025"/>
                    <a:gd name="connsiteX359" fmla="*/ 7337426 w 8802688"/>
                    <a:gd name="connsiteY359" fmla="*/ 1127125 h 6677025"/>
                    <a:gd name="connsiteX360" fmla="*/ 7399338 w 8802688"/>
                    <a:gd name="connsiteY360" fmla="*/ 1211263 h 6677025"/>
                    <a:gd name="connsiteX361" fmla="*/ 7454901 w 8802688"/>
                    <a:gd name="connsiteY361" fmla="*/ 1296988 h 6677025"/>
                    <a:gd name="connsiteX362" fmla="*/ 7512051 w 8802688"/>
                    <a:gd name="connsiteY362" fmla="*/ 1382713 h 6677025"/>
                    <a:gd name="connsiteX363" fmla="*/ 7069138 w 8802688"/>
                    <a:gd name="connsiteY363" fmla="*/ 1492250 h 6677025"/>
                    <a:gd name="connsiteX364" fmla="*/ 7083426 w 8802688"/>
                    <a:gd name="connsiteY364" fmla="*/ 1573213 h 6677025"/>
                    <a:gd name="connsiteX365" fmla="*/ 7092951 w 8802688"/>
                    <a:gd name="connsiteY365" fmla="*/ 1611313 h 6677025"/>
                    <a:gd name="connsiteX366" fmla="*/ 7104063 w 8802688"/>
                    <a:gd name="connsiteY366" fmla="*/ 1647826 h 6677025"/>
                    <a:gd name="connsiteX367" fmla="*/ 7116763 w 8802688"/>
                    <a:gd name="connsiteY367" fmla="*/ 1677988 h 6677025"/>
                    <a:gd name="connsiteX368" fmla="*/ 7131051 w 8802688"/>
                    <a:gd name="connsiteY368" fmla="*/ 1706563 h 6677025"/>
                    <a:gd name="connsiteX369" fmla="*/ 7150101 w 8802688"/>
                    <a:gd name="connsiteY369" fmla="*/ 1733550 h 6677025"/>
                    <a:gd name="connsiteX370" fmla="*/ 7170738 w 8802688"/>
                    <a:gd name="connsiteY370" fmla="*/ 1754188 h 6677025"/>
                    <a:gd name="connsiteX371" fmla="*/ 7191376 w 8802688"/>
                    <a:gd name="connsiteY371" fmla="*/ 1774825 h 6677025"/>
                    <a:gd name="connsiteX372" fmla="*/ 7218363 w 8802688"/>
                    <a:gd name="connsiteY372" fmla="*/ 1790700 h 6677025"/>
                    <a:gd name="connsiteX373" fmla="*/ 7243763 w 8802688"/>
                    <a:gd name="connsiteY373" fmla="*/ 1801813 h 6677025"/>
                    <a:gd name="connsiteX374" fmla="*/ 7277101 w 8802688"/>
                    <a:gd name="connsiteY374" fmla="*/ 1811338 h 6677025"/>
                    <a:gd name="connsiteX375" fmla="*/ 7310438 w 8802688"/>
                    <a:gd name="connsiteY375" fmla="*/ 1814513 h 6677025"/>
                    <a:gd name="connsiteX376" fmla="*/ 7348538 w 8802688"/>
                    <a:gd name="connsiteY376" fmla="*/ 1811338 h 6677025"/>
                    <a:gd name="connsiteX377" fmla="*/ 7392988 w 8802688"/>
                    <a:gd name="connsiteY377" fmla="*/ 1804988 h 6677025"/>
                    <a:gd name="connsiteX378" fmla="*/ 7437438 w 8802688"/>
                    <a:gd name="connsiteY378" fmla="*/ 1793875 h 6677025"/>
                    <a:gd name="connsiteX379" fmla="*/ 7550151 w 8802688"/>
                    <a:gd name="connsiteY379" fmla="*/ 1906588 h 6677025"/>
                    <a:gd name="connsiteX380" fmla="*/ 7362826 w 8802688"/>
                    <a:gd name="connsiteY380" fmla="*/ 1941513 h 6677025"/>
                    <a:gd name="connsiteX381" fmla="*/ 7221538 w 8802688"/>
                    <a:gd name="connsiteY381" fmla="*/ 1974850 h 6677025"/>
                    <a:gd name="connsiteX382" fmla="*/ 7164388 w 8802688"/>
                    <a:gd name="connsiteY382" fmla="*/ 1992313 h 6677025"/>
                    <a:gd name="connsiteX383" fmla="*/ 7116763 w 8802688"/>
                    <a:gd name="connsiteY383" fmla="*/ 2006600 h 6677025"/>
                    <a:gd name="connsiteX384" fmla="*/ 7075488 w 8802688"/>
                    <a:gd name="connsiteY384" fmla="*/ 2025650 h 6677025"/>
                    <a:gd name="connsiteX385" fmla="*/ 7038976 w 8802688"/>
                    <a:gd name="connsiteY385" fmla="*/ 2046288 h 6677025"/>
                    <a:gd name="connsiteX386" fmla="*/ 7011988 w 8802688"/>
                    <a:gd name="connsiteY386" fmla="*/ 2066925 h 6677025"/>
                    <a:gd name="connsiteX387" fmla="*/ 6988176 w 8802688"/>
                    <a:gd name="connsiteY387" fmla="*/ 2093913 h 6677025"/>
                    <a:gd name="connsiteX388" fmla="*/ 6970713 w 8802688"/>
                    <a:gd name="connsiteY388" fmla="*/ 2122488 h 6677025"/>
                    <a:gd name="connsiteX389" fmla="*/ 6956426 w 8802688"/>
                    <a:gd name="connsiteY389" fmla="*/ 2159000 h 6677025"/>
                    <a:gd name="connsiteX390" fmla="*/ 6943726 w 8802688"/>
                    <a:gd name="connsiteY390" fmla="*/ 2197100 h 6677025"/>
                    <a:gd name="connsiteX391" fmla="*/ 6935788 w 8802688"/>
                    <a:gd name="connsiteY391" fmla="*/ 2241550 h 6677025"/>
                    <a:gd name="connsiteX392" fmla="*/ 6926263 w 8802688"/>
                    <a:gd name="connsiteY392" fmla="*/ 2295525 h 6677025"/>
                    <a:gd name="connsiteX393" fmla="*/ 6919913 w 8802688"/>
                    <a:gd name="connsiteY393" fmla="*/ 2355850 h 6677025"/>
                    <a:gd name="connsiteX394" fmla="*/ 6946901 w 8802688"/>
                    <a:gd name="connsiteY394" fmla="*/ 2298700 h 6677025"/>
                    <a:gd name="connsiteX395" fmla="*/ 6973888 w 8802688"/>
                    <a:gd name="connsiteY395" fmla="*/ 2244725 h 6677025"/>
                    <a:gd name="connsiteX396" fmla="*/ 7004051 w 8802688"/>
                    <a:gd name="connsiteY396" fmla="*/ 2200275 h 6677025"/>
                    <a:gd name="connsiteX397" fmla="*/ 7015163 w 8802688"/>
                    <a:gd name="connsiteY397" fmla="*/ 2182813 h 6677025"/>
                    <a:gd name="connsiteX398" fmla="*/ 7031038 w 8802688"/>
                    <a:gd name="connsiteY398" fmla="*/ 2168525 h 6677025"/>
                    <a:gd name="connsiteX399" fmla="*/ 7081838 w 8802688"/>
                    <a:gd name="connsiteY399" fmla="*/ 2117725 h 6677025"/>
                    <a:gd name="connsiteX400" fmla="*/ 7127876 w 8802688"/>
                    <a:gd name="connsiteY400" fmla="*/ 2073276 h 6677025"/>
                    <a:gd name="connsiteX401" fmla="*/ 7181851 w 8802688"/>
                    <a:gd name="connsiteY401" fmla="*/ 2030413 h 6677025"/>
                    <a:gd name="connsiteX402" fmla="*/ 7253288 w 8802688"/>
                    <a:gd name="connsiteY402" fmla="*/ 1981200 h 6677025"/>
                    <a:gd name="connsiteX403" fmla="*/ 7226301 w 8802688"/>
                    <a:gd name="connsiteY403" fmla="*/ 2135188 h 6677025"/>
                    <a:gd name="connsiteX404" fmla="*/ 7197726 w 8802688"/>
                    <a:gd name="connsiteY404" fmla="*/ 2268538 h 6677025"/>
                    <a:gd name="connsiteX405" fmla="*/ 7170738 w 8802688"/>
                    <a:gd name="connsiteY405" fmla="*/ 2390775 h 6677025"/>
                    <a:gd name="connsiteX406" fmla="*/ 7140576 w 8802688"/>
                    <a:gd name="connsiteY406" fmla="*/ 2503488 h 6677025"/>
                    <a:gd name="connsiteX407" fmla="*/ 7178676 w 8802688"/>
                    <a:gd name="connsiteY407" fmla="*/ 2503488 h 6677025"/>
                    <a:gd name="connsiteX408" fmla="*/ 7235826 w 8802688"/>
                    <a:gd name="connsiteY408" fmla="*/ 2414588 h 6677025"/>
                    <a:gd name="connsiteX409" fmla="*/ 7289801 w 8802688"/>
                    <a:gd name="connsiteY409" fmla="*/ 2316163 h 6677025"/>
                    <a:gd name="connsiteX410" fmla="*/ 7345363 w 8802688"/>
                    <a:gd name="connsiteY410" fmla="*/ 2217738 h 6677025"/>
                    <a:gd name="connsiteX411" fmla="*/ 7402513 w 8802688"/>
                    <a:gd name="connsiteY411" fmla="*/ 2128838 h 6677025"/>
                    <a:gd name="connsiteX412" fmla="*/ 7405688 w 8802688"/>
                    <a:gd name="connsiteY412" fmla="*/ 2117725 h 6677025"/>
                    <a:gd name="connsiteX413" fmla="*/ 7413626 w 8802688"/>
                    <a:gd name="connsiteY413" fmla="*/ 2108200 h 6677025"/>
                    <a:gd name="connsiteX414" fmla="*/ 7426326 w 8802688"/>
                    <a:gd name="connsiteY414" fmla="*/ 2098675 h 6677025"/>
                    <a:gd name="connsiteX415" fmla="*/ 7443788 w 8802688"/>
                    <a:gd name="connsiteY415" fmla="*/ 2093913 h 6677025"/>
                    <a:gd name="connsiteX416" fmla="*/ 7478713 w 8802688"/>
                    <a:gd name="connsiteY416" fmla="*/ 2076451 h 6677025"/>
                    <a:gd name="connsiteX417" fmla="*/ 7497763 w 8802688"/>
                    <a:gd name="connsiteY417" fmla="*/ 2066925 h 6677025"/>
                    <a:gd name="connsiteX418" fmla="*/ 7512051 w 8802688"/>
                    <a:gd name="connsiteY418" fmla="*/ 2054225 h 6677025"/>
                    <a:gd name="connsiteX419" fmla="*/ 7539038 w 8802688"/>
                    <a:gd name="connsiteY419" fmla="*/ 2084388 h 6677025"/>
                    <a:gd name="connsiteX420" fmla="*/ 7553326 w 8802688"/>
                    <a:gd name="connsiteY420" fmla="*/ 2098675 h 6677025"/>
                    <a:gd name="connsiteX421" fmla="*/ 7562851 w 8802688"/>
                    <a:gd name="connsiteY421" fmla="*/ 2114550 h 6677025"/>
                    <a:gd name="connsiteX422" fmla="*/ 7573963 w 8802688"/>
                    <a:gd name="connsiteY422" fmla="*/ 2135188 h 6677025"/>
                    <a:gd name="connsiteX423" fmla="*/ 7580313 w 8802688"/>
                    <a:gd name="connsiteY423" fmla="*/ 2155825 h 6677025"/>
                    <a:gd name="connsiteX424" fmla="*/ 7586663 w 8802688"/>
                    <a:gd name="connsiteY424" fmla="*/ 2176463 h 6677025"/>
                    <a:gd name="connsiteX425" fmla="*/ 7586663 w 8802688"/>
                    <a:gd name="connsiteY425" fmla="*/ 2203450 h 6677025"/>
                    <a:gd name="connsiteX426" fmla="*/ 7586663 w 8802688"/>
                    <a:gd name="connsiteY426" fmla="*/ 2262188 h 6677025"/>
                    <a:gd name="connsiteX427" fmla="*/ 7580313 w 8802688"/>
                    <a:gd name="connsiteY427" fmla="*/ 2322513 h 6677025"/>
                    <a:gd name="connsiteX428" fmla="*/ 7569201 w 8802688"/>
                    <a:gd name="connsiteY428" fmla="*/ 2452688 h 6677025"/>
                    <a:gd name="connsiteX429" fmla="*/ 7556501 w 8802688"/>
                    <a:gd name="connsiteY429" fmla="*/ 2587625 h 6677025"/>
                    <a:gd name="connsiteX430" fmla="*/ 7550151 w 8802688"/>
                    <a:gd name="connsiteY430" fmla="*/ 2659063 h 6677025"/>
                    <a:gd name="connsiteX431" fmla="*/ 7550151 w 8802688"/>
                    <a:gd name="connsiteY431" fmla="*/ 2727325 h 6677025"/>
                    <a:gd name="connsiteX432" fmla="*/ 7589838 w 8802688"/>
                    <a:gd name="connsiteY432" fmla="*/ 2613025 h 6677025"/>
                    <a:gd name="connsiteX433" fmla="*/ 7624763 w 8802688"/>
                    <a:gd name="connsiteY433" fmla="*/ 2503488 h 6677025"/>
                    <a:gd name="connsiteX434" fmla="*/ 7654926 w 8802688"/>
                    <a:gd name="connsiteY434" fmla="*/ 2390775 h 6677025"/>
                    <a:gd name="connsiteX435" fmla="*/ 7666038 w 8802688"/>
                    <a:gd name="connsiteY435" fmla="*/ 2333625 h 6677025"/>
                    <a:gd name="connsiteX436" fmla="*/ 7675563 w 8802688"/>
                    <a:gd name="connsiteY436" fmla="*/ 2278063 h 6677025"/>
                    <a:gd name="connsiteX437" fmla="*/ 7681913 w 8802688"/>
                    <a:gd name="connsiteY437" fmla="*/ 2224088 h 6677025"/>
                    <a:gd name="connsiteX438" fmla="*/ 7688263 w 8802688"/>
                    <a:gd name="connsiteY438" fmla="*/ 2168525 h 6677025"/>
                    <a:gd name="connsiteX439" fmla="*/ 7689851 w 8802688"/>
                    <a:gd name="connsiteY439" fmla="*/ 2111375 h 6677025"/>
                    <a:gd name="connsiteX440" fmla="*/ 7689851 w 8802688"/>
                    <a:gd name="connsiteY440" fmla="*/ 2054225 h 6677025"/>
                    <a:gd name="connsiteX441" fmla="*/ 7688263 w 8802688"/>
                    <a:gd name="connsiteY441" fmla="*/ 1998663 h 6677025"/>
                    <a:gd name="connsiteX442" fmla="*/ 7681913 w 8802688"/>
                    <a:gd name="connsiteY442" fmla="*/ 1941513 h 6677025"/>
                    <a:gd name="connsiteX443" fmla="*/ 7672388 w 8802688"/>
                    <a:gd name="connsiteY443" fmla="*/ 1885950 h 6677025"/>
                    <a:gd name="connsiteX444" fmla="*/ 7661276 w 8802688"/>
                    <a:gd name="connsiteY444" fmla="*/ 1831975 h 6677025"/>
                    <a:gd name="connsiteX445" fmla="*/ 7654926 w 8802688"/>
                    <a:gd name="connsiteY445" fmla="*/ 1811338 h 6677025"/>
                    <a:gd name="connsiteX446" fmla="*/ 7651751 w 8802688"/>
                    <a:gd name="connsiteY446" fmla="*/ 1790700 h 6677025"/>
                    <a:gd name="connsiteX447" fmla="*/ 7651751 w 8802688"/>
                    <a:gd name="connsiteY447" fmla="*/ 1773238 h 6677025"/>
                    <a:gd name="connsiteX448" fmla="*/ 7651751 w 8802688"/>
                    <a:gd name="connsiteY448" fmla="*/ 1754188 h 6677025"/>
                    <a:gd name="connsiteX449" fmla="*/ 7654926 w 8802688"/>
                    <a:gd name="connsiteY449" fmla="*/ 1736725 h 6677025"/>
                    <a:gd name="connsiteX450" fmla="*/ 7661276 w 8802688"/>
                    <a:gd name="connsiteY450" fmla="*/ 1719263 h 6677025"/>
                    <a:gd name="connsiteX451" fmla="*/ 7675563 w 8802688"/>
                    <a:gd name="connsiteY451" fmla="*/ 1689100 h 6677025"/>
                    <a:gd name="connsiteX452" fmla="*/ 7696201 w 8802688"/>
                    <a:gd name="connsiteY452" fmla="*/ 1665288 h 6677025"/>
                    <a:gd name="connsiteX453" fmla="*/ 7720013 w 8802688"/>
                    <a:gd name="connsiteY453" fmla="*/ 1641476 h 6677025"/>
                    <a:gd name="connsiteX454" fmla="*/ 7743826 w 8802688"/>
                    <a:gd name="connsiteY454" fmla="*/ 1620838 h 6677025"/>
                    <a:gd name="connsiteX455" fmla="*/ 7773988 w 8802688"/>
                    <a:gd name="connsiteY455" fmla="*/ 1606550 h 6677025"/>
                    <a:gd name="connsiteX456" fmla="*/ 7805738 w 8802688"/>
                    <a:gd name="connsiteY456" fmla="*/ 1590675 h 6677025"/>
                    <a:gd name="connsiteX457" fmla="*/ 7839076 w 8802688"/>
                    <a:gd name="connsiteY457" fmla="*/ 1576388 h 6677025"/>
                    <a:gd name="connsiteX458" fmla="*/ 7904163 w 8802688"/>
                    <a:gd name="connsiteY458" fmla="*/ 1538288 h 6677025"/>
                    <a:gd name="connsiteX459" fmla="*/ 7967663 w 8802688"/>
                    <a:gd name="connsiteY459" fmla="*/ 1495425 h 6677025"/>
                    <a:gd name="connsiteX460" fmla="*/ 8026401 w 8802688"/>
                    <a:gd name="connsiteY460" fmla="*/ 1447801 h 6677025"/>
                    <a:gd name="connsiteX461" fmla="*/ 8085138 w 8802688"/>
                    <a:gd name="connsiteY461" fmla="*/ 1398588 h 6677025"/>
                    <a:gd name="connsiteX462" fmla="*/ 8142288 w 8802688"/>
                    <a:gd name="connsiteY462" fmla="*/ 1344613 h 6677025"/>
                    <a:gd name="connsiteX463" fmla="*/ 8255001 w 8802688"/>
                    <a:gd name="connsiteY463" fmla="*/ 1235076 h 6677025"/>
                    <a:gd name="connsiteX464" fmla="*/ 8275638 w 8802688"/>
                    <a:gd name="connsiteY464" fmla="*/ 1208088 h 6677025"/>
                    <a:gd name="connsiteX465" fmla="*/ 8296276 w 8802688"/>
                    <a:gd name="connsiteY465" fmla="*/ 1187450 h 6677025"/>
                    <a:gd name="connsiteX466" fmla="*/ 8318501 w 8802688"/>
                    <a:gd name="connsiteY466" fmla="*/ 1168400 h 6677025"/>
                    <a:gd name="connsiteX467" fmla="*/ 8339138 w 8802688"/>
                    <a:gd name="connsiteY467" fmla="*/ 1154113 h 6677025"/>
                    <a:gd name="connsiteX468" fmla="*/ 8359776 w 8802688"/>
                    <a:gd name="connsiteY468" fmla="*/ 1144588 h 6677025"/>
                    <a:gd name="connsiteX469" fmla="*/ 8377238 w 8802688"/>
                    <a:gd name="connsiteY469" fmla="*/ 1139825 h 6677025"/>
                    <a:gd name="connsiteX470" fmla="*/ 8397876 w 8802688"/>
                    <a:gd name="connsiteY470" fmla="*/ 1139825 h 6677025"/>
                    <a:gd name="connsiteX471" fmla="*/ 8415338 w 8802688"/>
                    <a:gd name="connsiteY471" fmla="*/ 1139825 h 6677025"/>
                    <a:gd name="connsiteX472" fmla="*/ 8435976 w 8802688"/>
                    <a:gd name="connsiteY472" fmla="*/ 1144588 h 6677025"/>
                    <a:gd name="connsiteX473" fmla="*/ 8455026 w 8802688"/>
                    <a:gd name="connsiteY473" fmla="*/ 1154113 h 6677025"/>
                    <a:gd name="connsiteX474" fmla="*/ 8472488 w 8802688"/>
                    <a:gd name="connsiteY474" fmla="*/ 1166813 h 6677025"/>
                    <a:gd name="connsiteX475" fmla="*/ 8489951 w 8802688"/>
                    <a:gd name="connsiteY475" fmla="*/ 1181100 h 6677025"/>
                    <a:gd name="connsiteX476" fmla="*/ 8504238 w 8802688"/>
                    <a:gd name="connsiteY476" fmla="*/ 1198563 h 6677025"/>
                    <a:gd name="connsiteX477" fmla="*/ 8523288 w 8802688"/>
                    <a:gd name="connsiteY477" fmla="*/ 1219201 h 6677025"/>
                    <a:gd name="connsiteX478" fmla="*/ 8537576 w 8802688"/>
                    <a:gd name="connsiteY478" fmla="*/ 1243013 h 6677025"/>
                    <a:gd name="connsiteX479" fmla="*/ 8551863 w 8802688"/>
                    <a:gd name="connsiteY479" fmla="*/ 1270000 h 6677025"/>
                    <a:gd name="connsiteX480" fmla="*/ 8605838 w 8802688"/>
                    <a:gd name="connsiteY480" fmla="*/ 1403350 h 6677025"/>
                    <a:gd name="connsiteX481" fmla="*/ 8659813 w 8802688"/>
                    <a:gd name="connsiteY481" fmla="*/ 1531938 h 6677025"/>
                    <a:gd name="connsiteX482" fmla="*/ 8680451 w 8802688"/>
                    <a:gd name="connsiteY482" fmla="*/ 1593850 h 6677025"/>
                    <a:gd name="connsiteX483" fmla="*/ 8704263 w 8802688"/>
                    <a:gd name="connsiteY483" fmla="*/ 1658938 h 6677025"/>
                    <a:gd name="connsiteX484" fmla="*/ 8721726 w 8802688"/>
                    <a:gd name="connsiteY484" fmla="*/ 1725613 h 6677025"/>
                    <a:gd name="connsiteX485" fmla="*/ 8737601 w 8802688"/>
                    <a:gd name="connsiteY485" fmla="*/ 1793875 h 6677025"/>
                    <a:gd name="connsiteX486" fmla="*/ 8763001 w 8802688"/>
                    <a:gd name="connsiteY486" fmla="*/ 1974850 h 6677025"/>
                    <a:gd name="connsiteX487" fmla="*/ 8785226 w 8802688"/>
                    <a:gd name="connsiteY487" fmla="*/ 2149475 h 6677025"/>
                    <a:gd name="connsiteX488" fmla="*/ 8789988 w 8802688"/>
                    <a:gd name="connsiteY488" fmla="*/ 2238375 h 6677025"/>
                    <a:gd name="connsiteX489" fmla="*/ 8796338 w 8802688"/>
                    <a:gd name="connsiteY489" fmla="*/ 2325688 h 6677025"/>
                    <a:gd name="connsiteX490" fmla="*/ 8802688 w 8802688"/>
                    <a:gd name="connsiteY490" fmla="*/ 2411413 h 6677025"/>
                    <a:gd name="connsiteX491" fmla="*/ 8802688 w 8802688"/>
                    <a:gd name="connsiteY491" fmla="*/ 2497138 h 6677025"/>
                    <a:gd name="connsiteX492" fmla="*/ 8802688 w 8802688"/>
                    <a:gd name="connsiteY492" fmla="*/ 2584450 h 6677025"/>
                    <a:gd name="connsiteX493" fmla="*/ 8796338 w 8802688"/>
                    <a:gd name="connsiteY493" fmla="*/ 2670175 h 6677025"/>
                    <a:gd name="connsiteX494" fmla="*/ 8789988 w 8802688"/>
                    <a:gd name="connsiteY494" fmla="*/ 2752725 h 6677025"/>
                    <a:gd name="connsiteX495" fmla="*/ 8778876 w 8802688"/>
                    <a:gd name="connsiteY495" fmla="*/ 2840038 h 6677025"/>
                    <a:gd name="connsiteX496" fmla="*/ 8763001 w 8802688"/>
                    <a:gd name="connsiteY496" fmla="*/ 2922588 h 6677025"/>
                    <a:gd name="connsiteX497" fmla="*/ 8748713 w 8802688"/>
                    <a:gd name="connsiteY497" fmla="*/ 3006725 h 6677025"/>
                    <a:gd name="connsiteX498" fmla="*/ 8724901 w 8802688"/>
                    <a:gd name="connsiteY498" fmla="*/ 3092450 h 6677025"/>
                    <a:gd name="connsiteX499" fmla="*/ 8701088 w 8802688"/>
                    <a:gd name="connsiteY499" fmla="*/ 3175000 h 6677025"/>
                    <a:gd name="connsiteX500" fmla="*/ 8670926 w 8802688"/>
                    <a:gd name="connsiteY500" fmla="*/ 3249613 h 6677025"/>
                    <a:gd name="connsiteX501" fmla="*/ 8642351 w 8802688"/>
                    <a:gd name="connsiteY501" fmla="*/ 3321050 h 6677025"/>
                    <a:gd name="connsiteX502" fmla="*/ 8609013 w 8802688"/>
                    <a:gd name="connsiteY502" fmla="*/ 3389313 h 6677025"/>
                    <a:gd name="connsiteX503" fmla="*/ 8575676 w 8802688"/>
                    <a:gd name="connsiteY503" fmla="*/ 3451225 h 6677025"/>
                    <a:gd name="connsiteX504" fmla="*/ 8543926 w 8802688"/>
                    <a:gd name="connsiteY504" fmla="*/ 3514725 h 6677025"/>
                    <a:gd name="connsiteX505" fmla="*/ 8507413 w 8802688"/>
                    <a:gd name="connsiteY505" fmla="*/ 3570288 h 6677025"/>
                    <a:gd name="connsiteX506" fmla="*/ 8469313 w 8802688"/>
                    <a:gd name="connsiteY506" fmla="*/ 3621088 h 6677025"/>
                    <a:gd name="connsiteX507" fmla="*/ 8431213 w 8802688"/>
                    <a:gd name="connsiteY507" fmla="*/ 3671888 h 6677025"/>
                    <a:gd name="connsiteX508" fmla="*/ 8391526 w 8802688"/>
                    <a:gd name="connsiteY508" fmla="*/ 3719513 h 6677025"/>
                    <a:gd name="connsiteX509" fmla="*/ 8350251 w 8802688"/>
                    <a:gd name="connsiteY509" fmla="*/ 3760788 h 6677025"/>
                    <a:gd name="connsiteX510" fmla="*/ 8305801 w 8802688"/>
                    <a:gd name="connsiteY510" fmla="*/ 3802063 h 6677025"/>
                    <a:gd name="connsiteX511" fmla="*/ 8261351 w 8802688"/>
                    <a:gd name="connsiteY511" fmla="*/ 3838575 h 6677025"/>
                    <a:gd name="connsiteX512" fmla="*/ 8216901 w 8802688"/>
                    <a:gd name="connsiteY512" fmla="*/ 3870325 h 6677025"/>
                    <a:gd name="connsiteX513" fmla="*/ 8172451 w 8802688"/>
                    <a:gd name="connsiteY513" fmla="*/ 3903663 h 6677025"/>
                    <a:gd name="connsiteX514" fmla="*/ 8124826 w 8802688"/>
                    <a:gd name="connsiteY514" fmla="*/ 3930650 h 6677025"/>
                    <a:gd name="connsiteX515" fmla="*/ 8074026 w 8802688"/>
                    <a:gd name="connsiteY515" fmla="*/ 3954463 h 6677025"/>
                    <a:gd name="connsiteX516" fmla="*/ 8023226 w 8802688"/>
                    <a:gd name="connsiteY516" fmla="*/ 3978275 h 6677025"/>
                    <a:gd name="connsiteX517" fmla="*/ 7972426 w 8802688"/>
                    <a:gd name="connsiteY517" fmla="*/ 3995738 h 6677025"/>
                    <a:gd name="connsiteX518" fmla="*/ 7920038 w 8802688"/>
                    <a:gd name="connsiteY518" fmla="*/ 4013200 h 6677025"/>
                    <a:gd name="connsiteX519" fmla="*/ 7866063 w 8802688"/>
                    <a:gd name="connsiteY519" fmla="*/ 4029075 h 6677025"/>
                    <a:gd name="connsiteX520" fmla="*/ 7812088 w 8802688"/>
                    <a:gd name="connsiteY520" fmla="*/ 4040188 h 6677025"/>
                    <a:gd name="connsiteX521" fmla="*/ 7756526 w 8802688"/>
                    <a:gd name="connsiteY521" fmla="*/ 4049713 h 6677025"/>
                    <a:gd name="connsiteX522" fmla="*/ 7699376 w 8802688"/>
                    <a:gd name="connsiteY522" fmla="*/ 4057650 h 6677025"/>
                    <a:gd name="connsiteX523" fmla="*/ 7640638 w 8802688"/>
                    <a:gd name="connsiteY523" fmla="*/ 4064000 h 6677025"/>
                    <a:gd name="connsiteX524" fmla="*/ 7583488 w 8802688"/>
                    <a:gd name="connsiteY524" fmla="*/ 4067175 h 6677025"/>
                    <a:gd name="connsiteX525" fmla="*/ 7521576 w 8802688"/>
                    <a:gd name="connsiteY525" fmla="*/ 4067175 h 6677025"/>
                    <a:gd name="connsiteX526" fmla="*/ 7461251 w 8802688"/>
                    <a:gd name="connsiteY526" fmla="*/ 4067175 h 6677025"/>
                    <a:gd name="connsiteX527" fmla="*/ 7399338 w 8802688"/>
                    <a:gd name="connsiteY527" fmla="*/ 4064000 h 6677025"/>
                    <a:gd name="connsiteX528" fmla="*/ 7270751 w 8802688"/>
                    <a:gd name="connsiteY528" fmla="*/ 4052888 h 6677025"/>
                    <a:gd name="connsiteX529" fmla="*/ 7140576 w 8802688"/>
                    <a:gd name="connsiteY529" fmla="*/ 4033838 h 6677025"/>
                    <a:gd name="connsiteX530" fmla="*/ 7018338 w 8802688"/>
                    <a:gd name="connsiteY530" fmla="*/ 4016375 h 6677025"/>
                    <a:gd name="connsiteX531" fmla="*/ 6896101 w 8802688"/>
                    <a:gd name="connsiteY531" fmla="*/ 3992563 h 6677025"/>
                    <a:gd name="connsiteX532" fmla="*/ 6780213 w 8802688"/>
                    <a:gd name="connsiteY532" fmla="*/ 3965575 h 6677025"/>
                    <a:gd name="connsiteX533" fmla="*/ 6664326 w 8802688"/>
                    <a:gd name="connsiteY533" fmla="*/ 3937000 h 6677025"/>
                    <a:gd name="connsiteX534" fmla="*/ 6438901 w 8802688"/>
                    <a:gd name="connsiteY534" fmla="*/ 3870325 h 6677025"/>
                    <a:gd name="connsiteX535" fmla="*/ 6326188 w 8802688"/>
                    <a:gd name="connsiteY535" fmla="*/ 3841750 h 6677025"/>
                    <a:gd name="connsiteX536" fmla="*/ 6216651 w 8802688"/>
                    <a:gd name="connsiteY536" fmla="*/ 3811588 h 6677025"/>
                    <a:gd name="connsiteX537" fmla="*/ 6186488 w 8802688"/>
                    <a:gd name="connsiteY537" fmla="*/ 3951288 h 6677025"/>
                    <a:gd name="connsiteX538" fmla="*/ 6162676 w 8802688"/>
                    <a:gd name="connsiteY538" fmla="*/ 4094163 h 6677025"/>
                    <a:gd name="connsiteX539" fmla="*/ 6153151 w 8802688"/>
                    <a:gd name="connsiteY539" fmla="*/ 4171950 h 6677025"/>
                    <a:gd name="connsiteX540" fmla="*/ 6148388 w 8802688"/>
                    <a:gd name="connsiteY540" fmla="*/ 4244975 h 6677025"/>
                    <a:gd name="connsiteX541" fmla="*/ 6142038 w 8802688"/>
                    <a:gd name="connsiteY541" fmla="*/ 4325938 h 6677025"/>
                    <a:gd name="connsiteX542" fmla="*/ 6142038 w 8802688"/>
                    <a:gd name="connsiteY542" fmla="*/ 4408488 h 6677025"/>
                    <a:gd name="connsiteX543" fmla="*/ 6142038 w 8802688"/>
                    <a:gd name="connsiteY543" fmla="*/ 4438650 h 6677025"/>
                    <a:gd name="connsiteX544" fmla="*/ 6148388 w 8802688"/>
                    <a:gd name="connsiteY544" fmla="*/ 4468813 h 6677025"/>
                    <a:gd name="connsiteX545" fmla="*/ 6156326 w 8802688"/>
                    <a:gd name="connsiteY545" fmla="*/ 4500563 h 6677025"/>
                    <a:gd name="connsiteX546" fmla="*/ 6169026 w 8802688"/>
                    <a:gd name="connsiteY546" fmla="*/ 4530725 h 6677025"/>
                    <a:gd name="connsiteX547" fmla="*/ 6183313 w 8802688"/>
                    <a:gd name="connsiteY547" fmla="*/ 4554538 h 6677025"/>
                    <a:gd name="connsiteX548" fmla="*/ 6203951 w 8802688"/>
                    <a:gd name="connsiteY548" fmla="*/ 4575175 h 6677025"/>
                    <a:gd name="connsiteX549" fmla="*/ 6213476 w 8802688"/>
                    <a:gd name="connsiteY549" fmla="*/ 4584700 h 6677025"/>
                    <a:gd name="connsiteX550" fmla="*/ 6224588 w 8802688"/>
                    <a:gd name="connsiteY550" fmla="*/ 4591050 h 6677025"/>
                    <a:gd name="connsiteX551" fmla="*/ 6237288 w 8802688"/>
                    <a:gd name="connsiteY551" fmla="*/ 4594225 h 6677025"/>
                    <a:gd name="connsiteX552" fmla="*/ 6251576 w 8802688"/>
                    <a:gd name="connsiteY552" fmla="*/ 4595813 h 6677025"/>
                    <a:gd name="connsiteX553" fmla="*/ 6281738 w 8802688"/>
                    <a:gd name="connsiteY553" fmla="*/ 4608513 h 6677025"/>
                    <a:gd name="connsiteX554" fmla="*/ 6313488 w 8802688"/>
                    <a:gd name="connsiteY554" fmla="*/ 4619625 h 6677025"/>
                    <a:gd name="connsiteX555" fmla="*/ 6350001 w 8802688"/>
                    <a:gd name="connsiteY555" fmla="*/ 4629150 h 6677025"/>
                    <a:gd name="connsiteX556" fmla="*/ 6384926 w 8802688"/>
                    <a:gd name="connsiteY556" fmla="*/ 4632325 h 6677025"/>
                    <a:gd name="connsiteX557" fmla="*/ 6405563 w 8802688"/>
                    <a:gd name="connsiteY557" fmla="*/ 4632325 h 6677025"/>
                    <a:gd name="connsiteX558" fmla="*/ 6424613 w 8802688"/>
                    <a:gd name="connsiteY558" fmla="*/ 4629150 h 6677025"/>
                    <a:gd name="connsiteX559" fmla="*/ 6445251 w 8802688"/>
                    <a:gd name="connsiteY559" fmla="*/ 4622800 h 6677025"/>
                    <a:gd name="connsiteX560" fmla="*/ 6465888 w 8802688"/>
                    <a:gd name="connsiteY560" fmla="*/ 4616450 h 6677025"/>
                    <a:gd name="connsiteX561" fmla="*/ 6486526 w 8802688"/>
                    <a:gd name="connsiteY561" fmla="*/ 4605338 h 6677025"/>
                    <a:gd name="connsiteX562" fmla="*/ 6507163 w 8802688"/>
                    <a:gd name="connsiteY562" fmla="*/ 4594225 h 6677025"/>
                    <a:gd name="connsiteX563" fmla="*/ 6527801 w 8802688"/>
                    <a:gd name="connsiteY563" fmla="*/ 4575175 h 6677025"/>
                    <a:gd name="connsiteX564" fmla="*/ 6548438 w 8802688"/>
                    <a:gd name="connsiteY564" fmla="*/ 4557713 h 6677025"/>
                    <a:gd name="connsiteX565" fmla="*/ 6578601 w 8802688"/>
                    <a:gd name="connsiteY565" fmla="*/ 4516438 h 6677025"/>
                    <a:gd name="connsiteX566" fmla="*/ 6608763 w 8802688"/>
                    <a:gd name="connsiteY566" fmla="*/ 4476750 h 6677025"/>
                    <a:gd name="connsiteX567" fmla="*/ 6673851 w 8802688"/>
                    <a:gd name="connsiteY567" fmla="*/ 4403725 h 6677025"/>
                    <a:gd name="connsiteX568" fmla="*/ 6704013 w 8802688"/>
                    <a:gd name="connsiteY568" fmla="*/ 4364038 h 6677025"/>
                    <a:gd name="connsiteX569" fmla="*/ 6731001 w 8802688"/>
                    <a:gd name="connsiteY569" fmla="*/ 4319588 h 6677025"/>
                    <a:gd name="connsiteX570" fmla="*/ 6754813 w 8802688"/>
                    <a:gd name="connsiteY570" fmla="*/ 4275138 h 6677025"/>
                    <a:gd name="connsiteX571" fmla="*/ 6762751 w 8802688"/>
                    <a:gd name="connsiteY571" fmla="*/ 4248150 h 6677025"/>
                    <a:gd name="connsiteX572" fmla="*/ 6772276 w 8802688"/>
                    <a:gd name="connsiteY572" fmla="*/ 4221163 h 6677025"/>
                    <a:gd name="connsiteX573" fmla="*/ 6775451 w 8802688"/>
                    <a:gd name="connsiteY573" fmla="*/ 4210050 h 6677025"/>
                    <a:gd name="connsiteX574" fmla="*/ 6783388 w 8802688"/>
                    <a:gd name="connsiteY574" fmla="*/ 4197350 h 6677025"/>
                    <a:gd name="connsiteX575" fmla="*/ 6796088 w 8802688"/>
                    <a:gd name="connsiteY575" fmla="*/ 4192588 h 6677025"/>
                    <a:gd name="connsiteX576" fmla="*/ 6813551 w 8802688"/>
                    <a:gd name="connsiteY576" fmla="*/ 4183063 h 6677025"/>
                    <a:gd name="connsiteX577" fmla="*/ 6848476 w 8802688"/>
                    <a:gd name="connsiteY577" fmla="*/ 4168775 h 6677025"/>
                    <a:gd name="connsiteX578" fmla="*/ 6867526 w 8802688"/>
                    <a:gd name="connsiteY578" fmla="*/ 4159250 h 6677025"/>
                    <a:gd name="connsiteX579" fmla="*/ 6881813 w 8802688"/>
                    <a:gd name="connsiteY579" fmla="*/ 4148138 h 6677025"/>
                    <a:gd name="connsiteX580" fmla="*/ 6881813 w 8802688"/>
                    <a:gd name="connsiteY580" fmla="*/ 4200525 h 6677025"/>
                    <a:gd name="connsiteX581" fmla="*/ 6875463 w 8802688"/>
                    <a:gd name="connsiteY581" fmla="*/ 4254500 h 6677025"/>
                    <a:gd name="connsiteX582" fmla="*/ 6867526 w 8802688"/>
                    <a:gd name="connsiteY582" fmla="*/ 4302125 h 6677025"/>
                    <a:gd name="connsiteX583" fmla="*/ 6854826 w 8802688"/>
                    <a:gd name="connsiteY583" fmla="*/ 4349750 h 6677025"/>
                    <a:gd name="connsiteX584" fmla="*/ 6840538 w 8802688"/>
                    <a:gd name="connsiteY584" fmla="*/ 4394200 h 6677025"/>
                    <a:gd name="connsiteX585" fmla="*/ 6823076 w 8802688"/>
                    <a:gd name="connsiteY585" fmla="*/ 4435475 h 6677025"/>
                    <a:gd name="connsiteX586" fmla="*/ 6800851 w 8802688"/>
                    <a:gd name="connsiteY586" fmla="*/ 4475163 h 6677025"/>
                    <a:gd name="connsiteX587" fmla="*/ 6775451 w 8802688"/>
                    <a:gd name="connsiteY587" fmla="*/ 4510088 h 6677025"/>
                    <a:gd name="connsiteX588" fmla="*/ 6748463 w 8802688"/>
                    <a:gd name="connsiteY588" fmla="*/ 4546600 h 6677025"/>
                    <a:gd name="connsiteX589" fmla="*/ 6718301 w 8802688"/>
                    <a:gd name="connsiteY589" fmla="*/ 4575175 h 6677025"/>
                    <a:gd name="connsiteX590" fmla="*/ 6683376 w 8802688"/>
                    <a:gd name="connsiteY590" fmla="*/ 4605338 h 6677025"/>
                    <a:gd name="connsiteX591" fmla="*/ 6646863 w 8802688"/>
                    <a:gd name="connsiteY591" fmla="*/ 4629150 h 6677025"/>
                    <a:gd name="connsiteX592" fmla="*/ 6608763 w 8802688"/>
                    <a:gd name="connsiteY592" fmla="*/ 4652963 h 6677025"/>
                    <a:gd name="connsiteX593" fmla="*/ 6567488 w 8802688"/>
                    <a:gd name="connsiteY593" fmla="*/ 4673600 h 6677025"/>
                    <a:gd name="connsiteX594" fmla="*/ 6521451 w 8802688"/>
                    <a:gd name="connsiteY594" fmla="*/ 4691063 h 6677025"/>
                    <a:gd name="connsiteX595" fmla="*/ 6473826 w 8802688"/>
                    <a:gd name="connsiteY595" fmla="*/ 4706938 h 6677025"/>
                    <a:gd name="connsiteX596" fmla="*/ 6438901 w 8802688"/>
                    <a:gd name="connsiteY596" fmla="*/ 4718050 h 6677025"/>
                    <a:gd name="connsiteX597" fmla="*/ 6403976 w 8802688"/>
                    <a:gd name="connsiteY597" fmla="*/ 4727575 h 6677025"/>
                    <a:gd name="connsiteX598" fmla="*/ 6370638 w 8802688"/>
                    <a:gd name="connsiteY598" fmla="*/ 4733925 h 6677025"/>
                    <a:gd name="connsiteX599" fmla="*/ 6334126 w 8802688"/>
                    <a:gd name="connsiteY599" fmla="*/ 4735513 h 6677025"/>
                    <a:gd name="connsiteX600" fmla="*/ 6302376 w 8802688"/>
                    <a:gd name="connsiteY600" fmla="*/ 4735513 h 6677025"/>
                    <a:gd name="connsiteX601" fmla="*/ 6265863 w 8802688"/>
                    <a:gd name="connsiteY601" fmla="*/ 4733925 h 6677025"/>
                    <a:gd name="connsiteX602" fmla="*/ 6234113 w 8802688"/>
                    <a:gd name="connsiteY602" fmla="*/ 4724400 h 6677025"/>
                    <a:gd name="connsiteX603" fmla="*/ 6200776 w 8802688"/>
                    <a:gd name="connsiteY603" fmla="*/ 4714875 h 6677025"/>
                    <a:gd name="connsiteX604" fmla="*/ 6169026 w 8802688"/>
                    <a:gd name="connsiteY604" fmla="*/ 4703763 h 6677025"/>
                    <a:gd name="connsiteX605" fmla="*/ 6135688 w 8802688"/>
                    <a:gd name="connsiteY605" fmla="*/ 4691063 h 6677025"/>
                    <a:gd name="connsiteX606" fmla="*/ 6102351 w 8802688"/>
                    <a:gd name="connsiteY606" fmla="*/ 4673600 h 6677025"/>
                    <a:gd name="connsiteX607" fmla="*/ 6073776 w 8802688"/>
                    <a:gd name="connsiteY607" fmla="*/ 4656138 h 6677025"/>
                    <a:gd name="connsiteX608" fmla="*/ 6040438 w 8802688"/>
                    <a:gd name="connsiteY608" fmla="*/ 4632325 h 6677025"/>
                    <a:gd name="connsiteX609" fmla="*/ 6010276 w 8802688"/>
                    <a:gd name="connsiteY609" fmla="*/ 4611688 h 6677025"/>
                    <a:gd name="connsiteX610" fmla="*/ 5984876 w 8802688"/>
                    <a:gd name="connsiteY610" fmla="*/ 4584700 h 6677025"/>
                    <a:gd name="connsiteX611" fmla="*/ 5954713 w 8802688"/>
                    <a:gd name="connsiteY611" fmla="*/ 4557713 h 6677025"/>
                    <a:gd name="connsiteX612" fmla="*/ 5903913 w 8802688"/>
                    <a:gd name="connsiteY612" fmla="*/ 4510088 h 6677025"/>
                    <a:gd name="connsiteX613" fmla="*/ 5853113 w 8802688"/>
                    <a:gd name="connsiteY613" fmla="*/ 4465638 h 6677025"/>
                    <a:gd name="connsiteX614" fmla="*/ 5802313 w 8802688"/>
                    <a:gd name="connsiteY614" fmla="*/ 4424363 h 6677025"/>
                    <a:gd name="connsiteX615" fmla="*/ 5746751 w 8802688"/>
                    <a:gd name="connsiteY615" fmla="*/ 4384675 h 6677025"/>
                    <a:gd name="connsiteX616" fmla="*/ 5692776 w 8802688"/>
                    <a:gd name="connsiteY616" fmla="*/ 4349750 h 6677025"/>
                    <a:gd name="connsiteX617" fmla="*/ 5635626 w 8802688"/>
                    <a:gd name="connsiteY617" fmla="*/ 4316413 h 6677025"/>
                    <a:gd name="connsiteX618" fmla="*/ 5576888 w 8802688"/>
                    <a:gd name="connsiteY618" fmla="*/ 4284663 h 6677025"/>
                    <a:gd name="connsiteX619" fmla="*/ 5519738 w 8802688"/>
                    <a:gd name="connsiteY619" fmla="*/ 4254500 h 6677025"/>
                    <a:gd name="connsiteX620" fmla="*/ 5399088 w 8802688"/>
                    <a:gd name="connsiteY620" fmla="*/ 4197350 h 6677025"/>
                    <a:gd name="connsiteX621" fmla="*/ 5276851 w 8802688"/>
                    <a:gd name="connsiteY621" fmla="*/ 4141788 h 6677025"/>
                    <a:gd name="connsiteX622" fmla="*/ 5027613 w 8802688"/>
                    <a:gd name="connsiteY622" fmla="*/ 4033838 h 6677025"/>
                    <a:gd name="connsiteX623" fmla="*/ 5110163 w 8802688"/>
                    <a:gd name="connsiteY623" fmla="*/ 4090988 h 6677025"/>
                    <a:gd name="connsiteX624" fmla="*/ 5151438 w 8802688"/>
                    <a:gd name="connsiteY624" fmla="*/ 4121150 h 6677025"/>
                    <a:gd name="connsiteX625" fmla="*/ 5191126 w 8802688"/>
                    <a:gd name="connsiteY625" fmla="*/ 4151313 h 6677025"/>
                    <a:gd name="connsiteX626" fmla="*/ 5226051 w 8802688"/>
                    <a:gd name="connsiteY626" fmla="*/ 4183063 h 6677025"/>
                    <a:gd name="connsiteX627" fmla="*/ 5260976 w 8802688"/>
                    <a:gd name="connsiteY627" fmla="*/ 4219575 h 6677025"/>
                    <a:gd name="connsiteX628" fmla="*/ 5294313 w 8802688"/>
                    <a:gd name="connsiteY628" fmla="*/ 4254500 h 6677025"/>
                    <a:gd name="connsiteX629" fmla="*/ 5324476 w 8802688"/>
                    <a:gd name="connsiteY629" fmla="*/ 4295775 h 6677025"/>
                    <a:gd name="connsiteX630" fmla="*/ 5356226 w 8802688"/>
                    <a:gd name="connsiteY630" fmla="*/ 4329113 h 6677025"/>
                    <a:gd name="connsiteX631" fmla="*/ 5392738 w 8802688"/>
                    <a:gd name="connsiteY631" fmla="*/ 4370388 h 6677025"/>
                    <a:gd name="connsiteX632" fmla="*/ 5410201 w 8802688"/>
                    <a:gd name="connsiteY632" fmla="*/ 4391025 h 6677025"/>
                    <a:gd name="connsiteX633" fmla="*/ 5422901 w 8802688"/>
                    <a:gd name="connsiteY633" fmla="*/ 4411663 h 6677025"/>
                    <a:gd name="connsiteX634" fmla="*/ 5430838 w 8802688"/>
                    <a:gd name="connsiteY634" fmla="*/ 4430713 h 6677025"/>
                    <a:gd name="connsiteX635" fmla="*/ 5434013 w 8802688"/>
                    <a:gd name="connsiteY635" fmla="*/ 4445000 h 6677025"/>
                    <a:gd name="connsiteX636" fmla="*/ 5376863 w 8802688"/>
                    <a:gd name="connsiteY636" fmla="*/ 4656138 h 6677025"/>
                    <a:gd name="connsiteX637" fmla="*/ 5348288 w 8802688"/>
                    <a:gd name="connsiteY637" fmla="*/ 4759325 h 6677025"/>
                    <a:gd name="connsiteX638" fmla="*/ 5314951 w 8802688"/>
                    <a:gd name="connsiteY638" fmla="*/ 4864100 h 6677025"/>
                    <a:gd name="connsiteX639" fmla="*/ 5280026 w 8802688"/>
                    <a:gd name="connsiteY639" fmla="*/ 4965700 h 6677025"/>
                    <a:gd name="connsiteX640" fmla="*/ 5243513 w 8802688"/>
                    <a:gd name="connsiteY640" fmla="*/ 5068888 h 6677025"/>
                    <a:gd name="connsiteX641" fmla="*/ 5205413 w 8802688"/>
                    <a:gd name="connsiteY641" fmla="*/ 5167313 h 6677025"/>
                    <a:gd name="connsiteX642" fmla="*/ 5160963 w 8802688"/>
                    <a:gd name="connsiteY642" fmla="*/ 5268913 h 6677025"/>
                    <a:gd name="connsiteX643" fmla="*/ 5116513 w 8802688"/>
                    <a:gd name="connsiteY643" fmla="*/ 5362575 h 6677025"/>
                    <a:gd name="connsiteX644" fmla="*/ 5068888 w 8802688"/>
                    <a:gd name="connsiteY644" fmla="*/ 5457825 h 6677025"/>
                    <a:gd name="connsiteX645" fmla="*/ 5014913 w 8802688"/>
                    <a:gd name="connsiteY645" fmla="*/ 5553075 h 6677025"/>
                    <a:gd name="connsiteX646" fmla="*/ 4960938 w 8802688"/>
                    <a:gd name="connsiteY646" fmla="*/ 5643563 h 6677025"/>
                    <a:gd name="connsiteX647" fmla="*/ 4902201 w 8802688"/>
                    <a:gd name="connsiteY647" fmla="*/ 5732463 h 6677025"/>
                    <a:gd name="connsiteX648" fmla="*/ 4837113 w 8802688"/>
                    <a:gd name="connsiteY648" fmla="*/ 5815013 h 6677025"/>
                    <a:gd name="connsiteX649" fmla="*/ 4768850 w 8802688"/>
                    <a:gd name="connsiteY649" fmla="*/ 5899150 h 6677025"/>
                    <a:gd name="connsiteX650" fmla="*/ 4694238 w 8802688"/>
                    <a:gd name="connsiteY650" fmla="*/ 5978525 h 6677025"/>
                    <a:gd name="connsiteX651" fmla="*/ 4581525 w 8802688"/>
                    <a:gd name="connsiteY651" fmla="*/ 6062663 h 6677025"/>
                    <a:gd name="connsiteX652" fmla="*/ 4470400 w 8802688"/>
                    <a:gd name="connsiteY652" fmla="*/ 6151563 h 6677025"/>
                    <a:gd name="connsiteX653" fmla="*/ 4360863 w 8802688"/>
                    <a:gd name="connsiteY653" fmla="*/ 6246813 h 6677025"/>
                    <a:gd name="connsiteX654" fmla="*/ 4303713 w 8802688"/>
                    <a:gd name="connsiteY654" fmla="*/ 6296025 h 6677025"/>
                    <a:gd name="connsiteX655" fmla="*/ 4248150 w 8802688"/>
                    <a:gd name="connsiteY655" fmla="*/ 6350000 h 6677025"/>
                    <a:gd name="connsiteX656" fmla="*/ 4221163 w 8802688"/>
                    <a:gd name="connsiteY656" fmla="*/ 6365875 h 6677025"/>
                    <a:gd name="connsiteX657" fmla="*/ 4194175 w 8802688"/>
                    <a:gd name="connsiteY657" fmla="*/ 6386513 h 6677025"/>
                    <a:gd name="connsiteX658" fmla="*/ 4167188 w 8802688"/>
                    <a:gd name="connsiteY658" fmla="*/ 6407150 h 6677025"/>
                    <a:gd name="connsiteX659" fmla="*/ 4140200 w 8802688"/>
                    <a:gd name="connsiteY659" fmla="*/ 6430963 h 6677025"/>
                    <a:gd name="connsiteX660" fmla="*/ 4117975 w 8802688"/>
                    <a:gd name="connsiteY660" fmla="*/ 6454775 h 6677025"/>
                    <a:gd name="connsiteX661" fmla="*/ 4095750 w 8802688"/>
                    <a:gd name="connsiteY661" fmla="*/ 6481763 h 6677025"/>
                    <a:gd name="connsiteX662" fmla="*/ 4078288 w 8802688"/>
                    <a:gd name="connsiteY662" fmla="*/ 6510338 h 6677025"/>
                    <a:gd name="connsiteX663" fmla="*/ 4064000 w 8802688"/>
                    <a:gd name="connsiteY663" fmla="*/ 6537325 h 6677025"/>
                    <a:gd name="connsiteX664" fmla="*/ 4033838 w 8802688"/>
                    <a:gd name="connsiteY664" fmla="*/ 6564313 h 6677025"/>
                    <a:gd name="connsiteX665" fmla="*/ 4003675 w 8802688"/>
                    <a:gd name="connsiteY665" fmla="*/ 6588125 h 6677025"/>
                    <a:gd name="connsiteX666" fmla="*/ 3975100 w 8802688"/>
                    <a:gd name="connsiteY666" fmla="*/ 6608763 h 6677025"/>
                    <a:gd name="connsiteX667" fmla="*/ 3944938 w 8802688"/>
                    <a:gd name="connsiteY667" fmla="*/ 6626225 h 6677025"/>
                    <a:gd name="connsiteX668" fmla="*/ 3914775 w 8802688"/>
                    <a:gd name="connsiteY668" fmla="*/ 6645275 h 6677025"/>
                    <a:gd name="connsiteX669" fmla="*/ 3884613 w 8802688"/>
                    <a:gd name="connsiteY669" fmla="*/ 6656388 h 6677025"/>
                    <a:gd name="connsiteX670" fmla="*/ 3852863 w 8802688"/>
                    <a:gd name="connsiteY670" fmla="*/ 6665913 h 6677025"/>
                    <a:gd name="connsiteX671" fmla="*/ 3822700 w 8802688"/>
                    <a:gd name="connsiteY671" fmla="*/ 6673850 h 6677025"/>
                    <a:gd name="connsiteX672" fmla="*/ 3790950 w 8802688"/>
                    <a:gd name="connsiteY672" fmla="*/ 6677025 h 6677025"/>
                    <a:gd name="connsiteX673" fmla="*/ 3760788 w 8802688"/>
                    <a:gd name="connsiteY673" fmla="*/ 6677025 h 6677025"/>
                    <a:gd name="connsiteX674" fmla="*/ 3727450 w 8802688"/>
                    <a:gd name="connsiteY674" fmla="*/ 6673850 h 6677025"/>
                    <a:gd name="connsiteX675" fmla="*/ 3697288 w 8802688"/>
                    <a:gd name="connsiteY675" fmla="*/ 6669088 h 6677025"/>
                    <a:gd name="connsiteX676" fmla="*/ 3668713 w 8802688"/>
                    <a:gd name="connsiteY676" fmla="*/ 6659563 h 6677025"/>
                    <a:gd name="connsiteX677" fmla="*/ 3638550 w 8802688"/>
                    <a:gd name="connsiteY677" fmla="*/ 6646863 h 6677025"/>
                    <a:gd name="connsiteX678" fmla="*/ 3608388 w 8802688"/>
                    <a:gd name="connsiteY678" fmla="*/ 6632575 h 6677025"/>
                    <a:gd name="connsiteX679" fmla="*/ 3579813 w 8802688"/>
                    <a:gd name="connsiteY679" fmla="*/ 6611938 h 6677025"/>
                    <a:gd name="connsiteX680" fmla="*/ 3525838 w 8802688"/>
                    <a:gd name="connsiteY680" fmla="*/ 6543675 h 6677025"/>
                    <a:gd name="connsiteX681" fmla="*/ 3475038 w 8802688"/>
                    <a:gd name="connsiteY681" fmla="*/ 6472238 h 6677025"/>
                    <a:gd name="connsiteX682" fmla="*/ 3427413 w 8802688"/>
                    <a:gd name="connsiteY682" fmla="*/ 6400800 h 6677025"/>
                    <a:gd name="connsiteX683" fmla="*/ 3379788 w 8802688"/>
                    <a:gd name="connsiteY683" fmla="*/ 6326188 h 6677025"/>
                    <a:gd name="connsiteX684" fmla="*/ 3335338 w 8802688"/>
                    <a:gd name="connsiteY684" fmla="*/ 6251575 h 6677025"/>
                    <a:gd name="connsiteX685" fmla="*/ 3294063 w 8802688"/>
                    <a:gd name="connsiteY685" fmla="*/ 6175375 h 6677025"/>
                    <a:gd name="connsiteX686" fmla="*/ 3252788 w 8802688"/>
                    <a:gd name="connsiteY686" fmla="*/ 6097588 h 6677025"/>
                    <a:gd name="connsiteX687" fmla="*/ 3209925 w 8802688"/>
                    <a:gd name="connsiteY687" fmla="*/ 6015038 h 6677025"/>
                    <a:gd name="connsiteX688" fmla="*/ 3195638 w 8802688"/>
                    <a:gd name="connsiteY688" fmla="*/ 5999163 h 6677025"/>
                    <a:gd name="connsiteX689" fmla="*/ 3186113 w 8802688"/>
                    <a:gd name="connsiteY689" fmla="*/ 5984875 h 6677025"/>
                    <a:gd name="connsiteX690" fmla="*/ 3181350 w 8802688"/>
                    <a:gd name="connsiteY690" fmla="*/ 5967413 h 6677025"/>
                    <a:gd name="connsiteX691" fmla="*/ 3175000 w 8802688"/>
                    <a:gd name="connsiteY691" fmla="*/ 5946775 h 6677025"/>
                    <a:gd name="connsiteX692" fmla="*/ 3171825 w 8802688"/>
                    <a:gd name="connsiteY692" fmla="*/ 5927725 h 6677025"/>
                    <a:gd name="connsiteX693" fmla="*/ 3171825 w 8802688"/>
                    <a:gd name="connsiteY693" fmla="*/ 5907088 h 6677025"/>
                    <a:gd name="connsiteX694" fmla="*/ 3175000 w 8802688"/>
                    <a:gd name="connsiteY694" fmla="*/ 5886450 h 6677025"/>
                    <a:gd name="connsiteX695" fmla="*/ 3181350 w 8802688"/>
                    <a:gd name="connsiteY695" fmla="*/ 5865813 h 6677025"/>
                    <a:gd name="connsiteX696" fmla="*/ 3189288 w 8802688"/>
                    <a:gd name="connsiteY696" fmla="*/ 5845175 h 6677025"/>
                    <a:gd name="connsiteX697" fmla="*/ 3201988 w 8802688"/>
                    <a:gd name="connsiteY697" fmla="*/ 5824538 h 6677025"/>
                    <a:gd name="connsiteX698" fmla="*/ 3213100 w 8802688"/>
                    <a:gd name="connsiteY698" fmla="*/ 5803900 h 6677025"/>
                    <a:gd name="connsiteX699" fmla="*/ 3230563 w 8802688"/>
                    <a:gd name="connsiteY699" fmla="*/ 5783263 h 6677025"/>
                    <a:gd name="connsiteX700" fmla="*/ 3249613 w 8802688"/>
                    <a:gd name="connsiteY700" fmla="*/ 5764213 h 6677025"/>
                    <a:gd name="connsiteX701" fmla="*/ 3270250 w 8802688"/>
                    <a:gd name="connsiteY701" fmla="*/ 5746750 h 6677025"/>
                    <a:gd name="connsiteX702" fmla="*/ 3294063 w 8802688"/>
                    <a:gd name="connsiteY702" fmla="*/ 5732463 h 6677025"/>
                    <a:gd name="connsiteX703" fmla="*/ 3321050 w 8802688"/>
                    <a:gd name="connsiteY703" fmla="*/ 5716588 h 6677025"/>
                    <a:gd name="connsiteX704" fmla="*/ 3362325 w 8802688"/>
                    <a:gd name="connsiteY704" fmla="*/ 5699125 h 6677025"/>
                    <a:gd name="connsiteX705" fmla="*/ 3403600 w 8802688"/>
                    <a:gd name="connsiteY705" fmla="*/ 5681663 h 6677025"/>
                    <a:gd name="connsiteX706" fmla="*/ 3492500 w 8802688"/>
                    <a:gd name="connsiteY706" fmla="*/ 5637213 h 6677025"/>
                    <a:gd name="connsiteX707" fmla="*/ 3587750 w 8802688"/>
                    <a:gd name="connsiteY707" fmla="*/ 5583238 h 6677025"/>
                    <a:gd name="connsiteX708" fmla="*/ 3692525 w 8802688"/>
                    <a:gd name="connsiteY708" fmla="*/ 5529263 h 6677025"/>
                    <a:gd name="connsiteX709" fmla="*/ 3692525 w 8802688"/>
                    <a:gd name="connsiteY709" fmla="*/ 5081588 h 6677025"/>
                    <a:gd name="connsiteX710" fmla="*/ 3683000 w 8802688"/>
                    <a:gd name="connsiteY710" fmla="*/ 5116513 h 6677025"/>
                    <a:gd name="connsiteX711" fmla="*/ 3673475 w 8802688"/>
                    <a:gd name="connsiteY711" fmla="*/ 5153025 h 6677025"/>
                    <a:gd name="connsiteX712" fmla="*/ 3665538 w 8802688"/>
                    <a:gd name="connsiteY712" fmla="*/ 5184775 h 6677025"/>
                    <a:gd name="connsiteX713" fmla="*/ 3652838 w 8802688"/>
                    <a:gd name="connsiteY713" fmla="*/ 5211763 h 6677025"/>
                    <a:gd name="connsiteX714" fmla="*/ 3641725 w 8802688"/>
                    <a:gd name="connsiteY714" fmla="*/ 5238750 h 6677025"/>
                    <a:gd name="connsiteX715" fmla="*/ 3629025 w 8802688"/>
                    <a:gd name="connsiteY715" fmla="*/ 5265738 h 6677025"/>
                    <a:gd name="connsiteX716" fmla="*/ 3614738 w 8802688"/>
                    <a:gd name="connsiteY716" fmla="*/ 5286375 h 6677025"/>
                    <a:gd name="connsiteX717" fmla="*/ 3600450 w 8802688"/>
                    <a:gd name="connsiteY717" fmla="*/ 5307013 h 6677025"/>
                    <a:gd name="connsiteX718" fmla="*/ 3581400 w 8802688"/>
                    <a:gd name="connsiteY718" fmla="*/ 5324475 h 6677025"/>
                    <a:gd name="connsiteX719" fmla="*/ 3567113 w 8802688"/>
                    <a:gd name="connsiteY719" fmla="*/ 5340350 h 6677025"/>
                    <a:gd name="connsiteX720" fmla="*/ 3549650 w 8802688"/>
                    <a:gd name="connsiteY720" fmla="*/ 5354638 h 6677025"/>
                    <a:gd name="connsiteX721" fmla="*/ 3529013 w 8802688"/>
                    <a:gd name="connsiteY721" fmla="*/ 5365750 h 6677025"/>
                    <a:gd name="connsiteX722" fmla="*/ 3489325 w 8802688"/>
                    <a:gd name="connsiteY722" fmla="*/ 5386388 h 6677025"/>
                    <a:gd name="connsiteX723" fmla="*/ 3451225 w 8802688"/>
                    <a:gd name="connsiteY723" fmla="*/ 5402263 h 6677025"/>
                    <a:gd name="connsiteX724" fmla="*/ 3406775 w 8802688"/>
                    <a:gd name="connsiteY724" fmla="*/ 5413375 h 6677025"/>
                    <a:gd name="connsiteX725" fmla="*/ 3365500 w 8802688"/>
                    <a:gd name="connsiteY725" fmla="*/ 5419725 h 6677025"/>
                    <a:gd name="connsiteX726" fmla="*/ 3321050 w 8802688"/>
                    <a:gd name="connsiteY726" fmla="*/ 5422900 h 6677025"/>
                    <a:gd name="connsiteX727" fmla="*/ 3273425 w 8802688"/>
                    <a:gd name="connsiteY727" fmla="*/ 5422900 h 6677025"/>
                    <a:gd name="connsiteX728" fmla="*/ 3182938 w 8802688"/>
                    <a:gd name="connsiteY728" fmla="*/ 5419725 h 6677025"/>
                    <a:gd name="connsiteX729" fmla="*/ 3097213 w 8802688"/>
                    <a:gd name="connsiteY729" fmla="*/ 5416550 h 6677025"/>
                    <a:gd name="connsiteX730" fmla="*/ 2838450 w 8802688"/>
                    <a:gd name="connsiteY730" fmla="*/ 5416550 h 6677025"/>
                    <a:gd name="connsiteX731" fmla="*/ 2770188 w 8802688"/>
                    <a:gd name="connsiteY731" fmla="*/ 5416550 h 6677025"/>
                    <a:gd name="connsiteX732" fmla="*/ 2708275 w 8802688"/>
                    <a:gd name="connsiteY732" fmla="*/ 5413375 h 6677025"/>
                    <a:gd name="connsiteX733" fmla="*/ 2678113 w 8802688"/>
                    <a:gd name="connsiteY733" fmla="*/ 5408613 h 6677025"/>
                    <a:gd name="connsiteX734" fmla="*/ 2647950 w 8802688"/>
                    <a:gd name="connsiteY734" fmla="*/ 5402263 h 6677025"/>
                    <a:gd name="connsiteX735" fmla="*/ 2622550 w 8802688"/>
                    <a:gd name="connsiteY735" fmla="*/ 5395913 h 6677025"/>
                    <a:gd name="connsiteX736" fmla="*/ 2598738 w 8802688"/>
                    <a:gd name="connsiteY736" fmla="*/ 5384800 h 6677025"/>
                    <a:gd name="connsiteX737" fmla="*/ 2574925 w 8802688"/>
                    <a:gd name="connsiteY737" fmla="*/ 5368925 h 6677025"/>
                    <a:gd name="connsiteX738" fmla="*/ 2554288 w 8802688"/>
                    <a:gd name="connsiteY738" fmla="*/ 5354638 h 6677025"/>
                    <a:gd name="connsiteX739" fmla="*/ 2532063 w 8802688"/>
                    <a:gd name="connsiteY739" fmla="*/ 5330825 h 6677025"/>
                    <a:gd name="connsiteX740" fmla="*/ 2514600 w 8802688"/>
                    <a:gd name="connsiteY740" fmla="*/ 5307013 h 6677025"/>
                    <a:gd name="connsiteX741" fmla="*/ 2500313 w 8802688"/>
                    <a:gd name="connsiteY741" fmla="*/ 5276850 h 6677025"/>
                    <a:gd name="connsiteX742" fmla="*/ 2484438 w 8802688"/>
                    <a:gd name="connsiteY742" fmla="*/ 5241925 h 6677025"/>
                    <a:gd name="connsiteX743" fmla="*/ 2476500 w 8802688"/>
                    <a:gd name="connsiteY743" fmla="*/ 5202238 h 6677025"/>
                    <a:gd name="connsiteX744" fmla="*/ 2466975 w 8802688"/>
                    <a:gd name="connsiteY744" fmla="*/ 5154613 h 6677025"/>
                    <a:gd name="connsiteX745" fmla="*/ 2466975 w 8802688"/>
                    <a:gd name="connsiteY745" fmla="*/ 5229225 h 6677025"/>
                    <a:gd name="connsiteX746" fmla="*/ 2466975 w 8802688"/>
                    <a:gd name="connsiteY746" fmla="*/ 5341938 h 6677025"/>
                    <a:gd name="connsiteX747" fmla="*/ 2466975 w 8802688"/>
                    <a:gd name="connsiteY747" fmla="*/ 5440363 h 6677025"/>
                    <a:gd name="connsiteX748" fmla="*/ 2463800 w 8802688"/>
                    <a:gd name="connsiteY748" fmla="*/ 5538788 h 6677025"/>
                    <a:gd name="connsiteX749" fmla="*/ 2459038 w 8802688"/>
                    <a:gd name="connsiteY749" fmla="*/ 5634038 h 6677025"/>
                    <a:gd name="connsiteX750" fmla="*/ 2452688 w 8802688"/>
                    <a:gd name="connsiteY750" fmla="*/ 5681663 h 6677025"/>
                    <a:gd name="connsiteX751" fmla="*/ 2443163 w 8802688"/>
                    <a:gd name="connsiteY751" fmla="*/ 5729288 h 6677025"/>
                    <a:gd name="connsiteX752" fmla="*/ 2435225 w 8802688"/>
                    <a:gd name="connsiteY752" fmla="*/ 5776913 h 6677025"/>
                    <a:gd name="connsiteX753" fmla="*/ 2422525 w 8802688"/>
                    <a:gd name="connsiteY753" fmla="*/ 5824538 h 6677025"/>
                    <a:gd name="connsiteX754" fmla="*/ 2408238 w 8802688"/>
                    <a:gd name="connsiteY754" fmla="*/ 5868988 h 6677025"/>
                    <a:gd name="connsiteX755" fmla="*/ 2390775 w 8802688"/>
                    <a:gd name="connsiteY755" fmla="*/ 5916613 h 6677025"/>
                    <a:gd name="connsiteX756" fmla="*/ 2368550 w 8802688"/>
                    <a:gd name="connsiteY756" fmla="*/ 5961063 h 6677025"/>
                    <a:gd name="connsiteX757" fmla="*/ 2343150 w 8802688"/>
                    <a:gd name="connsiteY757" fmla="*/ 6002338 h 6677025"/>
                    <a:gd name="connsiteX758" fmla="*/ 2316163 w 8802688"/>
                    <a:gd name="connsiteY758" fmla="*/ 6046788 h 6677025"/>
                    <a:gd name="connsiteX759" fmla="*/ 2282825 w 8802688"/>
                    <a:gd name="connsiteY759" fmla="*/ 6088063 h 6677025"/>
                    <a:gd name="connsiteX760" fmla="*/ 2268538 w 8802688"/>
                    <a:gd name="connsiteY760" fmla="*/ 6103938 h 6677025"/>
                    <a:gd name="connsiteX761" fmla="*/ 2255838 w 8802688"/>
                    <a:gd name="connsiteY761" fmla="*/ 6121400 h 6677025"/>
                    <a:gd name="connsiteX762" fmla="*/ 2238375 w 8802688"/>
                    <a:gd name="connsiteY762" fmla="*/ 6156325 h 6677025"/>
                    <a:gd name="connsiteX763" fmla="*/ 2224088 w 8802688"/>
                    <a:gd name="connsiteY763" fmla="*/ 6199188 h 6677025"/>
                    <a:gd name="connsiteX764" fmla="*/ 2211388 w 8802688"/>
                    <a:gd name="connsiteY764" fmla="*/ 6243638 h 6677025"/>
                    <a:gd name="connsiteX765" fmla="*/ 2193925 w 8802688"/>
                    <a:gd name="connsiteY765" fmla="*/ 6335713 h 6677025"/>
                    <a:gd name="connsiteX766" fmla="*/ 2181225 w 8802688"/>
                    <a:gd name="connsiteY766" fmla="*/ 6383338 h 6677025"/>
                    <a:gd name="connsiteX767" fmla="*/ 2170113 w 8802688"/>
                    <a:gd name="connsiteY767" fmla="*/ 6424613 h 6677025"/>
                    <a:gd name="connsiteX768" fmla="*/ 2166938 w 8802688"/>
                    <a:gd name="connsiteY768" fmla="*/ 6442075 h 6677025"/>
                    <a:gd name="connsiteX769" fmla="*/ 2157413 w 8802688"/>
                    <a:gd name="connsiteY769" fmla="*/ 6459538 h 6677025"/>
                    <a:gd name="connsiteX770" fmla="*/ 2143125 w 8802688"/>
                    <a:gd name="connsiteY770" fmla="*/ 6478588 h 6677025"/>
                    <a:gd name="connsiteX771" fmla="*/ 2125663 w 8802688"/>
                    <a:gd name="connsiteY771" fmla="*/ 6496050 h 6677025"/>
                    <a:gd name="connsiteX772" fmla="*/ 2101850 w 8802688"/>
                    <a:gd name="connsiteY772" fmla="*/ 6510338 h 6677025"/>
                    <a:gd name="connsiteX773" fmla="*/ 2078038 w 8802688"/>
                    <a:gd name="connsiteY773" fmla="*/ 6526213 h 6677025"/>
                    <a:gd name="connsiteX774" fmla="*/ 2051050 w 8802688"/>
                    <a:gd name="connsiteY774" fmla="*/ 6534150 h 6677025"/>
                    <a:gd name="connsiteX775" fmla="*/ 2020888 w 8802688"/>
                    <a:gd name="connsiteY775" fmla="*/ 6537325 h 6677025"/>
                    <a:gd name="connsiteX776" fmla="*/ 1828800 w 8802688"/>
                    <a:gd name="connsiteY776" fmla="*/ 6507163 h 6677025"/>
                    <a:gd name="connsiteX777" fmla="*/ 1628775 w 8802688"/>
                    <a:gd name="connsiteY777" fmla="*/ 6478588 h 6677025"/>
                    <a:gd name="connsiteX778" fmla="*/ 1525588 w 8802688"/>
                    <a:gd name="connsiteY778" fmla="*/ 6457950 h 6677025"/>
                    <a:gd name="connsiteX779" fmla="*/ 1420813 w 8802688"/>
                    <a:gd name="connsiteY779" fmla="*/ 6435725 h 6677025"/>
                    <a:gd name="connsiteX780" fmla="*/ 1316038 w 8802688"/>
                    <a:gd name="connsiteY780" fmla="*/ 6415088 h 6677025"/>
                    <a:gd name="connsiteX781" fmla="*/ 1206500 w 8802688"/>
                    <a:gd name="connsiteY781" fmla="*/ 6389688 h 6677025"/>
                    <a:gd name="connsiteX782" fmla="*/ 1168400 w 8802688"/>
                    <a:gd name="connsiteY782" fmla="*/ 6370638 h 6677025"/>
                    <a:gd name="connsiteX783" fmla="*/ 1150938 w 8802688"/>
                    <a:gd name="connsiteY783" fmla="*/ 6362700 h 6677025"/>
                    <a:gd name="connsiteX784" fmla="*/ 1135063 w 8802688"/>
                    <a:gd name="connsiteY784" fmla="*/ 6353175 h 6677025"/>
                    <a:gd name="connsiteX785" fmla="*/ 1123950 w 8802688"/>
                    <a:gd name="connsiteY785" fmla="*/ 6342063 h 6677025"/>
                    <a:gd name="connsiteX786" fmla="*/ 1111250 w 8802688"/>
                    <a:gd name="connsiteY786" fmla="*/ 6326188 h 6677025"/>
                    <a:gd name="connsiteX787" fmla="*/ 1103313 w 8802688"/>
                    <a:gd name="connsiteY787" fmla="*/ 6311900 h 6677025"/>
                    <a:gd name="connsiteX788" fmla="*/ 1093788 w 8802688"/>
                    <a:gd name="connsiteY788" fmla="*/ 6294438 h 6677025"/>
                    <a:gd name="connsiteX789" fmla="*/ 1087438 w 8802688"/>
                    <a:gd name="connsiteY789" fmla="*/ 6275388 h 6677025"/>
                    <a:gd name="connsiteX790" fmla="*/ 1084263 w 8802688"/>
                    <a:gd name="connsiteY790" fmla="*/ 6254750 h 6677025"/>
                    <a:gd name="connsiteX791" fmla="*/ 1082675 w 8802688"/>
                    <a:gd name="connsiteY791" fmla="*/ 6234113 h 6677025"/>
                    <a:gd name="connsiteX792" fmla="*/ 1082675 w 8802688"/>
                    <a:gd name="connsiteY792" fmla="*/ 6210300 h 6677025"/>
                    <a:gd name="connsiteX793" fmla="*/ 1084263 w 8802688"/>
                    <a:gd name="connsiteY793" fmla="*/ 6154738 h 6677025"/>
                    <a:gd name="connsiteX794" fmla="*/ 1093788 w 8802688"/>
                    <a:gd name="connsiteY794" fmla="*/ 6088063 h 6677025"/>
                    <a:gd name="connsiteX795" fmla="*/ 1120775 w 8802688"/>
                    <a:gd name="connsiteY795" fmla="*/ 6046788 h 6677025"/>
                    <a:gd name="connsiteX796" fmla="*/ 1144588 w 8802688"/>
                    <a:gd name="connsiteY796" fmla="*/ 5999163 h 6677025"/>
                    <a:gd name="connsiteX797" fmla="*/ 1162050 w 8802688"/>
                    <a:gd name="connsiteY797" fmla="*/ 5948363 h 6677025"/>
                    <a:gd name="connsiteX798" fmla="*/ 1176338 w 8802688"/>
                    <a:gd name="connsiteY798" fmla="*/ 5899150 h 6677025"/>
                    <a:gd name="connsiteX799" fmla="*/ 1189038 w 8802688"/>
                    <a:gd name="connsiteY799" fmla="*/ 5845175 h 6677025"/>
                    <a:gd name="connsiteX800" fmla="*/ 1198563 w 8802688"/>
                    <a:gd name="connsiteY800" fmla="*/ 5788025 h 6677025"/>
                    <a:gd name="connsiteX801" fmla="*/ 1203325 w 8802688"/>
                    <a:gd name="connsiteY801" fmla="*/ 5735638 h 6677025"/>
                    <a:gd name="connsiteX802" fmla="*/ 1206500 w 8802688"/>
                    <a:gd name="connsiteY802" fmla="*/ 5678488 h 6677025"/>
                    <a:gd name="connsiteX803" fmla="*/ 1212850 w 8802688"/>
                    <a:gd name="connsiteY803" fmla="*/ 5657850 h 6677025"/>
                    <a:gd name="connsiteX804" fmla="*/ 1216025 w 8802688"/>
                    <a:gd name="connsiteY804" fmla="*/ 5634038 h 6677025"/>
                    <a:gd name="connsiteX805" fmla="*/ 1216025 w 8802688"/>
                    <a:gd name="connsiteY805" fmla="*/ 5613400 h 6677025"/>
                    <a:gd name="connsiteX806" fmla="*/ 1216025 w 8802688"/>
                    <a:gd name="connsiteY806" fmla="*/ 5589588 h 6677025"/>
                    <a:gd name="connsiteX807" fmla="*/ 1209675 w 8802688"/>
                    <a:gd name="connsiteY807" fmla="*/ 5541963 h 6677025"/>
                    <a:gd name="connsiteX808" fmla="*/ 1198563 w 8802688"/>
                    <a:gd name="connsiteY808" fmla="*/ 5497513 h 6677025"/>
                    <a:gd name="connsiteX809" fmla="*/ 1179513 w 8802688"/>
                    <a:gd name="connsiteY809" fmla="*/ 5453063 h 6677025"/>
                    <a:gd name="connsiteX810" fmla="*/ 1165225 w 8802688"/>
                    <a:gd name="connsiteY810" fmla="*/ 5410200 h 6677025"/>
                    <a:gd name="connsiteX811" fmla="*/ 1131888 w 8802688"/>
                    <a:gd name="connsiteY811" fmla="*/ 5341938 h 6677025"/>
                    <a:gd name="connsiteX812" fmla="*/ 1069975 w 8802688"/>
                    <a:gd name="connsiteY812" fmla="*/ 5238750 h 6677025"/>
                    <a:gd name="connsiteX813" fmla="*/ 1012825 w 8802688"/>
                    <a:gd name="connsiteY813" fmla="*/ 5130800 h 6677025"/>
                    <a:gd name="connsiteX814" fmla="*/ 957263 w 8802688"/>
                    <a:gd name="connsiteY814" fmla="*/ 5027613 h 6677025"/>
                    <a:gd name="connsiteX815" fmla="*/ 903288 w 8802688"/>
                    <a:gd name="connsiteY815" fmla="*/ 4919663 h 6677025"/>
                    <a:gd name="connsiteX816" fmla="*/ 855663 w 8802688"/>
                    <a:gd name="connsiteY816" fmla="*/ 4813300 h 6677025"/>
                    <a:gd name="connsiteX817" fmla="*/ 811213 w 8802688"/>
                    <a:gd name="connsiteY817" fmla="*/ 4706938 h 6677025"/>
                    <a:gd name="connsiteX818" fmla="*/ 769938 w 8802688"/>
                    <a:gd name="connsiteY818" fmla="*/ 4598988 h 6677025"/>
                    <a:gd name="connsiteX819" fmla="*/ 733425 w 8802688"/>
                    <a:gd name="connsiteY819" fmla="*/ 4492625 h 6677025"/>
                    <a:gd name="connsiteX820" fmla="*/ 701675 w 8802688"/>
                    <a:gd name="connsiteY820" fmla="*/ 4383088 h 6677025"/>
                    <a:gd name="connsiteX821" fmla="*/ 671513 w 8802688"/>
                    <a:gd name="connsiteY821" fmla="*/ 4271963 h 6677025"/>
                    <a:gd name="connsiteX822" fmla="*/ 647700 w 8802688"/>
                    <a:gd name="connsiteY822" fmla="*/ 4162425 h 6677025"/>
                    <a:gd name="connsiteX823" fmla="*/ 630238 w 8802688"/>
                    <a:gd name="connsiteY823" fmla="*/ 4049713 h 6677025"/>
                    <a:gd name="connsiteX824" fmla="*/ 617538 w 8802688"/>
                    <a:gd name="connsiteY824" fmla="*/ 3937000 h 6677025"/>
                    <a:gd name="connsiteX825" fmla="*/ 609600 w 8802688"/>
                    <a:gd name="connsiteY825" fmla="*/ 3821113 h 6677025"/>
                    <a:gd name="connsiteX826" fmla="*/ 609600 w 8802688"/>
                    <a:gd name="connsiteY826" fmla="*/ 3705225 h 6677025"/>
                    <a:gd name="connsiteX827" fmla="*/ 612775 w 8802688"/>
                    <a:gd name="connsiteY827" fmla="*/ 3586163 h 6677025"/>
                    <a:gd name="connsiteX828" fmla="*/ 620713 w 8802688"/>
                    <a:gd name="connsiteY828" fmla="*/ 3470275 h 6677025"/>
                    <a:gd name="connsiteX829" fmla="*/ 636588 w 8802688"/>
                    <a:gd name="connsiteY829" fmla="*/ 3354388 h 6677025"/>
                    <a:gd name="connsiteX830" fmla="*/ 657225 w 8802688"/>
                    <a:gd name="connsiteY830" fmla="*/ 3243263 h 6677025"/>
                    <a:gd name="connsiteX831" fmla="*/ 681038 w 8802688"/>
                    <a:gd name="connsiteY831" fmla="*/ 3136900 h 6677025"/>
                    <a:gd name="connsiteX832" fmla="*/ 709613 w 8802688"/>
                    <a:gd name="connsiteY832" fmla="*/ 3032125 h 6677025"/>
                    <a:gd name="connsiteX833" fmla="*/ 746125 w 8802688"/>
                    <a:gd name="connsiteY833" fmla="*/ 2932113 h 6677025"/>
                    <a:gd name="connsiteX834" fmla="*/ 784225 w 8802688"/>
                    <a:gd name="connsiteY834" fmla="*/ 2833688 h 6677025"/>
                    <a:gd name="connsiteX835" fmla="*/ 828675 w 8802688"/>
                    <a:gd name="connsiteY835" fmla="*/ 2735263 h 6677025"/>
                    <a:gd name="connsiteX836" fmla="*/ 879475 w 8802688"/>
                    <a:gd name="connsiteY836" fmla="*/ 2643188 h 6677025"/>
                    <a:gd name="connsiteX837" fmla="*/ 933450 w 8802688"/>
                    <a:gd name="connsiteY837" fmla="*/ 2551113 h 6677025"/>
                    <a:gd name="connsiteX838" fmla="*/ 992188 w 8802688"/>
                    <a:gd name="connsiteY838" fmla="*/ 2465388 h 6677025"/>
                    <a:gd name="connsiteX839" fmla="*/ 1055688 w 8802688"/>
                    <a:gd name="connsiteY839" fmla="*/ 2379663 h 6677025"/>
                    <a:gd name="connsiteX840" fmla="*/ 1123950 w 8802688"/>
                    <a:gd name="connsiteY840" fmla="*/ 2295525 h 6677025"/>
                    <a:gd name="connsiteX841" fmla="*/ 1195388 w 8802688"/>
                    <a:gd name="connsiteY841" fmla="*/ 2212975 h 6677025"/>
                    <a:gd name="connsiteX842" fmla="*/ 1271588 w 8802688"/>
                    <a:gd name="connsiteY842" fmla="*/ 2132013 h 6677025"/>
                    <a:gd name="connsiteX843" fmla="*/ 1355725 w 8802688"/>
                    <a:gd name="connsiteY843" fmla="*/ 2054225 h 6677025"/>
                    <a:gd name="connsiteX844" fmla="*/ 1423988 w 8802688"/>
                    <a:gd name="connsiteY844" fmla="*/ 2001838 h 6677025"/>
                    <a:gd name="connsiteX845" fmla="*/ 1495425 w 8802688"/>
                    <a:gd name="connsiteY845" fmla="*/ 1951038 h 6677025"/>
                    <a:gd name="connsiteX846" fmla="*/ 1566863 w 8802688"/>
                    <a:gd name="connsiteY846" fmla="*/ 1900238 h 6677025"/>
                    <a:gd name="connsiteX847" fmla="*/ 1641475 w 8802688"/>
                    <a:gd name="connsiteY847" fmla="*/ 1855788 h 6677025"/>
                    <a:gd name="connsiteX848" fmla="*/ 1714500 w 8802688"/>
                    <a:gd name="connsiteY848" fmla="*/ 1814513 h 6677025"/>
                    <a:gd name="connsiteX849" fmla="*/ 1789113 w 8802688"/>
                    <a:gd name="connsiteY849" fmla="*/ 1774825 h 6677025"/>
                    <a:gd name="connsiteX850" fmla="*/ 1866900 w 8802688"/>
                    <a:gd name="connsiteY850" fmla="*/ 1739900 h 6677025"/>
                    <a:gd name="connsiteX851" fmla="*/ 1944688 w 8802688"/>
                    <a:gd name="connsiteY851" fmla="*/ 1703388 h 6677025"/>
                    <a:gd name="connsiteX852" fmla="*/ 2020888 w 8802688"/>
                    <a:gd name="connsiteY852" fmla="*/ 1671638 h 6677025"/>
                    <a:gd name="connsiteX853" fmla="*/ 2101850 w 8802688"/>
                    <a:gd name="connsiteY853" fmla="*/ 1641476 h 6677025"/>
                    <a:gd name="connsiteX854" fmla="*/ 2184400 w 8802688"/>
                    <a:gd name="connsiteY854" fmla="*/ 1614488 h 6677025"/>
                    <a:gd name="connsiteX855" fmla="*/ 2268538 w 8802688"/>
                    <a:gd name="connsiteY855" fmla="*/ 1587500 h 6677025"/>
                    <a:gd name="connsiteX856" fmla="*/ 2351088 w 8802688"/>
                    <a:gd name="connsiteY856" fmla="*/ 1562100 h 6677025"/>
                    <a:gd name="connsiteX857" fmla="*/ 2436813 w 8802688"/>
                    <a:gd name="connsiteY857" fmla="*/ 1538288 h 6677025"/>
                    <a:gd name="connsiteX858" fmla="*/ 2616200 w 8802688"/>
                    <a:gd name="connsiteY858" fmla="*/ 1492250 h 6677025"/>
                    <a:gd name="connsiteX859" fmla="*/ 2725738 w 8802688"/>
                    <a:gd name="connsiteY859" fmla="*/ 1492250 h 6677025"/>
                    <a:gd name="connsiteX860" fmla="*/ 2654300 w 8802688"/>
                    <a:gd name="connsiteY860" fmla="*/ 1590675 h 6677025"/>
                    <a:gd name="connsiteX861" fmla="*/ 2582863 w 8802688"/>
                    <a:gd name="connsiteY861" fmla="*/ 1682750 h 6677025"/>
                    <a:gd name="connsiteX862" fmla="*/ 2435225 w 8802688"/>
                    <a:gd name="connsiteY862" fmla="*/ 1866901 h 6677025"/>
                    <a:gd name="connsiteX863" fmla="*/ 2363788 w 8802688"/>
                    <a:gd name="connsiteY863" fmla="*/ 1958975 h 6677025"/>
                    <a:gd name="connsiteX864" fmla="*/ 2295525 w 8802688"/>
                    <a:gd name="connsiteY864" fmla="*/ 2052638 h 6677025"/>
                    <a:gd name="connsiteX865" fmla="*/ 2228850 w 8802688"/>
                    <a:gd name="connsiteY865" fmla="*/ 2144713 h 6677025"/>
                    <a:gd name="connsiteX866" fmla="*/ 2200275 w 8802688"/>
                    <a:gd name="connsiteY866" fmla="*/ 2192338 h 6677025"/>
                    <a:gd name="connsiteX867" fmla="*/ 2170113 w 8802688"/>
                    <a:gd name="connsiteY867" fmla="*/ 2241550 h 6677025"/>
                    <a:gd name="connsiteX868" fmla="*/ 2089150 w 8802688"/>
                    <a:gd name="connsiteY868" fmla="*/ 2355850 h 6677025"/>
                    <a:gd name="connsiteX869" fmla="*/ 2047875 w 8802688"/>
                    <a:gd name="connsiteY869" fmla="*/ 2411413 h 6677025"/>
                    <a:gd name="connsiteX870" fmla="*/ 2012950 w 8802688"/>
                    <a:gd name="connsiteY870" fmla="*/ 2471738 h 6677025"/>
                    <a:gd name="connsiteX871" fmla="*/ 1979613 w 8802688"/>
                    <a:gd name="connsiteY871" fmla="*/ 2530475 h 6677025"/>
                    <a:gd name="connsiteX872" fmla="*/ 1952625 w 8802688"/>
                    <a:gd name="connsiteY872" fmla="*/ 2592388 h 6677025"/>
                    <a:gd name="connsiteX873" fmla="*/ 1928813 w 8802688"/>
                    <a:gd name="connsiteY873" fmla="*/ 2659063 h 6677025"/>
                    <a:gd name="connsiteX874" fmla="*/ 1917700 w 8802688"/>
                    <a:gd name="connsiteY874" fmla="*/ 2693988 h 6677025"/>
                    <a:gd name="connsiteX875" fmla="*/ 1911350 w 8802688"/>
                    <a:gd name="connsiteY875" fmla="*/ 2727325 h 6677025"/>
                    <a:gd name="connsiteX876" fmla="*/ 1893888 w 8802688"/>
                    <a:gd name="connsiteY876" fmla="*/ 2776538 h 6677025"/>
                    <a:gd name="connsiteX877" fmla="*/ 1881188 w 8802688"/>
                    <a:gd name="connsiteY877" fmla="*/ 2824163 h 6677025"/>
                    <a:gd name="connsiteX878" fmla="*/ 1873250 w 8802688"/>
                    <a:gd name="connsiteY878" fmla="*/ 2868613 h 6677025"/>
                    <a:gd name="connsiteX879" fmla="*/ 1873250 w 8802688"/>
                    <a:gd name="connsiteY879" fmla="*/ 2916238 h 6677025"/>
                    <a:gd name="connsiteX880" fmla="*/ 1876425 w 8802688"/>
                    <a:gd name="connsiteY880" fmla="*/ 2962275 h 6677025"/>
                    <a:gd name="connsiteX881" fmla="*/ 1881188 w 8802688"/>
                    <a:gd name="connsiteY881" fmla="*/ 3006725 h 6677025"/>
                    <a:gd name="connsiteX882" fmla="*/ 1893888 w 8802688"/>
                    <a:gd name="connsiteY882" fmla="*/ 3048000 h 6677025"/>
                    <a:gd name="connsiteX883" fmla="*/ 1905000 w 8802688"/>
                    <a:gd name="connsiteY883" fmla="*/ 3092450 h 6677025"/>
                    <a:gd name="connsiteX884" fmla="*/ 1924050 w 8802688"/>
                    <a:gd name="connsiteY884" fmla="*/ 3133725 h 6677025"/>
                    <a:gd name="connsiteX885" fmla="*/ 1944688 w 8802688"/>
                    <a:gd name="connsiteY885" fmla="*/ 3171825 h 6677025"/>
                    <a:gd name="connsiteX886" fmla="*/ 1965325 w 8802688"/>
                    <a:gd name="connsiteY886" fmla="*/ 3214688 h 6677025"/>
                    <a:gd name="connsiteX887" fmla="*/ 1989138 w 8802688"/>
                    <a:gd name="connsiteY887" fmla="*/ 3252788 h 6677025"/>
                    <a:gd name="connsiteX888" fmla="*/ 2041525 w 8802688"/>
                    <a:gd name="connsiteY888" fmla="*/ 3327400 h 6677025"/>
                    <a:gd name="connsiteX889" fmla="*/ 2095500 w 8802688"/>
                    <a:gd name="connsiteY889" fmla="*/ 3398838 h 6677025"/>
                    <a:gd name="connsiteX890" fmla="*/ 2149475 w 8802688"/>
                    <a:gd name="connsiteY890" fmla="*/ 3470275 h 6677025"/>
                    <a:gd name="connsiteX891" fmla="*/ 2197100 w 8802688"/>
                    <a:gd name="connsiteY891" fmla="*/ 3541713 h 6677025"/>
                    <a:gd name="connsiteX892" fmla="*/ 2217738 w 8802688"/>
                    <a:gd name="connsiteY892" fmla="*/ 3576638 h 6677025"/>
                    <a:gd name="connsiteX893" fmla="*/ 2238375 w 8802688"/>
                    <a:gd name="connsiteY893" fmla="*/ 3613150 h 6677025"/>
                    <a:gd name="connsiteX894" fmla="*/ 2252663 w 8802688"/>
                    <a:gd name="connsiteY894" fmla="*/ 3648075 h 6677025"/>
                    <a:gd name="connsiteX895" fmla="*/ 2268538 w 8802688"/>
                    <a:gd name="connsiteY895" fmla="*/ 3684588 h 6677025"/>
                    <a:gd name="connsiteX896" fmla="*/ 2279650 w 8802688"/>
                    <a:gd name="connsiteY896" fmla="*/ 3722688 h 6677025"/>
                    <a:gd name="connsiteX897" fmla="*/ 2286000 w 8802688"/>
                    <a:gd name="connsiteY897" fmla="*/ 3757613 h 6677025"/>
                    <a:gd name="connsiteX898" fmla="*/ 2289175 w 8802688"/>
                    <a:gd name="connsiteY898" fmla="*/ 3797300 h 6677025"/>
                    <a:gd name="connsiteX899" fmla="*/ 2289175 w 8802688"/>
                    <a:gd name="connsiteY899" fmla="*/ 3835400 h 6677025"/>
                    <a:gd name="connsiteX900" fmla="*/ 2286000 w 8802688"/>
                    <a:gd name="connsiteY900" fmla="*/ 3873500 h 6677025"/>
                    <a:gd name="connsiteX901" fmla="*/ 2276475 w 8802688"/>
                    <a:gd name="connsiteY901" fmla="*/ 3916363 h 6677025"/>
                    <a:gd name="connsiteX902" fmla="*/ 2262188 w 8802688"/>
                    <a:gd name="connsiteY902" fmla="*/ 3954463 h 6677025"/>
                    <a:gd name="connsiteX903" fmla="*/ 2244725 w 8802688"/>
                    <a:gd name="connsiteY903" fmla="*/ 3995738 h 6677025"/>
                    <a:gd name="connsiteX904" fmla="*/ 2232025 w 8802688"/>
                    <a:gd name="connsiteY904" fmla="*/ 4013200 h 6677025"/>
                    <a:gd name="connsiteX905" fmla="*/ 2224088 w 8802688"/>
                    <a:gd name="connsiteY905" fmla="*/ 4037013 h 6677025"/>
                    <a:gd name="connsiteX906" fmla="*/ 2217738 w 8802688"/>
                    <a:gd name="connsiteY906" fmla="*/ 4064000 h 6677025"/>
                    <a:gd name="connsiteX907" fmla="*/ 2217738 w 8802688"/>
                    <a:gd name="connsiteY907" fmla="*/ 4090988 h 6677025"/>
                    <a:gd name="connsiteX908" fmla="*/ 2217738 w 8802688"/>
                    <a:gd name="connsiteY908" fmla="*/ 4117975 h 6677025"/>
                    <a:gd name="connsiteX909" fmla="*/ 2224088 w 8802688"/>
                    <a:gd name="connsiteY909" fmla="*/ 4144963 h 6677025"/>
                    <a:gd name="connsiteX910" fmla="*/ 2232025 w 8802688"/>
                    <a:gd name="connsiteY910" fmla="*/ 4168775 h 6677025"/>
                    <a:gd name="connsiteX911" fmla="*/ 2244725 w 8802688"/>
                    <a:gd name="connsiteY911" fmla="*/ 4183063 h 6677025"/>
                    <a:gd name="connsiteX912" fmla="*/ 2306638 w 8802688"/>
                    <a:gd name="connsiteY912" fmla="*/ 4251325 h 6677025"/>
                    <a:gd name="connsiteX913" fmla="*/ 2368550 w 8802688"/>
                    <a:gd name="connsiteY913" fmla="*/ 4313238 h 6677025"/>
                    <a:gd name="connsiteX914" fmla="*/ 2435225 w 8802688"/>
                    <a:gd name="connsiteY914" fmla="*/ 4373563 h 6677025"/>
                    <a:gd name="connsiteX915" fmla="*/ 2497138 w 8802688"/>
                    <a:gd name="connsiteY915" fmla="*/ 4424363 h 6677025"/>
                    <a:gd name="connsiteX916" fmla="*/ 2562225 w 8802688"/>
                    <a:gd name="connsiteY916" fmla="*/ 4471988 h 6677025"/>
                    <a:gd name="connsiteX917" fmla="*/ 2627313 w 8802688"/>
                    <a:gd name="connsiteY917" fmla="*/ 4510088 h 6677025"/>
                    <a:gd name="connsiteX918" fmla="*/ 2660650 w 8802688"/>
                    <a:gd name="connsiteY918" fmla="*/ 4527550 h 6677025"/>
                    <a:gd name="connsiteX919" fmla="*/ 2695575 w 8802688"/>
                    <a:gd name="connsiteY919" fmla="*/ 4543425 h 6677025"/>
                    <a:gd name="connsiteX920" fmla="*/ 2728913 w 8802688"/>
                    <a:gd name="connsiteY920" fmla="*/ 4554538 h 6677025"/>
                    <a:gd name="connsiteX921" fmla="*/ 2763838 w 8802688"/>
                    <a:gd name="connsiteY921" fmla="*/ 4567238 h 6677025"/>
                    <a:gd name="connsiteX922" fmla="*/ 2800350 w 8802688"/>
                    <a:gd name="connsiteY922" fmla="*/ 4575175 h 6677025"/>
                    <a:gd name="connsiteX923" fmla="*/ 2835275 w 8802688"/>
                    <a:gd name="connsiteY923" fmla="*/ 4584700 h 6677025"/>
                    <a:gd name="connsiteX924" fmla="*/ 2871788 w 8802688"/>
                    <a:gd name="connsiteY924" fmla="*/ 4591050 h 6677025"/>
                    <a:gd name="connsiteX925" fmla="*/ 2906713 w 8802688"/>
                    <a:gd name="connsiteY925" fmla="*/ 4594225 h 6677025"/>
                    <a:gd name="connsiteX926" fmla="*/ 2943225 w 8802688"/>
                    <a:gd name="connsiteY926" fmla="*/ 4594225 h 6677025"/>
                    <a:gd name="connsiteX927" fmla="*/ 2981325 w 8802688"/>
                    <a:gd name="connsiteY927" fmla="*/ 4594225 h 6677025"/>
                    <a:gd name="connsiteX928" fmla="*/ 3021013 w 8802688"/>
                    <a:gd name="connsiteY928" fmla="*/ 4591050 h 6677025"/>
                    <a:gd name="connsiteX929" fmla="*/ 3059113 w 8802688"/>
                    <a:gd name="connsiteY929" fmla="*/ 4584700 h 6677025"/>
                    <a:gd name="connsiteX930" fmla="*/ 3097213 w 8802688"/>
                    <a:gd name="connsiteY930" fmla="*/ 4575175 h 6677025"/>
                    <a:gd name="connsiteX931" fmla="*/ 3138488 w 8802688"/>
                    <a:gd name="connsiteY931" fmla="*/ 4564063 h 6677025"/>
                    <a:gd name="connsiteX932" fmla="*/ 3178175 w 8802688"/>
                    <a:gd name="connsiteY932" fmla="*/ 4551363 h 6677025"/>
                    <a:gd name="connsiteX933" fmla="*/ 3219450 w 8802688"/>
                    <a:gd name="connsiteY933" fmla="*/ 4537075 h 6677025"/>
                    <a:gd name="connsiteX934" fmla="*/ 3263900 w 8802688"/>
                    <a:gd name="connsiteY934" fmla="*/ 4516438 h 6677025"/>
                    <a:gd name="connsiteX935" fmla="*/ 3305175 w 8802688"/>
                    <a:gd name="connsiteY935" fmla="*/ 4495800 h 6677025"/>
                    <a:gd name="connsiteX936" fmla="*/ 3349625 w 8802688"/>
                    <a:gd name="connsiteY936" fmla="*/ 4471988 h 6677025"/>
                    <a:gd name="connsiteX937" fmla="*/ 3394075 w 8802688"/>
                    <a:gd name="connsiteY937" fmla="*/ 4445000 h 6677025"/>
                    <a:gd name="connsiteX938" fmla="*/ 3617913 w 8802688"/>
                    <a:gd name="connsiteY938" fmla="*/ 4329113 h 6677025"/>
                    <a:gd name="connsiteX939" fmla="*/ 3730625 w 8802688"/>
                    <a:gd name="connsiteY939" fmla="*/ 4271963 h 6677025"/>
                    <a:gd name="connsiteX940" fmla="*/ 3843338 w 8802688"/>
                    <a:gd name="connsiteY940" fmla="*/ 4216400 h 6677025"/>
                    <a:gd name="connsiteX941" fmla="*/ 3959225 w 8802688"/>
                    <a:gd name="connsiteY941" fmla="*/ 4168775 h 6677025"/>
                    <a:gd name="connsiteX942" fmla="*/ 4019550 w 8802688"/>
                    <a:gd name="connsiteY942" fmla="*/ 4144963 h 6677025"/>
                    <a:gd name="connsiteX943" fmla="*/ 4078288 w 8802688"/>
                    <a:gd name="connsiteY943" fmla="*/ 4124325 h 6677025"/>
                    <a:gd name="connsiteX944" fmla="*/ 4138613 w 8802688"/>
                    <a:gd name="connsiteY944" fmla="*/ 4108450 h 6677025"/>
                    <a:gd name="connsiteX945" fmla="*/ 4197350 w 8802688"/>
                    <a:gd name="connsiteY945" fmla="*/ 4094163 h 6677025"/>
                    <a:gd name="connsiteX946" fmla="*/ 4259263 w 8802688"/>
                    <a:gd name="connsiteY946" fmla="*/ 4081463 h 6677025"/>
                    <a:gd name="connsiteX947" fmla="*/ 4322763 w 8802688"/>
                    <a:gd name="connsiteY947" fmla="*/ 4073525 h 6677025"/>
                    <a:gd name="connsiteX948" fmla="*/ 4337050 w 8802688"/>
                    <a:gd name="connsiteY948" fmla="*/ 4067175 h 6677025"/>
                    <a:gd name="connsiteX949" fmla="*/ 4354513 w 8802688"/>
                    <a:gd name="connsiteY949" fmla="*/ 4057650 h 6677025"/>
                    <a:gd name="connsiteX950" fmla="*/ 4375150 w 8802688"/>
                    <a:gd name="connsiteY950" fmla="*/ 4043363 h 6677025"/>
                    <a:gd name="connsiteX951" fmla="*/ 4397375 w 8802688"/>
                    <a:gd name="connsiteY951" fmla="*/ 4025900 h 6677025"/>
                    <a:gd name="connsiteX952" fmla="*/ 4418013 w 8802688"/>
                    <a:gd name="connsiteY952" fmla="*/ 4002088 h 6677025"/>
                    <a:gd name="connsiteX953" fmla="*/ 4438650 w 8802688"/>
                    <a:gd name="connsiteY953" fmla="*/ 3978275 h 6677025"/>
                    <a:gd name="connsiteX954" fmla="*/ 4456113 w 8802688"/>
                    <a:gd name="connsiteY954" fmla="*/ 3951288 h 6677025"/>
                    <a:gd name="connsiteX955" fmla="*/ 4470400 w 8802688"/>
                    <a:gd name="connsiteY955" fmla="*/ 3921125 h 6677025"/>
                    <a:gd name="connsiteX956" fmla="*/ 4497388 w 8802688"/>
                    <a:gd name="connsiteY956" fmla="*/ 3844925 h 6677025"/>
                    <a:gd name="connsiteX957" fmla="*/ 4518025 w 8802688"/>
                    <a:gd name="connsiteY957" fmla="*/ 3767138 h 6677025"/>
                    <a:gd name="connsiteX958" fmla="*/ 4537075 w 8802688"/>
                    <a:gd name="connsiteY958" fmla="*/ 3689350 h 6677025"/>
                    <a:gd name="connsiteX959" fmla="*/ 4548188 w 8802688"/>
                    <a:gd name="connsiteY959" fmla="*/ 3613150 h 6677025"/>
                    <a:gd name="connsiteX960" fmla="*/ 4560888 w 8802688"/>
                    <a:gd name="connsiteY960" fmla="*/ 3535363 h 6677025"/>
                    <a:gd name="connsiteX961" fmla="*/ 4565650 w 8802688"/>
                    <a:gd name="connsiteY961" fmla="*/ 3457575 h 6677025"/>
                    <a:gd name="connsiteX962" fmla="*/ 4572000 w 8802688"/>
                    <a:gd name="connsiteY962" fmla="*/ 3381375 h 6677025"/>
                    <a:gd name="connsiteX963" fmla="*/ 4572000 w 8802688"/>
                    <a:gd name="connsiteY963" fmla="*/ 3300413 h 6677025"/>
                    <a:gd name="connsiteX964" fmla="*/ 4572000 w 8802688"/>
                    <a:gd name="connsiteY964" fmla="*/ 3222625 h 6677025"/>
                    <a:gd name="connsiteX965" fmla="*/ 4568825 w 8802688"/>
                    <a:gd name="connsiteY965" fmla="*/ 3143250 h 6677025"/>
                    <a:gd name="connsiteX966" fmla="*/ 4562475 w 8802688"/>
                    <a:gd name="connsiteY966" fmla="*/ 3062288 h 6677025"/>
                    <a:gd name="connsiteX967" fmla="*/ 4554538 w 8802688"/>
                    <a:gd name="connsiteY967" fmla="*/ 2982913 h 6677025"/>
                    <a:gd name="connsiteX968" fmla="*/ 4533900 w 8802688"/>
                    <a:gd name="connsiteY968" fmla="*/ 2819400 h 6677025"/>
                    <a:gd name="connsiteX969" fmla="*/ 4506913 w 8802688"/>
                    <a:gd name="connsiteY969" fmla="*/ 2652713 h 6677025"/>
                    <a:gd name="connsiteX970" fmla="*/ 4479925 w 8802688"/>
                    <a:gd name="connsiteY970" fmla="*/ 2476500 h 6677025"/>
                    <a:gd name="connsiteX971" fmla="*/ 4446588 w 8802688"/>
                    <a:gd name="connsiteY971" fmla="*/ 2292351 h 6677025"/>
                    <a:gd name="connsiteX972" fmla="*/ 4429125 w 8802688"/>
                    <a:gd name="connsiteY972" fmla="*/ 2197100 h 6677025"/>
                    <a:gd name="connsiteX973" fmla="*/ 4408488 w 8802688"/>
                    <a:gd name="connsiteY973" fmla="*/ 2098675 h 6677025"/>
                    <a:gd name="connsiteX974" fmla="*/ 4384675 w 8802688"/>
                    <a:gd name="connsiteY974" fmla="*/ 2005013 h 6677025"/>
                    <a:gd name="connsiteX975" fmla="*/ 4360863 w 8802688"/>
                    <a:gd name="connsiteY975" fmla="*/ 1906588 h 6677025"/>
                    <a:gd name="connsiteX976" fmla="*/ 4360863 w 8802688"/>
                    <a:gd name="connsiteY976" fmla="*/ 2765425 h 6677025"/>
                    <a:gd name="connsiteX977" fmla="*/ 4360863 w 8802688"/>
                    <a:gd name="connsiteY977" fmla="*/ 3698875 h 6677025"/>
                    <a:gd name="connsiteX978" fmla="*/ 4357688 w 8802688"/>
                    <a:gd name="connsiteY978" fmla="*/ 3725863 h 6677025"/>
                    <a:gd name="connsiteX979" fmla="*/ 4354513 w 8802688"/>
                    <a:gd name="connsiteY979" fmla="*/ 3752850 h 6677025"/>
                    <a:gd name="connsiteX980" fmla="*/ 4349750 w 8802688"/>
                    <a:gd name="connsiteY980" fmla="*/ 3776663 h 6677025"/>
                    <a:gd name="connsiteX981" fmla="*/ 4340225 w 8802688"/>
                    <a:gd name="connsiteY981" fmla="*/ 3797300 h 6677025"/>
                    <a:gd name="connsiteX982" fmla="*/ 4327525 w 8802688"/>
                    <a:gd name="connsiteY982" fmla="*/ 3817938 h 6677025"/>
                    <a:gd name="connsiteX983" fmla="*/ 4316413 w 8802688"/>
                    <a:gd name="connsiteY983" fmla="*/ 3838575 h 6677025"/>
                    <a:gd name="connsiteX984" fmla="*/ 4302125 w 8802688"/>
                    <a:gd name="connsiteY984" fmla="*/ 3856038 h 6677025"/>
                    <a:gd name="connsiteX985" fmla="*/ 4286250 w 8802688"/>
                    <a:gd name="connsiteY985" fmla="*/ 3870325 h 6677025"/>
                    <a:gd name="connsiteX986" fmla="*/ 4265613 w 8802688"/>
                    <a:gd name="connsiteY986" fmla="*/ 3886200 h 6677025"/>
                    <a:gd name="connsiteX987" fmla="*/ 4248150 w 8802688"/>
                    <a:gd name="connsiteY987" fmla="*/ 3900488 h 6677025"/>
                    <a:gd name="connsiteX988" fmla="*/ 4203700 w 8802688"/>
                    <a:gd name="connsiteY988" fmla="*/ 3924300 h 6677025"/>
                    <a:gd name="connsiteX989" fmla="*/ 4152900 w 8802688"/>
                    <a:gd name="connsiteY989" fmla="*/ 3944938 h 6677025"/>
                    <a:gd name="connsiteX990" fmla="*/ 4098925 w 8802688"/>
                    <a:gd name="connsiteY990" fmla="*/ 3960813 h 6677025"/>
                    <a:gd name="connsiteX991" fmla="*/ 4000500 w 8802688"/>
                    <a:gd name="connsiteY991" fmla="*/ 3989388 h 6677025"/>
                    <a:gd name="connsiteX992" fmla="*/ 3906838 w 8802688"/>
                    <a:gd name="connsiteY992" fmla="*/ 4022725 h 6677025"/>
                    <a:gd name="connsiteX993" fmla="*/ 3811588 w 8802688"/>
                    <a:gd name="connsiteY993" fmla="*/ 4057650 h 6677025"/>
                    <a:gd name="connsiteX994" fmla="*/ 3716338 w 8802688"/>
                    <a:gd name="connsiteY994" fmla="*/ 4100513 h 6677025"/>
                    <a:gd name="connsiteX995" fmla="*/ 3621088 w 8802688"/>
                    <a:gd name="connsiteY995" fmla="*/ 4144963 h 6677025"/>
                    <a:gd name="connsiteX996" fmla="*/ 3532188 w 8802688"/>
                    <a:gd name="connsiteY996" fmla="*/ 4192588 h 6677025"/>
                    <a:gd name="connsiteX997" fmla="*/ 3441700 w 8802688"/>
                    <a:gd name="connsiteY997" fmla="*/ 4243388 h 6677025"/>
                    <a:gd name="connsiteX998" fmla="*/ 3359150 w 8802688"/>
                    <a:gd name="connsiteY998" fmla="*/ 4295775 h 6677025"/>
                    <a:gd name="connsiteX999" fmla="*/ 3287713 w 8802688"/>
                    <a:gd name="connsiteY999" fmla="*/ 4329113 h 6677025"/>
                    <a:gd name="connsiteX1000" fmla="*/ 3222625 w 8802688"/>
                    <a:gd name="connsiteY1000" fmla="*/ 4359275 h 6677025"/>
                    <a:gd name="connsiteX1001" fmla="*/ 3157538 w 8802688"/>
                    <a:gd name="connsiteY1001" fmla="*/ 4379913 h 6677025"/>
                    <a:gd name="connsiteX1002" fmla="*/ 3094038 w 8802688"/>
                    <a:gd name="connsiteY1002" fmla="*/ 4400550 h 6677025"/>
                    <a:gd name="connsiteX1003" fmla="*/ 3032125 w 8802688"/>
                    <a:gd name="connsiteY1003" fmla="*/ 4411663 h 6677025"/>
                    <a:gd name="connsiteX1004" fmla="*/ 2973388 w 8802688"/>
                    <a:gd name="connsiteY1004" fmla="*/ 4421188 h 6677025"/>
                    <a:gd name="connsiteX1005" fmla="*/ 2913063 w 8802688"/>
                    <a:gd name="connsiteY1005" fmla="*/ 4421188 h 6677025"/>
                    <a:gd name="connsiteX1006" fmla="*/ 2857500 w 8802688"/>
                    <a:gd name="connsiteY1006" fmla="*/ 4418013 h 6677025"/>
                    <a:gd name="connsiteX1007" fmla="*/ 2803525 w 8802688"/>
                    <a:gd name="connsiteY1007" fmla="*/ 4406900 h 6677025"/>
                    <a:gd name="connsiteX1008" fmla="*/ 2749550 w 8802688"/>
                    <a:gd name="connsiteY1008" fmla="*/ 4391025 h 6677025"/>
                    <a:gd name="connsiteX1009" fmla="*/ 2698750 w 8802688"/>
                    <a:gd name="connsiteY1009" fmla="*/ 4367213 h 6677025"/>
                    <a:gd name="connsiteX1010" fmla="*/ 2647950 w 8802688"/>
                    <a:gd name="connsiteY1010" fmla="*/ 4337050 h 6677025"/>
                    <a:gd name="connsiteX1011" fmla="*/ 2600325 w 8802688"/>
                    <a:gd name="connsiteY1011" fmla="*/ 4302125 h 6677025"/>
                    <a:gd name="connsiteX1012" fmla="*/ 2554288 w 8802688"/>
                    <a:gd name="connsiteY1012" fmla="*/ 4257675 h 6677025"/>
                    <a:gd name="connsiteX1013" fmla="*/ 2508250 w 8802688"/>
                    <a:gd name="connsiteY1013" fmla="*/ 4206875 h 6677025"/>
                    <a:gd name="connsiteX1014" fmla="*/ 2466975 w 8802688"/>
                    <a:gd name="connsiteY1014" fmla="*/ 4148138 h 6677025"/>
                    <a:gd name="connsiteX1015" fmla="*/ 2452688 w 8802688"/>
                    <a:gd name="connsiteY1015" fmla="*/ 4117975 h 6677025"/>
                    <a:gd name="connsiteX1016" fmla="*/ 2439988 w 8802688"/>
                    <a:gd name="connsiteY1016" fmla="*/ 4084638 h 6677025"/>
                    <a:gd name="connsiteX1017" fmla="*/ 2428875 w 8802688"/>
                    <a:gd name="connsiteY1017" fmla="*/ 4049713 h 6677025"/>
                    <a:gd name="connsiteX1018" fmla="*/ 2419350 w 8802688"/>
                    <a:gd name="connsiteY1018" fmla="*/ 4016375 h 6677025"/>
                    <a:gd name="connsiteX1019" fmla="*/ 2416175 w 8802688"/>
                    <a:gd name="connsiteY1019" fmla="*/ 3981450 h 6677025"/>
                    <a:gd name="connsiteX1020" fmla="*/ 2416175 w 8802688"/>
                    <a:gd name="connsiteY1020" fmla="*/ 3948113 h 6677025"/>
                    <a:gd name="connsiteX1021" fmla="*/ 2419350 w 8802688"/>
                    <a:gd name="connsiteY1021" fmla="*/ 3916363 h 6677025"/>
                    <a:gd name="connsiteX1022" fmla="*/ 2425700 w 8802688"/>
                    <a:gd name="connsiteY1022" fmla="*/ 3900488 h 6677025"/>
                    <a:gd name="connsiteX1023" fmla="*/ 2432050 w 8802688"/>
                    <a:gd name="connsiteY1023" fmla="*/ 3886200 h 6677025"/>
                    <a:gd name="connsiteX1024" fmla="*/ 2446338 w 8802688"/>
                    <a:gd name="connsiteY1024" fmla="*/ 3829050 h 6677025"/>
                    <a:gd name="connsiteX1025" fmla="*/ 2463800 w 8802688"/>
                    <a:gd name="connsiteY1025" fmla="*/ 3778250 h 6677025"/>
                    <a:gd name="connsiteX1026" fmla="*/ 2484438 w 8802688"/>
                    <a:gd name="connsiteY1026" fmla="*/ 3730625 h 6677025"/>
                    <a:gd name="connsiteX1027" fmla="*/ 2508250 w 8802688"/>
                    <a:gd name="connsiteY1027" fmla="*/ 3684588 h 6677025"/>
                    <a:gd name="connsiteX1028" fmla="*/ 2535238 w 8802688"/>
                    <a:gd name="connsiteY1028" fmla="*/ 3638550 h 6677025"/>
                    <a:gd name="connsiteX1029" fmla="*/ 2559050 w 8802688"/>
                    <a:gd name="connsiteY1029" fmla="*/ 3597275 h 6677025"/>
                    <a:gd name="connsiteX1030" fmla="*/ 2616200 w 8802688"/>
                    <a:gd name="connsiteY1030" fmla="*/ 3511550 h 6677025"/>
                    <a:gd name="connsiteX1031" fmla="*/ 2667000 w 8802688"/>
                    <a:gd name="connsiteY1031" fmla="*/ 3406775 h 6677025"/>
                    <a:gd name="connsiteX1032" fmla="*/ 2705100 w 8802688"/>
                    <a:gd name="connsiteY1032" fmla="*/ 3311525 h 6677025"/>
                    <a:gd name="connsiteX1033" fmla="*/ 2735263 w 8802688"/>
                    <a:gd name="connsiteY1033" fmla="*/ 3222625 h 6677025"/>
                    <a:gd name="connsiteX1034" fmla="*/ 2763838 w 8802688"/>
                    <a:gd name="connsiteY1034" fmla="*/ 3136900 h 6677025"/>
                    <a:gd name="connsiteX1035" fmla="*/ 2722563 w 8802688"/>
                    <a:gd name="connsiteY1035" fmla="*/ 3181350 h 6677025"/>
                    <a:gd name="connsiteX1036" fmla="*/ 2681288 w 8802688"/>
                    <a:gd name="connsiteY1036" fmla="*/ 3228975 h 6677025"/>
                    <a:gd name="connsiteX1037" fmla="*/ 2598738 w 8802688"/>
                    <a:gd name="connsiteY1037" fmla="*/ 3330575 h 6677025"/>
                    <a:gd name="connsiteX1038" fmla="*/ 2514600 w 8802688"/>
                    <a:gd name="connsiteY1038" fmla="*/ 3436938 h 6677025"/>
                    <a:gd name="connsiteX1039" fmla="*/ 2432050 w 8802688"/>
                    <a:gd name="connsiteY1039" fmla="*/ 3549650 h 6677025"/>
                    <a:gd name="connsiteX1040" fmla="*/ 2374900 w 8802688"/>
                    <a:gd name="connsiteY1040" fmla="*/ 3478213 h 6677025"/>
                    <a:gd name="connsiteX1041" fmla="*/ 2324100 w 8802688"/>
                    <a:gd name="connsiteY1041" fmla="*/ 3409950 h 6677025"/>
                    <a:gd name="connsiteX1042" fmla="*/ 2276475 w 8802688"/>
                    <a:gd name="connsiteY1042" fmla="*/ 3338513 h 6677025"/>
                    <a:gd name="connsiteX1043" fmla="*/ 2228850 w 8802688"/>
                    <a:gd name="connsiteY1043" fmla="*/ 3267075 h 6677025"/>
                    <a:gd name="connsiteX1044" fmla="*/ 2143125 w 8802688"/>
                    <a:gd name="connsiteY1044" fmla="*/ 3127375 h 6677025"/>
                    <a:gd name="connsiteX1045" fmla="*/ 2060575 w 8802688"/>
                    <a:gd name="connsiteY1045" fmla="*/ 2987675 h 6677025"/>
                    <a:gd name="connsiteX1046" fmla="*/ 2047875 w 8802688"/>
                    <a:gd name="connsiteY1046" fmla="*/ 2973388 h 6677025"/>
                    <a:gd name="connsiteX1047" fmla="*/ 2039938 w 8802688"/>
                    <a:gd name="connsiteY1047" fmla="*/ 2955925 h 6677025"/>
                    <a:gd name="connsiteX1048" fmla="*/ 2030413 w 8802688"/>
                    <a:gd name="connsiteY1048" fmla="*/ 2935288 h 6677025"/>
                    <a:gd name="connsiteX1049" fmla="*/ 2027238 w 8802688"/>
                    <a:gd name="connsiteY1049" fmla="*/ 2914650 h 6677025"/>
                    <a:gd name="connsiteX1050" fmla="*/ 2020888 w 8802688"/>
                    <a:gd name="connsiteY1050" fmla="*/ 2871788 h 6677025"/>
                    <a:gd name="connsiteX1051" fmla="*/ 2020888 w 8802688"/>
                    <a:gd name="connsiteY1051" fmla="*/ 2840038 h 6677025"/>
                    <a:gd name="connsiteX1052" fmla="*/ 2063750 w 8802688"/>
                    <a:gd name="connsiteY1052" fmla="*/ 2755900 h 6677025"/>
                    <a:gd name="connsiteX1053" fmla="*/ 2101850 w 8802688"/>
                    <a:gd name="connsiteY1053" fmla="*/ 2673350 h 6677025"/>
                    <a:gd name="connsiteX1054" fmla="*/ 2176463 w 8802688"/>
                    <a:gd name="connsiteY1054" fmla="*/ 2506663 h 6677025"/>
                    <a:gd name="connsiteX1055" fmla="*/ 2214563 w 8802688"/>
                    <a:gd name="connsiteY1055" fmla="*/ 2428875 h 6677025"/>
                    <a:gd name="connsiteX1056" fmla="*/ 2255838 w 8802688"/>
                    <a:gd name="connsiteY1056" fmla="*/ 2352675 h 6677025"/>
                    <a:gd name="connsiteX1057" fmla="*/ 2303463 w 8802688"/>
                    <a:gd name="connsiteY1057" fmla="*/ 2274888 h 6677025"/>
                    <a:gd name="connsiteX1058" fmla="*/ 2330450 w 8802688"/>
                    <a:gd name="connsiteY1058" fmla="*/ 2238375 h 6677025"/>
                    <a:gd name="connsiteX1059" fmla="*/ 2357438 w 8802688"/>
                    <a:gd name="connsiteY1059" fmla="*/ 2203450 h 6677025"/>
                    <a:gd name="connsiteX1060" fmla="*/ 2482850 w 8802688"/>
                    <a:gd name="connsiteY1060" fmla="*/ 2054225 h 6677025"/>
                    <a:gd name="connsiteX1061" fmla="*/ 2613025 w 8802688"/>
                    <a:gd name="connsiteY1061" fmla="*/ 1909763 h 6677025"/>
                    <a:gd name="connsiteX1062" fmla="*/ 2743200 w 8802688"/>
                    <a:gd name="connsiteY1062" fmla="*/ 1766888 h 6677025"/>
                    <a:gd name="connsiteX1063" fmla="*/ 2874963 w 8802688"/>
                    <a:gd name="connsiteY1063" fmla="*/ 1630363 h 6677025"/>
                    <a:gd name="connsiteX1064" fmla="*/ 3138488 w 8802688"/>
                    <a:gd name="connsiteY1064" fmla="*/ 1358900 h 6677025"/>
                    <a:gd name="connsiteX1065" fmla="*/ 3267075 w 8802688"/>
                    <a:gd name="connsiteY1065" fmla="*/ 1222376 h 6677025"/>
                    <a:gd name="connsiteX1066" fmla="*/ 3394075 w 8802688"/>
                    <a:gd name="connsiteY1066" fmla="*/ 1082675 h 6677025"/>
                    <a:gd name="connsiteX1067" fmla="*/ 3430588 w 8802688"/>
                    <a:gd name="connsiteY1067" fmla="*/ 1044576 h 6677025"/>
                    <a:gd name="connsiteX1068" fmla="*/ 3468688 w 8802688"/>
                    <a:gd name="connsiteY1068" fmla="*/ 1011238 h 6677025"/>
                    <a:gd name="connsiteX1069" fmla="*/ 3508375 w 8802688"/>
                    <a:gd name="connsiteY1069" fmla="*/ 984250 h 6677025"/>
                    <a:gd name="connsiteX1070" fmla="*/ 3546475 w 8802688"/>
                    <a:gd name="connsiteY1070" fmla="*/ 963613 h 6677025"/>
                    <a:gd name="connsiteX1071" fmla="*/ 3587750 w 8802688"/>
                    <a:gd name="connsiteY1071" fmla="*/ 946150 h 6677025"/>
                    <a:gd name="connsiteX1072" fmla="*/ 3629025 w 8802688"/>
                    <a:gd name="connsiteY1072" fmla="*/ 933450 h 6677025"/>
                    <a:gd name="connsiteX1073" fmla="*/ 3671888 w 8802688"/>
                    <a:gd name="connsiteY1073" fmla="*/ 922338 h 6677025"/>
                    <a:gd name="connsiteX1074" fmla="*/ 3716338 w 8802688"/>
                    <a:gd name="connsiteY1074" fmla="*/ 915988 h 6677025"/>
                    <a:gd name="connsiteX1075" fmla="*/ 3802063 w 8802688"/>
                    <a:gd name="connsiteY1075" fmla="*/ 904875 h 6677025"/>
                    <a:gd name="connsiteX1076" fmla="*/ 3890963 w 8802688"/>
                    <a:gd name="connsiteY1076" fmla="*/ 895350 h 6677025"/>
                    <a:gd name="connsiteX1077" fmla="*/ 3932238 w 8802688"/>
                    <a:gd name="connsiteY1077" fmla="*/ 889000 h 6677025"/>
                    <a:gd name="connsiteX1078" fmla="*/ 3976688 w 8802688"/>
                    <a:gd name="connsiteY1078" fmla="*/ 881063 h 6677025"/>
                    <a:gd name="connsiteX1079" fmla="*/ 4022725 w 8802688"/>
                    <a:gd name="connsiteY1079" fmla="*/ 871538 h 6677025"/>
                    <a:gd name="connsiteX1080" fmla="*/ 4064000 w 8802688"/>
                    <a:gd name="connsiteY1080" fmla="*/ 860425 h 6677025"/>
                    <a:gd name="connsiteX1081" fmla="*/ 4090988 w 8802688"/>
                    <a:gd name="connsiteY1081" fmla="*/ 857250 h 6677025"/>
                    <a:gd name="connsiteX1082" fmla="*/ 4117975 w 8802688"/>
                    <a:gd name="connsiteY1082" fmla="*/ 854075 h 6677025"/>
                    <a:gd name="connsiteX1083" fmla="*/ 4143375 w 8802688"/>
                    <a:gd name="connsiteY1083" fmla="*/ 844550 h 6677025"/>
                    <a:gd name="connsiteX1084" fmla="*/ 4170363 w 8802688"/>
                    <a:gd name="connsiteY1084" fmla="*/ 836613 h 6677025"/>
                    <a:gd name="connsiteX1085" fmla="*/ 4191000 w 8802688"/>
                    <a:gd name="connsiteY1085" fmla="*/ 823913 h 6677025"/>
                    <a:gd name="connsiteX1086" fmla="*/ 4214813 w 8802688"/>
                    <a:gd name="connsiteY1086" fmla="*/ 812801 h 6677025"/>
                    <a:gd name="connsiteX1087" fmla="*/ 4233863 w 8802688"/>
                    <a:gd name="connsiteY1087" fmla="*/ 796926 h 6677025"/>
                    <a:gd name="connsiteX1088" fmla="*/ 4248150 w 8802688"/>
                    <a:gd name="connsiteY1088" fmla="*/ 785813 h 6677025"/>
                    <a:gd name="connsiteX1089" fmla="*/ 3876675 w 8802688"/>
                    <a:gd name="connsiteY1089" fmla="*/ 785813 h 6677025"/>
                    <a:gd name="connsiteX1090" fmla="*/ 3906838 w 8802688"/>
                    <a:gd name="connsiteY1090" fmla="*/ 728663 h 6677025"/>
                    <a:gd name="connsiteX1091" fmla="*/ 3938588 w 8802688"/>
                    <a:gd name="connsiteY1091" fmla="*/ 677863 h 6677025"/>
                    <a:gd name="connsiteX1092" fmla="*/ 3971925 w 8802688"/>
                    <a:gd name="connsiteY1092" fmla="*/ 630238 h 6677025"/>
                    <a:gd name="connsiteX1093" fmla="*/ 4006850 w 8802688"/>
                    <a:gd name="connsiteY1093" fmla="*/ 585788 h 6677025"/>
                    <a:gd name="connsiteX1094" fmla="*/ 4046538 w 8802688"/>
                    <a:gd name="connsiteY1094" fmla="*/ 544513 h 6677025"/>
                    <a:gd name="connsiteX1095" fmla="*/ 4084638 w 8802688"/>
                    <a:gd name="connsiteY1095" fmla="*/ 506413 h 6677025"/>
                    <a:gd name="connsiteX1096" fmla="*/ 4125913 w 8802688"/>
                    <a:gd name="connsiteY1096" fmla="*/ 466725 h 6677025"/>
                    <a:gd name="connsiteX1097" fmla="*/ 4170363 w 8802688"/>
                    <a:gd name="connsiteY1097" fmla="*/ 434975 h 6677025"/>
                    <a:gd name="connsiteX1098" fmla="*/ 4211638 w 8802688"/>
                    <a:gd name="connsiteY1098" fmla="*/ 401638 h 6677025"/>
                    <a:gd name="connsiteX1099" fmla="*/ 4259263 w 8802688"/>
                    <a:gd name="connsiteY1099" fmla="*/ 373063 h 6677025"/>
                    <a:gd name="connsiteX1100" fmla="*/ 4303713 w 8802688"/>
                    <a:gd name="connsiteY1100" fmla="*/ 342900 h 6677025"/>
                    <a:gd name="connsiteX1101" fmla="*/ 4351338 w 8802688"/>
                    <a:gd name="connsiteY1101" fmla="*/ 315913 h 6677025"/>
                    <a:gd name="connsiteX1102" fmla="*/ 4446588 w 8802688"/>
                    <a:gd name="connsiteY1102" fmla="*/ 268288 h 6677025"/>
                    <a:gd name="connsiteX1103" fmla="*/ 4545013 w 8802688"/>
                    <a:gd name="connsiteY1103" fmla="*/ 223838 h 6677025"/>
                    <a:gd name="connsiteX1104" fmla="*/ 4654550 w 8802688"/>
                    <a:gd name="connsiteY1104" fmla="*/ 193675 h 6677025"/>
                    <a:gd name="connsiteX1105" fmla="*/ 4768850 w 8802688"/>
                    <a:gd name="connsiteY1105" fmla="*/ 163513 h 6677025"/>
                    <a:gd name="connsiteX1106" fmla="*/ 4991101 w 8802688"/>
                    <a:gd name="connsiteY1106" fmla="*/ 98425 h 6677025"/>
                    <a:gd name="connsiteX1107" fmla="*/ 5100638 w 8802688"/>
                    <a:gd name="connsiteY1107" fmla="*/ 69850 h 6677025"/>
                    <a:gd name="connsiteX1108" fmla="*/ 5213351 w 8802688"/>
                    <a:gd name="connsiteY1108" fmla="*/ 39688 h 6677025"/>
                    <a:gd name="connsiteX1109" fmla="*/ 5324476 w 8802688"/>
                    <a:gd name="connsiteY1109" fmla="*/ 19050 h 667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Lst>
                  <a:rect l="l" t="t" r="r" b="b"/>
                  <a:pathLst>
                    <a:path w="8802688" h="6677025">
                      <a:moveTo>
                        <a:pt x="5546725" y="4819650"/>
                      </a:moveTo>
                      <a:lnTo>
                        <a:pt x="5573713" y="4926013"/>
                      </a:lnTo>
                      <a:lnTo>
                        <a:pt x="5603875" y="5024438"/>
                      </a:lnTo>
                      <a:lnTo>
                        <a:pt x="5630863" y="5122863"/>
                      </a:lnTo>
                      <a:lnTo>
                        <a:pt x="5657850" y="5229225"/>
                      </a:lnTo>
                      <a:lnTo>
                        <a:pt x="5668963" y="5313363"/>
                      </a:lnTo>
                      <a:lnTo>
                        <a:pt x="5681663" y="5399088"/>
                      </a:lnTo>
                      <a:lnTo>
                        <a:pt x="5686425" y="5484813"/>
                      </a:lnTo>
                      <a:lnTo>
                        <a:pt x="5689600" y="5572126"/>
                      </a:lnTo>
                      <a:lnTo>
                        <a:pt x="5695950" y="5749926"/>
                      </a:lnTo>
                      <a:lnTo>
                        <a:pt x="5695950" y="5940426"/>
                      </a:lnTo>
                      <a:lnTo>
                        <a:pt x="5692775" y="5957888"/>
                      </a:lnTo>
                      <a:lnTo>
                        <a:pt x="5689600" y="5978526"/>
                      </a:lnTo>
                      <a:lnTo>
                        <a:pt x="5681663" y="6002338"/>
                      </a:lnTo>
                      <a:lnTo>
                        <a:pt x="5672138" y="6029326"/>
                      </a:lnTo>
                      <a:lnTo>
                        <a:pt x="5659438" y="6053138"/>
                      </a:lnTo>
                      <a:lnTo>
                        <a:pt x="5648325" y="6070601"/>
                      </a:lnTo>
                      <a:lnTo>
                        <a:pt x="5634038" y="6086476"/>
                      </a:lnTo>
                      <a:lnTo>
                        <a:pt x="5627688" y="6088063"/>
                      </a:lnTo>
                      <a:lnTo>
                        <a:pt x="5621338" y="6088063"/>
                      </a:lnTo>
                      <a:lnTo>
                        <a:pt x="5526088" y="6100763"/>
                      </a:lnTo>
                      <a:lnTo>
                        <a:pt x="5430838" y="6107113"/>
                      </a:lnTo>
                      <a:lnTo>
                        <a:pt x="5338763" y="6107113"/>
                      </a:lnTo>
                      <a:lnTo>
                        <a:pt x="5249862" y="6103938"/>
                      </a:lnTo>
                      <a:lnTo>
                        <a:pt x="5068887" y="6094413"/>
                      </a:lnTo>
                      <a:lnTo>
                        <a:pt x="4973637" y="6091238"/>
                      </a:lnTo>
                      <a:lnTo>
                        <a:pt x="4878387" y="6088063"/>
                      </a:lnTo>
                      <a:lnTo>
                        <a:pt x="5045075" y="5780088"/>
                      </a:lnTo>
                      <a:lnTo>
                        <a:pt x="5213350" y="5467350"/>
                      </a:lnTo>
                      <a:lnTo>
                        <a:pt x="5380038" y="5149850"/>
                      </a:lnTo>
                      <a:close/>
                      <a:moveTo>
                        <a:pt x="576262" y="4632325"/>
                      </a:moveTo>
                      <a:lnTo>
                        <a:pt x="685799" y="4827588"/>
                      </a:lnTo>
                      <a:lnTo>
                        <a:pt x="796925" y="5030788"/>
                      </a:lnTo>
                      <a:lnTo>
                        <a:pt x="909637" y="5235575"/>
                      </a:lnTo>
                      <a:lnTo>
                        <a:pt x="1019175" y="5456238"/>
                      </a:lnTo>
                      <a:lnTo>
                        <a:pt x="1031875" y="5481638"/>
                      </a:lnTo>
                      <a:lnTo>
                        <a:pt x="1039812" y="5508626"/>
                      </a:lnTo>
                      <a:lnTo>
                        <a:pt x="1046162" y="5532438"/>
                      </a:lnTo>
                      <a:lnTo>
                        <a:pt x="1049337" y="5559426"/>
                      </a:lnTo>
                      <a:lnTo>
                        <a:pt x="1049337" y="5580063"/>
                      </a:lnTo>
                      <a:lnTo>
                        <a:pt x="1046162" y="5600701"/>
                      </a:lnTo>
                      <a:lnTo>
                        <a:pt x="1039812" y="5621338"/>
                      </a:lnTo>
                      <a:lnTo>
                        <a:pt x="1028699" y="5640388"/>
                      </a:lnTo>
                      <a:lnTo>
                        <a:pt x="1019175" y="5657851"/>
                      </a:lnTo>
                      <a:lnTo>
                        <a:pt x="1004887" y="5672138"/>
                      </a:lnTo>
                      <a:lnTo>
                        <a:pt x="987425" y="5684838"/>
                      </a:lnTo>
                      <a:lnTo>
                        <a:pt x="968375" y="5695951"/>
                      </a:lnTo>
                      <a:lnTo>
                        <a:pt x="947737" y="5705476"/>
                      </a:lnTo>
                      <a:lnTo>
                        <a:pt x="923925" y="5711826"/>
                      </a:lnTo>
                      <a:lnTo>
                        <a:pt x="896937" y="5713413"/>
                      </a:lnTo>
                      <a:lnTo>
                        <a:pt x="871537" y="5716588"/>
                      </a:lnTo>
                      <a:lnTo>
                        <a:pt x="844549" y="5716588"/>
                      </a:lnTo>
                      <a:lnTo>
                        <a:pt x="814387" y="5716588"/>
                      </a:lnTo>
                      <a:lnTo>
                        <a:pt x="787399" y="5713413"/>
                      </a:lnTo>
                      <a:lnTo>
                        <a:pt x="757237" y="5711826"/>
                      </a:lnTo>
                      <a:lnTo>
                        <a:pt x="728662" y="5702301"/>
                      </a:lnTo>
                      <a:lnTo>
                        <a:pt x="695325" y="5692776"/>
                      </a:lnTo>
                      <a:lnTo>
                        <a:pt x="636587" y="5668963"/>
                      </a:lnTo>
                      <a:lnTo>
                        <a:pt x="576262" y="5637213"/>
                      </a:lnTo>
                      <a:lnTo>
                        <a:pt x="520699" y="5600701"/>
                      </a:lnTo>
                      <a:lnTo>
                        <a:pt x="463549" y="5556251"/>
                      </a:lnTo>
                      <a:lnTo>
                        <a:pt x="406399" y="5508626"/>
                      </a:lnTo>
                      <a:lnTo>
                        <a:pt x="360362" y="5457826"/>
                      </a:lnTo>
                      <a:lnTo>
                        <a:pt x="312737" y="5405438"/>
                      </a:lnTo>
                      <a:lnTo>
                        <a:pt x="269875" y="5351463"/>
                      </a:lnTo>
                      <a:lnTo>
                        <a:pt x="234949" y="5294313"/>
                      </a:lnTo>
                      <a:lnTo>
                        <a:pt x="207962" y="5238750"/>
                      </a:lnTo>
                      <a:lnTo>
                        <a:pt x="184149" y="5184775"/>
                      </a:lnTo>
                      <a:lnTo>
                        <a:pt x="177799" y="5157788"/>
                      </a:lnTo>
                      <a:lnTo>
                        <a:pt x="173037" y="5130800"/>
                      </a:lnTo>
                      <a:lnTo>
                        <a:pt x="169862" y="5105400"/>
                      </a:lnTo>
                      <a:lnTo>
                        <a:pt x="166687" y="5081588"/>
                      </a:lnTo>
                      <a:lnTo>
                        <a:pt x="169862" y="5054600"/>
                      </a:lnTo>
                      <a:lnTo>
                        <a:pt x="173037" y="5024438"/>
                      </a:lnTo>
                      <a:lnTo>
                        <a:pt x="180975" y="4997450"/>
                      </a:lnTo>
                      <a:lnTo>
                        <a:pt x="190499" y="4973638"/>
                      </a:lnTo>
                      <a:lnTo>
                        <a:pt x="201612" y="4949825"/>
                      </a:lnTo>
                      <a:lnTo>
                        <a:pt x="214312" y="4929188"/>
                      </a:lnTo>
                      <a:lnTo>
                        <a:pt x="228599" y="4908550"/>
                      </a:lnTo>
                      <a:lnTo>
                        <a:pt x="241299" y="4894263"/>
                      </a:lnTo>
                      <a:lnTo>
                        <a:pt x="285749" y="4851400"/>
                      </a:lnTo>
                      <a:lnTo>
                        <a:pt x="330199" y="4816475"/>
                      </a:lnTo>
                      <a:lnTo>
                        <a:pt x="377825" y="4779963"/>
                      </a:lnTo>
                      <a:lnTo>
                        <a:pt x="422275" y="4748213"/>
                      </a:lnTo>
                      <a:lnTo>
                        <a:pt x="507999" y="4687888"/>
                      </a:lnTo>
                      <a:lnTo>
                        <a:pt x="544512" y="4662488"/>
                      </a:lnTo>
                      <a:close/>
                      <a:moveTo>
                        <a:pt x="6180138" y="3546475"/>
                      </a:moveTo>
                      <a:lnTo>
                        <a:pt x="6124576" y="3562350"/>
                      </a:lnTo>
                      <a:lnTo>
                        <a:pt x="6076951" y="3579813"/>
                      </a:lnTo>
                      <a:lnTo>
                        <a:pt x="6037263" y="3600450"/>
                      </a:lnTo>
                      <a:lnTo>
                        <a:pt x="6002338" y="3624263"/>
                      </a:lnTo>
                      <a:lnTo>
                        <a:pt x="5978526" y="3651250"/>
                      </a:lnTo>
                      <a:lnTo>
                        <a:pt x="5961063" y="3678238"/>
                      </a:lnTo>
                      <a:lnTo>
                        <a:pt x="5948363" y="3705225"/>
                      </a:lnTo>
                      <a:lnTo>
                        <a:pt x="5945188" y="3719513"/>
                      </a:lnTo>
                      <a:lnTo>
                        <a:pt x="5945188" y="3733800"/>
                      </a:lnTo>
                      <a:lnTo>
                        <a:pt x="5986463" y="3698875"/>
                      </a:lnTo>
                      <a:lnTo>
                        <a:pt x="6046788" y="3654425"/>
                      </a:lnTo>
                      <a:lnTo>
                        <a:pt x="6115051" y="3600450"/>
                      </a:lnTo>
                      <a:lnTo>
                        <a:pt x="6148388" y="3573463"/>
                      </a:lnTo>
                      <a:close/>
                      <a:moveTo>
                        <a:pt x="279400" y="2203450"/>
                      </a:moveTo>
                      <a:lnTo>
                        <a:pt x="354013" y="2203450"/>
                      </a:lnTo>
                      <a:lnTo>
                        <a:pt x="327025" y="2274888"/>
                      </a:lnTo>
                      <a:lnTo>
                        <a:pt x="303213" y="2343150"/>
                      </a:lnTo>
                      <a:lnTo>
                        <a:pt x="261938" y="2482850"/>
                      </a:lnTo>
                      <a:lnTo>
                        <a:pt x="217488" y="2625726"/>
                      </a:lnTo>
                      <a:lnTo>
                        <a:pt x="193675" y="2693988"/>
                      </a:lnTo>
                      <a:lnTo>
                        <a:pt x="166688" y="2765425"/>
                      </a:lnTo>
                      <a:lnTo>
                        <a:pt x="169863" y="2792413"/>
                      </a:lnTo>
                      <a:lnTo>
                        <a:pt x="173038" y="2819400"/>
                      </a:lnTo>
                      <a:lnTo>
                        <a:pt x="180975" y="2844801"/>
                      </a:lnTo>
                      <a:lnTo>
                        <a:pt x="190500" y="2871788"/>
                      </a:lnTo>
                      <a:lnTo>
                        <a:pt x="201613" y="2895601"/>
                      </a:lnTo>
                      <a:lnTo>
                        <a:pt x="214313" y="2916238"/>
                      </a:lnTo>
                      <a:lnTo>
                        <a:pt x="228600" y="2935288"/>
                      </a:lnTo>
                      <a:lnTo>
                        <a:pt x="241300" y="2952751"/>
                      </a:lnTo>
                      <a:lnTo>
                        <a:pt x="242888" y="2959101"/>
                      </a:lnTo>
                      <a:lnTo>
                        <a:pt x="242888" y="2963863"/>
                      </a:lnTo>
                      <a:lnTo>
                        <a:pt x="255588" y="2973388"/>
                      </a:lnTo>
                      <a:lnTo>
                        <a:pt x="266700" y="2979738"/>
                      </a:lnTo>
                      <a:lnTo>
                        <a:pt x="288925" y="2984501"/>
                      </a:lnTo>
                      <a:lnTo>
                        <a:pt x="336550" y="2987676"/>
                      </a:lnTo>
                      <a:lnTo>
                        <a:pt x="388938" y="2987676"/>
                      </a:lnTo>
                      <a:lnTo>
                        <a:pt x="404813" y="2987676"/>
                      </a:lnTo>
                      <a:lnTo>
                        <a:pt x="425450" y="2982913"/>
                      </a:lnTo>
                      <a:lnTo>
                        <a:pt x="469900" y="2963863"/>
                      </a:lnTo>
                      <a:lnTo>
                        <a:pt x="520700" y="2940051"/>
                      </a:lnTo>
                      <a:lnTo>
                        <a:pt x="576263" y="2914651"/>
                      </a:lnTo>
                      <a:lnTo>
                        <a:pt x="573088" y="2946401"/>
                      </a:lnTo>
                      <a:lnTo>
                        <a:pt x="568325" y="2979738"/>
                      </a:lnTo>
                      <a:lnTo>
                        <a:pt x="558801" y="3008313"/>
                      </a:lnTo>
                      <a:lnTo>
                        <a:pt x="544513" y="3038476"/>
                      </a:lnTo>
                      <a:lnTo>
                        <a:pt x="528638" y="3062288"/>
                      </a:lnTo>
                      <a:lnTo>
                        <a:pt x="508000" y="3086101"/>
                      </a:lnTo>
                      <a:lnTo>
                        <a:pt x="487363" y="3106738"/>
                      </a:lnTo>
                      <a:lnTo>
                        <a:pt x="463550" y="3124201"/>
                      </a:lnTo>
                      <a:lnTo>
                        <a:pt x="439738" y="3136901"/>
                      </a:lnTo>
                      <a:lnTo>
                        <a:pt x="412750" y="3148013"/>
                      </a:lnTo>
                      <a:lnTo>
                        <a:pt x="382588" y="3157538"/>
                      </a:lnTo>
                      <a:lnTo>
                        <a:pt x="357188" y="3160713"/>
                      </a:lnTo>
                      <a:lnTo>
                        <a:pt x="327025" y="3160713"/>
                      </a:lnTo>
                      <a:lnTo>
                        <a:pt x="296863" y="3157538"/>
                      </a:lnTo>
                      <a:lnTo>
                        <a:pt x="269875" y="3148013"/>
                      </a:lnTo>
                      <a:lnTo>
                        <a:pt x="241300" y="3136901"/>
                      </a:lnTo>
                      <a:lnTo>
                        <a:pt x="228600" y="3130551"/>
                      </a:lnTo>
                      <a:lnTo>
                        <a:pt x="214313" y="3119438"/>
                      </a:lnTo>
                      <a:lnTo>
                        <a:pt x="187325" y="3092451"/>
                      </a:lnTo>
                      <a:lnTo>
                        <a:pt x="160338" y="3055938"/>
                      </a:lnTo>
                      <a:lnTo>
                        <a:pt x="133350" y="3017838"/>
                      </a:lnTo>
                      <a:lnTo>
                        <a:pt x="109538" y="2970213"/>
                      </a:lnTo>
                      <a:lnTo>
                        <a:pt x="85725" y="2922588"/>
                      </a:lnTo>
                      <a:lnTo>
                        <a:pt x="65088" y="2868613"/>
                      </a:lnTo>
                      <a:lnTo>
                        <a:pt x="47625" y="2816225"/>
                      </a:lnTo>
                      <a:lnTo>
                        <a:pt x="30163" y="2762250"/>
                      </a:lnTo>
                      <a:lnTo>
                        <a:pt x="17463" y="2708275"/>
                      </a:lnTo>
                      <a:lnTo>
                        <a:pt x="9525" y="2655888"/>
                      </a:lnTo>
                      <a:lnTo>
                        <a:pt x="3175" y="2608263"/>
                      </a:lnTo>
                      <a:lnTo>
                        <a:pt x="0" y="2563813"/>
                      </a:lnTo>
                      <a:lnTo>
                        <a:pt x="0" y="2524125"/>
                      </a:lnTo>
                      <a:lnTo>
                        <a:pt x="9525" y="2492375"/>
                      </a:lnTo>
                      <a:lnTo>
                        <a:pt x="11113" y="2476500"/>
                      </a:lnTo>
                      <a:lnTo>
                        <a:pt x="17463" y="2465388"/>
                      </a:lnTo>
                      <a:lnTo>
                        <a:pt x="47625" y="2425700"/>
                      </a:lnTo>
                      <a:lnTo>
                        <a:pt x="79375" y="2387600"/>
                      </a:lnTo>
                      <a:lnTo>
                        <a:pt x="112713" y="2352675"/>
                      </a:lnTo>
                      <a:lnTo>
                        <a:pt x="149225" y="2322513"/>
                      </a:lnTo>
                      <a:lnTo>
                        <a:pt x="217488" y="2260600"/>
                      </a:lnTo>
                      <a:close/>
                      <a:moveTo>
                        <a:pt x="5886450" y="2019300"/>
                      </a:moveTo>
                      <a:lnTo>
                        <a:pt x="5907087" y="2022475"/>
                      </a:lnTo>
                      <a:lnTo>
                        <a:pt x="5930900" y="2028825"/>
                      </a:lnTo>
                      <a:lnTo>
                        <a:pt x="5957888" y="2036763"/>
                      </a:lnTo>
                      <a:lnTo>
                        <a:pt x="5984875" y="2049463"/>
                      </a:lnTo>
                      <a:lnTo>
                        <a:pt x="6010275" y="2060575"/>
                      </a:lnTo>
                      <a:lnTo>
                        <a:pt x="6034088" y="2078038"/>
                      </a:lnTo>
                      <a:lnTo>
                        <a:pt x="6057900" y="2093913"/>
                      </a:lnTo>
                      <a:lnTo>
                        <a:pt x="5951538" y="2170113"/>
                      </a:lnTo>
                      <a:lnTo>
                        <a:pt x="5897562" y="2209800"/>
                      </a:lnTo>
                      <a:lnTo>
                        <a:pt x="5838825" y="2244725"/>
                      </a:lnTo>
                      <a:lnTo>
                        <a:pt x="5811837" y="2216150"/>
                      </a:lnTo>
                      <a:lnTo>
                        <a:pt x="5788025" y="2182813"/>
                      </a:lnTo>
                      <a:lnTo>
                        <a:pt x="5775325" y="2165350"/>
                      </a:lnTo>
                      <a:lnTo>
                        <a:pt x="5770562" y="2146300"/>
                      </a:lnTo>
                      <a:lnTo>
                        <a:pt x="5764212" y="2132013"/>
                      </a:lnTo>
                      <a:lnTo>
                        <a:pt x="5764212" y="2117725"/>
                      </a:lnTo>
                      <a:lnTo>
                        <a:pt x="5770562" y="2101850"/>
                      </a:lnTo>
                      <a:lnTo>
                        <a:pt x="5778500" y="2087563"/>
                      </a:lnTo>
                      <a:lnTo>
                        <a:pt x="5791200" y="2073275"/>
                      </a:lnTo>
                      <a:lnTo>
                        <a:pt x="5805487" y="2057400"/>
                      </a:lnTo>
                      <a:lnTo>
                        <a:pt x="5821362" y="2046288"/>
                      </a:lnTo>
                      <a:lnTo>
                        <a:pt x="5838825" y="2033588"/>
                      </a:lnTo>
                      <a:lnTo>
                        <a:pt x="5853112" y="2025650"/>
                      </a:lnTo>
                      <a:lnTo>
                        <a:pt x="5870575" y="2022475"/>
                      </a:lnTo>
                      <a:close/>
                      <a:moveTo>
                        <a:pt x="6169026" y="1685925"/>
                      </a:moveTo>
                      <a:lnTo>
                        <a:pt x="6076951" y="1712913"/>
                      </a:lnTo>
                      <a:lnTo>
                        <a:pt x="5984875" y="1739900"/>
                      </a:lnTo>
                      <a:lnTo>
                        <a:pt x="5938838" y="1757363"/>
                      </a:lnTo>
                      <a:lnTo>
                        <a:pt x="5894388" y="1774825"/>
                      </a:lnTo>
                      <a:lnTo>
                        <a:pt x="5849938" y="1798638"/>
                      </a:lnTo>
                      <a:lnTo>
                        <a:pt x="5805488" y="1828800"/>
                      </a:lnTo>
                      <a:lnTo>
                        <a:pt x="5764213" y="1862138"/>
                      </a:lnTo>
                      <a:lnTo>
                        <a:pt x="5722938" y="1897063"/>
                      </a:lnTo>
                      <a:lnTo>
                        <a:pt x="5683250" y="1933575"/>
                      </a:lnTo>
                      <a:lnTo>
                        <a:pt x="5648325" y="1971675"/>
                      </a:lnTo>
                      <a:lnTo>
                        <a:pt x="5576888" y="2052638"/>
                      </a:lnTo>
                      <a:lnTo>
                        <a:pt x="5502275" y="2128838"/>
                      </a:lnTo>
                      <a:lnTo>
                        <a:pt x="5522913" y="2122488"/>
                      </a:lnTo>
                      <a:lnTo>
                        <a:pt x="5543550" y="2117725"/>
                      </a:lnTo>
                      <a:lnTo>
                        <a:pt x="5586413" y="2098675"/>
                      </a:lnTo>
                      <a:lnTo>
                        <a:pt x="5607050" y="2093913"/>
                      </a:lnTo>
                      <a:lnTo>
                        <a:pt x="5624513" y="2087563"/>
                      </a:lnTo>
                      <a:lnTo>
                        <a:pt x="5641975" y="2087563"/>
                      </a:lnTo>
                      <a:lnTo>
                        <a:pt x="5657850" y="2093913"/>
                      </a:lnTo>
                      <a:lnTo>
                        <a:pt x="5832475" y="2357438"/>
                      </a:lnTo>
                      <a:lnTo>
                        <a:pt x="5975350" y="2265363"/>
                      </a:lnTo>
                      <a:lnTo>
                        <a:pt x="6115051" y="2170113"/>
                      </a:lnTo>
                      <a:lnTo>
                        <a:pt x="6264276" y="2078038"/>
                      </a:lnTo>
                      <a:lnTo>
                        <a:pt x="6340476" y="2030413"/>
                      </a:lnTo>
                      <a:lnTo>
                        <a:pt x="6424613" y="1982788"/>
                      </a:lnTo>
                      <a:lnTo>
                        <a:pt x="6400801" y="1981200"/>
                      </a:lnTo>
                      <a:lnTo>
                        <a:pt x="6364288" y="1971675"/>
                      </a:lnTo>
                      <a:lnTo>
                        <a:pt x="6323013" y="1958975"/>
                      </a:lnTo>
                      <a:lnTo>
                        <a:pt x="6302376" y="1947863"/>
                      </a:lnTo>
                      <a:lnTo>
                        <a:pt x="6281738" y="1935163"/>
                      </a:lnTo>
                      <a:lnTo>
                        <a:pt x="6261101" y="1917700"/>
                      </a:lnTo>
                      <a:lnTo>
                        <a:pt x="6240463" y="1900238"/>
                      </a:lnTo>
                      <a:lnTo>
                        <a:pt x="6221413" y="1876425"/>
                      </a:lnTo>
                      <a:lnTo>
                        <a:pt x="6203951" y="1849438"/>
                      </a:lnTo>
                      <a:lnTo>
                        <a:pt x="6192838" y="1817688"/>
                      </a:lnTo>
                      <a:lnTo>
                        <a:pt x="6180138" y="1778000"/>
                      </a:lnTo>
                      <a:lnTo>
                        <a:pt x="6170613" y="1736725"/>
                      </a:lnTo>
                      <a:close/>
                      <a:moveTo>
                        <a:pt x="8401050" y="1338262"/>
                      </a:moveTo>
                      <a:lnTo>
                        <a:pt x="8332788" y="1382712"/>
                      </a:lnTo>
                      <a:lnTo>
                        <a:pt x="8264525" y="1430337"/>
                      </a:lnTo>
                      <a:lnTo>
                        <a:pt x="8131175" y="1531937"/>
                      </a:lnTo>
                      <a:lnTo>
                        <a:pt x="8002588" y="1630363"/>
                      </a:lnTo>
                      <a:lnTo>
                        <a:pt x="7886700" y="1722438"/>
                      </a:lnTo>
                      <a:lnTo>
                        <a:pt x="7920038" y="1727200"/>
                      </a:lnTo>
                      <a:lnTo>
                        <a:pt x="7954963" y="1727200"/>
                      </a:lnTo>
                      <a:lnTo>
                        <a:pt x="7993063" y="1725613"/>
                      </a:lnTo>
                      <a:lnTo>
                        <a:pt x="8029575" y="1716088"/>
                      </a:lnTo>
                      <a:lnTo>
                        <a:pt x="8064500" y="1703388"/>
                      </a:lnTo>
                      <a:lnTo>
                        <a:pt x="8101013" y="1689100"/>
                      </a:lnTo>
                      <a:lnTo>
                        <a:pt x="8135938" y="1668463"/>
                      </a:lnTo>
                      <a:lnTo>
                        <a:pt x="8172450" y="1644650"/>
                      </a:lnTo>
                      <a:lnTo>
                        <a:pt x="8204200" y="1617662"/>
                      </a:lnTo>
                      <a:lnTo>
                        <a:pt x="8237538" y="1587500"/>
                      </a:lnTo>
                      <a:lnTo>
                        <a:pt x="8270875" y="1555750"/>
                      </a:lnTo>
                      <a:lnTo>
                        <a:pt x="8299450" y="1516062"/>
                      </a:lnTo>
                      <a:lnTo>
                        <a:pt x="8329613" y="1477963"/>
                      </a:lnTo>
                      <a:lnTo>
                        <a:pt x="8356600" y="1433512"/>
                      </a:lnTo>
                      <a:lnTo>
                        <a:pt x="8380413" y="1389062"/>
                      </a:lnTo>
                      <a:close/>
                      <a:moveTo>
                        <a:pt x="4067176" y="1181100"/>
                      </a:moveTo>
                      <a:lnTo>
                        <a:pt x="3979864" y="1184275"/>
                      </a:lnTo>
                      <a:lnTo>
                        <a:pt x="3900489" y="1192213"/>
                      </a:lnTo>
                      <a:lnTo>
                        <a:pt x="3860801" y="1201738"/>
                      </a:lnTo>
                      <a:lnTo>
                        <a:pt x="3825876" y="1211263"/>
                      </a:lnTo>
                      <a:lnTo>
                        <a:pt x="3790951" y="1219200"/>
                      </a:lnTo>
                      <a:lnTo>
                        <a:pt x="3757613" y="1231900"/>
                      </a:lnTo>
                      <a:lnTo>
                        <a:pt x="3724276" y="1246188"/>
                      </a:lnTo>
                      <a:lnTo>
                        <a:pt x="3695701" y="1260475"/>
                      </a:lnTo>
                      <a:lnTo>
                        <a:pt x="3665538" y="1279525"/>
                      </a:lnTo>
                      <a:lnTo>
                        <a:pt x="3635376" y="1296988"/>
                      </a:lnTo>
                      <a:lnTo>
                        <a:pt x="3608388" y="1317625"/>
                      </a:lnTo>
                      <a:lnTo>
                        <a:pt x="3581401" y="1341438"/>
                      </a:lnTo>
                      <a:lnTo>
                        <a:pt x="3557588" y="1365250"/>
                      </a:lnTo>
                      <a:lnTo>
                        <a:pt x="3533776" y="1392238"/>
                      </a:lnTo>
                      <a:lnTo>
                        <a:pt x="3509963" y="1419225"/>
                      </a:lnTo>
                      <a:lnTo>
                        <a:pt x="3489326" y="1450975"/>
                      </a:lnTo>
                      <a:lnTo>
                        <a:pt x="3468688" y="1481138"/>
                      </a:lnTo>
                      <a:lnTo>
                        <a:pt x="3448051" y="1516063"/>
                      </a:lnTo>
                      <a:lnTo>
                        <a:pt x="3413126" y="1590675"/>
                      </a:lnTo>
                      <a:lnTo>
                        <a:pt x="3379788" y="1671638"/>
                      </a:lnTo>
                      <a:lnTo>
                        <a:pt x="3349626" y="1763713"/>
                      </a:lnTo>
                      <a:lnTo>
                        <a:pt x="3325813" y="1865313"/>
                      </a:lnTo>
                      <a:lnTo>
                        <a:pt x="3302001" y="1971676"/>
                      </a:lnTo>
                      <a:lnTo>
                        <a:pt x="3281363" y="2090738"/>
                      </a:lnTo>
                      <a:lnTo>
                        <a:pt x="3368676" y="1944688"/>
                      </a:lnTo>
                      <a:lnTo>
                        <a:pt x="3451226" y="1787526"/>
                      </a:lnTo>
                      <a:lnTo>
                        <a:pt x="3533776" y="1624013"/>
                      </a:lnTo>
                      <a:lnTo>
                        <a:pt x="3617913" y="1454150"/>
                      </a:lnTo>
                      <a:lnTo>
                        <a:pt x="3652838" y="1454150"/>
                      </a:lnTo>
                      <a:lnTo>
                        <a:pt x="3656013" y="1495425"/>
                      </a:lnTo>
                      <a:lnTo>
                        <a:pt x="3659188" y="1531938"/>
                      </a:lnTo>
                      <a:lnTo>
                        <a:pt x="3673476" y="1600200"/>
                      </a:lnTo>
                      <a:lnTo>
                        <a:pt x="3686176" y="1658938"/>
                      </a:lnTo>
                      <a:lnTo>
                        <a:pt x="3689351" y="1689100"/>
                      </a:lnTo>
                      <a:lnTo>
                        <a:pt x="3692526" y="1716088"/>
                      </a:lnTo>
                      <a:lnTo>
                        <a:pt x="3713163" y="1662113"/>
                      </a:lnTo>
                      <a:lnTo>
                        <a:pt x="3736976" y="1609725"/>
                      </a:lnTo>
                      <a:lnTo>
                        <a:pt x="3757613" y="1562101"/>
                      </a:lnTo>
                      <a:lnTo>
                        <a:pt x="3784601" y="1514475"/>
                      </a:lnTo>
                      <a:lnTo>
                        <a:pt x="3811588" y="1471613"/>
                      </a:lnTo>
                      <a:lnTo>
                        <a:pt x="3840163" y="1430338"/>
                      </a:lnTo>
                      <a:lnTo>
                        <a:pt x="3870326" y="1392238"/>
                      </a:lnTo>
                      <a:lnTo>
                        <a:pt x="3906839" y="1355725"/>
                      </a:lnTo>
                      <a:lnTo>
                        <a:pt x="3941764" y="1327150"/>
                      </a:lnTo>
                      <a:lnTo>
                        <a:pt x="3979864" y="1296988"/>
                      </a:lnTo>
                      <a:lnTo>
                        <a:pt x="4022726" y="1273175"/>
                      </a:lnTo>
                      <a:lnTo>
                        <a:pt x="4067176" y="1249363"/>
                      </a:lnTo>
                      <a:lnTo>
                        <a:pt x="4117976" y="1231900"/>
                      </a:lnTo>
                      <a:lnTo>
                        <a:pt x="4167189" y="1216025"/>
                      </a:lnTo>
                      <a:lnTo>
                        <a:pt x="4224339" y="1201738"/>
                      </a:lnTo>
                      <a:lnTo>
                        <a:pt x="4286251" y="1195388"/>
                      </a:lnTo>
                      <a:lnTo>
                        <a:pt x="4170364" y="1184275"/>
                      </a:lnTo>
                      <a:lnTo>
                        <a:pt x="4117976" y="1181100"/>
                      </a:lnTo>
                      <a:close/>
                      <a:moveTo>
                        <a:pt x="5586413" y="1166812"/>
                      </a:moveTo>
                      <a:lnTo>
                        <a:pt x="5481638" y="1204912"/>
                      </a:lnTo>
                      <a:lnTo>
                        <a:pt x="5437188" y="1225550"/>
                      </a:lnTo>
                      <a:lnTo>
                        <a:pt x="5399088" y="1243012"/>
                      </a:lnTo>
                      <a:lnTo>
                        <a:pt x="5365751" y="1260475"/>
                      </a:lnTo>
                      <a:lnTo>
                        <a:pt x="5335588" y="1282700"/>
                      </a:lnTo>
                      <a:lnTo>
                        <a:pt x="5308601" y="1300162"/>
                      </a:lnTo>
                      <a:lnTo>
                        <a:pt x="5287963" y="1320800"/>
                      </a:lnTo>
                      <a:lnTo>
                        <a:pt x="5270501" y="1341437"/>
                      </a:lnTo>
                      <a:lnTo>
                        <a:pt x="5259388" y="1362075"/>
                      </a:lnTo>
                      <a:lnTo>
                        <a:pt x="5246688" y="1385887"/>
                      </a:lnTo>
                      <a:lnTo>
                        <a:pt x="5240338" y="1409700"/>
                      </a:lnTo>
                      <a:lnTo>
                        <a:pt x="5237163" y="1436687"/>
                      </a:lnTo>
                      <a:lnTo>
                        <a:pt x="5237163" y="1463675"/>
                      </a:lnTo>
                      <a:lnTo>
                        <a:pt x="5240338" y="1492250"/>
                      </a:lnTo>
                      <a:lnTo>
                        <a:pt x="5246688" y="1525587"/>
                      </a:lnTo>
                      <a:lnTo>
                        <a:pt x="5287963" y="1484312"/>
                      </a:lnTo>
                      <a:lnTo>
                        <a:pt x="5330826" y="1439862"/>
                      </a:lnTo>
                      <a:lnTo>
                        <a:pt x="5416551" y="1347787"/>
                      </a:lnTo>
                      <a:lnTo>
                        <a:pt x="5499101" y="1252537"/>
                      </a:lnTo>
                      <a:lnTo>
                        <a:pt x="5540376" y="1208087"/>
                      </a:lnTo>
                      <a:close/>
                      <a:moveTo>
                        <a:pt x="5434013" y="0"/>
                      </a:moveTo>
                      <a:lnTo>
                        <a:pt x="5519738" y="3175"/>
                      </a:lnTo>
                      <a:lnTo>
                        <a:pt x="5610226" y="12700"/>
                      </a:lnTo>
                      <a:lnTo>
                        <a:pt x="5699126" y="30163"/>
                      </a:lnTo>
                      <a:lnTo>
                        <a:pt x="5788026" y="50800"/>
                      </a:lnTo>
                      <a:lnTo>
                        <a:pt x="5876926" y="77788"/>
                      </a:lnTo>
                      <a:lnTo>
                        <a:pt x="5965826" y="111125"/>
                      </a:lnTo>
                      <a:lnTo>
                        <a:pt x="6054726" y="146050"/>
                      </a:lnTo>
                      <a:lnTo>
                        <a:pt x="6142038" y="187325"/>
                      </a:lnTo>
                      <a:lnTo>
                        <a:pt x="6237288" y="258763"/>
                      </a:lnTo>
                      <a:lnTo>
                        <a:pt x="6329363" y="333375"/>
                      </a:lnTo>
                      <a:lnTo>
                        <a:pt x="6418263" y="407988"/>
                      </a:lnTo>
                      <a:lnTo>
                        <a:pt x="6507163" y="485775"/>
                      </a:lnTo>
                      <a:lnTo>
                        <a:pt x="6677026" y="639763"/>
                      </a:lnTo>
                      <a:lnTo>
                        <a:pt x="6762751" y="714375"/>
                      </a:lnTo>
                      <a:lnTo>
                        <a:pt x="6846888" y="785813"/>
                      </a:lnTo>
                      <a:lnTo>
                        <a:pt x="6846888" y="796926"/>
                      </a:lnTo>
                      <a:lnTo>
                        <a:pt x="6851651" y="812801"/>
                      </a:lnTo>
                      <a:lnTo>
                        <a:pt x="6858001" y="823913"/>
                      </a:lnTo>
                      <a:lnTo>
                        <a:pt x="6867526" y="836613"/>
                      </a:lnTo>
                      <a:lnTo>
                        <a:pt x="6878638" y="844550"/>
                      </a:lnTo>
                      <a:lnTo>
                        <a:pt x="6891338" y="854075"/>
                      </a:lnTo>
                      <a:lnTo>
                        <a:pt x="6905626" y="857250"/>
                      </a:lnTo>
                      <a:lnTo>
                        <a:pt x="6919913" y="860425"/>
                      </a:lnTo>
                      <a:lnTo>
                        <a:pt x="6973888" y="868363"/>
                      </a:lnTo>
                      <a:lnTo>
                        <a:pt x="7024688" y="884238"/>
                      </a:lnTo>
                      <a:lnTo>
                        <a:pt x="7072313" y="901700"/>
                      </a:lnTo>
                      <a:lnTo>
                        <a:pt x="7116763" y="925513"/>
                      </a:lnTo>
                      <a:lnTo>
                        <a:pt x="7158038" y="952500"/>
                      </a:lnTo>
                      <a:lnTo>
                        <a:pt x="7199313" y="981075"/>
                      </a:lnTo>
                      <a:lnTo>
                        <a:pt x="7235826" y="1014413"/>
                      </a:lnTo>
                      <a:lnTo>
                        <a:pt x="7270751" y="1049338"/>
                      </a:lnTo>
                      <a:lnTo>
                        <a:pt x="7307263" y="1089025"/>
                      </a:lnTo>
                      <a:lnTo>
                        <a:pt x="7337426" y="1127125"/>
                      </a:lnTo>
                      <a:lnTo>
                        <a:pt x="7399338" y="1211263"/>
                      </a:lnTo>
                      <a:lnTo>
                        <a:pt x="7454901" y="1296988"/>
                      </a:lnTo>
                      <a:lnTo>
                        <a:pt x="7512051" y="1382713"/>
                      </a:lnTo>
                      <a:lnTo>
                        <a:pt x="7069138" y="1492250"/>
                      </a:lnTo>
                      <a:lnTo>
                        <a:pt x="7083426" y="1573213"/>
                      </a:lnTo>
                      <a:lnTo>
                        <a:pt x="7092951" y="1611313"/>
                      </a:lnTo>
                      <a:lnTo>
                        <a:pt x="7104063" y="1647826"/>
                      </a:lnTo>
                      <a:lnTo>
                        <a:pt x="7116763" y="1677988"/>
                      </a:lnTo>
                      <a:lnTo>
                        <a:pt x="7131051" y="1706563"/>
                      </a:lnTo>
                      <a:lnTo>
                        <a:pt x="7150101" y="1733550"/>
                      </a:lnTo>
                      <a:lnTo>
                        <a:pt x="7170738" y="1754188"/>
                      </a:lnTo>
                      <a:lnTo>
                        <a:pt x="7191376" y="1774825"/>
                      </a:lnTo>
                      <a:lnTo>
                        <a:pt x="7218363" y="1790700"/>
                      </a:lnTo>
                      <a:lnTo>
                        <a:pt x="7243763" y="1801813"/>
                      </a:lnTo>
                      <a:lnTo>
                        <a:pt x="7277101" y="1811338"/>
                      </a:lnTo>
                      <a:lnTo>
                        <a:pt x="7310438" y="1814513"/>
                      </a:lnTo>
                      <a:lnTo>
                        <a:pt x="7348538" y="1811338"/>
                      </a:lnTo>
                      <a:lnTo>
                        <a:pt x="7392988" y="1804988"/>
                      </a:lnTo>
                      <a:lnTo>
                        <a:pt x="7437438" y="1793875"/>
                      </a:lnTo>
                      <a:lnTo>
                        <a:pt x="7550151" y="1906588"/>
                      </a:lnTo>
                      <a:lnTo>
                        <a:pt x="7362826" y="1941513"/>
                      </a:lnTo>
                      <a:lnTo>
                        <a:pt x="7221538" y="1974850"/>
                      </a:lnTo>
                      <a:lnTo>
                        <a:pt x="7164388" y="1992313"/>
                      </a:lnTo>
                      <a:lnTo>
                        <a:pt x="7116763" y="2006600"/>
                      </a:lnTo>
                      <a:lnTo>
                        <a:pt x="7075488" y="2025650"/>
                      </a:lnTo>
                      <a:lnTo>
                        <a:pt x="7038976" y="2046288"/>
                      </a:lnTo>
                      <a:lnTo>
                        <a:pt x="7011988" y="2066925"/>
                      </a:lnTo>
                      <a:lnTo>
                        <a:pt x="6988176" y="2093913"/>
                      </a:lnTo>
                      <a:lnTo>
                        <a:pt x="6970713" y="2122488"/>
                      </a:lnTo>
                      <a:lnTo>
                        <a:pt x="6956426" y="2159000"/>
                      </a:lnTo>
                      <a:lnTo>
                        <a:pt x="6943726" y="2197100"/>
                      </a:lnTo>
                      <a:lnTo>
                        <a:pt x="6935788" y="2241550"/>
                      </a:lnTo>
                      <a:lnTo>
                        <a:pt x="6926263" y="2295525"/>
                      </a:lnTo>
                      <a:lnTo>
                        <a:pt x="6919913" y="2355850"/>
                      </a:lnTo>
                      <a:lnTo>
                        <a:pt x="6946901" y="2298700"/>
                      </a:lnTo>
                      <a:lnTo>
                        <a:pt x="6973888" y="2244725"/>
                      </a:lnTo>
                      <a:lnTo>
                        <a:pt x="7004051" y="2200275"/>
                      </a:lnTo>
                      <a:lnTo>
                        <a:pt x="7015163" y="2182813"/>
                      </a:lnTo>
                      <a:lnTo>
                        <a:pt x="7031038" y="2168525"/>
                      </a:lnTo>
                      <a:lnTo>
                        <a:pt x="7081838" y="2117725"/>
                      </a:lnTo>
                      <a:lnTo>
                        <a:pt x="7127876" y="2073276"/>
                      </a:lnTo>
                      <a:lnTo>
                        <a:pt x="7181851" y="2030413"/>
                      </a:lnTo>
                      <a:lnTo>
                        <a:pt x="7253288" y="1981200"/>
                      </a:lnTo>
                      <a:lnTo>
                        <a:pt x="7226301" y="2135188"/>
                      </a:lnTo>
                      <a:lnTo>
                        <a:pt x="7197726" y="2268538"/>
                      </a:lnTo>
                      <a:lnTo>
                        <a:pt x="7170738" y="2390775"/>
                      </a:lnTo>
                      <a:lnTo>
                        <a:pt x="7140576" y="2503488"/>
                      </a:lnTo>
                      <a:lnTo>
                        <a:pt x="7178676" y="2503488"/>
                      </a:lnTo>
                      <a:lnTo>
                        <a:pt x="7235826" y="2414588"/>
                      </a:lnTo>
                      <a:lnTo>
                        <a:pt x="7289801" y="2316163"/>
                      </a:lnTo>
                      <a:lnTo>
                        <a:pt x="7345363" y="2217738"/>
                      </a:lnTo>
                      <a:lnTo>
                        <a:pt x="7402513" y="2128838"/>
                      </a:lnTo>
                      <a:lnTo>
                        <a:pt x="7405688" y="2117725"/>
                      </a:lnTo>
                      <a:lnTo>
                        <a:pt x="7413626" y="2108200"/>
                      </a:lnTo>
                      <a:lnTo>
                        <a:pt x="7426326" y="2098675"/>
                      </a:lnTo>
                      <a:lnTo>
                        <a:pt x="7443788" y="2093913"/>
                      </a:lnTo>
                      <a:lnTo>
                        <a:pt x="7478713" y="2076451"/>
                      </a:lnTo>
                      <a:lnTo>
                        <a:pt x="7497763" y="2066925"/>
                      </a:lnTo>
                      <a:lnTo>
                        <a:pt x="7512051" y="2054225"/>
                      </a:lnTo>
                      <a:lnTo>
                        <a:pt x="7539038" y="2084388"/>
                      </a:lnTo>
                      <a:lnTo>
                        <a:pt x="7553326" y="2098675"/>
                      </a:lnTo>
                      <a:lnTo>
                        <a:pt x="7562851" y="2114550"/>
                      </a:lnTo>
                      <a:lnTo>
                        <a:pt x="7573963" y="2135188"/>
                      </a:lnTo>
                      <a:lnTo>
                        <a:pt x="7580313" y="2155825"/>
                      </a:lnTo>
                      <a:lnTo>
                        <a:pt x="7586663" y="2176463"/>
                      </a:lnTo>
                      <a:lnTo>
                        <a:pt x="7586663" y="2203450"/>
                      </a:lnTo>
                      <a:lnTo>
                        <a:pt x="7586663" y="2262188"/>
                      </a:lnTo>
                      <a:lnTo>
                        <a:pt x="7580313" y="2322513"/>
                      </a:lnTo>
                      <a:lnTo>
                        <a:pt x="7569201" y="2452688"/>
                      </a:lnTo>
                      <a:lnTo>
                        <a:pt x="7556501" y="2587625"/>
                      </a:lnTo>
                      <a:lnTo>
                        <a:pt x="7550151" y="2659063"/>
                      </a:lnTo>
                      <a:lnTo>
                        <a:pt x="7550151" y="2727325"/>
                      </a:lnTo>
                      <a:lnTo>
                        <a:pt x="7589838" y="2613025"/>
                      </a:lnTo>
                      <a:lnTo>
                        <a:pt x="7624763" y="2503488"/>
                      </a:lnTo>
                      <a:lnTo>
                        <a:pt x="7654926" y="2390775"/>
                      </a:lnTo>
                      <a:lnTo>
                        <a:pt x="7666038" y="2333625"/>
                      </a:lnTo>
                      <a:lnTo>
                        <a:pt x="7675563" y="2278063"/>
                      </a:lnTo>
                      <a:lnTo>
                        <a:pt x="7681913" y="2224088"/>
                      </a:lnTo>
                      <a:lnTo>
                        <a:pt x="7688263" y="2168525"/>
                      </a:lnTo>
                      <a:lnTo>
                        <a:pt x="7689851" y="2111375"/>
                      </a:lnTo>
                      <a:lnTo>
                        <a:pt x="7689851" y="2054225"/>
                      </a:lnTo>
                      <a:lnTo>
                        <a:pt x="7688263" y="1998663"/>
                      </a:lnTo>
                      <a:lnTo>
                        <a:pt x="7681913" y="1941513"/>
                      </a:lnTo>
                      <a:lnTo>
                        <a:pt x="7672388" y="1885950"/>
                      </a:lnTo>
                      <a:lnTo>
                        <a:pt x="7661276" y="1831975"/>
                      </a:lnTo>
                      <a:lnTo>
                        <a:pt x="7654926" y="1811338"/>
                      </a:lnTo>
                      <a:lnTo>
                        <a:pt x="7651751" y="1790700"/>
                      </a:lnTo>
                      <a:lnTo>
                        <a:pt x="7651751" y="1773238"/>
                      </a:lnTo>
                      <a:lnTo>
                        <a:pt x="7651751" y="1754188"/>
                      </a:lnTo>
                      <a:lnTo>
                        <a:pt x="7654926" y="1736725"/>
                      </a:lnTo>
                      <a:lnTo>
                        <a:pt x="7661276" y="1719263"/>
                      </a:lnTo>
                      <a:lnTo>
                        <a:pt x="7675563" y="1689100"/>
                      </a:lnTo>
                      <a:lnTo>
                        <a:pt x="7696201" y="1665288"/>
                      </a:lnTo>
                      <a:lnTo>
                        <a:pt x="7720013" y="1641476"/>
                      </a:lnTo>
                      <a:lnTo>
                        <a:pt x="7743826" y="1620838"/>
                      </a:lnTo>
                      <a:lnTo>
                        <a:pt x="7773988" y="1606550"/>
                      </a:lnTo>
                      <a:lnTo>
                        <a:pt x="7805738" y="1590675"/>
                      </a:lnTo>
                      <a:lnTo>
                        <a:pt x="7839076" y="1576388"/>
                      </a:lnTo>
                      <a:lnTo>
                        <a:pt x="7904163" y="1538288"/>
                      </a:lnTo>
                      <a:lnTo>
                        <a:pt x="7967663" y="1495425"/>
                      </a:lnTo>
                      <a:lnTo>
                        <a:pt x="8026401" y="1447801"/>
                      </a:lnTo>
                      <a:lnTo>
                        <a:pt x="8085138" y="1398588"/>
                      </a:lnTo>
                      <a:lnTo>
                        <a:pt x="8142288" y="1344613"/>
                      </a:lnTo>
                      <a:lnTo>
                        <a:pt x="8255001" y="1235076"/>
                      </a:lnTo>
                      <a:lnTo>
                        <a:pt x="8275638" y="1208088"/>
                      </a:lnTo>
                      <a:lnTo>
                        <a:pt x="8296276" y="1187450"/>
                      </a:lnTo>
                      <a:lnTo>
                        <a:pt x="8318501" y="1168400"/>
                      </a:lnTo>
                      <a:lnTo>
                        <a:pt x="8339138" y="1154113"/>
                      </a:lnTo>
                      <a:lnTo>
                        <a:pt x="8359776" y="1144588"/>
                      </a:lnTo>
                      <a:lnTo>
                        <a:pt x="8377238" y="1139825"/>
                      </a:lnTo>
                      <a:lnTo>
                        <a:pt x="8397876" y="1139825"/>
                      </a:lnTo>
                      <a:lnTo>
                        <a:pt x="8415338" y="1139825"/>
                      </a:lnTo>
                      <a:lnTo>
                        <a:pt x="8435976" y="1144588"/>
                      </a:lnTo>
                      <a:lnTo>
                        <a:pt x="8455026" y="1154113"/>
                      </a:lnTo>
                      <a:lnTo>
                        <a:pt x="8472488" y="1166813"/>
                      </a:lnTo>
                      <a:lnTo>
                        <a:pt x="8489951" y="1181100"/>
                      </a:lnTo>
                      <a:lnTo>
                        <a:pt x="8504238" y="1198563"/>
                      </a:lnTo>
                      <a:lnTo>
                        <a:pt x="8523288" y="1219201"/>
                      </a:lnTo>
                      <a:lnTo>
                        <a:pt x="8537576" y="1243013"/>
                      </a:lnTo>
                      <a:lnTo>
                        <a:pt x="8551863" y="1270000"/>
                      </a:lnTo>
                      <a:lnTo>
                        <a:pt x="8605838" y="1403350"/>
                      </a:lnTo>
                      <a:lnTo>
                        <a:pt x="8659813" y="1531938"/>
                      </a:lnTo>
                      <a:lnTo>
                        <a:pt x="8680451" y="1593850"/>
                      </a:lnTo>
                      <a:lnTo>
                        <a:pt x="8704263" y="1658938"/>
                      </a:lnTo>
                      <a:lnTo>
                        <a:pt x="8721726" y="1725613"/>
                      </a:lnTo>
                      <a:lnTo>
                        <a:pt x="8737601" y="1793875"/>
                      </a:lnTo>
                      <a:lnTo>
                        <a:pt x="8763001" y="1974850"/>
                      </a:lnTo>
                      <a:lnTo>
                        <a:pt x="8785226" y="2149475"/>
                      </a:lnTo>
                      <a:lnTo>
                        <a:pt x="8789988" y="2238375"/>
                      </a:lnTo>
                      <a:lnTo>
                        <a:pt x="8796338" y="2325688"/>
                      </a:lnTo>
                      <a:lnTo>
                        <a:pt x="8802688" y="2411413"/>
                      </a:lnTo>
                      <a:lnTo>
                        <a:pt x="8802688" y="2497138"/>
                      </a:lnTo>
                      <a:lnTo>
                        <a:pt x="8802688" y="2584450"/>
                      </a:lnTo>
                      <a:lnTo>
                        <a:pt x="8796338" y="2670175"/>
                      </a:lnTo>
                      <a:lnTo>
                        <a:pt x="8789988" y="2752725"/>
                      </a:lnTo>
                      <a:lnTo>
                        <a:pt x="8778876" y="2840038"/>
                      </a:lnTo>
                      <a:lnTo>
                        <a:pt x="8763001" y="2922588"/>
                      </a:lnTo>
                      <a:lnTo>
                        <a:pt x="8748713" y="3006725"/>
                      </a:lnTo>
                      <a:lnTo>
                        <a:pt x="8724901" y="3092450"/>
                      </a:lnTo>
                      <a:lnTo>
                        <a:pt x="8701088" y="3175000"/>
                      </a:lnTo>
                      <a:lnTo>
                        <a:pt x="8670926" y="3249613"/>
                      </a:lnTo>
                      <a:lnTo>
                        <a:pt x="8642351" y="3321050"/>
                      </a:lnTo>
                      <a:lnTo>
                        <a:pt x="8609013" y="3389313"/>
                      </a:lnTo>
                      <a:lnTo>
                        <a:pt x="8575676" y="3451225"/>
                      </a:lnTo>
                      <a:lnTo>
                        <a:pt x="8543926" y="3514725"/>
                      </a:lnTo>
                      <a:lnTo>
                        <a:pt x="8507413" y="3570288"/>
                      </a:lnTo>
                      <a:lnTo>
                        <a:pt x="8469313" y="3621088"/>
                      </a:lnTo>
                      <a:lnTo>
                        <a:pt x="8431213" y="3671888"/>
                      </a:lnTo>
                      <a:lnTo>
                        <a:pt x="8391526" y="3719513"/>
                      </a:lnTo>
                      <a:lnTo>
                        <a:pt x="8350251" y="3760788"/>
                      </a:lnTo>
                      <a:lnTo>
                        <a:pt x="8305801" y="3802063"/>
                      </a:lnTo>
                      <a:lnTo>
                        <a:pt x="8261351" y="3838575"/>
                      </a:lnTo>
                      <a:lnTo>
                        <a:pt x="8216901" y="3870325"/>
                      </a:lnTo>
                      <a:lnTo>
                        <a:pt x="8172451" y="3903663"/>
                      </a:lnTo>
                      <a:lnTo>
                        <a:pt x="8124826" y="3930650"/>
                      </a:lnTo>
                      <a:lnTo>
                        <a:pt x="8074026" y="3954463"/>
                      </a:lnTo>
                      <a:lnTo>
                        <a:pt x="8023226" y="3978275"/>
                      </a:lnTo>
                      <a:lnTo>
                        <a:pt x="7972426" y="3995738"/>
                      </a:lnTo>
                      <a:lnTo>
                        <a:pt x="7920038" y="4013200"/>
                      </a:lnTo>
                      <a:lnTo>
                        <a:pt x="7866063" y="4029075"/>
                      </a:lnTo>
                      <a:lnTo>
                        <a:pt x="7812088" y="4040188"/>
                      </a:lnTo>
                      <a:lnTo>
                        <a:pt x="7756526" y="4049713"/>
                      </a:lnTo>
                      <a:lnTo>
                        <a:pt x="7699376" y="4057650"/>
                      </a:lnTo>
                      <a:lnTo>
                        <a:pt x="7640638" y="4064000"/>
                      </a:lnTo>
                      <a:lnTo>
                        <a:pt x="7583488" y="4067175"/>
                      </a:lnTo>
                      <a:lnTo>
                        <a:pt x="7521576" y="4067175"/>
                      </a:lnTo>
                      <a:lnTo>
                        <a:pt x="7461251" y="4067175"/>
                      </a:lnTo>
                      <a:lnTo>
                        <a:pt x="7399338" y="4064000"/>
                      </a:lnTo>
                      <a:lnTo>
                        <a:pt x="7270751" y="4052888"/>
                      </a:lnTo>
                      <a:lnTo>
                        <a:pt x="7140576" y="4033838"/>
                      </a:lnTo>
                      <a:lnTo>
                        <a:pt x="7018338" y="4016375"/>
                      </a:lnTo>
                      <a:lnTo>
                        <a:pt x="6896101" y="3992563"/>
                      </a:lnTo>
                      <a:lnTo>
                        <a:pt x="6780213" y="3965575"/>
                      </a:lnTo>
                      <a:lnTo>
                        <a:pt x="6664326" y="3937000"/>
                      </a:lnTo>
                      <a:lnTo>
                        <a:pt x="6438901" y="3870325"/>
                      </a:lnTo>
                      <a:lnTo>
                        <a:pt x="6326188" y="3841750"/>
                      </a:lnTo>
                      <a:lnTo>
                        <a:pt x="6216651" y="3811588"/>
                      </a:lnTo>
                      <a:lnTo>
                        <a:pt x="6186488" y="3951288"/>
                      </a:lnTo>
                      <a:lnTo>
                        <a:pt x="6162676" y="4094163"/>
                      </a:lnTo>
                      <a:lnTo>
                        <a:pt x="6153151" y="4171950"/>
                      </a:lnTo>
                      <a:lnTo>
                        <a:pt x="6148388" y="4244975"/>
                      </a:lnTo>
                      <a:lnTo>
                        <a:pt x="6142038" y="4325938"/>
                      </a:lnTo>
                      <a:lnTo>
                        <a:pt x="6142038" y="4408488"/>
                      </a:lnTo>
                      <a:lnTo>
                        <a:pt x="6142038" y="4438650"/>
                      </a:lnTo>
                      <a:lnTo>
                        <a:pt x="6148388" y="4468813"/>
                      </a:lnTo>
                      <a:lnTo>
                        <a:pt x="6156326" y="4500563"/>
                      </a:lnTo>
                      <a:lnTo>
                        <a:pt x="6169026" y="4530725"/>
                      </a:lnTo>
                      <a:lnTo>
                        <a:pt x="6183313" y="4554538"/>
                      </a:lnTo>
                      <a:lnTo>
                        <a:pt x="6203951" y="4575175"/>
                      </a:lnTo>
                      <a:lnTo>
                        <a:pt x="6213476" y="4584700"/>
                      </a:lnTo>
                      <a:lnTo>
                        <a:pt x="6224588" y="4591050"/>
                      </a:lnTo>
                      <a:lnTo>
                        <a:pt x="6237288" y="4594225"/>
                      </a:lnTo>
                      <a:lnTo>
                        <a:pt x="6251576" y="4595813"/>
                      </a:lnTo>
                      <a:lnTo>
                        <a:pt x="6281738" y="4608513"/>
                      </a:lnTo>
                      <a:lnTo>
                        <a:pt x="6313488" y="4619625"/>
                      </a:lnTo>
                      <a:lnTo>
                        <a:pt x="6350001" y="4629150"/>
                      </a:lnTo>
                      <a:lnTo>
                        <a:pt x="6384926" y="4632325"/>
                      </a:lnTo>
                      <a:lnTo>
                        <a:pt x="6405563" y="4632325"/>
                      </a:lnTo>
                      <a:lnTo>
                        <a:pt x="6424613" y="4629150"/>
                      </a:lnTo>
                      <a:lnTo>
                        <a:pt x="6445251" y="4622800"/>
                      </a:lnTo>
                      <a:lnTo>
                        <a:pt x="6465888" y="4616450"/>
                      </a:lnTo>
                      <a:lnTo>
                        <a:pt x="6486526" y="4605338"/>
                      </a:lnTo>
                      <a:lnTo>
                        <a:pt x="6507163" y="4594225"/>
                      </a:lnTo>
                      <a:lnTo>
                        <a:pt x="6527801" y="4575175"/>
                      </a:lnTo>
                      <a:lnTo>
                        <a:pt x="6548438" y="4557713"/>
                      </a:lnTo>
                      <a:lnTo>
                        <a:pt x="6578601" y="4516438"/>
                      </a:lnTo>
                      <a:lnTo>
                        <a:pt x="6608763" y="4476750"/>
                      </a:lnTo>
                      <a:lnTo>
                        <a:pt x="6673851" y="4403725"/>
                      </a:lnTo>
                      <a:lnTo>
                        <a:pt x="6704013" y="4364038"/>
                      </a:lnTo>
                      <a:lnTo>
                        <a:pt x="6731001" y="4319588"/>
                      </a:lnTo>
                      <a:lnTo>
                        <a:pt x="6754813" y="4275138"/>
                      </a:lnTo>
                      <a:lnTo>
                        <a:pt x="6762751" y="4248150"/>
                      </a:lnTo>
                      <a:lnTo>
                        <a:pt x="6772276" y="4221163"/>
                      </a:lnTo>
                      <a:lnTo>
                        <a:pt x="6775451" y="4210050"/>
                      </a:lnTo>
                      <a:lnTo>
                        <a:pt x="6783388" y="4197350"/>
                      </a:lnTo>
                      <a:lnTo>
                        <a:pt x="6796088" y="4192588"/>
                      </a:lnTo>
                      <a:lnTo>
                        <a:pt x="6813551" y="4183063"/>
                      </a:lnTo>
                      <a:lnTo>
                        <a:pt x="6848476" y="4168775"/>
                      </a:lnTo>
                      <a:lnTo>
                        <a:pt x="6867526" y="4159250"/>
                      </a:lnTo>
                      <a:lnTo>
                        <a:pt x="6881813" y="4148138"/>
                      </a:lnTo>
                      <a:lnTo>
                        <a:pt x="6881813" y="4200525"/>
                      </a:lnTo>
                      <a:lnTo>
                        <a:pt x="6875463" y="4254500"/>
                      </a:lnTo>
                      <a:lnTo>
                        <a:pt x="6867526" y="4302125"/>
                      </a:lnTo>
                      <a:lnTo>
                        <a:pt x="6854826" y="4349750"/>
                      </a:lnTo>
                      <a:lnTo>
                        <a:pt x="6840538" y="4394200"/>
                      </a:lnTo>
                      <a:lnTo>
                        <a:pt x="6823076" y="4435475"/>
                      </a:lnTo>
                      <a:lnTo>
                        <a:pt x="6800851" y="4475163"/>
                      </a:lnTo>
                      <a:lnTo>
                        <a:pt x="6775451" y="4510088"/>
                      </a:lnTo>
                      <a:lnTo>
                        <a:pt x="6748463" y="4546600"/>
                      </a:lnTo>
                      <a:lnTo>
                        <a:pt x="6718301" y="4575175"/>
                      </a:lnTo>
                      <a:lnTo>
                        <a:pt x="6683376" y="4605338"/>
                      </a:lnTo>
                      <a:lnTo>
                        <a:pt x="6646863" y="4629150"/>
                      </a:lnTo>
                      <a:lnTo>
                        <a:pt x="6608763" y="4652963"/>
                      </a:lnTo>
                      <a:lnTo>
                        <a:pt x="6567488" y="4673600"/>
                      </a:lnTo>
                      <a:lnTo>
                        <a:pt x="6521451" y="4691063"/>
                      </a:lnTo>
                      <a:lnTo>
                        <a:pt x="6473826" y="4706938"/>
                      </a:lnTo>
                      <a:lnTo>
                        <a:pt x="6438901" y="4718050"/>
                      </a:lnTo>
                      <a:lnTo>
                        <a:pt x="6403976" y="4727575"/>
                      </a:lnTo>
                      <a:lnTo>
                        <a:pt x="6370638" y="4733925"/>
                      </a:lnTo>
                      <a:lnTo>
                        <a:pt x="6334126" y="4735513"/>
                      </a:lnTo>
                      <a:lnTo>
                        <a:pt x="6302376" y="4735513"/>
                      </a:lnTo>
                      <a:lnTo>
                        <a:pt x="6265863" y="4733925"/>
                      </a:lnTo>
                      <a:lnTo>
                        <a:pt x="6234113" y="4724400"/>
                      </a:lnTo>
                      <a:lnTo>
                        <a:pt x="6200776" y="4714875"/>
                      </a:lnTo>
                      <a:lnTo>
                        <a:pt x="6169026" y="4703763"/>
                      </a:lnTo>
                      <a:lnTo>
                        <a:pt x="6135688" y="4691063"/>
                      </a:lnTo>
                      <a:lnTo>
                        <a:pt x="6102351" y="4673600"/>
                      </a:lnTo>
                      <a:lnTo>
                        <a:pt x="6073776" y="4656138"/>
                      </a:lnTo>
                      <a:lnTo>
                        <a:pt x="6040438" y="4632325"/>
                      </a:lnTo>
                      <a:lnTo>
                        <a:pt x="6010276" y="4611688"/>
                      </a:lnTo>
                      <a:lnTo>
                        <a:pt x="5984876" y="4584700"/>
                      </a:lnTo>
                      <a:lnTo>
                        <a:pt x="5954713" y="4557713"/>
                      </a:lnTo>
                      <a:lnTo>
                        <a:pt x="5903913" y="4510088"/>
                      </a:lnTo>
                      <a:lnTo>
                        <a:pt x="5853113" y="4465638"/>
                      </a:lnTo>
                      <a:lnTo>
                        <a:pt x="5802313" y="4424363"/>
                      </a:lnTo>
                      <a:lnTo>
                        <a:pt x="5746751" y="4384675"/>
                      </a:lnTo>
                      <a:lnTo>
                        <a:pt x="5692776" y="4349750"/>
                      </a:lnTo>
                      <a:lnTo>
                        <a:pt x="5635626" y="4316413"/>
                      </a:lnTo>
                      <a:lnTo>
                        <a:pt x="5576888" y="4284663"/>
                      </a:lnTo>
                      <a:lnTo>
                        <a:pt x="5519738" y="4254500"/>
                      </a:lnTo>
                      <a:lnTo>
                        <a:pt x="5399088" y="4197350"/>
                      </a:lnTo>
                      <a:lnTo>
                        <a:pt x="5276851" y="4141788"/>
                      </a:lnTo>
                      <a:lnTo>
                        <a:pt x="5027613" y="4033838"/>
                      </a:lnTo>
                      <a:lnTo>
                        <a:pt x="5110163" y="4090988"/>
                      </a:lnTo>
                      <a:lnTo>
                        <a:pt x="5151438" y="4121150"/>
                      </a:lnTo>
                      <a:lnTo>
                        <a:pt x="5191126" y="4151313"/>
                      </a:lnTo>
                      <a:lnTo>
                        <a:pt x="5226051" y="4183063"/>
                      </a:lnTo>
                      <a:lnTo>
                        <a:pt x="5260976" y="4219575"/>
                      </a:lnTo>
                      <a:lnTo>
                        <a:pt x="5294313" y="4254500"/>
                      </a:lnTo>
                      <a:lnTo>
                        <a:pt x="5324476" y="4295775"/>
                      </a:lnTo>
                      <a:lnTo>
                        <a:pt x="5356226" y="4329113"/>
                      </a:lnTo>
                      <a:lnTo>
                        <a:pt x="5392738" y="4370388"/>
                      </a:lnTo>
                      <a:lnTo>
                        <a:pt x="5410201" y="4391025"/>
                      </a:lnTo>
                      <a:lnTo>
                        <a:pt x="5422901" y="4411663"/>
                      </a:lnTo>
                      <a:lnTo>
                        <a:pt x="5430838" y="4430713"/>
                      </a:lnTo>
                      <a:lnTo>
                        <a:pt x="5434013" y="4445000"/>
                      </a:lnTo>
                      <a:lnTo>
                        <a:pt x="5376863" y="4656138"/>
                      </a:lnTo>
                      <a:lnTo>
                        <a:pt x="5348288" y="4759325"/>
                      </a:lnTo>
                      <a:lnTo>
                        <a:pt x="5314951" y="4864100"/>
                      </a:lnTo>
                      <a:lnTo>
                        <a:pt x="5280026" y="4965700"/>
                      </a:lnTo>
                      <a:lnTo>
                        <a:pt x="5243513" y="5068888"/>
                      </a:lnTo>
                      <a:lnTo>
                        <a:pt x="5205413" y="5167313"/>
                      </a:lnTo>
                      <a:lnTo>
                        <a:pt x="5160963" y="5268913"/>
                      </a:lnTo>
                      <a:lnTo>
                        <a:pt x="5116513" y="5362575"/>
                      </a:lnTo>
                      <a:lnTo>
                        <a:pt x="5068888" y="5457825"/>
                      </a:lnTo>
                      <a:lnTo>
                        <a:pt x="5014913" y="5553075"/>
                      </a:lnTo>
                      <a:lnTo>
                        <a:pt x="4960938" y="5643563"/>
                      </a:lnTo>
                      <a:lnTo>
                        <a:pt x="4902201" y="5732463"/>
                      </a:lnTo>
                      <a:lnTo>
                        <a:pt x="4837113" y="5815013"/>
                      </a:lnTo>
                      <a:lnTo>
                        <a:pt x="4768850" y="5899150"/>
                      </a:lnTo>
                      <a:lnTo>
                        <a:pt x="4694238" y="5978525"/>
                      </a:lnTo>
                      <a:lnTo>
                        <a:pt x="4581525" y="6062663"/>
                      </a:lnTo>
                      <a:lnTo>
                        <a:pt x="4470400" y="6151563"/>
                      </a:lnTo>
                      <a:lnTo>
                        <a:pt x="4360863" y="6246813"/>
                      </a:lnTo>
                      <a:lnTo>
                        <a:pt x="4303713" y="6296025"/>
                      </a:lnTo>
                      <a:lnTo>
                        <a:pt x="4248150" y="6350000"/>
                      </a:lnTo>
                      <a:lnTo>
                        <a:pt x="4221163" y="6365875"/>
                      </a:lnTo>
                      <a:lnTo>
                        <a:pt x="4194175" y="6386513"/>
                      </a:lnTo>
                      <a:lnTo>
                        <a:pt x="4167188" y="6407150"/>
                      </a:lnTo>
                      <a:lnTo>
                        <a:pt x="4140200" y="6430963"/>
                      </a:lnTo>
                      <a:lnTo>
                        <a:pt x="4117975" y="6454775"/>
                      </a:lnTo>
                      <a:lnTo>
                        <a:pt x="4095750" y="6481763"/>
                      </a:lnTo>
                      <a:lnTo>
                        <a:pt x="4078288" y="6510338"/>
                      </a:lnTo>
                      <a:lnTo>
                        <a:pt x="4064000" y="6537325"/>
                      </a:lnTo>
                      <a:lnTo>
                        <a:pt x="4033838" y="6564313"/>
                      </a:lnTo>
                      <a:lnTo>
                        <a:pt x="4003675" y="6588125"/>
                      </a:lnTo>
                      <a:lnTo>
                        <a:pt x="3975100" y="6608763"/>
                      </a:lnTo>
                      <a:lnTo>
                        <a:pt x="3944938" y="6626225"/>
                      </a:lnTo>
                      <a:lnTo>
                        <a:pt x="3914775" y="6645275"/>
                      </a:lnTo>
                      <a:lnTo>
                        <a:pt x="3884613" y="6656388"/>
                      </a:lnTo>
                      <a:lnTo>
                        <a:pt x="3852863" y="6665913"/>
                      </a:lnTo>
                      <a:lnTo>
                        <a:pt x="3822700" y="6673850"/>
                      </a:lnTo>
                      <a:lnTo>
                        <a:pt x="3790950" y="6677025"/>
                      </a:lnTo>
                      <a:lnTo>
                        <a:pt x="3760788" y="6677025"/>
                      </a:lnTo>
                      <a:lnTo>
                        <a:pt x="3727450" y="6673850"/>
                      </a:lnTo>
                      <a:lnTo>
                        <a:pt x="3697288" y="6669088"/>
                      </a:lnTo>
                      <a:lnTo>
                        <a:pt x="3668713" y="6659563"/>
                      </a:lnTo>
                      <a:lnTo>
                        <a:pt x="3638550" y="6646863"/>
                      </a:lnTo>
                      <a:lnTo>
                        <a:pt x="3608388" y="6632575"/>
                      </a:lnTo>
                      <a:lnTo>
                        <a:pt x="3579813" y="6611938"/>
                      </a:lnTo>
                      <a:lnTo>
                        <a:pt x="3525838" y="6543675"/>
                      </a:lnTo>
                      <a:lnTo>
                        <a:pt x="3475038" y="6472238"/>
                      </a:lnTo>
                      <a:lnTo>
                        <a:pt x="3427413" y="6400800"/>
                      </a:lnTo>
                      <a:lnTo>
                        <a:pt x="3379788" y="6326188"/>
                      </a:lnTo>
                      <a:lnTo>
                        <a:pt x="3335338" y="6251575"/>
                      </a:lnTo>
                      <a:lnTo>
                        <a:pt x="3294063" y="6175375"/>
                      </a:lnTo>
                      <a:lnTo>
                        <a:pt x="3252788" y="6097588"/>
                      </a:lnTo>
                      <a:lnTo>
                        <a:pt x="3209925" y="6015038"/>
                      </a:lnTo>
                      <a:lnTo>
                        <a:pt x="3195638" y="5999163"/>
                      </a:lnTo>
                      <a:lnTo>
                        <a:pt x="3186113" y="5984875"/>
                      </a:lnTo>
                      <a:lnTo>
                        <a:pt x="3181350" y="5967413"/>
                      </a:lnTo>
                      <a:lnTo>
                        <a:pt x="3175000" y="5946775"/>
                      </a:lnTo>
                      <a:lnTo>
                        <a:pt x="3171825" y="5927725"/>
                      </a:lnTo>
                      <a:lnTo>
                        <a:pt x="3171825" y="5907088"/>
                      </a:lnTo>
                      <a:lnTo>
                        <a:pt x="3175000" y="5886450"/>
                      </a:lnTo>
                      <a:lnTo>
                        <a:pt x="3181350" y="5865813"/>
                      </a:lnTo>
                      <a:lnTo>
                        <a:pt x="3189288" y="5845175"/>
                      </a:lnTo>
                      <a:lnTo>
                        <a:pt x="3201988" y="5824538"/>
                      </a:lnTo>
                      <a:lnTo>
                        <a:pt x="3213100" y="5803900"/>
                      </a:lnTo>
                      <a:lnTo>
                        <a:pt x="3230563" y="5783263"/>
                      </a:lnTo>
                      <a:lnTo>
                        <a:pt x="3249613" y="5764213"/>
                      </a:lnTo>
                      <a:lnTo>
                        <a:pt x="3270250" y="5746750"/>
                      </a:lnTo>
                      <a:lnTo>
                        <a:pt x="3294063" y="5732463"/>
                      </a:lnTo>
                      <a:lnTo>
                        <a:pt x="3321050" y="5716588"/>
                      </a:lnTo>
                      <a:lnTo>
                        <a:pt x="3362325" y="5699125"/>
                      </a:lnTo>
                      <a:lnTo>
                        <a:pt x="3403600" y="5681663"/>
                      </a:lnTo>
                      <a:lnTo>
                        <a:pt x="3492500" y="5637213"/>
                      </a:lnTo>
                      <a:lnTo>
                        <a:pt x="3587750" y="5583238"/>
                      </a:lnTo>
                      <a:lnTo>
                        <a:pt x="3692525" y="5529263"/>
                      </a:lnTo>
                      <a:lnTo>
                        <a:pt x="3692525" y="5081588"/>
                      </a:lnTo>
                      <a:lnTo>
                        <a:pt x="3683000" y="5116513"/>
                      </a:lnTo>
                      <a:lnTo>
                        <a:pt x="3673475" y="5153025"/>
                      </a:lnTo>
                      <a:lnTo>
                        <a:pt x="3665538" y="5184775"/>
                      </a:lnTo>
                      <a:lnTo>
                        <a:pt x="3652838" y="5211763"/>
                      </a:lnTo>
                      <a:lnTo>
                        <a:pt x="3641725" y="5238750"/>
                      </a:lnTo>
                      <a:lnTo>
                        <a:pt x="3629025" y="5265738"/>
                      </a:lnTo>
                      <a:lnTo>
                        <a:pt x="3614738" y="5286375"/>
                      </a:lnTo>
                      <a:lnTo>
                        <a:pt x="3600450" y="5307013"/>
                      </a:lnTo>
                      <a:lnTo>
                        <a:pt x="3581400" y="5324475"/>
                      </a:lnTo>
                      <a:lnTo>
                        <a:pt x="3567113" y="5340350"/>
                      </a:lnTo>
                      <a:lnTo>
                        <a:pt x="3549650" y="5354638"/>
                      </a:lnTo>
                      <a:lnTo>
                        <a:pt x="3529013" y="5365750"/>
                      </a:lnTo>
                      <a:lnTo>
                        <a:pt x="3489325" y="5386388"/>
                      </a:lnTo>
                      <a:lnTo>
                        <a:pt x="3451225" y="5402263"/>
                      </a:lnTo>
                      <a:lnTo>
                        <a:pt x="3406775" y="5413375"/>
                      </a:lnTo>
                      <a:lnTo>
                        <a:pt x="3365500" y="5419725"/>
                      </a:lnTo>
                      <a:lnTo>
                        <a:pt x="3321050" y="5422900"/>
                      </a:lnTo>
                      <a:lnTo>
                        <a:pt x="3273425" y="5422900"/>
                      </a:lnTo>
                      <a:lnTo>
                        <a:pt x="3182938" y="5419725"/>
                      </a:lnTo>
                      <a:lnTo>
                        <a:pt x="3097213" y="5416550"/>
                      </a:lnTo>
                      <a:lnTo>
                        <a:pt x="2838450" y="5416550"/>
                      </a:lnTo>
                      <a:lnTo>
                        <a:pt x="2770188" y="5416550"/>
                      </a:lnTo>
                      <a:lnTo>
                        <a:pt x="2708275" y="5413375"/>
                      </a:lnTo>
                      <a:lnTo>
                        <a:pt x="2678113" y="5408613"/>
                      </a:lnTo>
                      <a:lnTo>
                        <a:pt x="2647950" y="5402263"/>
                      </a:lnTo>
                      <a:lnTo>
                        <a:pt x="2622550" y="5395913"/>
                      </a:lnTo>
                      <a:lnTo>
                        <a:pt x="2598738" y="5384800"/>
                      </a:lnTo>
                      <a:lnTo>
                        <a:pt x="2574925" y="5368925"/>
                      </a:lnTo>
                      <a:lnTo>
                        <a:pt x="2554288" y="5354638"/>
                      </a:lnTo>
                      <a:lnTo>
                        <a:pt x="2532063" y="5330825"/>
                      </a:lnTo>
                      <a:lnTo>
                        <a:pt x="2514600" y="5307013"/>
                      </a:lnTo>
                      <a:lnTo>
                        <a:pt x="2500313" y="5276850"/>
                      </a:lnTo>
                      <a:lnTo>
                        <a:pt x="2484438" y="5241925"/>
                      </a:lnTo>
                      <a:lnTo>
                        <a:pt x="2476500" y="5202238"/>
                      </a:lnTo>
                      <a:lnTo>
                        <a:pt x="2466975" y="5154613"/>
                      </a:lnTo>
                      <a:lnTo>
                        <a:pt x="2466975" y="5229225"/>
                      </a:lnTo>
                      <a:lnTo>
                        <a:pt x="2466975" y="5341938"/>
                      </a:lnTo>
                      <a:lnTo>
                        <a:pt x="2466975" y="5440363"/>
                      </a:lnTo>
                      <a:lnTo>
                        <a:pt x="2463800" y="5538788"/>
                      </a:lnTo>
                      <a:lnTo>
                        <a:pt x="2459038" y="5634038"/>
                      </a:lnTo>
                      <a:lnTo>
                        <a:pt x="2452688" y="5681663"/>
                      </a:lnTo>
                      <a:lnTo>
                        <a:pt x="2443163" y="5729288"/>
                      </a:lnTo>
                      <a:lnTo>
                        <a:pt x="2435225" y="5776913"/>
                      </a:lnTo>
                      <a:lnTo>
                        <a:pt x="2422525" y="5824538"/>
                      </a:lnTo>
                      <a:lnTo>
                        <a:pt x="2408238" y="5868988"/>
                      </a:lnTo>
                      <a:lnTo>
                        <a:pt x="2390775" y="5916613"/>
                      </a:lnTo>
                      <a:lnTo>
                        <a:pt x="2368550" y="5961063"/>
                      </a:lnTo>
                      <a:lnTo>
                        <a:pt x="2343150" y="6002338"/>
                      </a:lnTo>
                      <a:lnTo>
                        <a:pt x="2316163" y="6046788"/>
                      </a:lnTo>
                      <a:lnTo>
                        <a:pt x="2282825" y="6088063"/>
                      </a:lnTo>
                      <a:lnTo>
                        <a:pt x="2268538" y="6103938"/>
                      </a:lnTo>
                      <a:lnTo>
                        <a:pt x="2255838" y="6121400"/>
                      </a:lnTo>
                      <a:lnTo>
                        <a:pt x="2238375" y="6156325"/>
                      </a:lnTo>
                      <a:lnTo>
                        <a:pt x="2224088" y="6199188"/>
                      </a:lnTo>
                      <a:lnTo>
                        <a:pt x="2211388" y="6243638"/>
                      </a:lnTo>
                      <a:lnTo>
                        <a:pt x="2193925" y="6335713"/>
                      </a:lnTo>
                      <a:lnTo>
                        <a:pt x="2181225" y="6383338"/>
                      </a:lnTo>
                      <a:lnTo>
                        <a:pt x="2170113" y="6424613"/>
                      </a:lnTo>
                      <a:lnTo>
                        <a:pt x="2166938" y="6442075"/>
                      </a:lnTo>
                      <a:lnTo>
                        <a:pt x="2157413" y="6459538"/>
                      </a:lnTo>
                      <a:lnTo>
                        <a:pt x="2143125" y="6478588"/>
                      </a:lnTo>
                      <a:lnTo>
                        <a:pt x="2125663" y="6496050"/>
                      </a:lnTo>
                      <a:lnTo>
                        <a:pt x="2101850" y="6510338"/>
                      </a:lnTo>
                      <a:lnTo>
                        <a:pt x="2078038" y="6526213"/>
                      </a:lnTo>
                      <a:lnTo>
                        <a:pt x="2051050" y="6534150"/>
                      </a:lnTo>
                      <a:lnTo>
                        <a:pt x="2020888" y="6537325"/>
                      </a:lnTo>
                      <a:lnTo>
                        <a:pt x="1828800" y="6507163"/>
                      </a:lnTo>
                      <a:lnTo>
                        <a:pt x="1628775" y="6478588"/>
                      </a:lnTo>
                      <a:lnTo>
                        <a:pt x="1525588" y="6457950"/>
                      </a:lnTo>
                      <a:lnTo>
                        <a:pt x="1420813" y="6435725"/>
                      </a:lnTo>
                      <a:lnTo>
                        <a:pt x="1316038" y="6415088"/>
                      </a:lnTo>
                      <a:lnTo>
                        <a:pt x="1206500" y="6389688"/>
                      </a:lnTo>
                      <a:lnTo>
                        <a:pt x="1168400" y="6370638"/>
                      </a:lnTo>
                      <a:lnTo>
                        <a:pt x="1150938" y="6362700"/>
                      </a:lnTo>
                      <a:lnTo>
                        <a:pt x="1135063" y="6353175"/>
                      </a:lnTo>
                      <a:lnTo>
                        <a:pt x="1123950" y="6342063"/>
                      </a:lnTo>
                      <a:lnTo>
                        <a:pt x="1111250" y="6326188"/>
                      </a:lnTo>
                      <a:lnTo>
                        <a:pt x="1103313" y="6311900"/>
                      </a:lnTo>
                      <a:lnTo>
                        <a:pt x="1093788" y="6294438"/>
                      </a:lnTo>
                      <a:lnTo>
                        <a:pt x="1087438" y="6275388"/>
                      </a:lnTo>
                      <a:lnTo>
                        <a:pt x="1084263" y="6254750"/>
                      </a:lnTo>
                      <a:lnTo>
                        <a:pt x="1082675" y="6234113"/>
                      </a:lnTo>
                      <a:lnTo>
                        <a:pt x="1082675" y="6210300"/>
                      </a:lnTo>
                      <a:lnTo>
                        <a:pt x="1084263" y="6154738"/>
                      </a:lnTo>
                      <a:lnTo>
                        <a:pt x="1093788" y="6088063"/>
                      </a:lnTo>
                      <a:lnTo>
                        <a:pt x="1120775" y="6046788"/>
                      </a:lnTo>
                      <a:lnTo>
                        <a:pt x="1144588" y="5999163"/>
                      </a:lnTo>
                      <a:lnTo>
                        <a:pt x="1162050" y="5948363"/>
                      </a:lnTo>
                      <a:lnTo>
                        <a:pt x="1176338" y="5899150"/>
                      </a:lnTo>
                      <a:lnTo>
                        <a:pt x="1189038" y="5845175"/>
                      </a:lnTo>
                      <a:lnTo>
                        <a:pt x="1198563" y="5788025"/>
                      </a:lnTo>
                      <a:lnTo>
                        <a:pt x="1203325" y="5735638"/>
                      </a:lnTo>
                      <a:lnTo>
                        <a:pt x="1206500" y="5678488"/>
                      </a:lnTo>
                      <a:lnTo>
                        <a:pt x="1212850" y="5657850"/>
                      </a:lnTo>
                      <a:lnTo>
                        <a:pt x="1216025" y="5634038"/>
                      </a:lnTo>
                      <a:lnTo>
                        <a:pt x="1216025" y="5613400"/>
                      </a:lnTo>
                      <a:lnTo>
                        <a:pt x="1216025" y="5589588"/>
                      </a:lnTo>
                      <a:lnTo>
                        <a:pt x="1209675" y="5541963"/>
                      </a:lnTo>
                      <a:lnTo>
                        <a:pt x="1198563" y="5497513"/>
                      </a:lnTo>
                      <a:lnTo>
                        <a:pt x="1179513" y="5453063"/>
                      </a:lnTo>
                      <a:lnTo>
                        <a:pt x="1165225" y="5410200"/>
                      </a:lnTo>
                      <a:lnTo>
                        <a:pt x="1131888" y="5341938"/>
                      </a:lnTo>
                      <a:lnTo>
                        <a:pt x="1069975" y="5238750"/>
                      </a:lnTo>
                      <a:lnTo>
                        <a:pt x="1012825" y="5130800"/>
                      </a:lnTo>
                      <a:lnTo>
                        <a:pt x="957263" y="5027613"/>
                      </a:lnTo>
                      <a:lnTo>
                        <a:pt x="903288" y="4919663"/>
                      </a:lnTo>
                      <a:lnTo>
                        <a:pt x="855663" y="4813300"/>
                      </a:lnTo>
                      <a:lnTo>
                        <a:pt x="811213" y="4706938"/>
                      </a:lnTo>
                      <a:lnTo>
                        <a:pt x="769938" y="4598988"/>
                      </a:lnTo>
                      <a:lnTo>
                        <a:pt x="733425" y="4492625"/>
                      </a:lnTo>
                      <a:lnTo>
                        <a:pt x="701675" y="4383088"/>
                      </a:lnTo>
                      <a:lnTo>
                        <a:pt x="671513" y="4271963"/>
                      </a:lnTo>
                      <a:lnTo>
                        <a:pt x="647700" y="4162425"/>
                      </a:lnTo>
                      <a:lnTo>
                        <a:pt x="630238" y="4049713"/>
                      </a:lnTo>
                      <a:lnTo>
                        <a:pt x="617538" y="3937000"/>
                      </a:lnTo>
                      <a:lnTo>
                        <a:pt x="609600" y="3821113"/>
                      </a:lnTo>
                      <a:lnTo>
                        <a:pt x="609600" y="3705225"/>
                      </a:lnTo>
                      <a:lnTo>
                        <a:pt x="612775" y="3586163"/>
                      </a:lnTo>
                      <a:lnTo>
                        <a:pt x="620713" y="3470275"/>
                      </a:lnTo>
                      <a:lnTo>
                        <a:pt x="636588" y="3354388"/>
                      </a:lnTo>
                      <a:lnTo>
                        <a:pt x="657225" y="3243263"/>
                      </a:lnTo>
                      <a:lnTo>
                        <a:pt x="681038" y="3136900"/>
                      </a:lnTo>
                      <a:lnTo>
                        <a:pt x="709613" y="3032125"/>
                      </a:lnTo>
                      <a:lnTo>
                        <a:pt x="746125" y="2932113"/>
                      </a:lnTo>
                      <a:lnTo>
                        <a:pt x="784225" y="2833688"/>
                      </a:lnTo>
                      <a:lnTo>
                        <a:pt x="828675" y="2735263"/>
                      </a:lnTo>
                      <a:lnTo>
                        <a:pt x="879475" y="2643188"/>
                      </a:lnTo>
                      <a:lnTo>
                        <a:pt x="933450" y="2551113"/>
                      </a:lnTo>
                      <a:lnTo>
                        <a:pt x="992188" y="2465388"/>
                      </a:lnTo>
                      <a:lnTo>
                        <a:pt x="1055688" y="2379663"/>
                      </a:lnTo>
                      <a:lnTo>
                        <a:pt x="1123950" y="2295525"/>
                      </a:lnTo>
                      <a:lnTo>
                        <a:pt x="1195388" y="2212975"/>
                      </a:lnTo>
                      <a:lnTo>
                        <a:pt x="1271588" y="2132013"/>
                      </a:lnTo>
                      <a:lnTo>
                        <a:pt x="1355725" y="2054225"/>
                      </a:lnTo>
                      <a:lnTo>
                        <a:pt x="1423988" y="2001838"/>
                      </a:lnTo>
                      <a:lnTo>
                        <a:pt x="1495425" y="1951038"/>
                      </a:lnTo>
                      <a:lnTo>
                        <a:pt x="1566863" y="1900238"/>
                      </a:lnTo>
                      <a:lnTo>
                        <a:pt x="1641475" y="1855788"/>
                      </a:lnTo>
                      <a:lnTo>
                        <a:pt x="1714500" y="1814513"/>
                      </a:lnTo>
                      <a:lnTo>
                        <a:pt x="1789113" y="1774825"/>
                      </a:lnTo>
                      <a:lnTo>
                        <a:pt x="1866900" y="1739900"/>
                      </a:lnTo>
                      <a:lnTo>
                        <a:pt x="1944688" y="1703388"/>
                      </a:lnTo>
                      <a:lnTo>
                        <a:pt x="2020888" y="1671638"/>
                      </a:lnTo>
                      <a:lnTo>
                        <a:pt x="2101850" y="1641476"/>
                      </a:lnTo>
                      <a:lnTo>
                        <a:pt x="2184400" y="1614488"/>
                      </a:lnTo>
                      <a:lnTo>
                        <a:pt x="2268538" y="1587500"/>
                      </a:lnTo>
                      <a:lnTo>
                        <a:pt x="2351088" y="1562100"/>
                      </a:lnTo>
                      <a:lnTo>
                        <a:pt x="2436813" y="1538288"/>
                      </a:lnTo>
                      <a:lnTo>
                        <a:pt x="2616200" y="1492250"/>
                      </a:lnTo>
                      <a:lnTo>
                        <a:pt x="2725738" y="1492250"/>
                      </a:lnTo>
                      <a:lnTo>
                        <a:pt x="2654300" y="1590675"/>
                      </a:lnTo>
                      <a:lnTo>
                        <a:pt x="2582863" y="1682750"/>
                      </a:lnTo>
                      <a:lnTo>
                        <a:pt x="2435225" y="1866901"/>
                      </a:lnTo>
                      <a:lnTo>
                        <a:pt x="2363788" y="1958975"/>
                      </a:lnTo>
                      <a:lnTo>
                        <a:pt x="2295525" y="2052638"/>
                      </a:lnTo>
                      <a:lnTo>
                        <a:pt x="2228850" y="2144713"/>
                      </a:lnTo>
                      <a:lnTo>
                        <a:pt x="2200275" y="2192338"/>
                      </a:lnTo>
                      <a:lnTo>
                        <a:pt x="2170113" y="2241550"/>
                      </a:lnTo>
                      <a:lnTo>
                        <a:pt x="2089150" y="2355850"/>
                      </a:lnTo>
                      <a:lnTo>
                        <a:pt x="2047875" y="2411413"/>
                      </a:lnTo>
                      <a:lnTo>
                        <a:pt x="2012950" y="2471738"/>
                      </a:lnTo>
                      <a:lnTo>
                        <a:pt x="1979613" y="2530475"/>
                      </a:lnTo>
                      <a:lnTo>
                        <a:pt x="1952625" y="2592388"/>
                      </a:lnTo>
                      <a:lnTo>
                        <a:pt x="1928813" y="2659063"/>
                      </a:lnTo>
                      <a:lnTo>
                        <a:pt x="1917700" y="2693988"/>
                      </a:lnTo>
                      <a:lnTo>
                        <a:pt x="1911350" y="2727325"/>
                      </a:lnTo>
                      <a:lnTo>
                        <a:pt x="1893888" y="2776538"/>
                      </a:lnTo>
                      <a:lnTo>
                        <a:pt x="1881188" y="2824163"/>
                      </a:lnTo>
                      <a:lnTo>
                        <a:pt x="1873250" y="2868613"/>
                      </a:lnTo>
                      <a:lnTo>
                        <a:pt x="1873250" y="2916238"/>
                      </a:lnTo>
                      <a:lnTo>
                        <a:pt x="1876425" y="2962275"/>
                      </a:lnTo>
                      <a:lnTo>
                        <a:pt x="1881188" y="3006725"/>
                      </a:lnTo>
                      <a:lnTo>
                        <a:pt x="1893888" y="3048000"/>
                      </a:lnTo>
                      <a:lnTo>
                        <a:pt x="1905000" y="3092450"/>
                      </a:lnTo>
                      <a:lnTo>
                        <a:pt x="1924050" y="3133725"/>
                      </a:lnTo>
                      <a:lnTo>
                        <a:pt x="1944688" y="3171825"/>
                      </a:lnTo>
                      <a:lnTo>
                        <a:pt x="1965325" y="3214688"/>
                      </a:lnTo>
                      <a:lnTo>
                        <a:pt x="1989138" y="3252788"/>
                      </a:lnTo>
                      <a:lnTo>
                        <a:pt x="2041525" y="3327400"/>
                      </a:lnTo>
                      <a:lnTo>
                        <a:pt x="2095500" y="3398838"/>
                      </a:lnTo>
                      <a:lnTo>
                        <a:pt x="2149475" y="3470275"/>
                      </a:lnTo>
                      <a:lnTo>
                        <a:pt x="2197100" y="3541713"/>
                      </a:lnTo>
                      <a:lnTo>
                        <a:pt x="2217738" y="3576638"/>
                      </a:lnTo>
                      <a:lnTo>
                        <a:pt x="2238375" y="3613150"/>
                      </a:lnTo>
                      <a:lnTo>
                        <a:pt x="2252663" y="3648075"/>
                      </a:lnTo>
                      <a:lnTo>
                        <a:pt x="2268538" y="3684588"/>
                      </a:lnTo>
                      <a:lnTo>
                        <a:pt x="2279650" y="3722688"/>
                      </a:lnTo>
                      <a:lnTo>
                        <a:pt x="2286000" y="3757613"/>
                      </a:lnTo>
                      <a:lnTo>
                        <a:pt x="2289175" y="3797300"/>
                      </a:lnTo>
                      <a:lnTo>
                        <a:pt x="2289175" y="3835400"/>
                      </a:lnTo>
                      <a:lnTo>
                        <a:pt x="2286000" y="3873500"/>
                      </a:lnTo>
                      <a:lnTo>
                        <a:pt x="2276475" y="3916363"/>
                      </a:lnTo>
                      <a:lnTo>
                        <a:pt x="2262188" y="3954463"/>
                      </a:lnTo>
                      <a:lnTo>
                        <a:pt x="2244725" y="3995738"/>
                      </a:lnTo>
                      <a:lnTo>
                        <a:pt x="2232025" y="4013200"/>
                      </a:lnTo>
                      <a:lnTo>
                        <a:pt x="2224088" y="4037013"/>
                      </a:lnTo>
                      <a:lnTo>
                        <a:pt x="2217738" y="4064000"/>
                      </a:lnTo>
                      <a:lnTo>
                        <a:pt x="2217738" y="4090988"/>
                      </a:lnTo>
                      <a:lnTo>
                        <a:pt x="2217738" y="4117975"/>
                      </a:lnTo>
                      <a:lnTo>
                        <a:pt x="2224088" y="4144963"/>
                      </a:lnTo>
                      <a:lnTo>
                        <a:pt x="2232025" y="4168775"/>
                      </a:lnTo>
                      <a:lnTo>
                        <a:pt x="2244725" y="4183063"/>
                      </a:lnTo>
                      <a:lnTo>
                        <a:pt x="2306638" y="4251325"/>
                      </a:lnTo>
                      <a:lnTo>
                        <a:pt x="2368550" y="4313238"/>
                      </a:lnTo>
                      <a:lnTo>
                        <a:pt x="2435225" y="4373563"/>
                      </a:lnTo>
                      <a:lnTo>
                        <a:pt x="2497138" y="4424363"/>
                      </a:lnTo>
                      <a:lnTo>
                        <a:pt x="2562225" y="4471988"/>
                      </a:lnTo>
                      <a:lnTo>
                        <a:pt x="2627313" y="4510088"/>
                      </a:lnTo>
                      <a:lnTo>
                        <a:pt x="2660650" y="4527550"/>
                      </a:lnTo>
                      <a:lnTo>
                        <a:pt x="2695575" y="4543425"/>
                      </a:lnTo>
                      <a:lnTo>
                        <a:pt x="2728913" y="4554538"/>
                      </a:lnTo>
                      <a:lnTo>
                        <a:pt x="2763838" y="4567238"/>
                      </a:lnTo>
                      <a:lnTo>
                        <a:pt x="2800350" y="4575175"/>
                      </a:lnTo>
                      <a:lnTo>
                        <a:pt x="2835275" y="4584700"/>
                      </a:lnTo>
                      <a:lnTo>
                        <a:pt x="2871788" y="4591050"/>
                      </a:lnTo>
                      <a:lnTo>
                        <a:pt x="2906713" y="4594225"/>
                      </a:lnTo>
                      <a:lnTo>
                        <a:pt x="2943225" y="4594225"/>
                      </a:lnTo>
                      <a:lnTo>
                        <a:pt x="2981325" y="4594225"/>
                      </a:lnTo>
                      <a:lnTo>
                        <a:pt x="3021013" y="4591050"/>
                      </a:lnTo>
                      <a:lnTo>
                        <a:pt x="3059113" y="4584700"/>
                      </a:lnTo>
                      <a:lnTo>
                        <a:pt x="3097213" y="4575175"/>
                      </a:lnTo>
                      <a:lnTo>
                        <a:pt x="3138488" y="4564063"/>
                      </a:lnTo>
                      <a:lnTo>
                        <a:pt x="3178175" y="4551363"/>
                      </a:lnTo>
                      <a:lnTo>
                        <a:pt x="3219450" y="4537075"/>
                      </a:lnTo>
                      <a:lnTo>
                        <a:pt x="3263900" y="4516438"/>
                      </a:lnTo>
                      <a:lnTo>
                        <a:pt x="3305175" y="4495800"/>
                      </a:lnTo>
                      <a:lnTo>
                        <a:pt x="3349625" y="4471988"/>
                      </a:lnTo>
                      <a:lnTo>
                        <a:pt x="3394075" y="4445000"/>
                      </a:lnTo>
                      <a:lnTo>
                        <a:pt x="3617913" y="4329113"/>
                      </a:lnTo>
                      <a:lnTo>
                        <a:pt x="3730625" y="4271963"/>
                      </a:lnTo>
                      <a:lnTo>
                        <a:pt x="3843338" y="4216400"/>
                      </a:lnTo>
                      <a:lnTo>
                        <a:pt x="3959225" y="4168775"/>
                      </a:lnTo>
                      <a:lnTo>
                        <a:pt x="4019550" y="4144963"/>
                      </a:lnTo>
                      <a:lnTo>
                        <a:pt x="4078288" y="4124325"/>
                      </a:lnTo>
                      <a:lnTo>
                        <a:pt x="4138613" y="4108450"/>
                      </a:lnTo>
                      <a:lnTo>
                        <a:pt x="4197350" y="4094163"/>
                      </a:lnTo>
                      <a:lnTo>
                        <a:pt x="4259263" y="4081463"/>
                      </a:lnTo>
                      <a:lnTo>
                        <a:pt x="4322763" y="4073525"/>
                      </a:lnTo>
                      <a:lnTo>
                        <a:pt x="4337050" y="4067175"/>
                      </a:lnTo>
                      <a:lnTo>
                        <a:pt x="4354513" y="4057650"/>
                      </a:lnTo>
                      <a:lnTo>
                        <a:pt x="4375150" y="4043363"/>
                      </a:lnTo>
                      <a:lnTo>
                        <a:pt x="4397375" y="4025900"/>
                      </a:lnTo>
                      <a:lnTo>
                        <a:pt x="4418013" y="4002088"/>
                      </a:lnTo>
                      <a:lnTo>
                        <a:pt x="4438650" y="3978275"/>
                      </a:lnTo>
                      <a:lnTo>
                        <a:pt x="4456113" y="3951288"/>
                      </a:lnTo>
                      <a:lnTo>
                        <a:pt x="4470400" y="3921125"/>
                      </a:lnTo>
                      <a:lnTo>
                        <a:pt x="4497388" y="3844925"/>
                      </a:lnTo>
                      <a:lnTo>
                        <a:pt x="4518025" y="3767138"/>
                      </a:lnTo>
                      <a:lnTo>
                        <a:pt x="4537075" y="3689350"/>
                      </a:lnTo>
                      <a:lnTo>
                        <a:pt x="4548188" y="3613150"/>
                      </a:lnTo>
                      <a:lnTo>
                        <a:pt x="4560888" y="3535363"/>
                      </a:lnTo>
                      <a:lnTo>
                        <a:pt x="4565650" y="3457575"/>
                      </a:lnTo>
                      <a:lnTo>
                        <a:pt x="4572000" y="3381375"/>
                      </a:lnTo>
                      <a:lnTo>
                        <a:pt x="4572000" y="3300413"/>
                      </a:lnTo>
                      <a:lnTo>
                        <a:pt x="4572000" y="3222625"/>
                      </a:lnTo>
                      <a:lnTo>
                        <a:pt x="4568825" y="3143250"/>
                      </a:lnTo>
                      <a:lnTo>
                        <a:pt x="4562475" y="3062288"/>
                      </a:lnTo>
                      <a:lnTo>
                        <a:pt x="4554538" y="2982913"/>
                      </a:lnTo>
                      <a:lnTo>
                        <a:pt x="4533900" y="2819400"/>
                      </a:lnTo>
                      <a:lnTo>
                        <a:pt x="4506913" y="2652713"/>
                      </a:lnTo>
                      <a:lnTo>
                        <a:pt x="4479925" y="2476500"/>
                      </a:lnTo>
                      <a:lnTo>
                        <a:pt x="4446588" y="2292351"/>
                      </a:lnTo>
                      <a:lnTo>
                        <a:pt x="4429125" y="2197100"/>
                      </a:lnTo>
                      <a:lnTo>
                        <a:pt x="4408488" y="2098675"/>
                      </a:lnTo>
                      <a:lnTo>
                        <a:pt x="4384675" y="2005013"/>
                      </a:lnTo>
                      <a:lnTo>
                        <a:pt x="4360863" y="1906588"/>
                      </a:lnTo>
                      <a:lnTo>
                        <a:pt x="4360863" y="2765425"/>
                      </a:lnTo>
                      <a:lnTo>
                        <a:pt x="4360863" y="3698875"/>
                      </a:lnTo>
                      <a:lnTo>
                        <a:pt x="4357688" y="3725863"/>
                      </a:lnTo>
                      <a:lnTo>
                        <a:pt x="4354513" y="3752850"/>
                      </a:lnTo>
                      <a:lnTo>
                        <a:pt x="4349750" y="3776663"/>
                      </a:lnTo>
                      <a:lnTo>
                        <a:pt x="4340225" y="3797300"/>
                      </a:lnTo>
                      <a:lnTo>
                        <a:pt x="4327525" y="3817938"/>
                      </a:lnTo>
                      <a:lnTo>
                        <a:pt x="4316413" y="3838575"/>
                      </a:lnTo>
                      <a:lnTo>
                        <a:pt x="4302125" y="3856038"/>
                      </a:lnTo>
                      <a:lnTo>
                        <a:pt x="4286250" y="3870325"/>
                      </a:lnTo>
                      <a:lnTo>
                        <a:pt x="4265613" y="3886200"/>
                      </a:lnTo>
                      <a:lnTo>
                        <a:pt x="4248150" y="3900488"/>
                      </a:lnTo>
                      <a:lnTo>
                        <a:pt x="4203700" y="3924300"/>
                      </a:lnTo>
                      <a:lnTo>
                        <a:pt x="4152900" y="3944938"/>
                      </a:lnTo>
                      <a:lnTo>
                        <a:pt x="4098925" y="3960813"/>
                      </a:lnTo>
                      <a:lnTo>
                        <a:pt x="4000500" y="3989388"/>
                      </a:lnTo>
                      <a:lnTo>
                        <a:pt x="3906838" y="4022725"/>
                      </a:lnTo>
                      <a:lnTo>
                        <a:pt x="3811588" y="4057650"/>
                      </a:lnTo>
                      <a:lnTo>
                        <a:pt x="3716338" y="4100513"/>
                      </a:lnTo>
                      <a:lnTo>
                        <a:pt x="3621088" y="4144963"/>
                      </a:lnTo>
                      <a:lnTo>
                        <a:pt x="3532188" y="4192588"/>
                      </a:lnTo>
                      <a:lnTo>
                        <a:pt x="3441700" y="4243388"/>
                      </a:lnTo>
                      <a:lnTo>
                        <a:pt x="3359150" y="4295775"/>
                      </a:lnTo>
                      <a:lnTo>
                        <a:pt x="3287713" y="4329113"/>
                      </a:lnTo>
                      <a:lnTo>
                        <a:pt x="3222625" y="4359275"/>
                      </a:lnTo>
                      <a:lnTo>
                        <a:pt x="3157538" y="4379913"/>
                      </a:lnTo>
                      <a:lnTo>
                        <a:pt x="3094038" y="4400550"/>
                      </a:lnTo>
                      <a:lnTo>
                        <a:pt x="3032125" y="4411663"/>
                      </a:lnTo>
                      <a:lnTo>
                        <a:pt x="2973388" y="4421188"/>
                      </a:lnTo>
                      <a:lnTo>
                        <a:pt x="2913063" y="4421188"/>
                      </a:lnTo>
                      <a:lnTo>
                        <a:pt x="2857500" y="4418013"/>
                      </a:lnTo>
                      <a:lnTo>
                        <a:pt x="2803525" y="4406900"/>
                      </a:lnTo>
                      <a:lnTo>
                        <a:pt x="2749550" y="4391025"/>
                      </a:lnTo>
                      <a:lnTo>
                        <a:pt x="2698750" y="4367213"/>
                      </a:lnTo>
                      <a:lnTo>
                        <a:pt x="2647950" y="4337050"/>
                      </a:lnTo>
                      <a:lnTo>
                        <a:pt x="2600325" y="4302125"/>
                      </a:lnTo>
                      <a:lnTo>
                        <a:pt x="2554288" y="4257675"/>
                      </a:lnTo>
                      <a:lnTo>
                        <a:pt x="2508250" y="4206875"/>
                      </a:lnTo>
                      <a:lnTo>
                        <a:pt x="2466975" y="4148138"/>
                      </a:lnTo>
                      <a:lnTo>
                        <a:pt x="2452688" y="4117975"/>
                      </a:lnTo>
                      <a:lnTo>
                        <a:pt x="2439988" y="4084638"/>
                      </a:lnTo>
                      <a:lnTo>
                        <a:pt x="2428875" y="4049713"/>
                      </a:lnTo>
                      <a:lnTo>
                        <a:pt x="2419350" y="4016375"/>
                      </a:lnTo>
                      <a:lnTo>
                        <a:pt x="2416175" y="3981450"/>
                      </a:lnTo>
                      <a:lnTo>
                        <a:pt x="2416175" y="3948113"/>
                      </a:lnTo>
                      <a:lnTo>
                        <a:pt x="2419350" y="3916363"/>
                      </a:lnTo>
                      <a:lnTo>
                        <a:pt x="2425700" y="3900488"/>
                      </a:lnTo>
                      <a:lnTo>
                        <a:pt x="2432050" y="3886200"/>
                      </a:lnTo>
                      <a:lnTo>
                        <a:pt x="2446338" y="3829050"/>
                      </a:lnTo>
                      <a:lnTo>
                        <a:pt x="2463800" y="3778250"/>
                      </a:lnTo>
                      <a:lnTo>
                        <a:pt x="2484438" y="3730625"/>
                      </a:lnTo>
                      <a:lnTo>
                        <a:pt x="2508250" y="3684588"/>
                      </a:lnTo>
                      <a:lnTo>
                        <a:pt x="2535238" y="3638550"/>
                      </a:lnTo>
                      <a:lnTo>
                        <a:pt x="2559050" y="3597275"/>
                      </a:lnTo>
                      <a:lnTo>
                        <a:pt x="2616200" y="3511550"/>
                      </a:lnTo>
                      <a:lnTo>
                        <a:pt x="2667000" y="3406775"/>
                      </a:lnTo>
                      <a:lnTo>
                        <a:pt x="2705100" y="3311525"/>
                      </a:lnTo>
                      <a:lnTo>
                        <a:pt x="2735263" y="3222625"/>
                      </a:lnTo>
                      <a:lnTo>
                        <a:pt x="2763838" y="3136900"/>
                      </a:lnTo>
                      <a:lnTo>
                        <a:pt x="2722563" y="3181350"/>
                      </a:lnTo>
                      <a:lnTo>
                        <a:pt x="2681288" y="3228975"/>
                      </a:lnTo>
                      <a:lnTo>
                        <a:pt x="2598738" y="3330575"/>
                      </a:lnTo>
                      <a:lnTo>
                        <a:pt x="2514600" y="3436938"/>
                      </a:lnTo>
                      <a:lnTo>
                        <a:pt x="2432050" y="3549650"/>
                      </a:lnTo>
                      <a:lnTo>
                        <a:pt x="2374900" y="3478213"/>
                      </a:lnTo>
                      <a:lnTo>
                        <a:pt x="2324100" y="3409950"/>
                      </a:lnTo>
                      <a:lnTo>
                        <a:pt x="2276475" y="3338513"/>
                      </a:lnTo>
                      <a:lnTo>
                        <a:pt x="2228850" y="3267075"/>
                      </a:lnTo>
                      <a:lnTo>
                        <a:pt x="2143125" y="3127375"/>
                      </a:lnTo>
                      <a:lnTo>
                        <a:pt x="2060575" y="2987675"/>
                      </a:lnTo>
                      <a:lnTo>
                        <a:pt x="2047875" y="2973388"/>
                      </a:lnTo>
                      <a:lnTo>
                        <a:pt x="2039938" y="2955925"/>
                      </a:lnTo>
                      <a:lnTo>
                        <a:pt x="2030413" y="2935288"/>
                      </a:lnTo>
                      <a:lnTo>
                        <a:pt x="2027238" y="2914650"/>
                      </a:lnTo>
                      <a:lnTo>
                        <a:pt x="2020888" y="2871788"/>
                      </a:lnTo>
                      <a:lnTo>
                        <a:pt x="2020888" y="2840038"/>
                      </a:lnTo>
                      <a:lnTo>
                        <a:pt x="2063750" y="2755900"/>
                      </a:lnTo>
                      <a:lnTo>
                        <a:pt x="2101850" y="2673350"/>
                      </a:lnTo>
                      <a:lnTo>
                        <a:pt x="2176463" y="2506663"/>
                      </a:lnTo>
                      <a:lnTo>
                        <a:pt x="2214563" y="2428875"/>
                      </a:lnTo>
                      <a:lnTo>
                        <a:pt x="2255838" y="2352675"/>
                      </a:lnTo>
                      <a:lnTo>
                        <a:pt x="2303463" y="2274888"/>
                      </a:lnTo>
                      <a:lnTo>
                        <a:pt x="2330450" y="2238375"/>
                      </a:lnTo>
                      <a:lnTo>
                        <a:pt x="2357438" y="2203450"/>
                      </a:lnTo>
                      <a:lnTo>
                        <a:pt x="2482850" y="2054225"/>
                      </a:lnTo>
                      <a:lnTo>
                        <a:pt x="2613025" y="1909763"/>
                      </a:lnTo>
                      <a:lnTo>
                        <a:pt x="2743200" y="1766888"/>
                      </a:lnTo>
                      <a:lnTo>
                        <a:pt x="2874963" y="1630363"/>
                      </a:lnTo>
                      <a:lnTo>
                        <a:pt x="3138488" y="1358900"/>
                      </a:lnTo>
                      <a:lnTo>
                        <a:pt x="3267075" y="1222376"/>
                      </a:lnTo>
                      <a:lnTo>
                        <a:pt x="3394075" y="1082675"/>
                      </a:lnTo>
                      <a:lnTo>
                        <a:pt x="3430588" y="1044576"/>
                      </a:lnTo>
                      <a:lnTo>
                        <a:pt x="3468688" y="1011238"/>
                      </a:lnTo>
                      <a:lnTo>
                        <a:pt x="3508375" y="984250"/>
                      </a:lnTo>
                      <a:lnTo>
                        <a:pt x="3546475" y="963613"/>
                      </a:lnTo>
                      <a:lnTo>
                        <a:pt x="3587750" y="946150"/>
                      </a:lnTo>
                      <a:lnTo>
                        <a:pt x="3629025" y="933450"/>
                      </a:lnTo>
                      <a:lnTo>
                        <a:pt x="3671888" y="922338"/>
                      </a:lnTo>
                      <a:lnTo>
                        <a:pt x="3716338" y="915988"/>
                      </a:lnTo>
                      <a:lnTo>
                        <a:pt x="3802063" y="904875"/>
                      </a:lnTo>
                      <a:lnTo>
                        <a:pt x="3890963" y="895350"/>
                      </a:lnTo>
                      <a:lnTo>
                        <a:pt x="3932238" y="889000"/>
                      </a:lnTo>
                      <a:lnTo>
                        <a:pt x="3976688" y="881063"/>
                      </a:lnTo>
                      <a:lnTo>
                        <a:pt x="4022725" y="871538"/>
                      </a:lnTo>
                      <a:lnTo>
                        <a:pt x="4064000" y="860425"/>
                      </a:lnTo>
                      <a:lnTo>
                        <a:pt x="4090988" y="857250"/>
                      </a:lnTo>
                      <a:lnTo>
                        <a:pt x="4117975" y="854075"/>
                      </a:lnTo>
                      <a:lnTo>
                        <a:pt x="4143375" y="844550"/>
                      </a:lnTo>
                      <a:lnTo>
                        <a:pt x="4170363" y="836613"/>
                      </a:lnTo>
                      <a:lnTo>
                        <a:pt x="4191000" y="823913"/>
                      </a:lnTo>
                      <a:lnTo>
                        <a:pt x="4214813" y="812801"/>
                      </a:lnTo>
                      <a:lnTo>
                        <a:pt x="4233863" y="796926"/>
                      </a:lnTo>
                      <a:lnTo>
                        <a:pt x="4248150" y="785813"/>
                      </a:lnTo>
                      <a:lnTo>
                        <a:pt x="3876675" y="785813"/>
                      </a:lnTo>
                      <a:lnTo>
                        <a:pt x="3906838" y="728663"/>
                      </a:lnTo>
                      <a:lnTo>
                        <a:pt x="3938588" y="677863"/>
                      </a:lnTo>
                      <a:lnTo>
                        <a:pt x="3971925" y="630238"/>
                      </a:lnTo>
                      <a:lnTo>
                        <a:pt x="4006850" y="585788"/>
                      </a:lnTo>
                      <a:lnTo>
                        <a:pt x="4046538" y="544513"/>
                      </a:lnTo>
                      <a:lnTo>
                        <a:pt x="4084638" y="506413"/>
                      </a:lnTo>
                      <a:lnTo>
                        <a:pt x="4125913" y="466725"/>
                      </a:lnTo>
                      <a:lnTo>
                        <a:pt x="4170363" y="434975"/>
                      </a:lnTo>
                      <a:lnTo>
                        <a:pt x="4211638" y="401638"/>
                      </a:lnTo>
                      <a:lnTo>
                        <a:pt x="4259263" y="373063"/>
                      </a:lnTo>
                      <a:lnTo>
                        <a:pt x="4303713" y="342900"/>
                      </a:lnTo>
                      <a:lnTo>
                        <a:pt x="4351338" y="315913"/>
                      </a:lnTo>
                      <a:lnTo>
                        <a:pt x="4446588" y="268288"/>
                      </a:lnTo>
                      <a:lnTo>
                        <a:pt x="4545013" y="223838"/>
                      </a:lnTo>
                      <a:lnTo>
                        <a:pt x="4654550" y="193675"/>
                      </a:lnTo>
                      <a:lnTo>
                        <a:pt x="4768850" y="163513"/>
                      </a:lnTo>
                      <a:lnTo>
                        <a:pt x="4991101" y="98425"/>
                      </a:lnTo>
                      <a:lnTo>
                        <a:pt x="5100638" y="69850"/>
                      </a:lnTo>
                      <a:lnTo>
                        <a:pt x="5213351" y="39688"/>
                      </a:lnTo>
                      <a:lnTo>
                        <a:pt x="5324476" y="19050"/>
                      </a:lnTo>
                      <a:close/>
                    </a:path>
                  </a:pathLst>
                </a:custGeom>
                <a:solidFill>
                  <a:schemeClr val="accent1">
                    <a:lumMod val="75000"/>
                  </a:schemeClr>
                </a:solidFill>
                <a:ln>
                  <a:noFill/>
                </a:ln>
              </p:spPr>
              <p:txBody>
                <a:bodyPr vert="horz" wrap="square" lIns="91414" tIns="45706" rIns="91414" bIns="45706" numCol="1" anchor="t" anchorCtr="0" compatLnSpc="1">
                  <a:prstTxWarp prst="textNoShape">
                    <a:avLst/>
                  </a:prstTxWarp>
                </a:bodyPr>
                <a:lstStyle/>
                <a:p>
                  <a:pPr defTabSz="931505"/>
                  <a:endParaRPr lang="en-IN">
                    <a:solidFill>
                      <a:srgbClr val="000000"/>
                    </a:solidFill>
                    <a:latin typeface="Segoe UI"/>
                    <a:cs typeface="+mn-cs"/>
                  </a:endParaRPr>
                </a:p>
              </p:txBody>
            </p:sp>
            <p:sp>
              <p:nvSpPr>
                <p:cNvPr id="72" name="TextBox 71"/>
                <p:cNvSpPr txBox="1"/>
                <p:nvPr/>
              </p:nvSpPr>
              <p:spPr>
                <a:xfrm>
                  <a:off x="4215037" y="4502717"/>
                  <a:ext cx="1159612" cy="386777"/>
                </a:xfrm>
                <a:prstGeom prst="rect">
                  <a:avLst/>
                </a:prstGeom>
                <a:noFill/>
              </p:spPr>
              <p:txBody>
                <a:bodyPr wrap="square" lIns="182828" tIns="146262" rIns="182828" bIns="146262" rtlCol="0">
                  <a:noAutofit/>
                </a:bodyPr>
                <a:lstStyle/>
                <a:p>
                  <a:pPr defTabSz="931505">
                    <a:lnSpc>
                      <a:spcPct val="90000"/>
                    </a:lnSpc>
                    <a:spcAft>
                      <a:spcPts val="600"/>
                    </a:spcAft>
                  </a:pPr>
                  <a:r>
                    <a:rPr lang="en-US" sz="1598" dirty="0">
                      <a:solidFill>
                        <a:srgbClr val="505050"/>
                      </a:solidFill>
                      <a:latin typeface="Segoe UI Semibold" panose="020B0702040204020203" pitchFamily="34" charset="0"/>
                      <a:cs typeface="Segoe UI Semibold" panose="020B0702040204020203" pitchFamily="34" charset="0"/>
                    </a:rPr>
                    <a:t>Hadoop</a:t>
                  </a:r>
                </a:p>
              </p:txBody>
            </p:sp>
            <p:grpSp>
              <p:nvGrpSpPr>
                <p:cNvPr id="73" name="Group 72"/>
                <p:cNvGrpSpPr>
                  <a:grpSpLocks noChangeAspect="1"/>
                </p:cNvGrpSpPr>
                <p:nvPr/>
              </p:nvGrpSpPr>
              <p:grpSpPr>
                <a:xfrm>
                  <a:off x="3158883" y="3447945"/>
                  <a:ext cx="731520" cy="949952"/>
                  <a:chOff x="7716230" y="2584442"/>
                  <a:chExt cx="822843" cy="1068544"/>
                </a:xfrm>
              </p:grpSpPr>
              <p:sp>
                <p:nvSpPr>
                  <p:cNvPr id="75" name="Oval 74"/>
                  <p:cNvSpPr>
                    <a:spLocks noChangeArrowheads="1"/>
                  </p:cNvSpPr>
                  <p:nvPr/>
                </p:nvSpPr>
                <p:spPr bwMode="auto">
                  <a:xfrm>
                    <a:off x="7730307" y="2584442"/>
                    <a:ext cx="794690" cy="151004"/>
                  </a:xfrm>
                  <a:prstGeom prst="ellipse">
                    <a:avLst/>
                  </a:prstGeom>
                  <a:solidFill>
                    <a:srgbClr val="FF8C00"/>
                  </a:solidFill>
                  <a:ln>
                    <a:noFill/>
                  </a:ln>
                  <a:extLst/>
                </p:spPr>
                <p:txBody>
                  <a:bodyPr vert="horz" wrap="square" lIns="91401" tIns="45700" rIns="91401" bIns="45700" numCol="1" anchor="t" anchorCtr="0" compatLnSpc="1">
                    <a:prstTxWarp prst="textNoShape">
                      <a:avLst/>
                    </a:prstTxWarp>
                  </a:bodyPr>
                  <a:lstStyle/>
                  <a:p>
                    <a:pPr defTabSz="932239" fontAlgn="auto">
                      <a:spcBef>
                        <a:spcPts val="0"/>
                      </a:spcBef>
                      <a:spcAft>
                        <a:spcPts val="0"/>
                      </a:spcAft>
                      <a:defRPr/>
                    </a:pPr>
                    <a:endParaRPr lang="en-US" sz="1800" kern="0">
                      <a:solidFill>
                        <a:srgbClr val="FFFFFF"/>
                      </a:solidFill>
                      <a:latin typeface="Segoe UI"/>
                      <a:cs typeface="+mn-cs"/>
                    </a:endParaRPr>
                  </a:p>
                </p:txBody>
              </p:sp>
              <p:sp>
                <p:nvSpPr>
                  <p:cNvPr id="76" name="Freeform 123"/>
                  <p:cNvSpPr>
                    <a:spLocks noEditPoints="1"/>
                  </p:cNvSpPr>
                  <p:nvPr/>
                </p:nvSpPr>
                <p:spPr bwMode="auto">
                  <a:xfrm>
                    <a:off x="7716230" y="2689379"/>
                    <a:ext cx="822843" cy="963607"/>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rgbClr val="FFC000"/>
                  </a:solidFill>
                  <a:ln>
                    <a:noFill/>
                  </a:ln>
                  <a:extLst/>
                </p:spPr>
                <p:txBody>
                  <a:bodyPr vert="horz" wrap="square" lIns="91401" tIns="45700" rIns="91401" bIns="45700" numCol="1" anchor="t" anchorCtr="0" compatLnSpc="1">
                    <a:prstTxWarp prst="textNoShape">
                      <a:avLst/>
                    </a:prstTxWarp>
                  </a:bodyPr>
                  <a:lstStyle/>
                  <a:p>
                    <a:pPr defTabSz="932239" fontAlgn="auto">
                      <a:spcBef>
                        <a:spcPts val="0"/>
                      </a:spcBef>
                      <a:spcAft>
                        <a:spcPts val="0"/>
                      </a:spcAft>
                      <a:defRPr/>
                    </a:pPr>
                    <a:endParaRPr lang="en-US" sz="1800" kern="0">
                      <a:solidFill>
                        <a:srgbClr val="FFFFFF"/>
                      </a:solidFill>
                      <a:latin typeface="Segoe UI"/>
                      <a:cs typeface="+mn-cs"/>
                    </a:endParaRPr>
                  </a:p>
                </p:txBody>
              </p:sp>
            </p:grpSp>
            <p:sp>
              <p:nvSpPr>
                <p:cNvPr id="74" name="Freeform 73"/>
                <p:cNvSpPr>
                  <a:spLocks/>
                </p:cNvSpPr>
                <p:nvPr/>
              </p:nvSpPr>
              <p:spPr bwMode="auto">
                <a:xfrm>
                  <a:off x="4213629" y="2041758"/>
                  <a:ext cx="1135092" cy="697497"/>
                </a:xfrm>
                <a:custGeom>
                  <a:avLst/>
                  <a:gdLst>
                    <a:gd name="T0" fmla="*/ 860 w 994"/>
                    <a:gd name="T1" fmla="*/ 342 h 610"/>
                    <a:gd name="T2" fmla="*/ 858 w 994"/>
                    <a:gd name="T3" fmla="*/ 342 h 610"/>
                    <a:gd name="T4" fmla="*/ 860 w 994"/>
                    <a:gd name="T5" fmla="*/ 305 h 610"/>
                    <a:gd name="T6" fmla="*/ 555 w 994"/>
                    <a:gd name="T7" fmla="*/ 0 h 610"/>
                    <a:gd name="T8" fmla="*/ 272 w 994"/>
                    <a:gd name="T9" fmla="*/ 193 h 610"/>
                    <a:gd name="T10" fmla="*/ 212 w 994"/>
                    <a:gd name="T11" fmla="*/ 185 h 610"/>
                    <a:gd name="T12" fmla="*/ 0 w 994"/>
                    <a:gd name="T13" fmla="*/ 397 h 610"/>
                    <a:gd name="T14" fmla="*/ 212 w 994"/>
                    <a:gd name="T15" fmla="*/ 610 h 610"/>
                    <a:gd name="T16" fmla="*/ 860 w 994"/>
                    <a:gd name="T17" fmla="*/ 610 h 610"/>
                    <a:gd name="T18" fmla="*/ 994 w 994"/>
                    <a:gd name="T19" fmla="*/ 476 h 610"/>
                    <a:gd name="T20" fmla="*/ 860 w 994"/>
                    <a:gd name="T21" fmla="*/ 342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4" h="610">
                      <a:moveTo>
                        <a:pt x="860" y="342"/>
                      </a:moveTo>
                      <a:cubicBezTo>
                        <a:pt x="859" y="342"/>
                        <a:pt x="858" y="342"/>
                        <a:pt x="858" y="342"/>
                      </a:cubicBezTo>
                      <a:cubicBezTo>
                        <a:pt x="859" y="330"/>
                        <a:pt x="860" y="318"/>
                        <a:pt x="860" y="305"/>
                      </a:cubicBezTo>
                      <a:cubicBezTo>
                        <a:pt x="860" y="137"/>
                        <a:pt x="723" y="0"/>
                        <a:pt x="555" y="0"/>
                      </a:cubicBezTo>
                      <a:cubicBezTo>
                        <a:pt x="426" y="0"/>
                        <a:pt x="316" y="80"/>
                        <a:pt x="272" y="193"/>
                      </a:cubicBezTo>
                      <a:cubicBezTo>
                        <a:pt x="253" y="188"/>
                        <a:pt x="233" y="185"/>
                        <a:pt x="212" y="185"/>
                      </a:cubicBezTo>
                      <a:cubicBezTo>
                        <a:pt x="95" y="185"/>
                        <a:pt x="0" y="280"/>
                        <a:pt x="0" y="397"/>
                      </a:cubicBezTo>
                      <a:cubicBezTo>
                        <a:pt x="0" y="515"/>
                        <a:pt x="95" y="610"/>
                        <a:pt x="212" y="610"/>
                      </a:cubicBezTo>
                      <a:cubicBezTo>
                        <a:pt x="860" y="610"/>
                        <a:pt x="860" y="610"/>
                        <a:pt x="860" y="610"/>
                      </a:cubicBezTo>
                      <a:cubicBezTo>
                        <a:pt x="934" y="610"/>
                        <a:pt x="994" y="550"/>
                        <a:pt x="994" y="476"/>
                      </a:cubicBezTo>
                      <a:cubicBezTo>
                        <a:pt x="994" y="402"/>
                        <a:pt x="934" y="342"/>
                        <a:pt x="860" y="342"/>
                      </a:cubicBezTo>
                      <a:close/>
                    </a:path>
                  </a:pathLst>
                </a:custGeom>
                <a:solidFill>
                  <a:schemeClr val="tx1">
                    <a:alpha val="66000"/>
                  </a:schemeClr>
                </a:solidFill>
                <a:ln>
                  <a:noFill/>
                </a:ln>
                <a:extLst/>
              </p:spPr>
              <p:txBody>
                <a:bodyPr vert="horz" wrap="square" lIns="91414" tIns="45706" rIns="91414" bIns="45706"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1198" dirty="0">
                    <a:solidFill>
                      <a:srgbClr val="000000"/>
                    </a:solidFill>
                  </a:endParaRPr>
                </a:p>
              </p:txBody>
            </p:sp>
          </p:grpSp>
        </p:grpSp>
        <p:grpSp>
          <p:nvGrpSpPr>
            <p:cNvPr id="22" name="Group 21"/>
            <p:cNvGrpSpPr/>
            <p:nvPr/>
          </p:nvGrpSpPr>
          <p:grpSpPr>
            <a:xfrm>
              <a:off x="6056686" y="3631167"/>
              <a:ext cx="1585426" cy="2065647"/>
              <a:chOff x="5684731" y="2928355"/>
              <a:chExt cx="1585650" cy="2201631"/>
            </a:xfrm>
          </p:grpSpPr>
          <p:sp>
            <p:nvSpPr>
              <p:cNvPr id="56" name="Vertical Scroll 55"/>
              <p:cNvSpPr/>
              <p:nvPr/>
            </p:nvSpPr>
            <p:spPr bwMode="auto">
              <a:xfrm>
                <a:off x="5684731" y="2928355"/>
                <a:ext cx="1585650" cy="2145293"/>
              </a:xfrm>
              <a:prstGeom prst="verticalScroll">
                <a:avLst/>
              </a:prstGeom>
              <a:solidFill>
                <a:schemeClr val="tx1"/>
              </a:solidFill>
              <a:ln>
                <a:solidFill>
                  <a:schemeClr val="bg2">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342834" indent="-342834" algn="ctr" defTabSz="932293">
                  <a:lnSpc>
                    <a:spcPct val="90000"/>
                  </a:lnSpc>
                  <a:buFont typeface="Wingdings 3" panose="05040102010807070707" pitchFamily="18" charset="2"/>
                  <a:buChar char="Æ"/>
                </a:pPr>
                <a:endParaRPr lang="en-US" sz="2000" b="1" dirty="0" err="1">
                  <a:solidFill>
                    <a:srgbClr val="FFFFFF"/>
                  </a:solidFill>
                  <a:latin typeface="Segoe UI Light"/>
                  <a:ea typeface="Segoe UI" pitchFamily="34" charset="0"/>
                  <a:cs typeface="Segoe UI" pitchFamily="34" charset="0"/>
                </a:endParaRPr>
              </a:p>
            </p:txBody>
          </p:sp>
          <p:sp>
            <p:nvSpPr>
              <p:cNvPr id="57" name="TextBox 56"/>
              <p:cNvSpPr txBox="1"/>
              <p:nvPr/>
            </p:nvSpPr>
            <p:spPr>
              <a:xfrm>
                <a:off x="5966737" y="3116321"/>
                <a:ext cx="1119283" cy="2013665"/>
              </a:xfrm>
              <a:prstGeom prst="rect">
                <a:avLst/>
              </a:prstGeom>
              <a:noFill/>
            </p:spPr>
            <p:txBody>
              <a:bodyPr wrap="none" lIns="91427" tIns="146283" rIns="182854" bIns="146283" rtlCol="0">
                <a:noAutofit/>
              </a:bodyPr>
              <a:lstStyle/>
              <a:p>
                <a:pPr defTabSz="931684">
                  <a:lnSpc>
                    <a:spcPct val="90000"/>
                  </a:lnSpc>
                  <a:spcAft>
                    <a:spcPts val="600"/>
                  </a:spcAft>
                </a:pPr>
                <a:r>
                  <a:rPr lang="en-US" sz="1599" dirty="0">
                    <a:solidFill>
                      <a:srgbClr val="C00000"/>
                    </a:solidFill>
                    <a:latin typeface="Segoe UI"/>
                    <a:cs typeface="+mn-cs"/>
                  </a:rPr>
                  <a:t>Quote:</a:t>
                </a:r>
              </a:p>
              <a:p>
                <a:pPr defTabSz="931684">
                  <a:lnSpc>
                    <a:spcPct val="90000"/>
                  </a:lnSpc>
                  <a:spcAft>
                    <a:spcPts val="600"/>
                  </a:spcAft>
                </a:pPr>
                <a:endParaRPr lang="en-US" sz="600" dirty="0">
                  <a:solidFill>
                    <a:srgbClr val="C00000"/>
                  </a:solidFill>
                  <a:latin typeface="Segoe UI"/>
                  <a:cs typeface="+mn-cs"/>
                </a:endParaRPr>
              </a:p>
              <a:p>
                <a:pPr defTabSz="931684">
                  <a:lnSpc>
                    <a:spcPct val="90000"/>
                  </a:lnSpc>
                  <a:spcAft>
                    <a:spcPts val="600"/>
                  </a:spcAft>
                </a:pPr>
                <a:r>
                  <a:rPr lang="en-US" sz="600" dirty="0">
                    <a:solidFill>
                      <a:srgbClr val="C00000"/>
                    </a:solidFill>
                    <a:latin typeface="Segoe UI"/>
                    <a:cs typeface="+mn-cs"/>
                  </a:rPr>
                  <a:t>************************</a:t>
                </a:r>
              </a:p>
              <a:p>
                <a:pPr defTabSz="931684">
                  <a:lnSpc>
                    <a:spcPct val="90000"/>
                  </a:lnSpc>
                  <a:spcAft>
                    <a:spcPts val="600"/>
                  </a:spcAft>
                </a:pPr>
                <a:r>
                  <a:rPr lang="en-US" sz="600" dirty="0">
                    <a:solidFill>
                      <a:srgbClr val="C00000"/>
                    </a:solidFill>
                    <a:latin typeface="Segoe UI"/>
                    <a:cs typeface="+mn-cs"/>
                  </a:rPr>
                  <a:t>**********************</a:t>
                </a:r>
              </a:p>
              <a:p>
                <a:pPr defTabSz="931684">
                  <a:lnSpc>
                    <a:spcPct val="90000"/>
                  </a:lnSpc>
                  <a:spcAft>
                    <a:spcPts val="600"/>
                  </a:spcAft>
                </a:pPr>
                <a:r>
                  <a:rPr lang="en-US" sz="600" dirty="0">
                    <a:solidFill>
                      <a:srgbClr val="C00000"/>
                    </a:solidFill>
                    <a:latin typeface="Segoe UI"/>
                    <a:cs typeface="+mn-cs"/>
                  </a:rPr>
                  <a:t>*********************</a:t>
                </a:r>
              </a:p>
              <a:p>
                <a:pPr defTabSz="931684">
                  <a:lnSpc>
                    <a:spcPct val="90000"/>
                  </a:lnSpc>
                  <a:spcAft>
                    <a:spcPts val="600"/>
                  </a:spcAft>
                </a:pPr>
                <a:r>
                  <a:rPr lang="en-US" sz="600" dirty="0">
                    <a:solidFill>
                      <a:srgbClr val="C00000"/>
                    </a:solidFill>
                    <a:latin typeface="Segoe UI"/>
                    <a:cs typeface="+mn-cs"/>
                  </a:rPr>
                  <a:t>**********************</a:t>
                </a:r>
              </a:p>
              <a:p>
                <a:pPr defTabSz="931684">
                  <a:lnSpc>
                    <a:spcPct val="90000"/>
                  </a:lnSpc>
                  <a:spcAft>
                    <a:spcPts val="1224"/>
                  </a:spcAft>
                </a:pPr>
                <a:r>
                  <a:rPr lang="en-US" sz="600" dirty="0">
                    <a:solidFill>
                      <a:srgbClr val="C00000"/>
                    </a:solidFill>
                    <a:latin typeface="Segoe UI"/>
                    <a:cs typeface="+mn-cs"/>
                  </a:rPr>
                  <a:t>***********************</a:t>
                </a:r>
              </a:p>
              <a:p>
                <a:pPr defTabSz="931684">
                  <a:lnSpc>
                    <a:spcPct val="90000"/>
                  </a:lnSpc>
                  <a:spcAft>
                    <a:spcPts val="600"/>
                  </a:spcAft>
                </a:pPr>
                <a:r>
                  <a:rPr lang="en-US" sz="1399" dirty="0">
                    <a:solidFill>
                      <a:srgbClr val="C00000"/>
                    </a:solidFill>
                    <a:latin typeface="Segoe UI"/>
                    <a:cs typeface="+mn-cs"/>
                  </a:rPr>
                  <a:t>   $658.39</a:t>
                </a:r>
              </a:p>
              <a:p>
                <a:pPr defTabSz="931684">
                  <a:lnSpc>
                    <a:spcPct val="90000"/>
                  </a:lnSpc>
                  <a:spcAft>
                    <a:spcPts val="600"/>
                  </a:spcAft>
                </a:pPr>
                <a:endParaRPr lang="en-US" sz="600" dirty="0">
                  <a:solidFill>
                    <a:srgbClr val="C00000"/>
                  </a:solidFill>
                  <a:latin typeface="Segoe UI"/>
                  <a:cs typeface="+mn-cs"/>
                </a:endParaRPr>
              </a:p>
            </p:txBody>
          </p:sp>
        </p:grpSp>
        <p:cxnSp>
          <p:nvCxnSpPr>
            <p:cNvPr id="23" name="Straight Connector 22"/>
            <p:cNvCxnSpPr/>
            <p:nvPr/>
          </p:nvCxnSpPr>
          <p:spPr>
            <a:xfrm flipH="1">
              <a:off x="1965333" y="5054141"/>
              <a:ext cx="1527449" cy="843093"/>
            </a:xfrm>
            <a:prstGeom prst="line">
              <a:avLst/>
            </a:prstGeom>
            <a:ln w="15875">
              <a:solidFill>
                <a:srgbClr val="C00000"/>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04755" y="5965850"/>
              <a:ext cx="2216733" cy="864539"/>
              <a:chOff x="674253" y="2084119"/>
              <a:chExt cx="2173465" cy="847664"/>
            </a:xfrm>
          </p:grpSpPr>
          <p:sp>
            <p:nvSpPr>
              <p:cNvPr id="47" name="Rectangle 46"/>
              <p:cNvSpPr/>
              <p:nvPr/>
            </p:nvSpPr>
            <p:spPr bwMode="auto">
              <a:xfrm>
                <a:off x="674253" y="2363141"/>
                <a:ext cx="896425" cy="279022"/>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49" tIns="36566" rIns="0" bIns="146262" numCol="1" spcCol="0" rtlCol="0" fromWordArt="0" anchor="t" anchorCtr="0" forceAA="0" compatLnSpc="1">
                <a:prstTxWarp prst="textNoShape">
                  <a:avLst/>
                </a:prstTxWarp>
                <a:noAutofit/>
              </a:bodyPr>
              <a:lstStyle/>
              <a:p>
                <a:pPr defTabSz="932205" fontAlgn="auto">
                  <a:spcBef>
                    <a:spcPts val="0"/>
                  </a:spcBef>
                  <a:spcAft>
                    <a:spcPts val="0"/>
                  </a:spcAft>
                </a:pPr>
                <a:r>
                  <a:rPr lang="en-US" sz="1398" dirty="0">
                    <a:solidFill>
                      <a:srgbClr val="000000"/>
                    </a:solidFill>
                  </a:rPr>
                  <a:t>Jim Gray</a:t>
                </a:r>
              </a:p>
            </p:txBody>
          </p:sp>
          <p:sp>
            <p:nvSpPr>
              <p:cNvPr id="48" name="Rectangle 47"/>
              <p:cNvSpPr/>
              <p:nvPr/>
            </p:nvSpPr>
            <p:spPr bwMode="auto">
              <a:xfrm>
                <a:off x="674253" y="2084119"/>
                <a:ext cx="896425" cy="279022"/>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49" tIns="54849" rIns="0" bIns="146262" numCol="1" spcCol="0" rtlCol="0" fromWordArt="0" anchor="t" anchorCtr="0" forceAA="0" compatLnSpc="1">
                <a:prstTxWarp prst="textNoShape">
                  <a:avLst/>
                </a:prstTxWarp>
                <a:noAutofit/>
              </a:bodyPr>
              <a:lstStyle/>
              <a:p>
                <a:pPr defTabSz="932205" fontAlgn="auto">
                  <a:spcBef>
                    <a:spcPts val="0"/>
                  </a:spcBef>
                  <a:spcAft>
                    <a:spcPts val="0"/>
                  </a:spcAft>
                </a:pPr>
                <a:r>
                  <a:rPr lang="en-US" sz="1198" dirty="0">
                    <a:solidFill>
                      <a:srgbClr val="FFFFFF"/>
                    </a:solidFill>
                    <a:latin typeface="Segoe UI Semibold" panose="020B0702040204020203" pitchFamily="34" charset="0"/>
                    <a:cs typeface="Segoe UI Semibold" panose="020B0702040204020203" pitchFamily="34" charset="0"/>
                  </a:rPr>
                  <a:t>Name</a:t>
                </a:r>
              </a:p>
            </p:txBody>
          </p:sp>
          <p:sp>
            <p:nvSpPr>
              <p:cNvPr id="49" name="Rectangle 48"/>
              <p:cNvSpPr/>
              <p:nvPr/>
            </p:nvSpPr>
            <p:spPr bwMode="auto">
              <a:xfrm>
                <a:off x="1581403" y="2363141"/>
                <a:ext cx="806782" cy="279022"/>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49" tIns="36566" rIns="0" bIns="146262" numCol="1" spcCol="0" rtlCol="0" fromWordArt="0" anchor="t" anchorCtr="0" forceAA="0" compatLnSpc="1">
                <a:prstTxWarp prst="textNoShape">
                  <a:avLst/>
                </a:prstTxWarp>
                <a:noAutofit/>
              </a:bodyPr>
              <a:lstStyle/>
              <a:p>
                <a:pPr defTabSz="932205" fontAlgn="auto">
                  <a:spcBef>
                    <a:spcPts val="0"/>
                  </a:spcBef>
                  <a:spcAft>
                    <a:spcPts val="0"/>
                  </a:spcAft>
                </a:pPr>
                <a:r>
                  <a:rPr lang="en-US" sz="1398" dirty="0">
                    <a:solidFill>
                      <a:srgbClr val="000000"/>
                    </a:solidFill>
                  </a:rPr>
                  <a:t>11/13/58</a:t>
                </a:r>
              </a:p>
            </p:txBody>
          </p:sp>
          <p:sp>
            <p:nvSpPr>
              <p:cNvPr id="50" name="Rectangle 49"/>
              <p:cNvSpPr/>
              <p:nvPr/>
            </p:nvSpPr>
            <p:spPr bwMode="auto">
              <a:xfrm>
                <a:off x="1581403" y="2084119"/>
                <a:ext cx="806782" cy="279022"/>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49" tIns="54849" rIns="0" bIns="146262" numCol="1" spcCol="0" rtlCol="0" fromWordArt="0" anchor="t" anchorCtr="0" forceAA="0" compatLnSpc="1">
                <a:prstTxWarp prst="textNoShape">
                  <a:avLst/>
                </a:prstTxWarp>
                <a:noAutofit/>
              </a:bodyPr>
              <a:lstStyle/>
              <a:p>
                <a:pPr defTabSz="932205" fontAlgn="auto">
                  <a:spcBef>
                    <a:spcPts val="0"/>
                  </a:spcBef>
                  <a:spcAft>
                    <a:spcPts val="0"/>
                  </a:spcAft>
                </a:pPr>
                <a:r>
                  <a:rPr lang="en-US" sz="1198" dirty="0" smtClean="0">
                    <a:solidFill>
                      <a:srgbClr val="FFFFFF"/>
                    </a:solidFill>
                    <a:latin typeface="Segoe UI Semibold" panose="020B0702040204020203" pitchFamily="34" charset="0"/>
                    <a:cs typeface="Segoe UI Semibold" panose="020B0702040204020203" pitchFamily="34" charset="0"/>
                  </a:rPr>
                  <a:t>DOB</a:t>
                </a:r>
                <a:endParaRPr lang="en-US" sz="1198" dirty="0">
                  <a:solidFill>
                    <a:srgbClr val="FFFFFF"/>
                  </a:solidFill>
                  <a:latin typeface="Segoe UI Semibold" panose="020B0702040204020203" pitchFamily="34" charset="0"/>
                  <a:cs typeface="Segoe UI Semibold" panose="020B0702040204020203" pitchFamily="34" charset="0"/>
                </a:endParaRPr>
              </a:p>
            </p:txBody>
          </p:sp>
          <p:sp>
            <p:nvSpPr>
              <p:cNvPr id="51" name="Rectangle 50"/>
              <p:cNvSpPr/>
              <p:nvPr/>
            </p:nvSpPr>
            <p:spPr bwMode="auto">
              <a:xfrm>
                <a:off x="2399506" y="2363141"/>
                <a:ext cx="448212" cy="279022"/>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49" tIns="36566" rIns="0" bIns="146262" numCol="1" spcCol="0" rtlCol="0" fromWordArt="0" anchor="t" anchorCtr="0" forceAA="0" compatLnSpc="1">
                <a:prstTxWarp prst="textNoShape">
                  <a:avLst/>
                </a:prstTxWarp>
                <a:noAutofit/>
              </a:bodyPr>
              <a:lstStyle/>
              <a:p>
                <a:pPr defTabSz="932205" fontAlgn="auto">
                  <a:spcBef>
                    <a:spcPts val="0"/>
                  </a:spcBef>
                  <a:spcAft>
                    <a:spcPts val="0"/>
                  </a:spcAft>
                </a:pPr>
                <a:r>
                  <a:rPr lang="en-US" sz="1398" dirty="0">
                    <a:solidFill>
                      <a:srgbClr val="000000"/>
                    </a:solidFill>
                  </a:rPr>
                  <a:t>WA</a:t>
                </a:r>
              </a:p>
            </p:txBody>
          </p:sp>
          <p:sp>
            <p:nvSpPr>
              <p:cNvPr id="52" name="Rectangle 51"/>
              <p:cNvSpPr/>
              <p:nvPr/>
            </p:nvSpPr>
            <p:spPr bwMode="auto">
              <a:xfrm>
                <a:off x="2399506" y="2084119"/>
                <a:ext cx="448212" cy="279022"/>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49" tIns="54849" rIns="0" bIns="146262" numCol="1" spcCol="0" rtlCol="0" fromWordArt="0" anchor="t" anchorCtr="0" forceAA="0" compatLnSpc="1">
                <a:prstTxWarp prst="textNoShape">
                  <a:avLst/>
                </a:prstTxWarp>
                <a:noAutofit/>
              </a:bodyPr>
              <a:lstStyle/>
              <a:p>
                <a:pPr defTabSz="932205" fontAlgn="auto">
                  <a:spcBef>
                    <a:spcPts val="0"/>
                  </a:spcBef>
                  <a:spcAft>
                    <a:spcPts val="0"/>
                  </a:spcAft>
                </a:pPr>
                <a:r>
                  <a:rPr lang="en-US" sz="1198" dirty="0">
                    <a:solidFill>
                      <a:srgbClr val="FFFFFF"/>
                    </a:solidFill>
                    <a:latin typeface="Segoe UI Semibold" panose="020B0702040204020203" pitchFamily="34" charset="0"/>
                    <a:cs typeface="Segoe UI Semibold" panose="020B0702040204020203" pitchFamily="34" charset="0"/>
                  </a:rPr>
                  <a:t>State</a:t>
                </a:r>
              </a:p>
            </p:txBody>
          </p:sp>
          <p:sp>
            <p:nvSpPr>
              <p:cNvPr id="53" name="Rectangle 52"/>
              <p:cNvSpPr/>
              <p:nvPr/>
            </p:nvSpPr>
            <p:spPr bwMode="auto">
              <a:xfrm>
                <a:off x="674253" y="2652761"/>
                <a:ext cx="896425" cy="279022"/>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49" tIns="36566" rIns="0" bIns="146262" numCol="1" spcCol="0" rtlCol="0" fromWordArt="0" anchor="t" anchorCtr="0" forceAA="0" compatLnSpc="1">
                <a:prstTxWarp prst="textNoShape">
                  <a:avLst/>
                </a:prstTxWarp>
                <a:noAutofit/>
              </a:bodyPr>
              <a:lstStyle/>
              <a:p>
                <a:pPr defTabSz="932205" fontAlgn="auto">
                  <a:spcBef>
                    <a:spcPts val="0"/>
                  </a:spcBef>
                  <a:spcAft>
                    <a:spcPts val="0"/>
                  </a:spcAft>
                </a:pPr>
                <a:r>
                  <a:rPr lang="en-US" sz="1398" dirty="0">
                    <a:solidFill>
                      <a:srgbClr val="000000"/>
                    </a:solidFill>
                  </a:rPr>
                  <a:t>Ann Smith</a:t>
                </a:r>
              </a:p>
            </p:txBody>
          </p:sp>
          <p:sp>
            <p:nvSpPr>
              <p:cNvPr id="54" name="Rectangle 53"/>
              <p:cNvSpPr/>
              <p:nvPr/>
            </p:nvSpPr>
            <p:spPr bwMode="auto">
              <a:xfrm>
                <a:off x="1581403" y="2652761"/>
                <a:ext cx="806782" cy="279022"/>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49" tIns="36566" rIns="0" bIns="146262" numCol="1" spcCol="0" rtlCol="0" fromWordArt="0" anchor="t" anchorCtr="0" forceAA="0" compatLnSpc="1">
                <a:prstTxWarp prst="textNoShape">
                  <a:avLst/>
                </a:prstTxWarp>
                <a:noAutofit/>
              </a:bodyPr>
              <a:lstStyle/>
              <a:p>
                <a:pPr defTabSz="932205" fontAlgn="auto">
                  <a:spcBef>
                    <a:spcPts val="0"/>
                  </a:spcBef>
                  <a:spcAft>
                    <a:spcPts val="0"/>
                  </a:spcAft>
                </a:pPr>
                <a:r>
                  <a:rPr lang="en-US" sz="1398" dirty="0">
                    <a:solidFill>
                      <a:srgbClr val="000000"/>
                    </a:solidFill>
                  </a:rPr>
                  <a:t>04/29/76</a:t>
                </a:r>
              </a:p>
            </p:txBody>
          </p:sp>
          <p:sp>
            <p:nvSpPr>
              <p:cNvPr id="55" name="Rectangle 54"/>
              <p:cNvSpPr/>
              <p:nvPr/>
            </p:nvSpPr>
            <p:spPr bwMode="auto">
              <a:xfrm>
                <a:off x="2399506" y="2652761"/>
                <a:ext cx="448212" cy="279022"/>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49" tIns="36566" rIns="0" bIns="146262" numCol="1" spcCol="0" rtlCol="0" fromWordArt="0" anchor="t" anchorCtr="0" forceAA="0" compatLnSpc="1">
                <a:prstTxWarp prst="textNoShape">
                  <a:avLst/>
                </a:prstTxWarp>
                <a:noAutofit/>
              </a:bodyPr>
              <a:lstStyle/>
              <a:p>
                <a:pPr defTabSz="932205" fontAlgn="auto">
                  <a:spcBef>
                    <a:spcPts val="0"/>
                  </a:spcBef>
                  <a:spcAft>
                    <a:spcPts val="0"/>
                  </a:spcAft>
                </a:pPr>
                <a:r>
                  <a:rPr lang="en-US" sz="1398" dirty="0">
                    <a:solidFill>
                      <a:srgbClr val="000000"/>
                    </a:solidFill>
                  </a:rPr>
                  <a:t>ME</a:t>
                </a:r>
              </a:p>
            </p:txBody>
          </p:sp>
        </p:grpSp>
        <p:cxnSp>
          <p:nvCxnSpPr>
            <p:cNvPr id="25" name="Straight Connector 24"/>
            <p:cNvCxnSpPr/>
            <p:nvPr/>
          </p:nvCxnSpPr>
          <p:spPr>
            <a:xfrm flipH="1" flipV="1">
              <a:off x="5426705" y="5100502"/>
              <a:ext cx="738234" cy="1101198"/>
            </a:xfrm>
            <a:prstGeom prst="line">
              <a:avLst/>
            </a:prstGeom>
            <a:ln w="15875">
              <a:solidFill>
                <a:srgbClr val="C00000"/>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6096814" y="6221554"/>
              <a:ext cx="751437" cy="698818"/>
              <a:chOff x="5881214" y="5411101"/>
              <a:chExt cx="736770" cy="685178"/>
            </a:xfrm>
          </p:grpSpPr>
          <p:sp>
            <p:nvSpPr>
              <p:cNvPr id="45" name="Freeform 127"/>
              <p:cNvSpPr>
                <a:spLocks noEditPoints="1"/>
              </p:cNvSpPr>
              <p:nvPr/>
            </p:nvSpPr>
            <p:spPr bwMode="black">
              <a:xfrm>
                <a:off x="5939094" y="5543453"/>
                <a:ext cx="678890" cy="552826"/>
              </a:xfrm>
              <a:custGeom>
                <a:avLst/>
                <a:gdLst>
                  <a:gd name="T0" fmla="*/ 72 w 75"/>
                  <a:gd name="T1" fmla="*/ 23 h 61"/>
                  <a:gd name="T2" fmla="*/ 71 w 75"/>
                  <a:gd name="T3" fmla="*/ 22 h 61"/>
                  <a:gd name="T4" fmla="*/ 63 w 75"/>
                  <a:gd name="T5" fmla="*/ 3 h 61"/>
                  <a:gd name="T6" fmla="*/ 59 w 75"/>
                  <a:gd name="T7" fmla="*/ 0 h 61"/>
                  <a:gd name="T8" fmla="*/ 16 w 75"/>
                  <a:gd name="T9" fmla="*/ 0 h 61"/>
                  <a:gd name="T10" fmla="*/ 13 w 75"/>
                  <a:gd name="T11" fmla="*/ 3 h 61"/>
                  <a:gd name="T12" fmla="*/ 4 w 75"/>
                  <a:gd name="T13" fmla="*/ 23 h 61"/>
                  <a:gd name="T14" fmla="*/ 0 w 75"/>
                  <a:gd name="T15" fmla="*/ 28 h 61"/>
                  <a:gd name="T16" fmla="*/ 0 w 75"/>
                  <a:gd name="T17" fmla="*/ 45 h 61"/>
                  <a:gd name="T18" fmla="*/ 5 w 75"/>
                  <a:gd name="T19" fmla="*/ 50 h 61"/>
                  <a:gd name="T20" fmla="*/ 10 w 75"/>
                  <a:gd name="T21" fmla="*/ 50 h 61"/>
                  <a:gd name="T22" fmla="*/ 10 w 75"/>
                  <a:gd name="T23" fmla="*/ 56 h 61"/>
                  <a:gd name="T24" fmla="*/ 14 w 75"/>
                  <a:gd name="T25" fmla="*/ 61 h 61"/>
                  <a:gd name="T26" fmla="*/ 19 w 75"/>
                  <a:gd name="T27" fmla="*/ 56 h 61"/>
                  <a:gd name="T28" fmla="*/ 19 w 75"/>
                  <a:gd name="T29" fmla="*/ 50 h 61"/>
                  <a:gd name="T30" fmla="*/ 56 w 75"/>
                  <a:gd name="T31" fmla="*/ 50 h 61"/>
                  <a:gd name="T32" fmla="*/ 56 w 75"/>
                  <a:gd name="T33" fmla="*/ 56 h 61"/>
                  <a:gd name="T34" fmla="*/ 61 w 75"/>
                  <a:gd name="T35" fmla="*/ 61 h 61"/>
                  <a:gd name="T36" fmla="*/ 66 w 75"/>
                  <a:gd name="T37" fmla="*/ 56 h 61"/>
                  <a:gd name="T38" fmla="*/ 66 w 75"/>
                  <a:gd name="T39" fmla="*/ 50 h 61"/>
                  <a:gd name="T40" fmla="*/ 70 w 75"/>
                  <a:gd name="T41" fmla="*/ 50 h 61"/>
                  <a:gd name="T42" fmla="*/ 75 w 75"/>
                  <a:gd name="T43" fmla="*/ 45 h 61"/>
                  <a:gd name="T44" fmla="*/ 75 w 75"/>
                  <a:gd name="T45" fmla="*/ 28 h 61"/>
                  <a:gd name="T46" fmla="*/ 72 w 75"/>
                  <a:gd name="T47" fmla="*/ 23 h 61"/>
                  <a:gd name="T48" fmla="*/ 18 w 75"/>
                  <a:gd name="T49" fmla="*/ 8 h 61"/>
                  <a:gd name="T50" fmla="*/ 57 w 75"/>
                  <a:gd name="T51" fmla="*/ 8 h 61"/>
                  <a:gd name="T52" fmla="*/ 62 w 75"/>
                  <a:gd name="T53" fmla="*/ 20 h 61"/>
                  <a:gd name="T54" fmla="*/ 13 w 75"/>
                  <a:gd name="T55" fmla="*/ 20 h 61"/>
                  <a:gd name="T56" fmla="*/ 18 w 75"/>
                  <a:gd name="T57" fmla="*/ 8 h 61"/>
                  <a:gd name="T58" fmla="*/ 14 w 75"/>
                  <a:gd name="T59" fmla="*/ 38 h 61"/>
                  <a:gd name="T60" fmla="*/ 9 w 75"/>
                  <a:gd name="T61" fmla="*/ 33 h 61"/>
                  <a:gd name="T62" fmla="*/ 14 w 75"/>
                  <a:gd name="T63" fmla="*/ 28 h 61"/>
                  <a:gd name="T64" fmla="*/ 19 w 75"/>
                  <a:gd name="T65" fmla="*/ 33 h 61"/>
                  <a:gd name="T66" fmla="*/ 14 w 75"/>
                  <a:gd name="T67" fmla="*/ 38 h 61"/>
                  <a:gd name="T68" fmla="*/ 61 w 75"/>
                  <a:gd name="T69" fmla="*/ 38 h 61"/>
                  <a:gd name="T70" fmla="*/ 56 w 75"/>
                  <a:gd name="T71" fmla="*/ 33 h 61"/>
                  <a:gd name="T72" fmla="*/ 61 w 75"/>
                  <a:gd name="T73" fmla="*/ 28 h 61"/>
                  <a:gd name="T74" fmla="*/ 67 w 75"/>
                  <a:gd name="T75" fmla="*/ 33 h 61"/>
                  <a:gd name="T76" fmla="*/ 61 w 75"/>
                  <a:gd name="T77"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61">
                    <a:moveTo>
                      <a:pt x="72" y="23"/>
                    </a:moveTo>
                    <a:cubicBezTo>
                      <a:pt x="72" y="22"/>
                      <a:pt x="71" y="22"/>
                      <a:pt x="71" y="22"/>
                    </a:cubicBezTo>
                    <a:cubicBezTo>
                      <a:pt x="63" y="3"/>
                      <a:pt x="63" y="3"/>
                      <a:pt x="63" y="3"/>
                    </a:cubicBezTo>
                    <a:cubicBezTo>
                      <a:pt x="62" y="1"/>
                      <a:pt x="61" y="0"/>
                      <a:pt x="59" y="0"/>
                    </a:cubicBezTo>
                    <a:cubicBezTo>
                      <a:pt x="16" y="0"/>
                      <a:pt x="16" y="0"/>
                      <a:pt x="16" y="0"/>
                    </a:cubicBezTo>
                    <a:cubicBezTo>
                      <a:pt x="14" y="0"/>
                      <a:pt x="13" y="1"/>
                      <a:pt x="13" y="3"/>
                    </a:cubicBezTo>
                    <a:cubicBezTo>
                      <a:pt x="4" y="23"/>
                      <a:pt x="4" y="23"/>
                      <a:pt x="4" y="23"/>
                    </a:cubicBezTo>
                    <a:cubicBezTo>
                      <a:pt x="2" y="23"/>
                      <a:pt x="0" y="25"/>
                      <a:pt x="0" y="28"/>
                    </a:cubicBezTo>
                    <a:cubicBezTo>
                      <a:pt x="0" y="45"/>
                      <a:pt x="0" y="45"/>
                      <a:pt x="0" y="45"/>
                    </a:cubicBezTo>
                    <a:cubicBezTo>
                      <a:pt x="0" y="48"/>
                      <a:pt x="2" y="50"/>
                      <a:pt x="5" y="50"/>
                    </a:cubicBezTo>
                    <a:cubicBezTo>
                      <a:pt x="10" y="50"/>
                      <a:pt x="10" y="50"/>
                      <a:pt x="10" y="50"/>
                    </a:cubicBezTo>
                    <a:cubicBezTo>
                      <a:pt x="10" y="56"/>
                      <a:pt x="10" y="56"/>
                      <a:pt x="10" y="56"/>
                    </a:cubicBezTo>
                    <a:cubicBezTo>
                      <a:pt x="10" y="59"/>
                      <a:pt x="12" y="61"/>
                      <a:pt x="14" y="61"/>
                    </a:cubicBezTo>
                    <a:cubicBezTo>
                      <a:pt x="17" y="61"/>
                      <a:pt x="19" y="59"/>
                      <a:pt x="19" y="56"/>
                    </a:cubicBezTo>
                    <a:cubicBezTo>
                      <a:pt x="19" y="50"/>
                      <a:pt x="19" y="50"/>
                      <a:pt x="19" y="50"/>
                    </a:cubicBezTo>
                    <a:cubicBezTo>
                      <a:pt x="56" y="50"/>
                      <a:pt x="56" y="50"/>
                      <a:pt x="56" y="50"/>
                    </a:cubicBezTo>
                    <a:cubicBezTo>
                      <a:pt x="56" y="56"/>
                      <a:pt x="56" y="56"/>
                      <a:pt x="56" y="56"/>
                    </a:cubicBezTo>
                    <a:cubicBezTo>
                      <a:pt x="56" y="59"/>
                      <a:pt x="58" y="61"/>
                      <a:pt x="61" y="61"/>
                    </a:cubicBezTo>
                    <a:cubicBezTo>
                      <a:pt x="64" y="61"/>
                      <a:pt x="66" y="59"/>
                      <a:pt x="66" y="56"/>
                    </a:cubicBezTo>
                    <a:cubicBezTo>
                      <a:pt x="66" y="50"/>
                      <a:pt x="66" y="50"/>
                      <a:pt x="66" y="50"/>
                    </a:cubicBezTo>
                    <a:cubicBezTo>
                      <a:pt x="70" y="50"/>
                      <a:pt x="70" y="50"/>
                      <a:pt x="70" y="50"/>
                    </a:cubicBezTo>
                    <a:cubicBezTo>
                      <a:pt x="73" y="50"/>
                      <a:pt x="75" y="48"/>
                      <a:pt x="75" y="45"/>
                    </a:cubicBezTo>
                    <a:cubicBezTo>
                      <a:pt x="75" y="28"/>
                      <a:pt x="75" y="28"/>
                      <a:pt x="75" y="28"/>
                    </a:cubicBezTo>
                    <a:cubicBezTo>
                      <a:pt x="75" y="25"/>
                      <a:pt x="74" y="23"/>
                      <a:pt x="72" y="23"/>
                    </a:cubicBezTo>
                    <a:close/>
                    <a:moveTo>
                      <a:pt x="18" y="8"/>
                    </a:moveTo>
                    <a:cubicBezTo>
                      <a:pt x="57" y="8"/>
                      <a:pt x="57" y="8"/>
                      <a:pt x="57" y="8"/>
                    </a:cubicBezTo>
                    <a:cubicBezTo>
                      <a:pt x="62" y="20"/>
                      <a:pt x="62" y="20"/>
                      <a:pt x="62" y="20"/>
                    </a:cubicBezTo>
                    <a:cubicBezTo>
                      <a:pt x="13" y="20"/>
                      <a:pt x="13" y="20"/>
                      <a:pt x="13" y="20"/>
                    </a:cubicBezTo>
                    <a:lnTo>
                      <a:pt x="18" y="8"/>
                    </a:lnTo>
                    <a:close/>
                    <a:moveTo>
                      <a:pt x="14" y="38"/>
                    </a:moveTo>
                    <a:cubicBezTo>
                      <a:pt x="11" y="38"/>
                      <a:pt x="9" y="36"/>
                      <a:pt x="9" y="33"/>
                    </a:cubicBezTo>
                    <a:cubicBezTo>
                      <a:pt x="9" y="30"/>
                      <a:pt x="11" y="28"/>
                      <a:pt x="14" y="28"/>
                    </a:cubicBezTo>
                    <a:cubicBezTo>
                      <a:pt x="17" y="28"/>
                      <a:pt x="19" y="30"/>
                      <a:pt x="19" y="33"/>
                    </a:cubicBezTo>
                    <a:cubicBezTo>
                      <a:pt x="19" y="36"/>
                      <a:pt x="17" y="38"/>
                      <a:pt x="14" y="38"/>
                    </a:cubicBezTo>
                    <a:close/>
                    <a:moveTo>
                      <a:pt x="61" y="38"/>
                    </a:moveTo>
                    <a:cubicBezTo>
                      <a:pt x="58" y="38"/>
                      <a:pt x="56" y="36"/>
                      <a:pt x="56" y="33"/>
                    </a:cubicBezTo>
                    <a:cubicBezTo>
                      <a:pt x="56" y="30"/>
                      <a:pt x="58" y="28"/>
                      <a:pt x="61" y="28"/>
                    </a:cubicBezTo>
                    <a:cubicBezTo>
                      <a:pt x="64" y="28"/>
                      <a:pt x="67" y="30"/>
                      <a:pt x="67" y="33"/>
                    </a:cubicBezTo>
                    <a:cubicBezTo>
                      <a:pt x="67" y="36"/>
                      <a:pt x="64" y="38"/>
                      <a:pt x="61" y="38"/>
                    </a:cubicBezTo>
                    <a:close/>
                  </a:path>
                </a:pathLst>
              </a:custGeom>
              <a:solidFill>
                <a:schemeClr val="accent1">
                  <a:lumMod val="75000"/>
                </a:schemeClr>
              </a:solidFill>
              <a:ln>
                <a:noFill/>
              </a:ln>
              <a:extLst/>
            </p:spPr>
            <p:txBody>
              <a:bodyPr vert="horz" wrap="square" lIns="91427" tIns="45713" rIns="91427" bIns="45713" numCol="1" anchor="t" anchorCtr="0" compatLnSpc="1">
                <a:prstTxWarp prst="textNoShape">
                  <a:avLst/>
                </a:prstTxWarp>
              </a:bodyPr>
              <a:lstStyle/>
              <a:p>
                <a:pPr defTabSz="931684"/>
                <a:endParaRPr lang="en-US">
                  <a:solidFill>
                    <a:srgbClr val="000000"/>
                  </a:solidFill>
                  <a:latin typeface="Segoe UI"/>
                  <a:cs typeface="+mn-cs"/>
                </a:endParaRPr>
              </a:p>
            </p:txBody>
          </p:sp>
          <p:sp>
            <p:nvSpPr>
              <p:cNvPr id="46" name="Freeform 45"/>
              <p:cNvSpPr>
                <a:spLocks noChangeAspect="1"/>
              </p:cNvSpPr>
              <p:nvPr/>
            </p:nvSpPr>
            <p:spPr>
              <a:xfrm rot="19720331">
                <a:off x="5881214" y="5411101"/>
                <a:ext cx="274320" cy="127067"/>
              </a:xfrm>
              <a:custGeom>
                <a:avLst/>
                <a:gdLst/>
                <a:ahLst/>
                <a:cxnLst/>
                <a:rect l="l" t="t" r="r" b="b"/>
                <a:pathLst>
                  <a:path w="2252662" h="1241074">
                    <a:moveTo>
                      <a:pt x="1168673" y="873897"/>
                    </a:moveTo>
                    <a:cubicBezTo>
                      <a:pt x="1422363" y="887818"/>
                      <a:pt x="1590476" y="1059404"/>
                      <a:pt x="1631156" y="1088674"/>
                    </a:cubicBezTo>
                    <a:lnTo>
                      <a:pt x="1490662" y="1236311"/>
                    </a:lnTo>
                    <a:cubicBezTo>
                      <a:pt x="1370013" y="1185512"/>
                      <a:pt x="1177924" y="929923"/>
                      <a:pt x="778668" y="1241074"/>
                    </a:cubicBezTo>
                    <a:lnTo>
                      <a:pt x="628650" y="1083911"/>
                    </a:lnTo>
                    <a:cubicBezTo>
                      <a:pt x="833438" y="913950"/>
                      <a:pt x="1016459" y="865543"/>
                      <a:pt x="1168673" y="873897"/>
                    </a:cubicBezTo>
                    <a:close/>
                    <a:moveTo>
                      <a:pt x="1167682" y="426778"/>
                    </a:moveTo>
                    <a:cubicBezTo>
                      <a:pt x="1582192" y="444172"/>
                      <a:pt x="1876127" y="724341"/>
                      <a:pt x="1943100" y="771966"/>
                    </a:cubicBezTo>
                    <a:lnTo>
                      <a:pt x="1795462" y="924366"/>
                    </a:lnTo>
                    <a:cubicBezTo>
                      <a:pt x="1635125" y="794985"/>
                      <a:pt x="1131887" y="386997"/>
                      <a:pt x="457200" y="914841"/>
                    </a:cubicBezTo>
                    <a:lnTo>
                      <a:pt x="314325" y="786253"/>
                    </a:lnTo>
                    <a:cubicBezTo>
                      <a:pt x="626864" y="500503"/>
                      <a:pt x="918976" y="416341"/>
                      <a:pt x="1167682" y="426778"/>
                    </a:cubicBezTo>
                    <a:close/>
                    <a:moveTo>
                      <a:pt x="1122266" y="14"/>
                    </a:moveTo>
                    <a:cubicBezTo>
                      <a:pt x="1684635" y="2525"/>
                      <a:pt x="2113756" y="340365"/>
                      <a:pt x="2252662" y="462404"/>
                    </a:cubicBezTo>
                    <a:lnTo>
                      <a:pt x="2114550" y="619567"/>
                    </a:lnTo>
                    <a:cubicBezTo>
                      <a:pt x="1916112" y="495742"/>
                      <a:pt x="1186656" y="-206726"/>
                      <a:pt x="147637" y="619567"/>
                    </a:cubicBezTo>
                    <a:lnTo>
                      <a:pt x="0" y="476692"/>
                    </a:lnTo>
                    <a:cubicBezTo>
                      <a:pt x="399455" y="117718"/>
                      <a:pt x="784845" y="-1493"/>
                      <a:pt x="1122266" y="1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defTabSz="932597" fontAlgn="auto">
                  <a:spcBef>
                    <a:spcPts val="0"/>
                  </a:spcBef>
                  <a:spcAft>
                    <a:spcPts val="0"/>
                  </a:spcAft>
                </a:pPr>
                <a:endParaRPr lang="en-US" sz="1224" dirty="0" err="1">
                  <a:solidFill>
                    <a:srgbClr val="FFFFFF"/>
                  </a:solidFill>
                </a:endParaRPr>
              </a:p>
            </p:txBody>
          </p:sp>
        </p:grpSp>
        <p:grpSp>
          <p:nvGrpSpPr>
            <p:cNvPr id="27" name="Group 26"/>
            <p:cNvGrpSpPr>
              <a:grpSpLocks noChangeAspect="1"/>
            </p:cNvGrpSpPr>
            <p:nvPr/>
          </p:nvGrpSpPr>
          <p:grpSpPr>
            <a:xfrm>
              <a:off x="639088" y="4304341"/>
              <a:ext cx="911300" cy="548640"/>
              <a:chOff x="2152240" y="2615295"/>
              <a:chExt cx="671609" cy="404336"/>
            </a:xfrm>
          </p:grpSpPr>
          <p:sp>
            <p:nvSpPr>
              <p:cNvPr id="41" name="Rectangle 157"/>
              <p:cNvSpPr/>
              <p:nvPr/>
            </p:nvSpPr>
            <p:spPr bwMode="auto">
              <a:xfrm>
                <a:off x="2165188" y="2615296"/>
                <a:ext cx="471786" cy="347792"/>
              </a:xfrm>
              <a:custGeom>
                <a:avLst/>
                <a:gdLst>
                  <a:gd name="connsiteX0" fmla="*/ 0 w 356963"/>
                  <a:gd name="connsiteY0" fmla="*/ 0 h 607111"/>
                  <a:gd name="connsiteX1" fmla="*/ 356963 w 356963"/>
                  <a:gd name="connsiteY1" fmla="*/ 0 h 607111"/>
                  <a:gd name="connsiteX2" fmla="*/ 356963 w 356963"/>
                  <a:gd name="connsiteY2" fmla="*/ 607111 h 607111"/>
                  <a:gd name="connsiteX3" fmla="*/ 0 w 356963"/>
                  <a:gd name="connsiteY3" fmla="*/ 607111 h 607111"/>
                  <a:gd name="connsiteX4" fmla="*/ 0 w 356963"/>
                  <a:gd name="connsiteY4" fmla="*/ 0 h 607111"/>
                  <a:gd name="connsiteX0" fmla="*/ 0 w 356963"/>
                  <a:gd name="connsiteY0" fmla="*/ 0 h 607111"/>
                  <a:gd name="connsiteX1" fmla="*/ 356963 w 356963"/>
                  <a:gd name="connsiteY1" fmla="*/ 0 h 607111"/>
                  <a:gd name="connsiteX2" fmla="*/ 0 w 356963"/>
                  <a:gd name="connsiteY2" fmla="*/ 607111 h 607111"/>
                  <a:gd name="connsiteX3" fmla="*/ 0 w 356963"/>
                  <a:gd name="connsiteY3" fmla="*/ 0 h 607111"/>
                </a:gdLst>
                <a:ahLst/>
                <a:cxnLst>
                  <a:cxn ang="0">
                    <a:pos x="connsiteX0" y="connsiteY0"/>
                  </a:cxn>
                  <a:cxn ang="0">
                    <a:pos x="connsiteX1" y="connsiteY1"/>
                  </a:cxn>
                  <a:cxn ang="0">
                    <a:pos x="connsiteX2" y="connsiteY2"/>
                  </a:cxn>
                  <a:cxn ang="0">
                    <a:pos x="connsiteX3" y="connsiteY3"/>
                  </a:cxn>
                </a:cxnLst>
                <a:rect l="l" t="t" r="r" b="b"/>
                <a:pathLst>
                  <a:path w="356963" h="607111">
                    <a:moveTo>
                      <a:pt x="0" y="0"/>
                    </a:moveTo>
                    <a:lnTo>
                      <a:pt x="356963" y="0"/>
                    </a:lnTo>
                    <a:lnTo>
                      <a:pt x="0" y="607111"/>
                    </a:lnTo>
                    <a:lnTo>
                      <a:pt x="0" y="0"/>
                    </a:lnTo>
                    <a:close/>
                  </a:path>
                </a:pathLst>
              </a:custGeom>
              <a:solidFill>
                <a:schemeClr val="bg1">
                  <a:alpha val="3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342768" indent="-342768" algn="ctr" defTabSz="932114">
                  <a:lnSpc>
                    <a:spcPct val="90000"/>
                  </a:lnSpc>
                  <a:buFont typeface="Wingdings 3" panose="05040102010807070707" pitchFamily="18" charset="2"/>
                  <a:buChar char="Æ"/>
                </a:pPr>
                <a:endParaRPr lang="en-IN" sz="2000" b="1" dirty="0" err="1">
                  <a:solidFill>
                    <a:srgbClr val="FFFFFF"/>
                  </a:solidFill>
                  <a:latin typeface="Segoe UI Light"/>
                  <a:ea typeface="Segoe UI" pitchFamily="34" charset="0"/>
                  <a:cs typeface="Segoe UI" pitchFamily="34" charset="0"/>
                </a:endParaRPr>
              </a:p>
            </p:txBody>
          </p:sp>
          <p:grpSp>
            <p:nvGrpSpPr>
              <p:cNvPr id="42" name="Group 41"/>
              <p:cNvGrpSpPr/>
              <p:nvPr/>
            </p:nvGrpSpPr>
            <p:grpSpPr bwMode="black">
              <a:xfrm>
                <a:off x="2152240" y="2615295"/>
                <a:ext cx="671609" cy="404336"/>
                <a:chOff x="863600" y="2393157"/>
                <a:chExt cx="876300" cy="527844"/>
              </a:xfrm>
              <a:solidFill>
                <a:schemeClr val="tx1"/>
              </a:solidFill>
            </p:grpSpPr>
            <p:sp>
              <p:nvSpPr>
                <p:cNvPr id="43" name="Freeform 42"/>
                <p:cNvSpPr>
                  <a:spLocks noEditPoints="1"/>
                </p:cNvSpPr>
                <p:nvPr/>
              </p:nvSpPr>
              <p:spPr bwMode="black">
                <a:xfrm>
                  <a:off x="1521931" y="2481334"/>
                  <a:ext cx="217969" cy="439667"/>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107C10"/>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rgbClr val="000000">
                        <a:lumMod val="50000"/>
                      </a:srgbClr>
                    </a:solidFill>
                    <a:latin typeface="Segoe Light" pitchFamily="34" charset="0"/>
                  </a:endParaRPr>
                </a:p>
              </p:txBody>
            </p:sp>
            <p:sp>
              <p:nvSpPr>
                <p:cNvPr id="44" name="Freeform 88"/>
                <p:cNvSpPr>
                  <a:spLocks noEditPoints="1"/>
                </p:cNvSpPr>
                <p:nvPr/>
              </p:nvSpPr>
              <p:spPr bwMode="black">
                <a:xfrm>
                  <a:off x="863600" y="2393157"/>
                  <a:ext cx="622300" cy="527844"/>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107C10"/>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rgbClr val="000000">
                        <a:lumMod val="50000"/>
                      </a:srgbClr>
                    </a:solidFill>
                    <a:latin typeface="Segoe Light" pitchFamily="34" charset="0"/>
                  </a:endParaRPr>
                </a:p>
              </p:txBody>
            </p:sp>
          </p:grpSp>
        </p:grpSp>
        <p:grpSp>
          <p:nvGrpSpPr>
            <p:cNvPr id="28" name="Group 27"/>
            <p:cNvGrpSpPr>
              <a:grpSpLocks noChangeAspect="1"/>
            </p:cNvGrpSpPr>
            <p:nvPr/>
          </p:nvGrpSpPr>
          <p:grpSpPr>
            <a:xfrm>
              <a:off x="4418974" y="3674234"/>
              <a:ext cx="453892" cy="536614"/>
              <a:chOff x="4221470" y="5212261"/>
              <a:chExt cx="284247" cy="336051"/>
            </a:xfrm>
          </p:grpSpPr>
          <p:grpSp>
            <p:nvGrpSpPr>
              <p:cNvPr id="29" name="Group 28"/>
              <p:cNvGrpSpPr/>
              <p:nvPr/>
            </p:nvGrpSpPr>
            <p:grpSpPr>
              <a:xfrm rot="10800000">
                <a:off x="4221470" y="5212261"/>
                <a:ext cx="284247" cy="336051"/>
                <a:chOff x="4710120" y="5169893"/>
                <a:chExt cx="284247" cy="315193"/>
              </a:xfrm>
            </p:grpSpPr>
            <p:sp>
              <p:nvSpPr>
                <p:cNvPr id="39" name="Freeform 38"/>
                <p:cNvSpPr>
                  <a:spLocks noChangeAspect="1"/>
                </p:cNvSpPr>
                <p:nvPr/>
              </p:nvSpPr>
              <p:spPr bwMode="auto">
                <a:xfrm rot="16200000">
                  <a:off x="4694647" y="5185366"/>
                  <a:ext cx="315193" cy="284247"/>
                </a:xfrm>
                <a:custGeom>
                  <a:avLst/>
                  <a:gdLst>
                    <a:gd name="connsiteX0" fmla="*/ 678350 w 1481959"/>
                    <a:gd name="connsiteY0" fmla="*/ 258990 h 962317"/>
                    <a:gd name="connsiteX1" fmla="*/ 688805 w 1481959"/>
                    <a:gd name="connsiteY1" fmla="*/ 259224 h 962317"/>
                    <a:gd name="connsiteX2" fmla="*/ 971484 w 1481959"/>
                    <a:gd name="connsiteY2" fmla="*/ 259224 h 962317"/>
                    <a:gd name="connsiteX3" fmla="*/ 1006067 w 1481959"/>
                    <a:gd name="connsiteY3" fmla="*/ 292305 h 962317"/>
                    <a:gd name="connsiteX4" fmla="*/ 1006067 w 1481959"/>
                    <a:gd name="connsiteY4" fmla="*/ 576488 h 962317"/>
                    <a:gd name="connsiteX5" fmla="*/ 1004269 w 1481959"/>
                    <a:gd name="connsiteY5" fmla="*/ 595185 h 962317"/>
                    <a:gd name="connsiteX6" fmla="*/ 996845 w 1481959"/>
                    <a:gd name="connsiteY6" fmla="*/ 596703 h 962317"/>
                    <a:gd name="connsiteX7" fmla="*/ 946477 w 1481959"/>
                    <a:gd name="connsiteY7" fmla="*/ 546841 h 962317"/>
                    <a:gd name="connsiteX8" fmla="*/ 903068 w 1481959"/>
                    <a:gd name="connsiteY8" fmla="*/ 547059 h 962317"/>
                    <a:gd name="connsiteX9" fmla="*/ 711725 w 1481959"/>
                    <a:gd name="connsiteY9" fmla="*/ 740344 h 962317"/>
                    <a:gd name="connsiteX10" fmla="*/ 661739 w 1481959"/>
                    <a:gd name="connsiteY10" fmla="*/ 719332 h 962317"/>
                    <a:gd name="connsiteX11" fmla="*/ 535436 w 1481959"/>
                    <a:gd name="connsiteY11" fmla="*/ 593028 h 962317"/>
                    <a:gd name="connsiteX12" fmla="*/ 520710 w 1481959"/>
                    <a:gd name="connsiteY12" fmla="*/ 557602 h 962317"/>
                    <a:gd name="connsiteX13" fmla="*/ 597984 w 1481959"/>
                    <a:gd name="connsiteY13" fmla="*/ 478826 h 962317"/>
                    <a:gd name="connsiteX14" fmla="*/ 709855 w 1481959"/>
                    <a:gd name="connsiteY14" fmla="*/ 368988 h 962317"/>
                    <a:gd name="connsiteX15" fmla="*/ 720565 w 1481959"/>
                    <a:gd name="connsiteY15" fmla="*/ 351055 h 962317"/>
                    <a:gd name="connsiteX16" fmla="*/ 722022 w 1481959"/>
                    <a:gd name="connsiteY16" fmla="*/ 347917 h 962317"/>
                    <a:gd name="connsiteX17" fmla="*/ 723721 w 1481959"/>
                    <a:gd name="connsiteY17" fmla="*/ 338718 h 962317"/>
                    <a:gd name="connsiteX18" fmla="*/ 723262 w 1481959"/>
                    <a:gd name="connsiteY18" fmla="*/ 334338 h 962317"/>
                    <a:gd name="connsiteX19" fmla="*/ 723111 w 1481959"/>
                    <a:gd name="connsiteY19" fmla="*/ 333602 h 962317"/>
                    <a:gd name="connsiteX20" fmla="*/ 714729 w 1481959"/>
                    <a:gd name="connsiteY20" fmla="*/ 315979 h 962317"/>
                    <a:gd name="connsiteX21" fmla="*/ 678087 w 1481959"/>
                    <a:gd name="connsiteY21" fmla="*/ 280035 h 962317"/>
                    <a:gd name="connsiteX22" fmla="*/ 668098 w 1481959"/>
                    <a:gd name="connsiteY22" fmla="*/ 262301 h 962317"/>
                    <a:gd name="connsiteX23" fmla="*/ 678350 w 1481959"/>
                    <a:gd name="connsiteY23" fmla="*/ 258990 h 962317"/>
                    <a:gd name="connsiteX24" fmla="*/ 72174 w 1481959"/>
                    <a:gd name="connsiteY24" fmla="*/ 72174 h 962317"/>
                    <a:gd name="connsiteX25" fmla="*/ 72174 w 1481959"/>
                    <a:gd name="connsiteY25" fmla="*/ 887737 h 962317"/>
                    <a:gd name="connsiteX26" fmla="*/ 1402569 w 1481959"/>
                    <a:gd name="connsiteY26" fmla="*/ 887737 h 962317"/>
                    <a:gd name="connsiteX27" fmla="*/ 1402569 w 1481959"/>
                    <a:gd name="connsiteY27" fmla="*/ 72174 h 962317"/>
                    <a:gd name="connsiteX28" fmla="*/ 65620 w 1481959"/>
                    <a:gd name="connsiteY28" fmla="*/ 0 h 962317"/>
                    <a:gd name="connsiteX29" fmla="*/ 1416339 w 1481959"/>
                    <a:gd name="connsiteY29" fmla="*/ 0 h 962317"/>
                    <a:gd name="connsiteX30" fmla="*/ 1481959 w 1481959"/>
                    <a:gd name="connsiteY30" fmla="*/ 65621 h 962317"/>
                    <a:gd name="connsiteX31" fmla="*/ 1481959 w 1481959"/>
                    <a:gd name="connsiteY31" fmla="*/ 896697 h 962317"/>
                    <a:gd name="connsiteX32" fmla="*/ 1416339 w 1481959"/>
                    <a:gd name="connsiteY32" fmla="*/ 962317 h 962317"/>
                    <a:gd name="connsiteX33" fmla="*/ 65620 w 1481959"/>
                    <a:gd name="connsiteY33" fmla="*/ 962317 h 962317"/>
                    <a:gd name="connsiteX34" fmla="*/ 0 w 1481959"/>
                    <a:gd name="connsiteY34" fmla="*/ 896697 h 962317"/>
                    <a:gd name="connsiteX35" fmla="*/ 0 w 1481959"/>
                    <a:gd name="connsiteY35" fmla="*/ 65621 h 962317"/>
                    <a:gd name="connsiteX36" fmla="*/ 65620 w 1481959"/>
                    <a:gd name="connsiteY36" fmla="*/ 0 h 96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1959" h="962317">
                      <a:moveTo>
                        <a:pt x="678350" y="258990"/>
                      </a:moveTo>
                      <a:cubicBezTo>
                        <a:pt x="681742" y="259020"/>
                        <a:pt x="685484" y="259288"/>
                        <a:pt x="688805" y="259224"/>
                      </a:cubicBezTo>
                      <a:lnTo>
                        <a:pt x="971484" y="259224"/>
                      </a:lnTo>
                      <a:cubicBezTo>
                        <a:pt x="1000302" y="256718"/>
                        <a:pt x="1008071" y="270753"/>
                        <a:pt x="1006067" y="292305"/>
                      </a:cubicBezTo>
                      <a:lnTo>
                        <a:pt x="1006067" y="576488"/>
                      </a:lnTo>
                      <a:lnTo>
                        <a:pt x="1004269" y="595185"/>
                      </a:lnTo>
                      <a:cubicBezTo>
                        <a:pt x="1002451" y="598026"/>
                        <a:pt x="999695" y="598003"/>
                        <a:pt x="996845" y="596703"/>
                      </a:cubicBezTo>
                      <a:lnTo>
                        <a:pt x="946477" y="546841"/>
                      </a:lnTo>
                      <a:cubicBezTo>
                        <a:pt x="934430" y="534914"/>
                        <a:pt x="914995" y="535011"/>
                        <a:pt x="903068" y="547059"/>
                      </a:cubicBezTo>
                      <a:lnTo>
                        <a:pt x="711725" y="740344"/>
                      </a:lnTo>
                      <a:cubicBezTo>
                        <a:pt x="699360" y="748226"/>
                        <a:pt x="689313" y="744295"/>
                        <a:pt x="661739" y="719332"/>
                      </a:cubicBezTo>
                      <a:lnTo>
                        <a:pt x="535436" y="593028"/>
                      </a:lnTo>
                      <a:cubicBezTo>
                        <a:pt x="524870" y="579553"/>
                        <a:pt x="516830" y="569445"/>
                        <a:pt x="520710" y="557602"/>
                      </a:cubicBezTo>
                      <a:lnTo>
                        <a:pt x="597984" y="478826"/>
                      </a:lnTo>
                      <a:lnTo>
                        <a:pt x="709855" y="368988"/>
                      </a:lnTo>
                      <a:cubicBezTo>
                        <a:pt x="715078" y="361976"/>
                        <a:pt x="718582" y="356117"/>
                        <a:pt x="720565" y="351055"/>
                      </a:cubicBezTo>
                      <a:cubicBezTo>
                        <a:pt x="721405" y="350159"/>
                        <a:pt x="721848" y="349083"/>
                        <a:pt x="722022" y="347917"/>
                      </a:cubicBezTo>
                      <a:cubicBezTo>
                        <a:pt x="723326" y="344409"/>
                        <a:pt x="723862" y="341379"/>
                        <a:pt x="723721" y="338718"/>
                      </a:cubicBezTo>
                      <a:cubicBezTo>
                        <a:pt x="723959" y="337241"/>
                        <a:pt x="723892" y="335759"/>
                        <a:pt x="723262" y="334338"/>
                      </a:cubicBezTo>
                      <a:cubicBezTo>
                        <a:pt x="723291" y="334071"/>
                        <a:pt x="723225" y="333829"/>
                        <a:pt x="723111" y="333602"/>
                      </a:cubicBezTo>
                      <a:cubicBezTo>
                        <a:pt x="722700" y="327088"/>
                        <a:pt x="719734" y="320887"/>
                        <a:pt x="714729" y="315979"/>
                      </a:cubicBezTo>
                      <a:lnTo>
                        <a:pt x="678087" y="280035"/>
                      </a:lnTo>
                      <a:lnTo>
                        <a:pt x="668098" y="262301"/>
                      </a:lnTo>
                      <a:cubicBezTo>
                        <a:pt x="669005" y="259420"/>
                        <a:pt x="673283" y="258942"/>
                        <a:pt x="678350" y="258990"/>
                      </a:cubicBezTo>
                      <a:close/>
                      <a:moveTo>
                        <a:pt x="72174" y="72174"/>
                      </a:moveTo>
                      <a:lnTo>
                        <a:pt x="72174" y="887737"/>
                      </a:lnTo>
                      <a:lnTo>
                        <a:pt x="1402569" y="887737"/>
                      </a:lnTo>
                      <a:lnTo>
                        <a:pt x="1402569" y="72174"/>
                      </a:lnTo>
                      <a:close/>
                      <a:moveTo>
                        <a:pt x="65620" y="0"/>
                      </a:moveTo>
                      <a:lnTo>
                        <a:pt x="1416339" y="0"/>
                      </a:lnTo>
                      <a:cubicBezTo>
                        <a:pt x="1452581" y="0"/>
                        <a:pt x="1481959" y="29379"/>
                        <a:pt x="1481959" y="65621"/>
                      </a:cubicBezTo>
                      <a:lnTo>
                        <a:pt x="1481959" y="896697"/>
                      </a:lnTo>
                      <a:cubicBezTo>
                        <a:pt x="1481959" y="932938"/>
                        <a:pt x="1452581" y="962317"/>
                        <a:pt x="1416339" y="962317"/>
                      </a:cubicBezTo>
                      <a:lnTo>
                        <a:pt x="65620" y="962317"/>
                      </a:lnTo>
                      <a:cubicBezTo>
                        <a:pt x="29379" y="962317"/>
                        <a:pt x="0" y="932938"/>
                        <a:pt x="0" y="896697"/>
                      </a:cubicBezTo>
                      <a:lnTo>
                        <a:pt x="0" y="65621"/>
                      </a:lnTo>
                      <a:cubicBezTo>
                        <a:pt x="0" y="29379"/>
                        <a:pt x="29379" y="0"/>
                        <a:pt x="65620" y="0"/>
                      </a:cubicBezTo>
                      <a:close/>
                    </a:path>
                  </a:pathLst>
                </a:custGeom>
                <a:solidFill>
                  <a:schemeClr val="tx1">
                    <a:lumMod val="50000"/>
                  </a:schemeClr>
                </a:solidFill>
                <a:ln w="9525" cap="flat" cmpd="sng" algn="ctr">
                  <a:solidFill>
                    <a:schemeClr val="tx1">
                      <a:lumMod val="50000"/>
                    </a:schemeClr>
                  </a:solidFill>
                  <a:prstDash val="solid"/>
                </a:ln>
                <a:effectLst/>
              </p:spPr>
              <p:txBody>
                <a:bodyPr rot="0" spcFirstLastPara="0" vertOverflow="overflow" horzOverflow="overflow" vert="horz" wrap="square" lIns="91414" tIns="45706" rIns="45706" bIns="91414" numCol="1" spcCol="0" rtlCol="0" fromWordArt="0" anchor="b" anchorCtr="0" forceAA="0" compatLnSpc="1">
                  <a:prstTxWarp prst="textNoShape">
                    <a:avLst/>
                  </a:prstTxWarp>
                  <a:noAutofit/>
                </a:bodyPr>
                <a:lstStyle/>
                <a:p>
                  <a:pPr algn="ctr" defTabSz="913748" fontAlgn="auto">
                    <a:spcBef>
                      <a:spcPts val="0"/>
                    </a:spcBef>
                    <a:spcAft>
                      <a:spcPts val="0"/>
                    </a:spcAft>
                    <a:defRPr/>
                  </a:pPr>
                  <a:endParaRPr lang="en-US" sz="1398" kern="0" spc="-50" dirty="0">
                    <a:ln>
                      <a:solidFill>
                        <a:srgbClr val="FFFFFF">
                          <a:alpha val="0"/>
                        </a:srgbClr>
                      </a:solidFill>
                    </a:ln>
                    <a:solidFill>
                      <a:srgbClr val="000000"/>
                    </a:solidFill>
                    <a:latin typeface="Segoe UI"/>
                    <a:ea typeface="Segoe UI" pitchFamily="34" charset="0"/>
                    <a:cs typeface="Segoe UI" pitchFamily="34" charset="0"/>
                  </a:endParaRPr>
                </a:p>
              </p:txBody>
            </p:sp>
            <p:sp>
              <p:nvSpPr>
                <p:cNvPr id="40" name="Rectangle 39"/>
                <p:cNvSpPr/>
                <p:nvPr/>
              </p:nvSpPr>
              <p:spPr>
                <a:xfrm>
                  <a:off x="4727370" y="5184932"/>
                  <a:ext cx="244616" cy="286662"/>
                </a:xfrm>
                <a:prstGeom prst="rect">
                  <a:avLst/>
                </a:prstGeom>
                <a:solidFill>
                  <a:schemeClr val="tx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45706" rIns="91414" bIns="45706" numCol="1" spcCol="0" rtlCol="0" fromWordArt="0" anchor="ctr" anchorCtr="0" forceAA="0" compatLnSpc="1">
                  <a:prstTxWarp prst="textNoShape">
                    <a:avLst/>
                  </a:prstTxWarp>
                  <a:noAutofit/>
                </a:bodyPr>
                <a:lstStyle/>
                <a:p>
                  <a:pPr algn="ctr" defTabSz="931505" fontAlgn="auto">
                    <a:spcBef>
                      <a:spcPts val="0"/>
                    </a:spcBef>
                    <a:spcAft>
                      <a:spcPts val="0"/>
                    </a:spcAft>
                  </a:pPr>
                  <a:endParaRPr lang="en-US" sz="1800">
                    <a:solidFill>
                      <a:prstClr val="white"/>
                    </a:solidFill>
                  </a:endParaRPr>
                </a:p>
              </p:txBody>
            </p:sp>
          </p:grpSp>
          <p:grpSp>
            <p:nvGrpSpPr>
              <p:cNvPr id="30" name="Group 29"/>
              <p:cNvGrpSpPr/>
              <p:nvPr/>
            </p:nvGrpSpPr>
            <p:grpSpPr>
              <a:xfrm>
                <a:off x="4225721" y="5224167"/>
                <a:ext cx="263064" cy="315192"/>
                <a:chOff x="4721454" y="5169895"/>
                <a:chExt cx="263064" cy="315192"/>
              </a:xfrm>
            </p:grpSpPr>
            <p:cxnSp>
              <p:nvCxnSpPr>
                <p:cNvPr id="31" name="Straight Connector 30"/>
                <p:cNvCxnSpPr/>
                <p:nvPr/>
              </p:nvCxnSpPr>
              <p:spPr>
                <a:xfrm>
                  <a:off x="4809715" y="5169895"/>
                  <a:ext cx="0" cy="315192"/>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871058" y="5169895"/>
                  <a:ext cx="0" cy="315192"/>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929134" y="5169895"/>
                  <a:ext cx="0" cy="315192"/>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21454" y="5272105"/>
                  <a:ext cx="262256"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21454" y="5325057"/>
                  <a:ext cx="262256"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722262" y="5378009"/>
                  <a:ext cx="262256"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722262" y="5430961"/>
                  <a:ext cx="262256"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722181" y="5219153"/>
                  <a:ext cx="262256"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71994654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Example – Setup Keys &amp; Credentials</a:t>
            </a:r>
            <a:endParaRPr lang="en-NZ" dirty="0"/>
          </a:p>
        </p:txBody>
      </p:sp>
      <p:sp>
        <p:nvSpPr>
          <p:cNvPr id="5" name="Text Placeholder 4"/>
          <p:cNvSpPr>
            <a:spLocks noGrp="1"/>
          </p:cNvSpPr>
          <p:nvPr>
            <p:ph type="body" sz="quarter" idx="10"/>
          </p:nvPr>
        </p:nvSpPr>
        <p:spPr>
          <a:xfrm>
            <a:off x="274639" y="1221158"/>
            <a:ext cx="11887199" cy="3693319"/>
          </a:xfrm>
        </p:spPr>
        <p:txBody>
          <a:bodyPr/>
          <a:lstStyle/>
          <a:p>
            <a:endParaRPr lang="en-US" sz="2400" dirty="0" smtClean="0">
              <a:solidFill>
                <a:srgbClr val="008000"/>
              </a:solidFill>
            </a:endParaRPr>
          </a:p>
          <a:p>
            <a:r>
              <a:rPr lang="en-US" sz="2400" dirty="0" smtClean="0">
                <a:solidFill>
                  <a:srgbClr val="008000"/>
                </a:solidFill>
              </a:rPr>
              <a:t>-- </a:t>
            </a:r>
            <a:r>
              <a:rPr lang="en-US" sz="2400" dirty="0">
                <a:solidFill>
                  <a:srgbClr val="008000"/>
                </a:solidFill>
              </a:rPr>
              <a:t>This is only one time for a database</a:t>
            </a:r>
          </a:p>
          <a:p>
            <a:r>
              <a:rPr lang="en-US" sz="2400" dirty="0" smtClean="0">
                <a:solidFill>
                  <a:srgbClr val="0000FF"/>
                </a:solidFill>
              </a:rPr>
              <a:t>CREATE</a:t>
            </a:r>
            <a:r>
              <a:rPr lang="en-US" sz="2400" dirty="0" smtClean="0">
                <a:solidFill>
                  <a:prstClr val="black"/>
                </a:solidFill>
              </a:rPr>
              <a:t> </a:t>
            </a:r>
            <a:r>
              <a:rPr lang="en-US" sz="2400" dirty="0">
                <a:solidFill>
                  <a:srgbClr val="0000FF"/>
                </a:solidFill>
              </a:rPr>
              <a:t>MASTER</a:t>
            </a:r>
            <a:r>
              <a:rPr lang="en-US" sz="2400" dirty="0">
                <a:solidFill>
                  <a:prstClr val="black"/>
                </a:solidFill>
              </a:rPr>
              <a:t> </a:t>
            </a:r>
            <a:r>
              <a:rPr lang="en-US" sz="2400" dirty="0">
                <a:solidFill>
                  <a:srgbClr val="0000FF"/>
                </a:solidFill>
              </a:rPr>
              <a:t>KEY</a:t>
            </a:r>
            <a:r>
              <a:rPr lang="en-US" sz="2400" dirty="0">
                <a:solidFill>
                  <a:srgbClr val="808080"/>
                </a:solidFill>
              </a:rPr>
              <a:t>;</a:t>
            </a:r>
            <a:endParaRPr lang="en-US" sz="2400" dirty="0">
              <a:solidFill>
                <a:prstClr val="black"/>
              </a:solidFill>
            </a:endParaRPr>
          </a:p>
          <a:p>
            <a:r>
              <a:rPr lang="en-US" sz="2400" dirty="0">
                <a:solidFill>
                  <a:srgbClr val="0000FF"/>
                </a:solidFill>
              </a:rPr>
              <a:t>CREATE</a:t>
            </a:r>
            <a:r>
              <a:rPr lang="en-US" sz="2400" dirty="0">
                <a:solidFill>
                  <a:prstClr val="black"/>
                </a:solidFill>
              </a:rPr>
              <a:t> </a:t>
            </a:r>
            <a:r>
              <a:rPr lang="en-US" sz="2400" dirty="0">
                <a:solidFill>
                  <a:srgbClr val="0000FF"/>
                </a:solidFill>
              </a:rPr>
              <a:t>MASTER</a:t>
            </a:r>
            <a:r>
              <a:rPr lang="en-US" sz="2400" dirty="0">
                <a:solidFill>
                  <a:prstClr val="black"/>
                </a:solidFill>
              </a:rPr>
              <a:t> </a:t>
            </a:r>
            <a:r>
              <a:rPr lang="en-US" sz="2400" dirty="0">
                <a:solidFill>
                  <a:srgbClr val="0000FF"/>
                </a:solidFill>
              </a:rPr>
              <a:t>KEY</a:t>
            </a:r>
            <a:r>
              <a:rPr lang="en-US" sz="2400" dirty="0">
                <a:solidFill>
                  <a:prstClr val="black"/>
                </a:solidFill>
              </a:rPr>
              <a:t> </a:t>
            </a:r>
            <a:r>
              <a:rPr lang="en-US" sz="2400" dirty="0">
                <a:solidFill>
                  <a:srgbClr val="0000FF"/>
                </a:solidFill>
              </a:rPr>
              <a:t>ENCRYPTION</a:t>
            </a:r>
            <a:r>
              <a:rPr lang="en-US" sz="2400" dirty="0">
                <a:solidFill>
                  <a:prstClr val="black"/>
                </a:solidFill>
              </a:rPr>
              <a:t> </a:t>
            </a:r>
            <a:r>
              <a:rPr lang="en-US" sz="2400" dirty="0">
                <a:solidFill>
                  <a:srgbClr val="0000FF"/>
                </a:solidFill>
              </a:rPr>
              <a:t>BY</a:t>
            </a:r>
            <a:r>
              <a:rPr lang="en-US" sz="2400" dirty="0">
                <a:solidFill>
                  <a:prstClr val="black"/>
                </a:solidFill>
              </a:rPr>
              <a:t> </a:t>
            </a:r>
            <a:r>
              <a:rPr lang="en-US" sz="2400" dirty="0">
                <a:solidFill>
                  <a:srgbClr val="0000FF"/>
                </a:solidFill>
              </a:rPr>
              <a:t>PASSWORD</a:t>
            </a:r>
            <a:r>
              <a:rPr lang="en-US" sz="2400" dirty="0">
                <a:solidFill>
                  <a:prstClr val="black"/>
                </a:solidFill>
              </a:rPr>
              <a:t> </a:t>
            </a:r>
            <a:r>
              <a:rPr lang="en-US" sz="2400" dirty="0">
                <a:solidFill>
                  <a:srgbClr val="808080"/>
                </a:solidFill>
              </a:rPr>
              <a:t>=</a:t>
            </a:r>
            <a:r>
              <a:rPr lang="en-US" sz="2400" dirty="0">
                <a:solidFill>
                  <a:prstClr val="black"/>
                </a:solidFill>
              </a:rPr>
              <a:t> </a:t>
            </a:r>
            <a:r>
              <a:rPr lang="en-US" sz="2400" dirty="0">
                <a:solidFill>
                  <a:srgbClr val="FF0000"/>
                </a:solidFill>
              </a:rPr>
              <a:t>'</a:t>
            </a:r>
            <a:r>
              <a:rPr lang="en-US" sz="2400" dirty="0" err="1">
                <a:solidFill>
                  <a:srgbClr val="FF0000"/>
                </a:solidFill>
              </a:rPr>
              <a:t>SecurePassword</a:t>
            </a:r>
            <a:r>
              <a:rPr lang="en-US" sz="2400" dirty="0">
                <a:solidFill>
                  <a:srgbClr val="FF0000"/>
                </a:solidFill>
              </a:rPr>
              <a:t>'</a:t>
            </a:r>
            <a:r>
              <a:rPr lang="en-US" sz="2400" dirty="0">
                <a:solidFill>
                  <a:srgbClr val="808080"/>
                </a:solidFill>
              </a:rPr>
              <a:t>;</a:t>
            </a:r>
          </a:p>
          <a:p>
            <a:endParaRPr lang="en-US" sz="2400" dirty="0"/>
          </a:p>
          <a:p>
            <a:r>
              <a:rPr lang="en-US" sz="2400" dirty="0">
                <a:solidFill>
                  <a:srgbClr val="008000"/>
                </a:solidFill>
              </a:rPr>
              <a:t>-- This is required once per a new credential</a:t>
            </a:r>
            <a:r>
              <a:rPr lang="en-US" sz="2400" dirty="0" smtClean="0">
                <a:solidFill>
                  <a:srgbClr val="008000"/>
                </a:solidFill>
              </a:rPr>
              <a:t>.</a:t>
            </a:r>
            <a:endParaRPr lang="en-US" sz="2400" dirty="0">
              <a:solidFill>
                <a:prstClr val="black"/>
              </a:solidFill>
            </a:endParaRPr>
          </a:p>
          <a:p>
            <a:r>
              <a:rPr lang="en-US" sz="2400" dirty="0">
                <a:solidFill>
                  <a:srgbClr val="0000FF"/>
                </a:solidFill>
              </a:rPr>
              <a:t>CREATE</a:t>
            </a:r>
            <a:r>
              <a:rPr lang="en-US" sz="2400" dirty="0">
                <a:solidFill>
                  <a:prstClr val="black"/>
                </a:solidFill>
              </a:rPr>
              <a:t> </a:t>
            </a:r>
            <a:r>
              <a:rPr lang="en-US" sz="2400" dirty="0" smtClean="0">
                <a:solidFill>
                  <a:srgbClr val="0000FF"/>
                </a:solidFill>
              </a:rPr>
              <a:t>CREDENTIAL</a:t>
            </a:r>
            <a:r>
              <a:rPr lang="en-US" sz="2400" dirty="0" smtClean="0">
                <a:solidFill>
                  <a:prstClr val="black"/>
                </a:solidFill>
              </a:rPr>
              <a:t> </a:t>
            </a:r>
            <a:r>
              <a:rPr lang="en-US" sz="2400" dirty="0" err="1" smtClean="0">
                <a:solidFill>
                  <a:prstClr val="black"/>
                </a:solidFill>
              </a:rPr>
              <a:t>ProdCreds</a:t>
            </a:r>
            <a:r>
              <a:rPr lang="en-US" sz="2400" dirty="0" smtClean="0">
                <a:solidFill>
                  <a:prstClr val="black"/>
                </a:solidFill>
              </a:rPr>
              <a:t> </a:t>
            </a:r>
            <a:r>
              <a:rPr lang="en-US" sz="2400" dirty="0" smtClean="0">
                <a:solidFill>
                  <a:srgbClr val="0000FF"/>
                </a:solidFill>
              </a:rPr>
              <a:t>ON</a:t>
            </a:r>
            <a:r>
              <a:rPr lang="en-US" sz="2400" dirty="0" smtClean="0">
                <a:solidFill>
                  <a:prstClr val="black"/>
                </a:solidFill>
              </a:rPr>
              <a:t> </a:t>
            </a:r>
            <a:r>
              <a:rPr lang="en-US" sz="2400" dirty="0">
                <a:solidFill>
                  <a:srgbClr val="0000FF"/>
                </a:solidFill>
              </a:rPr>
              <a:t>DATABASE</a:t>
            </a:r>
            <a:r>
              <a:rPr lang="en-US" sz="2400" dirty="0">
                <a:solidFill>
                  <a:prstClr val="black"/>
                </a:solidFill>
              </a:rPr>
              <a:t> </a:t>
            </a:r>
            <a:r>
              <a:rPr lang="en-US" sz="2400" dirty="0">
                <a:solidFill>
                  <a:srgbClr val="0000FF"/>
                </a:solidFill>
              </a:rPr>
              <a:t>WITH</a:t>
            </a:r>
            <a:r>
              <a:rPr lang="en-US" sz="2400" dirty="0">
                <a:solidFill>
                  <a:prstClr val="black"/>
                </a:solidFill>
              </a:rPr>
              <a:t> </a:t>
            </a:r>
            <a:r>
              <a:rPr lang="en-US" sz="2400" dirty="0">
                <a:solidFill>
                  <a:srgbClr val="0000FF"/>
                </a:solidFill>
              </a:rPr>
              <a:t>IDENTITY</a:t>
            </a:r>
            <a:r>
              <a:rPr lang="en-US" sz="2400" dirty="0">
                <a:solidFill>
                  <a:prstClr val="black"/>
                </a:solidFill>
              </a:rPr>
              <a:t> </a:t>
            </a:r>
            <a:r>
              <a:rPr lang="en-US" sz="2400" dirty="0">
                <a:solidFill>
                  <a:srgbClr val="808080"/>
                </a:solidFill>
              </a:rPr>
              <a:t>=</a:t>
            </a:r>
            <a:r>
              <a:rPr lang="en-US" sz="2400" dirty="0">
                <a:solidFill>
                  <a:prstClr val="black"/>
                </a:solidFill>
              </a:rPr>
              <a:t> </a:t>
            </a:r>
            <a:r>
              <a:rPr lang="en-US" sz="2400" dirty="0" smtClean="0">
                <a:solidFill>
                  <a:srgbClr val="FF0000"/>
                </a:solidFill>
              </a:rPr>
              <a:t>‘</a:t>
            </a:r>
            <a:r>
              <a:rPr lang="en-US" sz="2400" dirty="0" err="1" smtClean="0">
                <a:solidFill>
                  <a:srgbClr val="FF0000"/>
                </a:solidFill>
              </a:rPr>
              <a:t>StorageName</a:t>
            </a:r>
            <a:r>
              <a:rPr lang="en-US" sz="2400" dirty="0" smtClean="0">
                <a:solidFill>
                  <a:srgbClr val="FF0000"/>
                </a:solidFill>
              </a:rPr>
              <a:t>'</a:t>
            </a:r>
            <a:r>
              <a:rPr lang="en-US" sz="2400" dirty="0" smtClean="0">
                <a:solidFill>
                  <a:srgbClr val="808080"/>
                </a:solidFill>
              </a:rPr>
              <a:t>,</a:t>
            </a:r>
            <a:r>
              <a:rPr lang="en-US" sz="2400" dirty="0" smtClean="0">
                <a:solidFill>
                  <a:prstClr val="black"/>
                </a:solidFill>
              </a:rPr>
              <a:t> </a:t>
            </a:r>
            <a:r>
              <a:rPr lang="en-US" sz="2400" dirty="0">
                <a:solidFill>
                  <a:srgbClr val="0000FF"/>
                </a:solidFill>
              </a:rPr>
              <a:t>Secret</a:t>
            </a:r>
            <a:r>
              <a:rPr lang="en-US" sz="2400" dirty="0">
                <a:solidFill>
                  <a:prstClr val="black"/>
                </a:solidFill>
              </a:rPr>
              <a:t> </a:t>
            </a:r>
            <a:r>
              <a:rPr lang="en-US" sz="2400" dirty="0">
                <a:solidFill>
                  <a:srgbClr val="808080"/>
                </a:solidFill>
              </a:rPr>
              <a:t>=</a:t>
            </a:r>
            <a:r>
              <a:rPr lang="en-US" sz="2400" dirty="0">
                <a:solidFill>
                  <a:prstClr val="black"/>
                </a:solidFill>
              </a:rPr>
              <a:t> </a:t>
            </a:r>
            <a:r>
              <a:rPr lang="en-US" sz="2400" dirty="0" smtClean="0">
                <a:solidFill>
                  <a:srgbClr val="FF0000"/>
                </a:solidFill>
              </a:rPr>
              <a:t>'</a:t>
            </a:r>
            <a:r>
              <a:rPr lang="en-US" sz="2400" dirty="0" err="1" smtClean="0">
                <a:solidFill>
                  <a:srgbClr val="FF0000"/>
                </a:solidFill>
              </a:rPr>
              <a:t>StorageKeyValueGoesHere</a:t>
            </a:r>
            <a:r>
              <a:rPr lang="en-US" sz="2400" dirty="0" smtClean="0">
                <a:solidFill>
                  <a:srgbClr val="FF0000"/>
                </a:solidFill>
              </a:rPr>
              <a:t>'</a:t>
            </a:r>
            <a:r>
              <a:rPr lang="en-US" sz="2400" dirty="0" smtClean="0">
                <a:solidFill>
                  <a:srgbClr val="808080"/>
                </a:solidFill>
              </a:rPr>
              <a:t>;</a:t>
            </a:r>
            <a:endParaRPr lang="en-US" sz="2400" dirty="0">
              <a:solidFill>
                <a:srgbClr val="808080"/>
              </a:solidFill>
            </a:endParaRPr>
          </a:p>
          <a:p>
            <a:endParaRPr lang="en-US" sz="2400" dirty="0">
              <a:solidFill>
                <a:srgbClr val="008000"/>
              </a:solidFill>
            </a:endParaRPr>
          </a:p>
        </p:txBody>
      </p:sp>
    </p:spTree>
    <p:extLst>
      <p:ext uri="{BB962C8B-B14F-4D97-AF65-F5344CB8AC3E}">
        <p14:creationId xmlns:p14="http://schemas.microsoft.com/office/powerpoint/2010/main" val="196770369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Example – Data Source</a:t>
            </a:r>
            <a:endParaRPr lang="en-NZ" dirty="0"/>
          </a:p>
        </p:txBody>
      </p:sp>
      <p:sp>
        <p:nvSpPr>
          <p:cNvPr id="6" name="Text Placeholder 2"/>
          <p:cNvSpPr>
            <a:spLocks noGrp="1"/>
          </p:cNvSpPr>
          <p:nvPr>
            <p:ph type="body" sz="quarter" idx="10"/>
          </p:nvPr>
        </p:nvSpPr>
        <p:spPr>
          <a:xfrm>
            <a:off x="274639" y="1221158"/>
            <a:ext cx="11887199" cy="3767185"/>
          </a:xfrm>
        </p:spPr>
        <p:txBody>
          <a:bodyPr/>
          <a:lstStyle/>
          <a:p>
            <a:endParaRPr lang="en-US" sz="2400" dirty="0" smtClean="0">
              <a:solidFill>
                <a:srgbClr val="008000"/>
              </a:solidFill>
            </a:endParaRPr>
          </a:p>
          <a:p>
            <a:r>
              <a:rPr lang="en-US" sz="2400" dirty="0" smtClean="0">
                <a:solidFill>
                  <a:srgbClr val="008000"/>
                </a:solidFill>
              </a:rPr>
              <a:t>-- </a:t>
            </a:r>
            <a:r>
              <a:rPr lang="en-US" sz="2400" dirty="0">
                <a:solidFill>
                  <a:srgbClr val="008000"/>
                </a:solidFill>
              </a:rPr>
              <a:t>Create a data source</a:t>
            </a:r>
          </a:p>
          <a:p>
            <a:r>
              <a:rPr lang="en-US" sz="2400" dirty="0">
                <a:solidFill>
                  <a:srgbClr val="0000FF"/>
                </a:solidFill>
              </a:rPr>
              <a:t>CREATE</a:t>
            </a:r>
            <a:r>
              <a:rPr lang="en-US" sz="2400" dirty="0">
                <a:solidFill>
                  <a:prstClr val="black"/>
                </a:solidFill>
              </a:rPr>
              <a:t> </a:t>
            </a:r>
            <a:r>
              <a:rPr lang="en-US" sz="2400" dirty="0">
                <a:solidFill>
                  <a:srgbClr val="0000FF"/>
                </a:solidFill>
              </a:rPr>
              <a:t>EXTERNAL</a:t>
            </a:r>
            <a:r>
              <a:rPr lang="en-US" sz="2400" dirty="0">
                <a:solidFill>
                  <a:prstClr val="black"/>
                </a:solidFill>
              </a:rPr>
              <a:t> DATA </a:t>
            </a:r>
            <a:r>
              <a:rPr lang="en-US" sz="2400" dirty="0">
                <a:solidFill>
                  <a:srgbClr val="808080"/>
                </a:solidFill>
              </a:rPr>
              <a:t>SOURCE</a:t>
            </a:r>
            <a:r>
              <a:rPr lang="en-US" sz="2400" dirty="0">
                <a:solidFill>
                  <a:prstClr val="black"/>
                </a:solidFill>
              </a:rPr>
              <a:t> [</a:t>
            </a:r>
            <a:r>
              <a:rPr lang="en-US" sz="2400" dirty="0" err="1">
                <a:solidFill>
                  <a:prstClr val="black"/>
                </a:solidFill>
              </a:rPr>
              <a:t>WebLogSource</a:t>
            </a:r>
            <a:r>
              <a:rPr lang="en-US" sz="2400" dirty="0">
                <a:solidFill>
                  <a:prstClr val="black"/>
                </a:solidFill>
              </a:rPr>
              <a:t>]</a:t>
            </a:r>
          </a:p>
          <a:p>
            <a:r>
              <a:rPr lang="en-US" sz="2400" dirty="0">
                <a:solidFill>
                  <a:srgbClr val="0000FF"/>
                </a:solidFill>
              </a:rPr>
              <a:t>WITH</a:t>
            </a:r>
            <a:endParaRPr lang="en-US" sz="2400" dirty="0">
              <a:solidFill>
                <a:prstClr val="black"/>
              </a:solidFill>
            </a:endParaRPr>
          </a:p>
          <a:p>
            <a:r>
              <a:rPr lang="en-US" sz="2400" dirty="0">
                <a:solidFill>
                  <a:srgbClr val="808080"/>
                </a:solidFill>
              </a:rPr>
              <a:t>(</a:t>
            </a:r>
            <a:endParaRPr lang="en-US" sz="2400" dirty="0">
              <a:solidFill>
                <a:prstClr val="black"/>
              </a:solidFill>
            </a:endParaRPr>
          </a:p>
          <a:p>
            <a:r>
              <a:rPr lang="en-US" sz="2400" dirty="0" smtClean="0">
                <a:solidFill>
                  <a:srgbClr val="0000FF"/>
                </a:solidFill>
              </a:rPr>
              <a:t>    TYPE</a:t>
            </a:r>
            <a:r>
              <a:rPr lang="en-US" sz="2400" dirty="0" smtClean="0">
                <a:solidFill>
                  <a:prstClr val="black"/>
                </a:solidFill>
              </a:rPr>
              <a:t> </a:t>
            </a:r>
            <a:r>
              <a:rPr lang="en-US" sz="2400" dirty="0">
                <a:solidFill>
                  <a:srgbClr val="808080"/>
                </a:solidFill>
              </a:rPr>
              <a:t>=</a:t>
            </a:r>
            <a:r>
              <a:rPr lang="en-US" sz="2400" dirty="0">
                <a:solidFill>
                  <a:prstClr val="black"/>
                </a:solidFill>
              </a:rPr>
              <a:t> HADOOP</a:t>
            </a:r>
            <a:r>
              <a:rPr lang="en-US" sz="2400" dirty="0">
                <a:solidFill>
                  <a:srgbClr val="808080"/>
                </a:solidFill>
              </a:rPr>
              <a:t>,</a:t>
            </a:r>
            <a:endParaRPr lang="en-US" sz="2400" dirty="0">
              <a:solidFill>
                <a:prstClr val="black"/>
              </a:solidFill>
            </a:endParaRPr>
          </a:p>
          <a:p>
            <a:r>
              <a:rPr lang="en-US" sz="2400" dirty="0" smtClean="0">
                <a:solidFill>
                  <a:prstClr val="black"/>
                </a:solidFill>
              </a:rPr>
              <a:t>    LOCATION </a:t>
            </a:r>
            <a:r>
              <a:rPr lang="en-US" sz="2400" dirty="0">
                <a:solidFill>
                  <a:srgbClr val="808080"/>
                </a:solidFill>
              </a:rPr>
              <a:t>=</a:t>
            </a:r>
            <a:r>
              <a:rPr lang="en-US" sz="2400" dirty="0">
                <a:solidFill>
                  <a:prstClr val="black"/>
                </a:solidFill>
              </a:rPr>
              <a:t> </a:t>
            </a:r>
            <a:r>
              <a:rPr lang="en-US" sz="2400" dirty="0">
                <a:solidFill>
                  <a:srgbClr val="FF0000"/>
                </a:solidFill>
              </a:rPr>
              <a:t>'</a:t>
            </a:r>
            <a:r>
              <a:rPr lang="en-US" sz="2400" dirty="0" err="1">
                <a:solidFill>
                  <a:srgbClr val="FF0000"/>
                </a:solidFill>
              </a:rPr>
              <a:t>wasbs</a:t>
            </a:r>
            <a:r>
              <a:rPr lang="en-US" sz="2400" dirty="0">
                <a:solidFill>
                  <a:srgbClr val="FF0000"/>
                </a:solidFill>
              </a:rPr>
              <a:t>://weblogs@sqldwdemo.blob.core.windows.net/'</a:t>
            </a:r>
            <a:r>
              <a:rPr lang="en-US" sz="2400" dirty="0">
                <a:solidFill>
                  <a:srgbClr val="808080"/>
                </a:solidFill>
              </a:rPr>
              <a:t>,</a:t>
            </a:r>
            <a:endParaRPr lang="en-US" sz="2400" dirty="0">
              <a:solidFill>
                <a:prstClr val="black"/>
              </a:solidFill>
            </a:endParaRPr>
          </a:p>
          <a:p>
            <a:r>
              <a:rPr lang="en-US" sz="2400" dirty="0" smtClean="0">
                <a:solidFill>
                  <a:srgbClr val="0000FF"/>
                </a:solidFill>
              </a:rPr>
              <a:t>    CREDENTIAL</a:t>
            </a:r>
            <a:r>
              <a:rPr lang="en-US" sz="2400" dirty="0" smtClean="0">
                <a:solidFill>
                  <a:prstClr val="black"/>
                </a:solidFill>
              </a:rPr>
              <a:t> </a:t>
            </a:r>
            <a:r>
              <a:rPr lang="en-US" sz="2400" dirty="0">
                <a:solidFill>
                  <a:srgbClr val="808080"/>
                </a:solidFill>
              </a:rPr>
              <a:t>=</a:t>
            </a:r>
            <a:r>
              <a:rPr lang="en-US" sz="2400" dirty="0">
                <a:solidFill>
                  <a:prstClr val="black"/>
                </a:solidFill>
              </a:rPr>
              <a:t> </a:t>
            </a:r>
            <a:r>
              <a:rPr lang="en-US" sz="2400" dirty="0" err="1">
                <a:solidFill>
                  <a:prstClr val="black"/>
                </a:solidFill>
              </a:rPr>
              <a:t>ProdCreds</a:t>
            </a:r>
            <a:r>
              <a:rPr lang="en-US" sz="2400" dirty="0">
                <a:solidFill>
                  <a:prstClr val="black"/>
                </a:solidFill>
              </a:rPr>
              <a:t> </a:t>
            </a:r>
          </a:p>
          <a:p>
            <a:r>
              <a:rPr lang="en-US" sz="2400" dirty="0" smtClean="0">
                <a:solidFill>
                  <a:srgbClr val="808080"/>
                </a:solidFill>
              </a:rPr>
              <a:t>);</a:t>
            </a:r>
          </a:p>
        </p:txBody>
      </p:sp>
    </p:spTree>
    <p:extLst>
      <p:ext uri="{BB962C8B-B14F-4D97-AF65-F5344CB8AC3E}">
        <p14:creationId xmlns:p14="http://schemas.microsoft.com/office/powerpoint/2010/main" val="408381235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Example – File Format</a:t>
            </a:r>
            <a:endParaRPr lang="en-NZ" dirty="0"/>
          </a:p>
        </p:txBody>
      </p:sp>
      <p:sp>
        <p:nvSpPr>
          <p:cNvPr id="5" name="Text Placeholder 2"/>
          <p:cNvSpPr>
            <a:spLocks noGrp="1"/>
          </p:cNvSpPr>
          <p:nvPr>
            <p:ph type="body" sz="quarter" idx="10"/>
          </p:nvPr>
        </p:nvSpPr>
        <p:spPr>
          <a:xfrm>
            <a:off x="274639" y="1221158"/>
            <a:ext cx="11887199" cy="4579715"/>
          </a:xfrm>
        </p:spPr>
        <p:txBody>
          <a:bodyPr/>
          <a:lstStyle/>
          <a:p>
            <a:endParaRPr lang="en-US" sz="2400" dirty="0"/>
          </a:p>
          <a:p>
            <a:r>
              <a:rPr lang="en-US" sz="2400" dirty="0">
                <a:solidFill>
                  <a:srgbClr val="008000"/>
                </a:solidFill>
              </a:rPr>
              <a:t>-- Create the file format</a:t>
            </a:r>
            <a:endParaRPr lang="en-US" sz="2400" dirty="0">
              <a:solidFill>
                <a:prstClr val="black"/>
              </a:solidFill>
            </a:endParaRPr>
          </a:p>
          <a:p>
            <a:r>
              <a:rPr lang="en-US" sz="2400" dirty="0">
                <a:solidFill>
                  <a:srgbClr val="0000FF"/>
                </a:solidFill>
              </a:rPr>
              <a:t>CREATE</a:t>
            </a:r>
            <a:r>
              <a:rPr lang="en-US" sz="2400" dirty="0">
                <a:solidFill>
                  <a:prstClr val="black"/>
                </a:solidFill>
              </a:rPr>
              <a:t> </a:t>
            </a:r>
            <a:r>
              <a:rPr lang="en-US" sz="2400" dirty="0">
                <a:solidFill>
                  <a:srgbClr val="0000FF"/>
                </a:solidFill>
              </a:rPr>
              <a:t>EXTERNAL</a:t>
            </a:r>
            <a:r>
              <a:rPr lang="en-US" sz="2400" dirty="0">
                <a:solidFill>
                  <a:prstClr val="black"/>
                </a:solidFill>
              </a:rPr>
              <a:t> </a:t>
            </a:r>
            <a:r>
              <a:rPr lang="en-US" sz="2400" dirty="0">
                <a:solidFill>
                  <a:srgbClr val="0000FF"/>
                </a:solidFill>
              </a:rPr>
              <a:t>FILE</a:t>
            </a:r>
            <a:r>
              <a:rPr lang="en-US" sz="2400" dirty="0">
                <a:solidFill>
                  <a:prstClr val="black"/>
                </a:solidFill>
              </a:rPr>
              <a:t> </a:t>
            </a:r>
            <a:r>
              <a:rPr lang="en-US" sz="2400" dirty="0">
                <a:solidFill>
                  <a:srgbClr val="FF00FF"/>
                </a:solidFill>
              </a:rPr>
              <a:t>FORMAT</a:t>
            </a:r>
            <a:r>
              <a:rPr lang="en-US" sz="2400" dirty="0">
                <a:solidFill>
                  <a:prstClr val="black"/>
                </a:solidFill>
              </a:rPr>
              <a:t> [</a:t>
            </a:r>
            <a:r>
              <a:rPr lang="en-US" sz="2400" dirty="0" err="1">
                <a:solidFill>
                  <a:prstClr val="black"/>
                </a:solidFill>
              </a:rPr>
              <a:t>WebLogFormat</a:t>
            </a:r>
            <a:r>
              <a:rPr lang="en-US" sz="2400" dirty="0">
                <a:solidFill>
                  <a:prstClr val="black"/>
                </a:solidFill>
              </a:rPr>
              <a:t>] </a:t>
            </a:r>
            <a:r>
              <a:rPr lang="en-US" sz="2400" dirty="0">
                <a:solidFill>
                  <a:srgbClr val="0000FF"/>
                </a:solidFill>
              </a:rPr>
              <a:t>WITH</a:t>
            </a:r>
            <a:endParaRPr lang="en-US" sz="2400" dirty="0">
              <a:solidFill>
                <a:prstClr val="black"/>
              </a:solidFill>
            </a:endParaRPr>
          </a:p>
          <a:p>
            <a:r>
              <a:rPr lang="en-US" sz="2400" dirty="0">
                <a:solidFill>
                  <a:srgbClr val="808080"/>
                </a:solidFill>
              </a:rPr>
              <a:t>(</a:t>
            </a:r>
            <a:endParaRPr lang="en-US" sz="2400" dirty="0">
              <a:solidFill>
                <a:prstClr val="black"/>
              </a:solidFill>
            </a:endParaRPr>
          </a:p>
          <a:p>
            <a:r>
              <a:rPr lang="en-US" sz="2400" dirty="0">
                <a:solidFill>
                  <a:prstClr val="black"/>
                </a:solidFill>
              </a:rPr>
              <a:t>    FORMAT_TYPE </a:t>
            </a:r>
            <a:r>
              <a:rPr lang="en-US" sz="2400" dirty="0">
                <a:solidFill>
                  <a:srgbClr val="808080"/>
                </a:solidFill>
              </a:rPr>
              <a:t>=</a:t>
            </a:r>
            <a:r>
              <a:rPr lang="en-US" sz="2400" dirty="0">
                <a:solidFill>
                  <a:prstClr val="black"/>
                </a:solidFill>
              </a:rPr>
              <a:t> DELIMITEDTEXT</a:t>
            </a:r>
            <a:r>
              <a:rPr lang="en-US" sz="2400" dirty="0">
                <a:solidFill>
                  <a:srgbClr val="808080"/>
                </a:solidFill>
              </a:rPr>
              <a:t>,</a:t>
            </a:r>
            <a:endParaRPr lang="en-US" sz="2400" dirty="0">
              <a:solidFill>
                <a:prstClr val="black"/>
              </a:solidFill>
            </a:endParaRPr>
          </a:p>
          <a:p>
            <a:r>
              <a:rPr lang="en-US" sz="2400" dirty="0">
                <a:solidFill>
                  <a:prstClr val="black"/>
                </a:solidFill>
              </a:rPr>
              <a:t>    FORMAT_OPTIONS</a:t>
            </a:r>
          </a:p>
          <a:p>
            <a:r>
              <a:rPr lang="en-US" sz="2400" dirty="0">
                <a:solidFill>
                  <a:srgbClr val="0000FF"/>
                </a:solidFill>
              </a:rPr>
              <a:t>    </a:t>
            </a:r>
            <a:r>
              <a:rPr lang="en-US" sz="2400" dirty="0">
                <a:solidFill>
                  <a:srgbClr val="808080"/>
                </a:solidFill>
              </a:rPr>
              <a:t>(</a:t>
            </a:r>
            <a:r>
              <a:rPr lang="en-US" sz="2400" dirty="0">
                <a:solidFill>
                  <a:prstClr val="black"/>
                </a:solidFill>
              </a:rPr>
              <a:t> </a:t>
            </a:r>
          </a:p>
          <a:p>
            <a:r>
              <a:rPr lang="en-US" sz="2400" dirty="0">
                <a:solidFill>
                  <a:prstClr val="black"/>
                </a:solidFill>
              </a:rPr>
              <a:t>        FIELD_TERMINATOR </a:t>
            </a:r>
            <a:r>
              <a:rPr lang="en-US" sz="2400" dirty="0">
                <a:solidFill>
                  <a:srgbClr val="808080"/>
                </a:solidFill>
              </a:rPr>
              <a:t>=</a:t>
            </a:r>
            <a:r>
              <a:rPr lang="en-US" sz="2400" dirty="0">
                <a:solidFill>
                  <a:prstClr val="black"/>
                </a:solidFill>
              </a:rPr>
              <a:t> </a:t>
            </a:r>
            <a:r>
              <a:rPr lang="en-US" sz="2400" dirty="0" smtClean="0">
                <a:solidFill>
                  <a:srgbClr val="FF0000"/>
                </a:solidFill>
              </a:rPr>
              <a:t>‘|'</a:t>
            </a:r>
            <a:r>
              <a:rPr lang="en-US" sz="2400" dirty="0" smtClean="0">
                <a:solidFill>
                  <a:srgbClr val="808080"/>
                </a:solidFill>
              </a:rPr>
              <a:t>,</a:t>
            </a:r>
            <a:endParaRPr lang="en-US" sz="2400" dirty="0">
              <a:solidFill>
                <a:prstClr val="black"/>
              </a:solidFill>
            </a:endParaRPr>
          </a:p>
          <a:p>
            <a:r>
              <a:rPr lang="en-US" sz="2400" dirty="0">
                <a:solidFill>
                  <a:prstClr val="black"/>
                </a:solidFill>
              </a:rPr>
              <a:t>        DATE_FORMAT </a:t>
            </a:r>
            <a:r>
              <a:rPr lang="en-US" sz="2400" dirty="0">
                <a:solidFill>
                  <a:srgbClr val="808080"/>
                </a:solidFill>
              </a:rPr>
              <a:t>=</a:t>
            </a:r>
            <a:r>
              <a:rPr lang="en-US" sz="2400" dirty="0">
                <a:solidFill>
                  <a:prstClr val="black"/>
                </a:solidFill>
              </a:rPr>
              <a:t> </a:t>
            </a:r>
            <a:r>
              <a:rPr lang="en-US" sz="2400" dirty="0">
                <a:solidFill>
                  <a:srgbClr val="FF0000"/>
                </a:solidFill>
              </a:rPr>
              <a:t>'</a:t>
            </a:r>
            <a:r>
              <a:rPr lang="en-US" sz="2400" dirty="0" err="1">
                <a:solidFill>
                  <a:srgbClr val="FF0000"/>
                </a:solidFill>
              </a:rPr>
              <a:t>yyyy</a:t>
            </a:r>
            <a:r>
              <a:rPr lang="en-US" sz="2400" dirty="0">
                <a:solidFill>
                  <a:srgbClr val="FF0000"/>
                </a:solidFill>
              </a:rPr>
              <a:t>-MM-</a:t>
            </a:r>
            <a:r>
              <a:rPr lang="en-US" sz="2400" dirty="0" err="1">
                <a:solidFill>
                  <a:srgbClr val="FF0000"/>
                </a:solidFill>
              </a:rPr>
              <a:t>dd</a:t>
            </a:r>
            <a:r>
              <a:rPr lang="en-US" sz="2400" dirty="0">
                <a:solidFill>
                  <a:srgbClr val="FF0000"/>
                </a:solidFill>
              </a:rPr>
              <a:t> </a:t>
            </a:r>
            <a:r>
              <a:rPr lang="en-US" sz="2400" dirty="0" err="1">
                <a:solidFill>
                  <a:srgbClr val="FF0000"/>
                </a:solidFill>
              </a:rPr>
              <a:t>HH:mm:ss</a:t>
            </a:r>
            <a:r>
              <a:rPr lang="en-US" sz="2400" dirty="0">
                <a:solidFill>
                  <a:srgbClr val="FF0000"/>
                </a:solidFill>
              </a:rPr>
              <a:t>'</a:t>
            </a:r>
            <a:endParaRPr lang="en-US" sz="2400" dirty="0">
              <a:solidFill>
                <a:prstClr val="black"/>
              </a:solidFill>
            </a:endParaRPr>
          </a:p>
          <a:p>
            <a:r>
              <a:rPr lang="en-US" sz="2400" dirty="0">
                <a:solidFill>
                  <a:prstClr val="black"/>
                </a:solidFill>
              </a:rPr>
              <a:t>    </a:t>
            </a:r>
            <a:r>
              <a:rPr lang="en-US" sz="2400" dirty="0" smtClean="0">
                <a:solidFill>
                  <a:srgbClr val="808080"/>
                </a:solidFill>
              </a:rPr>
              <a:t>)</a:t>
            </a:r>
          </a:p>
          <a:p>
            <a:r>
              <a:rPr lang="en-US" sz="2400" dirty="0" smtClean="0">
                <a:solidFill>
                  <a:srgbClr val="808080"/>
                </a:solidFill>
              </a:rPr>
              <a:t>);</a:t>
            </a:r>
            <a:endParaRPr lang="en-US" sz="2400" dirty="0"/>
          </a:p>
        </p:txBody>
      </p:sp>
    </p:spTree>
    <p:extLst>
      <p:ext uri="{BB962C8B-B14F-4D97-AF65-F5344CB8AC3E}">
        <p14:creationId xmlns:p14="http://schemas.microsoft.com/office/powerpoint/2010/main" val="43790548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Example – External Table</a:t>
            </a:r>
            <a:endParaRPr lang="en-NZ" dirty="0"/>
          </a:p>
        </p:txBody>
      </p:sp>
      <p:sp>
        <p:nvSpPr>
          <p:cNvPr id="6" name="Text Placeholder 2"/>
          <p:cNvSpPr>
            <a:spLocks noGrp="1"/>
          </p:cNvSpPr>
          <p:nvPr>
            <p:ph type="body" sz="quarter" idx="10"/>
          </p:nvPr>
        </p:nvSpPr>
        <p:spPr>
          <a:xfrm>
            <a:off x="274639" y="1221158"/>
            <a:ext cx="11887199" cy="5798510"/>
          </a:xfrm>
        </p:spPr>
        <p:txBody>
          <a:bodyPr/>
          <a:lstStyle/>
          <a:p>
            <a:endParaRPr lang="en-US" sz="2400" dirty="0"/>
          </a:p>
          <a:p>
            <a:r>
              <a:rPr lang="en-US" sz="2400" dirty="0">
                <a:solidFill>
                  <a:srgbClr val="008000"/>
                </a:solidFill>
              </a:rPr>
              <a:t>-- Create the external  Table</a:t>
            </a:r>
            <a:endParaRPr lang="en-US" sz="2400" dirty="0">
              <a:solidFill>
                <a:prstClr val="black"/>
              </a:solidFill>
            </a:endParaRPr>
          </a:p>
          <a:p>
            <a:r>
              <a:rPr lang="en-US" sz="2400" dirty="0">
                <a:solidFill>
                  <a:srgbClr val="0000FF"/>
                </a:solidFill>
              </a:rPr>
              <a:t>CREATE</a:t>
            </a:r>
            <a:r>
              <a:rPr lang="en-US" sz="2400" dirty="0">
                <a:solidFill>
                  <a:prstClr val="black"/>
                </a:solidFill>
              </a:rPr>
              <a:t> </a:t>
            </a:r>
            <a:r>
              <a:rPr lang="en-US" sz="2400" dirty="0">
                <a:solidFill>
                  <a:srgbClr val="0000FF"/>
                </a:solidFill>
              </a:rPr>
              <a:t>EXTERNAL</a:t>
            </a:r>
            <a:r>
              <a:rPr lang="en-US" sz="2400" dirty="0">
                <a:solidFill>
                  <a:prstClr val="black"/>
                </a:solidFill>
              </a:rPr>
              <a:t> </a:t>
            </a:r>
            <a:r>
              <a:rPr lang="en-US" sz="2400" dirty="0">
                <a:solidFill>
                  <a:srgbClr val="0000FF"/>
                </a:solidFill>
              </a:rPr>
              <a:t>TABLE</a:t>
            </a:r>
            <a:r>
              <a:rPr lang="en-US" sz="2400" dirty="0">
                <a:solidFill>
                  <a:prstClr val="black"/>
                </a:solidFill>
              </a:rPr>
              <a:t> [</a:t>
            </a:r>
            <a:r>
              <a:rPr lang="en-US" sz="2400" dirty="0" err="1" smtClean="0">
                <a:solidFill>
                  <a:prstClr val="black"/>
                </a:solidFill>
              </a:rPr>
              <a:t>WebLogs</a:t>
            </a:r>
            <a:r>
              <a:rPr lang="en-US" sz="2400" dirty="0" smtClean="0">
                <a:solidFill>
                  <a:prstClr val="black"/>
                </a:solidFill>
              </a:rPr>
              <a:t>]</a:t>
            </a:r>
            <a:endParaRPr lang="en-US" sz="2400" dirty="0">
              <a:solidFill>
                <a:prstClr val="black"/>
              </a:solidFill>
            </a:endParaRPr>
          </a:p>
          <a:p>
            <a:r>
              <a:rPr lang="en-US" sz="2400" dirty="0">
                <a:solidFill>
                  <a:srgbClr val="808080"/>
                </a:solidFill>
              </a:rPr>
              <a:t>(</a:t>
            </a:r>
            <a:endParaRPr lang="en-US" sz="2400" dirty="0">
              <a:solidFill>
                <a:prstClr val="black"/>
              </a:solidFill>
            </a:endParaRPr>
          </a:p>
          <a:p>
            <a:r>
              <a:rPr lang="en-US" sz="2400" dirty="0">
                <a:solidFill>
                  <a:prstClr val="black"/>
                </a:solidFill>
              </a:rPr>
              <a:t>    </a:t>
            </a:r>
            <a:r>
              <a:rPr lang="en-US" sz="2400" dirty="0" err="1">
                <a:solidFill>
                  <a:prstClr val="black"/>
                </a:solidFill>
              </a:rPr>
              <a:t>url</a:t>
            </a:r>
            <a:r>
              <a:rPr lang="en-US" sz="2400" dirty="0">
                <a:solidFill>
                  <a:prstClr val="black"/>
                </a:solidFill>
              </a:rPr>
              <a:t> </a:t>
            </a:r>
            <a:r>
              <a:rPr lang="en-US" sz="2400" dirty="0">
                <a:solidFill>
                  <a:srgbClr val="0000FF"/>
                </a:solidFill>
              </a:rPr>
              <a:t>VARCHAR</a:t>
            </a:r>
            <a:r>
              <a:rPr lang="en-US" sz="2400" dirty="0">
                <a:solidFill>
                  <a:srgbClr val="808080"/>
                </a:solidFill>
              </a:rPr>
              <a:t>(</a:t>
            </a:r>
            <a:r>
              <a:rPr lang="en-US" sz="2400" dirty="0">
                <a:solidFill>
                  <a:prstClr val="black"/>
                </a:solidFill>
              </a:rPr>
              <a:t>50</a:t>
            </a:r>
            <a:r>
              <a:rPr lang="en-US" sz="2400" dirty="0">
                <a:solidFill>
                  <a:srgbClr val="808080"/>
                </a:solidFill>
              </a:rPr>
              <a:t>),</a:t>
            </a:r>
            <a:endParaRPr lang="en-US" sz="2400" dirty="0">
              <a:solidFill>
                <a:prstClr val="black"/>
              </a:solidFill>
            </a:endParaRPr>
          </a:p>
          <a:p>
            <a:r>
              <a:rPr lang="en-US" sz="2400" dirty="0">
                <a:solidFill>
                  <a:prstClr val="black"/>
                </a:solidFill>
              </a:rPr>
              <a:t>    </a:t>
            </a:r>
            <a:r>
              <a:rPr lang="en-US" sz="2400" dirty="0" err="1">
                <a:solidFill>
                  <a:prstClr val="black"/>
                </a:solidFill>
              </a:rPr>
              <a:t>event_date</a:t>
            </a:r>
            <a:r>
              <a:rPr lang="en-US" sz="2400" dirty="0">
                <a:solidFill>
                  <a:prstClr val="black"/>
                </a:solidFill>
              </a:rPr>
              <a:t> </a:t>
            </a:r>
            <a:r>
              <a:rPr lang="en-US" sz="2400" dirty="0">
                <a:solidFill>
                  <a:srgbClr val="0000FF"/>
                </a:solidFill>
              </a:rPr>
              <a:t>DATE</a:t>
            </a:r>
            <a:r>
              <a:rPr lang="en-US" sz="2400" dirty="0">
                <a:solidFill>
                  <a:srgbClr val="808080"/>
                </a:solidFill>
              </a:rPr>
              <a:t>,</a:t>
            </a:r>
            <a:endParaRPr lang="en-US" sz="2400" dirty="0">
              <a:solidFill>
                <a:prstClr val="black"/>
              </a:solidFill>
            </a:endParaRPr>
          </a:p>
          <a:p>
            <a:r>
              <a:rPr lang="en-US" sz="2400" dirty="0">
                <a:solidFill>
                  <a:prstClr val="black"/>
                </a:solidFill>
              </a:rPr>
              <a:t>    </a:t>
            </a:r>
            <a:r>
              <a:rPr lang="en-US" sz="2400" dirty="0" err="1">
                <a:solidFill>
                  <a:prstClr val="black"/>
                </a:solidFill>
              </a:rPr>
              <a:t>user_IP</a:t>
            </a:r>
            <a:r>
              <a:rPr lang="en-US" sz="2400" dirty="0">
                <a:solidFill>
                  <a:prstClr val="black"/>
                </a:solidFill>
              </a:rPr>
              <a:t> </a:t>
            </a:r>
            <a:r>
              <a:rPr lang="en-US" sz="2400" dirty="0">
                <a:solidFill>
                  <a:srgbClr val="0000FF"/>
                </a:solidFill>
              </a:rPr>
              <a:t>VARCHAR</a:t>
            </a:r>
            <a:r>
              <a:rPr lang="en-US" sz="2400" dirty="0">
                <a:solidFill>
                  <a:srgbClr val="808080"/>
                </a:solidFill>
              </a:rPr>
              <a:t>(</a:t>
            </a:r>
            <a:r>
              <a:rPr lang="en-US" sz="2400" dirty="0">
                <a:solidFill>
                  <a:prstClr val="black"/>
                </a:solidFill>
              </a:rPr>
              <a:t>50</a:t>
            </a:r>
            <a:r>
              <a:rPr lang="en-US" sz="2400" dirty="0">
                <a:solidFill>
                  <a:srgbClr val="808080"/>
                </a:solidFill>
              </a:rPr>
              <a:t>)</a:t>
            </a:r>
            <a:endParaRPr lang="en-US" sz="2400" dirty="0">
              <a:solidFill>
                <a:prstClr val="black"/>
              </a:solidFill>
            </a:endParaRPr>
          </a:p>
          <a:p>
            <a:r>
              <a:rPr lang="en-US" sz="2400" dirty="0">
                <a:solidFill>
                  <a:srgbClr val="808080"/>
                </a:solidFill>
              </a:rPr>
              <a:t>)</a:t>
            </a:r>
            <a:endParaRPr lang="en-US" sz="2400" dirty="0">
              <a:solidFill>
                <a:prstClr val="black"/>
              </a:solidFill>
            </a:endParaRPr>
          </a:p>
          <a:p>
            <a:r>
              <a:rPr lang="en-US" sz="2400" dirty="0">
                <a:solidFill>
                  <a:srgbClr val="0000FF"/>
                </a:solidFill>
              </a:rPr>
              <a:t>WITH</a:t>
            </a:r>
            <a:endParaRPr lang="en-US" sz="2400" dirty="0">
              <a:solidFill>
                <a:prstClr val="black"/>
              </a:solidFill>
            </a:endParaRPr>
          </a:p>
          <a:p>
            <a:r>
              <a:rPr lang="en-US" sz="2400" dirty="0">
                <a:solidFill>
                  <a:srgbClr val="808080"/>
                </a:solidFill>
              </a:rPr>
              <a:t>(</a:t>
            </a:r>
            <a:endParaRPr lang="en-US" sz="2400" dirty="0">
              <a:solidFill>
                <a:prstClr val="black"/>
              </a:solidFill>
            </a:endParaRPr>
          </a:p>
          <a:p>
            <a:r>
              <a:rPr lang="en-US" sz="2400" dirty="0">
                <a:solidFill>
                  <a:prstClr val="black"/>
                </a:solidFill>
              </a:rPr>
              <a:t>        LOCATION</a:t>
            </a:r>
            <a:r>
              <a:rPr lang="en-US" sz="2400" dirty="0">
                <a:solidFill>
                  <a:srgbClr val="808080"/>
                </a:solidFill>
              </a:rPr>
              <a:t>=</a:t>
            </a:r>
            <a:r>
              <a:rPr lang="en-US" sz="2400" dirty="0">
                <a:solidFill>
                  <a:srgbClr val="FF0000"/>
                </a:solidFill>
              </a:rPr>
              <a:t>'weblogs'</a:t>
            </a:r>
            <a:r>
              <a:rPr lang="en-US" sz="2400" dirty="0">
                <a:solidFill>
                  <a:srgbClr val="808080"/>
                </a:solidFill>
              </a:rPr>
              <a:t>,</a:t>
            </a:r>
            <a:endParaRPr lang="en-US" sz="2400" dirty="0">
              <a:solidFill>
                <a:prstClr val="black"/>
              </a:solidFill>
            </a:endParaRPr>
          </a:p>
          <a:p>
            <a:r>
              <a:rPr lang="en-US" sz="2400" dirty="0">
                <a:solidFill>
                  <a:prstClr val="black"/>
                </a:solidFill>
              </a:rPr>
              <a:t>        DATA_SOURCE </a:t>
            </a:r>
            <a:r>
              <a:rPr lang="en-US" sz="2400" dirty="0">
                <a:solidFill>
                  <a:srgbClr val="808080"/>
                </a:solidFill>
              </a:rPr>
              <a:t>=</a:t>
            </a:r>
            <a:r>
              <a:rPr lang="en-US" sz="2400" dirty="0">
                <a:solidFill>
                  <a:prstClr val="black"/>
                </a:solidFill>
              </a:rPr>
              <a:t> </a:t>
            </a:r>
            <a:r>
              <a:rPr lang="en-US" sz="2400" dirty="0" err="1">
                <a:solidFill>
                  <a:prstClr val="black"/>
                </a:solidFill>
              </a:rPr>
              <a:t>WebLogData</a:t>
            </a:r>
            <a:r>
              <a:rPr lang="en-US" sz="2400" dirty="0">
                <a:solidFill>
                  <a:srgbClr val="808080"/>
                </a:solidFill>
              </a:rPr>
              <a:t>,</a:t>
            </a:r>
            <a:endParaRPr lang="en-US" sz="2400" dirty="0">
              <a:solidFill>
                <a:prstClr val="black"/>
              </a:solidFill>
            </a:endParaRPr>
          </a:p>
          <a:p>
            <a:r>
              <a:rPr lang="en-US" sz="2400" dirty="0">
                <a:solidFill>
                  <a:prstClr val="black"/>
                </a:solidFill>
              </a:rPr>
              <a:t>        FILE_FORMAT </a:t>
            </a:r>
            <a:r>
              <a:rPr lang="en-US" sz="2400" dirty="0">
                <a:solidFill>
                  <a:srgbClr val="808080"/>
                </a:solidFill>
              </a:rPr>
              <a:t>=</a:t>
            </a:r>
            <a:r>
              <a:rPr lang="en-US" sz="2400" dirty="0">
                <a:solidFill>
                  <a:prstClr val="black"/>
                </a:solidFill>
              </a:rPr>
              <a:t> </a:t>
            </a:r>
            <a:r>
              <a:rPr lang="en-US" sz="2400" dirty="0" err="1">
                <a:solidFill>
                  <a:prstClr val="black"/>
                </a:solidFill>
              </a:rPr>
              <a:t>WebLogFormat</a:t>
            </a:r>
            <a:endParaRPr lang="en-US" sz="2400" dirty="0">
              <a:solidFill>
                <a:prstClr val="black"/>
              </a:solidFill>
            </a:endParaRPr>
          </a:p>
          <a:p>
            <a:r>
              <a:rPr lang="en-US" sz="2400" dirty="0" smtClean="0">
                <a:solidFill>
                  <a:srgbClr val="808080"/>
                </a:solidFill>
              </a:rPr>
              <a:t>);</a:t>
            </a:r>
            <a:endParaRPr lang="en-US" sz="2400" dirty="0">
              <a:solidFill>
                <a:prstClr val="black"/>
              </a:solidFill>
            </a:endParaRPr>
          </a:p>
        </p:txBody>
      </p:sp>
    </p:spTree>
    <p:extLst>
      <p:ext uri="{BB962C8B-B14F-4D97-AF65-F5344CB8AC3E}">
        <p14:creationId xmlns:p14="http://schemas.microsoft.com/office/powerpoint/2010/main" val="136522706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Microsoft </a:t>
            </a:r>
            <a:r>
              <a:rPr lang="en-AU" dirty="0"/>
              <a:t>Azure SQL Data Warehouse Overview</a:t>
            </a:r>
            <a:endParaRPr lang="en-NZ" dirty="0"/>
          </a:p>
        </p:txBody>
      </p:sp>
      <p:sp>
        <p:nvSpPr>
          <p:cNvPr id="3" name="Text Placeholder 2"/>
          <p:cNvSpPr>
            <a:spLocks noGrp="1"/>
          </p:cNvSpPr>
          <p:nvPr>
            <p:ph type="body" sz="quarter" idx="12"/>
          </p:nvPr>
        </p:nvSpPr>
        <p:spPr/>
        <p:txBody>
          <a:bodyPr/>
          <a:lstStyle/>
          <a:p>
            <a:r>
              <a:rPr lang="en-NZ" dirty="0" smtClean="0"/>
              <a:t>Matthew Winter</a:t>
            </a:r>
            <a:endParaRPr lang="en-NZ" dirty="0"/>
          </a:p>
        </p:txBody>
      </p:sp>
      <p:sp>
        <p:nvSpPr>
          <p:cNvPr id="4" name="Text Placeholder 3"/>
          <p:cNvSpPr>
            <a:spLocks noGrp="1"/>
          </p:cNvSpPr>
          <p:nvPr>
            <p:ph type="body" sz="quarter" idx="13"/>
          </p:nvPr>
        </p:nvSpPr>
        <p:spPr/>
        <p:txBody>
          <a:bodyPr/>
          <a:lstStyle/>
          <a:p>
            <a:r>
              <a:rPr lang="en-NZ" dirty="0" smtClean="0"/>
              <a:t>M242</a:t>
            </a:r>
            <a:endParaRPr lang="en-NZ" dirty="0"/>
          </a:p>
        </p:txBody>
      </p:sp>
    </p:spTree>
    <p:extLst>
      <p:ext uri="{BB962C8B-B14F-4D97-AF65-F5344CB8AC3E}">
        <p14:creationId xmlns:p14="http://schemas.microsoft.com/office/powerpoint/2010/main" val="34287212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Symmetry</a:t>
            </a:r>
            <a:endParaRPr lang="en-NZ" sz="5400" dirty="0"/>
          </a:p>
        </p:txBody>
      </p:sp>
      <p:sp>
        <p:nvSpPr>
          <p:cNvPr id="4" name="TextBox 3"/>
          <p:cNvSpPr txBox="1"/>
          <p:nvPr/>
        </p:nvSpPr>
        <p:spPr>
          <a:xfrm>
            <a:off x="279643" y="1305625"/>
            <a:ext cx="10691122" cy="572464"/>
          </a:xfrm>
          <a:prstGeom prst="rect">
            <a:avLst/>
          </a:prstGeom>
          <a:noFill/>
        </p:spPr>
        <p:txBody>
          <a:bodyPr wrap="square" lIns="182880" tIns="146304" rIns="182880" bIns="146304" rtlCol="0">
            <a:spAutoFit/>
          </a:bodyPr>
          <a:lstStyle/>
          <a:p>
            <a:r>
              <a:rPr lang="en-US" dirty="0"/>
              <a:t>Integrated with Power BI, Azure Machine Learning, and Azure Data Factory</a:t>
            </a:r>
          </a:p>
        </p:txBody>
      </p:sp>
      <p:sp>
        <p:nvSpPr>
          <p:cNvPr id="5" name="Rectangle 4"/>
          <p:cNvSpPr/>
          <p:nvPr/>
        </p:nvSpPr>
        <p:spPr bwMode="auto">
          <a:xfrm>
            <a:off x="-15699" y="2129110"/>
            <a:ext cx="12452174" cy="4865415"/>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89" name="Group 88"/>
          <p:cNvGrpSpPr>
            <a:grpSpLocks noChangeAspect="1"/>
          </p:cNvGrpSpPr>
          <p:nvPr/>
        </p:nvGrpSpPr>
        <p:grpSpPr>
          <a:xfrm>
            <a:off x="1321693" y="2456994"/>
            <a:ext cx="9912137" cy="4280628"/>
            <a:chOff x="579437" y="1965325"/>
            <a:chExt cx="11704320" cy="5054594"/>
          </a:xfrm>
        </p:grpSpPr>
        <p:sp>
          <p:nvSpPr>
            <p:cNvPr id="90" name="Rectangle 89"/>
            <p:cNvSpPr/>
            <p:nvPr/>
          </p:nvSpPr>
          <p:spPr bwMode="auto">
            <a:xfrm>
              <a:off x="579437" y="1965325"/>
              <a:ext cx="11704320" cy="5029200"/>
            </a:xfrm>
            <a:prstGeom prst="rect">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182828" rIns="182828" bIns="45706" numCol="1" spcCol="0" rtlCol="0" fromWordArt="0" anchor="t" anchorCtr="0" forceAA="0" compatLnSpc="1">
              <a:prstTxWarp prst="textNoShape">
                <a:avLst/>
              </a:prstTxWarp>
              <a:noAutofit/>
            </a:bodyPr>
            <a:lstStyle/>
            <a:p>
              <a:pPr algn="r" defTabSz="931505">
                <a:lnSpc>
                  <a:spcPct val="90000"/>
                </a:lnSpc>
                <a:spcAft>
                  <a:spcPts val="600"/>
                </a:spcAft>
              </a:pPr>
              <a:endParaRPr lang="en-US" sz="1800" dirty="0">
                <a:solidFill>
                  <a:srgbClr val="505050"/>
                </a:solidFill>
                <a:latin typeface="Segoe UI Semibold" panose="020B0702040204020203" pitchFamily="34" charset="0"/>
                <a:cs typeface="Segoe UI Semibold" panose="020B0702040204020203" pitchFamily="34" charset="0"/>
              </a:endParaRPr>
            </a:p>
          </p:txBody>
        </p:sp>
        <p:grpSp>
          <p:nvGrpSpPr>
            <p:cNvPr id="91" name="Group 90"/>
            <p:cNvGrpSpPr/>
            <p:nvPr/>
          </p:nvGrpSpPr>
          <p:grpSpPr>
            <a:xfrm>
              <a:off x="1082255" y="2270456"/>
              <a:ext cx="11201502" cy="4749463"/>
              <a:chOff x="884937" y="1952579"/>
              <a:chExt cx="11201502" cy="4749463"/>
            </a:xfrm>
          </p:grpSpPr>
          <p:pic>
            <p:nvPicPr>
              <p:cNvPr id="93" name="Picture 92"/>
              <p:cNvPicPr>
                <a:picLocks noChangeAspect="1"/>
              </p:cNvPicPr>
              <p:nvPr/>
            </p:nvPicPr>
            <p:blipFill>
              <a:blip r:embed="rId3"/>
              <a:stretch>
                <a:fillRect/>
              </a:stretch>
            </p:blipFill>
            <p:spPr>
              <a:xfrm>
                <a:off x="9397840" y="2952089"/>
                <a:ext cx="2131908" cy="1765939"/>
              </a:xfrm>
              <a:prstGeom prst="rect">
                <a:avLst/>
              </a:prstGeom>
            </p:spPr>
          </p:pic>
          <p:pic>
            <p:nvPicPr>
              <p:cNvPr id="94" name="Picture 93"/>
              <p:cNvPicPr>
                <a:picLocks noChangeAspect="1"/>
              </p:cNvPicPr>
              <p:nvPr/>
            </p:nvPicPr>
            <p:blipFill>
              <a:blip r:embed="rId4"/>
              <a:stretch>
                <a:fillRect/>
              </a:stretch>
            </p:blipFill>
            <p:spPr>
              <a:xfrm>
                <a:off x="4835743" y="3301269"/>
                <a:ext cx="1254636" cy="1248756"/>
              </a:xfrm>
              <a:prstGeom prst="rect">
                <a:avLst/>
              </a:prstGeom>
            </p:spPr>
          </p:pic>
          <p:sp>
            <p:nvSpPr>
              <p:cNvPr id="95" name="TextBox 94"/>
              <p:cNvSpPr txBox="1"/>
              <p:nvPr/>
            </p:nvSpPr>
            <p:spPr>
              <a:xfrm>
                <a:off x="4611274" y="4521231"/>
                <a:ext cx="1682833" cy="572464"/>
              </a:xfrm>
              <a:prstGeom prst="rect">
                <a:avLst/>
              </a:prstGeom>
              <a:noFill/>
            </p:spPr>
            <p:txBody>
              <a:bodyPr wrap="none" lIns="182880" tIns="146304" rIns="182880" bIns="146304" rtlCol="0">
                <a:spAutoFit/>
              </a:bodyPr>
              <a:lstStyle/>
              <a:p>
                <a:pPr algn="ctr">
                  <a:lnSpc>
                    <a:spcPct val="90000"/>
                  </a:lnSpc>
                  <a:spcAft>
                    <a:spcPts val="600"/>
                  </a:spcAft>
                </a:pPr>
                <a:r>
                  <a:rPr lang="en-US" sz="2000" dirty="0" smtClean="0">
                    <a:solidFill>
                      <a:srgbClr val="515151"/>
                    </a:solidFill>
                    <a:latin typeface="Segoe UI Semilight" panose="020B0402040204020203" pitchFamily="34" charset="0"/>
                    <a:cs typeface="Segoe UI Semilight" panose="020B0402040204020203" pitchFamily="34" charset="0"/>
                  </a:rPr>
                  <a:t>App Service</a:t>
                </a:r>
              </a:p>
            </p:txBody>
          </p:sp>
          <p:sp>
            <p:nvSpPr>
              <p:cNvPr id="96" name="TextBox 95"/>
              <p:cNvSpPr txBox="1"/>
              <p:nvPr/>
            </p:nvSpPr>
            <p:spPr>
              <a:xfrm>
                <a:off x="6516608" y="4521231"/>
                <a:ext cx="2613152" cy="572464"/>
              </a:xfrm>
              <a:prstGeom prst="rect">
                <a:avLst/>
              </a:prstGeom>
              <a:noFill/>
            </p:spPr>
            <p:txBody>
              <a:bodyPr wrap="none" lIns="182880" tIns="146304" rIns="182880" bIns="146304" rtlCol="0">
                <a:spAutoFit/>
              </a:bodyPr>
              <a:lstStyle/>
              <a:p>
                <a:pPr algn="ctr">
                  <a:lnSpc>
                    <a:spcPct val="90000"/>
                  </a:lnSpc>
                  <a:spcAft>
                    <a:spcPts val="600"/>
                  </a:spcAft>
                </a:pPr>
                <a:r>
                  <a:rPr lang="en-US" sz="2000" dirty="0" smtClean="0">
                    <a:solidFill>
                      <a:srgbClr val="515151"/>
                    </a:solidFill>
                    <a:latin typeface="Segoe UI Semilight" panose="020B0402040204020203" pitchFamily="34" charset="0"/>
                    <a:cs typeface="Segoe UI Semilight" panose="020B0402040204020203" pitchFamily="34" charset="0"/>
                  </a:rPr>
                  <a:t>Azure SQL Database</a:t>
                </a:r>
              </a:p>
            </p:txBody>
          </p:sp>
          <p:cxnSp>
            <p:nvCxnSpPr>
              <p:cNvPr id="97" name="Elbow Connector 96"/>
              <p:cNvCxnSpPr/>
              <p:nvPr/>
            </p:nvCxnSpPr>
            <p:spPr>
              <a:xfrm rot="10800000">
                <a:off x="4967512" y="5253399"/>
                <a:ext cx="5130721" cy="547406"/>
              </a:xfrm>
              <a:prstGeom prst="bentConnector2">
                <a:avLst/>
              </a:prstGeom>
              <a:ln w="254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9129760" y="6091488"/>
                <a:ext cx="2956679" cy="610554"/>
              </a:xfrm>
              <a:prstGeom prst="rect">
                <a:avLst/>
              </a:prstGeom>
              <a:noFill/>
            </p:spPr>
            <p:txBody>
              <a:bodyPr wrap="square" lIns="182880" tIns="146304" rIns="182880" bIns="146304" rtlCol="0">
                <a:spAutoFit/>
              </a:bodyPr>
              <a:lstStyle/>
              <a:p>
                <a:pPr algn="ctr">
                  <a:lnSpc>
                    <a:spcPct val="90000"/>
                  </a:lnSpc>
                  <a:spcAft>
                    <a:spcPts val="600"/>
                  </a:spcAft>
                </a:pPr>
                <a:r>
                  <a:rPr lang="en-US" sz="1600" dirty="0" smtClean="0">
                    <a:solidFill>
                      <a:srgbClr val="515151"/>
                    </a:solidFill>
                    <a:latin typeface="Segoe UI Semilight" panose="020B0402040204020203" pitchFamily="34" charset="0"/>
                    <a:cs typeface="Segoe UI Semilight" panose="020B0402040204020203" pitchFamily="34" charset="0"/>
                  </a:rPr>
                  <a:t>Azure Machine Learning</a:t>
                </a:r>
              </a:p>
            </p:txBody>
          </p:sp>
          <p:sp>
            <p:nvSpPr>
              <p:cNvPr id="99" name="TextBox 98"/>
              <p:cNvSpPr txBox="1"/>
              <p:nvPr/>
            </p:nvSpPr>
            <p:spPr>
              <a:xfrm>
                <a:off x="6438064" y="5833689"/>
                <a:ext cx="1989584" cy="572464"/>
              </a:xfrm>
              <a:prstGeom prst="rect">
                <a:avLst/>
              </a:prstGeom>
              <a:noFill/>
            </p:spPr>
            <p:txBody>
              <a:bodyPr wrap="none" lIns="182880" tIns="146304" rIns="182880" bIns="146304" rtlCol="0">
                <a:spAutoFit/>
              </a:bodyPr>
              <a:lstStyle/>
              <a:p>
                <a:pPr algn="ctr">
                  <a:lnSpc>
                    <a:spcPct val="90000"/>
                  </a:lnSpc>
                  <a:spcAft>
                    <a:spcPts val="600"/>
                  </a:spcAft>
                </a:pPr>
                <a:r>
                  <a:rPr lang="en-US" sz="2000" dirty="0" smtClean="0">
                    <a:solidFill>
                      <a:srgbClr val="515151"/>
                    </a:solidFill>
                    <a:latin typeface="Segoe UI Semilight" panose="020B0402040204020203" pitchFamily="34" charset="0"/>
                    <a:cs typeface="Segoe UI Semilight" panose="020B0402040204020203" pitchFamily="34" charset="0"/>
                  </a:rPr>
                  <a:t>Intelligent App</a:t>
                </a:r>
              </a:p>
            </p:txBody>
          </p:sp>
          <p:sp>
            <p:nvSpPr>
              <p:cNvPr id="100" name="TextBox 99"/>
              <p:cNvSpPr txBox="1"/>
              <p:nvPr/>
            </p:nvSpPr>
            <p:spPr>
              <a:xfrm>
                <a:off x="7281046" y="2660730"/>
                <a:ext cx="1084271" cy="517065"/>
              </a:xfrm>
              <a:prstGeom prst="rect">
                <a:avLst/>
              </a:prstGeom>
              <a:noFill/>
            </p:spPr>
            <p:txBody>
              <a:bodyPr wrap="none" lIns="182880" tIns="146304" rIns="182880" bIns="146304" rtlCol="0">
                <a:spAutoFit/>
              </a:bodyPr>
              <a:lstStyle/>
              <a:p>
                <a:pPr algn="ctr">
                  <a:lnSpc>
                    <a:spcPct val="90000"/>
                  </a:lnSpc>
                  <a:spcAft>
                    <a:spcPts val="600"/>
                  </a:spcAft>
                </a:pPr>
                <a:r>
                  <a:rPr lang="en-US" sz="1600" dirty="0" smtClean="0">
                    <a:solidFill>
                      <a:srgbClr val="515151"/>
                    </a:solidFill>
                    <a:latin typeface="Segoe UI Semilight" panose="020B0402040204020203" pitchFamily="34" charset="0"/>
                    <a:cs typeface="Segoe UI Semilight" panose="020B0402040204020203" pitchFamily="34" charset="0"/>
                  </a:rPr>
                  <a:t>Hadoop</a:t>
                </a:r>
              </a:p>
            </p:txBody>
          </p:sp>
          <p:grpSp>
            <p:nvGrpSpPr>
              <p:cNvPr id="101" name="Group 100"/>
              <p:cNvGrpSpPr/>
              <p:nvPr/>
            </p:nvGrpSpPr>
            <p:grpSpPr>
              <a:xfrm>
                <a:off x="884937" y="3234537"/>
                <a:ext cx="2237516" cy="1376415"/>
                <a:chOff x="1966540" y="1894093"/>
                <a:chExt cx="3906824" cy="2403294"/>
              </a:xfrm>
            </p:grpSpPr>
            <p:sp>
              <p:nvSpPr>
                <p:cNvPr id="121" name="Freeform 120"/>
                <p:cNvSpPr/>
                <p:nvPr/>
              </p:nvSpPr>
              <p:spPr bwMode="auto">
                <a:xfrm>
                  <a:off x="1981944" y="1894440"/>
                  <a:ext cx="3876018" cy="2402947"/>
                </a:xfrm>
                <a:custGeom>
                  <a:avLst/>
                  <a:gdLst>
                    <a:gd name="connsiteX0" fmla="*/ 277735 w 3876018"/>
                    <a:gd name="connsiteY0" fmla="*/ 243977 h 2402947"/>
                    <a:gd name="connsiteX1" fmla="*/ 253185 w 3876018"/>
                    <a:gd name="connsiteY1" fmla="*/ 268527 h 2402947"/>
                    <a:gd name="connsiteX2" fmla="*/ 253185 w 3876018"/>
                    <a:gd name="connsiteY2" fmla="*/ 2134419 h 2402947"/>
                    <a:gd name="connsiteX3" fmla="*/ 277735 w 3876018"/>
                    <a:gd name="connsiteY3" fmla="*/ 2158969 h 2402947"/>
                    <a:gd name="connsiteX4" fmla="*/ 3598283 w 3876018"/>
                    <a:gd name="connsiteY4" fmla="*/ 2158969 h 2402947"/>
                    <a:gd name="connsiteX5" fmla="*/ 3622834 w 3876018"/>
                    <a:gd name="connsiteY5" fmla="*/ 2134419 h 2402947"/>
                    <a:gd name="connsiteX6" fmla="*/ 3622834 w 3876018"/>
                    <a:gd name="connsiteY6" fmla="*/ 268527 h 2402947"/>
                    <a:gd name="connsiteX7" fmla="*/ 3598283 w 3876018"/>
                    <a:gd name="connsiteY7" fmla="*/ 243977 h 2402947"/>
                    <a:gd name="connsiteX8" fmla="*/ 1936862 w 3876018"/>
                    <a:gd name="connsiteY8" fmla="*/ 71679 h 2402947"/>
                    <a:gd name="connsiteX9" fmla="*/ 1900286 w 3876018"/>
                    <a:gd name="connsiteY9" fmla="*/ 108255 h 2402947"/>
                    <a:gd name="connsiteX10" fmla="*/ 1936862 w 3876018"/>
                    <a:gd name="connsiteY10" fmla="*/ 144831 h 2402947"/>
                    <a:gd name="connsiteX11" fmla="*/ 1973438 w 3876018"/>
                    <a:gd name="connsiteY11" fmla="*/ 108255 h 2402947"/>
                    <a:gd name="connsiteX12" fmla="*/ 1936862 w 3876018"/>
                    <a:gd name="connsiteY12" fmla="*/ 71679 h 2402947"/>
                    <a:gd name="connsiteX13" fmla="*/ 67787 w 3876018"/>
                    <a:gd name="connsiteY13" fmla="*/ 0 h 2402947"/>
                    <a:gd name="connsiteX14" fmla="*/ 3808231 w 3876018"/>
                    <a:gd name="connsiteY14" fmla="*/ 0 h 2402947"/>
                    <a:gd name="connsiteX15" fmla="*/ 3876018 w 3876018"/>
                    <a:gd name="connsiteY15" fmla="*/ 67787 h 2402947"/>
                    <a:gd name="connsiteX16" fmla="*/ 3876018 w 3876018"/>
                    <a:gd name="connsiteY16" fmla="*/ 2335160 h 2402947"/>
                    <a:gd name="connsiteX17" fmla="*/ 3808231 w 3876018"/>
                    <a:gd name="connsiteY17" fmla="*/ 2402947 h 2402947"/>
                    <a:gd name="connsiteX18" fmla="*/ 67787 w 3876018"/>
                    <a:gd name="connsiteY18" fmla="*/ 2402947 h 2402947"/>
                    <a:gd name="connsiteX19" fmla="*/ 0 w 3876018"/>
                    <a:gd name="connsiteY19" fmla="*/ 2335160 h 2402947"/>
                    <a:gd name="connsiteX20" fmla="*/ 0 w 3876018"/>
                    <a:gd name="connsiteY20" fmla="*/ 67787 h 2402947"/>
                    <a:gd name="connsiteX21" fmla="*/ 67787 w 3876018"/>
                    <a:gd name="connsiteY21" fmla="*/ 0 h 240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018" h="2402947">
                      <a:moveTo>
                        <a:pt x="277735" y="243977"/>
                      </a:moveTo>
                      <a:cubicBezTo>
                        <a:pt x="264177" y="243977"/>
                        <a:pt x="253185" y="254969"/>
                        <a:pt x="253185" y="268527"/>
                      </a:cubicBezTo>
                      <a:lnTo>
                        <a:pt x="253185" y="2134419"/>
                      </a:lnTo>
                      <a:cubicBezTo>
                        <a:pt x="253185" y="2147977"/>
                        <a:pt x="264177" y="2158969"/>
                        <a:pt x="277735" y="2158969"/>
                      </a:cubicBezTo>
                      <a:lnTo>
                        <a:pt x="3598283" y="2158969"/>
                      </a:lnTo>
                      <a:cubicBezTo>
                        <a:pt x="3611842" y="2158969"/>
                        <a:pt x="3622834" y="2147977"/>
                        <a:pt x="3622834" y="2134419"/>
                      </a:cubicBezTo>
                      <a:lnTo>
                        <a:pt x="3622834" y="268527"/>
                      </a:lnTo>
                      <a:cubicBezTo>
                        <a:pt x="3622834" y="254969"/>
                        <a:pt x="3611842" y="243977"/>
                        <a:pt x="3598283" y="243977"/>
                      </a:cubicBezTo>
                      <a:close/>
                      <a:moveTo>
                        <a:pt x="1936862" y="71679"/>
                      </a:moveTo>
                      <a:cubicBezTo>
                        <a:pt x="1916662" y="71679"/>
                        <a:pt x="1900286" y="88055"/>
                        <a:pt x="1900286" y="108255"/>
                      </a:cubicBezTo>
                      <a:cubicBezTo>
                        <a:pt x="1900286" y="128455"/>
                        <a:pt x="1916662" y="144831"/>
                        <a:pt x="1936862" y="144831"/>
                      </a:cubicBezTo>
                      <a:cubicBezTo>
                        <a:pt x="1957062" y="144831"/>
                        <a:pt x="1973438" y="128455"/>
                        <a:pt x="1973438" y="108255"/>
                      </a:cubicBezTo>
                      <a:cubicBezTo>
                        <a:pt x="1973438" y="88055"/>
                        <a:pt x="1957062" y="71679"/>
                        <a:pt x="1936862" y="71679"/>
                      </a:cubicBezTo>
                      <a:close/>
                      <a:moveTo>
                        <a:pt x="67787" y="0"/>
                      </a:moveTo>
                      <a:lnTo>
                        <a:pt x="3808231" y="0"/>
                      </a:lnTo>
                      <a:cubicBezTo>
                        <a:pt x="3845668" y="0"/>
                        <a:pt x="3876018" y="30350"/>
                        <a:pt x="3876018" y="67787"/>
                      </a:cubicBezTo>
                      <a:lnTo>
                        <a:pt x="3876018" y="2335160"/>
                      </a:lnTo>
                      <a:cubicBezTo>
                        <a:pt x="3876018" y="2372597"/>
                        <a:pt x="3845668" y="2402947"/>
                        <a:pt x="3808231" y="2402947"/>
                      </a:cubicBezTo>
                      <a:lnTo>
                        <a:pt x="67787" y="2402947"/>
                      </a:lnTo>
                      <a:cubicBezTo>
                        <a:pt x="30350" y="2402947"/>
                        <a:pt x="0" y="2372597"/>
                        <a:pt x="0" y="2335160"/>
                      </a:cubicBezTo>
                      <a:lnTo>
                        <a:pt x="0" y="67787"/>
                      </a:lnTo>
                      <a:cubicBezTo>
                        <a:pt x="0" y="30350"/>
                        <a:pt x="30350" y="0"/>
                        <a:pt x="67787" y="0"/>
                      </a:cubicBezTo>
                      <a:close/>
                    </a:path>
                  </a:pathLst>
                </a:cu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342834" indent="-342834" algn="ctr" defTabSz="932293">
                    <a:buFont typeface="Wingdings 3" panose="05040102010807070707" pitchFamily="18" charset="2"/>
                    <a:buChar char="Æ"/>
                  </a:pPr>
                  <a:endParaRPr lang="en-IN" sz="2000" b="1" dirty="0" err="1">
                    <a:solidFill>
                      <a:srgbClr val="FFFFFF"/>
                    </a:solidFill>
                    <a:latin typeface="Segoe UI Light"/>
                    <a:ea typeface="Segoe UI" pitchFamily="34" charset="0"/>
                    <a:cs typeface="Segoe UI" pitchFamily="34" charset="0"/>
                  </a:endParaRPr>
                </a:p>
              </p:txBody>
            </p:sp>
            <p:pic>
              <p:nvPicPr>
                <p:cNvPr id="122" name="Picture 121"/>
                <p:cNvPicPr>
                  <a:picLocks noChangeAspect="1"/>
                </p:cNvPicPr>
                <p:nvPr/>
              </p:nvPicPr>
              <p:blipFill rotWithShape="1">
                <a:blip r:embed="rId5"/>
                <a:srcRect r="4671" b="3054"/>
                <a:stretch/>
              </p:blipFill>
              <p:spPr>
                <a:xfrm>
                  <a:off x="2187702" y="2127894"/>
                  <a:ext cx="3413900" cy="1952877"/>
                </a:xfrm>
                <a:prstGeom prst="rect">
                  <a:avLst/>
                </a:prstGeom>
                <a:noFill/>
                <a:ln w="9525">
                  <a:solidFill>
                    <a:schemeClr val="bg2">
                      <a:lumMod val="50000"/>
                    </a:schemeClr>
                  </a:solidFill>
                </a:ln>
              </p:spPr>
            </p:pic>
            <p:sp>
              <p:nvSpPr>
                <p:cNvPr id="123" name="Freeform 122"/>
                <p:cNvSpPr/>
                <p:nvPr/>
              </p:nvSpPr>
              <p:spPr bwMode="auto">
                <a:xfrm>
                  <a:off x="1966540" y="1894093"/>
                  <a:ext cx="3906824" cy="2403294"/>
                </a:xfrm>
                <a:custGeom>
                  <a:avLst/>
                  <a:gdLst>
                    <a:gd name="connsiteX0" fmla="*/ 62658 w 1584566"/>
                    <a:gd name="connsiteY0" fmla="*/ 0 h 2051210"/>
                    <a:gd name="connsiteX1" fmla="*/ 1547663 w 1584566"/>
                    <a:gd name="connsiteY1" fmla="*/ 0 h 2051210"/>
                    <a:gd name="connsiteX2" fmla="*/ 1572052 w 1584566"/>
                    <a:gd name="connsiteY2" fmla="*/ 4924 h 2051210"/>
                    <a:gd name="connsiteX3" fmla="*/ 1584566 w 1584566"/>
                    <a:gd name="connsiteY3" fmla="*/ 13361 h 2051210"/>
                    <a:gd name="connsiteX4" fmla="*/ 9002 w 1584566"/>
                    <a:gd name="connsiteY4" fmla="*/ 2051210 h 2051210"/>
                    <a:gd name="connsiteX5" fmla="*/ 4924 w 1584566"/>
                    <a:gd name="connsiteY5" fmla="*/ 2045161 h 2051210"/>
                    <a:gd name="connsiteX6" fmla="*/ 0 w 1584566"/>
                    <a:gd name="connsiteY6" fmla="*/ 2020772 h 2051210"/>
                    <a:gd name="connsiteX7" fmla="*/ 0 w 1584566"/>
                    <a:gd name="connsiteY7" fmla="*/ 62658 h 2051210"/>
                    <a:gd name="connsiteX8" fmla="*/ 62658 w 1584566"/>
                    <a:gd name="connsiteY8" fmla="*/ 0 h 2051210"/>
                    <a:gd name="connsiteX0" fmla="*/ 62658 w 1584566"/>
                    <a:gd name="connsiteY0" fmla="*/ 0 h 2051210"/>
                    <a:gd name="connsiteX1" fmla="*/ 1547663 w 1584566"/>
                    <a:gd name="connsiteY1" fmla="*/ 0 h 2051210"/>
                    <a:gd name="connsiteX2" fmla="*/ 1572052 w 1584566"/>
                    <a:gd name="connsiteY2" fmla="*/ 4924 h 2051210"/>
                    <a:gd name="connsiteX3" fmla="*/ 1584566 w 1584566"/>
                    <a:gd name="connsiteY3" fmla="*/ 13361 h 2051210"/>
                    <a:gd name="connsiteX4" fmla="*/ 9002 w 1584566"/>
                    <a:gd name="connsiteY4" fmla="*/ 2051210 h 2051210"/>
                    <a:gd name="connsiteX5" fmla="*/ 0 w 1584566"/>
                    <a:gd name="connsiteY5" fmla="*/ 2020772 h 2051210"/>
                    <a:gd name="connsiteX6" fmla="*/ 0 w 1584566"/>
                    <a:gd name="connsiteY6" fmla="*/ 62658 h 2051210"/>
                    <a:gd name="connsiteX7" fmla="*/ 62658 w 1584566"/>
                    <a:gd name="connsiteY7" fmla="*/ 0 h 2051210"/>
                    <a:gd name="connsiteX0" fmla="*/ 62658 w 1584566"/>
                    <a:gd name="connsiteY0" fmla="*/ 0 h 2020772"/>
                    <a:gd name="connsiteX1" fmla="*/ 1547663 w 1584566"/>
                    <a:gd name="connsiteY1" fmla="*/ 0 h 2020772"/>
                    <a:gd name="connsiteX2" fmla="*/ 1572052 w 1584566"/>
                    <a:gd name="connsiteY2" fmla="*/ 4924 h 2020772"/>
                    <a:gd name="connsiteX3" fmla="*/ 1584566 w 1584566"/>
                    <a:gd name="connsiteY3" fmla="*/ 13361 h 2020772"/>
                    <a:gd name="connsiteX4" fmla="*/ 0 w 1584566"/>
                    <a:gd name="connsiteY4" fmla="*/ 2020772 h 2020772"/>
                    <a:gd name="connsiteX5" fmla="*/ 0 w 1584566"/>
                    <a:gd name="connsiteY5" fmla="*/ 62658 h 2020772"/>
                    <a:gd name="connsiteX6" fmla="*/ 62658 w 1584566"/>
                    <a:gd name="connsiteY6" fmla="*/ 0 h 2020772"/>
                    <a:gd name="connsiteX0" fmla="*/ 62658 w 1572052"/>
                    <a:gd name="connsiteY0" fmla="*/ 0 h 2020772"/>
                    <a:gd name="connsiteX1" fmla="*/ 1547663 w 1572052"/>
                    <a:gd name="connsiteY1" fmla="*/ 0 h 2020772"/>
                    <a:gd name="connsiteX2" fmla="*/ 1572052 w 1572052"/>
                    <a:gd name="connsiteY2" fmla="*/ 4924 h 2020772"/>
                    <a:gd name="connsiteX3" fmla="*/ 0 w 1572052"/>
                    <a:gd name="connsiteY3" fmla="*/ 2020772 h 2020772"/>
                    <a:gd name="connsiteX4" fmla="*/ 0 w 1572052"/>
                    <a:gd name="connsiteY4" fmla="*/ 62658 h 2020772"/>
                    <a:gd name="connsiteX5" fmla="*/ 62658 w 1572052"/>
                    <a:gd name="connsiteY5" fmla="*/ 0 h 2020772"/>
                    <a:gd name="connsiteX0" fmla="*/ 62658 w 1578053"/>
                    <a:gd name="connsiteY0" fmla="*/ 295 h 2021067"/>
                    <a:gd name="connsiteX1" fmla="*/ 1547663 w 1578053"/>
                    <a:gd name="connsiteY1" fmla="*/ 295 h 2021067"/>
                    <a:gd name="connsiteX2" fmla="*/ 1578053 w 1578053"/>
                    <a:gd name="connsiteY2" fmla="*/ 2093 h 2021067"/>
                    <a:gd name="connsiteX3" fmla="*/ 0 w 1578053"/>
                    <a:gd name="connsiteY3" fmla="*/ 2021067 h 2021067"/>
                    <a:gd name="connsiteX4" fmla="*/ 0 w 1578053"/>
                    <a:gd name="connsiteY4" fmla="*/ 62953 h 2021067"/>
                    <a:gd name="connsiteX5" fmla="*/ 62658 w 1578053"/>
                    <a:gd name="connsiteY5" fmla="*/ 295 h 202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053" h="2021067">
                      <a:moveTo>
                        <a:pt x="62658" y="295"/>
                      </a:moveTo>
                      <a:lnTo>
                        <a:pt x="1547663" y="295"/>
                      </a:lnTo>
                      <a:cubicBezTo>
                        <a:pt x="1556314" y="295"/>
                        <a:pt x="1570557" y="-1078"/>
                        <a:pt x="1578053" y="2093"/>
                      </a:cubicBezTo>
                      <a:lnTo>
                        <a:pt x="0" y="2021067"/>
                      </a:lnTo>
                      <a:lnTo>
                        <a:pt x="0" y="62953"/>
                      </a:lnTo>
                      <a:cubicBezTo>
                        <a:pt x="0" y="28348"/>
                        <a:pt x="28053" y="295"/>
                        <a:pt x="62658" y="295"/>
                      </a:cubicBezTo>
                      <a:close/>
                    </a:path>
                  </a:pathLst>
                </a:custGeom>
                <a:solidFill>
                  <a:schemeClr val="bg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342834" indent="-342834" algn="ctr" defTabSz="932293">
                    <a:buFont typeface="Wingdings 3" panose="05040102010807070707" pitchFamily="18" charset="2"/>
                    <a:buChar char="Æ"/>
                  </a:pPr>
                  <a:endParaRPr lang="en-IN" sz="2000" b="1" dirty="0" err="1">
                    <a:solidFill>
                      <a:srgbClr val="FFFFFF"/>
                    </a:solidFill>
                    <a:latin typeface="Segoe UI Light"/>
                    <a:ea typeface="Segoe UI" pitchFamily="34" charset="0"/>
                    <a:cs typeface="Segoe UI" pitchFamily="34" charset="0"/>
                  </a:endParaRPr>
                </a:p>
              </p:txBody>
            </p:sp>
            <p:pic>
              <p:nvPicPr>
                <p:cNvPr id="124" name="Picture 31" descr="E:\Eric Suchiang FD\Icons\Metro Icon\Metro icons ALL WHITE\start_windows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1707" y="4080893"/>
                  <a:ext cx="216493" cy="216493"/>
                </a:xfrm>
                <a:prstGeom prst="rect">
                  <a:avLst/>
                </a:prstGeom>
                <a:noFill/>
                <a:extLst>
                  <a:ext uri="{909E8E84-426E-40DD-AFC4-6F175D3DCCD1}">
                    <a14:hiddenFill xmlns:a14="http://schemas.microsoft.com/office/drawing/2010/main">
                      <a:solidFill>
                        <a:srgbClr val="FFFFFF"/>
                      </a:solidFill>
                    </a14:hiddenFill>
                  </a:ext>
                </a:extLst>
              </p:spPr>
            </p:pic>
          </p:grpSp>
          <p:sp>
            <p:nvSpPr>
              <p:cNvPr id="102" name="Right Arrow 101"/>
              <p:cNvSpPr/>
              <p:nvPr/>
            </p:nvSpPr>
            <p:spPr bwMode="auto">
              <a:xfrm>
                <a:off x="3248624" y="3842808"/>
                <a:ext cx="1371600" cy="182854"/>
              </a:xfrm>
              <a:prstGeom prst="rightArrow">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342768" indent="-342768" algn="ctr" defTabSz="932114">
                  <a:lnSpc>
                    <a:spcPct val="90000"/>
                  </a:lnSpc>
                  <a:buFont typeface="Wingdings 3" panose="05040102010807070707" pitchFamily="18" charset="2"/>
                  <a:buChar char="Æ"/>
                </a:pPr>
                <a:endParaRPr lang="en-US" sz="2000" b="1" dirty="0" err="1">
                  <a:solidFill>
                    <a:srgbClr val="FFFFFF"/>
                  </a:solidFill>
                  <a:latin typeface="Segoe UI Light"/>
                  <a:ea typeface="Segoe UI" pitchFamily="34" charset="0"/>
                  <a:cs typeface="Segoe UI" pitchFamily="34" charset="0"/>
                </a:endParaRPr>
              </a:p>
            </p:txBody>
          </p:sp>
          <p:grpSp>
            <p:nvGrpSpPr>
              <p:cNvPr id="103" name="Group 102"/>
              <p:cNvGrpSpPr>
                <a:grpSpLocks noChangeAspect="1"/>
              </p:cNvGrpSpPr>
              <p:nvPr/>
            </p:nvGrpSpPr>
            <p:grpSpPr>
              <a:xfrm>
                <a:off x="7365981" y="3333827"/>
                <a:ext cx="914400" cy="1187440"/>
                <a:chOff x="1545413" y="5096400"/>
                <a:chExt cx="822960" cy="1068695"/>
              </a:xfrm>
            </p:grpSpPr>
            <p:sp>
              <p:nvSpPr>
                <p:cNvPr id="117" name="Rectangle 116"/>
                <p:cNvSpPr/>
                <p:nvPr/>
              </p:nvSpPr>
              <p:spPr bwMode="auto">
                <a:xfrm>
                  <a:off x="1557008" y="5172501"/>
                  <a:ext cx="790012" cy="90757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lgn="ctr" defTabSz="932472">
                    <a:lnSpc>
                      <a:spcPct val="90000"/>
                    </a:lnSpc>
                    <a:buFont typeface="Wingdings 3" panose="05040102010807070707" pitchFamily="18" charset="2"/>
                    <a:buChar char="Æ"/>
                  </a:pPr>
                  <a:endParaRPr lang="en-US" sz="2000" b="1" dirty="0" err="1" smtClean="0">
                    <a:solidFill>
                      <a:srgbClr val="C00000"/>
                    </a:solidFill>
                    <a:latin typeface="Calibri Light" panose="020F0302020204030204"/>
                    <a:ea typeface="Segoe UI" pitchFamily="34" charset="0"/>
                    <a:cs typeface="Segoe UI" pitchFamily="34" charset="0"/>
                  </a:endParaRPr>
                </a:p>
              </p:txBody>
            </p:sp>
            <p:grpSp>
              <p:nvGrpSpPr>
                <p:cNvPr id="118" name="Group 117"/>
                <p:cNvGrpSpPr/>
                <p:nvPr/>
              </p:nvGrpSpPr>
              <p:grpSpPr>
                <a:xfrm>
                  <a:off x="1545413" y="5096400"/>
                  <a:ext cx="822960" cy="1068695"/>
                  <a:chOff x="862365" y="2464581"/>
                  <a:chExt cx="822960" cy="1068695"/>
                </a:xfrm>
              </p:grpSpPr>
              <p:sp>
                <p:nvSpPr>
                  <p:cNvPr id="119" name="Oval 118"/>
                  <p:cNvSpPr>
                    <a:spLocks noChangeArrowheads="1"/>
                  </p:cNvSpPr>
                  <p:nvPr/>
                </p:nvSpPr>
                <p:spPr bwMode="auto">
                  <a:xfrm>
                    <a:off x="876444" y="2464581"/>
                    <a:ext cx="794803" cy="151025"/>
                  </a:xfrm>
                  <a:prstGeom prst="ellipse">
                    <a:avLst/>
                  </a:prstGeom>
                  <a:solidFill>
                    <a:srgbClr val="C00000">
                      <a:alpha val="5019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a:solidFill>
                        <a:srgbClr val="C00000"/>
                      </a:solidFill>
                      <a:latin typeface="Segoe UI"/>
                      <a:cs typeface="+mn-cs"/>
                    </a:endParaRPr>
                  </a:p>
                </p:txBody>
              </p:sp>
              <p:sp>
                <p:nvSpPr>
                  <p:cNvPr id="120" name="Freeform 123"/>
                  <p:cNvSpPr>
                    <a:spLocks noEditPoints="1"/>
                  </p:cNvSpPr>
                  <p:nvPr/>
                </p:nvSpPr>
                <p:spPr bwMode="auto">
                  <a:xfrm>
                    <a:off x="862365" y="2569533"/>
                    <a:ext cx="822960" cy="96374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smtClean="0">
                      <a:solidFill>
                        <a:srgbClr val="C00000"/>
                      </a:solidFill>
                      <a:latin typeface="Segoe UI"/>
                      <a:cs typeface="+mn-cs"/>
                    </a:endParaRPr>
                  </a:p>
                </p:txBody>
              </p:sp>
            </p:grpSp>
          </p:grpSp>
          <p:sp>
            <p:nvSpPr>
              <p:cNvPr id="104" name="Rectangle 103"/>
              <p:cNvSpPr/>
              <p:nvPr/>
            </p:nvSpPr>
            <p:spPr>
              <a:xfrm>
                <a:off x="10187469" y="2722099"/>
                <a:ext cx="1342279" cy="2011971"/>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5" name="Group 104"/>
              <p:cNvGrpSpPr>
                <a:grpSpLocks noChangeAspect="1"/>
              </p:cNvGrpSpPr>
              <p:nvPr/>
            </p:nvGrpSpPr>
            <p:grpSpPr>
              <a:xfrm>
                <a:off x="10172112" y="3333827"/>
                <a:ext cx="914401" cy="1187440"/>
                <a:chOff x="1615697" y="5096400"/>
                <a:chExt cx="822960" cy="1068695"/>
              </a:xfrm>
            </p:grpSpPr>
            <p:sp>
              <p:nvSpPr>
                <p:cNvPr id="113" name="Rectangle 112"/>
                <p:cNvSpPr/>
                <p:nvPr/>
              </p:nvSpPr>
              <p:spPr bwMode="auto">
                <a:xfrm>
                  <a:off x="1632171" y="5172501"/>
                  <a:ext cx="790012" cy="90757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lgn="ctr" defTabSz="932472">
                    <a:lnSpc>
                      <a:spcPct val="90000"/>
                    </a:lnSpc>
                    <a:buFont typeface="Wingdings 3" panose="05040102010807070707" pitchFamily="18" charset="2"/>
                    <a:buChar char="Æ"/>
                  </a:pPr>
                  <a:endParaRPr lang="en-US" sz="2000" b="1" dirty="0" err="1" smtClean="0">
                    <a:solidFill>
                      <a:prstClr val="white"/>
                    </a:solidFill>
                    <a:latin typeface="Calibri Light" panose="020F0302020204030204"/>
                    <a:ea typeface="Segoe UI" pitchFamily="34" charset="0"/>
                    <a:cs typeface="Segoe UI" pitchFamily="34" charset="0"/>
                  </a:endParaRPr>
                </a:p>
              </p:txBody>
            </p:sp>
            <p:grpSp>
              <p:nvGrpSpPr>
                <p:cNvPr id="114" name="Group 113"/>
                <p:cNvGrpSpPr/>
                <p:nvPr/>
              </p:nvGrpSpPr>
              <p:grpSpPr>
                <a:xfrm>
                  <a:off x="1615697" y="5096400"/>
                  <a:ext cx="822960" cy="1068695"/>
                  <a:chOff x="932649" y="2464581"/>
                  <a:chExt cx="822960" cy="1068695"/>
                </a:xfrm>
              </p:grpSpPr>
              <p:sp>
                <p:nvSpPr>
                  <p:cNvPr id="115" name="Oval 114"/>
                  <p:cNvSpPr>
                    <a:spLocks noChangeArrowheads="1"/>
                  </p:cNvSpPr>
                  <p:nvPr/>
                </p:nvSpPr>
                <p:spPr bwMode="auto">
                  <a:xfrm>
                    <a:off x="946728" y="2464581"/>
                    <a:ext cx="794803" cy="151025"/>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a:solidFill>
                        <a:srgbClr val="FFFFFF"/>
                      </a:solidFill>
                      <a:latin typeface="Segoe UI"/>
                      <a:cs typeface="+mn-cs"/>
                    </a:endParaRPr>
                  </a:p>
                </p:txBody>
              </p:sp>
              <p:sp>
                <p:nvSpPr>
                  <p:cNvPr id="116" name="Freeform 123"/>
                  <p:cNvSpPr>
                    <a:spLocks noEditPoints="1"/>
                  </p:cNvSpPr>
                  <p:nvPr/>
                </p:nvSpPr>
                <p:spPr bwMode="auto">
                  <a:xfrm>
                    <a:off x="932649" y="2569533"/>
                    <a:ext cx="822960" cy="96374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smtClean="0">
                      <a:solidFill>
                        <a:srgbClr val="FFFFFF"/>
                      </a:solidFill>
                      <a:latin typeface="Segoe UI"/>
                      <a:cs typeface="+mn-cs"/>
                    </a:endParaRPr>
                  </a:p>
                </p:txBody>
              </p:sp>
            </p:grpSp>
          </p:grpSp>
          <p:sp>
            <p:nvSpPr>
              <p:cNvPr id="106" name="Right Arrow 105"/>
              <p:cNvSpPr/>
              <p:nvPr/>
            </p:nvSpPr>
            <p:spPr bwMode="auto">
              <a:xfrm>
                <a:off x="6221561" y="3842808"/>
                <a:ext cx="1005840" cy="182854"/>
              </a:xfrm>
              <a:prstGeom prst="rightArrow">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342768" indent="-342768" algn="ctr" defTabSz="932114">
                  <a:lnSpc>
                    <a:spcPct val="90000"/>
                  </a:lnSpc>
                  <a:buFont typeface="Wingdings 3" panose="05040102010807070707" pitchFamily="18" charset="2"/>
                  <a:buChar char="Æ"/>
                </a:pPr>
                <a:endParaRPr lang="en-US" sz="2000" b="1" dirty="0" err="1">
                  <a:solidFill>
                    <a:srgbClr val="FFFFFF"/>
                  </a:solidFill>
                  <a:latin typeface="Segoe UI Light"/>
                  <a:ea typeface="Segoe UI" pitchFamily="34" charset="0"/>
                  <a:cs typeface="Segoe UI" pitchFamily="34" charset="0"/>
                </a:endParaRPr>
              </a:p>
            </p:txBody>
          </p:sp>
          <p:sp>
            <p:nvSpPr>
              <p:cNvPr id="107" name="Right Arrow 106"/>
              <p:cNvSpPr/>
              <p:nvPr/>
            </p:nvSpPr>
            <p:spPr bwMode="auto">
              <a:xfrm>
                <a:off x="8401685" y="3842808"/>
                <a:ext cx="914400" cy="182854"/>
              </a:xfrm>
              <a:prstGeom prst="rightArrow">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342768" indent="-342768" algn="ctr" defTabSz="932114">
                  <a:lnSpc>
                    <a:spcPct val="90000"/>
                  </a:lnSpc>
                  <a:buFont typeface="Wingdings 3" panose="05040102010807070707" pitchFamily="18" charset="2"/>
                  <a:buChar char="Æ"/>
                </a:pPr>
                <a:endParaRPr lang="en-US" sz="2000" b="1" dirty="0" err="1">
                  <a:solidFill>
                    <a:srgbClr val="FFFFFF"/>
                  </a:solidFill>
                  <a:latin typeface="Segoe UI Light"/>
                  <a:ea typeface="Segoe UI" pitchFamily="34" charset="0"/>
                  <a:cs typeface="Segoe UI" pitchFamily="34" charset="0"/>
                </a:endParaRPr>
              </a:p>
            </p:txBody>
          </p:sp>
          <p:sp>
            <p:nvSpPr>
              <p:cNvPr id="108" name="Right Arrow 107"/>
              <p:cNvSpPr/>
              <p:nvPr/>
            </p:nvSpPr>
            <p:spPr bwMode="auto">
              <a:xfrm rot="5400000">
                <a:off x="10223776" y="2672340"/>
                <a:ext cx="822960" cy="182854"/>
              </a:xfrm>
              <a:prstGeom prst="rightArrow">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342768" indent="-342768" algn="ctr" defTabSz="932114">
                  <a:lnSpc>
                    <a:spcPct val="90000"/>
                  </a:lnSpc>
                  <a:buFont typeface="Wingdings 3" panose="05040102010807070707" pitchFamily="18" charset="2"/>
                  <a:buChar char="Æ"/>
                </a:pPr>
                <a:endParaRPr lang="en-US" sz="2000" b="1" dirty="0" err="1">
                  <a:solidFill>
                    <a:srgbClr val="FFFFFF"/>
                  </a:solidFill>
                  <a:latin typeface="Segoe UI Light"/>
                  <a:ea typeface="Segoe UI" pitchFamily="34" charset="0"/>
                  <a:cs typeface="Segoe UI" pitchFamily="34" charset="0"/>
                </a:endParaRPr>
              </a:p>
            </p:txBody>
          </p:sp>
          <p:sp>
            <p:nvSpPr>
              <p:cNvPr id="109" name="Rectangle 108"/>
              <p:cNvSpPr/>
              <p:nvPr/>
            </p:nvSpPr>
            <p:spPr>
              <a:xfrm>
                <a:off x="8577385" y="2348511"/>
                <a:ext cx="2103120"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0" name="Freeform 109"/>
              <p:cNvSpPr>
                <a:spLocks/>
              </p:cNvSpPr>
              <p:nvPr/>
            </p:nvSpPr>
            <p:spPr bwMode="auto">
              <a:xfrm>
                <a:off x="7371983" y="1952579"/>
                <a:ext cx="1030732" cy="722884"/>
              </a:xfrm>
              <a:custGeom>
                <a:avLst/>
                <a:gdLst>
                  <a:gd name="connsiteX0" fmla="*/ 5546725 w 8802688"/>
                  <a:gd name="connsiteY0" fmla="*/ 4819650 h 6677025"/>
                  <a:gd name="connsiteX1" fmla="*/ 5573713 w 8802688"/>
                  <a:gd name="connsiteY1" fmla="*/ 4926013 h 6677025"/>
                  <a:gd name="connsiteX2" fmla="*/ 5603875 w 8802688"/>
                  <a:gd name="connsiteY2" fmla="*/ 5024438 h 6677025"/>
                  <a:gd name="connsiteX3" fmla="*/ 5630863 w 8802688"/>
                  <a:gd name="connsiteY3" fmla="*/ 5122863 h 6677025"/>
                  <a:gd name="connsiteX4" fmla="*/ 5657850 w 8802688"/>
                  <a:gd name="connsiteY4" fmla="*/ 5229225 h 6677025"/>
                  <a:gd name="connsiteX5" fmla="*/ 5668963 w 8802688"/>
                  <a:gd name="connsiteY5" fmla="*/ 5313363 h 6677025"/>
                  <a:gd name="connsiteX6" fmla="*/ 5681663 w 8802688"/>
                  <a:gd name="connsiteY6" fmla="*/ 5399088 h 6677025"/>
                  <a:gd name="connsiteX7" fmla="*/ 5686425 w 8802688"/>
                  <a:gd name="connsiteY7" fmla="*/ 5484813 h 6677025"/>
                  <a:gd name="connsiteX8" fmla="*/ 5689600 w 8802688"/>
                  <a:gd name="connsiteY8" fmla="*/ 5572126 h 6677025"/>
                  <a:gd name="connsiteX9" fmla="*/ 5695950 w 8802688"/>
                  <a:gd name="connsiteY9" fmla="*/ 5749926 h 6677025"/>
                  <a:gd name="connsiteX10" fmla="*/ 5695950 w 8802688"/>
                  <a:gd name="connsiteY10" fmla="*/ 5940426 h 6677025"/>
                  <a:gd name="connsiteX11" fmla="*/ 5692775 w 8802688"/>
                  <a:gd name="connsiteY11" fmla="*/ 5957888 h 6677025"/>
                  <a:gd name="connsiteX12" fmla="*/ 5689600 w 8802688"/>
                  <a:gd name="connsiteY12" fmla="*/ 5978526 h 6677025"/>
                  <a:gd name="connsiteX13" fmla="*/ 5681663 w 8802688"/>
                  <a:gd name="connsiteY13" fmla="*/ 6002338 h 6677025"/>
                  <a:gd name="connsiteX14" fmla="*/ 5672138 w 8802688"/>
                  <a:gd name="connsiteY14" fmla="*/ 6029326 h 6677025"/>
                  <a:gd name="connsiteX15" fmla="*/ 5659438 w 8802688"/>
                  <a:gd name="connsiteY15" fmla="*/ 6053138 h 6677025"/>
                  <a:gd name="connsiteX16" fmla="*/ 5648325 w 8802688"/>
                  <a:gd name="connsiteY16" fmla="*/ 6070601 h 6677025"/>
                  <a:gd name="connsiteX17" fmla="*/ 5634038 w 8802688"/>
                  <a:gd name="connsiteY17" fmla="*/ 6086476 h 6677025"/>
                  <a:gd name="connsiteX18" fmla="*/ 5627688 w 8802688"/>
                  <a:gd name="connsiteY18" fmla="*/ 6088063 h 6677025"/>
                  <a:gd name="connsiteX19" fmla="*/ 5621338 w 8802688"/>
                  <a:gd name="connsiteY19" fmla="*/ 6088063 h 6677025"/>
                  <a:gd name="connsiteX20" fmla="*/ 5526088 w 8802688"/>
                  <a:gd name="connsiteY20" fmla="*/ 6100763 h 6677025"/>
                  <a:gd name="connsiteX21" fmla="*/ 5430838 w 8802688"/>
                  <a:gd name="connsiteY21" fmla="*/ 6107113 h 6677025"/>
                  <a:gd name="connsiteX22" fmla="*/ 5338763 w 8802688"/>
                  <a:gd name="connsiteY22" fmla="*/ 6107113 h 6677025"/>
                  <a:gd name="connsiteX23" fmla="*/ 5249862 w 8802688"/>
                  <a:gd name="connsiteY23" fmla="*/ 6103938 h 6677025"/>
                  <a:gd name="connsiteX24" fmla="*/ 5068887 w 8802688"/>
                  <a:gd name="connsiteY24" fmla="*/ 6094413 h 6677025"/>
                  <a:gd name="connsiteX25" fmla="*/ 4973637 w 8802688"/>
                  <a:gd name="connsiteY25" fmla="*/ 6091238 h 6677025"/>
                  <a:gd name="connsiteX26" fmla="*/ 4878387 w 8802688"/>
                  <a:gd name="connsiteY26" fmla="*/ 6088063 h 6677025"/>
                  <a:gd name="connsiteX27" fmla="*/ 5045075 w 8802688"/>
                  <a:gd name="connsiteY27" fmla="*/ 5780088 h 6677025"/>
                  <a:gd name="connsiteX28" fmla="*/ 5213350 w 8802688"/>
                  <a:gd name="connsiteY28" fmla="*/ 5467350 h 6677025"/>
                  <a:gd name="connsiteX29" fmla="*/ 5380038 w 8802688"/>
                  <a:gd name="connsiteY29" fmla="*/ 5149850 h 6677025"/>
                  <a:gd name="connsiteX30" fmla="*/ 576262 w 8802688"/>
                  <a:gd name="connsiteY30" fmla="*/ 4632325 h 6677025"/>
                  <a:gd name="connsiteX31" fmla="*/ 685799 w 8802688"/>
                  <a:gd name="connsiteY31" fmla="*/ 4827588 h 6677025"/>
                  <a:gd name="connsiteX32" fmla="*/ 796925 w 8802688"/>
                  <a:gd name="connsiteY32" fmla="*/ 5030788 h 6677025"/>
                  <a:gd name="connsiteX33" fmla="*/ 909637 w 8802688"/>
                  <a:gd name="connsiteY33" fmla="*/ 5235575 h 6677025"/>
                  <a:gd name="connsiteX34" fmla="*/ 1019175 w 8802688"/>
                  <a:gd name="connsiteY34" fmla="*/ 5456238 h 6677025"/>
                  <a:gd name="connsiteX35" fmla="*/ 1031875 w 8802688"/>
                  <a:gd name="connsiteY35" fmla="*/ 5481638 h 6677025"/>
                  <a:gd name="connsiteX36" fmla="*/ 1039812 w 8802688"/>
                  <a:gd name="connsiteY36" fmla="*/ 5508626 h 6677025"/>
                  <a:gd name="connsiteX37" fmla="*/ 1046162 w 8802688"/>
                  <a:gd name="connsiteY37" fmla="*/ 5532438 h 6677025"/>
                  <a:gd name="connsiteX38" fmla="*/ 1049337 w 8802688"/>
                  <a:gd name="connsiteY38" fmla="*/ 5559426 h 6677025"/>
                  <a:gd name="connsiteX39" fmla="*/ 1049337 w 8802688"/>
                  <a:gd name="connsiteY39" fmla="*/ 5580063 h 6677025"/>
                  <a:gd name="connsiteX40" fmla="*/ 1046162 w 8802688"/>
                  <a:gd name="connsiteY40" fmla="*/ 5600701 h 6677025"/>
                  <a:gd name="connsiteX41" fmla="*/ 1039812 w 8802688"/>
                  <a:gd name="connsiteY41" fmla="*/ 5621338 h 6677025"/>
                  <a:gd name="connsiteX42" fmla="*/ 1028699 w 8802688"/>
                  <a:gd name="connsiteY42" fmla="*/ 5640388 h 6677025"/>
                  <a:gd name="connsiteX43" fmla="*/ 1019175 w 8802688"/>
                  <a:gd name="connsiteY43" fmla="*/ 5657851 h 6677025"/>
                  <a:gd name="connsiteX44" fmla="*/ 1004887 w 8802688"/>
                  <a:gd name="connsiteY44" fmla="*/ 5672138 h 6677025"/>
                  <a:gd name="connsiteX45" fmla="*/ 987425 w 8802688"/>
                  <a:gd name="connsiteY45" fmla="*/ 5684838 h 6677025"/>
                  <a:gd name="connsiteX46" fmla="*/ 968375 w 8802688"/>
                  <a:gd name="connsiteY46" fmla="*/ 5695951 h 6677025"/>
                  <a:gd name="connsiteX47" fmla="*/ 947737 w 8802688"/>
                  <a:gd name="connsiteY47" fmla="*/ 5705476 h 6677025"/>
                  <a:gd name="connsiteX48" fmla="*/ 923925 w 8802688"/>
                  <a:gd name="connsiteY48" fmla="*/ 5711826 h 6677025"/>
                  <a:gd name="connsiteX49" fmla="*/ 896937 w 8802688"/>
                  <a:gd name="connsiteY49" fmla="*/ 5713413 h 6677025"/>
                  <a:gd name="connsiteX50" fmla="*/ 871537 w 8802688"/>
                  <a:gd name="connsiteY50" fmla="*/ 5716588 h 6677025"/>
                  <a:gd name="connsiteX51" fmla="*/ 844549 w 8802688"/>
                  <a:gd name="connsiteY51" fmla="*/ 5716588 h 6677025"/>
                  <a:gd name="connsiteX52" fmla="*/ 814387 w 8802688"/>
                  <a:gd name="connsiteY52" fmla="*/ 5716588 h 6677025"/>
                  <a:gd name="connsiteX53" fmla="*/ 787399 w 8802688"/>
                  <a:gd name="connsiteY53" fmla="*/ 5713413 h 6677025"/>
                  <a:gd name="connsiteX54" fmla="*/ 757237 w 8802688"/>
                  <a:gd name="connsiteY54" fmla="*/ 5711826 h 6677025"/>
                  <a:gd name="connsiteX55" fmla="*/ 728662 w 8802688"/>
                  <a:gd name="connsiteY55" fmla="*/ 5702301 h 6677025"/>
                  <a:gd name="connsiteX56" fmla="*/ 695325 w 8802688"/>
                  <a:gd name="connsiteY56" fmla="*/ 5692776 h 6677025"/>
                  <a:gd name="connsiteX57" fmla="*/ 636587 w 8802688"/>
                  <a:gd name="connsiteY57" fmla="*/ 5668963 h 6677025"/>
                  <a:gd name="connsiteX58" fmla="*/ 576262 w 8802688"/>
                  <a:gd name="connsiteY58" fmla="*/ 5637213 h 6677025"/>
                  <a:gd name="connsiteX59" fmla="*/ 520699 w 8802688"/>
                  <a:gd name="connsiteY59" fmla="*/ 5600701 h 6677025"/>
                  <a:gd name="connsiteX60" fmla="*/ 463549 w 8802688"/>
                  <a:gd name="connsiteY60" fmla="*/ 5556251 h 6677025"/>
                  <a:gd name="connsiteX61" fmla="*/ 406399 w 8802688"/>
                  <a:gd name="connsiteY61" fmla="*/ 5508626 h 6677025"/>
                  <a:gd name="connsiteX62" fmla="*/ 360362 w 8802688"/>
                  <a:gd name="connsiteY62" fmla="*/ 5457826 h 6677025"/>
                  <a:gd name="connsiteX63" fmla="*/ 312737 w 8802688"/>
                  <a:gd name="connsiteY63" fmla="*/ 5405438 h 6677025"/>
                  <a:gd name="connsiteX64" fmla="*/ 269875 w 8802688"/>
                  <a:gd name="connsiteY64" fmla="*/ 5351463 h 6677025"/>
                  <a:gd name="connsiteX65" fmla="*/ 234949 w 8802688"/>
                  <a:gd name="connsiteY65" fmla="*/ 5294313 h 6677025"/>
                  <a:gd name="connsiteX66" fmla="*/ 207962 w 8802688"/>
                  <a:gd name="connsiteY66" fmla="*/ 5238750 h 6677025"/>
                  <a:gd name="connsiteX67" fmla="*/ 184149 w 8802688"/>
                  <a:gd name="connsiteY67" fmla="*/ 5184775 h 6677025"/>
                  <a:gd name="connsiteX68" fmla="*/ 177799 w 8802688"/>
                  <a:gd name="connsiteY68" fmla="*/ 5157788 h 6677025"/>
                  <a:gd name="connsiteX69" fmla="*/ 173037 w 8802688"/>
                  <a:gd name="connsiteY69" fmla="*/ 5130800 h 6677025"/>
                  <a:gd name="connsiteX70" fmla="*/ 169862 w 8802688"/>
                  <a:gd name="connsiteY70" fmla="*/ 5105400 h 6677025"/>
                  <a:gd name="connsiteX71" fmla="*/ 166687 w 8802688"/>
                  <a:gd name="connsiteY71" fmla="*/ 5081588 h 6677025"/>
                  <a:gd name="connsiteX72" fmla="*/ 169862 w 8802688"/>
                  <a:gd name="connsiteY72" fmla="*/ 5054600 h 6677025"/>
                  <a:gd name="connsiteX73" fmla="*/ 173037 w 8802688"/>
                  <a:gd name="connsiteY73" fmla="*/ 5024438 h 6677025"/>
                  <a:gd name="connsiteX74" fmla="*/ 180975 w 8802688"/>
                  <a:gd name="connsiteY74" fmla="*/ 4997450 h 6677025"/>
                  <a:gd name="connsiteX75" fmla="*/ 190499 w 8802688"/>
                  <a:gd name="connsiteY75" fmla="*/ 4973638 h 6677025"/>
                  <a:gd name="connsiteX76" fmla="*/ 201612 w 8802688"/>
                  <a:gd name="connsiteY76" fmla="*/ 4949825 h 6677025"/>
                  <a:gd name="connsiteX77" fmla="*/ 214312 w 8802688"/>
                  <a:gd name="connsiteY77" fmla="*/ 4929188 h 6677025"/>
                  <a:gd name="connsiteX78" fmla="*/ 228599 w 8802688"/>
                  <a:gd name="connsiteY78" fmla="*/ 4908550 h 6677025"/>
                  <a:gd name="connsiteX79" fmla="*/ 241299 w 8802688"/>
                  <a:gd name="connsiteY79" fmla="*/ 4894263 h 6677025"/>
                  <a:gd name="connsiteX80" fmla="*/ 285749 w 8802688"/>
                  <a:gd name="connsiteY80" fmla="*/ 4851400 h 6677025"/>
                  <a:gd name="connsiteX81" fmla="*/ 330199 w 8802688"/>
                  <a:gd name="connsiteY81" fmla="*/ 4816475 h 6677025"/>
                  <a:gd name="connsiteX82" fmla="*/ 377825 w 8802688"/>
                  <a:gd name="connsiteY82" fmla="*/ 4779963 h 6677025"/>
                  <a:gd name="connsiteX83" fmla="*/ 422275 w 8802688"/>
                  <a:gd name="connsiteY83" fmla="*/ 4748213 h 6677025"/>
                  <a:gd name="connsiteX84" fmla="*/ 507999 w 8802688"/>
                  <a:gd name="connsiteY84" fmla="*/ 4687888 h 6677025"/>
                  <a:gd name="connsiteX85" fmla="*/ 544512 w 8802688"/>
                  <a:gd name="connsiteY85" fmla="*/ 4662488 h 6677025"/>
                  <a:gd name="connsiteX86" fmla="*/ 6180138 w 8802688"/>
                  <a:gd name="connsiteY86" fmla="*/ 3546475 h 6677025"/>
                  <a:gd name="connsiteX87" fmla="*/ 6124576 w 8802688"/>
                  <a:gd name="connsiteY87" fmla="*/ 3562350 h 6677025"/>
                  <a:gd name="connsiteX88" fmla="*/ 6076951 w 8802688"/>
                  <a:gd name="connsiteY88" fmla="*/ 3579813 h 6677025"/>
                  <a:gd name="connsiteX89" fmla="*/ 6037263 w 8802688"/>
                  <a:gd name="connsiteY89" fmla="*/ 3600450 h 6677025"/>
                  <a:gd name="connsiteX90" fmla="*/ 6002338 w 8802688"/>
                  <a:gd name="connsiteY90" fmla="*/ 3624263 h 6677025"/>
                  <a:gd name="connsiteX91" fmla="*/ 5978526 w 8802688"/>
                  <a:gd name="connsiteY91" fmla="*/ 3651250 h 6677025"/>
                  <a:gd name="connsiteX92" fmla="*/ 5961063 w 8802688"/>
                  <a:gd name="connsiteY92" fmla="*/ 3678238 h 6677025"/>
                  <a:gd name="connsiteX93" fmla="*/ 5948363 w 8802688"/>
                  <a:gd name="connsiteY93" fmla="*/ 3705225 h 6677025"/>
                  <a:gd name="connsiteX94" fmla="*/ 5945188 w 8802688"/>
                  <a:gd name="connsiteY94" fmla="*/ 3719513 h 6677025"/>
                  <a:gd name="connsiteX95" fmla="*/ 5945188 w 8802688"/>
                  <a:gd name="connsiteY95" fmla="*/ 3733800 h 6677025"/>
                  <a:gd name="connsiteX96" fmla="*/ 5986463 w 8802688"/>
                  <a:gd name="connsiteY96" fmla="*/ 3698875 h 6677025"/>
                  <a:gd name="connsiteX97" fmla="*/ 6046788 w 8802688"/>
                  <a:gd name="connsiteY97" fmla="*/ 3654425 h 6677025"/>
                  <a:gd name="connsiteX98" fmla="*/ 6115051 w 8802688"/>
                  <a:gd name="connsiteY98" fmla="*/ 3600450 h 6677025"/>
                  <a:gd name="connsiteX99" fmla="*/ 6148388 w 8802688"/>
                  <a:gd name="connsiteY99" fmla="*/ 3573463 h 6677025"/>
                  <a:gd name="connsiteX100" fmla="*/ 279400 w 8802688"/>
                  <a:gd name="connsiteY100" fmla="*/ 2203450 h 6677025"/>
                  <a:gd name="connsiteX101" fmla="*/ 354013 w 8802688"/>
                  <a:gd name="connsiteY101" fmla="*/ 2203450 h 6677025"/>
                  <a:gd name="connsiteX102" fmla="*/ 327025 w 8802688"/>
                  <a:gd name="connsiteY102" fmla="*/ 2274888 h 6677025"/>
                  <a:gd name="connsiteX103" fmla="*/ 303213 w 8802688"/>
                  <a:gd name="connsiteY103" fmla="*/ 2343150 h 6677025"/>
                  <a:gd name="connsiteX104" fmla="*/ 261938 w 8802688"/>
                  <a:gd name="connsiteY104" fmla="*/ 2482850 h 6677025"/>
                  <a:gd name="connsiteX105" fmla="*/ 217488 w 8802688"/>
                  <a:gd name="connsiteY105" fmla="*/ 2625726 h 6677025"/>
                  <a:gd name="connsiteX106" fmla="*/ 193675 w 8802688"/>
                  <a:gd name="connsiteY106" fmla="*/ 2693988 h 6677025"/>
                  <a:gd name="connsiteX107" fmla="*/ 166688 w 8802688"/>
                  <a:gd name="connsiteY107" fmla="*/ 2765425 h 6677025"/>
                  <a:gd name="connsiteX108" fmla="*/ 169863 w 8802688"/>
                  <a:gd name="connsiteY108" fmla="*/ 2792413 h 6677025"/>
                  <a:gd name="connsiteX109" fmla="*/ 173038 w 8802688"/>
                  <a:gd name="connsiteY109" fmla="*/ 2819400 h 6677025"/>
                  <a:gd name="connsiteX110" fmla="*/ 180975 w 8802688"/>
                  <a:gd name="connsiteY110" fmla="*/ 2844801 h 6677025"/>
                  <a:gd name="connsiteX111" fmla="*/ 190500 w 8802688"/>
                  <a:gd name="connsiteY111" fmla="*/ 2871788 h 6677025"/>
                  <a:gd name="connsiteX112" fmla="*/ 201613 w 8802688"/>
                  <a:gd name="connsiteY112" fmla="*/ 2895601 h 6677025"/>
                  <a:gd name="connsiteX113" fmla="*/ 214313 w 8802688"/>
                  <a:gd name="connsiteY113" fmla="*/ 2916238 h 6677025"/>
                  <a:gd name="connsiteX114" fmla="*/ 228600 w 8802688"/>
                  <a:gd name="connsiteY114" fmla="*/ 2935288 h 6677025"/>
                  <a:gd name="connsiteX115" fmla="*/ 241300 w 8802688"/>
                  <a:gd name="connsiteY115" fmla="*/ 2952751 h 6677025"/>
                  <a:gd name="connsiteX116" fmla="*/ 242888 w 8802688"/>
                  <a:gd name="connsiteY116" fmla="*/ 2959101 h 6677025"/>
                  <a:gd name="connsiteX117" fmla="*/ 242888 w 8802688"/>
                  <a:gd name="connsiteY117" fmla="*/ 2963863 h 6677025"/>
                  <a:gd name="connsiteX118" fmla="*/ 255588 w 8802688"/>
                  <a:gd name="connsiteY118" fmla="*/ 2973388 h 6677025"/>
                  <a:gd name="connsiteX119" fmla="*/ 266700 w 8802688"/>
                  <a:gd name="connsiteY119" fmla="*/ 2979738 h 6677025"/>
                  <a:gd name="connsiteX120" fmla="*/ 288925 w 8802688"/>
                  <a:gd name="connsiteY120" fmla="*/ 2984501 h 6677025"/>
                  <a:gd name="connsiteX121" fmla="*/ 336550 w 8802688"/>
                  <a:gd name="connsiteY121" fmla="*/ 2987676 h 6677025"/>
                  <a:gd name="connsiteX122" fmla="*/ 388938 w 8802688"/>
                  <a:gd name="connsiteY122" fmla="*/ 2987676 h 6677025"/>
                  <a:gd name="connsiteX123" fmla="*/ 404813 w 8802688"/>
                  <a:gd name="connsiteY123" fmla="*/ 2987676 h 6677025"/>
                  <a:gd name="connsiteX124" fmla="*/ 425450 w 8802688"/>
                  <a:gd name="connsiteY124" fmla="*/ 2982913 h 6677025"/>
                  <a:gd name="connsiteX125" fmla="*/ 469900 w 8802688"/>
                  <a:gd name="connsiteY125" fmla="*/ 2963863 h 6677025"/>
                  <a:gd name="connsiteX126" fmla="*/ 520700 w 8802688"/>
                  <a:gd name="connsiteY126" fmla="*/ 2940051 h 6677025"/>
                  <a:gd name="connsiteX127" fmla="*/ 576263 w 8802688"/>
                  <a:gd name="connsiteY127" fmla="*/ 2914651 h 6677025"/>
                  <a:gd name="connsiteX128" fmla="*/ 573088 w 8802688"/>
                  <a:gd name="connsiteY128" fmla="*/ 2946401 h 6677025"/>
                  <a:gd name="connsiteX129" fmla="*/ 568325 w 8802688"/>
                  <a:gd name="connsiteY129" fmla="*/ 2979738 h 6677025"/>
                  <a:gd name="connsiteX130" fmla="*/ 558801 w 8802688"/>
                  <a:gd name="connsiteY130" fmla="*/ 3008313 h 6677025"/>
                  <a:gd name="connsiteX131" fmla="*/ 544513 w 8802688"/>
                  <a:gd name="connsiteY131" fmla="*/ 3038476 h 6677025"/>
                  <a:gd name="connsiteX132" fmla="*/ 528638 w 8802688"/>
                  <a:gd name="connsiteY132" fmla="*/ 3062288 h 6677025"/>
                  <a:gd name="connsiteX133" fmla="*/ 508000 w 8802688"/>
                  <a:gd name="connsiteY133" fmla="*/ 3086101 h 6677025"/>
                  <a:gd name="connsiteX134" fmla="*/ 487363 w 8802688"/>
                  <a:gd name="connsiteY134" fmla="*/ 3106738 h 6677025"/>
                  <a:gd name="connsiteX135" fmla="*/ 463550 w 8802688"/>
                  <a:gd name="connsiteY135" fmla="*/ 3124201 h 6677025"/>
                  <a:gd name="connsiteX136" fmla="*/ 439738 w 8802688"/>
                  <a:gd name="connsiteY136" fmla="*/ 3136901 h 6677025"/>
                  <a:gd name="connsiteX137" fmla="*/ 412750 w 8802688"/>
                  <a:gd name="connsiteY137" fmla="*/ 3148013 h 6677025"/>
                  <a:gd name="connsiteX138" fmla="*/ 382588 w 8802688"/>
                  <a:gd name="connsiteY138" fmla="*/ 3157538 h 6677025"/>
                  <a:gd name="connsiteX139" fmla="*/ 357188 w 8802688"/>
                  <a:gd name="connsiteY139" fmla="*/ 3160713 h 6677025"/>
                  <a:gd name="connsiteX140" fmla="*/ 327025 w 8802688"/>
                  <a:gd name="connsiteY140" fmla="*/ 3160713 h 6677025"/>
                  <a:gd name="connsiteX141" fmla="*/ 296863 w 8802688"/>
                  <a:gd name="connsiteY141" fmla="*/ 3157538 h 6677025"/>
                  <a:gd name="connsiteX142" fmla="*/ 269875 w 8802688"/>
                  <a:gd name="connsiteY142" fmla="*/ 3148013 h 6677025"/>
                  <a:gd name="connsiteX143" fmla="*/ 241300 w 8802688"/>
                  <a:gd name="connsiteY143" fmla="*/ 3136901 h 6677025"/>
                  <a:gd name="connsiteX144" fmla="*/ 228600 w 8802688"/>
                  <a:gd name="connsiteY144" fmla="*/ 3130551 h 6677025"/>
                  <a:gd name="connsiteX145" fmla="*/ 214313 w 8802688"/>
                  <a:gd name="connsiteY145" fmla="*/ 3119438 h 6677025"/>
                  <a:gd name="connsiteX146" fmla="*/ 187325 w 8802688"/>
                  <a:gd name="connsiteY146" fmla="*/ 3092451 h 6677025"/>
                  <a:gd name="connsiteX147" fmla="*/ 160338 w 8802688"/>
                  <a:gd name="connsiteY147" fmla="*/ 3055938 h 6677025"/>
                  <a:gd name="connsiteX148" fmla="*/ 133350 w 8802688"/>
                  <a:gd name="connsiteY148" fmla="*/ 3017838 h 6677025"/>
                  <a:gd name="connsiteX149" fmla="*/ 109538 w 8802688"/>
                  <a:gd name="connsiteY149" fmla="*/ 2970213 h 6677025"/>
                  <a:gd name="connsiteX150" fmla="*/ 85725 w 8802688"/>
                  <a:gd name="connsiteY150" fmla="*/ 2922588 h 6677025"/>
                  <a:gd name="connsiteX151" fmla="*/ 65088 w 8802688"/>
                  <a:gd name="connsiteY151" fmla="*/ 2868613 h 6677025"/>
                  <a:gd name="connsiteX152" fmla="*/ 47625 w 8802688"/>
                  <a:gd name="connsiteY152" fmla="*/ 2816225 h 6677025"/>
                  <a:gd name="connsiteX153" fmla="*/ 30163 w 8802688"/>
                  <a:gd name="connsiteY153" fmla="*/ 2762250 h 6677025"/>
                  <a:gd name="connsiteX154" fmla="*/ 17463 w 8802688"/>
                  <a:gd name="connsiteY154" fmla="*/ 2708275 h 6677025"/>
                  <a:gd name="connsiteX155" fmla="*/ 9525 w 8802688"/>
                  <a:gd name="connsiteY155" fmla="*/ 2655888 h 6677025"/>
                  <a:gd name="connsiteX156" fmla="*/ 3175 w 8802688"/>
                  <a:gd name="connsiteY156" fmla="*/ 2608263 h 6677025"/>
                  <a:gd name="connsiteX157" fmla="*/ 0 w 8802688"/>
                  <a:gd name="connsiteY157" fmla="*/ 2563813 h 6677025"/>
                  <a:gd name="connsiteX158" fmla="*/ 0 w 8802688"/>
                  <a:gd name="connsiteY158" fmla="*/ 2524125 h 6677025"/>
                  <a:gd name="connsiteX159" fmla="*/ 9525 w 8802688"/>
                  <a:gd name="connsiteY159" fmla="*/ 2492375 h 6677025"/>
                  <a:gd name="connsiteX160" fmla="*/ 11113 w 8802688"/>
                  <a:gd name="connsiteY160" fmla="*/ 2476500 h 6677025"/>
                  <a:gd name="connsiteX161" fmla="*/ 17463 w 8802688"/>
                  <a:gd name="connsiteY161" fmla="*/ 2465388 h 6677025"/>
                  <a:gd name="connsiteX162" fmla="*/ 47625 w 8802688"/>
                  <a:gd name="connsiteY162" fmla="*/ 2425700 h 6677025"/>
                  <a:gd name="connsiteX163" fmla="*/ 79375 w 8802688"/>
                  <a:gd name="connsiteY163" fmla="*/ 2387600 h 6677025"/>
                  <a:gd name="connsiteX164" fmla="*/ 112713 w 8802688"/>
                  <a:gd name="connsiteY164" fmla="*/ 2352675 h 6677025"/>
                  <a:gd name="connsiteX165" fmla="*/ 149225 w 8802688"/>
                  <a:gd name="connsiteY165" fmla="*/ 2322513 h 6677025"/>
                  <a:gd name="connsiteX166" fmla="*/ 217488 w 8802688"/>
                  <a:gd name="connsiteY166" fmla="*/ 2260600 h 6677025"/>
                  <a:gd name="connsiteX167" fmla="*/ 5886450 w 8802688"/>
                  <a:gd name="connsiteY167" fmla="*/ 2019300 h 6677025"/>
                  <a:gd name="connsiteX168" fmla="*/ 5907087 w 8802688"/>
                  <a:gd name="connsiteY168" fmla="*/ 2022475 h 6677025"/>
                  <a:gd name="connsiteX169" fmla="*/ 5930900 w 8802688"/>
                  <a:gd name="connsiteY169" fmla="*/ 2028825 h 6677025"/>
                  <a:gd name="connsiteX170" fmla="*/ 5957888 w 8802688"/>
                  <a:gd name="connsiteY170" fmla="*/ 2036763 h 6677025"/>
                  <a:gd name="connsiteX171" fmla="*/ 5984875 w 8802688"/>
                  <a:gd name="connsiteY171" fmla="*/ 2049463 h 6677025"/>
                  <a:gd name="connsiteX172" fmla="*/ 6010275 w 8802688"/>
                  <a:gd name="connsiteY172" fmla="*/ 2060575 h 6677025"/>
                  <a:gd name="connsiteX173" fmla="*/ 6034088 w 8802688"/>
                  <a:gd name="connsiteY173" fmla="*/ 2078038 h 6677025"/>
                  <a:gd name="connsiteX174" fmla="*/ 6057900 w 8802688"/>
                  <a:gd name="connsiteY174" fmla="*/ 2093913 h 6677025"/>
                  <a:gd name="connsiteX175" fmla="*/ 5951538 w 8802688"/>
                  <a:gd name="connsiteY175" fmla="*/ 2170113 h 6677025"/>
                  <a:gd name="connsiteX176" fmla="*/ 5897562 w 8802688"/>
                  <a:gd name="connsiteY176" fmla="*/ 2209800 h 6677025"/>
                  <a:gd name="connsiteX177" fmla="*/ 5838825 w 8802688"/>
                  <a:gd name="connsiteY177" fmla="*/ 2244725 h 6677025"/>
                  <a:gd name="connsiteX178" fmla="*/ 5811837 w 8802688"/>
                  <a:gd name="connsiteY178" fmla="*/ 2216150 h 6677025"/>
                  <a:gd name="connsiteX179" fmla="*/ 5788025 w 8802688"/>
                  <a:gd name="connsiteY179" fmla="*/ 2182813 h 6677025"/>
                  <a:gd name="connsiteX180" fmla="*/ 5775325 w 8802688"/>
                  <a:gd name="connsiteY180" fmla="*/ 2165350 h 6677025"/>
                  <a:gd name="connsiteX181" fmla="*/ 5770562 w 8802688"/>
                  <a:gd name="connsiteY181" fmla="*/ 2146300 h 6677025"/>
                  <a:gd name="connsiteX182" fmla="*/ 5764212 w 8802688"/>
                  <a:gd name="connsiteY182" fmla="*/ 2132013 h 6677025"/>
                  <a:gd name="connsiteX183" fmla="*/ 5764212 w 8802688"/>
                  <a:gd name="connsiteY183" fmla="*/ 2117725 h 6677025"/>
                  <a:gd name="connsiteX184" fmla="*/ 5770562 w 8802688"/>
                  <a:gd name="connsiteY184" fmla="*/ 2101850 h 6677025"/>
                  <a:gd name="connsiteX185" fmla="*/ 5778500 w 8802688"/>
                  <a:gd name="connsiteY185" fmla="*/ 2087563 h 6677025"/>
                  <a:gd name="connsiteX186" fmla="*/ 5791200 w 8802688"/>
                  <a:gd name="connsiteY186" fmla="*/ 2073275 h 6677025"/>
                  <a:gd name="connsiteX187" fmla="*/ 5805487 w 8802688"/>
                  <a:gd name="connsiteY187" fmla="*/ 2057400 h 6677025"/>
                  <a:gd name="connsiteX188" fmla="*/ 5821362 w 8802688"/>
                  <a:gd name="connsiteY188" fmla="*/ 2046288 h 6677025"/>
                  <a:gd name="connsiteX189" fmla="*/ 5838825 w 8802688"/>
                  <a:gd name="connsiteY189" fmla="*/ 2033588 h 6677025"/>
                  <a:gd name="connsiteX190" fmla="*/ 5853112 w 8802688"/>
                  <a:gd name="connsiteY190" fmla="*/ 2025650 h 6677025"/>
                  <a:gd name="connsiteX191" fmla="*/ 5870575 w 8802688"/>
                  <a:gd name="connsiteY191" fmla="*/ 2022475 h 6677025"/>
                  <a:gd name="connsiteX192" fmla="*/ 6169026 w 8802688"/>
                  <a:gd name="connsiteY192" fmla="*/ 1685925 h 6677025"/>
                  <a:gd name="connsiteX193" fmla="*/ 6076951 w 8802688"/>
                  <a:gd name="connsiteY193" fmla="*/ 1712913 h 6677025"/>
                  <a:gd name="connsiteX194" fmla="*/ 5984875 w 8802688"/>
                  <a:gd name="connsiteY194" fmla="*/ 1739900 h 6677025"/>
                  <a:gd name="connsiteX195" fmla="*/ 5938838 w 8802688"/>
                  <a:gd name="connsiteY195" fmla="*/ 1757363 h 6677025"/>
                  <a:gd name="connsiteX196" fmla="*/ 5894388 w 8802688"/>
                  <a:gd name="connsiteY196" fmla="*/ 1774825 h 6677025"/>
                  <a:gd name="connsiteX197" fmla="*/ 5849938 w 8802688"/>
                  <a:gd name="connsiteY197" fmla="*/ 1798638 h 6677025"/>
                  <a:gd name="connsiteX198" fmla="*/ 5805488 w 8802688"/>
                  <a:gd name="connsiteY198" fmla="*/ 1828800 h 6677025"/>
                  <a:gd name="connsiteX199" fmla="*/ 5764213 w 8802688"/>
                  <a:gd name="connsiteY199" fmla="*/ 1862138 h 6677025"/>
                  <a:gd name="connsiteX200" fmla="*/ 5722938 w 8802688"/>
                  <a:gd name="connsiteY200" fmla="*/ 1897063 h 6677025"/>
                  <a:gd name="connsiteX201" fmla="*/ 5683250 w 8802688"/>
                  <a:gd name="connsiteY201" fmla="*/ 1933575 h 6677025"/>
                  <a:gd name="connsiteX202" fmla="*/ 5648325 w 8802688"/>
                  <a:gd name="connsiteY202" fmla="*/ 1971675 h 6677025"/>
                  <a:gd name="connsiteX203" fmla="*/ 5576888 w 8802688"/>
                  <a:gd name="connsiteY203" fmla="*/ 2052638 h 6677025"/>
                  <a:gd name="connsiteX204" fmla="*/ 5502275 w 8802688"/>
                  <a:gd name="connsiteY204" fmla="*/ 2128838 h 6677025"/>
                  <a:gd name="connsiteX205" fmla="*/ 5522913 w 8802688"/>
                  <a:gd name="connsiteY205" fmla="*/ 2122488 h 6677025"/>
                  <a:gd name="connsiteX206" fmla="*/ 5543550 w 8802688"/>
                  <a:gd name="connsiteY206" fmla="*/ 2117725 h 6677025"/>
                  <a:gd name="connsiteX207" fmla="*/ 5586413 w 8802688"/>
                  <a:gd name="connsiteY207" fmla="*/ 2098675 h 6677025"/>
                  <a:gd name="connsiteX208" fmla="*/ 5607050 w 8802688"/>
                  <a:gd name="connsiteY208" fmla="*/ 2093913 h 6677025"/>
                  <a:gd name="connsiteX209" fmla="*/ 5624513 w 8802688"/>
                  <a:gd name="connsiteY209" fmla="*/ 2087563 h 6677025"/>
                  <a:gd name="connsiteX210" fmla="*/ 5641975 w 8802688"/>
                  <a:gd name="connsiteY210" fmla="*/ 2087563 h 6677025"/>
                  <a:gd name="connsiteX211" fmla="*/ 5657850 w 8802688"/>
                  <a:gd name="connsiteY211" fmla="*/ 2093913 h 6677025"/>
                  <a:gd name="connsiteX212" fmla="*/ 5832475 w 8802688"/>
                  <a:gd name="connsiteY212" fmla="*/ 2357438 h 6677025"/>
                  <a:gd name="connsiteX213" fmla="*/ 5975350 w 8802688"/>
                  <a:gd name="connsiteY213" fmla="*/ 2265363 h 6677025"/>
                  <a:gd name="connsiteX214" fmla="*/ 6115051 w 8802688"/>
                  <a:gd name="connsiteY214" fmla="*/ 2170113 h 6677025"/>
                  <a:gd name="connsiteX215" fmla="*/ 6264276 w 8802688"/>
                  <a:gd name="connsiteY215" fmla="*/ 2078038 h 6677025"/>
                  <a:gd name="connsiteX216" fmla="*/ 6340476 w 8802688"/>
                  <a:gd name="connsiteY216" fmla="*/ 2030413 h 6677025"/>
                  <a:gd name="connsiteX217" fmla="*/ 6424613 w 8802688"/>
                  <a:gd name="connsiteY217" fmla="*/ 1982788 h 6677025"/>
                  <a:gd name="connsiteX218" fmla="*/ 6400801 w 8802688"/>
                  <a:gd name="connsiteY218" fmla="*/ 1981200 h 6677025"/>
                  <a:gd name="connsiteX219" fmla="*/ 6364288 w 8802688"/>
                  <a:gd name="connsiteY219" fmla="*/ 1971675 h 6677025"/>
                  <a:gd name="connsiteX220" fmla="*/ 6323013 w 8802688"/>
                  <a:gd name="connsiteY220" fmla="*/ 1958975 h 6677025"/>
                  <a:gd name="connsiteX221" fmla="*/ 6302376 w 8802688"/>
                  <a:gd name="connsiteY221" fmla="*/ 1947863 h 6677025"/>
                  <a:gd name="connsiteX222" fmla="*/ 6281738 w 8802688"/>
                  <a:gd name="connsiteY222" fmla="*/ 1935163 h 6677025"/>
                  <a:gd name="connsiteX223" fmla="*/ 6261101 w 8802688"/>
                  <a:gd name="connsiteY223" fmla="*/ 1917700 h 6677025"/>
                  <a:gd name="connsiteX224" fmla="*/ 6240463 w 8802688"/>
                  <a:gd name="connsiteY224" fmla="*/ 1900238 h 6677025"/>
                  <a:gd name="connsiteX225" fmla="*/ 6221413 w 8802688"/>
                  <a:gd name="connsiteY225" fmla="*/ 1876425 h 6677025"/>
                  <a:gd name="connsiteX226" fmla="*/ 6203951 w 8802688"/>
                  <a:gd name="connsiteY226" fmla="*/ 1849438 h 6677025"/>
                  <a:gd name="connsiteX227" fmla="*/ 6192838 w 8802688"/>
                  <a:gd name="connsiteY227" fmla="*/ 1817688 h 6677025"/>
                  <a:gd name="connsiteX228" fmla="*/ 6180138 w 8802688"/>
                  <a:gd name="connsiteY228" fmla="*/ 1778000 h 6677025"/>
                  <a:gd name="connsiteX229" fmla="*/ 6170613 w 8802688"/>
                  <a:gd name="connsiteY229" fmla="*/ 1736725 h 6677025"/>
                  <a:gd name="connsiteX230" fmla="*/ 8401050 w 8802688"/>
                  <a:gd name="connsiteY230" fmla="*/ 1338262 h 6677025"/>
                  <a:gd name="connsiteX231" fmla="*/ 8332788 w 8802688"/>
                  <a:gd name="connsiteY231" fmla="*/ 1382712 h 6677025"/>
                  <a:gd name="connsiteX232" fmla="*/ 8264525 w 8802688"/>
                  <a:gd name="connsiteY232" fmla="*/ 1430337 h 6677025"/>
                  <a:gd name="connsiteX233" fmla="*/ 8131175 w 8802688"/>
                  <a:gd name="connsiteY233" fmla="*/ 1531937 h 6677025"/>
                  <a:gd name="connsiteX234" fmla="*/ 8002588 w 8802688"/>
                  <a:gd name="connsiteY234" fmla="*/ 1630363 h 6677025"/>
                  <a:gd name="connsiteX235" fmla="*/ 7886700 w 8802688"/>
                  <a:gd name="connsiteY235" fmla="*/ 1722438 h 6677025"/>
                  <a:gd name="connsiteX236" fmla="*/ 7920038 w 8802688"/>
                  <a:gd name="connsiteY236" fmla="*/ 1727200 h 6677025"/>
                  <a:gd name="connsiteX237" fmla="*/ 7954963 w 8802688"/>
                  <a:gd name="connsiteY237" fmla="*/ 1727200 h 6677025"/>
                  <a:gd name="connsiteX238" fmla="*/ 7993063 w 8802688"/>
                  <a:gd name="connsiteY238" fmla="*/ 1725613 h 6677025"/>
                  <a:gd name="connsiteX239" fmla="*/ 8029575 w 8802688"/>
                  <a:gd name="connsiteY239" fmla="*/ 1716088 h 6677025"/>
                  <a:gd name="connsiteX240" fmla="*/ 8064500 w 8802688"/>
                  <a:gd name="connsiteY240" fmla="*/ 1703388 h 6677025"/>
                  <a:gd name="connsiteX241" fmla="*/ 8101013 w 8802688"/>
                  <a:gd name="connsiteY241" fmla="*/ 1689100 h 6677025"/>
                  <a:gd name="connsiteX242" fmla="*/ 8135938 w 8802688"/>
                  <a:gd name="connsiteY242" fmla="*/ 1668463 h 6677025"/>
                  <a:gd name="connsiteX243" fmla="*/ 8172450 w 8802688"/>
                  <a:gd name="connsiteY243" fmla="*/ 1644650 h 6677025"/>
                  <a:gd name="connsiteX244" fmla="*/ 8204200 w 8802688"/>
                  <a:gd name="connsiteY244" fmla="*/ 1617662 h 6677025"/>
                  <a:gd name="connsiteX245" fmla="*/ 8237538 w 8802688"/>
                  <a:gd name="connsiteY245" fmla="*/ 1587500 h 6677025"/>
                  <a:gd name="connsiteX246" fmla="*/ 8270875 w 8802688"/>
                  <a:gd name="connsiteY246" fmla="*/ 1555750 h 6677025"/>
                  <a:gd name="connsiteX247" fmla="*/ 8299450 w 8802688"/>
                  <a:gd name="connsiteY247" fmla="*/ 1516062 h 6677025"/>
                  <a:gd name="connsiteX248" fmla="*/ 8329613 w 8802688"/>
                  <a:gd name="connsiteY248" fmla="*/ 1477963 h 6677025"/>
                  <a:gd name="connsiteX249" fmla="*/ 8356600 w 8802688"/>
                  <a:gd name="connsiteY249" fmla="*/ 1433512 h 6677025"/>
                  <a:gd name="connsiteX250" fmla="*/ 8380413 w 8802688"/>
                  <a:gd name="connsiteY250" fmla="*/ 1389062 h 6677025"/>
                  <a:gd name="connsiteX251" fmla="*/ 4067176 w 8802688"/>
                  <a:gd name="connsiteY251" fmla="*/ 1181100 h 6677025"/>
                  <a:gd name="connsiteX252" fmla="*/ 3979864 w 8802688"/>
                  <a:gd name="connsiteY252" fmla="*/ 1184275 h 6677025"/>
                  <a:gd name="connsiteX253" fmla="*/ 3900489 w 8802688"/>
                  <a:gd name="connsiteY253" fmla="*/ 1192213 h 6677025"/>
                  <a:gd name="connsiteX254" fmla="*/ 3860801 w 8802688"/>
                  <a:gd name="connsiteY254" fmla="*/ 1201738 h 6677025"/>
                  <a:gd name="connsiteX255" fmla="*/ 3825876 w 8802688"/>
                  <a:gd name="connsiteY255" fmla="*/ 1211263 h 6677025"/>
                  <a:gd name="connsiteX256" fmla="*/ 3790951 w 8802688"/>
                  <a:gd name="connsiteY256" fmla="*/ 1219200 h 6677025"/>
                  <a:gd name="connsiteX257" fmla="*/ 3757613 w 8802688"/>
                  <a:gd name="connsiteY257" fmla="*/ 1231900 h 6677025"/>
                  <a:gd name="connsiteX258" fmla="*/ 3724276 w 8802688"/>
                  <a:gd name="connsiteY258" fmla="*/ 1246188 h 6677025"/>
                  <a:gd name="connsiteX259" fmla="*/ 3695701 w 8802688"/>
                  <a:gd name="connsiteY259" fmla="*/ 1260475 h 6677025"/>
                  <a:gd name="connsiteX260" fmla="*/ 3665538 w 8802688"/>
                  <a:gd name="connsiteY260" fmla="*/ 1279525 h 6677025"/>
                  <a:gd name="connsiteX261" fmla="*/ 3635376 w 8802688"/>
                  <a:gd name="connsiteY261" fmla="*/ 1296988 h 6677025"/>
                  <a:gd name="connsiteX262" fmla="*/ 3608388 w 8802688"/>
                  <a:gd name="connsiteY262" fmla="*/ 1317625 h 6677025"/>
                  <a:gd name="connsiteX263" fmla="*/ 3581401 w 8802688"/>
                  <a:gd name="connsiteY263" fmla="*/ 1341438 h 6677025"/>
                  <a:gd name="connsiteX264" fmla="*/ 3557588 w 8802688"/>
                  <a:gd name="connsiteY264" fmla="*/ 1365250 h 6677025"/>
                  <a:gd name="connsiteX265" fmla="*/ 3533776 w 8802688"/>
                  <a:gd name="connsiteY265" fmla="*/ 1392238 h 6677025"/>
                  <a:gd name="connsiteX266" fmla="*/ 3509963 w 8802688"/>
                  <a:gd name="connsiteY266" fmla="*/ 1419225 h 6677025"/>
                  <a:gd name="connsiteX267" fmla="*/ 3489326 w 8802688"/>
                  <a:gd name="connsiteY267" fmla="*/ 1450975 h 6677025"/>
                  <a:gd name="connsiteX268" fmla="*/ 3468688 w 8802688"/>
                  <a:gd name="connsiteY268" fmla="*/ 1481138 h 6677025"/>
                  <a:gd name="connsiteX269" fmla="*/ 3448051 w 8802688"/>
                  <a:gd name="connsiteY269" fmla="*/ 1516063 h 6677025"/>
                  <a:gd name="connsiteX270" fmla="*/ 3413126 w 8802688"/>
                  <a:gd name="connsiteY270" fmla="*/ 1590675 h 6677025"/>
                  <a:gd name="connsiteX271" fmla="*/ 3379788 w 8802688"/>
                  <a:gd name="connsiteY271" fmla="*/ 1671638 h 6677025"/>
                  <a:gd name="connsiteX272" fmla="*/ 3349626 w 8802688"/>
                  <a:gd name="connsiteY272" fmla="*/ 1763713 h 6677025"/>
                  <a:gd name="connsiteX273" fmla="*/ 3325813 w 8802688"/>
                  <a:gd name="connsiteY273" fmla="*/ 1865313 h 6677025"/>
                  <a:gd name="connsiteX274" fmla="*/ 3302001 w 8802688"/>
                  <a:gd name="connsiteY274" fmla="*/ 1971676 h 6677025"/>
                  <a:gd name="connsiteX275" fmla="*/ 3281363 w 8802688"/>
                  <a:gd name="connsiteY275" fmla="*/ 2090738 h 6677025"/>
                  <a:gd name="connsiteX276" fmla="*/ 3368676 w 8802688"/>
                  <a:gd name="connsiteY276" fmla="*/ 1944688 h 6677025"/>
                  <a:gd name="connsiteX277" fmla="*/ 3451226 w 8802688"/>
                  <a:gd name="connsiteY277" fmla="*/ 1787526 h 6677025"/>
                  <a:gd name="connsiteX278" fmla="*/ 3533776 w 8802688"/>
                  <a:gd name="connsiteY278" fmla="*/ 1624013 h 6677025"/>
                  <a:gd name="connsiteX279" fmla="*/ 3617913 w 8802688"/>
                  <a:gd name="connsiteY279" fmla="*/ 1454150 h 6677025"/>
                  <a:gd name="connsiteX280" fmla="*/ 3652838 w 8802688"/>
                  <a:gd name="connsiteY280" fmla="*/ 1454150 h 6677025"/>
                  <a:gd name="connsiteX281" fmla="*/ 3656013 w 8802688"/>
                  <a:gd name="connsiteY281" fmla="*/ 1495425 h 6677025"/>
                  <a:gd name="connsiteX282" fmla="*/ 3659188 w 8802688"/>
                  <a:gd name="connsiteY282" fmla="*/ 1531938 h 6677025"/>
                  <a:gd name="connsiteX283" fmla="*/ 3673476 w 8802688"/>
                  <a:gd name="connsiteY283" fmla="*/ 1600200 h 6677025"/>
                  <a:gd name="connsiteX284" fmla="*/ 3686176 w 8802688"/>
                  <a:gd name="connsiteY284" fmla="*/ 1658938 h 6677025"/>
                  <a:gd name="connsiteX285" fmla="*/ 3689351 w 8802688"/>
                  <a:gd name="connsiteY285" fmla="*/ 1689100 h 6677025"/>
                  <a:gd name="connsiteX286" fmla="*/ 3692526 w 8802688"/>
                  <a:gd name="connsiteY286" fmla="*/ 1716088 h 6677025"/>
                  <a:gd name="connsiteX287" fmla="*/ 3713163 w 8802688"/>
                  <a:gd name="connsiteY287" fmla="*/ 1662113 h 6677025"/>
                  <a:gd name="connsiteX288" fmla="*/ 3736976 w 8802688"/>
                  <a:gd name="connsiteY288" fmla="*/ 1609725 h 6677025"/>
                  <a:gd name="connsiteX289" fmla="*/ 3757613 w 8802688"/>
                  <a:gd name="connsiteY289" fmla="*/ 1562101 h 6677025"/>
                  <a:gd name="connsiteX290" fmla="*/ 3784601 w 8802688"/>
                  <a:gd name="connsiteY290" fmla="*/ 1514475 h 6677025"/>
                  <a:gd name="connsiteX291" fmla="*/ 3811588 w 8802688"/>
                  <a:gd name="connsiteY291" fmla="*/ 1471613 h 6677025"/>
                  <a:gd name="connsiteX292" fmla="*/ 3840163 w 8802688"/>
                  <a:gd name="connsiteY292" fmla="*/ 1430338 h 6677025"/>
                  <a:gd name="connsiteX293" fmla="*/ 3870326 w 8802688"/>
                  <a:gd name="connsiteY293" fmla="*/ 1392238 h 6677025"/>
                  <a:gd name="connsiteX294" fmla="*/ 3906839 w 8802688"/>
                  <a:gd name="connsiteY294" fmla="*/ 1355725 h 6677025"/>
                  <a:gd name="connsiteX295" fmla="*/ 3941764 w 8802688"/>
                  <a:gd name="connsiteY295" fmla="*/ 1327150 h 6677025"/>
                  <a:gd name="connsiteX296" fmla="*/ 3979864 w 8802688"/>
                  <a:gd name="connsiteY296" fmla="*/ 1296988 h 6677025"/>
                  <a:gd name="connsiteX297" fmla="*/ 4022726 w 8802688"/>
                  <a:gd name="connsiteY297" fmla="*/ 1273175 h 6677025"/>
                  <a:gd name="connsiteX298" fmla="*/ 4067176 w 8802688"/>
                  <a:gd name="connsiteY298" fmla="*/ 1249363 h 6677025"/>
                  <a:gd name="connsiteX299" fmla="*/ 4117976 w 8802688"/>
                  <a:gd name="connsiteY299" fmla="*/ 1231900 h 6677025"/>
                  <a:gd name="connsiteX300" fmla="*/ 4167189 w 8802688"/>
                  <a:gd name="connsiteY300" fmla="*/ 1216025 h 6677025"/>
                  <a:gd name="connsiteX301" fmla="*/ 4224339 w 8802688"/>
                  <a:gd name="connsiteY301" fmla="*/ 1201738 h 6677025"/>
                  <a:gd name="connsiteX302" fmla="*/ 4286251 w 8802688"/>
                  <a:gd name="connsiteY302" fmla="*/ 1195388 h 6677025"/>
                  <a:gd name="connsiteX303" fmla="*/ 4170364 w 8802688"/>
                  <a:gd name="connsiteY303" fmla="*/ 1184275 h 6677025"/>
                  <a:gd name="connsiteX304" fmla="*/ 4117976 w 8802688"/>
                  <a:gd name="connsiteY304" fmla="*/ 1181100 h 6677025"/>
                  <a:gd name="connsiteX305" fmla="*/ 5586413 w 8802688"/>
                  <a:gd name="connsiteY305" fmla="*/ 1166812 h 6677025"/>
                  <a:gd name="connsiteX306" fmla="*/ 5481638 w 8802688"/>
                  <a:gd name="connsiteY306" fmla="*/ 1204912 h 6677025"/>
                  <a:gd name="connsiteX307" fmla="*/ 5437188 w 8802688"/>
                  <a:gd name="connsiteY307" fmla="*/ 1225550 h 6677025"/>
                  <a:gd name="connsiteX308" fmla="*/ 5399088 w 8802688"/>
                  <a:gd name="connsiteY308" fmla="*/ 1243012 h 6677025"/>
                  <a:gd name="connsiteX309" fmla="*/ 5365751 w 8802688"/>
                  <a:gd name="connsiteY309" fmla="*/ 1260475 h 6677025"/>
                  <a:gd name="connsiteX310" fmla="*/ 5335588 w 8802688"/>
                  <a:gd name="connsiteY310" fmla="*/ 1282700 h 6677025"/>
                  <a:gd name="connsiteX311" fmla="*/ 5308601 w 8802688"/>
                  <a:gd name="connsiteY311" fmla="*/ 1300162 h 6677025"/>
                  <a:gd name="connsiteX312" fmla="*/ 5287963 w 8802688"/>
                  <a:gd name="connsiteY312" fmla="*/ 1320800 h 6677025"/>
                  <a:gd name="connsiteX313" fmla="*/ 5270501 w 8802688"/>
                  <a:gd name="connsiteY313" fmla="*/ 1341437 h 6677025"/>
                  <a:gd name="connsiteX314" fmla="*/ 5259388 w 8802688"/>
                  <a:gd name="connsiteY314" fmla="*/ 1362075 h 6677025"/>
                  <a:gd name="connsiteX315" fmla="*/ 5246688 w 8802688"/>
                  <a:gd name="connsiteY315" fmla="*/ 1385887 h 6677025"/>
                  <a:gd name="connsiteX316" fmla="*/ 5240338 w 8802688"/>
                  <a:gd name="connsiteY316" fmla="*/ 1409700 h 6677025"/>
                  <a:gd name="connsiteX317" fmla="*/ 5237163 w 8802688"/>
                  <a:gd name="connsiteY317" fmla="*/ 1436687 h 6677025"/>
                  <a:gd name="connsiteX318" fmla="*/ 5237163 w 8802688"/>
                  <a:gd name="connsiteY318" fmla="*/ 1463675 h 6677025"/>
                  <a:gd name="connsiteX319" fmla="*/ 5240338 w 8802688"/>
                  <a:gd name="connsiteY319" fmla="*/ 1492250 h 6677025"/>
                  <a:gd name="connsiteX320" fmla="*/ 5246688 w 8802688"/>
                  <a:gd name="connsiteY320" fmla="*/ 1525587 h 6677025"/>
                  <a:gd name="connsiteX321" fmla="*/ 5287963 w 8802688"/>
                  <a:gd name="connsiteY321" fmla="*/ 1484312 h 6677025"/>
                  <a:gd name="connsiteX322" fmla="*/ 5330826 w 8802688"/>
                  <a:gd name="connsiteY322" fmla="*/ 1439862 h 6677025"/>
                  <a:gd name="connsiteX323" fmla="*/ 5416551 w 8802688"/>
                  <a:gd name="connsiteY323" fmla="*/ 1347787 h 6677025"/>
                  <a:gd name="connsiteX324" fmla="*/ 5499101 w 8802688"/>
                  <a:gd name="connsiteY324" fmla="*/ 1252537 h 6677025"/>
                  <a:gd name="connsiteX325" fmla="*/ 5540376 w 8802688"/>
                  <a:gd name="connsiteY325" fmla="*/ 1208087 h 6677025"/>
                  <a:gd name="connsiteX326" fmla="*/ 5434013 w 8802688"/>
                  <a:gd name="connsiteY326" fmla="*/ 0 h 6677025"/>
                  <a:gd name="connsiteX327" fmla="*/ 5519738 w 8802688"/>
                  <a:gd name="connsiteY327" fmla="*/ 3175 h 6677025"/>
                  <a:gd name="connsiteX328" fmla="*/ 5610226 w 8802688"/>
                  <a:gd name="connsiteY328" fmla="*/ 12700 h 6677025"/>
                  <a:gd name="connsiteX329" fmla="*/ 5699126 w 8802688"/>
                  <a:gd name="connsiteY329" fmla="*/ 30163 h 6677025"/>
                  <a:gd name="connsiteX330" fmla="*/ 5788026 w 8802688"/>
                  <a:gd name="connsiteY330" fmla="*/ 50800 h 6677025"/>
                  <a:gd name="connsiteX331" fmla="*/ 5876926 w 8802688"/>
                  <a:gd name="connsiteY331" fmla="*/ 77788 h 6677025"/>
                  <a:gd name="connsiteX332" fmla="*/ 5965826 w 8802688"/>
                  <a:gd name="connsiteY332" fmla="*/ 111125 h 6677025"/>
                  <a:gd name="connsiteX333" fmla="*/ 6054726 w 8802688"/>
                  <a:gd name="connsiteY333" fmla="*/ 146050 h 6677025"/>
                  <a:gd name="connsiteX334" fmla="*/ 6142038 w 8802688"/>
                  <a:gd name="connsiteY334" fmla="*/ 187325 h 6677025"/>
                  <a:gd name="connsiteX335" fmla="*/ 6237288 w 8802688"/>
                  <a:gd name="connsiteY335" fmla="*/ 258763 h 6677025"/>
                  <a:gd name="connsiteX336" fmla="*/ 6329363 w 8802688"/>
                  <a:gd name="connsiteY336" fmla="*/ 333375 h 6677025"/>
                  <a:gd name="connsiteX337" fmla="*/ 6418263 w 8802688"/>
                  <a:gd name="connsiteY337" fmla="*/ 407988 h 6677025"/>
                  <a:gd name="connsiteX338" fmla="*/ 6507163 w 8802688"/>
                  <a:gd name="connsiteY338" fmla="*/ 485775 h 6677025"/>
                  <a:gd name="connsiteX339" fmla="*/ 6677026 w 8802688"/>
                  <a:gd name="connsiteY339" fmla="*/ 639763 h 6677025"/>
                  <a:gd name="connsiteX340" fmla="*/ 6762751 w 8802688"/>
                  <a:gd name="connsiteY340" fmla="*/ 714375 h 6677025"/>
                  <a:gd name="connsiteX341" fmla="*/ 6846888 w 8802688"/>
                  <a:gd name="connsiteY341" fmla="*/ 785813 h 6677025"/>
                  <a:gd name="connsiteX342" fmla="*/ 6846888 w 8802688"/>
                  <a:gd name="connsiteY342" fmla="*/ 796926 h 6677025"/>
                  <a:gd name="connsiteX343" fmla="*/ 6851651 w 8802688"/>
                  <a:gd name="connsiteY343" fmla="*/ 812801 h 6677025"/>
                  <a:gd name="connsiteX344" fmla="*/ 6858001 w 8802688"/>
                  <a:gd name="connsiteY344" fmla="*/ 823913 h 6677025"/>
                  <a:gd name="connsiteX345" fmla="*/ 6867526 w 8802688"/>
                  <a:gd name="connsiteY345" fmla="*/ 836613 h 6677025"/>
                  <a:gd name="connsiteX346" fmla="*/ 6878638 w 8802688"/>
                  <a:gd name="connsiteY346" fmla="*/ 844550 h 6677025"/>
                  <a:gd name="connsiteX347" fmla="*/ 6891338 w 8802688"/>
                  <a:gd name="connsiteY347" fmla="*/ 854075 h 6677025"/>
                  <a:gd name="connsiteX348" fmla="*/ 6905626 w 8802688"/>
                  <a:gd name="connsiteY348" fmla="*/ 857250 h 6677025"/>
                  <a:gd name="connsiteX349" fmla="*/ 6919913 w 8802688"/>
                  <a:gd name="connsiteY349" fmla="*/ 860425 h 6677025"/>
                  <a:gd name="connsiteX350" fmla="*/ 6973888 w 8802688"/>
                  <a:gd name="connsiteY350" fmla="*/ 868363 h 6677025"/>
                  <a:gd name="connsiteX351" fmla="*/ 7024688 w 8802688"/>
                  <a:gd name="connsiteY351" fmla="*/ 884238 h 6677025"/>
                  <a:gd name="connsiteX352" fmla="*/ 7072313 w 8802688"/>
                  <a:gd name="connsiteY352" fmla="*/ 901700 h 6677025"/>
                  <a:gd name="connsiteX353" fmla="*/ 7116763 w 8802688"/>
                  <a:gd name="connsiteY353" fmla="*/ 925513 h 6677025"/>
                  <a:gd name="connsiteX354" fmla="*/ 7158038 w 8802688"/>
                  <a:gd name="connsiteY354" fmla="*/ 952500 h 6677025"/>
                  <a:gd name="connsiteX355" fmla="*/ 7199313 w 8802688"/>
                  <a:gd name="connsiteY355" fmla="*/ 981075 h 6677025"/>
                  <a:gd name="connsiteX356" fmla="*/ 7235826 w 8802688"/>
                  <a:gd name="connsiteY356" fmla="*/ 1014413 h 6677025"/>
                  <a:gd name="connsiteX357" fmla="*/ 7270751 w 8802688"/>
                  <a:gd name="connsiteY357" fmla="*/ 1049338 h 6677025"/>
                  <a:gd name="connsiteX358" fmla="*/ 7307263 w 8802688"/>
                  <a:gd name="connsiteY358" fmla="*/ 1089025 h 6677025"/>
                  <a:gd name="connsiteX359" fmla="*/ 7337426 w 8802688"/>
                  <a:gd name="connsiteY359" fmla="*/ 1127125 h 6677025"/>
                  <a:gd name="connsiteX360" fmla="*/ 7399338 w 8802688"/>
                  <a:gd name="connsiteY360" fmla="*/ 1211263 h 6677025"/>
                  <a:gd name="connsiteX361" fmla="*/ 7454901 w 8802688"/>
                  <a:gd name="connsiteY361" fmla="*/ 1296988 h 6677025"/>
                  <a:gd name="connsiteX362" fmla="*/ 7512051 w 8802688"/>
                  <a:gd name="connsiteY362" fmla="*/ 1382713 h 6677025"/>
                  <a:gd name="connsiteX363" fmla="*/ 7069138 w 8802688"/>
                  <a:gd name="connsiteY363" fmla="*/ 1492250 h 6677025"/>
                  <a:gd name="connsiteX364" fmla="*/ 7083426 w 8802688"/>
                  <a:gd name="connsiteY364" fmla="*/ 1573213 h 6677025"/>
                  <a:gd name="connsiteX365" fmla="*/ 7092951 w 8802688"/>
                  <a:gd name="connsiteY365" fmla="*/ 1611313 h 6677025"/>
                  <a:gd name="connsiteX366" fmla="*/ 7104063 w 8802688"/>
                  <a:gd name="connsiteY366" fmla="*/ 1647826 h 6677025"/>
                  <a:gd name="connsiteX367" fmla="*/ 7116763 w 8802688"/>
                  <a:gd name="connsiteY367" fmla="*/ 1677988 h 6677025"/>
                  <a:gd name="connsiteX368" fmla="*/ 7131051 w 8802688"/>
                  <a:gd name="connsiteY368" fmla="*/ 1706563 h 6677025"/>
                  <a:gd name="connsiteX369" fmla="*/ 7150101 w 8802688"/>
                  <a:gd name="connsiteY369" fmla="*/ 1733550 h 6677025"/>
                  <a:gd name="connsiteX370" fmla="*/ 7170738 w 8802688"/>
                  <a:gd name="connsiteY370" fmla="*/ 1754188 h 6677025"/>
                  <a:gd name="connsiteX371" fmla="*/ 7191376 w 8802688"/>
                  <a:gd name="connsiteY371" fmla="*/ 1774825 h 6677025"/>
                  <a:gd name="connsiteX372" fmla="*/ 7218363 w 8802688"/>
                  <a:gd name="connsiteY372" fmla="*/ 1790700 h 6677025"/>
                  <a:gd name="connsiteX373" fmla="*/ 7243763 w 8802688"/>
                  <a:gd name="connsiteY373" fmla="*/ 1801813 h 6677025"/>
                  <a:gd name="connsiteX374" fmla="*/ 7277101 w 8802688"/>
                  <a:gd name="connsiteY374" fmla="*/ 1811338 h 6677025"/>
                  <a:gd name="connsiteX375" fmla="*/ 7310438 w 8802688"/>
                  <a:gd name="connsiteY375" fmla="*/ 1814513 h 6677025"/>
                  <a:gd name="connsiteX376" fmla="*/ 7348538 w 8802688"/>
                  <a:gd name="connsiteY376" fmla="*/ 1811338 h 6677025"/>
                  <a:gd name="connsiteX377" fmla="*/ 7392988 w 8802688"/>
                  <a:gd name="connsiteY377" fmla="*/ 1804988 h 6677025"/>
                  <a:gd name="connsiteX378" fmla="*/ 7437438 w 8802688"/>
                  <a:gd name="connsiteY378" fmla="*/ 1793875 h 6677025"/>
                  <a:gd name="connsiteX379" fmla="*/ 7550151 w 8802688"/>
                  <a:gd name="connsiteY379" fmla="*/ 1906588 h 6677025"/>
                  <a:gd name="connsiteX380" fmla="*/ 7362826 w 8802688"/>
                  <a:gd name="connsiteY380" fmla="*/ 1941513 h 6677025"/>
                  <a:gd name="connsiteX381" fmla="*/ 7221538 w 8802688"/>
                  <a:gd name="connsiteY381" fmla="*/ 1974850 h 6677025"/>
                  <a:gd name="connsiteX382" fmla="*/ 7164388 w 8802688"/>
                  <a:gd name="connsiteY382" fmla="*/ 1992313 h 6677025"/>
                  <a:gd name="connsiteX383" fmla="*/ 7116763 w 8802688"/>
                  <a:gd name="connsiteY383" fmla="*/ 2006600 h 6677025"/>
                  <a:gd name="connsiteX384" fmla="*/ 7075488 w 8802688"/>
                  <a:gd name="connsiteY384" fmla="*/ 2025650 h 6677025"/>
                  <a:gd name="connsiteX385" fmla="*/ 7038976 w 8802688"/>
                  <a:gd name="connsiteY385" fmla="*/ 2046288 h 6677025"/>
                  <a:gd name="connsiteX386" fmla="*/ 7011988 w 8802688"/>
                  <a:gd name="connsiteY386" fmla="*/ 2066925 h 6677025"/>
                  <a:gd name="connsiteX387" fmla="*/ 6988176 w 8802688"/>
                  <a:gd name="connsiteY387" fmla="*/ 2093913 h 6677025"/>
                  <a:gd name="connsiteX388" fmla="*/ 6970713 w 8802688"/>
                  <a:gd name="connsiteY388" fmla="*/ 2122488 h 6677025"/>
                  <a:gd name="connsiteX389" fmla="*/ 6956426 w 8802688"/>
                  <a:gd name="connsiteY389" fmla="*/ 2159000 h 6677025"/>
                  <a:gd name="connsiteX390" fmla="*/ 6943726 w 8802688"/>
                  <a:gd name="connsiteY390" fmla="*/ 2197100 h 6677025"/>
                  <a:gd name="connsiteX391" fmla="*/ 6935788 w 8802688"/>
                  <a:gd name="connsiteY391" fmla="*/ 2241550 h 6677025"/>
                  <a:gd name="connsiteX392" fmla="*/ 6926263 w 8802688"/>
                  <a:gd name="connsiteY392" fmla="*/ 2295525 h 6677025"/>
                  <a:gd name="connsiteX393" fmla="*/ 6919913 w 8802688"/>
                  <a:gd name="connsiteY393" fmla="*/ 2355850 h 6677025"/>
                  <a:gd name="connsiteX394" fmla="*/ 6946901 w 8802688"/>
                  <a:gd name="connsiteY394" fmla="*/ 2298700 h 6677025"/>
                  <a:gd name="connsiteX395" fmla="*/ 6973888 w 8802688"/>
                  <a:gd name="connsiteY395" fmla="*/ 2244725 h 6677025"/>
                  <a:gd name="connsiteX396" fmla="*/ 7004051 w 8802688"/>
                  <a:gd name="connsiteY396" fmla="*/ 2200275 h 6677025"/>
                  <a:gd name="connsiteX397" fmla="*/ 7015163 w 8802688"/>
                  <a:gd name="connsiteY397" fmla="*/ 2182813 h 6677025"/>
                  <a:gd name="connsiteX398" fmla="*/ 7031038 w 8802688"/>
                  <a:gd name="connsiteY398" fmla="*/ 2168525 h 6677025"/>
                  <a:gd name="connsiteX399" fmla="*/ 7081838 w 8802688"/>
                  <a:gd name="connsiteY399" fmla="*/ 2117725 h 6677025"/>
                  <a:gd name="connsiteX400" fmla="*/ 7127876 w 8802688"/>
                  <a:gd name="connsiteY400" fmla="*/ 2073276 h 6677025"/>
                  <a:gd name="connsiteX401" fmla="*/ 7181851 w 8802688"/>
                  <a:gd name="connsiteY401" fmla="*/ 2030413 h 6677025"/>
                  <a:gd name="connsiteX402" fmla="*/ 7253288 w 8802688"/>
                  <a:gd name="connsiteY402" fmla="*/ 1981200 h 6677025"/>
                  <a:gd name="connsiteX403" fmla="*/ 7226301 w 8802688"/>
                  <a:gd name="connsiteY403" fmla="*/ 2135188 h 6677025"/>
                  <a:gd name="connsiteX404" fmla="*/ 7197726 w 8802688"/>
                  <a:gd name="connsiteY404" fmla="*/ 2268538 h 6677025"/>
                  <a:gd name="connsiteX405" fmla="*/ 7170738 w 8802688"/>
                  <a:gd name="connsiteY405" fmla="*/ 2390775 h 6677025"/>
                  <a:gd name="connsiteX406" fmla="*/ 7140576 w 8802688"/>
                  <a:gd name="connsiteY406" fmla="*/ 2503488 h 6677025"/>
                  <a:gd name="connsiteX407" fmla="*/ 7178676 w 8802688"/>
                  <a:gd name="connsiteY407" fmla="*/ 2503488 h 6677025"/>
                  <a:gd name="connsiteX408" fmla="*/ 7235826 w 8802688"/>
                  <a:gd name="connsiteY408" fmla="*/ 2414588 h 6677025"/>
                  <a:gd name="connsiteX409" fmla="*/ 7289801 w 8802688"/>
                  <a:gd name="connsiteY409" fmla="*/ 2316163 h 6677025"/>
                  <a:gd name="connsiteX410" fmla="*/ 7345363 w 8802688"/>
                  <a:gd name="connsiteY410" fmla="*/ 2217738 h 6677025"/>
                  <a:gd name="connsiteX411" fmla="*/ 7402513 w 8802688"/>
                  <a:gd name="connsiteY411" fmla="*/ 2128838 h 6677025"/>
                  <a:gd name="connsiteX412" fmla="*/ 7405688 w 8802688"/>
                  <a:gd name="connsiteY412" fmla="*/ 2117725 h 6677025"/>
                  <a:gd name="connsiteX413" fmla="*/ 7413626 w 8802688"/>
                  <a:gd name="connsiteY413" fmla="*/ 2108200 h 6677025"/>
                  <a:gd name="connsiteX414" fmla="*/ 7426326 w 8802688"/>
                  <a:gd name="connsiteY414" fmla="*/ 2098675 h 6677025"/>
                  <a:gd name="connsiteX415" fmla="*/ 7443788 w 8802688"/>
                  <a:gd name="connsiteY415" fmla="*/ 2093913 h 6677025"/>
                  <a:gd name="connsiteX416" fmla="*/ 7478713 w 8802688"/>
                  <a:gd name="connsiteY416" fmla="*/ 2076451 h 6677025"/>
                  <a:gd name="connsiteX417" fmla="*/ 7497763 w 8802688"/>
                  <a:gd name="connsiteY417" fmla="*/ 2066925 h 6677025"/>
                  <a:gd name="connsiteX418" fmla="*/ 7512051 w 8802688"/>
                  <a:gd name="connsiteY418" fmla="*/ 2054225 h 6677025"/>
                  <a:gd name="connsiteX419" fmla="*/ 7539038 w 8802688"/>
                  <a:gd name="connsiteY419" fmla="*/ 2084388 h 6677025"/>
                  <a:gd name="connsiteX420" fmla="*/ 7553326 w 8802688"/>
                  <a:gd name="connsiteY420" fmla="*/ 2098675 h 6677025"/>
                  <a:gd name="connsiteX421" fmla="*/ 7562851 w 8802688"/>
                  <a:gd name="connsiteY421" fmla="*/ 2114550 h 6677025"/>
                  <a:gd name="connsiteX422" fmla="*/ 7573963 w 8802688"/>
                  <a:gd name="connsiteY422" fmla="*/ 2135188 h 6677025"/>
                  <a:gd name="connsiteX423" fmla="*/ 7580313 w 8802688"/>
                  <a:gd name="connsiteY423" fmla="*/ 2155825 h 6677025"/>
                  <a:gd name="connsiteX424" fmla="*/ 7586663 w 8802688"/>
                  <a:gd name="connsiteY424" fmla="*/ 2176463 h 6677025"/>
                  <a:gd name="connsiteX425" fmla="*/ 7586663 w 8802688"/>
                  <a:gd name="connsiteY425" fmla="*/ 2203450 h 6677025"/>
                  <a:gd name="connsiteX426" fmla="*/ 7586663 w 8802688"/>
                  <a:gd name="connsiteY426" fmla="*/ 2262188 h 6677025"/>
                  <a:gd name="connsiteX427" fmla="*/ 7580313 w 8802688"/>
                  <a:gd name="connsiteY427" fmla="*/ 2322513 h 6677025"/>
                  <a:gd name="connsiteX428" fmla="*/ 7569201 w 8802688"/>
                  <a:gd name="connsiteY428" fmla="*/ 2452688 h 6677025"/>
                  <a:gd name="connsiteX429" fmla="*/ 7556501 w 8802688"/>
                  <a:gd name="connsiteY429" fmla="*/ 2587625 h 6677025"/>
                  <a:gd name="connsiteX430" fmla="*/ 7550151 w 8802688"/>
                  <a:gd name="connsiteY430" fmla="*/ 2659063 h 6677025"/>
                  <a:gd name="connsiteX431" fmla="*/ 7550151 w 8802688"/>
                  <a:gd name="connsiteY431" fmla="*/ 2727325 h 6677025"/>
                  <a:gd name="connsiteX432" fmla="*/ 7589838 w 8802688"/>
                  <a:gd name="connsiteY432" fmla="*/ 2613025 h 6677025"/>
                  <a:gd name="connsiteX433" fmla="*/ 7624763 w 8802688"/>
                  <a:gd name="connsiteY433" fmla="*/ 2503488 h 6677025"/>
                  <a:gd name="connsiteX434" fmla="*/ 7654926 w 8802688"/>
                  <a:gd name="connsiteY434" fmla="*/ 2390775 h 6677025"/>
                  <a:gd name="connsiteX435" fmla="*/ 7666038 w 8802688"/>
                  <a:gd name="connsiteY435" fmla="*/ 2333625 h 6677025"/>
                  <a:gd name="connsiteX436" fmla="*/ 7675563 w 8802688"/>
                  <a:gd name="connsiteY436" fmla="*/ 2278063 h 6677025"/>
                  <a:gd name="connsiteX437" fmla="*/ 7681913 w 8802688"/>
                  <a:gd name="connsiteY437" fmla="*/ 2224088 h 6677025"/>
                  <a:gd name="connsiteX438" fmla="*/ 7688263 w 8802688"/>
                  <a:gd name="connsiteY438" fmla="*/ 2168525 h 6677025"/>
                  <a:gd name="connsiteX439" fmla="*/ 7689851 w 8802688"/>
                  <a:gd name="connsiteY439" fmla="*/ 2111375 h 6677025"/>
                  <a:gd name="connsiteX440" fmla="*/ 7689851 w 8802688"/>
                  <a:gd name="connsiteY440" fmla="*/ 2054225 h 6677025"/>
                  <a:gd name="connsiteX441" fmla="*/ 7688263 w 8802688"/>
                  <a:gd name="connsiteY441" fmla="*/ 1998663 h 6677025"/>
                  <a:gd name="connsiteX442" fmla="*/ 7681913 w 8802688"/>
                  <a:gd name="connsiteY442" fmla="*/ 1941513 h 6677025"/>
                  <a:gd name="connsiteX443" fmla="*/ 7672388 w 8802688"/>
                  <a:gd name="connsiteY443" fmla="*/ 1885950 h 6677025"/>
                  <a:gd name="connsiteX444" fmla="*/ 7661276 w 8802688"/>
                  <a:gd name="connsiteY444" fmla="*/ 1831975 h 6677025"/>
                  <a:gd name="connsiteX445" fmla="*/ 7654926 w 8802688"/>
                  <a:gd name="connsiteY445" fmla="*/ 1811338 h 6677025"/>
                  <a:gd name="connsiteX446" fmla="*/ 7651751 w 8802688"/>
                  <a:gd name="connsiteY446" fmla="*/ 1790700 h 6677025"/>
                  <a:gd name="connsiteX447" fmla="*/ 7651751 w 8802688"/>
                  <a:gd name="connsiteY447" fmla="*/ 1773238 h 6677025"/>
                  <a:gd name="connsiteX448" fmla="*/ 7651751 w 8802688"/>
                  <a:gd name="connsiteY448" fmla="*/ 1754188 h 6677025"/>
                  <a:gd name="connsiteX449" fmla="*/ 7654926 w 8802688"/>
                  <a:gd name="connsiteY449" fmla="*/ 1736725 h 6677025"/>
                  <a:gd name="connsiteX450" fmla="*/ 7661276 w 8802688"/>
                  <a:gd name="connsiteY450" fmla="*/ 1719263 h 6677025"/>
                  <a:gd name="connsiteX451" fmla="*/ 7675563 w 8802688"/>
                  <a:gd name="connsiteY451" fmla="*/ 1689100 h 6677025"/>
                  <a:gd name="connsiteX452" fmla="*/ 7696201 w 8802688"/>
                  <a:gd name="connsiteY452" fmla="*/ 1665288 h 6677025"/>
                  <a:gd name="connsiteX453" fmla="*/ 7720013 w 8802688"/>
                  <a:gd name="connsiteY453" fmla="*/ 1641476 h 6677025"/>
                  <a:gd name="connsiteX454" fmla="*/ 7743826 w 8802688"/>
                  <a:gd name="connsiteY454" fmla="*/ 1620838 h 6677025"/>
                  <a:gd name="connsiteX455" fmla="*/ 7773988 w 8802688"/>
                  <a:gd name="connsiteY455" fmla="*/ 1606550 h 6677025"/>
                  <a:gd name="connsiteX456" fmla="*/ 7805738 w 8802688"/>
                  <a:gd name="connsiteY456" fmla="*/ 1590675 h 6677025"/>
                  <a:gd name="connsiteX457" fmla="*/ 7839076 w 8802688"/>
                  <a:gd name="connsiteY457" fmla="*/ 1576388 h 6677025"/>
                  <a:gd name="connsiteX458" fmla="*/ 7904163 w 8802688"/>
                  <a:gd name="connsiteY458" fmla="*/ 1538288 h 6677025"/>
                  <a:gd name="connsiteX459" fmla="*/ 7967663 w 8802688"/>
                  <a:gd name="connsiteY459" fmla="*/ 1495425 h 6677025"/>
                  <a:gd name="connsiteX460" fmla="*/ 8026401 w 8802688"/>
                  <a:gd name="connsiteY460" fmla="*/ 1447801 h 6677025"/>
                  <a:gd name="connsiteX461" fmla="*/ 8085138 w 8802688"/>
                  <a:gd name="connsiteY461" fmla="*/ 1398588 h 6677025"/>
                  <a:gd name="connsiteX462" fmla="*/ 8142288 w 8802688"/>
                  <a:gd name="connsiteY462" fmla="*/ 1344613 h 6677025"/>
                  <a:gd name="connsiteX463" fmla="*/ 8255001 w 8802688"/>
                  <a:gd name="connsiteY463" fmla="*/ 1235076 h 6677025"/>
                  <a:gd name="connsiteX464" fmla="*/ 8275638 w 8802688"/>
                  <a:gd name="connsiteY464" fmla="*/ 1208088 h 6677025"/>
                  <a:gd name="connsiteX465" fmla="*/ 8296276 w 8802688"/>
                  <a:gd name="connsiteY465" fmla="*/ 1187450 h 6677025"/>
                  <a:gd name="connsiteX466" fmla="*/ 8318501 w 8802688"/>
                  <a:gd name="connsiteY466" fmla="*/ 1168400 h 6677025"/>
                  <a:gd name="connsiteX467" fmla="*/ 8339138 w 8802688"/>
                  <a:gd name="connsiteY467" fmla="*/ 1154113 h 6677025"/>
                  <a:gd name="connsiteX468" fmla="*/ 8359776 w 8802688"/>
                  <a:gd name="connsiteY468" fmla="*/ 1144588 h 6677025"/>
                  <a:gd name="connsiteX469" fmla="*/ 8377238 w 8802688"/>
                  <a:gd name="connsiteY469" fmla="*/ 1139825 h 6677025"/>
                  <a:gd name="connsiteX470" fmla="*/ 8397876 w 8802688"/>
                  <a:gd name="connsiteY470" fmla="*/ 1139825 h 6677025"/>
                  <a:gd name="connsiteX471" fmla="*/ 8415338 w 8802688"/>
                  <a:gd name="connsiteY471" fmla="*/ 1139825 h 6677025"/>
                  <a:gd name="connsiteX472" fmla="*/ 8435976 w 8802688"/>
                  <a:gd name="connsiteY472" fmla="*/ 1144588 h 6677025"/>
                  <a:gd name="connsiteX473" fmla="*/ 8455026 w 8802688"/>
                  <a:gd name="connsiteY473" fmla="*/ 1154113 h 6677025"/>
                  <a:gd name="connsiteX474" fmla="*/ 8472488 w 8802688"/>
                  <a:gd name="connsiteY474" fmla="*/ 1166813 h 6677025"/>
                  <a:gd name="connsiteX475" fmla="*/ 8489951 w 8802688"/>
                  <a:gd name="connsiteY475" fmla="*/ 1181100 h 6677025"/>
                  <a:gd name="connsiteX476" fmla="*/ 8504238 w 8802688"/>
                  <a:gd name="connsiteY476" fmla="*/ 1198563 h 6677025"/>
                  <a:gd name="connsiteX477" fmla="*/ 8523288 w 8802688"/>
                  <a:gd name="connsiteY477" fmla="*/ 1219201 h 6677025"/>
                  <a:gd name="connsiteX478" fmla="*/ 8537576 w 8802688"/>
                  <a:gd name="connsiteY478" fmla="*/ 1243013 h 6677025"/>
                  <a:gd name="connsiteX479" fmla="*/ 8551863 w 8802688"/>
                  <a:gd name="connsiteY479" fmla="*/ 1270000 h 6677025"/>
                  <a:gd name="connsiteX480" fmla="*/ 8605838 w 8802688"/>
                  <a:gd name="connsiteY480" fmla="*/ 1403350 h 6677025"/>
                  <a:gd name="connsiteX481" fmla="*/ 8659813 w 8802688"/>
                  <a:gd name="connsiteY481" fmla="*/ 1531938 h 6677025"/>
                  <a:gd name="connsiteX482" fmla="*/ 8680451 w 8802688"/>
                  <a:gd name="connsiteY482" fmla="*/ 1593850 h 6677025"/>
                  <a:gd name="connsiteX483" fmla="*/ 8704263 w 8802688"/>
                  <a:gd name="connsiteY483" fmla="*/ 1658938 h 6677025"/>
                  <a:gd name="connsiteX484" fmla="*/ 8721726 w 8802688"/>
                  <a:gd name="connsiteY484" fmla="*/ 1725613 h 6677025"/>
                  <a:gd name="connsiteX485" fmla="*/ 8737601 w 8802688"/>
                  <a:gd name="connsiteY485" fmla="*/ 1793875 h 6677025"/>
                  <a:gd name="connsiteX486" fmla="*/ 8763001 w 8802688"/>
                  <a:gd name="connsiteY486" fmla="*/ 1974850 h 6677025"/>
                  <a:gd name="connsiteX487" fmla="*/ 8785226 w 8802688"/>
                  <a:gd name="connsiteY487" fmla="*/ 2149475 h 6677025"/>
                  <a:gd name="connsiteX488" fmla="*/ 8789988 w 8802688"/>
                  <a:gd name="connsiteY488" fmla="*/ 2238375 h 6677025"/>
                  <a:gd name="connsiteX489" fmla="*/ 8796338 w 8802688"/>
                  <a:gd name="connsiteY489" fmla="*/ 2325688 h 6677025"/>
                  <a:gd name="connsiteX490" fmla="*/ 8802688 w 8802688"/>
                  <a:gd name="connsiteY490" fmla="*/ 2411413 h 6677025"/>
                  <a:gd name="connsiteX491" fmla="*/ 8802688 w 8802688"/>
                  <a:gd name="connsiteY491" fmla="*/ 2497138 h 6677025"/>
                  <a:gd name="connsiteX492" fmla="*/ 8802688 w 8802688"/>
                  <a:gd name="connsiteY492" fmla="*/ 2584450 h 6677025"/>
                  <a:gd name="connsiteX493" fmla="*/ 8796338 w 8802688"/>
                  <a:gd name="connsiteY493" fmla="*/ 2670175 h 6677025"/>
                  <a:gd name="connsiteX494" fmla="*/ 8789988 w 8802688"/>
                  <a:gd name="connsiteY494" fmla="*/ 2752725 h 6677025"/>
                  <a:gd name="connsiteX495" fmla="*/ 8778876 w 8802688"/>
                  <a:gd name="connsiteY495" fmla="*/ 2840038 h 6677025"/>
                  <a:gd name="connsiteX496" fmla="*/ 8763001 w 8802688"/>
                  <a:gd name="connsiteY496" fmla="*/ 2922588 h 6677025"/>
                  <a:gd name="connsiteX497" fmla="*/ 8748713 w 8802688"/>
                  <a:gd name="connsiteY497" fmla="*/ 3006725 h 6677025"/>
                  <a:gd name="connsiteX498" fmla="*/ 8724901 w 8802688"/>
                  <a:gd name="connsiteY498" fmla="*/ 3092450 h 6677025"/>
                  <a:gd name="connsiteX499" fmla="*/ 8701088 w 8802688"/>
                  <a:gd name="connsiteY499" fmla="*/ 3175000 h 6677025"/>
                  <a:gd name="connsiteX500" fmla="*/ 8670926 w 8802688"/>
                  <a:gd name="connsiteY500" fmla="*/ 3249613 h 6677025"/>
                  <a:gd name="connsiteX501" fmla="*/ 8642351 w 8802688"/>
                  <a:gd name="connsiteY501" fmla="*/ 3321050 h 6677025"/>
                  <a:gd name="connsiteX502" fmla="*/ 8609013 w 8802688"/>
                  <a:gd name="connsiteY502" fmla="*/ 3389313 h 6677025"/>
                  <a:gd name="connsiteX503" fmla="*/ 8575676 w 8802688"/>
                  <a:gd name="connsiteY503" fmla="*/ 3451225 h 6677025"/>
                  <a:gd name="connsiteX504" fmla="*/ 8543926 w 8802688"/>
                  <a:gd name="connsiteY504" fmla="*/ 3514725 h 6677025"/>
                  <a:gd name="connsiteX505" fmla="*/ 8507413 w 8802688"/>
                  <a:gd name="connsiteY505" fmla="*/ 3570288 h 6677025"/>
                  <a:gd name="connsiteX506" fmla="*/ 8469313 w 8802688"/>
                  <a:gd name="connsiteY506" fmla="*/ 3621088 h 6677025"/>
                  <a:gd name="connsiteX507" fmla="*/ 8431213 w 8802688"/>
                  <a:gd name="connsiteY507" fmla="*/ 3671888 h 6677025"/>
                  <a:gd name="connsiteX508" fmla="*/ 8391526 w 8802688"/>
                  <a:gd name="connsiteY508" fmla="*/ 3719513 h 6677025"/>
                  <a:gd name="connsiteX509" fmla="*/ 8350251 w 8802688"/>
                  <a:gd name="connsiteY509" fmla="*/ 3760788 h 6677025"/>
                  <a:gd name="connsiteX510" fmla="*/ 8305801 w 8802688"/>
                  <a:gd name="connsiteY510" fmla="*/ 3802063 h 6677025"/>
                  <a:gd name="connsiteX511" fmla="*/ 8261351 w 8802688"/>
                  <a:gd name="connsiteY511" fmla="*/ 3838575 h 6677025"/>
                  <a:gd name="connsiteX512" fmla="*/ 8216901 w 8802688"/>
                  <a:gd name="connsiteY512" fmla="*/ 3870325 h 6677025"/>
                  <a:gd name="connsiteX513" fmla="*/ 8172451 w 8802688"/>
                  <a:gd name="connsiteY513" fmla="*/ 3903663 h 6677025"/>
                  <a:gd name="connsiteX514" fmla="*/ 8124826 w 8802688"/>
                  <a:gd name="connsiteY514" fmla="*/ 3930650 h 6677025"/>
                  <a:gd name="connsiteX515" fmla="*/ 8074026 w 8802688"/>
                  <a:gd name="connsiteY515" fmla="*/ 3954463 h 6677025"/>
                  <a:gd name="connsiteX516" fmla="*/ 8023226 w 8802688"/>
                  <a:gd name="connsiteY516" fmla="*/ 3978275 h 6677025"/>
                  <a:gd name="connsiteX517" fmla="*/ 7972426 w 8802688"/>
                  <a:gd name="connsiteY517" fmla="*/ 3995738 h 6677025"/>
                  <a:gd name="connsiteX518" fmla="*/ 7920038 w 8802688"/>
                  <a:gd name="connsiteY518" fmla="*/ 4013200 h 6677025"/>
                  <a:gd name="connsiteX519" fmla="*/ 7866063 w 8802688"/>
                  <a:gd name="connsiteY519" fmla="*/ 4029075 h 6677025"/>
                  <a:gd name="connsiteX520" fmla="*/ 7812088 w 8802688"/>
                  <a:gd name="connsiteY520" fmla="*/ 4040188 h 6677025"/>
                  <a:gd name="connsiteX521" fmla="*/ 7756526 w 8802688"/>
                  <a:gd name="connsiteY521" fmla="*/ 4049713 h 6677025"/>
                  <a:gd name="connsiteX522" fmla="*/ 7699376 w 8802688"/>
                  <a:gd name="connsiteY522" fmla="*/ 4057650 h 6677025"/>
                  <a:gd name="connsiteX523" fmla="*/ 7640638 w 8802688"/>
                  <a:gd name="connsiteY523" fmla="*/ 4064000 h 6677025"/>
                  <a:gd name="connsiteX524" fmla="*/ 7583488 w 8802688"/>
                  <a:gd name="connsiteY524" fmla="*/ 4067175 h 6677025"/>
                  <a:gd name="connsiteX525" fmla="*/ 7521576 w 8802688"/>
                  <a:gd name="connsiteY525" fmla="*/ 4067175 h 6677025"/>
                  <a:gd name="connsiteX526" fmla="*/ 7461251 w 8802688"/>
                  <a:gd name="connsiteY526" fmla="*/ 4067175 h 6677025"/>
                  <a:gd name="connsiteX527" fmla="*/ 7399338 w 8802688"/>
                  <a:gd name="connsiteY527" fmla="*/ 4064000 h 6677025"/>
                  <a:gd name="connsiteX528" fmla="*/ 7270751 w 8802688"/>
                  <a:gd name="connsiteY528" fmla="*/ 4052888 h 6677025"/>
                  <a:gd name="connsiteX529" fmla="*/ 7140576 w 8802688"/>
                  <a:gd name="connsiteY529" fmla="*/ 4033838 h 6677025"/>
                  <a:gd name="connsiteX530" fmla="*/ 7018338 w 8802688"/>
                  <a:gd name="connsiteY530" fmla="*/ 4016375 h 6677025"/>
                  <a:gd name="connsiteX531" fmla="*/ 6896101 w 8802688"/>
                  <a:gd name="connsiteY531" fmla="*/ 3992563 h 6677025"/>
                  <a:gd name="connsiteX532" fmla="*/ 6780213 w 8802688"/>
                  <a:gd name="connsiteY532" fmla="*/ 3965575 h 6677025"/>
                  <a:gd name="connsiteX533" fmla="*/ 6664326 w 8802688"/>
                  <a:gd name="connsiteY533" fmla="*/ 3937000 h 6677025"/>
                  <a:gd name="connsiteX534" fmla="*/ 6438901 w 8802688"/>
                  <a:gd name="connsiteY534" fmla="*/ 3870325 h 6677025"/>
                  <a:gd name="connsiteX535" fmla="*/ 6326188 w 8802688"/>
                  <a:gd name="connsiteY535" fmla="*/ 3841750 h 6677025"/>
                  <a:gd name="connsiteX536" fmla="*/ 6216651 w 8802688"/>
                  <a:gd name="connsiteY536" fmla="*/ 3811588 h 6677025"/>
                  <a:gd name="connsiteX537" fmla="*/ 6186488 w 8802688"/>
                  <a:gd name="connsiteY537" fmla="*/ 3951288 h 6677025"/>
                  <a:gd name="connsiteX538" fmla="*/ 6162676 w 8802688"/>
                  <a:gd name="connsiteY538" fmla="*/ 4094163 h 6677025"/>
                  <a:gd name="connsiteX539" fmla="*/ 6153151 w 8802688"/>
                  <a:gd name="connsiteY539" fmla="*/ 4171950 h 6677025"/>
                  <a:gd name="connsiteX540" fmla="*/ 6148388 w 8802688"/>
                  <a:gd name="connsiteY540" fmla="*/ 4244975 h 6677025"/>
                  <a:gd name="connsiteX541" fmla="*/ 6142038 w 8802688"/>
                  <a:gd name="connsiteY541" fmla="*/ 4325938 h 6677025"/>
                  <a:gd name="connsiteX542" fmla="*/ 6142038 w 8802688"/>
                  <a:gd name="connsiteY542" fmla="*/ 4408488 h 6677025"/>
                  <a:gd name="connsiteX543" fmla="*/ 6142038 w 8802688"/>
                  <a:gd name="connsiteY543" fmla="*/ 4438650 h 6677025"/>
                  <a:gd name="connsiteX544" fmla="*/ 6148388 w 8802688"/>
                  <a:gd name="connsiteY544" fmla="*/ 4468813 h 6677025"/>
                  <a:gd name="connsiteX545" fmla="*/ 6156326 w 8802688"/>
                  <a:gd name="connsiteY545" fmla="*/ 4500563 h 6677025"/>
                  <a:gd name="connsiteX546" fmla="*/ 6169026 w 8802688"/>
                  <a:gd name="connsiteY546" fmla="*/ 4530725 h 6677025"/>
                  <a:gd name="connsiteX547" fmla="*/ 6183313 w 8802688"/>
                  <a:gd name="connsiteY547" fmla="*/ 4554538 h 6677025"/>
                  <a:gd name="connsiteX548" fmla="*/ 6203951 w 8802688"/>
                  <a:gd name="connsiteY548" fmla="*/ 4575175 h 6677025"/>
                  <a:gd name="connsiteX549" fmla="*/ 6213476 w 8802688"/>
                  <a:gd name="connsiteY549" fmla="*/ 4584700 h 6677025"/>
                  <a:gd name="connsiteX550" fmla="*/ 6224588 w 8802688"/>
                  <a:gd name="connsiteY550" fmla="*/ 4591050 h 6677025"/>
                  <a:gd name="connsiteX551" fmla="*/ 6237288 w 8802688"/>
                  <a:gd name="connsiteY551" fmla="*/ 4594225 h 6677025"/>
                  <a:gd name="connsiteX552" fmla="*/ 6251576 w 8802688"/>
                  <a:gd name="connsiteY552" fmla="*/ 4595813 h 6677025"/>
                  <a:gd name="connsiteX553" fmla="*/ 6281738 w 8802688"/>
                  <a:gd name="connsiteY553" fmla="*/ 4608513 h 6677025"/>
                  <a:gd name="connsiteX554" fmla="*/ 6313488 w 8802688"/>
                  <a:gd name="connsiteY554" fmla="*/ 4619625 h 6677025"/>
                  <a:gd name="connsiteX555" fmla="*/ 6350001 w 8802688"/>
                  <a:gd name="connsiteY555" fmla="*/ 4629150 h 6677025"/>
                  <a:gd name="connsiteX556" fmla="*/ 6384926 w 8802688"/>
                  <a:gd name="connsiteY556" fmla="*/ 4632325 h 6677025"/>
                  <a:gd name="connsiteX557" fmla="*/ 6405563 w 8802688"/>
                  <a:gd name="connsiteY557" fmla="*/ 4632325 h 6677025"/>
                  <a:gd name="connsiteX558" fmla="*/ 6424613 w 8802688"/>
                  <a:gd name="connsiteY558" fmla="*/ 4629150 h 6677025"/>
                  <a:gd name="connsiteX559" fmla="*/ 6445251 w 8802688"/>
                  <a:gd name="connsiteY559" fmla="*/ 4622800 h 6677025"/>
                  <a:gd name="connsiteX560" fmla="*/ 6465888 w 8802688"/>
                  <a:gd name="connsiteY560" fmla="*/ 4616450 h 6677025"/>
                  <a:gd name="connsiteX561" fmla="*/ 6486526 w 8802688"/>
                  <a:gd name="connsiteY561" fmla="*/ 4605338 h 6677025"/>
                  <a:gd name="connsiteX562" fmla="*/ 6507163 w 8802688"/>
                  <a:gd name="connsiteY562" fmla="*/ 4594225 h 6677025"/>
                  <a:gd name="connsiteX563" fmla="*/ 6527801 w 8802688"/>
                  <a:gd name="connsiteY563" fmla="*/ 4575175 h 6677025"/>
                  <a:gd name="connsiteX564" fmla="*/ 6548438 w 8802688"/>
                  <a:gd name="connsiteY564" fmla="*/ 4557713 h 6677025"/>
                  <a:gd name="connsiteX565" fmla="*/ 6578601 w 8802688"/>
                  <a:gd name="connsiteY565" fmla="*/ 4516438 h 6677025"/>
                  <a:gd name="connsiteX566" fmla="*/ 6608763 w 8802688"/>
                  <a:gd name="connsiteY566" fmla="*/ 4476750 h 6677025"/>
                  <a:gd name="connsiteX567" fmla="*/ 6673851 w 8802688"/>
                  <a:gd name="connsiteY567" fmla="*/ 4403725 h 6677025"/>
                  <a:gd name="connsiteX568" fmla="*/ 6704013 w 8802688"/>
                  <a:gd name="connsiteY568" fmla="*/ 4364038 h 6677025"/>
                  <a:gd name="connsiteX569" fmla="*/ 6731001 w 8802688"/>
                  <a:gd name="connsiteY569" fmla="*/ 4319588 h 6677025"/>
                  <a:gd name="connsiteX570" fmla="*/ 6754813 w 8802688"/>
                  <a:gd name="connsiteY570" fmla="*/ 4275138 h 6677025"/>
                  <a:gd name="connsiteX571" fmla="*/ 6762751 w 8802688"/>
                  <a:gd name="connsiteY571" fmla="*/ 4248150 h 6677025"/>
                  <a:gd name="connsiteX572" fmla="*/ 6772276 w 8802688"/>
                  <a:gd name="connsiteY572" fmla="*/ 4221163 h 6677025"/>
                  <a:gd name="connsiteX573" fmla="*/ 6775451 w 8802688"/>
                  <a:gd name="connsiteY573" fmla="*/ 4210050 h 6677025"/>
                  <a:gd name="connsiteX574" fmla="*/ 6783388 w 8802688"/>
                  <a:gd name="connsiteY574" fmla="*/ 4197350 h 6677025"/>
                  <a:gd name="connsiteX575" fmla="*/ 6796088 w 8802688"/>
                  <a:gd name="connsiteY575" fmla="*/ 4192588 h 6677025"/>
                  <a:gd name="connsiteX576" fmla="*/ 6813551 w 8802688"/>
                  <a:gd name="connsiteY576" fmla="*/ 4183063 h 6677025"/>
                  <a:gd name="connsiteX577" fmla="*/ 6848476 w 8802688"/>
                  <a:gd name="connsiteY577" fmla="*/ 4168775 h 6677025"/>
                  <a:gd name="connsiteX578" fmla="*/ 6867526 w 8802688"/>
                  <a:gd name="connsiteY578" fmla="*/ 4159250 h 6677025"/>
                  <a:gd name="connsiteX579" fmla="*/ 6881813 w 8802688"/>
                  <a:gd name="connsiteY579" fmla="*/ 4148138 h 6677025"/>
                  <a:gd name="connsiteX580" fmla="*/ 6881813 w 8802688"/>
                  <a:gd name="connsiteY580" fmla="*/ 4200525 h 6677025"/>
                  <a:gd name="connsiteX581" fmla="*/ 6875463 w 8802688"/>
                  <a:gd name="connsiteY581" fmla="*/ 4254500 h 6677025"/>
                  <a:gd name="connsiteX582" fmla="*/ 6867526 w 8802688"/>
                  <a:gd name="connsiteY582" fmla="*/ 4302125 h 6677025"/>
                  <a:gd name="connsiteX583" fmla="*/ 6854826 w 8802688"/>
                  <a:gd name="connsiteY583" fmla="*/ 4349750 h 6677025"/>
                  <a:gd name="connsiteX584" fmla="*/ 6840538 w 8802688"/>
                  <a:gd name="connsiteY584" fmla="*/ 4394200 h 6677025"/>
                  <a:gd name="connsiteX585" fmla="*/ 6823076 w 8802688"/>
                  <a:gd name="connsiteY585" fmla="*/ 4435475 h 6677025"/>
                  <a:gd name="connsiteX586" fmla="*/ 6800851 w 8802688"/>
                  <a:gd name="connsiteY586" fmla="*/ 4475163 h 6677025"/>
                  <a:gd name="connsiteX587" fmla="*/ 6775451 w 8802688"/>
                  <a:gd name="connsiteY587" fmla="*/ 4510088 h 6677025"/>
                  <a:gd name="connsiteX588" fmla="*/ 6748463 w 8802688"/>
                  <a:gd name="connsiteY588" fmla="*/ 4546600 h 6677025"/>
                  <a:gd name="connsiteX589" fmla="*/ 6718301 w 8802688"/>
                  <a:gd name="connsiteY589" fmla="*/ 4575175 h 6677025"/>
                  <a:gd name="connsiteX590" fmla="*/ 6683376 w 8802688"/>
                  <a:gd name="connsiteY590" fmla="*/ 4605338 h 6677025"/>
                  <a:gd name="connsiteX591" fmla="*/ 6646863 w 8802688"/>
                  <a:gd name="connsiteY591" fmla="*/ 4629150 h 6677025"/>
                  <a:gd name="connsiteX592" fmla="*/ 6608763 w 8802688"/>
                  <a:gd name="connsiteY592" fmla="*/ 4652963 h 6677025"/>
                  <a:gd name="connsiteX593" fmla="*/ 6567488 w 8802688"/>
                  <a:gd name="connsiteY593" fmla="*/ 4673600 h 6677025"/>
                  <a:gd name="connsiteX594" fmla="*/ 6521451 w 8802688"/>
                  <a:gd name="connsiteY594" fmla="*/ 4691063 h 6677025"/>
                  <a:gd name="connsiteX595" fmla="*/ 6473826 w 8802688"/>
                  <a:gd name="connsiteY595" fmla="*/ 4706938 h 6677025"/>
                  <a:gd name="connsiteX596" fmla="*/ 6438901 w 8802688"/>
                  <a:gd name="connsiteY596" fmla="*/ 4718050 h 6677025"/>
                  <a:gd name="connsiteX597" fmla="*/ 6403976 w 8802688"/>
                  <a:gd name="connsiteY597" fmla="*/ 4727575 h 6677025"/>
                  <a:gd name="connsiteX598" fmla="*/ 6370638 w 8802688"/>
                  <a:gd name="connsiteY598" fmla="*/ 4733925 h 6677025"/>
                  <a:gd name="connsiteX599" fmla="*/ 6334126 w 8802688"/>
                  <a:gd name="connsiteY599" fmla="*/ 4735513 h 6677025"/>
                  <a:gd name="connsiteX600" fmla="*/ 6302376 w 8802688"/>
                  <a:gd name="connsiteY600" fmla="*/ 4735513 h 6677025"/>
                  <a:gd name="connsiteX601" fmla="*/ 6265863 w 8802688"/>
                  <a:gd name="connsiteY601" fmla="*/ 4733925 h 6677025"/>
                  <a:gd name="connsiteX602" fmla="*/ 6234113 w 8802688"/>
                  <a:gd name="connsiteY602" fmla="*/ 4724400 h 6677025"/>
                  <a:gd name="connsiteX603" fmla="*/ 6200776 w 8802688"/>
                  <a:gd name="connsiteY603" fmla="*/ 4714875 h 6677025"/>
                  <a:gd name="connsiteX604" fmla="*/ 6169026 w 8802688"/>
                  <a:gd name="connsiteY604" fmla="*/ 4703763 h 6677025"/>
                  <a:gd name="connsiteX605" fmla="*/ 6135688 w 8802688"/>
                  <a:gd name="connsiteY605" fmla="*/ 4691063 h 6677025"/>
                  <a:gd name="connsiteX606" fmla="*/ 6102351 w 8802688"/>
                  <a:gd name="connsiteY606" fmla="*/ 4673600 h 6677025"/>
                  <a:gd name="connsiteX607" fmla="*/ 6073776 w 8802688"/>
                  <a:gd name="connsiteY607" fmla="*/ 4656138 h 6677025"/>
                  <a:gd name="connsiteX608" fmla="*/ 6040438 w 8802688"/>
                  <a:gd name="connsiteY608" fmla="*/ 4632325 h 6677025"/>
                  <a:gd name="connsiteX609" fmla="*/ 6010276 w 8802688"/>
                  <a:gd name="connsiteY609" fmla="*/ 4611688 h 6677025"/>
                  <a:gd name="connsiteX610" fmla="*/ 5984876 w 8802688"/>
                  <a:gd name="connsiteY610" fmla="*/ 4584700 h 6677025"/>
                  <a:gd name="connsiteX611" fmla="*/ 5954713 w 8802688"/>
                  <a:gd name="connsiteY611" fmla="*/ 4557713 h 6677025"/>
                  <a:gd name="connsiteX612" fmla="*/ 5903913 w 8802688"/>
                  <a:gd name="connsiteY612" fmla="*/ 4510088 h 6677025"/>
                  <a:gd name="connsiteX613" fmla="*/ 5853113 w 8802688"/>
                  <a:gd name="connsiteY613" fmla="*/ 4465638 h 6677025"/>
                  <a:gd name="connsiteX614" fmla="*/ 5802313 w 8802688"/>
                  <a:gd name="connsiteY614" fmla="*/ 4424363 h 6677025"/>
                  <a:gd name="connsiteX615" fmla="*/ 5746751 w 8802688"/>
                  <a:gd name="connsiteY615" fmla="*/ 4384675 h 6677025"/>
                  <a:gd name="connsiteX616" fmla="*/ 5692776 w 8802688"/>
                  <a:gd name="connsiteY616" fmla="*/ 4349750 h 6677025"/>
                  <a:gd name="connsiteX617" fmla="*/ 5635626 w 8802688"/>
                  <a:gd name="connsiteY617" fmla="*/ 4316413 h 6677025"/>
                  <a:gd name="connsiteX618" fmla="*/ 5576888 w 8802688"/>
                  <a:gd name="connsiteY618" fmla="*/ 4284663 h 6677025"/>
                  <a:gd name="connsiteX619" fmla="*/ 5519738 w 8802688"/>
                  <a:gd name="connsiteY619" fmla="*/ 4254500 h 6677025"/>
                  <a:gd name="connsiteX620" fmla="*/ 5399088 w 8802688"/>
                  <a:gd name="connsiteY620" fmla="*/ 4197350 h 6677025"/>
                  <a:gd name="connsiteX621" fmla="*/ 5276851 w 8802688"/>
                  <a:gd name="connsiteY621" fmla="*/ 4141788 h 6677025"/>
                  <a:gd name="connsiteX622" fmla="*/ 5027613 w 8802688"/>
                  <a:gd name="connsiteY622" fmla="*/ 4033838 h 6677025"/>
                  <a:gd name="connsiteX623" fmla="*/ 5110163 w 8802688"/>
                  <a:gd name="connsiteY623" fmla="*/ 4090988 h 6677025"/>
                  <a:gd name="connsiteX624" fmla="*/ 5151438 w 8802688"/>
                  <a:gd name="connsiteY624" fmla="*/ 4121150 h 6677025"/>
                  <a:gd name="connsiteX625" fmla="*/ 5191126 w 8802688"/>
                  <a:gd name="connsiteY625" fmla="*/ 4151313 h 6677025"/>
                  <a:gd name="connsiteX626" fmla="*/ 5226051 w 8802688"/>
                  <a:gd name="connsiteY626" fmla="*/ 4183063 h 6677025"/>
                  <a:gd name="connsiteX627" fmla="*/ 5260976 w 8802688"/>
                  <a:gd name="connsiteY627" fmla="*/ 4219575 h 6677025"/>
                  <a:gd name="connsiteX628" fmla="*/ 5294313 w 8802688"/>
                  <a:gd name="connsiteY628" fmla="*/ 4254500 h 6677025"/>
                  <a:gd name="connsiteX629" fmla="*/ 5324476 w 8802688"/>
                  <a:gd name="connsiteY629" fmla="*/ 4295775 h 6677025"/>
                  <a:gd name="connsiteX630" fmla="*/ 5356226 w 8802688"/>
                  <a:gd name="connsiteY630" fmla="*/ 4329113 h 6677025"/>
                  <a:gd name="connsiteX631" fmla="*/ 5392738 w 8802688"/>
                  <a:gd name="connsiteY631" fmla="*/ 4370388 h 6677025"/>
                  <a:gd name="connsiteX632" fmla="*/ 5410201 w 8802688"/>
                  <a:gd name="connsiteY632" fmla="*/ 4391025 h 6677025"/>
                  <a:gd name="connsiteX633" fmla="*/ 5422901 w 8802688"/>
                  <a:gd name="connsiteY633" fmla="*/ 4411663 h 6677025"/>
                  <a:gd name="connsiteX634" fmla="*/ 5430838 w 8802688"/>
                  <a:gd name="connsiteY634" fmla="*/ 4430713 h 6677025"/>
                  <a:gd name="connsiteX635" fmla="*/ 5434013 w 8802688"/>
                  <a:gd name="connsiteY635" fmla="*/ 4445000 h 6677025"/>
                  <a:gd name="connsiteX636" fmla="*/ 5376863 w 8802688"/>
                  <a:gd name="connsiteY636" fmla="*/ 4656138 h 6677025"/>
                  <a:gd name="connsiteX637" fmla="*/ 5348288 w 8802688"/>
                  <a:gd name="connsiteY637" fmla="*/ 4759325 h 6677025"/>
                  <a:gd name="connsiteX638" fmla="*/ 5314951 w 8802688"/>
                  <a:gd name="connsiteY638" fmla="*/ 4864100 h 6677025"/>
                  <a:gd name="connsiteX639" fmla="*/ 5280026 w 8802688"/>
                  <a:gd name="connsiteY639" fmla="*/ 4965700 h 6677025"/>
                  <a:gd name="connsiteX640" fmla="*/ 5243513 w 8802688"/>
                  <a:gd name="connsiteY640" fmla="*/ 5068888 h 6677025"/>
                  <a:gd name="connsiteX641" fmla="*/ 5205413 w 8802688"/>
                  <a:gd name="connsiteY641" fmla="*/ 5167313 h 6677025"/>
                  <a:gd name="connsiteX642" fmla="*/ 5160963 w 8802688"/>
                  <a:gd name="connsiteY642" fmla="*/ 5268913 h 6677025"/>
                  <a:gd name="connsiteX643" fmla="*/ 5116513 w 8802688"/>
                  <a:gd name="connsiteY643" fmla="*/ 5362575 h 6677025"/>
                  <a:gd name="connsiteX644" fmla="*/ 5068888 w 8802688"/>
                  <a:gd name="connsiteY644" fmla="*/ 5457825 h 6677025"/>
                  <a:gd name="connsiteX645" fmla="*/ 5014913 w 8802688"/>
                  <a:gd name="connsiteY645" fmla="*/ 5553075 h 6677025"/>
                  <a:gd name="connsiteX646" fmla="*/ 4960938 w 8802688"/>
                  <a:gd name="connsiteY646" fmla="*/ 5643563 h 6677025"/>
                  <a:gd name="connsiteX647" fmla="*/ 4902201 w 8802688"/>
                  <a:gd name="connsiteY647" fmla="*/ 5732463 h 6677025"/>
                  <a:gd name="connsiteX648" fmla="*/ 4837113 w 8802688"/>
                  <a:gd name="connsiteY648" fmla="*/ 5815013 h 6677025"/>
                  <a:gd name="connsiteX649" fmla="*/ 4768850 w 8802688"/>
                  <a:gd name="connsiteY649" fmla="*/ 5899150 h 6677025"/>
                  <a:gd name="connsiteX650" fmla="*/ 4694238 w 8802688"/>
                  <a:gd name="connsiteY650" fmla="*/ 5978525 h 6677025"/>
                  <a:gd name="connsiteX651" fmla="*/ 4581525 w 8802688"/>
                  <a:gd name="connsiteY651" fmla="*/ 6062663 h 6677025"/>
                  <a:gd name="connsiteX652" fmla="*/ 4470400 w 8802688"/>
                  <a:gd name="connsiteY652" fmla="*/ 6151563 h 6677025"/>
                  <a:gd name="connsiteX653" fmla="*/ 4360863 w 8802688"/>
                  <a:gd name="connsiteY653" fmla="*/ 6246813 h 6677025"/>
                  <a:gd name="connsiteX654" fmla="*/ 4303713 w 8802688"/>
                  <a:gd name="connsiteY654" fmla="*/ 6296025 h 6677025"/>
                  <a:gd name="connsiteX655" fmla="*/ 4248150 w 8802688"/>
                  <a:gd name="connsiteY655" fmla="*/ 6350000 h 6677025"/>
                  <a:gd name="connsiteX656" fmla="*/ 4221163 w 8802688"/>
                  <a:gd name="connsiteY656" fmla="*/ 6365875 h 6677025"/>
                  <a:gd name="connsiteX657" fmla="*/ 4194175 w 8802688"/>
                  <a:gd name="connsiteY657" fmla="*/ 6386513 h 6677025"/>
                  <a:gd name="connsiteX658" fmla="*/ 4167188 w 8802688"/>
                  <a:gd name="connsiteY658" fmla="*/ 6407150 h 6677025"/>
                  <a:gd name="connsiteX659" fmla="*/ 4140200 w 8802688"/>
                  <a:gd name="connsiteY659" fmla="*/ 6430963 h 6677025"/>
                  <a:gd name="connsiteX660" fmla="*/ 4117975 w 8802688"/>
                  <a:gd name="connsiteY660" fmla="*/ 6454775 h 6677025"/>
                  <a:gd name="connsiteX661" fmla="*/ 4095750 w 8802688"/>
                  <a:gd name="connsiteY661" fmla="*/ 6481763 h 6677025"/>
                  <a:gd name="connsiteX662" fmla="*/ 4078288 w 8802688"/>
                  <a:gd name="connsiteY662" fmla="*/ 6510338 h 6677025"/>
                  <a:gd name="connsiteX663" fmla="*/ 4064000 w 8802688"/>
                  <a:gd name="connsiteY663" fmla="*/ 6537325 h 6677025"/>
                  <a:gd name="connsiteX664" fmla="*/ 4033838 w 8802688"/>
                  <a:gd name="connsiteY664" fmla="*/ 6564313 h 6677025"/>
                  <a:gd name="connsiteX665" fmla="*/ 4003675 w 8802688"/>
                  <a:gd name="connsiteY665" fmla="*/ 6588125 h 6677025"/>
                  <a:gd name="connsiteX666" fmla="*/ 3975100 w 8802688"/>
                  <a:gd name="connsiteY666" fmla="*/ 6608763 h 6677025"/>
                  <a:gd name="connsiteX667" fmla="*/ 3944938 w 8802688"/>
                  <a:gd name="connsiteY667" fmla="*/ 6626225 h 6677025"/>
                  <a:gd name="connsiteX668" fmla="*/ 3914775 w 8802688"/>
                  <a:gd name="connsiteY668" fmla="*/ 6645275 h 6677025"/>
                  <a:gd name="connsiteX669" fmla="*/ 3884613 w 8802688"/>
                  <a:gd name="connsiteY669" fmla="*/ 6656388 h 6677025"/>
                  <a:gd name="connsiteX670" fmla="*/ 3852863 w 8802688"/>
                  <a:gd name="connsiteY670" fmla="*/ 6665913 h 6677025"/>
                  <a:gd name="connsiteX671" fmla="*/ 3822700 w 8802688"/>
                  <a:gd name="connsiteY671" fmla="*/ 6673850 h 6677025"/>
                  <a:gd name="connsiteX672" fmla="*/ 3790950 w 8802688"/>
                  <a:gd name="connsiteY672" fmla="*/ 6677025 h 6677025"/>
                  <a:gd name="connsiteX673" fmla="*/ 3760788 w 8802688"/>
                  <a:gd name="connsiteY673" fmla="*/ 6677025 h 6677025"/>
                  <a:gd name="connsiteX674" fmla="*/ 3727450 w 8802688"/>
                  <a:gd name="connsiteY674" fmla="*/ 6673850 h 6677025"/>
                  <a:gd name="connsiteX675" fmla="*/ 3697288 w 8802688"/>
                  <a:gd name="connsiteY675" fmla="*/ 6669088 h 6677025"/>
                  <a:gd name="connsiteX676" fmla="*/ 3668713 w 8802688"/>
                  <a:gd name="connsiteY676" fmla="*/ 6659563 h 6677025"/>
                  <a:gd name="connsiteX677" fmla="*/ 3638550 w 8802688"/>
                  <a:gd name="connsiteY677" fmla="*/ 6646863 h 6677025"/>
                  <a:gd name="connsiteX678" fmla="*/ 3608388 w 8802688"/>
                  <a:gd name="connsiteY678" fmla="*/ 6632575 h 6677025"/>
                  <a:gd name="connsiteX679" fmla="*/ 3579813 w 8802688"/>
                  <a:gd name="connsiteY679" fmla="*/ 6611938 h 6677025"/>
                  <a:gd name="connsiteX680" fmla="*/ 3525838 w 8802688"/>
                  <a:gd name="connsiteY680" fmla="*/ 6543675 h 6677025"/>
                  <a:gd name="connsiteX681" fmla="*/ 3475038 w 8802688"/>
                  <a:gd name="connsiteY681" fmla="*/ 6472238 h 6677025"/>
                  <a:gd name="connsiteX682" fmla="*/ 3427413 w 8802688"/>
                  <a:gd name="connsiteY682" fmla="*/ 6400800 h 6677025"/>
                  <a:gd name="connsiteX683" fmla="*/ 3379788 w 8802688"/>
                  <a:gd name="connsiteY683" fmla="*/ 6326188 h 6677025"/>
                  <a:gd name="connsiteX684" fmla="*/ 3335338 w 8802688"/>
                  <a:gd name="connsiteY684" fmla="*/ 6251575 h 6677025"/>
                  <a:gd name="connsiteX685" fmla="*/ 3294063 w 8802688"/>
                  <a:gd name="connsiteY685" fmla="*/ 6175375 h 6677025"/>
                  <a:gd name="connsiteX686" fmla="*/ 3252788 w 8802688"/>
                  <a:gd name="connsiteY686" fmla="*/ 6097588 h 6677025"/>
                  <a:gd name="connsiteX687" fmla="*/ 3209925 w 8802688"/>
                  <a:gd name="connsiteY687" fmla="*/ 6015038 h 6677025"/>
                  <a:gd name="connsiteX688" fmla="*/ 3195638 w 8802688"/>
                  <a:gd name="connsiteY688" fmla="*/ 5999163 h 6677025"/>
                  <a:gd name="connsiteX689" fmla="*/ 3186113 w 8802688"/>
                  <a:gd name="connsiteY689" fmla="*/ 5984875 h 6677025"/>
                  <a:gd name="connsiteX690" fmla="*/ 3181350 w 8802688"/>
                  <a:gd name="connsiteY690" fmla="*/ 5967413 h 6677025"/>
                  <a:gd name="connsiteX691" fmla="*/ 3175000 w 8802688"/>
                  <a:gd name="connsiteY691" fmla="*/ 5946775 h 6677025"/>
                  <a:gd name="connsiteX692" fmla="*/ 3171825 w 8802688"/>
                  <a:gd name="connsiteY692" fmla="*/ 5927725 h 6677025"/>
                  <a:gd name="connsiteX693" fmla="*/ 3171825 w 8802688"/>
                  <a:gd name="connsiteY693" fmla="*/ 5907088 h 6677025"/>
                  <a:gd name="connsiteX694" fmla="*/ 3175000 w 8802688"/>
                  <a:gd name="connsiteY694" fmla="*/ 5886450 h 6677025"/>
                  <a:gd name="connsiteX695" fmla="*/ 3181350 w 8802688"/>
                  <a:gd name="connsiteY695" fmla="*/ 5865813 h 6677025"/>
                  <a:gd name="connsiteX696" fmla="*/ 3189288 w 8802688"/>
                  <a:gd name="connsiteY696" fmla="*/ 5845175 h 6677025"/>
                  <a:gd name="connsiteX697" fmla="*/ 3201988 w 8802688"/>
                  <a:gd name="connsiteY697" fmla="*/ 5824538 h 6677025"/>
                  <a:gd name="connsiteX698" fmla="*/ 3213100 w 8802688"/>
                  <a:gd name="connsiteY698" fmla="*/ 5803900 h 6677025"/>
                  <a:gd name="connsiteX699" fmla="*/ 3230563 w 8802688"/>
                  <a:gd name="connsiteY699" fmla="*/ 5783263 h 6677025"/>
                  <a:gd name="connsiteX700" fmla="*/ 3249613 w 8802688"/>
                  <a:gd name="connsiteY700" fmla="*/ 5764213 h 6677025"/>
                  <a:gd name="connsiteX701" fmla="*/ 3270250 w 8802688"/>
                  <a:gd name="connsiteY701" fmla="*/ 5746750 h 6677025"/>
                  <a:gd name="connsiteX702" fmla="*/ 3294063 w 8802688"/>
                  <a:gd name="connsiteY702" fmla="*/ 5732463 h 6677025"/>
                  <a:gd name="connsiteX703" fmla="*/ 3321050 w 8802688"/>
                  <a:gd name="connsiteY703" fmla="*/ 5716588 h 6677025"/>
                  <a:gd name="connsiteX704" fmla="*/ 3362325 w 8802688"/>
                  <a:gd name="connsiteY704" fmla="*/ 5699125 h 6677025"/>
                  <a:gd name="connsiteX705" fmla="*/ 3403600 w 8802688"/>
                  <a:gd name="connsiteY705" fmla="*/ 5681663 h 6677025"/>
                  <a:gd name="connsiteX706" fmla="*/ 3492500 w 8802688"/>
                  <a:gd name="connsiteY706" fmla="*/ 5637213 h 6677025"/>
                  <a:gd name="connsiteX707" fmla="*/ 3587750 w 8802688"/>
                  <a:gd name="connsiteY707" fmla="*/ 5583238 h 6677025"/>
                  <a:gd name="connsiteX708" fmla="*/ 3692525 w 8802688"/>
                  <a:gd name="connsiteY708" fmla="*/ 5529263 h 6677025"/>
                  <a:gd name="connsiteX709" fmla="*/ 3692525 w 8802688"/>
                  <a:gd name="connsiteY709" fmla="*/ 5081588 h 6677025"/>
                  <a:gd name="connsiteX710" fmla="*/ 3683000 w 8802688"/>
                  <a:gd name="connsiteY710" fmla="*/ 5116513 h 6677025"/>
                  <a:gd name="connsiteX711" fmla="*/ 3673475 w 8802688"/>
                  <a:gd name="connsiteY711" fmla="*/ 5153025 h 6677025"/>
                  <a:gd name="connsiteX712" fmla="*/ 3665538 w 8802688"/>
                  <a:gd name="connsiteY712" fmla="*/ 5184775 h 6677025"/>
                  <a:gd name="connsiteX713" fmla="*/ 3652838 w 8802688"/>
                  <a:gd name="connsiteY713" fmla="*/ 5211763 h 6677025"/>
                  <a:gd name="connsiteX714" fmla="*/ 3641725 w 8802688"/>
                  <a:gd name="connsiteY714" fmla="*/ 5238750 h 6677025"/>
                  <a:gd name="connsiteX715" fmla="*/ 3629025 w 8802688"/>
                  <a:gd name="connsiteY715" fmla="*/ 5265738 h 6677025"/>
                  <a:gd name="connsiteX716" fmla="*/ 3614738 w 8802688"/>
                  <a:gd name="connsiteY716" fmla="*/ 5286375 h 6677025"/>
                  <a:gd name="connsiteX717" fmla="*/ 3600450 w 8802688"/>
                  <a:gd name="connsiteY717" fmla="*/ 5307013 h 6677025"/>
                  <a:gd name="connsiteX718" fmla="*/ 3581400 w 8802688"/>
                  <a:gd name="connsiteY718" fmla="*/ 5324475 h 6677025"/>
                  <a:gd name="connsiteX719" fmla="*/ 3567113 w 8802688"/>
                  <a:gd name="connsiteY719" fmla="*/ 5340350 h 6677025"/>
                  <a:gd name="connsiteX720" fmla="*/ 3549650 w 8802688"/>
                  <a:gd name="connsiteY720" fmla="*/ 5354638 h 6677025"/>
                  <a:gd name="connsiteX721" fmla="*/ 3529013 w 8802688"/>
                  <a:gd name="connsiteY721" fmla="*/ 5365750 h 6677025"/>
                  <a:gd name="connsiteX722" fmla="*/ 3489325 w 8802688"/>
                  <a:gd name="connsiteY722" fmla="*/ 5386388 h 6677025"/>
                  <a:gd name="connsiteX723" fmla="*/ 3451225 w 8802688"/>
                  <a:gd name="connsiteY723" fmla="*/ 5402263 h 6677025"/>
                  <a:gd name="connsiteX724" fmla="*/ 3406775 w 8802688"/>
                  <a:gd name="connsiteY724" fmla="*/ 5413375 h 6677025"/>
                  <a:gd name="connsiteX725" fmla="*/ 3365500 w 8802688"/>
                  <a:gd name="connsiteY725" fmla="*/ 5419725 h 6677025"/>
                  <a:gd name="connsiteX726" fmla="*/ 3321050 w 8802688"/>
                  <a:gd name="connsiteY726" fmla="*/ 5422900 h 6677025"/>
                  <a:gd name="connsiteX727" fmla="*/ 3273425 w 8802688"/>
                  <a:gd name="connsiteY727" fmla="*/ 5422900 h 6677025"/>
                  <a:gd name="connsiteX728" fmla="*/ 3182938 w 8802688"/>
                  <a:gd name="connsiteY728" fmla="*/ 5419725 h 6677025"/>
                  <a:gd name="connsiteX729" fmla="*/ 3097213 w 8802688"/>
                  <a:gd name="connsiteY729" fmla="*/ 5416550 h 6677025"/>
                  <a:gd name="connsiteX730" fmla="*/ 2838450 w 8802688"/>
                  <a:gd name="connsiteY730" fmla="*/ 5416550 h 6677025"/>
                  <a:gd name="connsiteX731" fmla="*/ 2770188 w 8802688"/>
                  <a:gd name="connsiteY731" fmla="*/ 5416550 h 6677025"/>
                  <a:gd name="connsiteX732" fmla="*/ 2708275 w 8802688"/>
                  <a:gd name="connsiteY732" fmla="*/ 5413375 h 6677025"/>
                  <a:gd name="connsiteX733" fmla="*/ 2678113 w 8802688"/>
                  <a:gd name="connsiteY733" fmla="*/ 5408613 h 6677025"/>
                  <a:gd name="connsiteX734" fmla="*/ 2647950 w 8802688"/>
                  <a:gd name="connsiteY734" fmla="*/ 5402263 h 6677025"/>
                  <a:gd name="connsiteX735" fmla="*/ 2622550 w 8802688"/>
                  <a:gd name="connsiteY735" fmla="*/ 5395913 h 6677025"/>
                  <a:gd name="connsiteX736" fmla="*/ 2598738 w 8802688"/>
                  <a:gd name="connsiteY736" fmla="*/ 5384800 h 6677025"/>
                  <a:gd name="connsiteX737" fmla="*/ 2574925 w 8802688"/>
                  <a:gd name="connsiteY737" fmla="*/ 5368925 h 6677025"/>
                  <a:gd name="connsiteX738" fmla="*/ 2554288 w 8802688"/>
                  <a:gd name="connsiteY738" fmla="*/ 5354638 h 6677025"/>
                  <a:gd name="connsiteX739" fmla="*/ 2532063 w 8802688"/>
                  <a:gd name="connsiteY739" fmla="*/ 5330825 h 6677025"/>
                  <a:gd name="connsiteX740" fmla="*/ 2514600 w 8802688"/>
                  <a:gd name="connsiteY740" fmla="*/ 5307013 h 6677025"/>
                  <a:gd name="connsiteX741" fmla="*/ 2500313 w 8802688"/>
                  <a:gd name="connsiteY741" fmla="*/ 5276850 h 6677025"/>
                  <a:gd name="connsiteX742" fmla="*/ 2484438 w 8802688"/>
                  <a:gd name="connsiteY742" fmla="*/ 5241925 h 6677025"/>
                  <a:gd name="connsiteX743" fmla="*/ 2476500 w 8802688"/>
                  <a:gd name="connsiteY743" fmla="*/ 5202238 h 6677025"/>
                  <a:gd name="connsiteX744" fmla="*/ 2466975 w 8802688"/>
                  <a:gd name="connsiteY744" fmla="*/ 5154613 h 6677025"/>
                  <a:gd name="connsiteX745" fmla="*/ 2466975 w 8802688"/>
                  <a:gd name="connsiteY745" fmla="*/ 5229225 h 6677025"/>
                  <a:gd name="connsiteX746" fmla="*/ 2466975 w 8802688"/>
                  <a:gd name="connsiteY746" fmla="*/ 5341938 h 6677025"/>
                  <a:gd name="connsiteX747" fmla="*/ 2466975 w 8802688"/>
                  <a:gd name="connsiteY747" fmla="*/ 5440363 h 6677025"/>
                  <a:gd name="connsiteX748" fmla="*/ 2463800 w 8802688"/>
                  <a:gd name="connsiteY748" fmla="*/ 5538788 h 6677025"/>
                  <a:gd name="connsiteX749" fmla="*/ 2459038 w 8802688"/>
                  <a:gd name="connsiteY749" fmla="*/ 5634038 h 6677025"/>
                  <a:gd name="connsiteX750" fmla="*/ 2452688 w 8802688"/>
                  <a:gd name="connsiteY750" fmla="*/ 5681663 h 6677025"/>
                  <a:gd name="connsiteX751" fmla="*/ 2443163 w 8802688"/>
                  <a:gd name="connsiteY751" fmla="*/ 5729288 h 6677025"/>
                  <a:gd name="connsiteX752" fmla="*/ 2435225 w 8802688"/>
                  <a:gd name="connsiteY752" fmla="*/ 5776913 h 6677025"/>
                  <a:gd name="connsiteX753" fmla="*/ 2422525 w 8802688"/>
                  <a:gd name="connsiteY753" fmla="*/ 5824538 h 6677025"/>
                  <a:gd name="connsiteX754" fmla="*/ 2408238 w 8802688"/>
                  <a:gd name="connsiteY754" fmla="*/ 5868988 h 6677025"/>
                  <a:gd name="connsiteX755" fmla="*/ 2390775 w 8802688"/>
                  <a:gd name="connsiteY755" fmla="*/ 5916613 h 6677025"/>
                  <a:gd name="connsiteX756" fmla="*/ 2368550 w 8802688"/>
                  <a:gd name="connsiteY756" fmla="*/ 5961063 h 6677025"/>
                  <a:gd name="connsiteX757" fmla="*/ 2343150 w 8802688"/>
                  <a:gd name="connsiteY757" fmla="*/ 6002338 h 6677025"/>
                  <a:gd name="connsiteX758" fmla="*/ 2316163 w 8802688"/>
                  <a:gd name="connsiteY758" fmla="*/ 6046788 h 6677025"/>
                  <a:gd name="connsiteX759" fmla="*/ 2282825 w 8802688"/>
                  <a:gd name="connsiteY759" fmla="*/ 6088063 h 6677025"/>
                  <a:gd name="connsiteX760" fmla="*/ 2268538 w 8802688"/>
                  <a:gd name="connsiteY760" fmla="*/ 6103938 h 6677025"/>
                  <a:gd name="connsiteX761" fmla="*/ 2255838 w 8802688"/>
                  <a:gd name="connsiteY761" fmla="*/ 6121400 h 6677025"/>
                  <a:gd name="connsiteX762" fmla="*/ 2238375 w 8802688"/>
                  <a:gd name="connsiteY762" fmla="*/ 6156325 h 6677025"/>
                  <a:gd name="connsiteX763" fmla="*/ 2224088 w 8802688"/>
                  <a:gd name="connsiteY763" fmla="*/ 6199188 h 6677025"/>
                  <a:gd name="connsiteX764" fmla="*/ 2211388 w 8802688"/>
                  <a:gd name="connsiteY764" fmla="*/ 6243638 h 6677025"/>
                  <a:gd name="connsiteX765" fmla="*/ 2193925 w 8802688"/>
                  <a:gd name="connsiteY765" fmla="*/ 6335713 h 6677025"/>
                  <a:gd name="connsiteX766" fmla="*/ 2181225 w 8802688"/>
                  <a:gd name="connsiteY766" fmla="*/ 6383338 h 6677025"/>
                  <a:gd name="connsiteX767" fmla="*/ 2170113 w 8802688"/>
                  <a:gd name="connsiteY767" fmla="*/ 6424613 h 6677025"/>
                  <a:gd name="connsiteX768" fmla="*/ 2166938 w 8802688"/>
                  <a:gd name="connsiteY768" fmla="*/ 6442075 h 6677025"/>
                  <a:gd name="connsiteX769" fmla="*/ 2157413 w 8802688"/>
                  <a:gd name="connsiteY769" fmla="*/ 6459538 h 6677025"/>
                  <a:gd name="connsiteX770" fmla="*/ 2143125 w 8802688"/>
                  <a:gd name="connsiteY770" fmla="*/ 6478588 h 6677025"/>
                  <a:gd name="connsiteX771" fmla="*/ 2125663 w 8802688"/>
                  <a:gd name="connsiteY771" fmla="*/ 6496050 h 6677025"/>
                  <a:gd name="connsiteX772" fmla="*/ 2101850 w 8802688"/>
                  <a:gd name="connsiteY772" fmla="*/ 6510338 h 6677025"/>
                  <a:gd name="connsiteX773" fmla="*/ 2078038 w 8802688"/>
                  <a:gd name="connsiteY773" fmla="*/ 6526213 h 6677025"/>
                  <a:gd name="connsiteX774" fmla="*/ 2051050 w 8802688"/>
                  <a:gd name="connsiteY774" fmla="*/ 6534150 h 6677025"/>
                  <a:gd name="connsiteX775" fmla="*/ 2020888 w 8802688"/>
                  <a:gd name="connsiteY775" fmla="*/ 6537325 h 6677025"/>
                  <a:gd name="connsiteX776" fmla="*/ 1828800 w 8802688"/>
                  <a:gd name="connsiteY776" fmla="*/ 6507163 h 6677025"/>
                  <a:gd name="connsiteX777" fmla="*/ 1628775 w 8802688"/>
                  <a:gd name="connsiteY777" fmla="*/ 6478588 h 6677025"/>
                  <a:gd name="connsiteX778" fmla="*/ 1525588 w 8802688"/>
                  <a:gd name="connsiteY778" fmla="*/ 6457950 h 6677025"/>
                  <a:gd name="connsiteX779" fmla="*/ 1420813 w 8802688"/>
                  <a:gd name="connsiteY779" fmla="*/ 6435725 h 6677025"/>
                  <a:gd name="connsiteX780" fmla="*/ 1316038 w 8802688"/>
                  <a:gd name="connsiteY780" fmla="*/ 6415088 h 6677025"/>
                  <a:gd name="connsiteX781" fmla="*/ 1206500 w 8802688"/>
                  <a:gd name="connsiteY781" fmla="*/ 6389688 h 6677025"/>
                  <a:gd name="connsiteX782" fmla="*/ 1168400 w 8802688"/>
                  <a:gd name="connsiteY782" fmla="*/ 6370638 h 6677025"/>
                  <a:gd name="connsiteX783" fmla="*/ 1150938 w 8802688"/>
                  <a:gd name="connsiteY783" fmla="*/ 6362700 h 6677025"/>
                  <a:gd name="connsiteX784" fmla="*/ 1135063 w 8802688"/>
                  <a:gd name="connsiteY784" fmla="*/ 6353175 h 6677025"/>
                  <a:gd name="connsiteX785" fmla="*/ 1123950 w 8802688"/>
                  <a:gd name="connsiteY785" fmla="*/ 6342063 h 6677025"/>
                  <a:gd name="connsiteX786" fmla="*/ 1111250 w 8802688"/>
                  <a:gd name="connsiteY786" fmla="*/ 6326188 h 6677025"/>
                  <a:gd name="connsiteX787" fmla="*/ 1103313 w 8802688"/>
                  <a:gd name="connsiteY787" fmla="*/ 6311900 h 6677025"/>
                  <a:gd name="connsiteX788" fmla="*/ 1093788 w 8802688"/>
                  <a:gd name="connsiteY788" fmla="*/ 6294438 h 6677025"/>
                  <a:gd name="connsiteX789" fmla="*/ 1087438 w 8802688"/>
                  <a:gd name="connsiteY789" fmla="*/ 6275388 h 6677025"/>
                  <a:gd name="connsiteX790" fmla="*/ 1084263 w 8802688"/>
                  <a:gd name="connsiteY790" fmla="*/ 6254750 h 6677025"/>
                  <a:gd name="connsiteX791" fmla="*/ 1082675 w 8802688"/>
                  <a:gd name="connsiteY791" fmla="*/ 6234113 h 6677025"/>
                  <a:gd name="connsiteX792" fmla="*/ 1082675 w 8802688"/>
                  <a:gd name="connsiteY792" fmla="*/ 6210300 h 6677025"/>
                  <a:gd name="connsiteX793" fmla="*/ 1084263 w 8802688"/>
                  <a:gd name="connsiteY793" fmla="*/ 6154738 h 6677025"/>
                  <a:gd name="connsiteX794" fmla="*/ 1093788 w 8802688"/>
                  <a:gd name="connsiteY794" fmla="*/ 6088063 h 6677025"/>
                  <a:gd name="connsiteX795" fmla="*/ 1120775 w 8802688"/>
                  <a:gd name="connsiteY795" fmla="*/ 6046788 h 6677025"/>
                  <a:gd name="connsiteX796" fmla="*/ 1144588 w 8802688"/>
                  <a:gd name="connsiteY796" fmla="*/ 5999163 h 6677025"/>
                  <a:gd name="connsiteX797" fmla="*/ 1162050 w 8802688"/>
                  <a:gd name="connsiteY797" fmla="*/ 5948363 h 6677025"/>
                  <a:gd name="connsiteX798" fmla="*/ 1176338 w 8802688"/>
                  <a:gd name="connsiteY798" fmla="*/ 5899150 h 6677025"/>
                  <a:gd name="connsiteX799" fmla="*/ 1189038 w 8802688"/>
                  <a:gd name="connsiteY799" fmla="*/ 5845175 h 6677025"/>
                  <a:gd name="connsiteX800" fmla="*/ 1198563 w 8802688"/>
                  <a:gd name="connsiteY800" fmla="*/ 5788025 h 6677025"/>
                  <a:gd name="connsiteX801" fmla="*/ 1203325 w 8802688"/>
                  <a:gd name="connsiteY801" fmla="*/ 5735638 h 6677025"/>
                  <a:gd name="connsiteX802" fmla="*/ 1206500 w 8802688"/>
                  <a:gd name="connsiteY802" fmla="*/ 5678488 h 6677025"/>
                  <a:gd name="connsiteX803" fmla="*/ 1212850 w 8802688"/>
                  <a:gd name="connsiteY803" fmla="*/ 5657850 h 6677025"/>
                  <a:gd name="connsiteX804" fmla="*/ 1216025 w 8802688"/>
                  <a:gd name="connsiteY804" fmla="*/ 5634038 h 6677025"/>
                  <a:gd name="connsiteX805" fmla="*/ 1216025 w 8802688"/>
                  <a:gd name="connsiteY805" fmla="*/ 5613400 h 6677025"/>
                  <a:gd name="connsiteX806" fmla="*/ 1216025 w 8802688"/>
                  <a:gd name="connsiteY806" fmla="*/ 5589588 h 6677025"/>
                  <a:gd name="connsiteX807" fmla="*/ 1209675 w 8802688"/>
                  <a:gd name="connsiteY807" fmla="*/ 5541963 h 6677025"/>
                  <a:gd name="connsiteX808" fmla="*/ 1198563 w 8802688"/>
                  <a:gd name="connsiteY808" fmla="*/ 5497513 h 6677025"/>
                  <a:gd name="connsiteX809" fmla="*/ 1179513 w 8802688"/>
                  <a:gd name="connsiteY809" fmla="*/ 5453063 h 6677025"/>
                  <a:gd name="connsiteX810" fmla="*/ 1165225 w 8802688"/>
                  <a:gd name="connsiteY810" fmla="*/ 5410200 h 6677025"/>
                  <a:gd name="connsiteX811" fmla="*/ 1131888 w 8802688"/>
                  <a:gd name="connsiteY811" fmla="*/ 5341938 h 6677025"/>
                  <a:gd name="connsiteX812" fmla="*/ 1069975 w 8802688"/>
                  <a:gd name="connsiteY812" fmla="*/ 5238750 h 6677025"/>
                  <a:gd name="connsiteX813" fmla="*/ 1012825 w 8802688"/>
                  <a:gd name="connsiteY813" fmla="*/ 5130800 h 6677025"/>
                  <a:gd name="connsiteX814" fmla="*/ 957263 w 8802688"/>
                  <a:gd name="connsiteY814" fmla="*/ 5027613 h 6677025"/>
                  <a:gd name="connsiteX815" fmla="*/ 903288 w 8802688"/>
                  <a:gd name="connsiteY815" fmla="*/ 4919663 h 6677025"/>
                  <a:gd name="connsiteX816" fmla="*/ 855663 w 8802688"/>
                  <a:gd name="connsiteY816" fmla="*/ 4813300 h 6677025"/>
                  <a:gd name="connsiteX817" fmla="*/ 811213 w 8802688"/>
                  <a:gd name="connsiteY817" fmla="*/ 4706938 h 6677025"/>
                  <a:gd name="connsiteX818" fmla="*/ 769938 w 8802688"/>
                  <a:gd name="connsiteY818" fmla="*/ 4598988 h 6677025"/>
                  <a:gd name="connsiteX819" fmla="*/ 733425 w 8802688"/>
                  <a:gd name="connsiteY819" fmla="*/ 4492625 h 6677025"/>
                  <a:gd name="connsiteX820" fmla="*/ 701675 w 8802688"/>
                  <a:gd name="connsiteY820" fmla="*/ 4383088 h 6677025"/>
                  <a:gd name="connsiteX821" fmla="*/ 671513 w 8802688"/>
                  <a:gd name="connsiteY821" fmla="*/ 4271963 h 6677025"/>
                  <a:gd name="connsiteX822" fmla="*/ 647700 w 8802688"/>
                  <a:gd name="connsiteY822" fmla="*/ 4162425 h 6677025"/>
                  <a:gd name="connsiteX823" fmla="*/ 630238 w 8802688"/>
                  <a:gd name="connsiteY823" fmla="*/ 4049713 h 6677025"/>
                  <a:gd name="connsiteX824" fmla="*/ 617538 w 8802688"/>
                  <a:gd name="connsiteY824" fmla="*/ 3937000 h 6677025"/>
                  <a:gd name="connsiteX825" fmla="*/ 609600 w 8802688"/>
                  <a:gd name="connsiteY825" fmla="*/ 3821113 h 6677025"/>
                  <a:gd name="connsiteX826" fmla="*/ 609600 w 8802688"/>
                  <a:gd name="connsiteY826" fmla="*/ 3705225 h 6677025"/>
                  <a:gd name="connsiteX827" fmla="*/ 612775 w 8802688"/>
                  <a:gd name="connsiteY827" fmla="*/ 3586163 h 6677025"/>
                  <a:gd name="connsiteX828" fmla="*/ 620713 w 8802688"/>
                  <a:gd name="connsiteY828" fmla="*/ 3470275 h 6677025"/>
                  <a:gd name="connsiteX829" fmla="*/ 636588 w 8802688"/>
                  <a:gd name="connsiteY829" fmla="*/ 3354388 h 6677025"/>
                  <a:gd name="connsiteX830" fmla="*/ 657225 w 8802688"/>
                  <a:gd name="connsiteY830" fmla="*/ 3243263 h 6677025"/>
                  <a:gd name="connsiteX831" fmla="*/ 681038 w 8802688"/>
                  <a:gd name="connsiteY831" fmla="*/ 3136900 h 6677025"/>
                  <a:gd name="connsiteX832" fmla="*/ 709613 w 8802688"/>
                  <a:gd name="connsiteY832" fmla="*/ 3032125 h 6677025"/>
                  <a:gd name="connsiteX833" fmla="*/ 746125 w 8802688"/>
                  <a:gd name="connsiteY833" fmla="*/ 2932113 h 6677025"/>
                  <a:gd name="connsiteX834" fmla="*/ 784225 w 8802688"/>
                  <a:gd name="connsiteY834" fmla="*/ 2833688 h 6677025"/>
                  <a:gd name="connsiteX835" fmla="*/ 828675 w 8802688"/>
                  <a:gd name="connsiteY835" fmla="*/ 2735263 h 6677025"/>
                  <a:gd name="connsiteX836" fmla="*/ 879475 w 8802688"/>
                  <a:gd name="connsiteY836" fmla="*/ 2643188 h 6677025"/>
                  <a:gd name="connsiteX837" fmla="*/ 933450 w 8802688"/>
                  <a:gd name="connsiteY837" fmla="*/ 2551113 h 6677025"/>
                  <a:gd name="connsiteX838" fmla="*/ 992188 w 8802688"/>
                  <a:gd name="connsiteY838" fmla="*/ 2465388 h 6677025"/>
                  <a:gd name="connsiteX839" fmla="*/ 1055688 w 8802688"/>
                  <a:gd name="connsiteY839" fmla="*/ 2379663 h 6677025"/>
                  <a:gd name="connsiteX840" fmla="*/ 1123950 w 8802688"/>
                  <a:gd name="connsiteY840" fmla="*/ 2295525 h 6677025"/>
                  <a:gd name="connsiteX841" fmla="*/ 1195388 w 8802688"/>
                  <a:gd name="connsiteY841" fmla="*/ 2212975 h 6677025"/>
                  <a:gd name="connsiteX842" fmla="*/ 1271588 w 8802688"/>
                  <a:gd name="connsiteY842" fmla="*/ 2132013 h 6677025"/>
                  <a:gd name="connsiteX843" fmla="*/ 1355725 w 8802688"/>
                  <a:gd name="connsiteY843" fmla="*/ 2054225 h 6677025"/>
                  <a:gd name="connsiteX844" fmla="*/ 1423988 w 8802688"/>
                  <a:gd name="connsiteY844" fmla="*/ 2001838 h 6677025"/>
                  <a:gd name="connsiteX845" fmla="*/ 1495425 w 8802688"/>
                  <a:gd name="connsiteY845" fmla="*/ 1951038 h 6677025"/>
                  <a:gd name="connsiteX846" fmla="*/ 1566863 w 8802688"/>
                  <a:gd name="connsiteY846" fmla="*/ 1900238 h 6677025"/>
                  <a:gd name="connsiteX847" fmla="*/ 1641475 w 8802688"/>
                  <a:gd name="connsiteY847" fmla="*/ 1855788 h 6677025"/>
                  <a:gd name="connsiteX848" fmla="*/ 1714500 w 8802688"/>
                  <a:gd name="connsiteY848" fmla="*/ 1814513 h 6677025"/>
                  <a:gd name="connsiteX849" fmla="*/ 1789113 w 8802688"/>
                  <a:gd name="connsiteY849" fmla="*/ 1774825 h 6677025"/>
                  <a:gd name="connsiteX850" fmla="*/ 1866900 w 8802688"/>
                  <a:gd name="connsiteY850" fmla="*/ 1739900 h 6677025"/>
                  <a:gd name="connsiteX851" fmla="*/ 1944688 w 8802688"/>
                  <a:gd name="connsiteY851" fmla="*/ 1703388 h 6677025"/>
                  <a:gd name="connsiteX852" fmla="*/ 2020888 w 8802688"/>
                  <a:gd name="connsiteY852" fmla="*/ 1671638 h 6677025"/>
                  <a:gd name="connsiteX853" fmla="*/ 2101850 w 8802688"/>
                  <a:gd name="connsiteY853" fmla="*/ 1641476 h 6677025"/>
                  <a:gd name="connsiteX854" fmla="*/ 2184400 w 8802688"/>
                  <a:gd name="connsiteY854" fmla="*/ 1614488 h 6677025"/>
                  <a:gd name="connsiteX855" fmla="*/ 2268538 w 8802688"/>
                  <a:gd name="connsiteY855" fmla="*/ 1587500 h 6677025"/>
                  <a:gd name="connsiteX856" fmla="*/ 2351088 w 8802688"/>
                  <a:gd name="connsiteY856" fmla="*/ 1562100 h 6677025"/>
                  <a:gd name="connsiteX857" fmla="*/ 2436813 w 8802688"/>
                  <a:gd name="connsiteY857" fmla="*/ 1538288 h 6677025"/>
                  <a:gd name="connsiteX858" fmla="*/ 2616200 w 8802688"/>
                  <a:gd name="connsiteY858" fmla="*/ 1492250 h 6677025"/>
                  <a:gd name="connsiteX859" fmla="*/ 2725738 w 8802688"/>
                  <a:gd name="connsiteY859" fmla="*/ 1492250 h 6677025"/>
                  <a:gd name="connsiteX860" fmla="*/ 2654300 w 8802688"/>
                  <a:gd name="connsiteY860" fmla="*/ 1590675 h 6677025"/>
                  <a:gd name="connsiteX861" fmla="*/ 2582863 w 8802688"/>
                  <a:gd name="connsiteY861" fmla="*/ 1682750 h 6677025"/>
                  <a:gd name="connsiteX862" fmla="*/ 2435225 w 8802688"/>
                  <a:gd name="connsiteY862" fmla="*/ 1866901 h 6677025"/>
                  <a:gd name="connsiteX863" fmla="*/ 2363788 w 8802688"/>
                  <a:gd name="connsiteY863" fmla="*/ 1958975 h 6677025"/>
                  <a:gd name="connsiteX864" fmla="*/ 2295525 w 8802688"/>
                  <a:gd name="connsiteY864" fmla="*/ 2052638 h 6677025"/>
                  <a:gd name="connsiteX865" fmla="*/ 2228850 w 8802688"/>
                  <a:gd name="connsiteY865" fmla="*/ 2144713 h 6677025"/>
                  <a:gd name="connsiteX866" fmla="*/ 2200275 w 8802688"/>
                  <a:gd name="connsiteY866" fmla="*/ 2192338 h 6677025"/>
                  <a:gd name="connsiteX867" fmla="*/ 2170113 w 8802688"/>
                  <a:gd name="connsiteY867" fmla="*/ 2241550 h 6677025"/>
                  <a:gd name="connsiteX868" fmla="*/ 2089150 w 8802688"/>
                  <a:gd name="connsiteY868" fmla="*/ 2355850 h 6677025"/>
                  <a:gd name="connsiteX869" fmla="*/ 2047875 w 8802688"/>
                  <a:gd name="connsiteY869" fmla="*/ 2411413 h 6677025"/>
                  <a:gd name="connsiteX870" fmla="*/ 2012950 w 8802688"/>
                  <a:gd name="connsiteY870" fmla="*/ 2471738 h 6677025"/>
                  <a:gd name="connsiteX871" fmla="*/ 1979613 w 8802688"/>
                  <a:gd name="connsiteY871" fmla="*/ 2530475 h 6677025"/>
                  <a:gd name="connsiteX872" fmla="*/ 1952625 w 8802688"/>
                  <a:gd name="connsiteY872" fmla="*/ 2592388 h 6677025"/>
                  <a:gd name="connsiteX873" fmla="*/ 1928813 w 8802688"/>
                  <a:gd name="connsiteY873" fmla="*/ 2659063 h 6677025"/>
                  <a:gd name="connsiteX874" fmla="*/ 1917700 w 8802688"/>
                  <a:gd name="connsiteY874" fmla="*/ 2693988 h 6677025"/>
                  <a:gd name="connsiteX875" fmla="*/ 1911350 w 8802688"/>
                  <a:gd name="connsiteY875" fmla="*/ 2727325 h 6677025"/>
                  <a:gd name="connsiteX876" fmla="*/ 1893888 w 8802688"/>
                  <a:gd name="connsiteY876" fmla="*/ 2776538 h 6677025"/>
                  <a:gd name="connsiteX877" fmla="*/ 1881188 w 8802688"/>
                  <a:gd name="connsiteY877" fmla="*/ 2824163 h 6677025"/>
                  <a:gd name="connsiteX878" fmla="*/ 1873250 w 8802688"/>
                  <a:gd name="connsiteY878" fmla="*/ 2868613 h 6677025"/>
                  <a:gd name="connsiteX879" fmla="*/ 1873250 w 8802688"/>
                  <a:gd name="connsiteY879" fmla="*/ 2916238 h 6677025"/>
                  <a:gd name="connsiteX880" fmla="*/ 1876425 w 8802688"/>
                  <a:gd name="connsiteY880" fmla="*/ 2962275 h 6677025"/>
                  <a:gd name="connsiteX881" fmla="*/ 1881188 w 8802688"/>
                  <a:gd name="connsiteY881" fmla="*/ 3006725 h 6677025"/>
                  <a:gd name="connsiteX882" fmla="*/ 1893888 w 8802688"/>
                  <a:gd name="connsiteY882" fmla="*/ 3048000 h 6677025"/>
                  <a:gd name="connsiteX883" fmla="*/ 1905000 w 8802688"/>
                  <a:gd name="connsiteY883" fmla="*/ 3092450 h 6677025"/>
                  <a:gd name="connsiteX884" fmla="*/ 1924050 w 8802688"/>
                  <a:gd name="connsiteY884" fmla="*/ 3133725 h 6677025"/>
                  <a:gd name="connsiteX885" fmla="*/ 1944688 w 8802688"/>
                  <a:gd name="connsiteY885" fmla="*/ 3171825 h 6677025"/>
                  <a:gd name="connsiteX886" fmla="*/ 1965325 w 8802688"/>
                  <a:gd name="connsiteY886" fmla="*/ 3214688 h 6677025"/>
                  <a:gd name="connsiteX887" fmla="*/ 1989138 w 8802688"/>
                  <a:gd name="connsiteY887" fmla="*/ 3252788 h 6677025"/>
                  <a:gd name="connsiteX888" fmla="*/ 2041525 w 8802688"/>
                  <a:gd name="connsiteY888" fmla="*/ 3327400 h 6677025"/>
                  <a:gd name="connsiteX889" fmla="*/ 2095500 w 8802688"/>
                  <a:gd name="connsiteY889" fmla="*/ 3398838 h 6677025"/>
                  <a:gd name="connsiteX890" fmla="*/ 2149475 w 8802688"/>
                  <a:gd name="connsiteY890" fmla="*/ 3470275 h 6677025"/>
                  <a:gd name="connsiteX891" fmla="*/ 2197100 w 8802688"/>
                  <a:gd name="connsiteY891" fmla="*/ 3541713 h 6677025"/>
                  <a:gd name="connsiteX892" fmla="*/ 2217738 w 8802688"/>
                  <a:gd name="connsiteY892" fmla="*/ 3576638 h 6677025"/>
                  <a:gd name="connsiteX893" fmla="*/ 2238375 w 8802688"/>
                  <a:gd name="connsiteY893" fmla="*/ 3613150 h 6677025"/>
                  <a:gd name="connsiteX894" fmla="*/ 2252663 w 8802688"/>
                  <a:gd name="connsiteY894" fmla="*/ 3648075 h 6677025"/>
                  <a:gd name="connsiteX895" fmla="*/ 2268538 w 8802688"/>
                  <a:gd name="connsiteY895" fmla="*/ 3684588 h 6677025"/>
                  <a:gd name="connsiteX896" fmla="*/ 2279650 w 8802688"/>
                  <a:gd name="connsiteY896" fmla="*/ 3722688 h 6677025"/>
                  <a:gd name="connsiteX897" fmla="*/ 2286000 w 8802688"/>
                  <a:gd name="connsiteY897" fmla="*/ 3757613 h 6677025"/>
                  <a:gd name="connsiteX898" fmla="*/ 2289175 w 8802688"/>
                  <a:gd name="connsiteY898" fmla="*/ 3797300 h 6677025"/>
                  <a:gd name="connsiteX899" fmla="*/ 2289175 w 8802688"/>
                  <a:gd name="connsiteY899" fmla="*/ 3835400 h 6677025"/>
                  <a:gd name="connsiteX900" fmla="*/ 2286000 w 8802688"/>
                  <a:gd name="connsiteY900" fmla="*/ 3873500 h 6677025"/>
                  <a:gd name="connsiteX901" fmla="*/ 2276475 w 8802688"/>
                  <a:gd name="connsiteY901" fmla="*/ 3916363 h 6677025"/>
                  <a:gd name="connsiteX902" fmla="*/ 2262188 w 8802688"/>
                  <a:gd name="connsiteY902" fmla="*/ 3954463 h 6677025"/>
                  <a:gd name="connsiteX903" fmla="*/ 2244725 w 8802688"/>
                  <a:gd name="connsiteY903" fmla="*/ 3995738 h 6677025"/>
                  <a:gd name="connsiteX904" fmla="*/ 2232025 w 8802688"/>
                  <a:gd name="connsiteY904" fmla="*/ 4013200 h 6677025"/>
                  <a:gd name="connsiteX905" fmla="*/ 2224088 w 8802688"/>
                  <a:gd name="connsiteY905" fmla="*/ 4037013 h 6677025"/>
                  <a:gd name="connsiteX906" fmla="*/ 2217738 w 8802688"/>
                  <a:gd name="connsiteY906" fmla="*/ 4064000 h 6677025"/>
                  <a:gd name="connsiteX907" fmla="*/ 2217738 w 8802688"/>
                  <a:gd name="connsiteY907" fmla="*/ 4090988 h 6677025"/>
                  <a:gd name="connsiteX908" fmla="*/ 2217738 w 8802688"/>
                  <a:gd name="connsiteY908" fmla="*/ 4117975 h 6677025"/>
                  <a:gd name="connsiteX909" fmla="*/ 2224088 w 8802688"/>
                  <a:gd name="connsiteY909" fmla="*/ 4144963 h 6677025"/>
                  <a:gd name="connsiteX910" fmla="*/ 2232025 w 8802688"/>
                  <a:gd name="connsiteY910" fmla="*/ 4168775 h 6677025"/>
                  <a:gd name="connsiteX911" fmla="*/ 2244725 w 8802688"/>
                  <a:gd name="connsiteY911" fmla="*/ 4183063 h 6677025"/>
                  <a:gd name="connsiteX912" fmla="*/ 2306638 w 8802688"/>
                  <a:gd name="connsiteY912" fmla="*/ 4251325 h 6677025"/>
                  <a:gd name="connsiteX913" fmla="*/ 2368550 w 8802688"/>
                  <a:gd name="connsiteY913" fmla="*/ 4313238 h 6677025"/>
                  <a:gd name="connsiteX914" fmla="*/ 2435225 w 8802688"/>
                  <a:gd name="connsiteY914" fmla="*/ 4373563 h 6677025"/>
                  <a:gd name="connsiteX915" fmla="*/ 2497138 w 8802688"/>
                  <a:gd name="connsiteY915" fmla="*/ 4424363 h 6677025"/>
                  <a:gd name="connsiteX916" fmla="*/ 2562225 w 8802688"/>
                  <a:gd name="connsiteY916" fmla="*/ 4471988 h 6677025"/>
                  <a:gd name="connsiteX917" fmla="*/ 2627313 w 8802688"/>
                  <a:gd name="connsiteY917" fmla="*/ 4510088 h 6677025"/>
                  <a:gd name="connsiteX918" fmla="*/ 2660650 w 8802688"/>
                  <a:gd name="connsiteY918" fmla="*/ 4527550 h 6677025"/>
                  <a:gd name="connsiteX919" fmla="*/ 2695575 w 8802688"/>
                  <a:gd name="connsiteY919" fmla="*/ 4543425 h 6677025"/>
                  <a:gd name="connsiteX920" fmla="*/ 2728913 w 8802688"/>
                  <a:gd name="connsiteY920" fmla="*/ 4554538 h 6677025"/>
                  <a:gd name="connsiteX921" fmla="*/ 2763838 w 8802688"/>
                  <a:gd name="connsiteY921" fmla="*/ 4567238 h 6677025"/>
                  <a:gd name="connsiteX922" fmla="*/ 2800350 w 8802688"/>
                  <a:gd name="connsiteY922" fmla="*/ 4575175 h 6677025"/>
                  <a:gd name="connsiteX923" fmla="*/ 2835275 w 8802688"/>
                  <a:gd name="connsiteY923" fmla="*/ 4584700 h 6677025"/>
                  <a:gd name="connsiteX924" fmla="*/ 2871788 w 8802688"/>
                  <a:gd name="connsiteY924" fmla="*/ 4591050 h 6677025"/>
                  <a:gd name="connsiteX925" fmla="*/ 2906713 w 8802688"/>
                  <a:gd name="connsiteY925" fmla="*/ 4594225 h 6677025"/>
                  <a:gd name="connsiteX926" fmla="*/ 2943225 w 8802688"/>
                  <a:gd name="connsiteY926" fmla="*/ 4594225 h 6677025"/>
                  <a:gd name="connsiteX927" fmla="*/ 2981325 w 8802688"/>
                  <a:gd name="connsiteY927" fmla="*/ 4594225 h 6677025"/>
                  <a:gd name="connsiteX928" fmla="*/ 3021013 w 8802688"/>
                  <a:gd name="connsiteY928" fmla="*/ 4591050 h 6677025"/>
                  <a:gd name="connsiteX929" fmla="*/ 3059113 w 8802688"/>
                  <a:gd name="connsiteY929" fmla="*/ 4584700 h 6677025"/>
                  <a:gd name="connsiteX930" fmla="*/ 3097213 w 8802688"/>
                  <a:gd name="connsiteY930" fmla="*/ 4575175 h 6677025"/>
                  <a:gd name="connsiteX931" fmla="*/ 3138488 w 8802688"/>
                  <a:gd name="connsiteY931" fmla="*/ 4564063 h 6677025"/>
                  <a:gd name="connsiteX932" fmla="*/ 3178175 w 8802688"/>
                  <a:gd name="connsiteY932" fmla="*/ 4551363 h 6677025"/>
                  <a:gd name="connsiteX933" fmla="*/ 3219450 w 8802688"/>
                  <a:gd name="connsiteY933" fmla="*/ 4537075 h 6677025"/>
                  <a:gd name="connsiteX934" fmla="*/ 3263900 w 8802688"/>
                  <a:gd name="connsiteY934" fmla="*/ 4516438 h 6677025"/>
                  <a:gd name="connsiteX935" fmla="*/ 3305175 w 8802688"/>
                  <a:gd name="connsiteY935" fmla="*/ 4495800 h 6677025"/>
                  <a:gd name="connsiteX936" fmla="*/ 3349625 w 8802688"/>
                  <a:gd name="connsiteY936" fmla="*/ 4471988 h 6677025"/>
                  <a:gd name="connsiteX937" fmla="*/ 3394075 w 8802688"/>
                  <a:gd name="connsiteY937" fmla="*/ 4445000 h 6677025"/>
                  <a:gd name="connsiteX938" fmla="*/ 3617913 w 8802688"/>
                  <a:gd name="connsiteY938" fmla="*/ 4329113 h 6677025"/>
                  <a:gd name="connsiteX939" fmla="*/ 3730625 w 8802688"/>
                  <a:gd name="connsiteY939" fmla="*/ 4271963 h 6677025"/>
                  <a:gd name="connsiteX940" fmla="*/ 3843338 w 8802688"/>
                  <a:gd name="connsiteY940" fmla="*/ 4216400 h 6677025"/>
                  <a:gd name="connsiteX941" fmla="*/ 3959225 w 8802688"/>
                  <a:gd name="connsiteY941" fmla="*/ 4168775 h 6677025"/>
                  <a:gd name="connsiteX942" fmla="*/ 4019550 w 8802688"/>
                  <a:gd name="connsiteY942" fmla="*/ 4144963 h 6677025"/>
                  <a:gd name="connsiteX943" fmla="*/ 4078288 w 8802688"/>
                  <a:gd name="connsiteY943" fmla="*/ 4124325 h 6677025"/>
                  <a:gd name="connsiteX944" fmla="*/ 4138613 w 8802688"/>
                  <a:gd name="connsiteY944" fmla="*/ 4108450 h 6677025"/>
                  <a:gd name="connsiteX945" fmla="*/ 4197350 w 8802688"/>
                  <a:gd name="connsiteY945" fmla="*/ 4094163 h 6677025"/>
                  <a:gd name="connsiteX946" fmla="*/ 4259263 w 8802688"/>
                  <a:gd name="connsiteY946" fmla="*/ 4081463 h 6677025"/>
                  <a:gd name="connsiteX947" fmla="*/ 4322763 w 8802688"/>
                  <a:gd name="connsiteY947" fmla="*/ 4073525 h 6677025"/>
                  <a:gd name="connsiteX948" fmla="*/ 4337050 w 8802688"/>
                  <a:gd name="connsiteY948" fmla="*/ 4067175 h 6677025"/>
                  <a:gd name="connsiteX949" fmla="*/ 4354513 w 8802688"/>
                  <a:gd name="connsiteY949" fmla="*/ 4057650 h 6677025"/>
                  <a:gd name="connsiteX950" fmla="*/ 4375150 w 8802688"/>
                  <a:gd name="connsiteY950" fmla="*/ 4043363 h 6677025"/>
                  <a:gd name="connsiteX951" fmla="*/ 4397375 w 8802688"/>
                  <a:gd name="connsiteY951" fmla="*/ 4025900 h 6677025"/>
                  <a:gd name="connsiteX952" fmla="*/ 4418013 w 8802688"/>
                  <a:gd name="connsiteY952" fmla="*/ 4002088 h 6677025"/>
                  <a:gd name="connsiteX953" fmla="*/ 4438650 w 8802688"/>
                  <a:gd name="connsiteY953" fmla="*/ 3978275 h 6677025"/>
                  <a:gd name="connsiteX954" fmla="*/ 4456113 w 8802688"/>
                  <a:gd name="connsiteY954" fmla="*/ 3951288 h 6677025"/>
                  <a:gd name="connsiteX955" fmla="*/ 4470400 w 8802688"/>
                  <a:gd name="connsiteY955" fmla="*/ 3921125 h 6677025"/>
                  <a:gd name="connsiteX956" fmla="*/ 4497388 w 8802688"/>
                  <a:gd name="connsiteY956" fmla="*/ 3844925 h 6677025"/>
                  <a:gd name="connsiteX957" fmla="*/ 4518025 w 8802688"/>
                  <a:gd name="connsiteY957" fmla="*/ 3767138 h 6677025"/>
                  <a:gd name="connsiteX958" fmla="*/ 4537075 w 8802688"/>
                  <a:gd name="connsiteY958" fmla="*/ 3689350 h 6677025"/>
                  <a:gd name="connsiteX959" fmla="*/ 4548188 w 8802688"/>
                  <a:gd name="connsiteY959" fmla="*/ 3613150 h 6677025"/>
                  <a:gd name="connsiteX960" fmla="*/ 4560888 w 8802688"/>
                  <a:gd name="connsiteY960" fmla="*/ 3535363 h 6677025"/>
                  <a:gd name="connsiteX961" fmla="*/ 4565650 w 8802688"/>
                  <a:gd name="connsiteY961" fmla="*/ 3457575 h 6677025"/>
                  <a:gd name="connsiteX962" fmla="*/ 4572000 w 8802688"/>
                  <a:gd name="connsiteY962" fmla="*/ 3381375 h 6677025"/>
                  <a:gd name="connsiteX963" fmla="*/ 4572000 w 8802688"/>
                  <a:gd name="connsiteY963" fmla="*/ 3300413 h 6677025"/>
                  <a:gd name="connsiteX964" fmla="*/ 4572000 w 8802688"/>
                  <a:gd name="connsiteY964" fmla="*/ 3222625 h 6677025"/>
                  <a:gd name="connsiteX965" fmla="*/ 4568825 w 8802688"/>
                  <a:gd name="connsiteY965" fmla="*/ 3143250 h 6677025"/>
                  <a:gd name="connsiteX966" fmla="*/ 4562475 w 8802688"/>
                  <a:gd name="connsiteY966" fmla="*/ 3062288 h 6677025"/>
                  <a:gd name="connsiteX967" fmla="*/ 4554538 w 8802688"/>
                  <a:gd name="connsiteY967" fmla="*/ 2982913 h 6677025"/>
                  <a:gd name="connsiteX968" fmla="*/ 4533900 w 8802688"/>
                  <a:gd name="connsiteY968" fmla="*/ 2819400 h 6677025"/>
                  <a:gd name="connsiteX969" fmla="*/ 4506913 w 8802688"/>
                  <a:gd name="connsiteY969" fmla="*/ 2652713 h 6677025"/>
                  <a:gd name="connsiteX970" fmla="*/ 4479925 w 8802688"/>
                  <a:gd name="connsiteY970" fmla="*/ 2476500 h 6677025"/>
                  <a:gd name="connsiteX971" fmla="*/ 4446588 w 8802688"/>
                  <a:gd name="connsiteY971" fmla="*/ 2292351 h 6677025"/>
                  <a:gd name="connsiteX972" fmla="*/ 4429125 w 8802688"/>
                  <a:gd name="connsiteY972" fmla="*/ 2197100 h 6677025"/>
                  <a:gd name="connsiteX973" fmla="*/ 4408488 w 8802688"/>
                  <a:gd name="connsiteY973" fmla="*/ 2098675 h 6677025"/>
                  <a:gd name="connsiteX974" fmla="*/ 4384675 w 8802688"/>
                  <a:gd name="connsiteY974" fmla="*/ 2005013 h 6677025"/>
                  <a:gd name="connsiteX975" fmla="*/ 4360863 w 8802688"/>
                  <a:gd name="connsiteY975" fmla="*/ 1906588 h 6677025"/>
                  <a:gd name="connsiteX976" fmla="*/ 4360863 w 8802688"/>
                  <a:gd name="connsiteY976" fmla="*/ 2765425 h 6677025"/>
                  <a:gd name="connsiteX977" fmla="*/ 4360863 w 8802688"/>
                  <a:gd name="connsiteY977" fmla="*/ 3698875 h 6677025"/>
                  <a:gd name="connsiteX978" fmla="*/ 4357688 w 8802688"/>
                  <a:gd name="connsiteY978" fmla="*/ 3725863 h 6677025"/>
                  <a:gd name="connsiteX979" fmla="*/ 4354513 w 8802688"/>
                  <a:gd name="connsiteY979" fmla="*/ 3752850 h 6677025"/>
                  <a:gd name="connsiteX980" fmla="*/ 4349750 w 8802688"/>
                  <a:gd name="connsiteY980" fmla="*/ 3776663 h 6677025"/>
                  <a:gd name="connsiteX981" fmla="*/ 4340225 w 8802688"/>
                  <a:gd name="connsiteY981" fmla="*/ 3797300 h 6677025"/>
                  <a:gd name="connsiteX982" fmla="*/ 4327525 w 8802688"/>
                  <a:gd name="connsiteY982" fmla="*/ 3817938 h 6677025"/>
                  <a:gd name="connsiteX983" fmla="*/ 4316413 w 8802688"/>
                  <a:gd name="connsiteY983" fmla="*/ 3838575 h 6677025"/>
                  <a:gd name="connsiteX984" fmla="*/ 4302125 w 8802688"/>
                  <a:gd name="connsiteY984" fmla="*/ 3856038 h 6677025"/>
                  <a:gd name="connsiteX985" fmla="*/ 4286250 w 8802688"/>
                  <a:gd name="connsiteY985" fmla="*/ 3870325 h 6677025"/>
                  <a:gd name="connsiteX986" fmla="*/ 4265613 w 8802688"/>
                  <a:gd name="connsiteY986" fmla="*/ 3886200 h 6677025"/>
                  <a:gd name="connsiteX987" fmla="*/ 4248150 w 8802688"/>
                  <a:gd name="connsiteY987" fmla="*/ 3900488 h 6677025"/>
                  <a:gd name="connsiteX988" fmla="*/ 4203700 w 8802688"/>
                  <a:gd name="connsiteY988" fmla="*/ 3924300 h 6677025"/>
                  <a:gd name="connsiteX989" fmla="*/ 4152900 w 8802688"/>
                  <a:gd name="connsiteY989" fmla="*/ 3944938 h 6677025"/>
                  <a:gd name="connsiteX990" fmla="*/ 4098925 w 8802688"/>
                  <a:gd name="connsiteY990" fmla="*/ 3960813 h 6677025"/>
                  <a:gd name="connsiteX991" fmla="*/ 4000500 w 8802688"/>
                  <a:gd name="connsiteY991" fmla="*/ 3989388 h 6677025"/>
                  <a:gd name="connsiteX992" fmla="*/ 3906838 w 8802688"/>
                  <a:gd name="connsiteY992" fmla="*/ 4022725 h 6677025"/>
                  <a:gd name="connsiteX993" fmla="*/ 3811588 w 8802688"/>
                  <a:gd name="connsiteY993" fmla="*/ 4057650 h 6677025"/>
                  <a:gd name="connsiteX994" fmla="*/ 3716338 w 8802688"/>
                  <a:gd name="connsiteY994" fmla="*/ 4100513 h 6677025"/>
                  <a:gd name="connsiteX995" fmla="*/ 3621088 w 8802688"/>
                  <a:gd name="connsiteY995" fmla="*/ 4144963 h 6677025"/>
                  <a:gd name="connsiteX996" fmla="*/ 3532188 w 8802688"/>
                  <a:gd name="connsiteY996" fmla="*/ 4192588 h 6677025"/>
                  <a:gd name="connsiteX997" fmla="*/ 3441700 w 8802688"/>
                  <a:gd name="connsiteY997" fmla="*/ 4243388 h 6677025"/>
                  <a:gd name="connsiteX998" fmla="*/ 3359150 w 8802688"/>
                  <a:gd name="connsiteY998" fmla="*/ 4295775 h 6677025"/>
                  <a:gd name="connsiteX999" fmla="*/ 3287713 w 8802688"/>
                  <a:gd name="connsiteY999" fmla="*/ 4329113 h 6677025"/>
                  <a:gd name="connsiteX1000" fmla="*/ 3222625 w 8802688"/>
                  <a:gd name="connsiteY1000" fmla="*/ 4359275 h 6677025"/>
                  <a:gd name="connsiteX1001" fmla="*/ 3157538 w 8802688"/>
                  <a:gd name="connsiteY1001" fmla="*/ 4379913 h 6677025"/>
                  <a:gd name="connsiteX1002" fmla="*/ 3094038 w 8802688"/>
                  <a:gd name="connsiteY1002" fmla="*/ 4400550 h 6677025"/>
                  <a:gd name="connsiteX1003" fmla="*/ 3032125 w 8802688"/>
                  <a:gd name="connsiteY1003" fmla="*/ 4411663 h 6677025"/>
                  <a:gd name="connsiteX1004" fmla="*/ 2973388 w 8802688"/>
                  <a:gd name="connsiteY1004" fmla="*/ 4421188 h 6677025"/>
                  <a:gd name="connsiteX1005" fmla="*/ 2913063 w 8802688"/>
                  <a:gd name="connsiteY1005" fmla="*/ 4421188 h 6677025"/>
                  <a:gd name="connsiteX1006" fmla="*/ 2857500 w 8802688"/>
                  <a:gd name="connsiteY1006" fmla="*/ 4418013 h 6677025"/>
                  <a:gd name="connsiteX1007" fmla="*/ 2803525 w 8802688"/>
                  <a:gd name="connsiteY1007" fmla="*/ 4406900 h 6677025"/>
                  <a:gd name="connsiteX1008" fmla="*/ 2749550 w 8802688"/>
                  <a:gd name="connsiteY1008" fmla="*/ 4391025 h 6677025"/>
                  <a:gd name="connsiteX1009" fmla="*/ 2698750 w 8802688"/>
                  <a:gd name="connsiteY1009" fmla="*/ 4367213 h 6677025"/>
                  <a:gd name="connsiteX1010" fmla="*/ 2647950 w 8802688"/>
                  <a:gd name="connsiteY1010" fmla="*/ 4337050 h 6677025"/>
                  <a:gd name="connsiteX1011" fmla="*/ 2600325 w 8802688"/>
                  <a:gd name="connsiteY1011" fmla="*/ 4302125 h 6677025"/>
                  <a:gd name="connsiteX1012" fmla="*/ 2554288 w 8802688"/>
                  <a:gd name="connsiteY1012" fmla="*/ 4257675 h 6677025"/>
                  <a:gd name="connsiteX1013" fmla="*/ 2508250 w 8802688"/>
                  <a:gd name="connsiteY1013" fmla="*/ 4206875 h 6677025"/>
                  <a:gd name="connsiteX1014" fmla="*/ 2466975 w 8802688"/>
                  <a:gd name="connsiteY1014" fmla="*/ 4148138 h 6677025"/>
                  <a:gd name="connsiteX1015" fmla="*/ 2452688 w 8802688"/>
                  <a:gd name="connsiteY1015" fmla="*/ 4117975 h 6677025"/>
                  <a:gd name="connsiteX1016" fmla="*/ 2439988 w 8802688"/>
                  <a:gd name="connsiteY1016" fmla="*/ 4084638 h 6677025"/>
                  <a:gd name="connsiteX1017" fmla="*/ 2428875 w 8802688"/>
                  <a:gd name="connsiteY1017" fmla="*/ 4049713 h 6677025"/>
                  <a:gd name="connsiteX1018" fmla="*/ 2419350 w 8802688"/>
                  <a:gd name="connsiteY1018" fmla="*/ 4016375 h 6677025"/>
                  <a:gd name="connsiteX1019" fmla="*/ 2416175 w 8802688"/>
                  <a:gd name="connsiteY1019" fmla="*/ 3981450 h 6677025"/>
                  <a:gd name="connsiteX1020" fmla="*/ 2416175 w 8802688"/>
                  <a:gd name="connsiteY1020" fmla="*/ 3948113 h 6677025"/>
                  <a:gd name="connsiteX1021" fmla="*/ 2419350 w 8802688"/>
                  <a:gd name="connsiteY1021" fmla="*/ 3916363 h 6677025"/>
                  <a:gd name="connsiteX1022" fmla="*/ 2425700 w 8802688"/>
                  <a:gd name="connsiteY1022" fmla="*/ 3900488 h 6677025"/>
                  <a:gd name="connsiteX1023" fmla="*/ 2432050 w 8802688"/>
                  <a:gd name="connsiteY1023" fmla="*/ 3886200 h 6677025"/>
                  <a:gd name="connsiteX1024" fmla="*/ 2446338 w 8802688"/>
                  <a:gd name="connsiteY1024" fmla="*/ 3829050 h 6677025"/>
                  <a:gd name="connsiteX1025" fmla="*/ 2463800 w 8802688"/>
                  <a:gd name="connsiteY1025" fmla="*/ 3778250 h 6677025"/>
                  <a:gd name="connsiteX1026" fmla="*/ 2484438 w 8802688"/>
                  <a:gd name="connsiteY1026" fmla="*/ 3730625 h 6677025"/>
                  <a:gd name="connsiteX1027" fmla="*/ 2508250 w 8802688"/>
                  <a:gd name="connsiteY1027" fmla="*/ 3684588 h 6677025"/>
                  <a:gd name="connsiteX1028" fmla="*/ 2535238 w 8802688"/>
                  <a:gd name="connsiteY1028" fmla="*/ 3638550 h 6677025"/>
                  <a:gd name="connsiteX1029" fmla="*/ 2559050 w 8802688"/>
                  <a:gd name="connsiteY1029" fmla="*/ 3597275 h 6677025"/>
                  <a:gd name="connsiteX1030" fmla="*/ 2616200 w 8802688"/>
                  <a:gd name="connsiteY1030" fmla="*/ 3511550 h 6677025"/>
                  <a:gd name="connsiteX1031" fmla="*/ 2667000 w 8802688"/>
                  <a:gd name="connsiteY1031" fmla="*/ 3406775 h 6677025"/>
                  <a:gd name="connsiteX1032" fmla="*/ 2705100 w 8802688"/>
                  <a:gd name="connsiteY1032" fmla="*/ 3311525 h 6677025"/>
                  <a:gd name="connsiteX1033" fmla="*/ 2735263 w 8802688"/>
                  <a:gd name="connsiteY1033" fmla="*/ 3222625 h 6677025"/>
                  <a:gd name="connsiteX1034" fmla="*/ 2763838 w 8802688"/>
                  <a:gd name="connsiteY1034" fmla="*/ 3136900 h 6677025"/>
                  <a:gd name="connsiteX1035" fmla="*/ 2722563 w 8802688"/>
                  <a:gd name="connsiteY1035" fmla="*/ 3181350 h 6677025"/>
                  <a:gd name="connsiteX1036" fmla="*/ 2681288 w 8802688"/>
                  <a:gd name="connsiteY1036" fmla="*/ 3228975 h 6677025"/>
                  <a:gd name="connsiteX1037" fmla="*/ 2598738 w 8802688"/>
                  <a:gd name="connsiteY1037" fmla="*/ 3330575 h 6677025"/>
                  <a:gd name="connsiteX1038" fmla="*/ 2514600 w 8802688"/>
                  <a:gd name="connsiteY1038" fmla="*/ 3436938 h 6677025"/>
                  <a:gd name="connsiteX1039" fmla="*/ 2432050 w 8802688"/>
                  <a:gd name="connsiteY1039" fmla="*/ 3549650 h 6677025"/>
                  <a:gd name="connsiteX1040" fmla="*/ 2374900 w 8802688"/>
                  <a:gd name="connsiteY1040" fmla="*/ 3478213 h 6677025"/>
                  <a:gd name="connsiteX1041" fmla="*/ 2324100 w 8802688"/>
                  <a:gd name="connsiteY1041" fmla="*/ 3409950 h 6677025"/>
                  <a:gd name="connsiteX1042" fmla="*/ 2276475 w 8802688"/>
                  <a:gd name="connsiteY1042" fmla="*/ 3338513 h 6677025"/>
                  <a:gd name="connsiteX1043" fmla="*/ 2228850 w 8802688"/>
                  <a:gd name="connsiteY1043" fmla="*/ 3267075 h 6677025"/>
                  <a:gd name="connsiteX1044" fmla="*/ 2143125 w 8802688"/>
                  <a:gd name="connsiteY1044" fmla="*/ 3127375 h 6677025"/>
                  <a:gd name="connsiteX1045" fmla="*/ 2060575 w 8802688"/>
                  <a:gd name="connsiteY1045" fmla="*/ 2987675 h 6677025"/>
                  <a:gd name="connsiteX1046" fmla="*/ 2047875 w 8802688"/>
                  <a:gd name="connsiteY1046" fmla="*/ 2973388 h 6677025"/>
                  <a:gd name="connsiteX1047" fmla="*/ 2039938 w 8802688"/>
                  <a:gd name="connsiteY1047" fmla="*/ 2955925 h 6677025"/>
                  <a:gd name="connsiteX1048" fmla="*/ 2030413 w 8802688"/>
                  <a:gd name="connsiteY1048" fmla="*/ 2935288 h 6677025"/>
                  <a:gd name="connsiteX1049" fmla="*/ 2027238 w 8802688"/>
                  <a:gd name="connsiteY1049" fmla="*/ 2914650 h 6677025"/>
                  <a:gd name="connsiteX1050" fmla="*/ 2020888 w 8802688"/>
                  <a:gd name="connsiteY1050" fmla="*/ 2871788 h 6677025"/>
                  <a:gd name="connsiteX1051" fmla="*/ 2020888 w 8802688"/>
                  <a:gd name="connsiteY1051" fmla="*/ 2840038 h 6677025"/>
                  <a:gd name="connsiteX1052" fmla="*/ 2063750 w 8802688"/>
                  <a:gd name="connsiteY1052" fmla="*/ 2755900 h 6677025"/>
                  <a:gd name="connsiteX1053" fmla="*/ 2101850 w 8802688"/>
                  <a:gd name="connsiteY1053" fmla="*/ 2673350 h 6677025"/>
                  <a:gd name="connsiteX1054" fmla="*/ 2176463 w 8802688"/>
                  <a:gd name="connsiteY1054" fmla="*/ 2506663 h 6677025"/>
                  <a:gd name="connsiteX1055" fmla="*/ 2214563 w 8802688"/>
                  <a:gd name="connsiteY1055" fmla="*/ 2428875 h 6677025"/>
                  <a:gd name="connsiteX1056" fmla="*/ 2255838 w 8802688"/>
                  <a:gd name="connsiteY1056" fmla="*/ 2352675 h 6677025"/>
                  <a:gd name="connsiteX1057" fmla="*/ 2303463 w 8802688"/>
                  <a:gd name="connsiteY1057" fmla="*/ 2274888 h 6677025"/>
                  <a:gd name="connsiteX1058" fmla="*/ 2330450 w 8802688"/>
                  <a:gd name="connsiteY1058" fmla="*/ 2238375 h 6677025"/>
                  <a:gd name="connsiteX1059" fmla="*/ 2357438 w 8802688"/>
                  <a:gd name="connsiteY1059" fmla="*/ 2203450 h 6677025"/>
                  <a:gd name="connsiteX1060" fmla="*/ 2482850 w 8802688"/>
                  <a:gd name="connsiteY1060" fmla="*/ 2054225 h 6677025"/>
                  <a:gd name="connsiteX1061" fmla="*/ 2613025 w 8802688"/>
                  <a:gd name="connsiteY1061" fmla="*/ 1909763 h 6677025"/>
                  <a:gd name="connsiteX1062" fmla="*/ 2743200 w 8802688"/>
                  <a:gd name="connsiteY1062" fmla="*/ 1766888 h 6677025"/>
                  <a:gd name="connsiteX1063" fmla="*/ 2874963 w 8802688"/>
                  <a:gd name="connsiteY1063" fmla="*/ 1630363 h 6677025"/>
                  <a:gd name="connsiteX1064" fmla="*/ 3138488 w 8802688"/>
                  <a:gd name="connsiteY1064" fmla="*/ 1358900 h 6677025"/>
                  <a:gd name="connsiteX1065" fmla="*/ 3267075 w 8802688"/>
                  <a:gd name="connsiteY1065" fmla="*/ 1222376 h 6677025"/>
                  <a:gd name="connsiteX1066" fmla="*/ 3394075 w 8802688"/>
                  <a:gd name="connsiteY1066" fmla="*/ 1082675 h 6677025"/>
                  <a:gd name="connsiteX1067" fmla="*/ 3430588 w 8802688"/>
                  <a:gd name="connsiteY1067" fmla="*/ 1044576 h 6677025"/>
                  <a:gd name="connsiteX1068" fmla="*/ 3468688 w 8802688"/>
                  <a:gd name="connsiteY1068" fmla="*/ 1011238 h 6677025"/>
                  <a:gd name="connsiteX1069" fmla="*/ 3508375 w 8802688"/>
                  <a:gd name="connsiteY1069" fmla="*/ 984250 h 6677025"/>
                  <a:gd name="connsiteX1070" fmla="*/ 3546475 w 8802688"/>
                  <a:gd name="connsiteY1070" fmla="*/ 963613 h 6677025"/>
                  <a:gd name="connsiteX1071" fmla="*/ 3587750 w 8802688"/>
                  <a:gd name="connsiteY1071" fmla="*/ 946150 h 6677025"/>
                  <a:gd name="connsiteX1072" fmla="*/ 3629025 w 8802688"/>
                  <a:gd name="connsiteY1072" fmla="*/ 933450 h 6677025"/>
                  <a:gd name="connsiteX1073" fmla="*/ 3671888 w 8802688"/>
                  <a:gd name="connsiteY1073" fmla="*/ 922338 h 6677025"/>
                  <a:gd name="connsiteX1074" fmla="*/ 3716338 w 8802688"/>
                  <a:gd name="connsiteY1074" fmla="*/ 915988 h 6677025"/>
                  <a:gd name="connsiteX1075" fmla="*/ 3802063 w 8802688"/>
                  <a:gd name="connsiteY1075" fmla="*/ 904875 h 6677025"/>
                  <a:gd name="connsiteX1076" fmla="*/ 3890963 w 8802688"/>
                  <a:gd name="connsiteY1076" fmla="*/ 895350 h 6677025"/>
                  <a:gd name="connsiteX1077" fmla="*/ 3932238 w 8802688"/>
                  <a:gd name="connsiteY1077" fmla="*/ 889000 h 6677025"/>
                  <a:gd name="connsiteX1078" fmla="*/ 3976688 w 8802688"/>
                  <a:gd name="connsiteY1078" fmla="*/ 881063 h 6677025"/>
                  <a:gd name="connsiteX1079" fmla="*/ 4022725 w 8802688"/>
                  <a:gd name="connsiteY1079" fmla="*/ 871538 h 6677025"/>
                  <a:gd name="connsiteX1080" fmla="*/ 4064000 w 8802688"/>
                  <a:gd name="connsiteY1080" fmla="*/ 860425 h 6677025"/>
                  <a:gd name="connsiteX1081" fmla="*/ 4090988 w 8802688"/>
                  <a:gd name="connsiteY1081" fmla="*/ 857250 h 6677025"/>
                  <a:gd name="connsiteX1082" fmla="*/ 4117975 w 8802688"/>
                  <a:gd name="connsiteY1082" fmla="*/ 854075 h 6677025"/>
                  <a:gd name="connsiteX1083" fmla="*/ 4143375 w 8802688"/>
                  <a:gd name="connsiteY1083" fmla="*/ 844550 h 6677025"/>
                  <a:gd name="connsiteX1084" fmla="*/ 4170363 w 8802688"/>
                  <a:gd name="connsiteY1084" fmla="*/ 836613 h 6677025"/>
                  <a:gd name="connsiteX1085" fmla="*/ 4191000 w 8802688"/>
                  <a:gd name="connsiteY1085" fmla="*/ 823913 h 6677025"/>
                  <a:gd name="connsiteX1086" fmla="*/ 4214813 w 8802688"/>
                  <a:gd name="connsiteY1086" fmla="*/ 812801 h 6677025"/>
                  <a:gd name="connsiteX1087" fmla="*/ 4233863 w 8802688"/>
                  <a:gd name="connsiteY1087" fmla="*/ 796926 h 6677025"/>
                  <a:gd name="connsiteX1088" fmla="*/ 4248150 w 8802688"/>
                  <a:gd name="connsiteY1088" fmla="*/ 785813 h 6677025"/>
                  <a:gd name="connsiteX1089" fmla="*/ 3876675 w 8802688"/>
                  <a:gd name="connsiteY1089" fmla="*/ 785813 h 6677025"/>
                  <a:gd name="connsiteX1090" fmla="*/ 3906838 w 8802688"/>
                  <a:gd name="connsiteY1090" fmla="*/ 728663 h 6677025"/>
                  <a:gd name="connsiteX1091" fmla="*/ 3938588 w 8802688"/>
                  <a:gd name="connsiteY1091" fmla="*/ 677863 h 6677025"/>
                  <a:gd name="connsiteX1092" fmla="*/ 3971925 w 8802688"/>
                  <a:gd name="connsiteY1092" fmla="*/ 630238 h 6677025"/>
                  <a:gd name="connsiteX1093" fmla="*/ 4006850 w 8802688"/>
                  <a:gd name="connsiteY1093" fmla="*/ 585788 h 6677025"/>
                  <a:gd name="connsiteX1094" fmla="*/ 4046538 w 8802688"/>
                  <a:gd name="connsiteY1094" fmla="*/ 544513 h 6677025"/>
                  <a:gd name="connsiteX1095" fmla="*/ 4084638 w 8802688"/>
                  <a:gd name="connsiteY1095" fmla="*/ 506413 h 6677025"/>
                  <a:gd name="connsiteX1096" fmla="*/ 4125913 w 8802688"/>
                  <a:gd name="connsiteY1096" fmla="*/ 466725 h 6677025"/>
                  <a:gd name="connsiteX1097" fmla="*/ 4170363 w 8802688"/>
                  <a:gd name="connsiteY1097" fmla="*/ 434975 h 6677025"/>
                  <a:gd name="connsiteX1098" fmla="*/ 4211638 w 8802688"/>
                  <a:gd name="connsiteY1098" fmla="*/ 401638 h 6677025"/>
                  <a:gd name="connsiteX1099" fmla="*/ 4259263 w 8802688"/>
                  <a:gd name="connsiteY1099" fmla="*/ 373063 h 6677025"/>
                  <a:gd name="connsiteX1100" fmla="*/ 4303713 w 8802688"/>
                  <a:gd name="connsiteY1100" fmla="*/ 342900 h 6677025"/>
                  <a:gd name="connsiteX1101" fmla="*/ 4351338 w 8802688"/>
                  <a:gd name="connsiteY1101" fmla="*/ 315913 h 6677025"/>
                  <a:gd name="connsiteX1102" fmla="*/ 4446588 w 8802688"/>
                  <a:gd name="connsiteY1102" fmla="*/ 268288 h 6677025"/>
                  <a:gd name="connsiteX1103" fmla="*/ 4545013 w 8802688"/>
                  <a:gd name="connsiteY1103" fmla="*/ 223838 h 6677025"/>
                  <a:gd name="connsiteX1104" fmla="*/ 4654550 w 8802688"/>
                  <a:gd name="connsiteY1104" fmla="*/ 193675 h 6677025"/>
                  <a:gd name="connsiteX1105" fmla="*/ 4768850 w 8802688"/>
                  <a:gd name="connsiteY1105" fmla="*/ 163513 h 6677025"/>
                  <a:gd name="connsiteX1106" fmla="*/ 4991101 w 8802688"/>
                  <a:gd name="connsiteY1106" fmla="*/ 98425 h 6677025"/>
                  <a:gd name="connsiteX1107" fmla="*/ 5100638 w 8802688"/>
                  <a:gd name="connsiteY1107" fmla="*/ 69850 h 6677025"/>
                  <a:gd name="connsiteX1108" fmla="*/ 5213351 w 8802688"/>
                  <a:gd name="connsiteY1108" fmla="*/ 39688 h 6677025"/>
                  <a:gd name="connsiteX1109" fmla="*/ 5324476 w 8802688"/>
                  <a:gd name="connsiteY1109" fmla="*/ 19050 h 667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Lst>
                <a:rect l="l" t="t" r="r" b="b"/>
                <a:pathLst>
                  <a:path w="8802688" h="6677025">
                    <a:moveTo>
                      <a:pt x="5546725" y="4819650"/>
                    </a:moveTo>
                    <a:lnTo>
                      <a:pt x="5573713" y="4926013"/>
                    </a:lnTo>
                    <a:lnTo>
                      <a:pt x="5603875" y="5024438"/>
                    </a:lnTo>
                    <a:lnTo>
                      <a:pt x="5630863" y="5122863"/>
                    </a:lnTo>
                    <a:lnTo>
                      <a:pt x="5657850" y="5229225"/>
                    </a:lnTo>
                    <a:lnTo>
                      <a:pt x="5668963" y="5313363"/>
                    </a:lnTo>
                    <a:lnTo>
                      <a:pt x="5681663" y="5399088"/>
                    </a:lnTo>
                    <a:lnTo>
                      <a:pt x="5686425" y="5484813"/>
                    </a:lnTo>
                    <a:lnTo>
                      <a:pt x="5689600" y="5572126"/>
                    </a:lnTo>
                    <a:lnTo>
                      <a:pt x="5695950" y="5749926"/>
                    </a:lnTo>
                    <a:lnTo>
                      <a:pt x="5695950" y="5940426"/>
                    </a:lnTo>
                    <a:lnTo>
                      <a:pt x="5692775" y="5957888"/>
                    </a:lnTo>
                    <a:lnTo>
                      <a:pt x="5689600" y="5978526"/>
                    </a:lnTo>
                    <a:lnTo>
                      <a:pt x="5681663" y="6002338"/>
                    </a:lnTo>
                    <a:lnTo>
                      <a:pt x="5672138" y="6029326"/>
                    </a:lnTo>
                    <a:lnTo>
                      <a:pt x="5659438" y="6053138"/>
                    </a:lnTo>
                    <a:lnTo>
                      <a:pt x="5648325" y="6070601"/>
                    </a:lnTo>
                    <a:lnTo>
                      <a:pt x="5634038" y="6086476"/>
                    </a:lnTo>
                    <a:lnTo>
                      <a:pt x="5627688" y="6088063"/>
                    </a:lnTo>
                    <a:lnTo>
                      <a:pt x="5621338" y="6088063"/>
                    </a:lnTo>
                    <a:lnTo>
                      <a:pt x="5526088" y="6100763"/>
                    </a:lnTo>
                    <a:lnTo>
                      <a:pt x="5430838" y="6107113"/>
                    </a:lnTo>
                    <a:lnTo>
                      <a:pt x="5338763" y="6107113"/>
                    </a:lnTo>
                    <a:lnTo>
                      <a:pt x="5249862" y="6103938"/>
                    </a:lnTo>
                    <a:lnTo>
                      <a:pt x="5068887" y="6094413"/>
                    </a:lnTo>
                    <a:lnTo>
                      <a:pt x="4973637" y="6091238"/>
                    </a:lnTo>
                    <a:lnTo>
                      <a:pt x="4878387" y="6088063"/>
                    </a:lnTo>
                    <a:lnTo>
                      <a:pt x="5045075" y="5780088"/>
                    </a:lnTo>
                    <a:lnTo>
                      <a:pt x="5213350" y="5467350"/>
                    </a:lnTo>
                    <a:lnTo>
                      <a:pt x="5380038" y="5149850"/>
                    </a:lnTo>
                    <a:close/>
                    <a:moveTo>
                      <a:pt x="576262" y="4632325"/>
                    </a:moveTo>
                    <a:lnTo>
                      <a:pt x="685799" y="4827588"/>
                    </a:lnTo>
                    <a:lnTo>
                      <a:pt x="796925" y="5030788"/>
                    </a:lnTo>
                    <a:lnTo>
                      <a:pt x="909637" y="5235575"/>
                    </a:lnTo>
                    <a:lnTo>
                      <a:pt x="1019175" y="5456238"/>
                    </a:lnTo>
                    <a:lnTo>
                      <a:pt x="1031875" y="5481638"/>
                    </a:lnTo>
                    <a:lnTo>
                      <a:pt x="1039812" y="5508626"/>
                    </a:lnTo>
                    <a:lnTo>
                      <a:pt x="1046162" y="5532438"/>
                    </a:lnTo>
                    <a:lnTo>
                      <a:pt x="1049337" y="5559426"/>
                    </a:lnTo>
                    <a:lnTo>
                      <a:pt x="1049337" y="5580063"/>
                    </a:lnTo>
                    <a:lnTo>
                      <a:pt x="1046162" y="5600701"/>
                    </a:lnTo>
                    <a:lnTo>
                      <a:pt x="1039812" y="5621338"/>
                    </a:lnTo>
                    <a:lnTo>
                      <a:pt x="1028699" y="5640388"/>
                    </a:lnTo>
                    <a:lnTo>
                      <a:pt x="1019175" y="5657851"/>
                    </a:lnTo>
                    <a:lnTo>
                      <a:pt x="1004887" y="5672138"/>
                    </a:lnTo>
                    <a:lnTo>
                      <a:pt x="987425" y="5684838"/>
                    </a:lnTo>
                    <a:lnTo>
                      <a:pt x="968375" y="5695951"/>
                    </a:lnTo>
                    <a:lnTo>
                      <a:pt x="947737" y="5705476"/>
                    </a:lnTo>
                    <a:lnTo>
                      <a:pt x="923925" y="5711826"/>
                    </a:lnTo>
                    <a:lnTo>
                      <a:pt x="896937" y="5713413"/>
                    </a:lnTo>
                    <a:lnTo>
                      <a:pt x="871537" y="5716588"/>
                    </a:lnTo>
                    <a:lnTo>
                      <a:pt x="844549" y="5716588"/>
                    </a:lnTo>
                    <a:lnTo>
                      <a:pt x="814387" y="5716588"/>
                    </a:lnTo>
                    <a:lnTo>
                      <a:pt x="787399" y="5713413"/>
                    </a:lnTo>
                    <a:lnTo>
                      <a:pt x="757237" y="5711826"/>
                    </a:lnTo>
                    <a:lnTo>
                      <a:pt x="728662" y="5702301"/>
                    </a:lnTo>
                    <a:lnTo>
                      <a:pt x="695325" y="5692776"/>
                    </a:lnTo>
                    <a:lnTo>
                      <a:pt x="636587" y="5668963"/>
                    </a:lnTo>
                    <a:lnTo>
                      <a:pt x="576262" y="5637213"/>
                    </a:lnTo>
                    <a:lnTo>
                      <a:pt x="520699" y="5600701"/>
                    </a:lnTo>
                    <a:lnTo>
                      <a:pt x="463549" y="5556251"/>
                    </a:lnTo>
                    <a:lnTo>
                      <a:pt x="406399" y="5508626"/>
                    </a:lnTo>
                    <a:lnTo>
                      <a:pt x="360362" y="5457826"/>
                    </a:lnTo>
                    <a:lnTo>
                      <a:pt x="312737" y="5405438"/>
                    </a:lnTo>
                    <a:lnTo>
                      <a:pt x="269875" y="5351463"/>
                    </a:lnTo>
                    <a:lnTo>
                      <a:pt x="234949" y="5294313"/>
                    </a:lnTo>
                    <a:lnTo>
                      <a:pt x="207962" y="5238750"/>
                    </a:lnTo>
                    <a:lnTo>
                      <a:pt x="184149" y="5184775"/>
                    </a:lnTo>
                    <a:lnTo>
                      <a:pt x="177799" y="5157788"/>
                    </a:lnTo>
                    <a:lnTo>
                      <a:pt x="173037" y="5130800"/>
                    </a:lnTo>
                    <a:lnTo>
                      <a:pt x="169862" y="5105400"/>
                    </a:lnTo>
                    <a:lnTo>
                      <a:pt x="166687" y="5081588"/>
                    </a:lnTo>
                    <a:lnTo>
                      <a:pt x="169862" y="5054600"/>
                    </a:lnTo>
                    <a:lnTo>
                      <a:pt x="173037" y="5024438"/>
                    </a:lnTo>
                    <a:lnTo>
                      <a:pt x="180975" y="4997450"/>
                    </a:lnTo>
                    <a:lnTo>
                      <a:pt x="190499" y="4973638"/>
                    </a:lnTo>
                    <a:lnTo>
                      <a:pt x="201612" y="4949825"/>
                    </a:lnTo>
                    <a:lnTo>
                      <a:pt x="214312" y="4929188"/>
                    </a:lnTo>
                    <a:lnTo>
                      <a:pt x="228599" y="4908550"/>
                    </a:lnTo>
                    <a:lnTo>
                      <a:pt x="241299" y="4894263"/>
                    </a:lnTo>
                    <a:lnTo>
                      <a:pt x="285749" y="4851400"/>
                    </a:lnTo>
                    <a:lnTo>
                      <a:pt x="330199" y="4816475"/>
                    </a:lnTo>
                    <a:lnTo>
                      <a:pt x="377825" y="4779963"/>
                    </a:lnTo>
                    <a:lnTo>
                      <a:pt x="422275" y="4748213"/>
                    </a:lnTo>
                    <a:lnTo>
                      <a:pt x="507999" y="4687888"/>
                    </a:lnTo>
                    <a:lnTo>
                      <a:pt x="544512" y="4662488"/>
                    </a:lnTo>
                    <a:close/>
                    <a:moveTo>
                      <a:pt x="6180138" y="3546475"/>
                    </a:moveTo>
                    <a:lnTo>
                      <a:pt x="6124576" y="3562350"/>
                    </a:lnTo>
                    <a:lnTo>
                      <a:pt x="6076951" y="3579813"/>
                    </a:lnTo>
                    <a:lnTo>
                      <a:pt x="6037263" y="3600450"/>
                    </a:lnTo>
                    <a:lnTo>
                      <a:pt x="6002338" y="3624263"/>
                    </a:lnTo>
                    <a:lnTo>
                      <a:pt x="5978526" y="3651250"/>
                    </a:lnTo>
                    <a:lnTo>
                      <a:pt x="5961063" y="3678238"/>
                    </a:lnTo>
                    <a:lnTo>
                      <a:pt x="5948363" y="3705225"/>
                    </a:lnTo>
                    <a:lnTo>
                      <a:pt x="5945188" y="3719513"/>
                    </a:lnTo>
                    <a:lnTo>
                      <a:pt x="5945188" y="3733800"/>
                    </a:lnTo>
                    <a:lnTo>
                      <a:pt x="5986463" y="3698875"/>
                    </a:lnTo>
                    <a:lnTo>
                      <a:pt x="6046788" y="3654425"/>
                    </a:lnTo>
                    <a:lnTo>
                      <a:pt x="6115051" y="3600450"/>
                    </a:lnTo>
                    <a:lnTo>
                      <a:pt x="6148388" y="3573463"/>
                    </a:lnTo>
                    <a:close/>
                    <a:moveTo>
                      <a:pt x="279400" y="2203450"/>
                    </a:moveTo>
                    <a:lnTo>
                      <a:pt x="354013" y="2203450"/>
                    </a:lnTo>
                    <a:lnTo>
                      <a:pt x="327025" y="2274888"/>
                    </a:lnTo>
                    <a:lnTo>
                      <a:pt x="303213" y="2343150"/>
                    </a:lnTo>
                    <a:lnTo>
                      <a:pt x="261938" y="2482850"/>
                    </a:lnTo>
                    <a:lnTo>
                      <a:pt x="217488" y="2625726"/>
                    </a:lnTo>
                    <a:lnTo>
                      <a:pt x="193675" y="2693988"/>
                    </a:lnTo>
                    <a:lnTo>
                      <a:pt x="166688" y="2765425"/>
                    </a:lnTo>
                    <a:lnTo>
                      <a:pt x="169863" y="2792413"/>
                    </a:lnTo>
                    <a:lnTo>
                      <a:pt x="173038" y="2819400"/>
                    </a:lnTo>
                    <a:lnTo>
                      <a:pt x="180975" y="2844801"/>
                    </a:lnTo>
                    <a:lnTo>
                      <a:pt x="190500" y="2871788"/>
                    </a:lnTo>
                    <a:lnTo>
                      <a:pt x="201613" y="2895601"/>
                    </a:lnTo>
                    <a:lnTo>
                      <a:pt x="214313" y="2916238"/>
                    </a:lnTo>
                    <a:lnTo>
                      <a:pt x="228600" y="2935288"/>
                    </a:lnTo>
                    <a:lnTo>
                      <a:pt x="241300" y="2952751"/>
                    </a:lnTo>
                    <a:lnTo>
                      <a:pt x="242888" y="2959101"/>
                    </a:lnTo>
                    <a:lnTo>
                      <a:pt x="242888" y="2963863"/>
                    </a:lnTo>
                    <a:lnTo>
                      <a:pt x="255588" y="2973388"/>
                    </a:lnTo>
                    <a:lnTo>
                      <a:pt x="266700" y="2979738"/>
                    </a:lnTo>
                    <a:lnTo>
                      <a:pt x="288925" y="2984501"/>
                    </a:lnTo>
                    <a:lnTo>
                      <a:pt x="336550" y="2987676"/>
                    </a:lnTo>
                    <a:lnTo>
                      <a:pt x="388938" y="2987676"/>
                    </a:lnTo>
                    <a:lnTo>
                      <a:pt x="404813" y="2987676"/>
                    </a:lnTo>
                    <a:lnTo>
                      <a:pt x="425450" y="2982913"/>
                    </a:lnTo>
                    <a:lnTo>
                      <a:pt x="469900" y="2963863"/>
                    </a:lnTo>
                    <a:lnTo>
                      <a:pt x="520700" y="2940051"/>
                    </a:lnTo>
                    <a:lnTo>
                      <a:pt x="576263" y="2914651"/>
                    </a:lnTo>
                    <a:lnTo>
                      <a:pt x="573088" y="2946401"/>
                    </a:lnTo>
                    <a:lnTo>
                      <a:pt x="568325" y="2979738"/>
                    </a:lnTo>
                    <a:lnTo>
                      <a:pt x="558801" y="3008313"/>
                    </a:lnTo>
                    <a:lnTo>
                      <a:pt x="544513" y="3038476"/>
                    </a:lnTo>
                    <a:lnTo>
                      <a:pt x="528638" y="3062288"/>
                    </a:lnTo>
                    <a:lnTo>
                      <a:pt x="508000" y="3086101"/>
                    </a:lnTo>
                    <a:lnTo>
                      <a:pt x="487363" y="3106738"/>
                    </a:lnTo>
                    <a:lnTo>
                      <a:pt x="463550" y="3124201"/>
                    </a:lnTo>
                    <a:lnTo>
                      <a:pt x="439738" y="3136901"/>
                    </a:lnTo>
                    <a:lnTo>
                      <a:pt x="412750" y="3148013"/>
                    </a:lnTo>
                    <a:lnTo>
                      <a:pt x="382588" y="3157538"/>
                    </a:lnTo>
                    <a:lnTo>
                      <a:pt x="357188" y="3160713"/>
                    </a:lnTo>
                    <a:lnTo>
                      <a:pt x="327025" y="3160713"/>
                    </a:lnTo>
                    <a:lnTo>
                      <a:pt x="296863" y="3157538"/>
                    </a:lnTo>
                    <a:lnTo>
                      <a:pt x="269875" y="3148013"/>
                    </a:lnTo>
                    <a:lnTo>
                      <a:pt x="241300" y="3136901"/>
                    </a:lnTo>
                    <a:lnTo>
                      <a:pt x="228600" y="3130551"/>
                    </a:lnTo>
                    <a:lnTo>
                      <a:pt x="214313" y="3119438"/>
                    </a:lnTo>
                    <a:lnTo>
                      <a:pt x="187325" y="3092451"/>
                    </a:lnTo>
                    <a:lnTo>
                      <a:pt x="160338" y="3055938"/>
                    </a:lnTo>
                    <a:lnTo>
                      <a:pt x="133350" y="3017838"/>
                    </a:lnTo>
                    <a:lnTo>
                      <a:pt x="109538" y="2970213"/>
                    </a:lnTo>
                    <a:lnTo>
                      <a:pt x="85725" y="2922588"/>
                    </a:lnTo>
                    <a:lnTo>
                      <a:pt x="65088" y="2868613"/>
                    </a:lnTo>
                    <a:lnTo>
                      <a:pt x="47625" y="2816225"/>
                    </a:lnTo>
                    <a:lnTo>
                      <a:pt x="30163" y="2762250"/>
                    </a:lnTo>
                    <a:lnTo>
                      <a:pt x="17463" y="2708275"/>
                    </a:lnTo>
                    <a:lnTo>
                      <a:pt x="9525" y="2655888"/>
                    </a:lnTo>
                    <a:lnTo>
                      <a:pt x="3175" y="2608263"/>
                    </a:lnTo>
                    <a:lnTo>
                      <a:pt x="0" y="2563813"/>
                    </a:lnTo>
                    <a:lnTo>
                      <a:pt x="0" y="2524125"/>
                    </a:lnTo>
                    <a:lnTo>
                      <a:pt x="9525" y="2492375"/>
                    </a:lnTo>
                    <a:lnTo>
                      <a:pt x="11113" y="2476500"/>
                    </a:lnTo>
                    <a:lnTo>
                      <a:pt x="17463" y="2465388"/>
                    </a:lnTo>
                    <a:lnTo>
                      <a:pt x="47625" y="2425700"/>
                    </a:lnTo>
                    <a:lnTo>
                      <a:pt x="79375" y="2387600"/>
                    </a:lnTo>
                    <a:lnTo>
                      <a:pt x="112713" y="2352675"/>
                    </a:lnTo>
                    <a:lnTo>
                      <a:pt x="149225" y="2322513"/>
                    </a:lnTo>
                    <a:lnTo>
                      <a:pt x="217488" y="2260600"/>
                    </a:lnTo>
                    <a:close/>
                    <a:moveTo>
                      <a:pt x="5886450" y="2019300"/>
                    </a:moveTo>
                    <a:lnTo>
                      <a:pt x="5907087" y="2022475"/>
                    </a:lnTo>
                    <a:lnTo>
                      <a:pt x="5930900" y="2028825"/>
                    </a:lnTo>
                    <a:lnTo>
                      <a:pt x="5957888" y="2036763"/>
                    </a:lnTo>
                    <a:lnTo>
                      <a:pt x="5984875" y="2049463"/>
                    </a:lnTo>
                    <a:lnTo>
                      <a:pt x="6010275" y="2060575"/>
                    </a:lnTo>
                    <a:lnTo>
                      <a:pt x="6034088" y="2078038"/>
                    </a:lnTo>
                    <a:lnTo>
                      <a:pt x="6057900" y="2093913"/>
                    </a:lnTo>
                    <a:lnTo>
                      <a:pt x="5951538" y="2170113"/>
                    </a:lnTo>
                    <a:lnTo>
                      <a:pt x="5897562" y="2209800"/>
                    </a:lnTo>
                    <a:lnTo>
                      <a:pt x="5838825" y="2244725"/>
                    </a:lnTo>
                    <a:lnTo>
                      <a:pt x="5811837" y="2216150"/>
                    </a:lnTo>
                    <a:lnTo>
                      <a:pt x="5788025" y="2182813"/>
                    </a:lnTo>
                    <a:lnTo>
                      <a:pt x="5775325" y="2165350"/>
                    </a:lnTo>
                    <a:lnTo>
                      <a:pt x="5770562" y="2146300"/>
                    </a:lnTo>
                    <a:lnTo>
                      <a:pt x="5764212" y="2132013"/>
                    </a:lnTo>
                    <a:lnTo>
                      <a:pt x="5764212" y="2117725"/>
                    </a:lnTo>
                    <a:lnTo>
                      <a:pt x="5770562" y="2101850"/>
                    </a:lnTo>
                    <a:lnTo>
                      <a:pt x="5778500" y="2087563"/>
                    </a:lnTo>
                    <a:lnTo>
                      <a:pt x="5791200" y="2073275"/>
                    </a:lnTo>
                    <a:lnTo>
                      <a:pt x="5805487" y="2057400"/>
                    </a:lnTo>
                    <a:lnTo>
                      <a:pt x="5821362" y="2046288"/>
                    </a:lnTo>
                    <a:lnTo>
                      <a:pt x="5838825" y="2033588"/>
                    </a:lnTo>
                    <a:lnTo>
                      <a:pt x="5853112" y="2025650"/>
                    </a:lnTo>
                    <a:lnTo>
                      <a:pt x="5870575" y="2022475"/>
                    </a:lnTo>
                    <a:close/>
                    <a:moveTo>
                      <a:pt x="6169026" y="1685925"/>
                    </a:moveTo>
                    <a:lnTo>
                      <a:pt x="6076951" y="1712913"/>
                    </a:lnTo>
                    <a:lnTo>
                      <a:pt x="5984875" y="1739900"/>
                    </a:lnTo>
                    <a:lnTo>
                      <a:pt x="5938838" y="1757363"/>
                    </a:lnTo>
                    <a:lnTo>
                      <a:pt x="5894388" y="1774825"/>
                    </a:lnTo>
                    <a:lnTo>
                      <a:pt x="5849938" y="1798638"/>
                    </a:lnTo>
                    <a:lnTo>
                      <a:pt x="5805488" y="1828800"/>
                    </a:lnTo>
                    <a:lnTo>
                      <a:pt x="5764213" y="1862138"/>
                    </a:lnTo>
                    <a:lnTo>
                      <a:pt x="5722938" y="1897063"/>
                    </a:lnTo>
                    <a:lnTo>
                      <a:pt x="5683250" y="1933575"/>
                    </a:lnTo>
                    <a:lnTo>
                      <a:pt x="5648325" y="1971675"/>
                    </a:lnTo>
                    <a:lnTo>
                      <a:pt x="5576888" y="2052638"/>
                    </a:lnTo>
                    <a:lnTo>
                      <a:pt x="5502275" y="2128838"/>
                    </a:lnTo>
                    <a:lnTo>
                      <a:pt x="5522913" y="2122488"/>
                    </a:lnTo>
                    <a:lnTo>
                      <a:pt x="5543550" y="2117725"/>
                    </a:lnTo>
                    <a:lnTo>
                      <a:pt x="5586413" y="2098675"/>
                    </a:lnTo>
                    <a:lnTo>
                      <a:pt x="5607050" y="2093913"/>
                    </a:lnTo>
                    <a:lnTo>
                      <a:pt x="5624513" y="2087563"/>
                    </a:lnTo>
                    <a:lnTo>
                      <a:pt x="5641975" y="2087563"/>
                    </a:lnTo>
                    <a:lnTo>
                      <a:pt x="5657850" y="2093913"/>
                    </a:lnTo>
                    <a:lnTo>
                      <a:pt x="5832475" y="2357438"/>
                    </a:lnTo>
                    <a:lnTo>
                      <a:pt x="5975350" y="2265363"/>
                    </a:lnTo>
                    <a:lnTo>
                      <a:pt x="6115051" y="2170113"/>
                    </a:lnTo>
                    <a:lnTo>
                      <a:pt x="6264276" y="2078038"/>
                    </a:lnTo>
                    <a:lnTo>
                      <a:pt x="6340476" y="2030413"/>
                    </a:lnTo>
                    <a:lnTo>
                      <a:pt x="6424613" y="1982788"/>
                    </a:lnTo>
                    <a:lnTo>
                      <a:pt x="6400801" y="1981200"/>
                    </a:lnTo>
                    <a:lnTo>
                      <a:pt x="6364288" y="1971675"/>
                    </a:lnTo>
                    <a:lnTo>
                      <a:pt x="6323013" y="1958975"/>
                    </a:lnTo>
                    <a:lnTo>
                      <a:pt x="6302376" y="1947863"/>
                    </a:lnTo>
                    <a:lnTo>
                      <a:pt x="6281738" y="1935163"/>
                    </a:lnTo>
                    <a:lnTo>
                      <a:pt x="6261101" y="1917700"/>
                    </a:lnTo>
                    <a:lnTo>
                      <a:pt x="6240463" y="1900238"/>
                    </a:lnTo>
                    <a:lnTo>
                      <a:pt x="6221413" y="1876425"/>
                    </a:lnTo>
                    <a:lnTo>
                      <a:pt x="6203951" y="1849438"/>
                    </a:lnTo>
                    <a:lnTo>
                      <a:pt x="6192838" y="1817688"/>
                    </a:lnTo>
                    <a:lnTo>
                      <a:pt x="6180138" y="1778000"/>
                    </a:lnTo>
                    <a:lnTo>
                      <a:pt x="6170613" y="1736725"/>
                    </a:lnTo>
                    <a:close/>
                    <a:moveTo>
                      <a:pt x="8401050" y="1338262"/>
                    </a:moveTo>
                    <a:lnTo>
                      <a:pt x="8332788" y="1382712"/>
                    </a:lnTo>
                    <a:lnTo>
                      <a:pt x="8264525" y="1430337"/>
                    </a:lnTo>
                    <a:lnTo>
                      <a:pt x="8131175" y="1531937"/>
                    </a:lnTo>
                    <a:lnTo>
                      <a:pt x="8002588" y="1630363"/>
                    </a:lnTo>
                    <a:lnTo>
                      <a:pt x="7886700" y="1722438"/>
                    </a:lnTo>
                    <a:lnTo>
                      <a:pt x="7920038" y="1727200"/>
                    </a:lnTo>
                    <a:lnTo>
                      <a:pt x="7954963" y="1727200"/>
                    </a:lnTo>
                    <a:lnTo>
                      <a:pt x="7993063" y="1725613"/>
                    </a:lnTo>
                    <a:lnTo>
                      <a:pt x="8029575" y="1716088"/>
                    </a:lnTo>
                    <a:lnTo>
                      <a:pt x="8064500" y="1703388"/>
                    </a:lnTo>
                    <a:lnTo>
                      <a:pt x="8101013" y="1689100"/>
                    </a:lnTo>
                    <a:lnTo>
                      <a:pt x="8135938" y="1668463"/>
                    </a:lnTo>
                    <a:lnTo>
                      <a:pt x="8172450" y="1644650"/>
                    </a:lnTo>
                    <a:lnTo>
                      <a:pt x="8204200" y="1617662"/>
                    </a:lnTo>
                    <a:lnTo>
                      <a:pt x="8237538" y="1587500"/>
                    </a:lnTo>
                    <a:lnTo>
                      <a:pt x="8270875" y="1555750"/>
                    </a:lnTo>
                    <a:lnTo>
                      <a:pt x="8299450" y="1516062"/>
                    </a:lnTo>
                    <a:lnTo>
                      <a:pt x="8329613" y="1477963"/>
                    </a:lnTo>
                    <a:lnTo>
                      <a:pt x="8356600" y="1433512"/>
                    </a:lnTo>
                    <a:lnTo>
                      <a:pt x="8380413" y="1389062"/>
                    </a:lnTo>
                    <a:close/>
                    <a:moveTo>
                      <a:pt x="4067176" y="1181100"/>
                    </a:moveTo>
                    <a:lnTo>
                      <a:pt x="3979864" y="1184275"/>
                    </a:lnTo>
                    <a:lnTo>
                      <a:pt x="3900489" y="1192213"/>
                    </a:lnTo>
                    <a:lnTo>
                      <a:pt x="3860801" y="1201738"/>
                    </a:lnTo>
                    <a:lnTo>
                      <a:pt x="3825876" y="1211263"/>
                    </a:lnTo>
                    <a:lnTo>
                      <a:pt x="3790951" y="1219200"/>
                    </a:lnTo>
                    <a:lnTo>
                      <a:pt x="3757613" y="1231900"/>
                    </a:lnTo>
                    <a:lnTo>
                      <a:pt x="3724276" y="1246188"/>
                    </a:lnTo>
                    <a:lnTo>
                      <a:pt x="3695701" y="1260475"/>
                    </a:lnTo>
                    <a:lnTo>
                      <a:pt x="3665538" y="1279525"/>
                    </a:lnTo>
                    <a:lnTo>
                      <a:pt x="3635376" y="1296988"/>
                    </a:lnTo>
                    <a:lnTo>
                      <a:pt x="3608388" y="1317625"/>
                    </a:lnTo>
                    <a:lnTo>
                      <a:pt x="3581401" y="1341438"/>
                    </a:lnTo>
                    <a:lnTo>
                      <a:pt x="3557588" y="1365250"/>
                    </a:lnTo>
                    <a:lnTo>
                      <a:pt x="3533776" y="1392238"/>
                    </a:lnTo>
                    <a:lnTo>
                      <a:pt x="3509963" y="1419225"/>
                    </a:lnTo>
                    <a:lnTo>
                      <a:pt x="3489326" y="1450975"/>
                    </a:lnTo>
                    <a:lnTo>
                      <a:pt x="3468688" y="1481138"/>
                    </a:lnTo>
                    <a:lnTo>
                      <a:pt x="3448051" y="1516063"/>
                    </a:lnTo>
                    <a:lnTo>
                      <a:pt x="3413126" y="1590675"/>
                    </a:lnTo>
                    <a:lnTo>
                      <a:pt x="3379788" y="1671638"/>
                    </a:lnTo>
                    <a:lnTo>
                      <a:pt x="3349626" y="1763713"/>
                    </a:lnTo>
                    <a:lnTo>
                      <a:pt x="3325813" y="1865313"/>
                    </a:lnTo>
                    <a:lnTo>
                      <a:pt x="3302001" y="1971676"/>
                    </a:lnTo>
                    <a:lnTo>
                      <a:pt x="3281363" y="2090738"/>
                    </a:lnTo>
                    <a:lnTo>
                      <a:pt x="3368676" y="1944688"/>
                    </a:lnTo>
                    <a:lnTo>
                      <a:pt x="3451226" y="1787526"/>
                    </a:lnTo>
                    <a:lnTo>
                      <a:pt x="3533776" y="1624013"/>
                    </a:lnTo>
                    <a:lnTo>
                      <a:pt x="3617913" y="1454150"/>
                    </a:lnTo>
                    <a:lnTo>
                      <a:pt x="3652838" y="1454150"/>
                    </a:lnTo>
                    <a:lnTo>
                      <a:pt x="3656013" y="1495425"/>
                    </a:lnTo>
                    <a:lnTo>
                      <a:pt x="3659188" y="1531938"/>
                    </a:lnTo>
                    <a:lnTo>
                      <a:pt x="3673476" y="1600200"/>
                    </a:lnTo>
                    <a:lnTo>
                      <a:pt x="3686176" y="1658938"/>
                    </a:lnTo>
                    <a:lnTo>
                      <a:pt x="3689351" y="1689100"/>
                    </a:lnTo>
                    <a:lnTo>
                      <a:pt x="3692526" y="1716088"/>
                    </a:lnTo>
                    <a:lnTo>
                      <a:pt x="3713163" y="1662113"/>
                    </a:lnTo>
                    <a:lnTo>
                      <a:pt x="3736976" y="1609725"/>
                    </a:lnTo>
                    <a:lnTo>
                      <a:pt x="3757613" y="1562101"/>
                    </a:lnTo>
                    <a:lnTo>
                      <a:pt x="3784601" y="1514475"/>
                    </a:lnTo>
                    <a:lnTo>
                      <a:pt x="3811588" y="1471613"/>
                    </a:lnTo>
                    <a:lnTo>
                      <a:pt x="3840163" y="1430338"/>
                    </a:lnTo>
                    <a:lnTo>
                      <a:pt x="3870326" y="1392238"/>
                    </a:lnTo>
                    <a:lnTo>
                      <a:pt x="3906839" y="1355725"/>
                    </a:lnTo>
                    <a:lnTo>
                      <a:pt x="3941764" y="1327150"/>
                    </a:lnTo>
                    <a:lnTo>
                      <a:pt x="3979864" y="1296988"/>
                    </a:lnTo>
                    <a:lnTo>
                      <a:pt x="4022726" y="1273175"/>
                    </a:lnTo>
                    <a:lnTo>
                      <a:pt x="4067176" y="1249363"/>
                    </a:lnTo>
                    <a:lnTo>
                      <a:pt x="4117976" y="1231900"/>
                    </a:lnTo>
                    <a:lnTo>
                      <a:pt x="4167189" y="1216025"/>
                    </a:lnTo>
                    <a:lnTo>
                      <a:pt x="4224339" y="1201738"/>
                    </a:lnTo>
                    <a:lnTo>
                      <a:pt x="4286251" y="1195388"/>
                    </a:lnTo>
                    <a:lnTo>
                      <a:pt x="4170364" y="1184275"/>
                    </a:lnTo>
                    <a:lnTo>
                      <a:pt x="4117976" y="1181100"/>
                    </a:lnTo>
                    <a:close/>
                    <a:moveTo>
                      <a:pt x="5586413" y="1166812"/>
                    </a:moveTo>
                    <a:lnTo>
                      <a:pt x="5481638" y="1204912"/>
                    </a:lnTo>
                    <a:lnTo>
                      <a:pt x="5437188" y="1225550"/>
                    </a:lnTo>
                    <a:lnTo>
                      <a:pt x="5399088" y="1243012"/>
                    </a:lnTo>
                    <a:lnTo>
                      <a:pt x="5365751" y="1260475"/>
                    </a:lnTo>
                    <a:lnTo>
                      <a:pt x="5335588" y="1282700"/>
                    </a:lnTo>
                    <a:lnTo>
                      <a:pt x="5308601" y="1300162"/>
                    </a:lnTo>
                    <a:lnTo>
                      <a:pt x="5287963" y="1320800"/>
                    </a:lnTo>
                    <a:lnTo>
                      <a:pt x="5270501" y="1341437"/>
                    </a:lnTo>
                    <a:lnTo>
                      <a:pt x="5259388" y="1362075"/>
                    </a:lnTo>
                    <a:lnTo>
                      <a:pt x="5246688" y="1385887"/>
                    </a:lnTo>
                    <a:lnTo>
                      <a:pt x="5240338" y="1409700"/>
                    </a:lnTo>
                    <a:lnTo>
                      <a:pt x="5237163" y="1436687"/>
                    </a:lnTo>
                    <a:lnTo>
                      <a:pt x="5237163" y="1463675"/>
                    </a:lnTo>
                    <a:lnTo>
                      <a:pt x="5240338" y="1492250"/>
                    </a:lnTo>
                    <a:lnTo>
                      <a:pt x="5246688" y="1525587"/>
                    </a:lnTo>
                    <a:lnTo>
                      <a:pt x="5287963" y="1484312"/>
                    </a:lnTo>
                    <a:lnTo>
                      <a:pt x="5330826" y="1439862"/>
                    </a:lnTo>
                    <a:lnTo>
                      <a:pt x="5416551" y="1347787"/>
                    </a:lnTo>
                    <a:lnTo>
                      <a:pt x="5499101" y="1252537"/>
                    </a:lnTo>
                    <a:lnTo>
                      <a:pt x="5540376" y="1208087"/>
                    </a:lnTo>
                    <a:close/>
                    <a:moveTo>
                      <a:pt x="5434013" y="0"/>
                    </a:moveTo>
                    <a:lnTo>
                      <a:pt x="5519738" y="3175"/>
                    </a:lnTo>
                    <a:lnTo>
                      <a:pt x="5610226" y="12700"/>
                    </a:lnTo>
                    <a:lnTo>
                      <a:pt x="5699126" y="30163"/>
                    </a:lnTo>
                    <a:lnTo>
                      <a:pt x="5788026" y="50800"/>
                    </a:lnTo>
                    <a:lnTo>
                      <a:pt x="5876926" y="77788"/>
                    </a:lnTo>
                    <a:lnTo>
                      <a:pt x="5965826" y="111125"/>
                    </a:lnTo>
                    <a:lnTo>
                      <a:pt x="6054726" y="146050"/>
                    </a:lnTo>
                    <a:lnTo>
                      <a:pt x="6142038" y="187325"/>
                    </a:lnTo>
                    <a:lnTo>
                      <a:pt x="6237288" y="258763"/>
                    </a:lnTo>
                    <a:lnTo>
                      <a:pt x="6329363" y="333375"/>
                    </a:lnTo>
                    <a:lnTo>
                      <a:pt x="6418263" y="407988"/>
                    </a:lnTo>
                    <a:lnTo>
                      <a:pt x="6507163" y="485775"/>
                    </a:lnTo>
                    <a:lnTo>
                      <a:pt x="6677026" y="639763"/>
                    </a:lnTo>
                    <a:lnTo>
                      <a:pt x="6762751" y="714375"/>
                    </a:lnTo>
                    <a:lnTo>
                      <a:pt x="6846888" y="785813"/>
                    </a:lnTo>
                    <a:lnTo>
                      <a:pt x="6846888" y="796926"/>
                    </a:lnTo>
                    <a:lnTo>
                      <a:pt x="6851651" y="812801"/>
                    </a:lnTo>
                    <a:lnTo>
                      <a:pt x="6858001" y="823913"/>
                    </a:lnTo>
                    <a:lnTo>
                      <a:pt x="6867526" y="836613"/>
                    </a:lnTo>
                    <a:lnTo>
                      <a:pt x="6878638" y="844550"/>
                    </a:lnTo>
                    <a:lnTo>
                      <a:pt x="6891338" y="854075"/>
                    </a:lnTo>
                    <a:lnTo>
                      <a:pt x="6905626" y="857250"/>
                    </a:lnTo>
                    <a:lnTo>
                      <a:pt x="6919913" y="860425"/>
                    </a:lnTo>
                    <a:lnTo>
                      <a:pt x="6973888" y="868363"/>
                    </a:lnTo>
                    <a:lnTo>
                      <a:pt x="7024688" y="884238"/>
                    </a:lnTo>
                    <a:lnTo>
                      <a:pt x="7072313" y="901700"/>
                    </a:lnTo>
                    <a:lnTo>
                      <a:pt x="7116763" y="925513"/>
                    </a:lnTo>
                    <a:lnTo>
                      <a:pt x="7158038" y="952500"/>
                    </a:lnTo>
                    <a:lnTo>
                      <a:pt x="7199313" y="981075"/>
                    </a:lnTo>
                    <a:lnTo>
                      <a:pt x="7235826" y="1014413"/>
                    </a:lnTo>
                    <a:lnTo>
                      <a:pt x="7270751" y="1049338"/>
                    </a:lnTo>
                    <a:lnTo>
                      <a:pt x="7307263" y="1089025"/>
                    </a:lnTo>
                    <a:lnTo>
                      <a:pt x="7337426" y="1127125"/>
                    </a:lnTo>
                    <a:lnTo>
                      <a:pt x="7399338" y="1211263"/>
                    </a:lnTo>
                    <a:lnTo>
                      <a:pt x="7454901" y="1296988"/>
                    </a:lnTo>
                    <a:lnTo>
                      <a:pt x="7512051" y="1382713"/>
                    </a:lnTo>
                    <a:lnTo>
                      <a:pt x="7069138" y="1492250"/>
                    </a:lnTo>
                    <a:lnTo>
                      <a:pt x="7083426" y="1573213"/>
                    </a:lnTo>
                    <a:lnTo>
                      <a:pt x="7092951" y="1611313"/>
                    </a:lnTo>
                    <a:lnTo>
                      <a:pt x="7104063" y="1647826"/>
                    </a:lnTo>
                    <a:lnTo>
                      <a:pt x="7116763" y="1677988"/>
                    </a:lnTo>
                    <a:lnTo>
                      <a:pt x="7131051" y="1706563"/>
                    </a:lnTo>
                    <a:lnTo>
                      <a:pt x="7150101" y="1733550"/>
                    </a:lnTo>
                    <a:lnTo>
                      <a:pt x="7170738" y="1754188"/>
                    </a:lnTo>
                    <a:lnTo>
                      <a:pt x="7191376" y="1774825"/>
                    </a:lnTo>
                    <a:lnTo>
                      <a:pt x="7218363" y="1790700"/>
                    </a:lnTo>
                    <a:lnTo>
                      <a:pt x="7243763" y="1801813"/>
                    </a:lnTo>
                    <a:lnTo>
                      <a:pt x="7277101" y="1811338"/>
                    </a:lnTo>
                    <a:lnTo>
                      <a:pt x="7310438" y="1814513"/>
                    </a:lnTo>
                    <a:lnTo>
                      <a:pt x="7348538" y="1811338"/>
                    </a:lnTo>
                    <a:lnTo>
                      <a:pt x="7392988" y="1804988"/>
                    </a:lnTo>
                    <a:lnTo>
                      <a:pt x="7437438" y="1793875"/>
                    </a:lnTo>
                    <a:lnTo>
                      <a:pt x="7550151" y="1906588"/>
                    </a:lnTo>
                    <a:lnTo>
                      <a:pt x="7362826" y="1941513"/>
                    </a:lnTo>
                    <a:lnTo>
                      <a:pt x="7221538" y="1974850"/>
                    </a:lnTo>
                    <a:lnTo>
                      <a:pt x="7164388" y="1992313"/>
                    </a:lnTo>
                    <a:lnTo>
                      <a:pt x="7116763" y="2006600"/>
                    </a:lnTo>
                    <a:lnTo>
                      <a:pt x="7075488" y="2025650"/>
                    </a:lnTo>
                    <a:lnTo>
                      <a:pt x="7038976" y="2046288"/>
                    </a:lnTo>
                    <a:lnTo>
                      <a:pt x="7011988" y="2066925"/>
                    </a:lnTo>
                    <a:lnTo>
                      <a:pt x="6988176" y="2093913"/>
                    </a:lnTo>
                    <a:lnTo>
                      <a:pt x="6970713" y="2122488"/>
                    </a:lnTo>
                    <a:lnTo>
                      <a:pt x="6956426" y="2159000"/>
                    </a:lnTo>
                    <a:lnTo>
                      <a:pt x="6943726" y="2197100"/>
                    </a:lnTo>
                    <a:lnTo>
                      <a:pt x="6935788" y="2241550"/>
                    </a:lnTo>
                    <a:lnTo>
                      <a:pt x="6926263" y="2295525"/>
                    </a:lnTo>
                    <a:lnTo>
                      <a:pt x="6919913" y="2355850"/>
                    </a:lnTo>
                    <a:lnTo>
                      <a:pt x="6946901" y="2298700"/>
                    </a:lnTo>
                    <a:lnTo>
                      <a:pt x="6973888" y="2244725"/>
                    </a:lnTo>
                    <a:lnTo>
                      <a:pt x="7004051" y="2200275"/>
                    </a:lnTo>
                    <a:lnTo>
                      <a:pt x="7015163" y="2182813"/>
                    </a:lnTo>
                    <a:lnTo>
                      <a:pt x="7031038" y="2168525"/>
                    </a:lnTo>
                    <a:lnTo>
                      <a:pt x="7081838" y="2117725"/>
                    </a:lnTo>
                    <a:lnTo>
                      <a:pt x="7127876" y="2073276"/>
                    </a:lnTo>
                    <a:lnTo>
                      <a:pt x="7181851" y="2030413"/>
                    </a:lnTo>
                    <a:lnTo>
                      <a:pt x="7253288" y="1981200"/>
                    </a:lnTo>
                    <a:lnTo>
                      <a:pt x="7226301" y="2135188"/>
                    </a:lnTo>
                    <a:lnTo>
                      <a:pt x="7197726" y="2268538"/>
                    </a:lnTo>
                    <a:lnTo>
                      <a:pt x="7170738" y="2390775"/>
                    </a:lnTo>
                    <a:lnTo>
                      <a:pt x="7140576" y="2503488"/>
                    </a:lnTo>
                    <a:lnTo>
                      <a:pt x="7178676" y="2503488"/>
                    </a:lnTo>
                    <a:lnTo>
                      <a:pt x="7235826" y="2414588"/>
                    </a:lnTo>
                    <a:lnTo>
                      <a:pt x="7289801" y="2316163"/>
                    </a:lnTo>
                    <a:lnTo>
                      <a:pt x="7345363" y="2217738"/>
                    </a:lnTo>
                    <a:lnTo>
                      <a:pt x="7402513" y="2128838"/>
                    </a:lnTo>
                    <a:lnTo>
                      <a:pt x="7405688" y="2117725"/>
                    </a:lnTo>
                    <a:lnTo>
                      <a:pt x="7413626" y="2108200"/>
                    </a:lnTo>
                    <a:lnTo>
                      <a:pt x="7426326" y="2098675"/>
                    </a:lnTo>
                    <a:lnTo>
                      <a:pt x="7443788" y="2093913"/>
                    </a:lnTo>
                    <a:lnTo>
                      <a:pt x="7478713" y="2076451"/>
                    </a:lnTo>
                    <a:lnTo>
                      <a:pt x="7497763" y="2066925"/>
                    </a:lnTo>
                    <a:lnTo>
                      <a:pt x="7512051" y="2054225"/>
                    </a:lnTo>
                    <a:lnTo>
                      <a:pt x="7539038" y="2084388"/>
                    </a:lnTo>
                    <a:lnTo>
                      <a:pt x="7553326" y="2098675"/>
                    </a:lnTo>
                    <a:lnTo>
                      <a:pt x="7562851" y="2114550"/>
                    </a:lnTo>
                    <a:lnTo>
                      <a:pt x="7573963" y="2135188"/>
                    </a:lnTo>
                    <a:lnTo>
                      <a:pt x="7580313" y="2155825"/>
                    </a:lnTo>
                    <a:lnTo>
                      <a:pt x="7586663" y="2176463"/>
                    </a:lnTo>
                    <a:lnTo>
                      <a:pt x="7586663" y="2203450"/>
                    </a:lnTo>
                    <a:lnTo>
                      <a:pt x="7586663" y="2262188"/>
                    </a:lnTo>
                    <a:lnTo>
                      <a:pt x="7580313" y="2322513"/>
                    </a:lnTo>
                    <a:lnTo>
                      <a:pt x="7569201" y="2452688"/>
                    </a:lnTo>
                    <a:lnTo>
                      <a:pt x="7556501" y="2587625"/>
                    </a:lnTo>
                    <a:lnTo>
                      <a:pt x="7550151" y="2659063"/>
                    </a:lnTo>
                    <a:lnTo>
                      <a:pt x="7550151" y="2727325"/>
                    </a:lnTo>
                    <a:lnTo>
                      <a:pt x="7589838" y="2613025"/>
                    </a:lnTo>
                    <a:lnTo>
                      <a:pt x="7624763" y="2503488"/>
                    </a:lnTo>
                    <a:lnTo>
                      <a:pt x="7654926" y="2390775"/>
                    </a:lnTo>
                    <a:lnTo>
                      <a:pt x="7666038" y="2333625"/>
                    </a:lnTo>
                    <a:lnTo>
                      <a:pt x="7675563" y="2278063"/>
                    </a:lnTo>
                    <a:lnTo>
                      <a:pt x="7681913" y="2224088"/>
                    </a:lnTo>
                    <a:lnTo>
                      <a:pt x="7688263" y="2168525"/>
                    </a:lnTo>
                    <a:lnTo>
                      <a:pt x="7689851" y="2111375"/>
                    </a:lnTo>
                    <a:lnTo>
                      <a:pt x="7689851" y="2054225"/>
                    </a:lnTo>
                    <a:lnTo>
                      <a:pt x="7688263" y="1998663"/>
                    </a:lnTo>
                    <a:lnTo>
                      <a:pt x="7681913" y="1941513"/>
                    </a:lnTo>
                    <a:lnTo>
                      <a:pt x="7672388" y="1885950"/>
                    </a:lnTo>
                    <a:lnTo>
                      <a:pt x="7661276" y="1831975"/>
                    </a:lnTo>
                    <a:lnTo>
                      <a:pt x="7654926" y="1811338"/>
                    </a:lnTo>
                    <a:lnTo>
                      <a:pt x="7651751" y="1790700"/>
                    </a:lnTo>
                    <a:lnTo>
                      <a:pt x="7651751" y="1773238"/>
                    </a:lnTo>
                    <a:lnTo>
                      <a:pt x="7651751" y="1754188"/>
                    </a:lnTo>
                    <a:lnTo>
                      <a:pt x="7654926" y="1736725"/>
                    </a:lnTo>
                    <a:lnTo>
                      <a:pt x="7661276" y="1719263"/>
                    </a:lnTo>
                    <a:lnTo>
                      <a:pt x="7675563" y="1689100"/>
                    </a:lnTo>
                    <a:lnTo>
                      <a:pt x="7696201" y="1665288"/>
                    </a:lnTo>
                    <a:lnTo>
                      <a:pt x="7720013" y="1641476"/>
                    </a:lnTo>
                    <a:lnTo>
                      <a:pt x="7743826" y="1620838"/>
                    </a:lnTo>
                    <a:lnTo>
                      <a:pt x="7773988" y="1606550"/>
                    </a:lnTo>
                    <a:lnTo>
                      <a:pt x="7805738" y="1590675"/>
                    </a:lnTo>
                    <a:lnTo>
                      <a:pt x="7839076" y="1576388"/>
                    </a:lnTo>
                    <a:lnTo>
                      <a:pt x="7904163" y="1538288"/>
                    </a:lnTo>
                    <a:lnTo>
                      <a:pt x="7967663" y="1495425"/>
                    </a:lnTo>
                    <a:lnTo>
                      <a:pt x="8026401" y="1447801"/>
                    </a:lnTo>
                    <a:lnTo>
                      <a:pt x="8085138" y="1398588"/>
                    </a:lnTo>
                    <a:lnTo>
                      <a:pt x="8142288" y="1344613"/>
                    </a:lnTo>
                    <a:lnTo>
                      <a:pt x="8255001" y="1235076"/>
                    </a:lnTo>
                    <a:lnTo>
                      <a:pt x="8275638" y="1208088"/>
                    </a:lnTo>
                    <a:lnTo>
                      <a:pt x="8296276" y="1187450"/>
                    </a:lnTo>
                    <a:lnTo>
                      <a:pt x="8318501" y="1168400"/>
                    </a:lnTo>
                    <a:lnTo>
                      <a:pt x="8339138" y="1154113"/>
                    </a:lnTo>
                    <a:lnTo>
                      <a:pt x="8359776" y="1144588"/>
                    </a:lnTo>
                    <a:lnTo>
                      <a:pt x="8377238" y="1139825"/>
                    </a:lnTo>
                    <a:lnTo>
                      <a:pt x="8397876" y="1139825"/>
                    </a:lnTo>
                    <a:lnTo>
                      <a:pt x="8415338" y="1139825"/>
                    </a:lnTo>
                    <a:lnTo>
                      <a:pt x="8435976" y="1144588"/>
                    </a:lnTo>
                    <a:lnTo>
                      <a:pt x="8455026" y="1154113"/>
                    </a:lnTo>
                    <a:lnTo>
                      <a:pt x="8472488" y="1166813"/>
                    </a:lnTo>
                    <a:lnTo>
                      <a:pt x="8489951" y="1181100"/>
                    </a:lnTo>
                    <a:lnTo>
                      <a:pt x="8504238" y="1198563"/>
                    </a:lnTo>
                    <a:lnTo>
                      <a:pt x="8523288" y="1219201"/>
                    </a:lnTo>
                    <a:lnTo>
                      <a:pt x="8537576" y="1243013"/>
                    </a:lnTo>
                    <a:lnTo>
                      <a:pt x="8551863" y="1270000"/>
                    </a:lnTo>
                    <a:lnTo>
                      <a:pt x="8605838" y="1403350"/>
                    </a:lnTo>
                    <a:lnTo>
                      <a:pt x="8659813" y="1531938"/>
                    </a:lnTo>
                    <a:lnTo>
                      <a:pt x="8680451" y="1593850"/>
                    </a:lnTo>
                    <a:lnTo>
                      <a:pt x="8704263" y="1658938"/>
                    </a:lnTo>
                    <a:lnTo>
                      <a:pt x="8721726" y="1725613"/>
                    </a:lnTo>
                    <a:lnTo>
                      <a:pt x="8737601" y="1793875"/>
                    </a:lnTo>
                    <a:lnTo>
                      <a:pt x="8763001" y="1974850"/>
                    </a:lnTo>
                    <a:lnTo>
                      <a:pt x="8785226" y="2149475"/>
                    </a:lnTo>
                    <a:lnTo>
                      <a:pt x="8789988" y="2238375"/>
                    </a:lnTo>
                    <a:lnTo>
                      <a:pt x="8796338" y="2325688"/>
                    </a:lnTo>
                    <a:lnTo>
                      <a:pt x="8802688" y="2411413"/>
                    </a:lnTo>
                    <a:lnTo>
                      <a:pt x="8802688" y="2497138"/>
                    </a:lnTo>
                    <a:lnTo>
                      <a:pt x="8802688" y="2584450"/>
                    </a:lnTo>
                    <a:lnTo>
                      <a:pt x="8796338" y="2670175"/>
                    </a:lnTo>
                    <a:lnTo>
                      <a:pt x="8789988" y="2752725"/>
                    </a:lnTo>
                    <a:lnTo>
                      <a:pt x="8778876" y="2840038"/>
                    </a:lnTo>
                    <a:lnTo>
                      <a:pt x="8763001" y="2922588"/>
                    </a:lnTo>
                    <a:lnTo>
                      <a:pt x="8748713" y="3006725"/>
                    </a:lnTo>
                    <a:lnTo>
                      <a:pt x="8724901" y="3092450"/>
                    </a:lnTo>
                    <a:lnTo>
                      <a:pt x="8701088" y="3175000"/>
                    </a:lnTo>
                    <a:lnTo>
                      <a:pt x="8670926" y="3249613"/>
                    </a:lnTo>
                    <a:lnTo>
                      <a:pt x="8642351" y="3321050"/>
                    </a:lnTo>
                    <a:lnTo>
                      <a:pt x="8609013" y="3389313"/>
                    </a:lnTo>
                    <a:lnTo>
                      <a:pt x="8575676" y="3451225"/>
                    </a:lnTo>
                    <a:lnTo>
                      <a:pt x="8543926" y="3514725"/>
                    </a:lnTo>
                    <a:lnTo>
                      <a:pt x="8507413" y="3570288"/>
                    </a:lnTo>
                    <a:lnTo>
                      <a:pt x="8469313" y="3621088"/>
                    </a:lnTo>
                    <a:lnTo>
                      <a:pt x="8431213" y="3671888"/>
                    </a:lnTo>
                    <a:lnTo>
                      <a:pt x="8391526" y="3719513"/>
                    </a:lnTo>
                    <a:lnTo>
                      <a:pt x="8350251" y="3760788"/>
                    </a:lnTo>
                    <a:lnTo>
                      <a:pt x="8305801" y="3802063"/>
                    </a:lnTo>
                    <a:lnTo>
                      <a:pt x="8261351" y="3838575"/>
                    </a:lnTo>
                    <a:lnTo>
                      <a:pt x="8216901" y="3870325"/>
                    </a:lnTo>
                    <a:lnTo>
                      <a:pt x="8172451" y="3903663"/>
                    </a:lnTo>
                    <a:lnTo>
                      <a:pt x="8124826" y="3930650"/>
                    </a:lnTo>
                    <a:lnTo>
                      <a:pt x="8074026" y="3954463"/>
                    </a:lnTo>
                    <a:lnTo>
                      <a:pt x="8023226" y="3978275"/>
                    </a:lnTo>
                    <a:lnTo>
                      <a:pt x="7972426" y="3995738"/>
                    </a:lnTo>
                    <a:lnTo>
                      <a:pt x="7920038" y="4013200"/>
                    </a:lnTo>
                    <a:lnTo>
                      <a:pt x="7866063" y="4029075"/>
                    </a:lnTo>
                    <a:lnTo>
                      <a:pt x="7812088" y="4040188"/>
                    </a:lnTo>
                    <a:lnTo>
                      <a:pt x="7756526" y="4049713"/>
                    </a:lnTo>
                    <a:lnTo>
                      <a:pt x="7699376" y="4057650"/>
                    </a:lnTo>
                    <a:lnTo>
                      <a:pt x="7640638" y="4064000"/>
                    </a:lnTo>
                    <a:lnTo>
                      <a:pt x="7583488" y="4067175"/>
                    </a:lnTo>
                    <a:lnTo>
                      <a:pt x="7521576" y="4067175"/>
                    </a:lnTo>
                    <a:lnTo>
                      <a:pt x="7461251" y="4067175"/>
                    </a:lnTo>
                    <a:lnTo>
                      <a:pt x="7399338" y="4064000"/>
                    </a:lnTo>
                    <a:lnTo>
                      <a:pt x="7270751" y="4052888"/>
                    </a:lnTo>
                    <a:lnTo>
                      <a:pt x="7140576" y="4033838"/>
                    </a:lnTo>
                    <a:lnTo>
                      <a:pt x="7018338" y="4016375"/>
                    </a:lnTo>
                    <a:lnTo>
                      <a:pt x="6896101" y="3992563"/>
                    </a:lnTo>
                    <a:lnTo>
                      <a:pt x="6780213" y="3965575"/>
                    </a:lnTo>
                    <a:lnTo>
                      <a:pt x="6664326" y="3937000"/>
                    </a:lnTo>
                    <a:lnTo>
                      <a:pt x="6438901" y="3870325"/>
                    </a:lnTo>
                    <a:lnTo>
                      <a:pt x="6326188" y="3841750"/>
                    </a:lnTo>
                    <a:lnTo>
                      <a:pt x="6216651" y="3811588"/>
                    </a:lnTo>
                    <a:lnTo>
                      <a:pt x="6186488" y="3951288"/>
                    </a:lnTo>
                    <a:lnTo>
                      <a:pt x="6162676" y="4094163"/>
                    </a:lnTo>
                    <a:lnTo>
                      <a:pt x="6153151" y="4171950"/>
                    </a:lnTo>
                    <a:lnTo>
                      <a:pt x="6148388" y="4244975"/>
                    </a:lnTo>
                    <a:lnTo>
                      <a:pt x="6142038" y="4325938"/>
                    </a:lnTo>
                    <a:lnTo>
                      <a:pt x="6142038" y="4408488"/>
                    </a:lnTo>
                    <a:lnTo>
                      <a:pt x="6142038" y="4438650"/>
                    </a:lnTo>
                    <a:lnTo>
                      <a:pt x="6148388" y="4468813"/>
                    </a:lnTo>
                    <a:lnTo>
                      <a:pt x="6156326" y="4500563"/>
                    </a:lnTo>
                    <a:lnTo>
                      <a:pt x="6169026" y="4530725"/>
                    </a:lnTo>
                    <a:lnTo>
                      <a:pt x="6183313" y="4554538"/>
                    </a:lnTo>
                    <a:lnTo>
                      <a:pt x="6203951" y="4575175"/>
                    </a:lnTo>
                    <a:lnTo>
                      <a:pt x="6213476" y="4584700"/>
                    </a:lnTo>
                    <a:lnTo>
                      <a:pt x="6224588" y="4591050"/>
                    </a:lnTo>
                    <a:lnTo>
                      <a:pt x="6237288" y="4594225"/>
                    </a:lnTo>
                    <a:lnTo>
                      <a:pt x="6251576" y="4595813"/>
                    </a:lnTo>
                    <a:lnTo>
                      <a:pt x="6281738" y="4608513"/>
                    </a:lnTo>
                    <a:lnTo>
                      <a:pt x="6313488" y="4619625"/>
                    </a:lnTo>
                    <a:lnTo>
                      <a:pt x="6350001" y="4629150"/>
                    </a:lnTo>
                    <a:lnTo>
                      <a:pt x="6384926" y="4632325"/>
                    </a:lnTo>
                    <a:lnTo>
                      <a:pt x="6405563" y="4632325"/>
                    </a:lnTo>
                    <a:lnTo>
                      <a:pt x="6424613" y="4629150"/>
                    </a:lnTo>
                    <a:lnTo>
                      <a:pt x="6445251" y="4622800"/>
                    </a:lnTo>
                    <a:lnTo>
                      <a:pt x="6465888" y="4616450"/>
                    </a:lnTo>
                    <a:lnTo>
                      <a:pt x="6486526" y="4605338"/>
                    </a:lnTo>
                    <a:lnTo>
                      <a:pt x="6507163" y="4594225"/>
                    </a:lnTo>
                    <a:lnTo>
                      <a:pt x="6527801" y="4575175"/>
                    </a:lnTo>
                    <a:lnTo>
                      <a:pt x="6548438" y="4557713"/>
                    </a:lnTo>
                    <a:lnTo>
                      <a:pt x="6578601" y="4516438"/>
                    </a:lnTo>
                    <a:lnTo>
                      <a:pt x="6608763" y="4476750"/>
                    </a:lnTo>
                    <a:lnTo>
                      <a:pt x="6673851" y="4403725"/>
                    </a:lnTo>
                    <a:lnTo>
                      <a:pt x="6704013" y="4364038"/>
                    </a:lnTo>
                    <a:lnTo>
                      <a:pt x="6731001" y="4319588"/>
                    </a:lnTo>
                    <a:lnTo>
                      <a:pt x="6754813" y="4275138"/>
                    </a:lnTo>
                    <a:lnTo>
                      <a:pt x="6762751" y="4248150"/>
                    </a:lnTo>
                    <a:lnTo>
                      <a:pt x="6772276" y="4221163"/>
                    </a:lnTo>
                    <a:lnTo>
                      <a:pt x="6775451" y="4210050"/>
                    </a:lnTo>
                    <a:lnTo>
                      <a:pt x="6783388" y="4197350"/>
                    </a:lnTo>
                    <a:lnTo>
                      <a:pt x="6796088" y="4192588"/>
                    </a:lnTo>
                    <a:lnTo>
                      <a:pt x="6813551" y="4183063"/>
                    </a:lnTo>
                    <a:lnTo>
                      <a:pt x="6848476" y="4168775"/>
                    </a:lnTo>
                    <a:lnTo>
                      <a:pt x="6867526" y="4159250"/>
                    </a:lnTo>
                    <a:lnTo>
                      <a:pt x="6881813" y="4148138"/>
                    </a:lnTo>
                    <a:lnTo>
                      <a:pt x="6881813" y="4200525"/>
                    </a:lnTo>
                    <a:lnTo>
                      <a:pt x="6875463" y="4254500"/>
                    </a:lnTo>
                    <a:lnTo>
                      <a:pt x="6867526" y="4302125"/>
                    </a:lnTo>
                    <a:lnTo>
                      <a:pt x="6854826" y="4349750"/>
                    </a:lnTo>
                    <a:lnTo>
                      <a:pt x="6840538" y="4394200"/>
                    </a:lnTo>
                    <a:lnTo>
                      <a:pt x="6823076" y="4435475"/>
                    </a:lnTo>
                    <a:lnTo>
                      <a:pt x="6800851" y="4475163"/>
                    </a:lnTo>
                    <a:lnTo>
                      <a:pt x="6775451" y="4510088"/>
                    </a:lnTo>
                    <a:lnTo>
                      <a:pt x="6748463" y="4546600"/>
                    </a:lnTo>
                    <a:lnTo>
                      <a:pt x="6718301" y="4575175"/>
                    </a:lnTo>
                    <a:lnTo>
                      <a:pt x="6683376" y="4605338"/>
                    </a:lnTo>
                    <a:lnTo>
                      <a:pt x="6646863" y="4629150"/>
                    </a:lnTo>
                    <a:lnTo>
                      <a:pt x="6608763" y="4652963"/>
                    </a:lnTo>
                    <a:lnTo>
                      <a:pt x="6567488" y="4673600"/>
                    </a:lnTo>
                    <a:lnTo>
                      <a:pt x="6521451" y="4691063"/>
                    </a:lnTo>
                    <a:lnTo>
                      <a:pt x="6473826" y="4706938"/>
                    </a:lnTo>
                    <a:lnTo>
                      <a:pt x="6438901" y="4718050"/>
                    </a:lnTo>
                    <a:lnTo>
                      <a:pt x="6403976" y="4727575"/>
                    </a:lnTo>
                    <a:lnTo>
                      <a:pt x="6370638" y="4733925"/>
                    </a:lnTo>
                    <a:lnTo>
                      <a:pt x="6334126" y="4735513"/>
                    </a:lnTo>
                    <a:lnTo>
                      <a:pt x="6302376" y="4735513"/>
                    </a:lnTo>
                    <a:lnTo>
                      <a:pt x="6265863" y="4733925"/>
                    </a:lnTo>
                    <a:lnTo>
                      <a:pt x="6234113" y="4724400"/>
                    </a:lnTo>
                    <a:lnTo>
                      <a:pt x="6200776" y="4714875"/>
                    </a:lnTo>
                    <a:lnTo>
                      <a:pt x="6169026" y="4703763"/>
                    </a:lnTo>
                    <a:lnTo>
                      <a:pt x="6135688" y="4691063"/>
                    </a:lnTo>
                    <a:lnTo>
                      <a:pt x="6102351" y="4673600"/>
                    </a:lnTo>
                    <a:lnTo>
                      <a:pt x="6073776" y="4656138"/>
                    </a:lnTo>
                    <a:lnTo>
                      <a:pt x="6040438" y="4632325"/>
                    </a:lnTo>
                    <a:lnTo>
                      <a:pt x="6010276" y="4611688"/>
                    </a:lnTo>
                    <a:lnTo>
                      <a:pt x="5984876" y="4584700"/>
                    </a:lnTo>
                    <a:lnTo>
                      <a:pt x="5954713" y="4557713"/>
                    </a:lnTo>
                    <a:lnTo>
                      <a:pt x="5903913" y="4510088"/>
                    </a:lnTo>
                    <a:lnTo>
                      <a:pt x="5853113" y="4465638"/>
                    </a:lnTo>
                    <a:lnTo>
                      <a:pt x="5802313" y="4424363"/>
                    </a:lnTo>
                    <a:lnTo>
                      <a:pt x="5746751" y="4384675"/>
                    </a:lnTo>
                    <a:lnTo>
                      <a:pt x="5692776" y="4349750"/>
                    </a:lnTo>
                    <a:lnTo>
                      <a:pt x="5635626" y="4316413"/>
                    </a:lnTo>
                    <a:lnTo>
                      <a:pt x="5576888" y="4284663"/>
                    </a:lnTo>
                    <a:lnTo>
                      <a:pt x="5519738" y="4254500"/>
                    </a:lnTo>
                    <a:lnTo>
                      <a:pt x="5399088" y="4197350"/>
                    </a:lnTo>
                    <a:lnTo>
                      <a:pt x="5276851" y="4141788"/>
                    </a:lnTo>
                    <a:lnTo>
                      <a:pt x="5027613" y="4033838"/>
                    </a:lnTo>
                    <a:lnTo>
                      <a:pt x="5110163" y="4090988"/>
                    </a:lnTo>
                    <a:lnTo>
                      <a:pt x="5151438" y="4121150"/>
                    </a:lnTo>
                    <a:lnTo>
                      <a:pt x="5191126" y="4151313"/>
                    </a:lnTo>
                    <a:lnTo>
                      <a:pt x="5226051" y="4183063"/>
                    </a:lnTo>
                    <a:lnTo>
                      <a:pt x="5260976" y="4219575"/>
                    </a:lnTo>
                    <a:lnTo>
                      <a:pt x="5294313" y="4254500"/>
                    </a:lnTo>
                    <a:lnTo>
                      <a:pt x="5324476" y="4295775"/>
                    </a:lnTo>
                    <a:lnTo>
                      <a:pt x="5356226" y="4329113"/>
                    </a:lnTo>
                    <a:lnTo>
                      <a:pt x="5392738" y="4370388"/>
                    </a:lnTo>
                    <a:lnTo>
                      <a:pt x="5410201" y="4391025"/>
                    </a:lnTo>
                    <a:lnTo>
                      <a:pt x="5422901" y="4411663"/>
                    </a:lnTo>
                    <a:lnTo>
                      <a:pt x="5430838" y="4430713"/>
                    </a:lnTo>
                    <a:lnTo>
                      <a:pt x="5434013" y="4445000"/>
                    </a:lnTo>
                    <a:lnTo>
                      <a:pt x="5376863" y="4656138"/>
                    </a:lnTo>
                    <a:lnTo>
                      <a:pt x="5348288" y="4759325"/>
                    </a:lnTo>
                    <a:lnTo>
                      <a:pt x="5314951" y="4864100"/>
                    </a:lnTo>
                    <a:lnTo>
                      <a:pt x="5280026" y="4965700"/>
                    </a:lnTo>
                    <a:lnTo>
                      <a:pt x="5243513" y="5068888"/>
                    </a:lnTo>
                    <a:lnTo>
                      <a:pt x="5205413" y="5167313"/>
                    </a:lnTo>
                    <a:lnTo>
                      <a:pt x="5160963" y="5268913"/>
                    </a:lnTo>
                    <a:lnTo>
                      <a:pt x="5116513" y="5362575"/>
                    </a:lnTo>
                    <a:lnTo>
                      <a:pt x="5068888" y="5457825"/>
                    </a:lnTo>
                    <a:lnTo>
                      <a:pt x="5014913" y="5553075"/>
                    </a:lnTo>
                    <a:lnTo>
                      <a:pt x="4960938" y="5643563"/>
                    </a:lnTo>
                    <a:lnTo>
                      <a:pt x="4902201" y="5732463"/>
                    </a:lnTo>
                    <a:lnTo>
                      <a:pt x="4837113" y="5815013"/>
                    </a:lnTo>
                    <a:lnTo>
                      <a:pt x="4768850" y="5899150"/>
                    </a:lnTo>
                    <a:lnTo>
                      <a:pt x="4694238" y="5978525"/>
                    </a:lnTo>
                    <a:lnTo>
                      <a:pt x="4581525" y="6062663"/>
                    </a:lnTo>
                    <a:lnTo>
                      <a:pt x="4470400" y="6151563"/>
                    </a:lnTo>
                    <a:lnTo>
                      <a:pt x="4360863" y="6246813"/>
                    </a:lnTo>
                    <a:lnTo>
                      <a:pt x="4303713" y="6296025"/>
                    </a:lnTo>
                    <a:lnTo>
                      <a:pt x="4248150" y="6350000"/>
                    </a:lnTo>
                    <a:lnTo>
                      <a:pt x="4221163" y="6365875"/>
                    </a:lnTo>
                    <a:lnTo>
                      <a:pt x="4194175" y="6386513"/>
                    </a:lnTo>
                    <a:lnTo>
                      <a:pt x="4167188" y="6407150"/>
                    </a:lnTo>
                    <a:lnTo>
                      <a:pt x="4140200" y="6430963"/>
                    </a:lnTo>
                    <a:lnTo>
                      <a:pt x="4117975" y="6454775"/>
                    </a:lnTo>
                    <a:lnTo>
                      <a:pt x="4095750" y="6481763"/>
                    </a:lnTo>
                    <a:lnTo>
                      <a:pt x="4078288" y="6510338"/>
                    </a:lnTo>
                    <a:lnTo>
                      <a:pt x="4064000" y="6537325"/>
                    </a:lnTo>
                    <a:lnTo>
                      <a:pt x="4033838" y="6564313"/>
                    </a:lnTo>
                    <a:lnTo>
                      <a:pt x="4003675" y="6588125"/>
                    </a:lnTo>
                    <a:lnTo>
                      <a:pt x="3975100" y="6608763"/>
                    </a:lnTo>
                    <a:lnTo>
                      <a:pt x="3944938" y="6626225"/>
                    </a:lnTo>
                    <a:lnTo>
                      <a:pt x="3914775" y="6645275"/>
                    </a:lnTo>
                    <a:lnTo>
                      <a:pt x="3884613" y="6656388"/>
                    </a:lnTo>
                    <a:lnTo>
                      <a:pt x="3852863" y="6665913"/>
                    </a:lnTo>
                    <a:lnTo>
                      <a:pt x="3822700" y="6673850"/>
                    </a:lnTo>
                    <a:lnTo>
                      <a:pt x="3790950" y="6677025"/>
                    </a:lnTo>
                    <a:lnTo>
                      <a:pt x="3760788" y="6677025"/>
                    </a:lnTo>
                    <a:lnTo>
                      <a:pt x="3727450" y="6673850"/>
                    </a:lnTo>
                    <a:lnTo>
                      <a:pt x="3697288" y="6669088"/>
                    </a:lnTo>
                    <a:lnTo>
                      <a:pt x="3668713" y="6659563"/>
                    </a:lnTo>
                    <a:lnTo>
                      <a:pt x="3638550" y="6646863"/>
                    </a:lnTo>
                    <a:lnTo>
                      <a:pt x="3608388" y="6632575"/>
                    </a:lnTo>
                    <a:lnTo>
                      <a:pt x="3579813" y="6611938"/>
                    </a:lnTo>
                    <a:lnTo>
                      <a:pt x="3525838" y="6543675"/>
                    </a:lnTo>
                    <a:lnTo>
                      <a:pt x="3475038" y="6472238"/>
                    </a:lnTo>
                    <a:lnTo>
                      <a:pt x="3427413" y="6400800"/>
                    </a:lnTo>
                    <a:lnTo>
                      <a:pt x="3379788" y="6326188"/>
                    </a:lnTo>
                    <a:lnTo>
                      <a:pt x="3335338" y="6251575"/>
                    </a:lnTo>
                    <a:lnTo>
                      <a:pt x="3294063" y="6175375"/>
                    </a:lnTo>
                    <a:lnTo>
                      <a:pt x="3252788" y="6097588"/>
                    </a:lnTo>
                    <a:lnTo>
                      <a:pt x="3209925" y="6015038"/>
                    </a:lnTo>
                    <a:lnTo>
                      <a:pt x="3195638" y="5999163"/>
                    </a:lnTo>
                    <a:lnTo>
                      <a:pt x="3186113" y="5984875"/>
                    </a:lnTo>
                    <a:lnTo>
                      <a:pt x="3181350" y="5967413"/>
                    </a:lnTo>
                    <a:lnTo>
                      <a:pt x="3175000" y="5946775"/>
                    </a:lnTo>
                    <a:lnTo>
                      <a:pt x="3171825" y="5927725"/>
                    </a:lnTo>
                    <a:lnTo>
                      <a:pt x="3171825" y="5907088"/>
                    </a:lnTo>
                    <a:lnTo>
                      <a:pt x="3175000" y="5886450"/>
                    </a:lnTo>
                    <a:lnTo>
                      <a:pt x="3181350" y="5865813"/>
                    </a:lnTo>
                    <a:lnTo>
                      <a:pt x="3189288" y="5845175"/>
                    </a:lnTo>
                    <a:lnTo>
                      <a:pt x="3201988" y="5824538"/>
                    </a:lnTo>
                    <a:lnTo>
                      <a:pt x="3213100" y="5803900"/>
                    </a:lnTo>
                    <a:lnTo>
                      <a:pt x="3230563" y="5783263"/>
                    </a:lnTo>
                    <a:lnTo>
                      <a:pt x="3249613" y="5764213"/>
                    </a:lnTo>
                    <a:lnTo>
                      <a:pt x="3270250" y="5746750"/>
                    </a:lnTo>
                    <a:lnTo>
                      <a:pt x="3294063" y="5732463"/>
                    </a:lnTo>
                    <a:lnTo>
                      <a:pt x="3321050" y="5716588"/>
                    </a:lnTo>
                    <a:lnTo>
                      <a:pt x="3362325" y="5699125"/>
                    </a:lnTo>
                    <a:lnTo>
                      <a:pt x="3403600" y="5681663"/>
                    </a:lnTo>
                    <a:lnTo>
                      <a:pt x="3492500" y="5637213"/>
                    </a:lnTo>
                    <a:lnTo>
                      <a:pt x="3587750" y="5583238"/>
                    </a:lnTo>
                    <a:lnTo>
                      <a:pt x="3692525" y="5529263"/>
                    </a:lnTo>
                    <a:lnTo>
                      <a:pt x="3692525" y="5081588"/>
                    </a:lnTo>
                    <a:lnTo>
                      <a:pt x="3683000" y="5116513"/>
                    </a:lnTo>
                    <a:lnTo>
                      <a:pt x="3673475" y="5153025"/>
                    </a:lnTo>
                    <a:lnTo>
                      <a:pt x="3665538" y="5184775"/>
                    </a:lnTo>
                    <a:lnTo>
                      <a:pt x="3652838" y="5211763"/>
                    </a:lnTo>
                    <a:lnTo>
                      <a:pt x="3641725" y="5238750"/>
                    </a:lnTo>
                    <a:lnTo>
                      <a:pt x="3629025" y="5265738"/>
                    </a:lnTo>
                    <a:lnTo>
                      <a:pt x="3614738" y="5286375"/>
                    </a:lnTo>
                    <a:lnTo>
                      <a:pt x="3600450" y="5307013"/>
                    </a:lnTo>
                    <a:lnTo>
                      <a:pt x="3581400" y="5324475"/>
                    </a:lnTo>
                    <a:lnTo>
                      <a:pt x="3567113" y="5340350"/>
                    </a:lnTo>
                    <a:lnTo>
                      <a:pt x="3549650" y="5354638"/>
                    </a:lnTo>
                    <a:lnTo>
                      <a:pt x="3529013" y="5365750"/>
                    </a:lnTo>
                    <a:lnTo>
                      <a:pt x="3489325" y="5386388"/>
                    </a:lnTo>
                    <a:lnTo>
                      <a:pt x="3451225" y="5402263"/>
                    </a:lnTo>
                    <a:lnTo>
                      <a:pt x="3406775" y="5413375"/>
                    </a:lnTo>
                    <a:lnTo>
                      <a:pt x="3365500" y="5419725"/>
                    </a:lnTo>
                    <a:lnTo>
                      <a:pt x="3321050" y="5422900"/>
                    </a:lnTo>
                    <a:lnTo>
                      <a:pt x="3273425" y="5422900"/>
                    </a:lnTo>
                    <a:lnTo>
                      <a:pt x="3182938" y="5419725"/>
                    </a:lnTo>
                    <a:lnTo>
                      <a:pt x="3097213" y="5416550"/>
                    </a:lnTo>
                    <a:lnTo>
                      <a:pt x="2838450" y="5416550"/>
                    </a:lnTo>
                    <a:lnTo>
                      <a:pt x="2770188" y="5416550"/>
                    </a:lnTo>
                    <a:lnTo>
                      <a:pt x="2708275" y="5413375"/>
                    </a:lnTo>
                    <a:lnTo>
                      <a:pt x="2678113" y="5408613"/>
                    </a:lnTo>
                    <a:lnTo>
                      <a:pt x="2647950" y="5402263"/>
                    </a:lnTo>
                    <a:lnTo>
                      <a:pt x="2622550" y="5395913"/>
                    </a:lnTo>
                    <a:lnTo>
                      <a:pt x="2598738" y="5384800"/>
                    </a:lnTo>
                    <a:lnTo>
                      <a:pt x="2574925" y="5368925"/>
                    </a:lnTo>
                    <a:lnTo>
                      <a:pt x="2554288" y="5354638"/>
                    </a:lnTo>
                    <a:lnTo>
                      <a:pt x="2532063" y="5330825"/>
                    </a:lnTo>
                    <a:lnTo>
                      <a:pt x="2514600" y="5307013"/>
                    </a:lnTo>
                    <a:lnTo>
                      <a:pt x="2500313" y="5276850"/>
                    </a:lnTo>
                    <a:lnTo>
                      <a:pt x="2484438" y="5241925"/>
                    </a:lnTo>
                    <a:lnTo>
                      <a:pt x="2476500" y="5202238"/>
                    </a:lnTo>
                    <a:lnTo>
                      <a:pt x="2466975" y="5154613"/>
                    </a:lnTo>
                    <a:lnTo>
                      <a:pt x="2466975" y="5229225"/>
                    </a:lnTo>
                    <a:lnTo>
                      <a:pt x="2466975" y="5341938"/>
                    </a:lnTo>
                    <a:lnTo>
                      <a:pt x="2466975" y="5440363"/>
                    </a:lnTo>
                    <a:lnTo>
                      <a:pt x="2463800" y="5538788"/>
                    </a:lnTo>
                    <a:lnTo>
                      <a:pt x="2459038" y="5634038"/>
                    </a:lnTo>
                    <a:lnTo>
                      <a:pt x="2452688" y="5681663"/>
                    </a:lnTo>
                    <a:lnTo>
                      <a:pt x="2443163" y="5729288"/>
                    </a:lnTo>
                    <a:lnTo>
                      <a:pt x="2435225" y="5776913"/>
                    </a:lnTo>
                    <a:lnTo>
                      <a:pt x="2422525" y="5824538"/>
                    </a:lnTo>
                    <a:lnTo>
                      <a:pt x="2408238" y="5868988"/>
                    </a:lnTo>
                    <a:lnTo>
                      <a:pt x="2390775" y="5916613"/>
                    </a:lnTo>
                    <a:lnTo>
                      <a:pt x="2368550" y="5961063"/>
                    </a:lnTo>
                    <a:lnTo>
                      <a:pt x="2343150" y="6002338"/>
                    </a:lnTo>
                    <a:lnTo>
                      <a:pt x="2316163" y="6046788"/>
                    </a:lnTo>
                    <a:lnTo>
                      <a:pt x="2282825" y="6088063"/>
                    </a:lnTo>
                    <a:lnTo>
                      <a:pt x="2268538" y="6103938"/>
                    </a:lnTo>
                    <a:lnTo>
                      <a:pt x="2255838" y="6121400"/>
                    </a:lnTo>
                    <a:lnTo>
                      <a:pt x="2238375" y="6156325"/>
                    </a:lnTo>
                    <a:lnTo>
                      <a:pt x="2224088" y="6199188"/>
                    </a:lnTo>
                    <a:lnTo>
                      <a:pt x="2211388" y="6243638"/>
                    </a:lnTo>
                    <a:lnTo>
                      <a:pt x="2193925" y="6335713"/>
                    </a:lnTo>
                    <a:lnTo>
                      <a:pt x="2181225" y="6383338"/>
                    </a:lnTo>
                    <a:lnTo>
                      <a:pt x="2170113" y="6424613"/>
                    </a:lnTo>
                    <a:lnTo>
                      <a:pt x="2166938" y="6442075"/>
                    </a:lnTo>
                    <a:lnTo>
                      <a:pt x="2157413" y="6459538"/>
                    </a:lnTo>
                    <a:lnTo>
                      <a:pt x="2143125" y="6478588"/>
                    </a:lnTo>
                    <a:lnTo>
                      <a:pt x="2125663" y="6496050"/>
                    </a:lnTo>
                    <a:lnTo>
                      <a:pt x="2101850" y="6510338"/>
                    </a:lnTo>
                    <a:lnTo>
                      <a:pt x="2078038" y="6526213"/>
                    </a:lnTo>
                    <a:lnTo>
                      <a:pt x="2051050" y="6534150"/>
                    </a:lnTo>
                    <a:lnTo>
                      <a:pt x="2020888" y="6537325"/>
                    </a:lnTo>
                    <a:lnTo>
                      <a:pt x="1828800" y="6507163"/>
                    </a:lnTo>
                    <a:lnTo>
                      <a:pt x="1628775" y="6478588"/>
                    </a:lnTo>
                    <a:lnTo>
                      <a:pt x="1525588" y="6457950"/>
                    </a:lnTo>
                    <a:lnTo>
                      <a:pt x="1420813" y="6435725"/>
                    </a:lnTo>
                    <a:lnTo>
                      <a:pt x="1316038" y="6415088"/>
                    </a:lnTo>
                    <a:lnTo>
                      <a:pt x="1206500" y="6389688"/>
                    </a:lnTo>
                    <a:lnTo>
                      <a:pt x="1168400" y="6370638"/>
                    </a:lnTo>
                    <a:lnTo>
                      <a:pt x="1150938" y="6362700"/>
                    </a:lnTo>
                    <a:lnTo>
                      <a:pt x="1135063" y="6353175"/>
                    </a:lnTo>
                    <a:lnTo>
                      <a:pt x="1123950" y="6342063"/>
                    </a:lnTo>
                    <a:lnTo>
                      <a:pt x="1111250" y="6326188"/>
                    </a:lnTo>
                    <a:lnTo>
                      <a:pt x="1103313" y="6311900"/>
                    </a:lnTo>
                    <a:lnTo>
                      <a:pt x="1093788" y="6294438"/>
                    </a:lnTo>
                    <a:lnTo>
                      <a:pt x="1087438" y="6275388"/>
                    </a:lnTo>
                    <a:lnTo>
                      <a:pt x="1084263" y="6254750"/>
                    </a:lnTo>
                    <a:lnTo>
                      <a:pt x="1082675" y="6234113"/>
                    </a:lnTo>
                    <a:lnTo>
                      <a:pt x="1082675" y="6210300"/>
                    </a:lnTo>
                    <a:lnTo>
                      <a:pt x="1084263" y="6154738"/>
                    </a:lnTo>
                    <a:lnTo>
                      <a:pt x="1093788" y="6088063"/>
                    </a:lnTo>
                    <a:lnTo>
                      <a:pt x="1120775" y="6046788"/>
                    </a:lnTo>
                    <a:lnTo>
                      <a:pt x="1144588" y="5999163"/>
                    </a:lnTo>
                    <a:lnTo>
                      <a:pt x="1162050" y="5948363"/>
                    </a:lnTo>
                    <a:lnTo>
                      <a:pt x="1176338" y="5899150"/>
                    </a:lnTo>
                    <a:lnTo>
                      <a:pt x="1189038" y="5845175"/>
                    </a:lnTo>
                    <a:lnTo>
                      <a:pt x="1198563" y="5788025"/>
                    </a:lnTo>
                    <a:lnTo>
                      <a:pt x="1203325" y="5735638"/>
                    </a:lnTo>
                    <a:lnTo>
                      <a:pt x="1206500" y="5678488"/>
                    </a:lnTo>
                    <a:lnTo>
                      <a:pt x="1212850" y="5657850"/>
                    </a:lnTo>
                    <a:lnTo>
                      <a:pt x="1216025" y="5634038"/>
                    </a:lnTo>
                    <a:lnTo>
                      <a:pt x="1216025" y="5613400"/>
                    </a:lnTo>
                    <a:lnTo>
                      <a:pt x="1216025" y="5589588"/>
                    </a:lnTo>
                    <a:lnTo>
                      <a:pt x="1209675" y="5541963"/>
                    </a:lnTo>
                    <a:lnTo>
                      <a:pt x="1198563" y="5497513"/>
                    </a:lnTo>
                    <a:lnTo>
                      <a:pt x="1179513" y="5453063"/>
                    </a:lnTo>
                    <a:lnTo>
                      <a:pt x="1165225" y="5410200"/>
                    </a:lnTo>
                    <a:lnTo>
                      <a:pt x="1131888" y="5341938"/>
                    </a:lnTo>
                    <a:lnTo>
                      <a:pt x="1069975" y="5238750"/>
                    </a:lnTo>
                    <a:lnTo>
                      <a:pt x="1012825" y="5130800"/>
                    </a:lnTo>
                    <a:lnTo>
                      <a:pt x="957263" y="5027613"/>
                    </a:lnTo>
                    <a:lnTo>
                      <a:pt x="903288" y="4919663"/>
                    </a:lnTo>
                    <a:lnTo>
                      <a:pt x="855663" y="4813300"/>
                    </a:lnTo>
                    <a:lnTo>
                      <a:pt x="811213" y="4706938"/>
                    </a:lnTo>
                    <a:lnTo>
                      <a:pt x="769938" y="4598988"/>
                    </a:lnTo>
                    <a:lnTo>
                      <a:pt x="733425" y="4492625"/>
                    </a:lnTo>
                    <a:lnTo>
                      <a:pt x="701675" y="4383088"/>
                    </a:lnTo>
                    <a:lnTo>
                      <a:pt x="671513" y="4271963"/>
                    </a:lnTo>
                    <a:lnTo>
                      <a:pt x="647700" y="4162425"/>
                    </a:lnTo>
                    <a:lnTo>
                      <a:pt x="630238" y="4049713"/>
                    </a:lnTo>
                    <a:lnTo>
                      <a:pt x="617538" y="3937000"/>
                    </a:lnTo>
                    <a:lnTo>
                      <a:pt x="609600" y="3821113"/>
                    </a:lnTo>
                    <a:lnTo>
                      <a:pt x="609600" y="3705225"/>
                    </a:lnTo>
                    <a:lnTo>
                      <a:pt x="612775" y="3586163"/>
                    </a:lnTo>
                    <a:lnTo>
                      <a:pt x="620713" y="3470275"/>
                    </a:lnTo>
                    <a:lnTo>
                      <a:pt x="636588" y="3354388"/>
                    </a:lnTo>
                    <a:lnTo>
                      <a:pt x="657225" y="3243263"/>
                    </a:lnTo>
                    <a:lnTo>
                      <a:pt x="681038" y="3136900"/>
                    </a:lnTo>
                    <a:lnTo>
                      <a:pt x="709613" y="3032125"/>
                    </a:lnTo>
                    <a:lnTo>
                      <a:pt x="746125" y="2932113"/>
                    </a:lnTo>
                    <a:lnTo>
                      <a:pt x="784225" y="2833688"/>
                    </a:lnTo>
                    <a:lnTo>
                      <a:pt x="828675" y="2735263"/>
                    </a:lnTo>
                    <a:lnTo>
                      <a:pt x="879475" y="2643188"/>
                    </a:lnTo>
                    <a:lnTo>
                      <a:pt x="933450" y="2551113"/>
                    </a:lnTo>
                    <a:lnTo>
                      <a:pt x="992188" y="2465388"/>
                    </a:lnTo>
                    <a:lnTo>
                      <a:pt x="1055688" y="2379663"/>
                    </a:lnTo>
                    <a:lnTo>
                      <a:pt x="1123950" y="2295525"/>
                    </a:lnTo>
                    <a:lnTo>
                      <a:pt x="1195388" y="2212975"/>
                    </a:lnTo>
                    <a:lnTo>
                      <a:pt x="1271588" y="2132013"/>
                    </a:lnTo>
                    <a:lnTo>
                      <a:pt x="1355725" y="2054225"/>
                    </a:lnTo>
                    <a:lnTo>
                      <a:pt x="1423988" y="2001838"/>
                    </a:lnTo>
                    <a:lnTo>
                      <a:pt x="1495425" y="1951038"/>
                    </a:lnTo>
                    <a:lnTo>
                      <a:pt x="1566863" y="1900238"/>
                    </a:lnTo>
                    <a:lnTo>
                      <a:pt x="1641475" y="1855788"/>
                    </a:lnTo>
                    <a:lnTo>
                      <a:pt x="1714500" y="1814513"/>
                    </a:lnTo>
                    <a:lnTo>
                      <a:pt x="1789113" y="1774825"/>
                    </a:lnTo>
                    <a:lnTo>
                      <a:pt x="1866900" y="1739900"/>
                    </a:lnTo>
                    <a:lnTo>
                      <a:pt x="1944688" y="1703388"/>
                    </a:lnTo>
                    <a:lnTo>
                      <a:pt x="2020888" y="1671638"/>
                    </a:lnTo>
                    <a:lnTo>
                      <a:pt x="2101850" y="1641476"/>
                    </a:lnTo>
                    <a:lnTo>
                      <a:pt x="2184400" y="1614488"/>
                    </a:lnTo>
                    <a:lnTo>
                      <a:pt x="2268538" y="1587500"/>
                    </a:lnTo>
                    <a:lnTo>
                      <a:pt x="2351088" y="1562100"/>
                    </a:lnTo>
                    <a:lnTo>
                      <a:pt x="2436813" y="1538288"/>
                    </a:lnTo>
                    <a:lnTo>
                      <a:pt x="2616200" y="1492250"/>
                    </a:lnTo>
                    <a:lnTo>
                      <a:pt x="2725738" y="1492250"/>
                    </a:lnTo>
                    <a:lnTo>
                      <a:pt x="2654300" y="1590675"/>
                    </a:lnTo>
                    <a:lnTo>
                      <a:pt x="2582863" y="1682750"/>
                    </a:lnTo>
                    <a:lnTo>
                      <a:pt x="2435225" y="1866901"/>
                    </a:lnTo>
                    <a:lnTo>
                      <a:pt x="2363788" y="1958975"/>
                    </a:lnTo>
                    <a:lnTo>
                      <a:pt x="2295525" y="2052638"/>
                    </a:lnTo>
                    <a:lnTo>
                      <a:pt x="2228850" y="2144713"/>
                    </a:lnTo>
                    <a:lnTo>
                      <a:pt x="2200275" y="2192338"/>
                    </a:lnTo>
                    <a:lnTo>
                      <a:pt x="2170113" y="2241550"/>
                    </a:lnTo>
                    <a:lnTo>
                      <a:pt x="2089150" y="2355850"/>
                    </a:lnTo>
                    <a:lnTo>
                      <a:pt x="2047875" y="2411413"/>
                    </a:lnTo>
                    <a:lnTo>
                      <a:pt x="2012950" y="2471738"/>
                    </a:lnTo>
                    <a:lnTo>
                      <a:pt x="1979613" y="2530475"/>
                    </a:lnTo>
                    <a:lnTo>
                      <a:pt x="1952625" y="2592388"/>
                    </a:lnTo>
                    <a:lnTo>
                      <a:pt x="1928813" y="2659063"/>
                    </a:lnTo>
                    <a:lnTo>
                      <a:pt x="1917700" y="2693988"/>
                    </a:lnTo>
                    <a:lnTo>
                      <a:pt x="1911350" y="2727325"/>
                    </a:lnTo>
                    <a:lnTo>
                      <a:pt x="1893888" y="2776538"/>
                    </a:lnTo>
                    <a:lnTo>
                      <a:pt x="1881188" y="2824163"/>
                    </a:lnTo>
                    <a:lnTo>
                      <a:pt x="1873250" y="2868613"/>
                    </a:lnTo>
                    <a:lnTo>
                      <a:pt x="1873250" y="2916238"/>
                    </a:lnTo>
                    <a:lnTo>
                      <a:pt x="1876425" y="2962275"/>
                    </a:lnTo>
                    <a:lnTo>
                      <a:pt x="1881188" y="3006725"/>
                    </a:lnTo>
                    <a:lnTo>
                      <a:pt x="1893888" y="3048000"/>
                    </a:lnTo>
                    <a:lnTo>
                      <a:pt x="1905000" y="3092450"/>
                    </a:lnTo>
                    <a:lnTo>
                      <a:pt x="1924050" y="3133725"/>
                    </a:lnTo>
                    <a:lnTo>
                      <a:pt x="1944688" y="3171825"/>
                    </a:lnTo>
                    <a:lnTo>
                      <a:pt x="1965325" y="3214688"/>
                    </a:lnTo>
                    <a:lnTo>
                      <a:pt x="1989138" y="3252788"/>
                    </a:lnTo>
                    <a:lnTo>
                      <a:pt x="2041525" y="3327400"/>
                    </a:lnTo>
                    <a:lnTo>
                      <a:pt x="2095500" y="3398838"/>
                    </a:lnTo>
                    <a:lnTo>
                      <a:pt x="2149475" y="3470275"/>
                    </a:lnTo>
                    <a:lnTo>
                      <a:pt x="2197100" y="3541713"/>
                    </a:lnTo>
                    <a:lnTo>
                      <a:pt x="2217738" y="3576638"/>
                    </a:lnTo>
                    <a:lnTo>
                      <a:pt x="2238375" y="3613150"/>
                    </a:lnTo>
                    <a:lnTo>
                      <a:pt x="2252663" y="3648075"/>
                    </a:lnTo>
                    <a:lnTo>
                      <a:pt x="2268538" y="3684588"/>
                    </a:lnTo>
                    <a:lnTo>
                      <a:pt x="2279650" y="3722688"/>
                    </a:lnTo>
                    <a:lnTo>
                      <a:pt x="2286000" y="3757613"/>
                    </a:lnTo>
                    <a:lnTo>
                      <a:pt x="2289175" y="3797300"/>
                    </a:lnTo>
                    <a:lnTo>
                      <a:pt x="2289175" y="3835400"/>
                    </a:lnTo>
                    <a:lnTo>
                      <a:pt x="2286000" y="3873500"/>
                    </a:lnTo>
                    <a:lnTo>
                      <a:pt x="2276475" y="3916363"/>
                    </a:lnTo>
                    <a:lnTo>
                      <a:pt x="2262188" y="3954463"/>
                    </a:lnTo>
                    <a:lnTo>
                      <a:pt x="2244725" y="3995738"/>
                    </a:lnTo>
                    <a:lnTo>
                      <a:pt x="2232025" y="4013200"/>
                    </a:lnTo>
                    <a:lnTo>
                      <a:pt x="2224088" y="4037013"/>
                    </a:lnTo>
                    <a:lnTo>
                      <a:pt x="2217738" y="4064000"/>
                    </a:lnTo>
                    <a:lnTo>
                      <a:pt x="2217738" y="4090988"/>
                    </a:lnTo>
                    <a:lnTo>
                      <a:pt x="2217738" y="4117975"/>
                    </a:lnTo>
                    <a:lnTo>
                      <a:pt x="2224088" y="4144963"/>
                    </a:lnTo>
                    <a:lnTo>
                      <a:pt x="2232025" y="4168775"/>
                    </a:lnTo>
                    <a:lnTo>
                      <a:pt x="2244725" y="4183063"/>
                    </a:lnTo>
                    <a:lnTo>
                      <a:pt x="2306638" y="4251325"/>
                    </a:lnTo>
                    <a:lnTo>
                      <a:pt x="2368550" y="4313238"/>
                    </a:lnTo>
                    <a:lnTo>
                      <a:pt x="2435225" y="4373563"/>
                    </a:lnTo>
                    <a:lnTo>
                      <a:pt x="2497138" y="4424363"/>
                    </a:lnTo>
                    <a:lnTo>
                      <a:pt x="2562225" y="4471988"/>
                    </a:lnTo>
                    <a:lnTo>
                      <a:pt x="2627313" y="4510088"/>
                    </a:lnTo>
                    <a:lnTo>
                      <a:pt x="2660650" y="4527550"/>
                    </a:lnTo>
                    <a:lnTo>
                      <a:pt x="2695575" y="4543425"/>
                    </a:lnTo>
                    <a:lnTo>
                      <a:pt x="2728913" y="4554538"/>
                    </a:lnTo>
                    <a:lnTo>
                      <a:pt x="2763838" y="4567238"/>
                    </a:lnTo>
                    <a:lnTo>
                      <a:pt x="2800350" y="4575175"/>
                    </a:lnTo>
                    <a:lnTo>
                      <a:pt x="2835275" y="4584700"/>
                    </a:lnTo>
                    <a:lnTo>
                      <a:pt x="2871788" y="4591050"/>
                    </a:lnTo>
                    <a:lnTo>
                      <a:pt x="2906713" y="4594225"/>
                    </a:lnTo>
                    <a:lnTo>
                      <a:pt x="2943225" y="4594225"/>
                    </a:lnTo>
                    <a:lnTo>
                      <a:pt x="2981325" y="4594225"/>
                    </a:lnTo>
                    <a:lnTo>
                      <a:pt x="3021013" y="4591050"/>
                    </a:lnTo>
                    <a:lnTo>
                      <a:pt x="3059113" y="4584700"/>
                    </a:lnTo>
                    <a:lnTo>
                      <a:pt x="3097213" y="4575175"/>
                    </a:lnTo>
                    <a:lnTo>
                      <a:pt x="3138488" y="4564063"/>
                    </a:lnTo>
                    <a:lnTo>
                      <a:pt x="3178175" y="4551363"/>
                    </a:lnTo>
                    <a:lnTo>
                      <a:pt x="3219450" y="4537075"/>
                    </a:lnTo>
                    <a:lnTo>
                      <a:pt x="3263900" y="4516438"/>
                    </a:lnTo>
                    <a:lnTo>
                      <a:pt x="3305175" y="4495800"/>
                    </a:lnTo>
                    <a:lnTo>
                      <a:pt x="3349625" y="4471988"/>
                    </a:lnTo>
                    <a:lnTo>
                      <a:pt x="3394075" y="4445000"/>
                    </a:lnTo>
                    <a:lnTo>
                      <a:pt x="3617913" y="4329113"/>
                    </a:lnTo>
                    <a:lnTo>
                      <a:pt x="3730625" y="4271963"/>
                    </a:lnTo>
                    <a:lnTo>
                      <a:pt x="3843338" y="4216400"/>
                    </a:lnTo>
                    <a:lnTo>
                      <a:pt x="3959225" y="4168775"/>
                    </a:lnTo>
                    <a:lnTo>
                      <a:pt x="4019550" y="4144963"/>
                    </a:lnTo>
                    <a:lnTo>
                      <a:pt x="4078288" y="4124325"/>
                    </a:lnTo>
                    <a:lnTo>
                      <a:pt x="4138613" y="4108450"/>
                    </a:lnTo>
                    <a:lnTo>
                      <a:pt x="4197350" y="4094163"/>
                    </a:lnTo>
                    <a:lnTo>
                      <a:pt x="4259263" y="4081463"/>
                    </a:lnTo>
                    <a:lnTo>
                      <a:pt x="4322763" y="4073525"/>
                    </a:lnTo>
                    <a:lnTo>
                      <a:pt x="4337050" y="4067175"/>
                    </a:lnTo>
                    <a:lnTo>
                      <a:pt x="4354513" y="4057650"/>
                    </a:lnTo>
                    <a:lnTo>
                      <a:pt x="4375150" y="4043363"/>
                    </a:lnTo>
                    <a:lnTo>
                      <a:pt x="4397375" y="4025900"/>
                    </a:lnTo>
                    <a:lnTo>
                      <a:pt x="4418013" y="4002088"/>
                    </a:lnTo>
                    <a:lnTo>
                      <a:pt x="4438650" y="3978275"/>
                    </a:lnTo>
                    <a:lnTo>
                      <a:pt x="4456113" y="3951288"/>
                    </a:lnTo>
                    <a:lnTo>
                      <a:pt x="4470400" y="3921125"/>
                    </a:lnTo>
                    <a:lnTo>
                      <a:pt x="4497388" y="3844925"/>
                    </a:lnTo>
                    <a:lnTo>
                      <a:pt x="4518025" y="3767138"/>
                    </a:lnTo>
                    <a:lnTo>
                      <a:pt x="4537075" y="3689350"/>
                    </a:lnTo>
                    <a:lnTo>
                      <a:pt x="4548188" y="3613150"/>
                    </a:lnTo>
                    <a:lnTo>
                      <a:pt x="4560888" y="3535363"/>
                    </a:lnTo>
                    <a:lnTo>
                      <a:pt x="4565650" y="3457575"/>
                    </a:lnTo>
                    <a:lnTo>
                      <a:pt x="4572000" y="3381375"/>
                    </a:lnTo>
                    <a:lnTo>
                      <a:pt x="4572000" y="3300413"/>
                    </a:lnTo>
                    <a:lnTo>
                      <a:pt x="4572000" y="3222625"/>
                    </a:lnTo>
                    <a:lnTo>
                      <a:pt x="4568825" y="3143250"/>
                    </a:lnTo>
                    <a:lnTo>
                      <a:pt x="4562475" y="3062288"/>
                    </a:lnTo>
                    <a:lnTo>
                      <a:pt x="4554538" y="2982913"/>
                    </a:lnTo>
                    <a:lnTo>
                      <a:pt x="4533900" y="2819400"/>
                    </a:lnTo>
                    <a:lnTo>
                      <a:pt x="4506913" y="2652713"/>
                    </a:lnTo>
                    <a:lnTo>
                      <a:pt x="4479925" y="2476500"/>
                    </a:lnTo>
                    <a:lnTo>
                      <a:pt x="4446588" y="2292351"/>
                    </a:lnTo>
                    <a:lnTo>
                      <a:pt x="4429125" y="2197100"/>
                    </a:lnTo>
                    <a:lnTo>
                      <a:pt x="4408488" y="2098675"/>
                    </a:lnTo>
                    <a:lnTo>
                      <a:pt x="4384675" y="2005013"/>
                    </a:lnTo>
                    <a:lnTo>
                      <a:pt x="4360863" y="1906588"/>
                    </a:lnTo>
                    <a:lnTo>
                      <a:pt x="4360863" y="2765425"/>
                    </a:lnTo>
                    <a:lnTo>
                      <a:pt x="4360863" y="3698875"/>
                    </a:lnTo>
                    <a:lnTo>
                      <a:pt x="4357688" y="3725863"/>
                    </a:lnTo>
                    <a:lnTo>
                      <a:pt x="4354513" y="3752850"/>
                    </a:lnTo>
                    <a:lnTo>
                      <a:pt x="4349750" y="3776663"/>
                    </a:lnTo>
                    <a:lnTo>
                      <a:pt x="4340225" y="3797300"/>
                    </a:lnTo>
                    <a:lnTo>
                      <a:pt x="4327525" y="3817938"/>
                    </a:lnTo>
                    <a:lnTo>
                      <a:pt x="4316413" y="3838575"/>
                    </a:lnTo>
                    <a:lnTo>
                      <a:pt x="4302125" y="3856038"/>
                    </a:lnTo>
                    <a:lnTo>
                      <a:pt x="4286250" y="3870325"/>
                    </a:lnTo>
                    <a:lnTo>
                      <a:pt x="4265613" y="3886200"/>
                    </a:lnTo>
                    <a:lnTo>
                      <a:pt x="4248150" y="3900488"/>
                    </a:lnTo>
                    <a:lnTo>
                      <a:pt x="4203700" y="3924300"/>
                    </a:lnTo>
                    <a:lnTo>
                      <a:pt x="4152900" y="3944938"/>
                    </a:lnTo>
                    <a:lnTo>
                      <a:pt x="4098925" y="3960813"/>
                    </a:lnTo>
                    <a:lnTo>
                      <a:pt x="4000500" y="3989388"/>
                    </a:lnTo>
                    <a:lnTo>
                      <a:pt x="3906838" y="4022725"/>
                    </a:lnTo>
                    <a:lnTo>
                      <a:pt x="3811588" y="4057650"/>
                    </a:lnTo>
                    <a:lnTo>
                      <a:pt x="3716338" y="4100513"/>
                    </a:lnTo>
                    <a:lnTo>
                      <a:pt x="3621088" y="4144963"/>
                    </a:lnTo>
                    <a:lnTo>
                      <a:pt x="3532188" y="4192588"/>
                    </a:lnTo>
                    <a:lnTo>
                      <a:pt x="3441700" y="4243388"/>
                    </a:lnTo>
                    <a:lnTo>
                      <a:pt x="3359150" y="4295775"/>
                    </a:lnTo>
                    <a:lnTo>
                      <a:pt x="3287713" y="4329113"/>
                    </a:lnTo>
                    <a:lnTo>
                      <a:pt x="3222625" y="4359275"/>
                    </a:lnTo>
                    <a:lnTo>
                      <a:pt x="3157538" y="4379913"/>
                    </a:lnTo>
                    <a:lnTo>
                      <a:pt x="3094038" y="4400550"/>
                    </a:lnTo>
                    <a:lnTo>
                      <a:pt x="3032125" y="4411663"/>
                    </a:lnTo>
                    <a:lnTo>
                      <a:pt x="2973388" y="4421188"/>
                    </a:lnTo>
                    <a:lnTo>
                      <a:pt x="2913063" y="4421188"/>
                    </a:lnTo>
                    <a:lnTo>
                      <a:pt x="2857500" y="4418013"/>
                    </a:lnTo>
                    <a:lnTo>
                      <a:pt x="2803525" y="4406900"/>
                    </a:lnTo>
                    <a:lnTo>
                      <a:pt x="2749550" y="4391025"/>
                    </a:lnTo>
                    <a:lnTo>
                      <a:pt x="2698750" y="4367213"/>
                    </a:lnTo>
                    <a:lnTo>
                      <a:pt x="2647950" y="4337050"/>
                    </a:lnTo>
                    <a:lnTo>
                      <a:pt x="2600325" y="4302125"/>
                    </a:lnTo>
                    <a:lnTo>
                      <a:pt x="2554288" y="4257675"/>
                    </a:lnTo>
                    <a:lnTo>
                      <a:pt x="2508250" y="4206875"/>
                    </a:lnTo>
                    <a:lnTo>
                      <a:pt x="2466975" y="4148138"/>
                    </a:lnTo>
                    <a:lnTo>
                      <a:pt x="2452688" y="4117975"/>
                    </a:lnTo>
                    <a:lnTo>
                      <a:pt x="2439988" y="4084638"/>
                    </a:lnTo>
                    <a:lnTo>
                      <a:pt x="2428875" y="4049713"/>
                    </a:lnTo>
                    <a:lnTo>
                      <a:pt x="2419350" y="4016375"/>
                    </a:lnTo>
                    <a:lnTo>
                      <a:pt x="2416175" y="3981450"/>
                    </a:lnTo>
                    <a:lnTo>
                      <a:pt x="2416175" y="3948113"/>
                    </a:lnTo>
                    <a:lnTo>
                      <a:pt x="2419350" y="3916363"/>
                    </a:lnTo>
                    <a:lnTo>
                      <a:pt x="2425700" y="3900488"/>
                    </a:lnTo>
                    <a:lnTo>
                      <a:pt x="2432050" y="3886200"/>
                    </a:lnTo>
                    <a:lnTo>
                      <a:pt x="2446338" y="3829050"/>
                    </a:lnTo>
                    <a:lnTo>
                      <a:pt x="2463800" y="3778250"/>
                    </a:lnTo>
                    <a:lnTo>
                      <a:pt x="2484438" y="3730625"/>
                    </a:lnTo>
                    <a:lnTo>
                      <a:pt x="2508250" y="3684588"/>
                    </a:lnTo>
                    <a:lnTo>
                      <a:pt x="2535238" y="3638550"/>
                    </a:lnTo>
                    <a:lnTo>
                      <a:pt x="2559050" y="3597275"/>
                    </a:lnTo>
                    <a:lnTo>
                      <a:pt x="2616200" y="3511550"/>
                    </a:lnTo>
                    <a:lnTo>
                      <a:pt x="2667000" y="3406775"/>
                    </a:lnTo>
                    <a:lnTo>
                      <a:pt x="2705100" y="3311525"/>
                    </a:lnTo>
                    <a:lnTo>
                      <a:pt x="2735263" y="3222625"/>
                    </a:lnTo>
                    <a:lnTo>
                      <a:pt x="2763838" y="3136900"/>
                    </a:lnTo>
                    <a:lnTo>
                      <a:pt x="2722563" y="3181350"/>
                    </a:lnTo>
                    <a:lnTo>
                      <a:pt x="2681288" y="3228975"/>
                    </a:lnTo>
                    <a:lnTo>
                      <a:pt x="2598738" y="3330575"/>
                    </a:lnTo>
                    <a:lnTo>
                      <a:pt x="2514600" y="3436938"/>
                    </a:lnTo>
                    <a:lnTo>
                      <a:pt x="2432050" y="3549650"/>
                    </a:lnTo>
                    <a:lnTo>
                      <a:pt x="2374900" y="3478213"/>
                    </a:lnTo>
                    <a:lnTo>
                      <a:pt x="2324100" y="3409950"/>
                    </a:lnTo>
                    <a:lnTo>
                      <a:pt x="2276475" y="3338513"/>
                    </a:lnTo>
                    <a:lnTo>
                      <a:pt x="2228850" y="3267075"/>
                    </a:lnTo>
                    <a:lnTo>
                      <a:pt x="2143125" y="3127375"/>
                    </a:lnTo>
                    <a:lnTo>
                      <a:pt x="2060575" y="2987675"/>
                    </a:lnTo>
                    <a:lnTo>
                      <a:pt x="2047875" y="2973388"/>
                    </a:lnTo>
                    <a:lnTo>
                      <a:pt x="2039938" y="2955925"/>
                    </a:lnTo>
                    <a:lnTo>
                      <a:pt x="2030413" y="2935288"/>
                    </a:lnTo>
                    <a:lnTo>
                      <a:pt x="2027238" y="2914650"/>
                    </a:lnTo>
                    <a:lnTo>
                      <a:pt x="2020888" y="2871788"/>
                    </a:lnTo>
                    <a:lnTo>
                      <a:pt x="2020888" y="2840038"/>
                    </a:lnTo>
                    <a:lnTo>
                      <a:pt x="2063750" y="2755900"/>
                    </a:lnTo>
                    <a:lnTo>
                      <a:pt x="2101850" y="2673350"/>
                    </a:lnTo>
                    <a:lnTo>
                      <a:pt x="2176463" y="2506663"/>
                    </a:lnTo>
                    <a:lnTo>
                      <a:pt x="2214563" y="2428875"/>
                    </a:lnTo>
                    <a:lnTo>
                      <a:pt x="2255838" y="2352675"/>
                    </a:lnTo>
                    <a:lnTo>
                      <a:pt x="2303463" y="2274888"/>
                    </a:lnTo>
                    <a:lnTo>
                      <a:pt x="2330450" y="2238375"/>
                    </a:lnTo>
                    <a:lnTo>
                      <a:pt x="2357438" y="2203450"/>
                    </a:lnTo>
                    <a:lnTo>
                      <a:pt x="2482850" y="2054225"/>
                    </a:lnTo>
                    <a:lnTo>
                      <a:pt x="2613025" y="1909763"/>
                    </a:lnTo>
                    <a:lnTo>
                      <a:pt x="2743200" y="1766888"/>
                    </a:lnTo>
                    <a:lnTo>
                      <a:pt x="2874963" y="1630363"/>
                    </a:lnTo>
                    <a:lnTo>
                      <a:pt x="3138488" y="1358900"/>
                    </a:lnTo>
                    <a:lnTo>
                      <a:pt x="3267075" y="1222376"/>
                    </a:lnTo>
                    <a:lnTo>
                      <a:pt x="3394075" y="1082675"/>
                    </a:lnTo>
                    <a:lnTo>
                      <a:pt x="3430588" y="1044576"/>
                    </a:lnTo>
                    <a:lnTo>
                      <a:pt x="3468688" y="1011238"/>
                    </a:lnTo>
                    <a:lnTo>
                      <a:pt x="3508375" y="984250"/>
                    </a:lnTo>
                    <a:lnTo>
                      <a:pt x="3546475" y="963613"/>
                    </a:lnTo>
                    <a:lnTo>
                      <a:pt x="3587750" y="946150"/>
                    </a:lnTo>
                    <a:lnTo>
                      <a:pt x="3629025" y="933450"/>
                    </a:lnTo>
                    <a:lnTo>
                      <a:pt x="3671888" y="922338"/>
                    </a:lnTo>
                    <a:lnTo>
                      <a:pt x="3716338" y="915988"/>
                    </a:lnTo>
                    <a:lnTo>
                      <a:pt x="3802063" y="904875"/>
                    </a:lnTo>
                    <a:lnTo>
                      <a:pt x="3890963" y="895350"/>
                    </a:lnTo>
                    <a:lnTo>
                      <a:pt x="3932238" y="889000"/>
                    </a:lnTo>
                    <a:lnTo>
                      <a:pt x="3976688" y="881063"/>
                    </a:lnTo>
                    <a:lnTo>
                      <a:pt x="4022725" y="871538"/>
                    </a:lnTo>
                    <a:lnTo>
                      <a:pt x="4064000" y="860425"/>
                    </a:lnTo>
                    <a:lnTo>
                      <a:pt x="4090988" y="857250"/>
                    </a:lnTo>
                    <a:lnTo>
                      <a:pt x="4117975" y="854075"/>
                    </a:lnTo>
                    <a:lnTo>
                      <a:pt x="4143375" y="844550"/>
                    </a:lnTo>
                    <a:lnTo>
                      <a:pt x="4170363" y="836613"/>
                    </a:lnTo>
                    <a:lnTo>
                      <a:pt x="4191000" y="823913"/>
                    </a:lnTo>
                    <a:lnTo>
                      <a:pt x="4214813" y="812801"/>
                    </a:lnTo>
                    <a:lnTo>
                      <a:pt x="4233863" y="796926"/>
                    </a:lnTo>
                    <a:lnTo>
                      <a:pt x="4248150" y="785813"/>
                    </a:lnTo>
                    <a:lnTo>
                      <a:pt x="3876675" y="785813"/>
                    </a:lnTo>
                    <a:lnTo>
                      <a:pt x="3906838" y="728663"/>
                    </a:lnTo>
                    <a:lnTo>
                      <a:pt x="3938588" y="677863"/>
                    </a:lnTo>
                    <a:lnTo>
                      <a:pt x="3971925" y="630238"/>
                    </a:lnTo>
                    <a:lnTo>
                      <a:pt x="4006850" y="585788"/>
                    </a:lnTo>
                    <a:lnTo>
                      <a:pt x="4046538" y="544513"/>
                    </a:lnTo>
                    <a:lnTo>
                      <a:pt x="4084638" y="506413"/>
                    </a:lnTo>
                    <a:lnTo>
                      <a:pt x="4125913" y="466725"/>
                    </a:lnTo>
                    <a:lnTo>
                      <a:pt x="4170363" y="434975"/>
                    </a:lnTo>
                    <a:lnTo>
                      <a:pt x="4211638" y="401638"/>
                    </a:lnTo>
                    <a:lnTo>
                      <a:pt x="4259263" y="373063"/>
                    </a:lnTo>
                    <a:lnTo>
                      <a:pt x="4303713" y="342900"/>
                    </a:lnTo>
                    <a:lnTo>
                      <a:pt x="4351338" y="315913"/>
                    </a:lnTo>
                    <a:lnTo>
                      <a:pt x="4446588" y="268288"/>
                    </a:lnTo>
                    <a:lnTo>
                      <a:pt x="4545013" y="223838"/>
                    </a:lnTo>
                    <a:lnTo>
                      <a:pt x="4654550" y="193675"/>
                    </a:lnTo>
                    <a:lnTo>
                      <a:pt x="4768850" y="163513"/>
                    </a:lnTo>
                    <a:lnTo>
                      <a:pt x="4991101" y="98425"/>
                    </a:lnTo>
                    <a:lnTo>
                      <a:pt x="5100638" y="69850"/>
                    </a:lnTo>
                    <a:lnTo>
                      <a:pt x="5213351" y="39688"/>
                    </a:lnTo>
                    <a:lnTo>
                      <a:pt x="5324476" y="19050"/>
                    </a:lnTo>
                    <a:close/>
                  </a:path>
                </a:pathLst>
              </a:custGeom>
              <a:solidFill>
                <a:schemeClr val="accent1">
                  <a:lumMod val="75000"/>
                </a:schemeClr>
              </a:solidFill>
              <a:ln>
                <a:noFill/>
              </a:ln>
            </p:spPr>
            <p:txBody>
              <a:bodyPr vert="horz" wrap="square" lIns="91414" tIns="45706" rIns="91414" bIns="45706" numCol="1" anchor="t" anchorCtr="0" compatLnSpc="1">
                <a:prstTxWarp prst="textNoShape">
                  <a:avLst/>
                </a:prstTxWarp>
              </a:bodyPr>
              <a:lstStyle/>
              <a:p>
                <a:pPr defTabSz="931505"/>
                <a:endParaRPr lang="en-IN">
                  <a:solidFill>
                    <a:srgbClr val="000000"/>
                  </a:solidFill>
                  <a:latin typeface="Segoe UI"/>
                  <a:cs typeface="+mn-cs"/>
                </a:endParaRPr>
              </a:p>
            </p:txBody>
          </p:sp>
          <p:pic>
            <p:nvPicPr>
              <p:cNvPr id="111" name="Picture 1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6850" y="5483709"/>
                <a:ext cx="640080" cy="640080"/>
              </a:xfrm>
              <a:prstGeom prst="rect">
                <a:avLst/>
              </a:prstGeom>
            </p:spPr>
          </p:pic>
          <p:sp>
            <p:nvSpPr>
              <p:cNvPr id="112" name="TextBox 111"/>
              <p:cNvSpPr txBox="1"/>
              <p:nvPr/>
            </p:nvSpPr>
            <p:spPr>
              <a:xfrm>
                <a:off x="9576717" y="4521231"/>
                <a:ext cx="2105192" cy="849463"/>
              </a:xfrm>
              <a:prstGeom prst="rect">
                <a:avLst/>
              </a:prstGeom>
              <a:noFill/>
            </p:spPr>
            <p:txBody>
              <a:bodyPr wrap="none" lIns="182880" tIns="146304" rIns="182880" bIns="146304" rtlCol="0">
                <a:spAutoFit/>
              </a:bodyPr>
              <a:lstStyle/>
              <a:p>
                <a:pPr algn="ctr">
                  <a:lnSpc>
                    <a:spcPct val="90000"/>
                  </a:lnSpc>
                  <a:spcAft>
                    <a:spcPts val="600"/>
                  </a:spcAft>
                </a:pPr>
                <a:r>
                  <a:rPr lang="en-US" sz="2000" dirty="0" smtClean="0">
                    <a:solidFill>
                      <a:srgbClr val="515151"/>
                    </a:solidFill>
                    <a:latin typeface="Segoe UI Semilight" panose="020B0402040204020203" pitchFamily="34" charset="0"/>
                    <a:cs typeface="Segoe UI Semilight" panose="020B0402040204020203" pitchFamily="34" charset="0"/>
                  </a:rPr>
                  <a:t>Azure SQL Data</a:t>
                </a:r>
                <a:br>
                  <a:rPr lang="en-US" sz="2000" dirty="0" smtClean="0">
                    <a:solidFill>
                      <a:srgbClr val="515151"/>
                    </a:solidFill>
                    <a:latin typeface="Segoe UI Semilight" panose="020B0402040204020203" pitchFamily="34" charset="0"/>
                    <a:cs typeface="Segoe UI Semilight" panose="020B0402040204020203" pitchFamily="34" charset="0"/>
                  </a:rPr>
                </a:br>
                <a:r>
                  <a:rPr lang="en-US" sz="2000" dirty="0" smtClean="0">
                    <a:solidFill>
                      <a:srgbClr val="515151"/>
                    </a:solidFill>
                    <a:latin typeface="Segoe UI Semilight" panose="020B0402040204020203" pitchFamily="34" charset="0"/>
                    <a:cs typeface="Segoe UI Semilight" panose="020B0402040204020203" pitchFamily="34" charset="0"/>
                  </a:rPr>
                  <a:t>Warehouse</a:t>
                </a:r>
              </a:p>
            </p:txBody>
          </p:sp>
        </p:grpSp>
        <p:sp>
          <p:nvSpPr>
            <p:cNvPr id="92" name="TextBox 91"/>
            <p:cNvSpPr txBox="1"/>
            <p:nvPr/>
          </p:nvSpPr>
          <p:spPr>
            <a:xfrm>
              <a:off x="1527155" y="2960672"/>
              <a:ext cx="1350819" cy="572464"/>
            </a:xfrm>
            <a:prstGeom prst="rect">
              <a:avLst/>
            </a:prstGeom>
            <a:noFill/>
          </p:spPr>
          <p:txBody>
            <a:bodyPr wrap="none" lIns="182880" tIns="146304" rIns="182880" bIns="146304" rtlCol="0">
              <a:spAutoFit/>
            </a:bodyPr>
            <a:lstStyle/>
            <a:p>
              <a:pPr algn="ctr">
                <a:lnSpc>
                  <a:spcPct val="90000"/>
                </a:lnSpc>
                <a:spcAft>
                  <a:spcPts val="600"/>
                </a:spcAft>
              </a:pPr>
              <a:r>
                <a:rPr lang="en-US" sz="2000" dirty="0" smtClean="0">
                  <a:solidFill>
                    <a:srgbClr val="515151"/>
                  </a:solidFill>
                  <a:latin typeface="Segoe UI Semilight" panose="020B0402040204020203" pitchFamily="34" charset="0"/>
                  <a:cs typeface="Segoe UI Semilight" panose="020B0402040204020203" pitchFamily="34" charset="0"/>
                </a:rPr>
                <a:t>Power BI</a:t>
              </a:r>
            </a:p>
          </p:txBody>
        </p:sp>
      </p:grpSp>
    </p:spTree>
    <p:extLst>
      <p:ext uri="{BB962C8B-B14F-4D97-AF65-F5344CB8AC3E}">
        <p14:creationId xmlns:p14="http://schemas.microsoft.com/office/powerpoint/2010/main" val="307138627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Data Warehouse Unit (DWU)</a:t>
            </a:r>
            <a:endParaRPr lang="en-NZ" sz="5400" dirty="0"/>
          </a:p>
        </p:txBody>
      </p:sp>
      <p:sp>
        <p:nvSpPr>
          <p:cNvPr id="5" name="Rectangle 4"/>
          <p:cNvSpPr/>
          <p:nvPr/>
        </p:nvSpPr>
        <p:spPr bwMode="auto">
          <a:xfrm>
            <a:off x="-15699" y="1409030"/>
            <a:ext cx="12452174" cy="5585495"/>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9" name="Rectangle 78"/>
          <p:cNvSpPr/>
          <p:nvPr/>
        </p:nvSpPr>
        <p:spPr bwMode="auto">
          <a:xfrm>
            <a:off x="-15699" y="1409030"/>
            <a:ext cx="12434711" cy="5585495"/>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0" name="Rectangle 79"/>
          <p:cNvSpPr/>
          <p:nvPr/>
        </p:nvSpPr>
        <p:spPr bwMode="auto">
          <a:xfrm>
            <a:off x="4146009" y="4001318"/>
            <a:ext cx="8289582" cy="2887068"/>
          </a:xfrm>
          <a:prstGeom prst="rect">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81" name="Rectangle 80"/>
          <p:cNvSpPr/>
          <p:nvPr/>
        </p:nvSpPr>
        <p:spPr>
          <a:xfrm>
            <a:off x="4146010" y="1628814"/>
            <a:ext cx="8289582" cy="693882"/>
          </a:xfrm>
          <a:prstGeom prst="rect">
            <a:avLst/>
          </a:prstGeom>
          <a:solidFill>
            <a:srgbClr val="107C10"/>
          </a:solidFill>
          <a:ln>
            <a:noFill/>
          </a:ln>
        </p:spPr>
        <p:style>
          <a:lnRef idx="2">
            <a:schemeClr val="accent1">
              <a:shade val="50000"/>
            </a:schemeClr>
          </a:lnRef>
          <a:fillRef idx="1">
            <a:schemeClr val="accent1"/>
          </a:fillRef>
          <a:effectRef idx="0">
            <a:schemeClr val="accent1"/>
          </a:effectRef>
          <a:fontRef idx="minor">
            <a:schemeClr val="lt1"/>
          </a:fontRef>
        </p:style>
        <p:txBody>
          <a:bodyPr lIns="466302" tIns="139891" rIns="186521" bIns="139891" rtlCol="0" anchor="ctr">
            <a:noAutofit/>
          </a:bodyPr>
          <a:lstStyle/>
          <a:p>
            <a:pPr marL="582873">
              <a:lnSpc>
                <a:spcPts val="2448"/>
              </a:lnSpc>
            </a:pPr>
            <a:r>
              <a:rPr lang="en-US" sz="1632" dirty="0">
                <a:solidFill>
                  <a:srgbClr val="FFFFFF"/>
                </a:solidFill>
                <a:latin typeface="Segoe UI Light"/>
              </a:rPr>
              <a:t>Simply buy the query performance you need, not just hardware</a:t>
            </a:r>
          </a:p>
        </p:txBody>
      </p:sp>
      <p:sp>
        <p:nvSpPr>
          <p:cNvPr id="82" name="Rectangle 81"/>
          <p:cNvSpPr/>
          <p:nvPr/>
        </p:nvSpPr>
        <p:spPr>
          <a:xfrm>
            <a:off x="4146011" y="2361085"/>
            <a:ext cx="8289581" cy="685135"/>
          </a:xfrm>
          <a:prstGeom prst="rect">
            <a:avLst/>
          </a:prstGeom>
          <a:solidFill>
            <a:srgbClr val="107C10"/>
          </a:solidFill>
          <a:ln>
            <a:noFill/>
          </a:ln>
        </p:spPr>
        <p:style>
          <a:lnRef idx="2">
            <a:schemeClr val="accent1">
              <a:shade val="50000"/>
            </a:schemeClr>
          </a:lnRef>
          <a:fillRef idx="1">
            <a:schemeClr val="accent1"/>
          </a:fillRef>
          <a:effectRef idx="0">
            <a:schemeClr val="accent1"/>
          </a:effectRef>
          <a:fontRef idx="minor">
            <a:schemeClr val="lt1"/>
          </a:fontRef>
        </p:style>
        <p:txBody>
          <a:bodyPr lIns="466302" tIns="139891" rIns="186521" bIns="139891" rtlCol="0" anchor="ctr">
            <a:noAutofit/>
          </a:bodyPr>
          <a:lstStyle/>
          <a:p>
            <a:pPr marL="582873">
              <a:lnSpc>
                <a:spcPts val="2448"/>
              </a:lnSpc>
            </a:pPr>
            <a:r>
              <a:rPr lang="en-US" sz="1632" dirty="0">
                <a:solidFill>
                  <a:srgbClr val="FFFFFF"/>
                </a:solidFill>
                <a:latin typeface="Segoe UI Light"/>
              </a:rPr>
              <a:t>Quantified by workload objectives: how fast rows are scanned, loaded, copied</a:t>
            </a:r>
          </a:p>
        </p:txBody>
      </p:sp>
      <p:grpSp>
        <p:nvGrpSpPr>
          <p:cNvPr id="83" name="Group 38"/>
          <p:cNvGrpSpPr>
            <a:grpSpLocks/>
          </p:cNvGrpSpPr>
          <p:nvPr/>
        </p:nvGrpSpPr>
        <p:grpSpPr bwMode="auto">
          <a:xfrm>
            <a:off x="4385612" y="1752767"/>
            <a:ext cx="458034" cy="432464"/>
            <a:chOff x="-3781305" y="3065460"/>
            <a:chExt cx="1777999" cy="1777999"/>
          </a:xfrm>
          <a:solidFill>
            <a:schemeClr val="tx1"/>
          </a:solidFill>
        </p:grpSpPr>
        <p:sp>
          <p:nvSpPr>
            <p:cNvPr id="84" name="Freeform 5"/>
            <p:cNvSpPr>
              <a:spLocks noEditPoints="1"/>
            </p:cNvSpPr>
            <p:nvPr/>
          </p:nvSpPr>
          <p:spPr bwMode="auto">
            <a:xfrm>
              <a:off x="-3781305" y="3065460"/>
              <a:ext cx="1777999" cy="1777999"/>
            </a:xfrm>
            <a:custGeom>
              <a:avLst/>
              <a:gdLst>
                <a:gd name="T0" fmla="*/ 618 w 1120"/>
                <a:gd name="T1" fmla="*/ 4 h 1120"/>
                <a:gd name="T2" fmla="*/ 726 w 1120"/>
                <a:gd name="T3" fmla="*/ 26 h 1120"/>
                <a:gd name="T4" fmla="*/ 828 w 1120"/>
                <a:gd name="T5" fmla="*/ 68 h 1120"/>
                <a:gd name="T6" fmla="*/ 916 w 1120"/>
                <a:gd name="T7" fmla="*/ 128 h 1120"/>
                <a:gd name="T8" fmla="*/ 992 w 1120"/>
                <a:gd name="T9" fmla="*/ 204 h 1120"/>
                <a:gd name="T10" fmla="*/ 1052 w 1120"/>
                <a:gd name="T11" fmla="*/ 294 h 1120"/>
                <a:gd name="T12" fmla="*/ 1094 w 1120"/>
                <a:gd name="T13" fmla="*/ 394 h 1120"/>
                <a:gd name="T14" fmla="*/ 1118 w 1120"/>
                <a:gd name="T15" fmla="*/ 504 h 1120"/>
                <a:gd name="T16" fmla="*/ 1120 w 1120"/>
                <a:gd name="T17" fmla="*/ 590 h 1120"/>
                <a:gd name="T18" fmla="*/ 1102 w 1120"/>
                <a:gd name="T19" fmla="*/ 700 h 1120"/>
                <a:gd name="T20" fmla="*/ 1064 w 1120"/>
                <a:gd name="T21" fmla="*/ 802 h 1120"/>
                <a:gd name="T22" fmla="*/ 1008 w 1120"/>
                <a:gd name="T23" fmla="*/ 896 h 1120"/>
                <a:gd name="T24" fmla="*/ 936 w 1120"/>
                <a:gd name="T25" fmla="*/ 974 h 1120"/>
                <a:gd name="T26" fmla="*/ 850 w 1120"/>
                <a:gd name="T27" fmla="*/ 1038 h 1120"/>
                <a:gd name="T28" fmla="*/ 752 w 1120"/>
                <a:gd name="T29" fmla="*/ 1086 h 1120"/>
                <a:gd name="T30" fmla="*/ 646 w 1120"/>
                <a:gd name="T31" fmla="*/ 1114 h 1120"/>
                <a:gd name="T32" fmla="*/ 560 w 1120"/>
                <a:gd name="T33" fmla="*/ 1120 h 1120"/>
                <a:gd name="T34" fmla="*/ 448 w 1120"/>
                <a:gd name="T35" fmla="*/ 1108 h 1120"/>
                <a:gd name="T36" fmla="*/ 342 w 1120"/>
                <a:gd name="T37" fmla="*/ 1076 h 1120"/>
                <a:gd name="T38" fmla="*/ 248 w 1120"/>
                <a:gd name="T39" fmla="*/ 1024 h 1120"/>
                <a:gd name="T40" fmla="*/ 164 w 1120"/>
                <a:gd name="T41" fmla="*/ 956 h 1120"/>
                <a:gd name="T42" fmla="*/ 96 w 1120"/>
                <a:gd name="T43" fmla="*/ 874 h 1120"/>
                <a:gd name="T44" fmla="*/ 44 w 1120"/>
                <a:gd name="T45" fmla="*/ 778 h 1120"/>
                <a:gd name="T46" fmla="*/ 12 w 1120"/>
                <a:gd name="T47" fmla="*/ 674 h 1120"/>
                <a:gd name="T48" fmla="*/ 0 w 1120"/>
                <a:gd name="T49" fmla="*/ 560 h 1120"/>
                <a:gd name="T50" fmla="*/ 6 w 1120"/>
                <a:gd name="T51" fmla="*/ 476 h 1120"/>
                <a:gd name="T52" fmla="*/ 34 w 1120"/>
                <a:gd name="T53" fmla="*/ 368 h 1120"/>
                <a:gd name="T54" fmla="*/ 82 w 1120"/>
                <a:gd name="T55" fmla="*/ 270 h 1120"/>
                <a:gd name="T56" fmla="*/ 146 w 1120"/>
                <a:gd name="T57" fmla="*/ 184 h 1120"/>
                <a:gd name="T58" fmla="*/ 226 w 1120"/>
                <a:gd name="T59" fmla="*/ 112 h 1120"/>
                <a:gd name="T60" fmla="*/ 318 w 1120"/>
                <a:gd name="T61" fmla="*/ 56 h 1120"/>
                <a:gd name="T62" fmla="*/ 420 w 1120"/>
                <a:gd name="T63" fmla="*/ 18 h 1120"/>
                <a:gd name="T64" fmla="*/ 532 w 1120"/>
                <a:gd name="T65" fmla="*/ 2 h 1120"/>
                <a:gd name="T66" fmla="*/ 536 w 1120"/>
                <a:gd name="T67" fmla="*/ 72 h 1120"/>
                <a:gd name="T68" fmla="*/ 438 w 1120"/>
                <a:gd name="T69" fmla="*/ 86 h 1120"/>
                <a:gd name="T70" fmla="*/ 288 w 1120"/>
                <a:gd name="T71" fmla="*/ 156 h 1120"/>
                <a:gd name="T72" fmla="*/ 156 w 1120"/>
                <a:gd name="T73" fmla="*/ 288 h 1120"/>
                <a:gd name="T74" fmla="*/ 88 w 1120"/>
                <a:gd name="T75" fmla="*/ 438 h 1120"/>
                <a:gd name="T76" fmla="*/ 72 w 1120"/>
                <a:gd name="T77" fmla="*/ 536 h 1120"/>
                <a:gd name="T78" fmla="*/ 74 w 1120"/>
                <a:gd name="T79" fmla="*/ 610 h 1120"/>
                <a:gd name="T80" fmla="*/ 94 w 1120"/>
                <a:gd name="T81" fmla="*/ 706 h 1120"/>
                <a:gd name="T82" fmla="*/ 184 w 1120"/>
                <a:gd name="T83" fmla="*/ 870 h 1120"/>
                <a:gd name="T84" fmla="*/ 328 w 1120"/>
                <a:gd name="T85" fmla="*/ 990 h 1120"/>
                <a:gd name="T86" fmla="*/ 462 w 1120"/>
                <a:gd name="T87" fmla="*/ 1038 h 1120"/>
                <a:gd name="T88" fmla="*/ 560 w 1120"/>
                <a:gd name="T89" fmla="*/ 1048 h 1120"/>
                <a:gd name="T90" fmla="*/ 634 w 1120"/>
                <a:gd name="T91" fmla="*/ 1044 h 1120"/>
                <a:gd name="T92" fmla="*/ 750 w 1120"/>
                <a:gd name="T93" fmla="*/ 1010 h 1120"/>
                <a:gd name="T94" fmla="*/ 906 w 1120"/>
                <a:gd name="T95" fmla="*/ 906 h 1120"/>
                <a:gd name="T96" fmla="*/ 1010 w 1120"/>
                <a:gd name="T97" fmla="*/ 750 h 1120"/>
                <a:gd name="T98" fmla="*/ 1044 w 1120"/>
                <a:gd name="T99" fmla="*/ 634 h 1120"/>
                <a:gd name="T100" fmla="*/ 1050 w 1120"/>
                <a:gd name="T101" fmla="*/ 560 h 1120"/>
                <a:gd name="T102" fmla="*/ 1040 w 1120"/>
                <a:gd name="T103" fmla="*/ 462 h 1120"/>
                <a:gd name="T104" fmla="*/ 990 w 1120"/>
                <a:gd name="T105" fmla="*/ 328 h 1120"/>
                <a:gd name="T106" fmla="*/ 870 w 1120"/>
                <a:gd name="T107" fmla="*/ 184 h 1120"/>
                <a:gd name="T108" fmla="*/ 706 w 1120"/>
                <a:gd name="T109" fmla="*/ 94 h 1120"/>
                <a:gd name="T110" fmla="*/ 610 w 1120"/>
                <a:gd name="T111" fmla="*/ 74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0" h="1120">
                  <a:moveTo>
                    <a:pt x="560" y="0"/>
                  </a:moveTo>
                  <a:lnTo>
                    <a:pt x="560" y="0"/>
                  </a:lnTo>
                  <a:lnTo>
                    <a:pt x="590" y="2"/>
                  </a:lnTo>
                  <a:lnTo>
                    <a:pt x="618" y="4"/>
                  </a:lnTo>
                  <a:lnTo>
                    <a:pt x="646" y="6"/>
                  </a:lnTo>
                  <a:lnTo>
                    <a:pt x="674" y="12"/>
                  </a:lnTo>
                  <a:lnTo>
                    <a:pt x="700" y="18"/>
                  </a:lnTo>
                  <a:lnTo>
                    <a:pt x="726" y="26"/>
                  </a:lnTo>
                  <a:lnTo>
                    <a:pt x="752" y="34"/>
                  </a:lnTo>
                  <a:lnTo>
                    <a:pt x="778" y="44"/>
                  </a:lnTo>
                  <a:lnTo>
                    <a:pt x="802" y="56"/>
                  </a:lnTo>
                  <a:lnTo>
                    <a:pt x="828" y="68"/>
                  </a:lnTo>
                  <a:lnTo>
                    <a:pt x="850" y="82"/>
                  </a:lnTo>
                  <a:lnTo>
                    <a:pt x="874" y="96"/>
                  </a:lnTo>
                  <a:lnTo>
                    <a:pt x="896" y="112"/>
                  </a:lnTo>
                  <a:lnTo>
                    <a:pt x="916" y="128"/>
                  </a:lnTo>
                  <a:lnTo>
                    <a:pt x="936" y="146"/>
                  </a:lnTo>
                  <a:lnTo>
                    <a:pt x="956" y="164"/>
                  </a:lnTo>
                  <a:lnTo>
                    <a:pt x="974" y="184"/>
                  </a:lnTo>
                  <a:lnTo>
                    <a:pt x="992" y="204"/>
                  </a:lnTo>
                  <a:lnTo>
                    <a:pt x="1008" y="226"/>
                  </a:lnTo>
                  <a:lnTo>
                    <a:pt x="1024" y="248"/>
                  </a:lnTo>
                  <a:lnTo>
                    <a:pt x="1040" y="270"/>
                  </a:lnTo>
                  <a:lnTo>
                    <a:pt x="1052" y="294"/>
                  </a:lnTo>
                  <a:lnTo>
                    <a:pt x="1064" y="318"/>
                  </a:lnTo>
                  <a:lnTo>
                    <a:pt x="1076" y="342"/>
                  </a:lnTo>
                  <a:lnTo>
                    <a:pt x="1086" y="368"/>
                  </a:lnTo>
                  <a:lnTo>
                    <a:pt x="1094" y="394"/>
                  </a:lnTo>
                  <a:lnTo>
                    <a:pt x="1102" y="420"/>
                  </a:lnTo>
                  <a:lnTo>
                    <a:pt x="1108" y="448"/>
                  </a:lnTo>
                  <a:lnTo>
                    <a:pt x="1114" y="476"/>
                  </a:lnTo>
                  <a:lnTo>
                    <a:pt x="1118" y="504"/>
                  </a:lnTo>
                  <a:lnTo>
                    <a:pt x="1120" y="532"/>
                  </a:lnTo>
                  <a:lnTo>
                    <a:pt x="1120" y="560"/>
                  </a:lnTo>
                  <a:lnTo>
                    <a:pt x="1120" y="560"/>
                  </a:lnTo>
                  <a:lnTo>
                    <a:pt x="1120" y="590"/>
                  </a:lnTo>
                  <a:lnTo>
                    <a:pt x="1118" y="618"/>
                  </a:lnTo>
                  <a:lnTo>
                    <a:pt x="1114" y="646"/>
                  </a:lnTo>
                  <a:lnTo>
                    <a:pt x="1108" y="674"/>
                  </a:lnTo>
                  <a:lnTo>
                    <a:pt x="1102" y="700"/>
                  </a:lnTo>
                  <a:lnTo>
                    <a:pt x="1094" y="726"/>
                  </a:lnTo>
                  <a:lnTo>
                    <a:pt x="1086" y="752"/>
                  </a:lnTo>
                  <a:lnTo>
                    <a:pt x="1076" y="778"/>
                  </a:lnTo>
                  <a:lnTo>
                    <a:pt x="1064" y="802"/>
                  </a:lnTo>
                  <a:lnTo>
                    <a:pt x="1052" y="826"/>
                  </a:lnTo>
                  <a:lnTo>
                    <a:pt x="1040" y="850"/>
                  </a:lnTo>
                  <a:lnTo>
                    <a:pt x="1024" y="874"/>
                  </a:lnTo>
                  <a:lnTo>
                    <a:pt x="1008" y="896"/>
                  </a:lnTo>
                  <a:lnTo>
                    <a:pt x="992" y="916"/>
                  </a:lnTo>
                  <a:lnTo>
                    <a:pt x="974" y="936"/>
                  </a:lnTo>
                  <a:lnTo>
                    <a:pt x="956" y="956"/>
                  </a:lnTo>
                  <a:lnTo>
                    <a:pt x="936" y="974"/>
                  </a:lnTo>
                  <a:lnTo>
                    <a:pt x="916" y="992"/>
                  </a:lnTo>
                  <a:lnTo>
                    <a:pt x="896" y="1008"/>
                  </a:lnTo>
                  <a:lnTo>
                    <a:pt x="874" y="1024"/>
                  </a:lnTo>
                  <a:lnTo>
                    <a:pt x="850" y="1038"/>
                  </a:lnTo>
                  <a:lnTo>
                    <a:pt x="828" y="1052"/>
                  </a:lnTo>
                  <a:lnTo>
                    <a:pt x="802" y="1064"/>
                  </a:lnTo>
                  <a:lnTo>
                    <a:pt x="778" y="1076"/>
                  </a:lnTo>
                  <a:lnTo>
                    <a:pt x="752" y="1086"/>
                  </a:lnTo>
                  <a:lnTo>
                    <a:pt x="726" y="1094"/>
                  </a:lnTo>
                  <a:lnTo>
                    <a:pt x="700" y="1102"/>
                  </a:lnTo>
                  <a:lnTo>
                    <a:pt x="674" y="1108"/>
                  </a:lnTo>
                  <a:lnTo>
                    <a:pt x="646" y="1114"/>
                  </a:lnTo>
                  <a:lnTo>
                    <a:pt x="618" y="1118"/>
                  </a:lnTo>
                  <a:lnTo>
                    <a:pt x="590" y="1120"/>
                  </a:lnTo>
                  <a:lnTo>
                    <a:pt x="560" y="1120"/>
                  </a:lnTo>
                  <a:lnTo>
                    <a:pt x="560" y="1120"/>
                  </a:lnTo>
                  <a:lnTo>
                    <a:pt x="532" y="1120"/>
                  </a:lnTo>
                  <a:lnTo>
                    <a:pt x="504" y="1118"/>
                  </a:lnTo>
                  <a:lnTo>
                    <a:pt x="476" y="1114"/>
                  </a:lnTo>
                  <a:lnTo>
                    <a:pt x="448" y="1108"/>
                  </a:lnTo>
                  <a:lnTo>
                    <a:pt x="420" y="1102"/>
                  </a:lnTo>
                  <a:lnTo>
                    <a:pt x="394" y="1094"/>
                  </a:lnTo>
                  <a:lnTo>
                    <a:pt x="368" y="1086"/>
                  </a:lnTo>
                  <a:lnTo>
                    <a:pt x="342" y="1076"/>
                  </a:lnTo>
                  <a:lnTo>
                    <a:pt x="318" y="1064"/>
                  </a:lnTo>
                  <a:lnTo>
                    <a:pt x="294" y="1052"/>
                  </a:lnTo>
                  <a:lnTo>
                    <a:pt x="270" y="1038"/>
                  </a:lnTo>
                  <a:lnTo>
                    <a:pt x="248" y="1024"/>
                  </a:lnTo>
                  <a:lnTo>
                    <a:pt x="226" y="1008"/>
                  </a:lnTo>
                  <a:lnTo>
                    <a:pt x="204" y="992"/>
                  </a:lnTo>
                  <a:lnTo>
                    <a:pt x="184" y="974"/>
                  </a:lnTo>
                  <a:lnTo>
                    <a:pt x="164" y="956"/>
                  </a:lnTo>
                  <a:lnTo>
                    <a:pt x="146" y="936"/>
                  </a:lnTo>
                  <a:lnTo>
                    <a:pt x="128" y="916"/>
                  </a:lnTo>
                  <a:lnTo>
                    <a:pt x="112" y="896"/>
                  </a:lnTo>
                  <a:lnTo>
                    <a:pt x="96" y="874"/>
                  </a:lnTo>
                  <a:lnTo>
                    <a:pt x="82" y="850"/>
                  </a:lnTo>
                  <a:lnTo>
                    <a:pt x="68" y="826"/>
                  </a:lnTo>
                  <a:lnTo>
                    <a:pt x="56" y="802"/>
                  </a:lnTo>
                  <a:lnTo>
                    <a:pt x="44" y="778"/>
                  </a:lnTo>
                  <a:lnTo>
                    <a:pt x="34" y="752"/>
                  </a:lnTo>
                  <a:lnTo>
                    <a:pt x="26" y="726"/>
                  </a:lnTo>
                  <a:lnTo>
                    <a:pt x="18" y="700"/>
                  </a:lnTo>
                  <a:lnTo>
                    <a:pt x="12" y="674"/>
                  </a:lnTo>
                  <a:lnTo>
                    <a:pt x="6" y="646"/>
                  </a:lnTo>
                  <a:lnTo>
                    <a:pt x="4" y="618"/>
                  </a:lnTo>
                  <a:lnTo>
                    <a:pt x="2" y="590"/>
                  </a:lnTo>
                  <a:lnTo>
                    <a:pt x="0" y="560"/>
                  </a:lnTo>
                  <a:lnTo>
                    <a:pt x="0" y="560"/>
                  </a:lnTo>
                  <a:lnTo>
                    <a:pt x="2" y="532"/>
                  </a:lnTo>
                  <a:lnTo>
                    <a:pt x="4" y="504"/>
                  </a:lnTo>
                  <a:lnTo>
                    <a:pt x="6" y="476"/>
                  </a:lnTo>
                  <a:lnTo>
                    <a:pt x="12" y="448"/>
                  </a:lnTo>
                  <a:lnTo>
                    <a:pt x="18" y="420"/>
                  </a:lnTo>
                  <a:lnTo>
                    <a:pt x="26" y="394"/>
                  </a:lnTo>
                  <a:lnTo>
                    <a:pt x="34" y="368"/>
                  </a:lnTo>
                  <a:lnTo>
                    <a:pt x="44" y="342"/>
                  </a:lnTo>
                  <a:lnTo>
                    <a:pt x="56" y="318"/>
                  </a:lnTo>
                  <a:lnTo>
                    <a:pt x="68" y="294"/>
                  </a:lnTo>
                  <a:lnTo>
                    <a:pt x="82" y="270"/>
                  </a:lnTo>
                  <a:lnTo>
                    <a:pt x="96" y="248"/>
                  </a:lnTo>
                  <a:lnTo>
                    <a:pt x="112" y="226"/>
                  </a:lnTo>
                  <a:lnTo>
                    <a:pt x="128" y="204"/>
                  </a:lnTo>
                  <a:lnTo>
                    <a:pt x="146" y="184"/>
                  </a:lnTo>
                  <a:lnTo>
                    <a:pt x="164" y="164"/>
                  </a:lnTo>
                  <a:lnTo>
                    <a:pt x="184" y="146"/>
                  </a:lnTo>
                  <a:lnTo>
                    <a:pt x="204" y="128"/>
                  </a:lnTo>
                  <a:lnTo>
                    <a:pt x="226" y="112"/>
                  </a:lnTo>
                  <a:lnTo>
                    <a:pt x="248" y="96"/>
                  </a:lnTo>
                  <a:lnTo>
                    <a:pt x="270" y="82"/>
                  </a:lnTo>
                  <a:lnTo>
                    <a:pt x="294" y="68"/>
                  </a:lnTo>
                  <a:lnTo>
                    <a:pt x="318" y="56"/>
                  </a:lnTo>
                  <a:lnTo>
                    <a:pt x="342" y="44"/>
                  </a:lnTo>
                  <a:lnTo>
                    <a:pt x="368" y="34"/>
                  </a:lnTo>
                  <a:lnTo>
                    <a:pt x="394" y="26"/>
                  </a:lnTo>
                  <a:lnTo>
                    <a:pt x="420" y="18"/>
                  </a:lnTo>
                  <a:lnTo>
                    <a:pt x="448" y="12"/>
                  </a:lnTo>
                  <a:lnTo>
                    <a:pt x="476" y="6"/>
                  </a:lnTo>
                  <a:lnTo>
                    <a:pt x="504" y="4"/>
                  </a:lnTo>
                  <a:lnTo>
                    <a:pt x="532" y="2"/>
                  </a:lnTo>
                  <a:lnTo>
                    <a:pt x="560" y="0"/>
                  </a:lnTo>
                  <a:close/>
                  <a:moveTo>
                    <a:pt x="560" y="72"/>
                  </a:moveTo>
                  <a:lnTo>
                    <a:pt x="560" y="72"/>
                  </a:lnTo>
                  <a:lnTo>
                    <a:pt x="536" y="72"/>
                  </a:lnTo>
                  <a:lnTo>
                    <a:pt x="510" y="74"/>
                  </a:lnTo>
                  <a:lnTo>
                    <a:pt x="486" y="78"/>
                  </a:lnTo>
                  <a:lnTo>
                    <a:pt x="462" y="82"/>
                  </a:lnTo>
                  <a:lnTo>
                    <a:pt x="438" y="86"/>
                  </a:lnTo>
                  <a:lnTo>
                    <a:pt x="416" y="94"/>
                  </a:lnTo>
                  <a:lnTo>
                    <a:pt x="370" y="110"/>
                  </a:lnTo>
                  <a:lnTo>
                    <a:pt x="328" y="130"/>
                  </a:lnTo>
                  <a:lnTo>
                    <a:pt x="288" y="156"/>
                  </a:lnTo>
                  <a:lnTo>
                    <a:pt x="250" y="184"/>
                  </a:lnTo>
                  <a:lnTo>
                    <a:pt x="214" y="214"/>
                  </a:lnTo>
                  <a:lnTo>
                    <a:pt x="184" y="250"/>
                  </a:lnTo>
                  <a:lnTo>
                    <a:pt x="156" y="288"/>
                  </a:lnTo>
                  <a:lnTo>
                    <a:pt x="130" y="328"/>
                  </a:lnTo>
                  <a:lnTo>
                    <a:pt x="110" y="370"/>
                  </a:lnTo>
                  <a:lnTo>
                    <a:pt x="94" y="416"/>
                  </a:lnTo>
                  <a:lnTo>
                    <a:pt x="88" y="438"/>
                  </a:lnTo>
                  <a:lnTo>
                    <a:pt x="82" y="462"/>
                  </a:lnTo>
                  <a:lnTo>
                    <a:pt x="78" y="486"/>
                  </a:lnTo>
                  <a:lnTo>
                    <a:pt x="74" y="510"/>
                  </a:lnTo>
                  <a:lnTo>
                    <a:pt x="72" y="536"/>
                  </a:lnTo>
                  <a:lnTo>
                    <a:pt x="72" y="560"/>
                  </a:lnTo>
                  <a:lnTo>
                    <a:pt x="72" y="560"/>
                  </a:lnTo>
                  <a:lnTo>
                    <a:pt x="72" y="586"/>
                  </a:lnTo>
                  <a:lnTo>
                    <a:pt x="74" y="610"/>
                  </a:lnTo>
                  <a:lnTo>
                    <a:pt x="78" y="634"/>
                  </a:lnTo>
                  <a:lnTo>
                    <a:pt x="82" y="658"/>
                  </a:lnTo>
                  <a:lnTo>
                    <a:pt x="88" y="682"/>
                  </a:lnTo>
                  <a:lnTo>
                    <a:pt x="94" y="706"/>
                  </a:lnTo>
                  <a:lnTo>
                    <a:pt x="110" y="750"/>
                  </a:lnTo>
                  <a:lnTo>
                    <a:pt x="130" y="792"/>
                  </a:lnTo>
                  <a:lnTo>
                    <a:pt x="156" y="834"/>
                  </a:lnTo>
                  <a:lnTo>
                    <a:pt x="184" y="870"/>
                  </a:lnTo>
                  <a:lnTo>
                    <a:pt x="214" y="906"/>
                  </a:lnTo>
                  <a:lnTo>
                    <a:pt x="250" y="938"/>
                  </a:lnTo>
                  <a:lnTo>
                    <a:pt x="288" y="966"/>
                  </a:lnTo>
                  <a:lnTo>
                    <a:pt x="328" y="990"/>
                  </a:lnTo>
                  <a:lnTo>
                    <a:pt x="370" y="1010"/>
                  </a:lnTo>
                  <a:lnTo>
                    <a:pt x="416" y="1026"/>
                  </a:lnTo>
                  <a:lnTo>
                    <a:pt x="438" y="1034"/>
                  </a:lnTo>
                  <a:lnTo>
                    <a:pt x="462" y="1038"/>
                  </a:lnTo>
                  <a:lnTo>
                    <a:pt x="486" y="1044"/>
                  </a:lnTo>
                  <a:lnTo>
                    <a:pt x="510" y="1046"/>
                  </a:lnTo>
                  <a:lnTo>
                    <a:pt x="536" y="1048"/>
                  </a:lnTo>
                  <a:lnTo>
                    <a:pt x="560" y="1048"/>
                  </a:lnTo>
                  <a:lnTo>
                    <a:pt x="560" y="1048"/>
                  </a:lnTo>
                  <a:lnTo>
                    <a:pt x="586" y="1048"/>
                  </a:lnTo>
                  <a:lnTo>
                    <a:pt x="610" y="1046"/>
                  </a:lnTo>
                  <a:lnTo>
                    <a:pt x="634" y="1044"/>
                  </a:lnTo>
                  <a:lnTo>
                    <a:pt x="658" y="1038"/>
                  </a:lnTo>
                  <a:lnTo>
                    <a:pt x="682" y="1034"/>
                  </a:lnTo>
                  <a:lnTo>
                    <a:pt x="706" y="1026"/>
                  </a:lnTo>
                  <a:lnTo>
                    <a:pt x="750" y="1010"/>
                  </a:lnTo>
                  <a:lnTo>
                    <a:pt x="794" y="990"/>
                  </a:lnTo>
                  <a:lnTo>
                    <a:pt x="834" y="966"/>
                  </a:lnTo>
                  <a:lnTo>
                    <a:pt x="870" y="938"/>
                  </a:lnTo>
                  <a:lnTo>
                    <a:pt x="906" y="906"/>
                  </a:lnTo>
                  <a:lnTo>
                    <a:pt x="938" y="870"/>
                  </a:lnTo>
                  <a:lnTo>
                    <a:pt x="966" y="834"/>
                  </a:lnTo>
                  <a:lnTo>
                    <a:pt x="990" y="792"/>
                  </a:lnTo>
                  <a:lnTo>
                    <a:pt x="1010" y="750"/>
                  </a:lnTo>
                  <a:lnTo>
                    <a:pt x="1026" y="706"/>
                  </a:lnTo>
                  <a:lnTo>
                    <a:pt x="1034" y="682"/>
                  </a:lnTo>
                  <a:lnTo>
                    <a:pt x="1040" y="658"/>
                  </a:lnTo>
                  <a:lnTo>
                    <a:pt x="1044" y="634"/>
                  </a:lnTo>
                  <a:lnTo>
                    <a:pt x="1046" y="610"/>
                  </a:lnTo>
                  <a:lnTo>
                    <a:pt x="1048" y="586"/>
                  </a:lnTo>
                  <a:lnTo>
                    <a:pt x="1050" y="560"/>
                  </a:lnTo>
                  <a:lnTo>
                    <a:pt x="1050" y="560"/>
                  </a:lnTo>
                  <a:lnTo>
                    <a:pt x="1048" y="536"/>
                  </a:lnTo>
                  <a:lnTo>
                    <a:pt x="1046" y="510"/>
                  </a:lnTo>
                  <a:lnTo>
                    <a:pt x="1044" y="486"/>
                  </a:lnTo>
                  <a:lnTo>
                    <a:pt x="1040" y="462"/>
                  </a:lnTo>
                  <a:lnTo>
                    <a:pt x="1034" y="438"/>
                  </a:lnTo>
                  <a:lnTo>
                    <a:pt x="1026" y="416"/>
                  </a:lnTo>
                  <a:lnTo>
                    <a:pt x="1010" y="370"/>
                  </a:lnTo>
                  <a:lnTo>
                    <a:pt x="990" y="328"/>
                  </a:lnTo>
                  <a:lnTo>
                    <a:pt x="966" y="288"/>
                  </a:lnTo>
                  <a:lnTo>
                    <a:pt x="938" y="250"/>
                  </a:lnTo>
                  <a:lnTo>
                    <a:pt x="906" y="214"/>
                  </a:lnTo>
                  <a:lnTo>
                    <a:pt x="870" y="184"/>
                  </a:lnTo>
                  <a:lnTo>
                    <a:pt x="834" y="156"/>
                  </a:lnTo>
                  <a:lnTo>
                    <a:pt x="794" y="130"/>
                  </a:lnTo>
                  <a:lnTo>
                    <a:pt x="750" y="110"/>
                  </a:lnTo>
                  <a:lnTo>
                    <a:pt x="706" y="94"/>
                  </a:lnTo>
                  <a:lnTo>
                    <a:pt x="682" y="86"/>
                  </a:lnTo>
                  <a:lnTo>
                    <a:pt x="658" y="82"/>
                  </a:lnTo>
                  <a:lnTo>
                    <a:pt x="634" y="78"/>
                  </a:lnTo>
                  <a:lnTo>
                    <a:pt x="610" y="74"/>
                  </a:lnTo>
                  <a:lnTo>
                    <a:pt x="586" y="72"/>
                  </a:lnTo>
                  <a:lnTo>
                    <a:pt x="56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51248">
                <a:defRPr/>
              </a:pPr>
              <a:endParaRPr lang="en-US" sz="1873" dirty="0">
                <a:solidFill>
                  <a:srgbClr val="000000"/>
                </a:solidFill>
              </a:endParaRPr>
            </a:p>
          </p:txBody>
        </p:sp>
        <p:sp>
          <p:nvSpPr>
            <p:cNvPr id="85" name="Freeform 8"/>
            <p:cNvSpPr>
              <a:spLocks/>
            </p:cNvSpPr>
            <p:nvPr/>
          </p:nvSpPr>
          <p:spPr bwMode="auto">
            <a:xfrm>
              <a:off x="-3348964" y="3611288"/>
              <a:ext cx="934935" cy="686342"/>
            </a:xfrm>
            <a:custGeom>
              <a:avLst/>
              <a:gdLst>
                <a:gd name="T0" fmla="*/ 388 w 586"/>
                <a:gd name="T1" fmla="*/ 162 h 432"/>
                <a:gd name="T2" fmla="*/ 216 w 586"/>
                <a:gd name="T3" fmla="*/ 0 h 432"/>
                <a:gd name="T4" fmla="*/ 356 w 586"/>
                <a:gd name="T5" fmla="*/ 0 h 432"/>
                <a:gd name="T6" fmla="*/ 586 w 586"/>
                <a:gd name="T7" fmla="*/ 216 h 432"/>
                <a:gd name="T8" fmla="*/ 358 w 586"/>
                <a:gd name="T9" fmla="*/ 432 h 432"/>
                <a:gd name="T10" fmla="*/ 218 w 586"/>
                <a:gd name="T11" fmla="*/ 432 h 432"/>
                <a:gd name="T12" fmla="*/ 388 w 586"/>
                <a:gd name="T13" fmla="*/ 272 h 432"/>
                <a:gd name="T14" fmla="*/ 0 w 586"/>
                <a:gd name="T15" fmla="*/ 272 h 432"/>
                <a:gd name="T16" fmla="*/ 0 w 586"/>
                <a:gd name="T17" fmla="*/ 162 h 432"/>
                <a:gd name="T18" fmla="*/ 388 w 586"/>
                <a:gd name="T19" fmla="*/ 16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6" h="432">
                  <a:moveTo>
                    <a:pt x="388" y="162"/>
                  </a:moveTo>
                  <a:lnTo>
                    <a:pt x="216" y="0"/>
                  </a:lnTo>
                  <a:lnTo>
                    <a:pt x="356" y="0"/>
                  </a:lnTo>
                  <a:lnTo>
                    <a:pt x="586" y="216"/>
                  </a:lnTo>
                  <a:lnTo>
                    <a:pt x="358" y="432"/>
                  </a:lnTo>
                  <a:lnTo>
                    <a:pt x="218" y="432"/>
                  </a:lnTo>
                  <a:lnTo>
                    <a:pt x="388" y="272"/>
                  </a:lnTo>
                  <a:lnTo>
                    <a:pt x="0" y="272"/>
                  </a:lnTo>
                  <a:lnTo>
                    <a:pt x="0" y="162"/>
                  </a:lnTo>
                  <a:lnTo>
                    <a:pt x="388"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51248">
                <a:defRPr/>
              </a:pPr>
              <a:endParaRPr lang="en-US" sz="1873" dirty="0">
                <a:solidFill>
                  <a:srgbClr val="000000"/>
                </a:solidFill>
              </a:endParaRPr>
            </a:p>
          </p:txBody>
        </p:sp>
      </p:grpSp>
      <p:sp>
        <p:nvSpPr>
          <p:cNvPr id="86" name="Rectangle 85"/>
          <p:cNvSpPr/>
          <p:nvPr/>
        </p:nvSpPr>
        <p:spPr>
          <a:xfrm>
            <a:off x="1824336" y="1628814"/>
            <a:ext cx="2221640" cy="693882"/>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6521" tIns="139891" rIns="186521" bIns="139891" rtlCol="0" anchor="ctr">
            <a:noAutofit/>
          </a:bodyPr>
          <a:lstStyle/>
          <a:p>
            <a:r>
              <a:rPr lang="en-US" sz="1836" dirty="0">
                <a:solidFill>
                  <a:srgbClr val="FFFFFF"/>
                </a:solidFill>
                <a:latin typeface="Segoe UI Light"/>
              </a:rPr>
              <a:t>Measure of Power</a:t>
            </a:r>
          </a:p>
        </p:txBody>
      </p:sp>
      <p:sp>
        <p:nvSpPr>
          <p:cNvPr id="87" name="Rectangle 86"/>
          <p:cNvSpPr/>
          <p:nvPr/>
        </p:nvSpPr>
        <p:spPr>
          <a:xfrm>
            <a:off x="1824336" y="2361085"/>
            <a:ext cx="2221640" cy="685135"/>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6521" tIns="139891" rIns="186521" bIns="139891" rtlCol="0" anchor="ctr">
            <a:noAutofit/>
          </a:bodyPr>
          <a:lstStyle/>
          <a:p>
            <a:r>
              <a:rPr lang="en-US" sz="1836" dirty="0">
                <a:solidFill>
                  <a:srgbClr val="FFFFFF"/>
                </a:solidFill>
                <a:latin typeface="Segoe UI Light"/>
              </a:rPr>
              <a:t>Transparency</a:t>
            </a:r>
          </a:p>
        </p:txBody>
      </p:sp>
      <p:grpSp>
        <p:nvGrpSpPr>
          <p:cNvPr id="88" name="Group 87"/>
          <p:cNvGrpSpPr/>
          <p:nvPr/>
        </p:nvGrpSpPr>
        <p:grpSpPr>
          <a:xfrm>
            <a:off x="4303216" y="4188468"/>
            <a:ext cx="1410965" cy="748954"/>
            <a:chOff x="6124319" y="3507610"/>
            <a:chExt cx="1383425" cy="734335"/>
          </a:xfrm>
        </p:grpSpPr>
        <p:sp>
          <p:nvSpPr>
            <p:cNvPr id="89" name="Freeform 12"/>
            <p:cNvSpPr>
              <a:spLocks/>
            </p:cNvSpPr>
            <p:nvPr/>
          </p:nvSpPr>
          <p:spPr bwMode="auto">
            <a:xfrm>
              <a:off x="6418586" y="3507610"/>
              <a:ext cx="1089158" cy="717226"/>
            </a:xfrm>
            <a:custGeom>
              <a:avLst/>
              <a:gdLst>
                <a:gd name="T0" fmla="*/ 378 w 450"/>
                <a:gd name="T1" fmla="*/ 130 h 296"/>
                <a:gd name="T2" fmla="*/ 378 w 450"/>
                <a:gd name="T3" fmla="*/ 124 h 296"/>
                <a:gd name="T4" fmla="*/ 254 w 450"/>
                <a:gd name="T5" fmla="*/ 0 h 296"/>
                <a:gd name="T6" fmla="*/ 150 w 450"/>
                <a:gd name="T7" fmla="*/ 55 h 296"/>
                <a:gd name="T8" fmla="*/ 116 w 450"/>
                <a:gd name="T9" fmla="*/ 46 h 296"/>
                <a:gd name="T10" fmla="*/ 76 w 450"/>
                <a:gd name="T11" fmla="*/ 58 h 296"/>
                <a:gd name="T12" fmla="*/ 44 w 450"/>
                <a:gd name="T13" fmla="*/ 116 h 296"/>
                <a:gd name="T14" fmla="*/ 0 w 450"/>
                <a:gd name="T15" fmla="*/ 198 h 296"/>
                <a:gd name="T16" fmla="*/ 86 w 450"/>
                <a:gd name="T17" fmla="*/ 296 h 296"/>
                <a:gd name="T18" fmla="*/ 97 w 450"/>
                <a:gd name="T19" fmla="*/ 296 h 296"/>
                <a:gd name="T20" fmla="*/ 107 w 450"/>
                <a:gd name="T21" fmla="*/ 296 h 296"/>
                <a:gd name="T22" fmla="*/ 310 w 450"/>
                <a:gd name="T23" fmla="*/ 296 h 296"/>
                <a:gd name="T24" fmla="*/ 314 w 450"/>
                <a:gd name="T25" fmla="*/ 296 h 296"/>
                <a:gd name="T26" fmla="*/ 319 w 450"/>
                <a:gd name="T27" fmla="*/ 296 h 296"/>
                <a:gd name="T28" fmla="*/ 334 w 450"/>
                <a:gd name="T29" fmla="*/ 296 h 296"/>
                <a:gd name="T30" fmla="*/ 366 w 450"/>
                <a:gd name="T31" fmla="*/ 296 h 296"/>
                <a:gd name="T32" fmla="*/ 450 w 450"/>
                <a:gd name="T33" fmla="*/ 212 h 296"/>
                <a:gd name="T34" fmla="*/ 378 w 450"/>
                <a:gd name="T35" fmla="*/ 13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296">
                  <a:moveTo>
                    <a:pt x="378" y="130"/>
                  </a:moveTo>
                  <a:cubicBezTo>
                    <a:pt x="378" y="128"/>
                    <a:pt x="378" y="125"/>
                    <a:pt x="378" y="124"/>
                  </a:cubicBezTo>
                  <a:cubicBezTo>
                    <a:pt x="378" y="55"/>
                    <a:pt x="322" y="0"/>
                    <a:pt x="254" y="0"/>
                  </a:cubicBezTo>
                  <a:cubicBezTo>
                    <a:pt x="211" y="0"/>
                    <a:pt x="173" y="22"/>
                    <a:pt x="150" y="55"/>
                  </a:cubicBezTo>
                  <a:cubicBezTo>
                    <a:pt x="140" y="49"/>
                    <a:pt x="129" y="46"/>
                    <a:pt x="116" y="46"/>
                  </a:cubicBezTo>
                  <a:cubicBezTo>
                    <a:pt x="101" y="46"/>
                    <a:pt x="88" y="51"/>
                    <a:pt x="76" y="58"/>
                  </a:cubicBezTo>
                  <a:cubicBezTo>
                    <a:pt x="57" y="71"/>
                    <a:pt x="45" y="92"/>
                    <a:pt x="44" y="116"/>
                  </a:cubicBezTo>
                  <a:cubicBezTo>
                    <a:pt x="18" y="134"/>
                    <a:pt x="0" y="164"/>
                    <a:pt x="0" y="198"/>
                  </a:cubicBezTo>
                  <a:cubicBezTo>
                    <a:pt x="0" y="249"/>
                    <a:pt x="38" y="290"/>
                    <a:pt x="86" y="296"/>
                  </a:cubicBezTo>
                  <a:cubicBezTo>
                    <a:pt x="90" y="296"/>
                    <a:pt x="94" y="296"/>
                    <a:pt x="97" y="296"/>
                  </a:cubicBezTo>
                  <a:cubicBezTo>
                    <a:pt x="101" y="296"/>
                    <a:pt x="104" y="296"/>
                    <a:pt x="107" y="296"/>
                  </a:cubicBezTo>
                  <a:cubicBezTo>
                    <a:pt x="153" y="296"/>
                    <a:pt x="259" y="296"/>
                    <a:pt x="310" y="296"/>
                  </a:cubicBezTo>
                  <a:cubicBezTo>
                    <a:pt x="311" y="296"/>
                    <a:pt x="313" y="296"/>
                    <a:pt x="314" y="296"/>
                  </a:cubicBezTo>
                  <a:cubicBezTo>
                    <a:pt x="319" y="296"/>
                    <a:pt x="319" y="296"/>
                    <a:pt x="319" y="296"/>
                  </a:cubicBezTo>
                  <a:cubicBezTo>
                    <a:pt x="321" y="296"/>
                    <a:pt x="329" y="296"/>
                    <a:pt x="334" y="296"/>
                  </a:cubicBezTo>
                  <a:cubicBezTo>
                    <a:pt x="366" y="296"/>
                    <a:pt x="366" y="296"/>
                    <a:pt x="366" y="296"/>
                  </a:cubicBezTo>
                  <a:cubicBezTo>
                    <a:pt x="412" y="295"/>
                    <a:pt x="450" y="258"/>
                    <a:pt x="450" y="212"/>
                  </a:cubicBezTo>
                  <a:cubicBezTo>
                    <a:pt x="450" y="170"/>
                    <a:pt x="418" y="135"/>
                    <a:pt x="378" y="130"/>
                  </a:cubicBezTo>
                  <a:close/>
                </a:path>
              </a:pathLst>
            </a:custGeom>
            <a:solidFill>
              <a:srgbClr val="0072C6"/>
            </a:solidFill>
            <a:ln>
              <a:noFill/>
            </a:ln>
          </p:spPr>
          <p:txBody>
            <a:bodyPr vert="horz" wrap="square" lIns="93260" tIns="46630" rIns="93260" bIns="46630" numCol="1" anchor="t" anchorCtr="0" compatLnSpc="1">
              <a:prstTxWarp prst="textNoShape">
                <a:avLst/>
              </a:prstTxWarp>
            </a:bodyPr>
            <a:lstStyle/>
            <a:p>
              <a:pPr defTabSz="951248"/>
              <a:endParaRPr lang="en-US" sz="1873" kern="0" dirty="0">
                <a:solidFill>
                  <a:srgbClr val="000000"/>
                </a:solidFill>
              </a:endParaRPr>
            </a:p>
          </p:txBody>
        </p:sp>
        <p:sp>
          <p:nvSpPr>
            <p:cNvPr id="90" name="Freeform 8"/>
            <p:cNvSpPr>
              <a:spLocks/>
            </p:cNvSpPr>
            <p:nvPr/>
          </p:nvSpPr>
          <p:spPr bwMode="auto">
            <a:xfrm>
              <a:off x="6124319" y="3855306"/>
              <a:ext cx="588533" cy="386639"/>
            </a:xfrm>
            <a:custGeom>
              <a:avLst/>
              <a:gdLst>
                <a:gd name="T0" fmla="*/ 1245 w 1482"/>
                <a:gd name="T1" fmla="*/ 427 h 974"/>
                <a:gd name="T2" fmla="*/ 1245 w 1482"/>
                <a:gd name="T3" fmla="*/ 408 h 974"/>
                <a:gd name="T4" fmla="*/ 836 w 1482"/>
                <a:gd name="T5" fmla="*/ 0 h 974"/>
                <a:gd name="T6" fmla="*/ 496 w 1482"/>
                <a:gd name="T7" fmla="*/ 182 h 974"/>
                <a:gd name="T8" fmla="*/ 384 w 1482"/>
                <a:gd name="T9" fmla="*/ 152 h 974"/>
                <a:gd name="T10" fmla="*/ 252 w 1482"/>
                <a:gd name="T11" fmla="*/ 192 h 974"/>
                <a:gd name="T12" fmla="*/ 147 w 1482"/>
                <a:gd name="T13" fmla="*/ 383 h 974"/>
                <a:gd name="T14" fmla="*/ 0 w 1482"/>
                <a:gd name="T15" fmla="*/ 653 h 974"/>
                <a:gd name="T16" fmla="*/ 286 w 1482"/>
                <a:gd name="T17" fmla="*/ 974 h 974"/>
                <a:gd name="T18" fmla="*/ 321 w 1482"/>
                <a:gd name="T19" fmla="*/ 974 h 974"/>
                <a:gd name="T20" fmla="*/ 354 w 1482"/>
                <a:gd name="T21" fmla="*/ 974 h 974"/>
                <a:gd name="T22" fmla="*/ 1021 w 1482"/>
                <a:gd name="T23" fmla="*/ 974 h 974"/>
                <a:gd name="T24" fmla="*/ 1035 w 1482"/>
                <a:gd name="T25" fmla="*/ 974 h 974"/>
                <a:gd name="T26" fmla="*/ 1051 w 1482"/>
                <a:gd name="T27" fmla="*/ 974 h 974"/>
                <a:gd name="T28" fmla="*/ 1100 w 1482"/>
                <a:gd name="T29" fmla="*/ 974 h 974"/>
                <a:gd name="T30" fmla="*/ 1207 w 1482"/>
                <a:gd name="T31" fmla="*/ 974 h 974"/>
                <a:gd name="T32" fmla="*/ 1482 w 1482"/>
                <a:gd name="T33" fmla="*/ 699 h 974"/>
                <a:gd name="T34" fmla="*/ 1245 w 1482"/>
                <a:gd name="T35" fmla="*/ 427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82" h="974">
                  <a:moveTo>
                    <a:pt x="1245" y="427"/>
                  </a:moveTo>
                  <a:cubicBezTo>
                    <a:pt x="1245" y="422"/>
                    <a:pt x="1245" y="413"/>
                    <a:pt x="1245" y="408"/>
                  </a:cubicBezTo>
                  <a:cubicBezTo>
                    <a:pt x="1245" y="182"/>
                    <a:pt x="1062" y="0"/>
                    <a:pt x="836" y="0"/>
                  </a:cubicBezTo>
                  <a:cubicBezTo>
                    <a:pt x="694" y="0"/>
                    <a:pt x="569" y="73"/>
                    <a:pt x="496" y="182"/>
                  </a:cubicBezTo>
                  <a:cubicBezTo>
                    <a:pt x="463" y="163"/>
                    <a:pt x="425" y="152"/>
                    <a:pt x="384" y="152"/>
                  </a:cubicBezTo>
                  <a:cubicBezTo>
                    <a:pt x="335" y="152"/>
                    <a:pt x="289" y="167"/>
                    <a:pt x="252" y="192"/>
                  </a:cubicBezTo>
                  <a:cubicBezTo>
                    <a:pt x="190" y="233"/>
                    <a:pt x="149" y="304"/>
                    <a:pt x="147" y="383"/>
                  </a:cubicBezTo>
                  <a:cubicBezTo>
                    <a:pt x="60" y="441"/>
                    <a:pt x="0" y="541"/>
                    <a:pt x="0" y="653"/>
                  </a:cubicBezTo>
                  <a:cubicBezTo>
                    <a:pt x="0" y="819"/>
                    <a:pt x="125" y="955"/>
                    <a:pt x="286" y="974"/>
                  </a:cubicBezTo>
                  <a:cubicBezTo>
                    <a:pt x="297" y="974"/>
                    <a:pt x="310" y="974"/>
                    <a:pt x="321" y="974"/>
                  </a:cubicBezTo>
                  <a:cubicBezTo>
                    <a:pt x="332" y="974"/>
                    <a:pt x="343" y="974"/>
                    <a:pt x="354" y="974"/>
                  </a:cubicBezTo>
                  <a:cubicBezTo>
                    <a:pt x="504" y="974"/>
                    <a:pt x="855" y="974"/>
                    <a:pt x="1021" y="974"/>
                  </a:cubicBezTo>
                  <a:cubicBezTo>
                    <a:pt x="1027" y="974"/>
                    <a:pt x="1031" y="974"/>
                    <a:pt x="1035" y="974"/>
                  </a:cubicBezTo>
                  <a:cubicBezTo>
                    <a:pt x="1051" y="974"/>
                    <a:pt x="1051" y="974"/>
                    <a:pt x="1051" y="974"/>
                  </a:cubicBezTo>
                  <a:cubicBezTo>
                    <a:pt x="1060" y="974"/>
                    <a:pt x="1084" y="974"/>
                    <a:pt x="1100" y="974"/>
                  </a:cubicBezTo>
                  <a:cubicBezTo>
                    <a:pt x="1207" y="974"/>
                    <a:pt x="1207" y="974"/>
                    <a:pt x="1207" y="974"/>
                  </a:cubicBezTo>
                  <a:cubicBezTo>
                    <a:pt x="1359" y="972"/>
                    <a:pt x="1482" y="849"/>
                    <a:pt x="1482" y="699"/>
                  </a:cubicBezTo>
                  <a:cubicBezTo>
                    <a:pt x="1482" y="560"/>
                    <a:pt x="1378" y="446"/>
                    <a:pt x="1245" y="427"/>
                  </a:cubicBezTo>
                  <a:close/>
                </a:path>
              </a:pathLst>
            </a:custGeom>
            <a:solidFill>
              <a:srgbClr val="00BCF2"/>
            </a:solidFill>
            <a:ln>
              <a:noFill/>
            </a:ln>
          </p:spPr>
          <p:txBody>
            <a:bodyPr vert="horz" wrap="square" lIns="93260" tIns="46630" rIns="93260" bIns="46630" numCol="1" anchor="t" anchorCtr="0" compatLnSpc="1">
              <a:prstTxWarp prst="textNoShape">
                <a:avLst/>
              </a:prstTxWarp>
            </a:bodyPr>
            <a:lstStyle/>
            <a:p>
              <a:pPr defTabSz="951248"/>
              <a:endParaRPr lang="en-US" sz="1873" kern="0" dirty="0">
                <a:solidFill>
                  <a:srgbClr val="000000"/>
                </a:solidFill>
              </a:endParaRPr>
            </a:p>
          </p:txBody>
        </p:sp>
      </p:grpSp>
      <p:sp>
        <p:nvSpPr>
          <p:cNvPr id="91" name="Freeform 95"/>
          <p:cNvSpPr>
            <a:spLocks/>
          </p:cNvSpPr>
          <p:nvPr/>
        </p:nvSpPr>
        <p:spPr bwMode="auto">
          <a:xfrm flipH="1">
            <a:off x="260121" y="4962938"/>
            <a:ext cx="2789764" cy="1811733"/>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noFill/>
          <a:ln w="38100">
            <a:solidFill>
              <a:srgbClr val="00BCF2"/>
            </a:solidFill>
            <a:prstDash val="sysDash"/>
            <a:round/>
            <a:headEnd/>
            <a:tailEnd/>
          </a:ln>
          <a:extLst/>
        </p:spPr>
        <p:txBody>
          <a:bodyPr vert="horz" wrap="square" lIns="93260" tIns="46630" rIns="93260" bIns="46630" numCol="1" anchor="t" anchorCtr="0" compatLnSpc="1">
            <a:prstTxWarp prst="textNoShape">
              <a:avLst/>
            </a:prstTxWarp>
          </a:bodyPr>
          <a:lstStyle/>
          <a:p>
            <a:endParaRPr lang="en-US" sz="1836" kern="0">
              <a:solidFill>
                <a:srgbClr val="505050"/>
              </a:solidFill>
            </a:endParaRPr>
          </a:p>
        </p:txBody>
      </p:sp>
      <p:grpSp>
        <p:nvGrpSpPr>
          <p:cNvPr id="92" name="Group 91"/>
          <p:cNvGrpSpPr/>
          <p:nvPr/>
        </p:nvGrpSpPr>
        <p:grpSpPr>
          <a:xfrm>
            <a:off x="1707538" y="5666167"/>
            <a:ext cx="1065039" cy="1044952"/>
            <a:chOff x="570606" y="5612779"/>
            <a:chExt cx="841749" cy="825873"/>
          </a:xfrm>
        </p:grpSpPr>
        <p:sp>
          <p:nvSpPr>
            <p:cNvPr id="93" name="Freeform 55"/>
            <p:cNvSpPr>
              <a:spLocks/>
            </p:cNvSpPr>
            <p:nvPr/>
          </p:nvSpPr>
          <p:spPr bwMode="auto">
            <a:xfrm>
              <a:off x="665784" y="6277677"/>
              <a:ext cx="746571" cy="160975"/>
            </a:xfrm>
            <a:custGeom>
              <a:avLst/>
              <a:gdLst>
                <a:gd name="T0" fmla="*/ 186 w 589"/>
                <a:gd name="T1" fmla="*/ 0 h 127"/>
                <a:gd name="T2" fmla="*/ 589 w 589"/>
                <a:gd name="T3" fmla="*/ 0 h 127"/>
                <a:gd name="T4" fmla="*/ 407 w 589"/>
                <a:gd name="T5" fmla="*/ 127 h 127"/>
                <a:gd name="T6" fmla="*/ 0 w 589"/>
                <a:gd name="T7" fmla="*/ 127 h 127"/>
                <a:gd name="T8" fmla="*/ 186 w 589"/>
                <a:gd name="T9" fmla="*/ 0 h 127"/>
              </a:gdLst>
              <a:ahLst/>
              <a:cxnLst>
                <a:cxn ang="0">
                  <a:pos x="T0" y="T1"/>
                </a:cxn>
                <a:cxn ang="0">
                  <a:pos x="T2" y="T3"/>
                </a:cxn>
                <a:cxn ang="0">
                  <a:pos x="T4" y="T5"/>
                </a:cxn>
                <a:cxn ang="0">
                  <a:pos x="T6" y="T7"/>
                </a:cxn>
                <a:cxn ang="0">
                  <a:pos x="T8" y="T9"/>
                </a:cxn>
              </a:cxnLst>
              <a:rect l="0" t="0" r="r" b="b"/>
              <a:pathLst>
                <a:path w="589" h="127">
                  <a:moveTo>
                    <a:pt x="186" y="0"/>
                  </a:moveTo>
                  <a:lnTo>
                    <a:pt x="589" y="0"/>
                  </a:lnTo>
                  <a:lnTo>
                    <a:pt x="407" y="127"/>
                  </a:lnTo>
                  <a:lnTo>
                    <a:pt x="0" y="127"/>
                  </a:lnTo>
                  <a:lnTo>
                    <a:pt x="186" y="0"/>
                  </a:lnTo>
                  <a:close/>
                </a:path>
              </a:pathLst>
            </a:custGeom>
            <a:solidFill>
              <a:schemeClr val="tx1">
                <a:lumMod val="50000"/>
                <a:alpha val="19000"/>
              </a:schemeClr>
            </a:solidFill>
            <a:ln>
              <a:noFill/>
            </a:ln>
            <a:extLst/>
          </p:spPr>
          <p:txBody>
            <a:bodyPr vert="horz" wrap="square" lIns="91427" tIns="45713" rIns="91427" bIns="45713" numCol="1" anchor="t" anchorCtr="0" compatLnSpc="1">
              <a:prstTxWarp prst="textNoShape">
                <a:avLst/>
              </a:prstTxWarp>
            </a:bodyPr>
            <a:lstStyle/>
            <a:p>
              <a:pPr defTabSz="932137"/>
              <a:endParaRPr lang="en-US" sz="1836">
                <a:solidFill>
                  <a:srgbClr val="000000"/>
                </a:solidFill>
              </a:endParaRPr>
            </a:p>
          </p:txBody>
        </p:sp>
        <p:grpSp>
          <p:nvGrpSpPr>
            <p:cNvPr id="94" name="Group 93"/>
            <p:cNvGrpSpPr/>
            <p:nvPr/>
          </p:nvGrpSpPr>
          <p:grpSpPr>
            <a:xfrm>
              <a:off x="570606" y="5612779"/>
              <a:ext cx="595623" cy="824538"/>
              <a:chOff x="13103226" y="2775830"/>
              <a:chExt cx="1039812" cy="1407232"/>
            </a:xfrm>
          </p:grpSpPr>
          <p:sp>
            <p:nvSpPr>
              <p:cNvPr id="95" name="Rectangle 5"/>
              <p:cNvSpPr>
                <a:spLocks noChangeArrowheads="1"/>
              </p:cNvSpPr>
              <p:nvPr/>
            </p:nvSpPr>
            <p:spPr bwMode="auto">
              <a:xfrm>
                <a:off x="13103226" y="2775830"/>
                <a:ext cx="1039812" cy="1407232"/>
              </a:xfrm>
              <a:prstGeom prst="rect">
                <a:avLst/>
              </a:prstGeom>
              <a:solidFill>
                <a:srgbClr val="002050"/>
              </a:solidFill>
              <a:ln>
                <a:noFill/>
              </a:ln>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96" name="Freeform 6"/>
              <p:cNvSpPr>
                <a:spLocks/>
              </p:cNvSpPr>
              <p:nvPr/>
            </p:nvSpPr>
            <p:spPr bwMode="auto">
              <a:xfrm>
                <a:off x="13214598" y="2940285"/>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lumMod val="95000"/>
                </a:schemeClr>
              </a:solidFill>
              <a:ln>
                <a:noFill/>
              </a:ln>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97" name="Freeform 7"/>
              <p:cNvSpPr>
                <a:spLocks/>
              </p:cNvSpPr>
              <p:nvPr/>
            </p:nvSpPr>
            <p:spPr bwMode="auto">
              <a:xfrm>
                <a:off x="13214598" y="3194253"/>
                <a:ext cx="817070" cy="143638"/>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lumMod val="95000"/>
                </a:schemeClr>
              </a:solidFill>
              <a:ln>
                <a:noFill/>
              </a:ln>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98" name="Freeform 8"/>
              <p:cNvSpPr>
                <a:spLocks/>
              </p:cNvSpPr>
              <p:nvPr/>
            </p:nvSpPr>
            <p:spPr bwMode="auto">
              <a:xfrm>
                <a:off x="13214598" y="3446139"/>
                <a:ext cx="817070" cy="143638"/>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chemeClr val="tx1">
                  <a:lumMod val="95000"/>
                </a:schemeClr>
              </a:solidFill>
              <a:ln>
                <a:noFill/>
              </a:ln>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99" name="Freeform 9"/>
              <p:cNvSpPr>
                <a:spLocks/>
              </p:cNvSpPr>
              <p:nvPr/>
            </p:nvSpPr>
            <p:spPr bwMode="auto">
              <a:xfrm>
                <a:off x="13214598" y="3700107"/>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lumMod val="95000"/>
                </a:schemeClr>
              </a:solidFill>
              <a:ln>
                <a:noFill/>
              </a:ln>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100" name="Oval 14"/>
              <p:cNvSpPr>
                <a:spLocks noChangeArrowheads="1"/>
              </p:cNvSpPr>
              <p:nvPr/>
            </p:nvSpPr>
            <p:spPr bwMode="auto">
              <a:xfrm>
                <a:off x="13875539" y="2970470"/>
                <a:ext cx="79105" cy="79105"/>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101" name="Oval 15"/>
              <p:cNvSpPr>
                <a:spLocks noChangeArrowheads="1"/>
              </p:cNvSpPr>
              <p:nvPr/>
            </p:nvSpPr>
            <p:spPr bwMode="auto">
              <a:xfrm>
                <a:off x="13875539" y="3224438"/>
                <a:ext cx="79105" cy="79105"/>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102" name="Oval 16"/>
              <p:cNvSpPr>
                <a:spLocks noChangeArrowheads="1"/>
              </p:cNvSpPr>
              <p:nvPr/>
            </p:nvSpPr>
            <p:spPr bwMode="auto">
              <a:xfrm>
                <a:off x="13875539" y="3478406"/>
                <a:ext cx="79105" cy="79105"/>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103" name="Oval 17"/>
              <p:cNvSpPr>
                <a:spLocks noChangeArrowheads="1"/>
              </p:cNvSpPr>
              <p:nvPr/>
            </p:nvSpPr>
            <p:spPr bwMode="auto">
              <a:xfrm>
                <a:off x="13875539" y="3732374"/>
                <a:ext cx="79105" cy="79105"/>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grpSp>
      </p:grpSp>
      <p:sp>
        <p:nvSpPr>
          <p:cNvPr id="104" name="Freeform 55"/>
          <p:cNvSpPr>
            <a:spLocks/>
          </p:cNvSpPr>
          <p:nvPr/>
        </p:nvSpPr>
        <p:spPr bwMode="auto">
          <a:xfrm>
            <a:off x="870558" y="6548664"/>
            <a:ext cx="759277" cy="163716"/>
          </a:xfrm>
          <a:custGeom>
            <a:avLst/>
            <a:gdLst>
              <a:gd name="T0" fmla="*/ 186 w 589"/>
              <a:gd name="T1" fmla="*/ 0 h 127"/>
              <a:gd name="T2" fmla="*/ 589 w 589"/>
              <a:gd name="T3" fmla="*/ 0 h 127"/>
              <a:gd name="T4" fmla="*/ 407 w 589"/>
              <a:gd name="T5" fmla="*/ 127 h 127"/>
              <a:gd name="T6" fmla="*/ 0 w 589"/>
              <a:gd name="T7" fmla="*/ 127 h 127"/>
              <a:gd name="T8" fmla="*/ 186 w 589"/>
              <a:gd name="T9" fmla="*/ 0 h 127"/>
            </a:gdLst>
            <a:ahLst/>
            <a:cxnLst>
              <a:cxn ang="0">
                <a:pos x="T0" y="T1"/>
              </a:cxn>
              <a:cxn ang="0">
                <a:pos x="T2" y="T3"/>
              </a:cxn>
              <a:cxn ang="0">
                <a:pos x="T4" y="T5"/>
              </a:cxn>
              <a:cxn ang="0">
                <a:pos x="T6" y="T7"/>
              </a:cxn>
              <a:cxn ang="0">
                <a:pos x="T8" y="T9"/>
              </a:cxn>
            </a:cxnLst>
            <a:rect l="0" t="0" r="r" b="b"/>
            <a:pathLst>
              <a:path w="589" h="127">
                <a:moveTo>
                  <a:pt x="186" y="0"/>
                </a:moveTo>
                <a:lnTo>
                  <a:pt x="589" y="0"/>
                </a:lnTo>
                <a:lnTo>
                  <a:pt x="407" y="127"/>
                </a:lnTo>
                <a:lnTo>
                  <a:pt x="0" y="127"/>
                </a:lnTo>
                <a:lnTo>
                  <a:pt x="186" y="0"/>
                </a:lnTo>
                <a:close/>
              </a:path>
            </a:pathLst>
          </a:custGeom>
          <a:solidFill>
            <a:schemeClr val="tx1">
              <a:lumMod val="50000"/>
              <a:alpha val="19000"/>
            </a:schemeClr>
          </a:solidFill>
          <a:ln>
            <a:noFill/>
          </a:ln>
          <a:extLst/>
        </p:spPr>
        <p:txBody>
          <a:bodyPr vert="horz" wrap="square" lIns="91427" tIns="45713" rIns="91427" bIns="45713" numCol="1" anchor="t" anchorCtr="0" compatLnSpc="1">
            <a:prstTxWarp prst="textNoShape">
              <a:avLst/>
            </a:prstTxWarp>
          </a:bodyPr>
          <a:lstStyle/>
          <a:p>
            <a:pPr defTabSz="932137"/>
            <a:endParaRPr lang="en-US" sz="1836">
              <a:solidFill>
                <a:srgbClr val="000000"/>
              </a:solidFill>
            </a:endParaRPr>
          </a:p>
        </p:txBody>
      </p:sp>
      <p:grpSp>
        <p:nvGrpSpPr>
          <p:cNvPr id="105" name="Group 104"/>
          <p:cNvGrpSpPr/>
          <p:nvPr/>
        </p:nvGrpSpPr>
        <p:grpSpPr>
          <a:xfrm>
            <a:off x="808829" y="6379195"/>
            <a:ext cx="605762" cy="320032"/>
            <a:chOff x="13103226" y="3434860"/>
            <a:chExt cx="1039812" cy="537055"/>
          </a:xfrm>
        </p:grpSpPr>
        <p:sp>
          <p:nvSpPr>
            <p:cNvPr id="106" name="Rectangle 5"/>
            <p:cNvSpPr>
              <a:spLocks noChangeArrowheads="1"/>
            </p:cNvSpPr>
            <p:nvPr/>
          </p:nvSpPr>
          <p:spPr bwMode="auto">
            <a:xfrm>
              <a:off x="13103226" y="3434860"/>
              <a:ext cx="1039812" cy="537055"/>
            </a:xfrm>
            <a:prstGeom prst="rect">
              <a:avLst/>
            </a:prstGeom>
            <a:solidFill>
              <a:srgbClr val="D83B01"/>
            </a:solidFill>
            <a:ln>
              <a:noFill/>
            </a:ln>
          </p:spPr>
          <p:txBody>
            <a:bodyPr vert="horz" wrap="square" lIns="93260" tIns="46630" rIns="93260" bIns="46630" numCol="1" anchor="t" anchorCtr="0" compatLnSpc="1">
              <a:prstTxWarp prst="textNoShape">
                <a:avLst/>
              </a:prstTxWarp>
            </a:bodyPr>
            <a:lstStyle/>
            <a:p>
              <a:endParaRPr lang="en-US" sz="1836" kern="0">
                <a:solidFill>
                  <a:srgbClr val="505050"/>
                </a:solidFill>
              </a:endParaRPr>
            </a:p>
          </p:txBody>
        </p:sp>
        <p:sp>
          <p:nvSpPr>
            <p:cNvPr id="107" name="Freeform 6"/>
            <p:cNvSpPr>
              <a:spLocks/>
            </p:cNvSpPr>
            <p:nvPr/>
          </p:nvSpPr>
          <p:spPr bwMode="auto">
            <a:xfrm>
              <a:off x="13214597" y="3496269"/>
              <a:ext cx="817069" cy="11542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p>
              <a:endParaRPr lang="en-US" sz="1836" kern="0">
                <a:solidFill>
                  <a:srgbClr val="505050"/>
                </a:solidFill>
              </a:endParaRPr>
            </a:p>
          </p:txBody>
        </p:sp>
        <p:sp>
          <p:nvSpPr>
            <p:cNvPr id="108" name="Freeform 7"/>
            <p:cNvSpPr>
              <a:spLocks/>
            </p:cNvSpPr>
            <p:nvPr/>
          </p:nvSpPr>
          <p:spPr bwMode="auto">
            <a:xfrm>
              <a:off x="13214597" y="3750237"/>
              <a:ext cx="817069" cy="115428"/>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p>
              <a:endParaRPr lang="en-US" sz="1836" kern="0">
                <a:solidFill>
                  <a:srgbClr val="505050"/>
                </a:solidFill>
              </a:endParaRPr>
            </a:p>
          </p:txBody>
        </p:sp>
        <p:sp>
          <p:nvSpPr>
            <p:cNvPr id="109" name="Oval 14"/>
            <p:cNvSpPr>
              <a:spLocks noChangeArrowheads="1"/>
            </p:cNvSpPr>
            <p:nvPr/>
          </p:nvSpPr>
          <p:spPr bwMode="auto">
            <a:xfrm>
              <a:off x="13875539" y="3499100"/>
              <a:ext cx="79106" cy="78250"/>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p>
              <a:endParaRPr lang="en-US" sz="1836" kern="0">
                <a:solidFill>
                  <a:srgbClr val="505050"/>
                </a:solidFill>
              </a:endParaRPr>
            </a:p>
          </p:txBody>
        </p:sp>
        <p:sp>
          <p:nvSpPr>
            <p:cNvPr id="110" name="Oval 15"/>
            <p:cNvSpPr>
              <a:spLocks noChangeArrowheads="1"/>
            </p:cNvSpPr>
            <p:nvPr/>
          </p:nvSpPr>
          <p:spPr bwMode="auto">
            <a:xfrm>
              <a:off x="13875539" y="3771352"/>
              <a:ext cx="79106" cy="79106"/>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p>
              <a:endParaRPr lang="en-US" sz="1836" kern="0">
                <a:solidFill>
                  <a:srgbClr val="505050"/>
                </a:solidFill>
              </a:endParaRPr>
            </a:p>
          </p:txBody>
        </p:sp>
      </p:grpSp>
      <p:grpSp>
        <p:nvGrpSpPr>
          <p:cNvPr id="111" name="Group 38"/>
          <p:cNvGrpSpPr>
            <a:grpSpLocks/>
          </p:cNvGrpSpPr>
          <p:nvPr/>
        </p:nvGrpSpPr>
        <p:grpSpPr bwMode="auto">
          <a:xfrm>
            <a:off x="4385612" y="2474967"/>
            <a:ext cx="458034" cy="419933"/>
            <a:chOff x="-3781305" y="3065460"/>
            <a:chExt cx="1777999" cy="1777999"/>
          </a:xfrm>
          <a:solidFill>
            <a:schemeClr val="tx1"/>
          </a:solidFill>
        </p:grpSpPr>
        <p:sp>
          <p:nvSpPr>
            <p:cNvPr id="112" name="Freeform 5"/>
            <p:cNvSpPr>
              <a:spLocks noEditPoints="1"/>
            </p:cNvSpPr>
            <p:nvPr/>
          </p:nvSpPr>
          <p:spPr bwMode="auto">
            <a:xfrm>
              <a:off x="-3781305" y="3065460"/>
              <a:ext cx="1777999" cy="1777999"/>
            </a:xfrm>
            <a:custGeom>
              <a:avLst/>
              <a:gdLst>
                <a:gd name="T0" fmla="*/ 618 w 1120"/>
                <a:gd name="T1" fmla="*/ 4 h 1120"/>
                <a:gd name="T2" fmla="*/ 726 w 1120"/>
                <a:gd name="T3" fmla="*/ 26 h 1120"/>
                <a:gd name="T4" fmla="*/ 828 w 1120"/>
                <a:gd name="T5" fmla="*/ 68 h 1120"/>
                <a:gd name="T6" fmla="*/ 916 w 1120"/>
                <a:gd name="T7" fmla="*/ 128 h 1120"/>
                <a:gd name="T8" fmla="*/ 992 w 1120"/>
                <a:gd name="T9" fmla="*/ 204 h 1120"/>
                <a:gd name="T10" fmla="*/ 1052 w 1120"/>
                <a:gd name="T11" fmla="*/ 294 h 1120"/>
                <a:gd name="T12" fmla="*/ 1094 w 1120"/>
                <a:gd name="T13" fmla="*/ 394 h 1120"/>
                <a:gd name="T14" fmla="*/ 1118 w 1120"/>
                <a:gd name="T15" fmla="*/ 504 h 1120"/>
                <a:gd name="T16" fmla="*/ 1120 w 1120"/>
                <a:gd name="T17" fmla="*/ 590 h 1120"/>
                <a:gd name="T18" fmla="*/ 1102 w 1120"/>
                <a:gd name="T19" fmla="*/ 700 h 1120"/>
                <a:gd name="T20" fmla="*/ 1064 w 1120"/>
                <a:gd name="T21" fmla="*/ 802 h 1120"/>
                <a:gd name="T22" fmla="*/ 1008 w 1120"/>
                <a:gd name="T23" fmla="*/ 896 h 1120"/>
                <a:gd name="T24" fmla="*/ 936 w 1120"/>
                <a:gd name="T25" fmla="*/ 974 h 1120"/>
                <a:gd name="T26" fmla="*/ 850 w 1120"/>
                <a:gd name="T27" fmla="*/ 1038 h 1120"/>
                <a:gd name="T28" fmla="*/ 752 w 1120"/>
                <a:gd name="T29" fmla="*/ 1086 h 1120"/>
                <a:gd name="T30" fmla="*/ 646 w 1120"/>
                <a:gd name="T31" fmla="*/ 1114 h 1120"/>
                <a:gd name="T32" fmla="*/ 560 w 1120"/>
                <a:gd name="T33" fmla="*/ 1120 h 1120"/>
                <a:gd name="T34" fmla="*/ 448 w 1120"/>
                <a:gd name="T35" fmla="*/ 1108 h 1120"/>
                <a:gd name="T36" fmla="*/ 342 w 1120"/>
                <a:gd name="T37" fmla="*/ 1076 h 1120"/>
                <a:gd name="T38" fmla="*/ 248 w 1120"/>
                <a:gd name="T39" fmla="*/ 1024 h 1120"/>
                <a:gd name="T40" fmla="*/ 164 w 1120"/>
                <a:gd name="T41" fmla="*/ 956 h 1120"/>
                <a:gd name="T42" fmla="*/ 96 w 1120"/>
                <a:gd name="T43" fmla="*/ 874 h 1120"/>
                <a:gd name="T44" fmla="*/ 44 w 1120"/>
                <a:gd name="T45" fmla="*/ 778 h 1120"/>
                <a:gd name="T46" fmla="*/ 12 w 1120"/>
                <a:gd name="T47" fmla="*/ 674 h 1120"/>
                <a:gd name="T48" fmla="*/ 0 w 1120"/>
                <a:gd name="T49" fmla="*/ 560 h 1120"/>
                <a:gd name="T50" fmla="*/ 6 w 1120"/>
                <a:gd name="T51" fmla="*/ 476 h 1120"/>
                <a:gd name="T52" fmla="*/ 34 w 1120"/>
                <a:gd name="T53" fmla="*/ 368 h 1120"/>
                <a:gd name="T54" fmla="*/ 82 w 1120"/>
                <a:gd name="T55" fmla="*/ 270 h 1120"/>
                <a:gd name="T56" fmla="*/ 146 w 1120"/>
                <a:gd name="T57" fmla="*/ 184 h 1120"/>
                <a:gd name="T58" fmla="*/ 226 w 1120"/>
                <a:gd name="T59" fmla="*/ 112 h 1120"/>
                <a:gd name="T60" fmla="*/ 318 w 1120"/>
                <a:gd name="T61" fmla="*/ 56 h 1120"/>
                <a:gd name="T62" fmla="*/ 420 w 1120"/>
                <a:gd name="T63" fmla="*/ 18 h 1120"/>
                <a:gd name="T64" fmla="*/ 532 w 1120"/>
                <a:gd name="T65" fmla="*/ 2 h 1120"/>
                <a:gd name="T66" fmla="*/ 536 w 1120"/>
                <a:gd name="T67" fmla="*/ 72 h 1120"/>
                <a:gd name="T68" fmla="*/ 438 w 1120"/>
                <a:gd name="T69" fmla="*/ 86 h 1120"/>
                <a:gd name="T70" fmla="*/ 288 w 1120"/>
                <a:gd name="T71" fmla="*/ 156 h 1120"/>
                <a:gd name="T72" fmla="*/ 156 w 1120"/>
                <a:gd name="T73" fmla="*/ 288 h 1120"/>
                <a:gd name="T74" fmla="*/ 88 w 1120"/>
                <a:gd name="T75" fmla="*/ 438 h 1120"/>
                <a:gd name="T76" fmla="*/ 72 w 1120"/>
                <a:gd name="T77" fmla="*/ 536 h 1120"/>
                <a:gd name="T78" fmla="*/ 74 w 1120"/>
                <a:gd name="T79" fmla="*/ 610 h 1120"/>
                <a:gd name="T80" fmla="*/ 94 w 1120"/>
                <a:gd name="T81" fmla="*/ 706 h 1120"/>
                <a:gd name="T82" fmla="*/ 184 w 1120"/>
                <a:gd name="T83" fmla="*/ 870 h 1120"/>
                <a:gd name="T84" fmla="*/ 328 w 1120"/>
                <a:gd name="T85" fmla="*/ 990 h 1120"/>
                <a:gd name="T86" fmla="*/ 462 w 1120"/>
                <a:gd name="T87" fmla="*/ 1038 h 1120"/>
                <a:gd name="T88" fmla="*/ 560 w 1120"/>
                <a:gd name="T89" fmla="*/ 1048 h 1120"/>
                <a:gd name="T90" fmla="*/ 634 w 1120"/>
                <a:gd name="T91" fmla="*/ 1044 h 1120"/>
                <a:gd name="T92" fmla="*/ 750 w 1120"/>
                <a:gd name="T93" fmla="*/ 1010 h 1120"/>
                <a:gd name="T94" fmla="*/ 906 w 1120"/>
                <a:gd name="T95" fmla="*/ 906 h 1120"/>
                <a:gd name="T96" fmla="*/ 1010 w 1120"/>
                <a:gd name="T97" fmla="*/ 750 h 1120"/>
                <a:gd name="T98" fmla="*/ 1044 w 1120"/>
                <a:gd name="T99" fmla="*/ 634 h 1120"/>
                <a:gd name="T100" fmla="*/ 1050 w 1120"/>
                <a:gd name="T101" fmla="*/ 560 h 1120"/>
                <a:gd name="T102" fmla="*/ 1040 w 1120"/>
                <a:gd name="T103" fmla="*/ 462 h 1120"/>
                <a:gd name="T104" fmla="*/ 990 w 1120"/>
                <a:gd name="T105" fmla="*/ 328 h 1120"/>
                <a:gd name="T106" fmla="*/ 870 w 1120"/>
                <a:gd name="T107" fmla="*/ 184 h 1120"/>
                <a:gd name="T108" fmla="*/ 706 w 1120"/>
                <a:gd name="T109" fmla="*/ 94 h 1120"/>
                <a:gd name="T110" fmla="*/ 610 w 1120"/>
                <a:gd name="T111" fmla="*/ 74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0" h="1120">
                  <a:moveTo>
                    <a:pt x="560" y="0"/>
                  </a:moveTo>
                  <a:lnTo>
                    <a:pt x="560" y="0"/>
                  </a:lnTo>
                  <a:lnTo>
                    <a:pt x="590" y="2"/>
                  </a:lnTo>
                  <a:lnTo>
                    <a:pt x="618" y="4"/>
                  </a:lnTo>
                  <a:lnTo>
                    <a:pt x="646" y="6"/>
                  </a:lnTo>
                  <a:lnTo>
                    <a:pt x="674" y="12"/>
                  </a:lnTo>
                  <a:lnTo>
                    <a:pt x="700" y="18"/>
                  </a:lnTo>
                  <a:lnTo>
                    <a:pt x="726" y="26"/>
                  </a:lnTo>
                  <a:lnTo>
                    <a:pt x="752" y="34"/>
                  </a:lnTo>
                  <a:lnTo>
                    <a:pt x="778" y="44"/>
                  </a:lnTo>
                  <a:lnTo>
                    <a:pt x="802" y="56"/>
                  </a:lnTo>
                  <a:lnTo>
                    <a:pt x="828" y="68"/>
                  </a:lnTo>
                  <a:lnTo>
                    <a:pt x="850" y="82"/>
                  </a:lnTo>
                  <a:lnTo>
                    <a:pt x="874" y="96"/>
                  </a:lnTo>
                  <a:lnTo>
                    <a:pt x="896" y="112"/>
                  </a:lnTo>
                  <a:lnTo>
                    <a:pt x="916" y="128"/>
                  </a:lnTo>
                  <a:lnTo>
                    <a:pt x="936" y="146"/>
                  </a:lnTo>
                  <a:lnTo>
                    <a:pt x="956" y="164"/>
                  </a:lnTo>
                  <a:lnTo>
                    <a:pt x="974" y="184"/>
                  </a:lnTo>
                  <a:lnTo>
                    <a:pt x="992" y="204"/>
                  </a:lnTo>
                  <a:lnTo>
                    <a:pt x="1008" y="226"/>
                  </a:lnTo>
                  <a:lnTo>
                    <a:pt x="1024" y="248"/>
                  </a:lnTo>
                  <a:lnTo>
                    <a:pt x="1040" y="270"/>
                  </a:lnTo>
                  <a:lnTo>
                    <a:pt x="1052" y="294"/>
                  </a:lnTo>
                  <a:lnTo>
                    <a:pt x="1064" y="318"/>
                  </a:lnTo>
                  <a:lnTo>
                    <a:pt x="1076" y="342"/>
                  </a:lnTo>
                  <a:lnTo>
                    <a:pt x="1086" y="368"/>
                  </a:lnTo>
                  <a:lnTo>
                    <a:pt x="1094" y="394"/>
                  </a:lnTo>
                  <a:lnTo>
                    <a:pt x="1102" y="420"/>
                  </a:lnTo>
                  <a:lnTo>
                    <a:pt x="1108" y="448"/>
                  </a:lnTo>
                  <a:lnTo>
                    <a:pt x="1114" y="476"/>
                  </a:lnTo>
                  <a:lnTo>
                    <a:pt x="1118" y="504"/>
                  </a:lnTo>
                  <a:lnTo>
                    <a:pt x="1120" y="532"/>
                  </a:lnTo>
                  <a:lnTo>
                    <a:pt x="1120" y="560"/>
                  </a:lnTo>
                  <a:lnTo>
                    <a:pt x="1120" y="560"/>
                  </a:lnTo>
                  <a:lnTo>
                    <a:pt x="1120" y="590"/>
                  </a:lnTo>
                  <a:lnTo>
                    <a:pt x="1118" y="618"/>
                  </a:lnTo>
                  <a:lnTo>
                    <a:pt x="1114" y="646"/>
                  </a:lnTo>
                  <a:lnTo>
                    <a:pt x="1108" y="674"/>
                  </a:lnTo>
                  <a:lnTo>
                    <a:pt x="1102" y="700"/>
                  </a:lnTo>
                  <a:lnTo>
                    <a:pt x="1094" y="726"/>
                  </a:lnTo>
                  <a:lnTo>
                    <a:pt x="1086" y="752"/>
                  </a:lnTo>
                  <a:lnTo>
                    <a:pt x="1076" y="778"/>
                  </a:lnTo>
                  <a:lnTo>
                    <a:pt x="1064" y="802"/>
                  </a:lnTo>
                  <a:lnTo>
                    <a:pt x="1052" y="826"/>
                  </a:lnTo>
                  <a:lnTo>
                    <a:pt x="1040" y="850"/>
                  </a:lnTo>
                  <a:lnTo>
                    <a:pt x="1024" y="874"/>
                  </a:lnTo>
                  <a:lnTo>
                    <a:pt x="1008" y="896"/>
                  </a:lnTo>
                  <a:lnTo>
                    <a:pt x="992" y="916"/>
                  </a:lnTo>
                  <a:lnTo>
                    <a:pt x="974" y="936"/>
                  </a:lnTo>
                  <a:lnTo>
                    <a:pt x="956" y="956"/>
                  </a:lnTo>
                  <a:lnTo>
                    <a:pt x="936" y="974"/>
                  </a:lnTo>
                  <a:lnTo>
                    <a:pt x="916" y="992"/>
                  </a:lnTo>
                  <a:lnTo>
                    <a:pt x="896" y="1008"/>
                  </a:lnTo>
                  <a:lnTo>
                    <a:pt x="874" y="1024"/>
                  </a:lnTo>
                  <a:lnTo>
                    <a:pt x="850" y="1038"/>
                  </a:lnTo>
                  <a:lnTo>
                    <a:pt x="828" y="1052"/>
                  </a:lnTo>
                  <a:lnTo>
                    <a:pt x="802" y="1064"/>
                  </a:lnTo>
                  <a:lnTo>
                    <a:pt x="778" y="1076"/>
                  </a:lnTo>
                  <a:lnTo>
                    <a:pt x="752" y="1086"/>
                  </a:lnTo>
                  <a:lnTo>
                    <a:pt x="726" y="1094"/>
                  </a:lnTo>
                  <a:lnTo>
                    <a:pt x="700" y="1102"/>
                  </a:lnTo>
                  <a:lnTo>
                    <a:pt x="674" y="1108"/>
                  </a:lnTo>
                  <a:lnTo>
                    <a:pt x="646" y="1114"/>
                  </a:lnTo>
                  <a:lnTo>
                    <a:pt x="618" y="1118"/>
                  </a:lnTo>
                  <a:lnTo>
                    <a:pt x="590" y="1120"/>
                  </a:lnTo>
                  <a:lnTo>
                    <a:pt x="560" y="1120"/>
                  </a:lnTo>
                  <a:lnTo>
                    <a:pt x="560" y="1120"/>
                  </a:lnTo>
                  <a:lnTo>
                    <a:pt x="532" y="1120"/>
                  </a:lnTo>
                  <a:lnTo>
                    <a:pt x="504" y="1118"/>
                  </a:lnTo>
                  <a:lnTo>
                    <a:pt x="476" y="1114"/>
                  </a:lnTo>
                  <a:lnTo>
                    <a:pt x="448" y="1108"/>
                  </a:lnTo>
                  <a:lnTo>
                    <a:pt x="420" y="1102"/>
                  </a:lnTo>
                  <a:lnTo>
                    <a:pt x="394" y="1094"/>
                  </a:lnTo>
                  <a:lnTo>
                    <a:pt x="368" y="1086"/>
                  </a:lnTo>
                  <a:lnTo>
                    <a:pt x="342" y="1076"/>
                  </a:lnTo>
                  <a:lnTo>
                    <a:pt x="318" y="1064"/>
                  </a:lnTo>
                  <a:lnTo>
                    <a:pt x="294" y="1052"/>
                  </a:lnTo>
                  <a:lnTo>
                    <a:pt x="270" y="1038"/>
                  </a:lnTo>
                  <a:lnTo>
                    <a:pt x="248" y="1024"/>
                  </a:lnTo>
                  <a:lnTo>
                    <a:pt x="226" y="1008"/>
                  </a:lnTo>
                  <a:lnTo>
                    <a:pt x="204" y="992"/>
                  </a:lnTo>
                  <a:lnTo>
                    <a:pt x="184" y="974"/>
                  </a:lnTo>
                  <a:lnTo>
                    <a:pt x="164" y="956"/>
                  </a:lnTo>
                  <a:lnTo>
                    <a:pt x="146" y="936"/>
                  </a:lnTo>
                  <a:lnTo>
                    <a:pt x="128" y="916"/>
                  </a:lnTo>
                  <a:lnTo>
                    <a:pt x="112" y="896"/>
                  </a:lnTo>
                  <a:lnTo>
                    <a:pt x="96" y="874"/>
                  </a:lnTo>
                  <a:lnTo>
                    <a:pt x="82" y="850"/>
                  </a:lnTo>
                  <a:lnTo>
                    <a:pt x="68" y="826"/>
                  </a:lnTo>
                  <a:lnTo>
                    <a:pt x="56" y="802"/>
                  </a:lnTo>
                  <a:lnTo>
                    <a:pt x="44" y="778"/>
                  </a:lnTo>
                  <a:lnTo>
                    <a:pt x="34" y="752"/>
                  </a:lnTo>
                  <a:lnTo>
                    <a:pt x="26" y="726"/>
                  </a:lnTo>
                  <a:lnTo>
                    <a:pt x="18" y="700"/>
                  </a:lnTo>
                  <a:lnTo>
                    <a:pt x="12" y="674"/>
                  </a:lnTo>
                  <a:lnTo>
                    <a:pt x="6" y="646"/>
                  </a:lnTo>
                  <a:lnTo>
                    <a:pt x="4" y="618"/>
                  </a:lnTo>
                  <a:lnTo>
                    <a:pt x="2" y="590"/>
                  </a:lnTo>
                  <a:lnTo>
                    <a:pt x="0" y="560"/>
                  </a:lnTo>
                  <a:lnTo>
                    <a:pt x="0" y="560"/>
                  </a:lnTo>
                  <a:lnTo>
                    <a:pt x="2" y="532"/>
                  </a:lnTo>
                  <a:lnTo>
                    <a:pt x="4" y="504"/>
                  </a:lnTo>
                  <a:lnTo>
                    <a:pt x="6" y="476"/>
                  </a:lnTo>
                  <a:lnTo>
                    <a:pt x="12" y="448"/>
                  </a:lnTo>
                  <a:lnTo>
                    <a:pt x="18" y="420"/>
                  </a:lnTo>
                  <a:lnTo>
                    <a:pt x="26" y="394"/>
                  </a:lnTo>
                  <a:lnTo>
                    <a:pt x="34" y="368"/>
                  </a:lnTo>
                  <a:lnTo>
                    <a:pt x="44" y="342"/>
                  </a:lnTo>
                  <a:lnTo>
                    <a:pt x="56" y="318"/>
                  </a:lnTo>
                  <a:lnTo>
                    <a:pt x="68" y="294"/>
                  </a:lnTo>
                  <a:lnTo>
                    <a:pt x="82" y="270"/>
                  </a:lnTo>
                  <a:lnTo>
                    <a:pt x="96" y="248"/>
                  </a:lnTo>
                  <a:lnTo>
                    <a:pt x="112" y="226"/>
                  </a:lnTo>
                  <a:lnTo>
                    <a:pt x="128" y="204"/>
                  </a:lnTo>
                  <a:lnTo>
                    <a:pt x="146" y="184"/>
                  </a:lnTo>
                  <a:lnTo>
                    <a:pt x="164" y="164"/>
                  </a:lnTo>
                  <a:lnTo>
                    <a:pt x="184" y="146"/>
                  </a:lnTo>
                  <a:lnTo>
                    <a:pt x="204" y="128"/>
                  </a:lnTo>
                  <a:lnTo>
                    <a:pt x="226" y="112"/>
                  </a:lnTo>
                  <a:lnTo>
                    <a:pt x="248" y="96"/>
                  </a:lnTo>
                  <a:lnTo>
                    <a:pt x="270" y="82"/>
                  </a:lnTo>
                  <a:lnTo>
                    <a:pt x="294" y="68"/>
                  </a:lnTo>
                  <a:lnTo>
                    <a:pt x="318" y="56"/>
                  </a:lnTo>
                  <a:lnTo>
                    <a:pt x="342" y="44"/>
                  </a:lnTo>
                  <a:lnTo>
                    <a:pt x="368" y="34"/>
                  </a:lnTo>
                  <a:lnTo>
                    <a:pt x="394" y="26"/>
                  </a:lnTo>
                  <a:lnTo>
                    <a:pt x="420" y="18"/>
                  </a:lnTo>
                  <a:lnTo>
                    <a:pt x="448" y="12"/>
                  </a:lnTo>
                  <a:lnTo>
                    <a:pt x="476" y="6"/>
                  </a:lnTo>
                  <a:lnTo>
                    <a:pt x="504" y="4"/>
                  </a:lnTo>
                  <a:lnTo>
                    <a:pt x="532" y="2"/>
                  </a:lnTo>
                  <a:lnTo>
                    <a:pt x="560" y="0"/>
                  </a:lnTo>
                  <a:close/>
                  <a:moveTo>
                    <a:pt x="560" y="72"/>
                  </a:moveTo>
                  <a:lnTo>
                    <a:pt x="560" y="72"/>
                  </a:lnTo>
                  <a:lnTo>
                    <a:pt x="536" y="72"/>
                  </a:lnTo>
                  <a:lnTo>
                    <a:pt x="510" y="74"/>
                  </a:lnTo>
                  <a:lnTo>
                    <a:pt x="486" y="78"/>
                  </a:lnTo>
                  <a:lnTo>
                    <a:pt x="462" y="82"/>
                  </a:lnTo>
                  <a:lnTo>
                    <a:pt x="438" y="86"/>
                  </a:lnTo>
                  <a:lnTo>
                    <a:pt x="416" y="94"/>
                  </a:lnTo>
                  <a:lnTo>
                    <a:pt x="370" y="110"/>
                  </a:lnTo>
                  <a:lnTo>
                    <a:pt x="328" y="130"/>
                  </a:lnTo>
                  <a:lnTo>
                    <a:pt x="288" y="156"/>
                  </a:lnTo>
                  <a:lnTo>
                    <a:pt x="250" y="184"/>
                  </a:lnTo>
                  <a:lnTo>
                    <a:pt x="214" y="214"/>
                  </a:lnTo>
                  <a:lnTo>
                    <a:pt x="184" y="250"/>
                  </a:lnTo>
                  <a:lnTo>
                    <a:pt x="156" y="288"/>
                  </a:lnTo>
                  <a:lnTo>
                    <a:pt x="130" y="328"/>
                  </a:lnTo>
                  <a:lnTo>
                    <a:pt x="110" y="370"/>
                  </a:lnTo>
                  <a:lnTo>
                    <a:pt x="94" y="416"/>
                  </a:lnTo>
                  <a:lnTo>
                    <a:pt x="88" y="438"/>
                  </a:lnTo>
                  <a:lnTo>
                    <a:pt x="82" y="462"/>
                  </a:lnTo>
                  <a:lnTo>
                    <a:pt x="78" y="486"/>
                  </a:lnTo>
                  <a:lnTo>
                    <a:pt x="74" y="510"/>
                  </a:lnTo>
                  <a:lnTo>
                    <a:pt x="72" y="536"/>
                  </a:lnTo>
                  <a:lnTo>
                    <a:pt x="72" y="560"/>
                  </a:lnTo>
                  <a:lnTo>
                    <a:pt x="72" y="560"/>
                  </a:lnTo>
                  <a:lnTo>
                    <a:pt x="72" y="586"/>
                  </a:lnTo>
                  <a:lnTo>
                    <a:pt x="74" y="610"/>
                  </a:lnTo>
                  <a:lnTo>
                    <a:pt x="78" y="634"/>
                  </a:lnTo>
                  <a:lnTo>
                    <a:pt x="82" y="658"/>
                  </a:lnTo>
                  <a:lnTo>
                    <a:pt x="88" y="682"/>
                  </a:lnTo>
                  <a:lnTo>
                    <a:pt x="94" y="706"/>
                  </a:lnTo>
                  <a:lnTo>
                    <a:pt x="110" y="750"/>
                  </a:lnTo>
                  <a:lnTo>
                    <a:pt x="130" y="792"/>
                  </a:lnTo>
                  <a:lnTo>
                    <a:pt x="156" y="834"/>
                  </a:lnTo>
                  <a:lnTo>
                    <a:pt x="184" y="870"/>
                  </a:lnTo>
                  <a:lnTo>
                    <a:pt x="214" y="906"/>
                  </a:lnTo>
                  <a:lnTo>
                    <a:pt x="250" y="938"/>
                  </a:lnTo>
                  <a:lnTo>
                    <a:pt x="288" y="966"/>
                  </a:lnTo>
                  <a:lnTo>
                    <a:pt x="328" y="990"/>
                  </a:lnTo>
                  <a:lnTo>
                    <a:pt x="370" y="1010"/>
                  </a:lnTo>
                  <a:lnTo>
                    <a:pt x="416" y="1026"/>
                  </a:lnTo>
                  <a:lnTo>
                    <a:pt x="438" y="1034"/>
                  </a:lnTo>
                  <a:lnTo>
                    <a:pt x="462" y="1038"/>
                  </a:lnTo>
                  <a:lnTo>
                    <a:pt x="486" y="1044"/>
                  </a:lnTo>
                  <a:lnTo>
                    <a:pt x="510" y="1046"/>
                  </a:lnTo>
                  <a:lnTo>
                    <a:pt x="536" y="1048"/>
                  </a:lnTo>
                  <a:lnTo>
                    <a:pt x="560" y="1048"/>
                  </a:lnTo>
                  <a:lnTo>
                    <a:pt x="560" y="1048"/>
                  </a:lnTo>
                  <a:lnTo>
                    <a:pt x="586" y="1048"/>
                  </a:lnTo>
                  <a:lnTo>
                    <a:pt x="610" y="1046"/>
                  </a:lnTo>
                  <a:lnTo>
                    <a:pt x="634" y="1044"/>
                  </a:lnTo>
                  <a:lnTo>
                    <a:pt x="658" y="1038"/>
                  </a:lnTo>
                  <a:lnTo>
                    <a:pt x="682" y="1034"/>
                  </a:lnTo>
                  <a:lnTo>
                    <a:pt x="706" y="1026"/>
                  </a:lnTo>
                  <a:lnTo>
                    <a:pt x="750" y="1010"/>
                  </a:lnTo>
                  <a:lnTo>
                    <a:pt x="794" y="990"/>
                  </a:lnTo>
                  <a:lnTo>
                    <a:pt x="834" y="966"/>
                  </a:lnTo>
                  <a:lnTo>
                    <a:pt x="870" y="938"/>
                  </a:lnTo>
                  <a:lnTo>
                    <a:pt x="906" y="906"/>
                  </a:lnTo>
                  <a:lnTo>
                    <a:pt x="938" y="870"/>
                  </a:lnTo>
                  <a:lnTo>
                    <a:pt x="966" y="834"/>
                  </a:lnTo>
                  <a:lnTo>
                    <a:pt x="990" y="792"/>
                  </a:lnTo>
                  <a:lnTo>
                    <a:pt x="1010" y="750"/>
                  </a:lnTo>
                  <a:lnTo>
                    <a:pt x="1026" y="706"/>
                  </a:lnTo>
                  <a:lnTo>
                    <a:pt x="1034" y="682"/>
                  </a:lnTo>
                  <a:lnTo>
                    <a:pt x="1040" y="658"/>
                  </a:lnTo>
                  <a:lnTo>
                    <a:pt x="1044" y="634"/>
                  </a:lnTo>
                  <a:lnTo>
                    <a:pt x="1046" y="610"/>
                  </a:lnTo>
                  <a:lnTo>
                    <a:pt x="1048" y="586"/>
                  </a:lnTo>
                  <a:lnTo>
                    <a:pt x="1050" y="560"/>
                  </a:lnTo>
                  <a:lnTo>
                    <a:pt x="1050" y="560"/>
                  </a:lnTo>
                  <a:lnTo>
                    <a:pt x="1048" y="536"/>
                  </a:lnTo>
                  <a:lnTo>
                    <a:pt x="1046" y="510"/>
                  </a:lnTo>
                  <a:lnTo>
                    <a:pt x="1044" y="486"/>
                  </a:lnTo>
                  <a:lnTo>
                    <a:pt x="1040" y="462"/>
                  </a:lnTo>
                  <a:lnTo>
                    <a:pt x="1034" y="438"/>
                  </a:lnTo>
                  <a:lnTo>
                    <a:pt x="1026" y="416"/>
                  </a:lnTo>
                  <a:lnTo>
                    <a:pt x="1010" y="370"/>
                  </a:lnTo>
                  <a:lnTo>
                    <a:pt x="990" y="328"/>
                  </a:lnTo>
                  <a:lnTo>
                    <a:pt x="966" y="288"/>
                  </a:lnTo>
                  <a:lnTo>
                    <a:pt x="938" y="250"/>
                  </a:lnTo>
                  <a:lnTo>
                    <a:pt x="906" y="214"/>
                  </a:lnTo>
                  <a:lnTo>
                    <a:pt x="870" y="184"/>
                  </a:lnTo>
                  <a:lnTo>
                    <a:pt x="834" y="156"/>
                  </a:lnTo>
                  <a:lnTo>
                    <a:pt x="794" y="130"/>
                  </a:lnTo>
                  <a:lnTo>
                    <a:pt x="750" y="110"/>
                  </a:lnTo>
                  <a:lnTo>
                    <a:pt x="706" y="94"/>
                  </a:lnTo>
                  <a:lnTo>
                    <a:pt x="682" y="86"/>
                  </a:lnTo>
                  <a:lnTo>
                    <a:pt x="658" y="82"/>
                  </a:lnTo>
                  <a:lnTo>
                    <a:pt x="634" y="78"/>
                  </a:lnTo>
                  <a:lnTo>
                    <a:pt x="610" y="74"/>
                  </a:lnTo>
                  <a:lnTo>
                    <a:pt x="586" y="72"/>
                  </a:lnTo>
                  <a:lnTo>
                    <a:pt x="56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51248">
                <a:defRPr/>
              </a:pPr>
              <a:endParaRPr lang="en-US" sz="1873" dirty="0">
                <a:solidFill>
                  <a:srgbClr val="000000"/>
                </a:solidFill>
              </a:endParaRPr>
            </a:p>
          </p:txBody>
        </p:sp>
        <p:sp>
          <p:nvSpPr>
            <p:cNvPr id="113" name="Freeform 8"/>
            <p:cNvSpPr>
              <a:spLocks/>
            </p:cNvSpPr>
            <p:nvPr/>
          </p:nvSpPr>
          <p:spPr bwMode="auto">
            <a:xfrm>
              <a:off x="-3348964" y="3611288"/>
              <a:ext cx="934935" cy="686342"/>
            </a:xfrm>
            <a:custGeom>
              <a:avLst/>
              <a:gdLst>
                <a:gd name="T0" fmla="*/ 388 w 586"/>
                <a:gd name="T1" fmla="*/ 162 h 432"/>
                <a:gd name="T2" fmla="*/ 216 w 586"/>
                <a:gd name="T3" fmla="*/ 0 h 432"/>
                <a:gd name="T4" fmla="*/ 356 w 586"/>
                <a:gd name="T5" fmla="*/ 0 h 432"/>
                <a:gd name="T6" fmla="*/ 586 w 586"/>
                <a:gd name="T7" fmla="*/ 216 h 432"/>
                <a:gd name="T8" fmla="*/ 358 w 586"/>
                <a:gd name="T9" fmla="*/ 432 h 432"/>
                <a:gd name="T10" fmla="*/ 218 w 586"/>
                <a:gd name="T11" fmla="*/ 432 h 432"/>
                <a:gd name="T12" fmla="*/ 388 w 586"/>
                <a:gd name="T13" fmla="*/ 272 h 432"/>
                <a:gd name="T14" fmla="*/ 0 w 586"/>
                <a:gd name="T15" fmla="*/ 272 h 432"/>
                <a:gd name="T16" fmla="*/ 0 w 586"/>
                <a:gd name="T17" fmla="*/ 162 h 432"/>
                <a:gd name="T18" fmla="*/ 388 w 586"/>
                <a:gd name="T19" fmla="*/ 16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6" h="432">
                  <a:moveTo>
                    <a:pt x="388" y="162"/>
                  </a:moveTo>
                  <a:lnTo>
                    <a:pt x="216" y="0"/>
                  </a:lnTo>
                  <a:lnTo>
                    <a:pt x="356" y="0"/>
                  </a:lnTo>
                  <a:lnTo>
                    <a:pt x="586" y="216"/>
                  </a:lnTo>
                  <a:lnTo>
                    <a:pt x="358" y="432"/>
                  </a:lnTo>
                  <a:lnTo>
                    <a:pt x="218" y="432"/>
                  </a:lnTo>
                  <a:lnTo>
                    <a:pt x="388" y="272"/>
                  </a:lnTo>
                  <a:lnTo>
                    <a:pt x="0" y="272"/>
                  </a:lnTo>
                  <a:lnTo>
                    <a:pt x="0" y="162"/>
                  </a:lnTo>
                  <a:lnTo>
                    <a:pt x="388"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51248">
                <a:defRPr/>
              </a:pPr>
              <a:endParaRPr lang="en-US" sz="1873" dirty="0">
                <a:solidFill>
                  <a:srgbClr val="000000"/>
                </a:solidFill>
              </a:endParaRPr>
            </a:p>
          </p:txBody>
        </p:sp>
      </p:grpSp>
      <p:sp>
        <p:nvSpPr>
          <p:cNvPr id="114" name="Rectangle 113"/>
          <p:cNvSpPr/>
          <p:nvPr/>
        </p:nvSpPr>
        <p:spPr>
          <a:xfrm>
            <a:off x="4146010" y="3079713"/>
            <a:ext cx="8289581" cy="705581"/>
          </a:xfrm>
          <a:prstGeom prst="rect">
            <a:avLst/>
          </a:prstGeom>
          <a:solidFill>
            <a:srgbClr val="107C10"/>
          </a:solidFill>
          <a:ln>
            <a:noFill/>
          </a:ln>
        </p:spPr>
        <p:style>
          <a:lnRef idx="2">
            <a:schemeClr val="accent1">
              <a:shade val="50000"/>
            </a:schemeClr>
          </a:lnRef>
          <a:fillRef idx="1">
            <a:schemeClr val="accent1"/>
          </a:fillRef>
          <a:effectRef idx="0">
            <a:schemeClr val="accent1"/>
          </a:effectRef>
          <a:fontRef idx="minor">
            <a:schemeClr val="lt1"/>
          </a:fontRef>
        </p:style>
        <p:txBody>
          <a:bodyPr lIns="466302" tIns="139891" rIns="186521" bIns="139891" rtlCol="0" anchor="ctr">
            <a:noAutofit/>
          </a:bodyPr>
          <a:lstStyle/>
          <a:p>
            <a:pPr marL="582873">
              <a:lnSpc>
                <a:spcPts val="2448"/>
              </a:lnSpc>
            </a:pPr>
            <a:r>
              <a:rPr lang="en-US" sz="1632" dirty="0">
                <a:solidFill>
                  <a:srgbClr val="FFFFFF"/>
                </a:solidFill>
                <a:latin typeface="Segoe UI Light"/>
              </a:rPr>
              <a:t>First DW service to offer compute power on demand, independent of storage</a:t>
            </a:r>
          </a:p>
        </p:txBody>
      </p:sp>
      <p:sp>
        <p:nvSpPr>
          <p:cNvPr id="115" name="Rectangle 114"/>
          <p:cNvSpPr/>
          <p:nvPr/>
        </p:nvSpPr>
        <p:spPr>
          <a:xfrm>
            <a:off x="1824335" y="3079713"/>
            <a:ext cx="2221640" cy="705581"/>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6521" tIns="139891" rIns="186521" bIns="139891" rtlCol="0" anchor="ctr">
            <a:noAutofit/>
          </a:bodyPr>
          <a:lstStyle/>
          <a:p>
            <a:r>
              <a:rPr lang="en-US" sz="1836" dirty="0">
                <a:solidFill>
                  <a:srgbClr val="FFFFFF"/>
                </a:solidFill>
                <a:latin typeface="Segoe UI Light"/>
              </a:rPr>
              <a:t>On Demand</a:t>
            </a:r>
          </a:p>
        </p:txBody>
      </p:sp>
      <p:grpSp>
        <p:nvGrpSpPr>
          <p:cNvPr id="116" name="Group 38"/>
          <p:cNvGrpSpPr>
            <a:grpSpLocks/>
          </p:cNvGrpSpPr>
          <p:nvPr/>
        </p:nvGrpSpPr>
        <p:grpSpPr bwMode="auto">
          <a:xfrm>
            <a:off x="4385611" y="3193595"/>
            <a:ext cx="458034" cy="432464"/>
            <a:chOff x="-3781305" y="3065460"/>
            <a:chExt cx="1777999" cy="1777999"/>
          </a:xfrm>
          <a:solidFill>
            <a:schemeClr val="tx1"/>
          </a:solidFill>
        </p:grpSpPr>
        <p:sp>
          <p:nvSpPr>
            <p:cNvPr id="117" name="Freeform 5"/>
            <p:cNvSpPr>
              <a:spLocks noEditPoints="1"/>
            </p:cNvSpPr>
            <p:nvPr/>
          </p:nvSpPr>
          <p:spPr bwMode="auto">
            <a:xfrm>
              <a:off x="-3781305" y="3065460"/>
              <a:ext cx="1777999" cy="1777999"/>
            </a:xfrm>
            <a:custGeom>
              <a:avLst/>
              <a:gdLst>
                <a:gd name="T0" fmla="*/ 618 w 1120"/>
                <a:gd name="T1" fmla="*/ 4 h 1120"/>
                <a:gd name="T2" fmla="*/ 726 w 1120"/>
                <a:gd name="T3" fmla="*/ 26 h 1120"/>
                <a:gd name="T4" fmla="*/ 828 w 1120"/>
                <a:gd name="T5" fmla="*/ 68 h 1120"/>
                <a:gd name="T6" fmla="*/ 916 w 1120"/>
                <a:gd name="T7" fmla="*/ 128 h 1120"/>
                <a:gd name="T8" fmla="*/ 992 w 1120"/>
                <a:gd name="T9" fmla="*/ 204 h 1120"/>
                <a:gd name="T10" fmla="*/ 1052 w 1120"/>
                <a:gd name="T11" fmla="*/ 294 h 1120"/>
                <a:gd name="T12" fmla="*/ 1094 w 1120"/>
                <a:gd name="T13" fmla="*/ 394 h 1120"/>
                <a:gd name="T14" fmla="*/ 1118 w 1120"/>
                <a:gd name="T15" fmla="*/ 504 h 1120"/>
                <a:gd name="T16" fmla="*/ 1120 w 1120"/>
                <a:gd name="T17" fmla="*/ 590 h 1120"/>
                <a:gd name="T18" fmla="*/ 1102 w 1120"/>
                <a:gd name="T19" fmla="*/ 700 h 1120"/>
                <a:gd name="T20" fmla="*/ 1064 w 1120"/>
                <a:gd name="T21" fmla="*/ 802 h 1120"/>
                <a:gd name="T22" fmla="*/ 1008 w 1120"/>
                <a:gd name="T23" fmla="*/ 896 h 1120"/>
                <a:gd name="T24" fmla="*/ 936 w 1120"/>
                <a:gd name="T25" fmla="*/ 974 h 1120"/>
                <a:gd name="T26" fmla="*/ 850 w 1120"/>
                <a:gd name="T27" fmla="*/ 1038 h 1120"/>
                <a:gd name="T28" fmla="*/ 752 w 1120"/>
                <a:gd name="T29" fmla="*/ 1086 h 1120"/>
                <a:gd name="T30" fmla="*/ 646 w 1120"/>
                <a:gd name="T31" fmla="*/ 1114 h 1120"/>
                <a:gd name="T32" fmla="*/ 560 w 1120"/>
                <a:gd name="T33" fmla="*/ 1120 h 1120"/>
                <a:gd name="T34" fmla="*/ 448 w 1120"/>
                <a:gd name="T35" fmla="*/ 1108 h 1120"/>
                <a:gd name="T36" fmla="*/ 342 w 1120"/>
                <a:gd name="T37" fmla="*/ 1076 h 1120"/>
                <a:gd name="T38" fmla="*/ 248 w 1120"/>
                <a:gd name="T39" fmla="*/ 1024 h 1120"/>
                <a:gd name="T40" fmla="*/ 164 w 1120"/>
                <a:gd name="T41" fmla="*/ 956 h 1120"/>
                <a:gd name="T42" fmla="*/ 96 w 1120"/>
                <a:gd name="T43" fmla="*/ 874 h 1120"/>
                <a:gd name="T44" fmla="*/ 44 w 1120"/>
                <a:gd name="T45" fmla="*/ 778 h 1120"/>
                <a:gd name="T46" fmla="*/ 12 w 1120"/>
                <a:gd name="T47" fmla="*/ 674 h 1120"/>
                <a:gd name="T48" fmla="*/ 0 w 1120"/>
                <a:gd name="T49" fmla="*/ 560 h 1120"/>
                <a:gd name="T50" fmla="*/ 6 w 1120"/>
                <a:gd name="T51" fmla="*/ 476 h 1120"/>
                <a:gd name="T52" fmla="*/ 34 w 1120"/>
                <a:gd name="T53" fmla="*/ 368 h 1120"/>
                <a:gd name="T54" fmla="*/ 82 w 1120"/>
                <a:gd name="T55" fmla="*/ 270 h 1120"/>
                <a:gd name="T56" fmla="*/ 146 w 1120"/>
                <a:gd name="T57" fmla="*/ 184 h 1120"/>
                <a:gd name="T58" fmla="*/ 226 w 1120"/>
                <a:gd name="T59" fmla="*/ 112 h 1120"/>
                <a:gd name="T60" fmla="*/ 318 w 1120"/>
                <a:gd name="T61" fmla="*/ 56 h 1120"/>
                <a:gd name="T62" fmla="*/ 420 w 1120"/>
                <a:gd name="T63" fmla="*/ 18 h 1120"/>
                <a:gd name="T64" fmla="*/ 532 w 1120"/>
                <a:gd name="T65" fmla="*/ 2 h 1120"/>
                <a:gd name="T66" fmla="*/ 536 w 1120"/>
                <a:gd name="T67" fmla="*/ 72 h 1120"/>
                <a:gd name="T68" fmla="*/ 438 w 1120"/>
                <a:gd name="T69" fmla="*/ 86 h 1120"/>
                <a:gd name="T70" fmla="*/ 288 w 1120"/>
                <a:gd name="T71" fmla="*/ 156 h 1120"/>
                <a:gd name="T72" fmla="*/ 156 w 1120"/>
                <a:gd name="T73" fmla="*/ 288 h 1120"/>
                <a:gd name="T74" fmla="*/ 88 w 1120"/>
                <a:gd name="T75" fmla="*/ 438 h 1120"/>
                <a:gd name="T76" fmla="*/ 72 w 1120"/>
                <a:gd name="T77" fmla="*/ 536 h 1120"/>
                <a:gd name="T78" fmla="*/ 74 w 1120"/>
                <a:gd name="T79" fmla="*/ 610 h 1120"/>
                <a:gd name="T80" fmla="*/ 94 w 1120"/>
                <a:gd name="T81" fmla="*/ 706 h 1120"/>
                <a:gd name="T82" fmla="*/ 184 w 1120"/>
                <a:gd name="T83" fmla="*/ 870 h 1120"/>
                <a:gd name="T84" fmla="*/ 328 w 1120"/>
                <a:gd name="T85" fmla="*/ 990 h 1120"/>
                <a:gd name="T86" fmla="*/ 462 w 1120"/>
                <a:gd name="T87" fmla="*/ 1038 h 1120"/>
                <a:gd name="T88" fmla="*/ 560 w 1120"/>
                <a:gd name="T89" fmla="*/ 1048 h 1120"/>
                <a:gd name="T90" fmla="*/ 634 w 1120"/>
                <a:gd name="T91" fmla="*/ 1044 h 1120"/>
                <a:gd name="T92" fmla="*/ 750 w 1120"/>
                <a:gd name="T93" fmla="*/ 1010 h 1120"/>
                <a:gd name="T94" fmla="*/ 906 w 1120"/>
                <a:gd name="T95" fmla="*/ 906 h 1120"/>
                <a:gd name="T96" fmla="*/ 1010 w 1120"/>
                <a:gd name="T97" fmla="*/ 750 h 1120"/>
                <a:gd name="T98" fmla="*/ 1044 w 1120"/>
                <a:gd name="T99" fmla="*/ 634 h 1120"/>
                <a:gd name="T100" fmla="*/ 1050 w 1120"/>
                <a:gd name="T101" fmla="*/ 560 h 1120"/>
                <a:gd name="T102" fmla="*/ 1040 w 1120"/>
                <a:gd name="T103" fmla="*/ 462 h 1120"/>
                <a:gd name="T104" fmla="*/ 990 w 1120"/>
                <a:gd name="T105" fmla="*/ 328 h 1120"/>
                <a:gd name="T106" fmla="*/ 870 w 1120"/>
                <a:gd name="T107" fmla="*/ 184 h 1120"/>
                <a:gd name="T108" fmla="*/ 706 w 1120"/>
                <a:gd name="T109" fmla="*/ 94 h 1120"/>
                <a:gd name="T110" fmla="*/ 610 w 1120"/>
                <a:gd name="T111" fmla="*/ 74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0" h="1120">
                  <a:moveTo>
                    <a:pt x="560" y="0"/>
                  </a:moveTo>
                  <a:lnTo>
                    <a:pt x="560" y="0"/>
                  </a:lnTo>
                  <a:lnTo>
                    <a:pt x="590" y="2"/>
                  </a:lnTo>
                  <a:lnTo>
                    <a:pt x="618" y="4"/>
                  </a:lnTo>
                  <a:lnTo>
                    <a:pt x="646" y="6"/>
                  </a:lnTo>
                  <a:lnTo>
                    <a:pt x="674" y="12"/>
                  </a:lnTo>
                  <a:lnTo>
                    <a:pt x="700" y="18"/>
                  </a:lnTo>
                  <a:lnTo>
                    <a:pt x="726" y="26"/>
                  </a:lnTo>
                  <a:lnTo>
                    <a:pt x="752" y="34"/>
                  </a:lnTo>
                  <a:lnTo>
                    <a:pt x="778" y="44"/>
                  </a:lnTo>
                  <a:lnTo>
                    <a:pt x="802" y="56"/>
                  </a:lnTo>
                  <a:lnTo>
                    <a:pt x="828" y="68"/>
                  </a:lnTo>
                  <a:lnTo>
                    <a:pt x="850" y="82"/>
                  </a:lnTo>
                  <a:lnTo>
                    <a:pt x="874" y="96"/>
                  </a:lnTo>
                  <a:lnTo>
                    <a:pt x="896" y="112"/>
                  </a:lnTo>
                  <a:lnTo>
                    <a:pt x="916" y="128"/>
                  </a:lnTo>
                  <a:lnTo>
                    <a:pt x="936" y="146"/>
                  </a:lnTo>
                  <a:lnTo>
                    <a:pt x="956" y="164"/>
                  </a:lnTo>
                  <a:lnTo>
                    <a:pt x="974" y="184"/>
                  </a:lnTo>
                  <a:lnTo>
                    <a:pt x="992" y="204"/>
                  </a:lnTo>
                  <a:lnTo>
                    <a:pt x="1008" y="226"/>
                  </a:lnTo>
                  <a:lnTo>
                    <a:pt x="1024" y="248"/>
                  </a:lnTo>
                  <a:lnTo>
                    <a:pt x="1040" y="270"/>
                  </a:lnTo>
                  <a:lnTo>
                    <a:pt x="1052" y="294"/>
                  </a:lnTo>
                  <a:lnTo>
                    <a:pt x="1064" y="318"/>
                  </a:lnTo>
                  <a:lnTo>
                    <a:pt x="1076" y="342"/>
                  </a:lnTo>
                  <a:lnTo>
                    <a:pt x="1086" y="368"/>
                  </a:lnTo>
                  <a:lnTo>
                    <a:pt x="1094" y="394"/>
                  </a:lnTo>
                  <a:lnTo>
                    <a:pt x="1102" y="420"/>
                  </a:lnTo>
                  <a:lnTo>
                    <a:pt x="1108" y="448"/>
                  </a:lnTo>
                  <a:lnTo>
                    <a:pt x="1114" y="476"/>
                  </a:lnTo>
                  <a:lnTo>
                    <a:pt x="1118" y="504"/>
                  </a:lnTo>
                  <a:lnTo>
                    <a:pt x="1120" y="532"/>
                  </a:lnTo>
                  <a:lnTo>
                    <a:pt x="1120" y="560"/>
                  </a:lnTo>
                  <a:lnTo>
                    <a:pt x="1120" y="560"/>
                  </a:lnTo>
                  <a:lnTo>
                    <a:pt x="1120" y="590"/>
                  </a:lnTo>
                  <a:lnTo>
                    <a:pt x="1118" y="618"/>
                  </a:lnTo>
                  <a:lnTo>
                    <a:pt x="1114" y="646"/>
                  </a:lnTo>
                  <a:lnTo>
                    <a:pt x="1108" y="674"/>
                  </a:lnTo>
                  <a:lnTo>
                    <a:pt x="1102" y="700"/>
                  </a:lnTo>
                  <a:lnTo>
                    <a:pt x="1094" y="726"/>
                  </a:lnTo>
                  <a:lnTo>
                    <a:pt x="1086" y="752"/>
                  </a:lnTo>
                  <a:lnTo>
                    <a:pt x="1076" y="778"/>
                  </a:lnTo>
                  <a:lnTo>
                    <a:pt x="1064" y="802"/>
                  </a:lnTo>
                  <a:lnTo>
                    <a:pt x="1052" y="826"/>
                  </a:lnTo>
                  <a:lnTo>
                    <a:pt x="1040" y="850"/>
                  </a:lnTo>
                  <a:lnTo>
                    <a:pt x="1024" y="874"/>
                  </a:lnTo>
                  <a:lnTo>
                    <a:pt x="1008" y="896"/>
                  </a:lnTo>
                  <a:lnTo>
                    <a:pt x="992" y="916"/>
                  </a:lnTo>
                  <a:lnTo>
                    <a:pt x="974" y="936"/>
                  </a:lnTo>
                  <a:lnTo>
                    <a:pt x="956" y="956"/>
                  </a:lnTo>
                  <a:lnTo>
                    <a:pt x="936" y="974"/>
                  </a:lnTo>
                  <a:lnTo>
                    <a:pt x="916" y="992"/>
                  </a:lnTo>
                  <a:lnTo>
                    <a:pt x="896" y="1008"/>
                  </a:lnTo>
                  <a:lnTo>
                    <a:pt x="874" y="1024"/>
                  </a:lnTo>
                  <a:lnTo>
                    <a:pt x="850" y="1038"/>
                  </a:lnTo>
                  <a:lnTo>
                    <a:pt x="828" y="1052"/>
                  </a:lnTo>
                  <a:lnTo>
                    <a:pt x="802" y="1064"/>
                  </a:lnTo>
                  <a:lnTo>
                    <a:pt x="778" y="1076"/>
                  </a:lnTo>
                  <a:lnTo>
                    <a:pt x="752" y="1086"/>
                  </a:lnTo>
                  <a:lnTo>
                    <a:pt x="726" y="1094"/>
                  </a:lnTo>
                  <a:lnTo>
                    <a:pt x="700" y="1102"/>
                  </a:lnTo>
                  <a:lnTo>
                    <a:pt x="674" y="1108"/>
                  </a:lnTo>
                  <a:lnTo>
                    <a:pt x="646" y="1114"/>
                  </a:lnTo>
                  <a:lnTo>
                    <a:pt x="618" y="1118"/>
                  </a:lnTo>
                  <a:lnTo>
                    <a:pt x="590" y="1120"/>
                  </a:lnTo>
                  <a:lnTo>
                    <a:pt x="560" y="1120"/>
                  </a:lnTo>
                  <a:lnTo>
                    <a:pt x="560" y="1120"/>
                  </a:lnTo>
                  <a:lnTo>
                    <a:pt x="532" y="1120"/>
                  </a:lnTo>
                  <a:lnTo>
                    <a:pt x="504" y="1118"/>
                  </a:lnTo>
                  <a:lnTo>
                    <a:pt x="476" y="1114"/>
                  </a:lnTo>
                  <a:lnTo>
                    <a:pt x="448" y="1108"/>
                  </a:lnTo>
                  <a:lnTo>
                    <a:pt x="420" y="1102"/>
                  </a:lnTo>
                  <a:lnTo>
                    <a:pt x="394" y="1094"/>
                  </a:lnTo>
                  <a:lnTo>
                    <a:pt x="368" y="1086"/>
                  </a:lnTo>
                  <a:lnTo>
                    <a:pt x="342" y="1076"/>
                  </a:lnTo>
                  <a:lnTo>
                    <a:pt x="318" y="1064"/>
                  </a:lnTo>
                  <a:lnTo>
                    <a:pt x="294" y="1052"/>
                  </a:lnTo>
                  <a:lnTo>
                    <a:pt x="270" y="1038"/>
                  </a:lnTo>
                  <a:lnTo>
                    <a:pt x="248" y="1024"/>
                  </a:lnTo>
                  <a:lnTo>
                    <a:pt x="226" y="1008"/>
                  </a:lnTo>
                  <a:lnTo>
                    <a:pt x="204" y="992"/>
                  </a:lnTo>
                  <a:lnTo>
                    <a:pt x="184" y="974"/>
                  </a:lnTo>
                  <a:lnTo>
                    <a:pt x="164" y="956"/>
                  </a:lnTo>
                  <a:lnTo>
                    <a:pt x="146" y="936"/>
                  </a:lnTo>
                  <a:lnTo>
                    <a:pt x="128" y="916"/>
                  </a:lnTo>
                  <a:lnTo>
                    <a:pt x="112" y="896"/>
                  </a:lnTo>
                  <a:lnTo>
                    <a:pt x="96" y="874"/>
                  </a:lnTo>
                  <a:lnTo>
                    <a:pt x="82" y="850"/>
                  </a:lnTo>
                  <a:lnTo>
                    <a:pt x="68" y="826"/>
                  </a:lnTo>
                  <a:lnTo>
                    <a:pt x="56" y="802"/>
                  </a:lnTo>
                  <a:lnTo>
                    <a:pt x="44" y="778"/>
                  </a:lnTo>
                  <a:lnTo>
                    <a:pt x="34" y="752"/>
                  </a:lnTo>
                  <a:lnTo>
                    <a:pt x="26" y="726"/>
                  </a:lnTo>
                  <a:lnTo>
                    <a:pt x="18" y="700"/>
                  </a:lnTo>
                  <a:lnTo>
                    <a:pt x="12" y="674"/>
                  </a:lnTo>
                  <a:lnTo>
                    <a:pt x="6" y="646"/>
                  </a:lnTo>
                  <a:lnTo>
                    <a:pt x="4" y="618"/>
                  </a:lnTo>
                  <a:lnTo>
                    <a:pt x="2" y="590"/>
                  </a:lnTo>
                  <a:lnTo>
                    <a:pt x="0" y="560"/>
                  </a:lnTo>
                  <a:lnTo>
                    <a:pt x="0" y="560"/>
                  </a:lnTo>
                  <a:lnTo>
                    <a:pt x="2" y="532"/>
                  </a:lnTo>
                  <a:lnTo>
                    <a:pt x="4" y="504"/>
                  </a:lnTo>
                  <a:lnTo>
                    <a:pt x="6" y="476"/>
                  </a:lnTo>
                  <a:lnTo>
                    <a:pt x="12" y="448"/>
                  </a:lnTo>
                  <a:lnTo>
                    <a:pt x="18" y="420"/>
                  </a:lnTo>
                  <a:lnTo>
                    <a:pt x="26" y="394"/>
                  </a:lnTo>
                  <a:lnTo>
                    <a:pt x="34" y="368"/>
                  </a:lnTo>
                  <a:lnTo>
                    <a:pt x="44" y="342"/>
                  </a:lnTo>
                  <a:lnTo>
                    <a:pt x="56" y="318"/>
                  </a:lnTo>
                  <a:lnTo>
                    <a:pt x="68" y="294"/>
                  </a:lnTo>
                  <a:lnTo>
                    <a:pt x="82" y="270"/>
                  </a:lnTo>
                  <a:lnTo>
                    <a:pt x="96" y="248"/>
                  </a:lnTo>
                  <a:lnTo>
                    <a:pt x="112" y="226"/>
                  </a:lnTo>
                  <a:lnTo>
                    <a:pt x="128" y="204"/>
                  </a:lnTo>
                  <a:lnTo>
                    <a:pt x="146" y="184"/>
                  </a:lnTo>
                  <a:lnTo>
                    <a:pt x="164" y="164"/>
                  </a:lnTo>
                  <a:lnTo>
                    <a:pt x="184" y="146"/>
                  </a:lnTo>
                  <a:lnTo>
                    <a:pt x="204" y="128"/>
                  </a:lnTo>
                  <a:lnTo>
                    <a:pt x="226" y="112"/>
                  </a:lnTo>
                  <a:lnTo>
                    <a:pt x="248" y="96"/>
                  </a:lnTo>
                  <a:lnTo>
                    <a:pt x="270" y="82"/>
                  </a:lnTo>
                  <a:lnTo>
                    <a:pt x="294" y="68"/>
                  </a:lnTo>
                  <a:lnTo>
                    <a:pt x="318" y="56"/>
                  </a:lnTo>
                  <a:lnTo>
                    <a:pt x="342" y="44"/>
                  </a:lnTo>
                  <a:lnTo>
                    <a:pt x="368" y="34"/>
                  </a:lnTo>
                  <a:lnTo>
                    <a:pt x="394" y="26"/>
                  </a:lnTo>
                  <a:lnTo>
                    <a:pt x="420" y="18"/>
                  </a:lnTo>
                  <a:lnTo>
                    <a:pt x="448" y="12"/>
                  </a:lnTo>
                  <a:lnTo>
                    <a:pt x="476" y="6"/>
                  </a:lnTo>
                  <a:lnTo>
                    <a:pt x="504" y="4"/>
                  </a:lnTo>
                  <a:lnTo>
                    <a:pt x="532" y="2"/>
                  </a:lnTo>
                  <a:lnTo>
                    <a:pt x="560" y="0"/>
                  </a:lnTo>
                  <a:close/>
                  <a:moveTo>
                    <a:pt x="560" y="72"/>
                  </a:moveTo>
                  <a:lnTo>
                    <a:pt x="560" y="72"/>
                  </a:lnTo>
                  <a:lnTo>
                    <a:pt x="536" y="72"/>
                  </a:lnTo>
                  <a:lnTo>
                    <a:pt x="510" y="74"/>
                  </a:lnTo>
                  <a:lnTo>
                    <a:pt x="486" y="78"/>
                  </a:lnTo>
                  <a:lnTo>
                    <a:pt x="462" y="82"/>
                  </a:lnTo>
                  <a:lnTo>
                    <a:pt x="438" y="86"/>
                  </a:lnTo>
                  <a:lnTo>
                    <a:pt x="416" y="94"/>
                  </a:lnTo>
                  <a:lnTo>
                    <a:pt x="370" y="110"/>
                  </a:lnTo>
                  <a:lnTo>
                    <a:pt x="328" y="130"/>
                  </a:lnTo>
                  <a:lnTo>
                    <a:pt x="288" y="156"/>
                  </a:lnTo>
                  <a:lnTo>
                    <a:pt x="250" y="184"/>
                  </a:lnTo>
                  <a:lnTo>
                    <a:pt x="214" y="214"/>
                  </a:lnTo>
                  <a:lnTo>
                    <a:pt x="184" y="250"/>
                  </a:lnTo>
                  <a:lnTo>
                    <a:pt x="156" y="288"/>
                  </a:lnTo>
                  <a:lnTo>
                    <a:pt x="130" y="328"/>
                  </a:lnTo>
                  <a:lnTo>
                    <a:pt x="110" y="370"/>
                  </a:lnTo>
                  <a:lnTo>
                    <a:pt x="94" y="416"/>
                  </a:lnTo>
                  <a:lnTo>
                    <a:pt x="88" y="438"/>
                  </a:lnTo>
                  <a:lnTo>
                    <a:pt x="82" y="462"/>
                  </a:lnTo>
                  <a:lnTo>
                    <a:pt x="78" y="486"/>
                  </a:lnTo>
                  <a:lnTo>
                    <a:pt x="74" y="510"/>
                  </a:lnTo>
                  <a:lnTo>
                    <a:pt x="72" y="536"/>
                  </a:lnTo>
                  <a:lnTo>
                    <a:pt x="72" y="560"/>
                  </a:lnTo>
                  <a:lnTo>
                    <a:pt x="72" y="560"/>
                  </a:lnTo>
                  <a:lnTo>
                    <a:pt x="72" y="586"/>
                  </a:lnTo>
                  <a:lnTo>
                    <a:pt x="74" y="610"/>
                  </a:lnTo>
                  <a:lnTo>
                    <a:pt x="78" y="634"/>
                  </a:lnTo>
                  <a:lnTo>
                    <a:pt x="82" y="658"/>
                  </a:lnTo>
                  <a:lnTo>
                    <a:pt x="88" y="682"/>
                  </a:lnTo>
                  <a:lnTo>
                    <a:pt x="94" y="706"/>
                  </a:lnTo>
                  <a:lnTo>
                    <a:pt x="110" y="750"/>
                  </a:lnTo>
                  <a:lnTo>
                    <a:pt x="130" y="792"/>
                  </a:lnTo>
                  <a:lnTo>
                    <a:pt x="156" y="834"/>
                  </a:lnTo>
                  <a:lnTo>
                    <a:pt x="184" y="870"/>
                  </a:lnTo>
                  <a:lnTo>
                    <a:pt x="214" y="906"/>
                  </a:lnTo>
                  <a:lnTo>
                    <a:pt x="250" y="938"/>
                  </a:lnTo>
                  <a:lnTo>
                    <a:pt x="288" y="966"/>
                  </a:lnTo>
                  <a:lnTo>
                    <a:pt x="328" y="990"/>
                  </a:lnTo>
                  <a:lnTo>
                    <a:pt x="370" y="1010"/>
                  </a:lnTo>
                  <a:lnTo>
                    <a:pt x="416" y="1026"/>
                  </a:lnTo>
                  <a:lnTo>
                    <a:pt x="438" y="1034"/>
                  </a:lnTo>
                  <a:lnTo>
                    <a:pt x="462" y="1038"/>
                  </a:lnTo>
                  <a:lnTo>
                    <a:pt x="486" y="1044"/>
                  </a:lnTo>
                  <a:lnTo>
                    <a:pt x="510" y="1046"/>
                  </a:lnTo>
                  <a:lnTo>
                    <a:pt x="536" y="1048"/>
                  </a:lnTo>
                  <a:lnTo>
                    <a:pt x="560" y="1048"/>
                  </a:lnTo>
                  <a:lnTo>
                    <a:pt x="560" y="1048"/>
                  </a:lnTo>
                  <a:lnTo>
                    <a:pt x="586" y="1048"/>
                  </a:lnTo>
                  <a:lnTo>
                    <a:pt x="610" y="1046"/>
                  </a:lnTo>
                  <a:lnTo>
                    <a:pt x="634" y="1044"/>
                  </a:lnTo>
                  <a:lnTo>
                    <a:pt x="658" y="1038"/>
                  </a:lnTo>
                  <a:lnTo>
                    <a:pt x="682" y="1034"/>
                  </a:lnTo>
                  <a:lnTo>
                    <a:pt x="706" y="1026"/>
                  </a:lnTo>
                  <a:lnTo>
                    <a:pt x="750" y="1010"/>
                  </a:lnTo>
                  <a:lnTo>
                    <a:pt x="794" y="990"/>
                  </a:lnTo>
                  <a:lnTo>
                    <a:pt x="834" y="966"/>
                  </a:lnTo>
                  <a:lnTo>
                    <a:pt x="870" y="938"/>
                  </a:lnTo>
                  <a:lnTo>
                    <a:pt x="906" y="906"/>
                  </a:lnTo>
                  <a:lnTo>
                    <a:pt x="938" y="870"/>
                  </a:lnTo>
                  <a:lnTo>
                    <a:pt x="966" y="834"/>
                  </a:lnTo>
                  <a:lnTo>
                    <a:pt x="990" y="792"/>
                  </a:lnTo>
                  <a:lnTo>
                    <a:pt x="1010" y="750"/>
                  </a:lnTo>
                  <a:lnTo>
                    <a:pt x="1026" y="706"/>
                  </a:lnTo>
                  <a:lnTo>
                    <a:pt x="1034" y="682"/>
                  </a:lnTo>
                  <a:lnTo>
                    <a:pt x="1040" y="658"/>
                  </a:lnTo>
                  <a:lnTo>
                    <a:pt x="1044" y="634"/>
                  </a:lnTo>
                  <a:lnTo>
                    <a:pt x="1046" y="610"/>
                  </a:lnTo>
                  <a:lnTo>
                    <a:pt x="1048" y="586"/>
                  </a:lnTo>
                  <a:lnTo>
                    <a:pt x="1050" y="560"/>
                  </a:lnTo>
                  <a:lnTo>
                    <a:pt x="1050" y="560"/>
                  </a:lnTo>
                  <a:lnTo>
                    <a:pt x="1048" y="536"/>
                  </a:lnTo>
                  <a:lnTo>
                    <a:pt x="1046" y="510"/>
                  </a:lnTo>
                  <a:lnTo>
                    <a:pt x="1044" y="486"/>
                  </a:lnTo>
                  <a:lnTo>
                    <a:pt x="1040" y="462"/>
                  </a:lnTo>
                  <a:lnTo>
                    <a:pt x="1034" y="438"/>
                  </a:lnTo>
                  <a:lnTo>
                    <a:pt x="1026" y="416"/>
                  </a:lnTo>
                  <a:lnTo>
                    <a:pt x="1010" y="370"/>
                  </a:lnTo>
                  <a:lnTo>
                    <a:pt x="990" y="328"/>
                  </a:lnTo>
                  <a:lnTo>
                    <a:pt x="966" y="288"/>
                  </a:lnTo>
                  <a:lnTo>
                    <a:pt x="938" y="250"/>
                  </a:lnTo>
                  <a:lnTo>
                    <a:pt x="906" y="214"/>
                  </a:lnTo>
                  <a:lnTo>
                    <a:pt x="870" y="184"/>
                  </a:lnTo>
                  <a:lnTo>
                    <a:pt x="834" y="156"/>
                  </a:lnTo>
                  <a:lnTo>
                    <a:pt x="794" y="130"/>
                  </a:lnTo>
                  <a:lnTo>
                    <a:pt x="750" y="110"/>
                  </a:lnTo>
                  <a:lnTo>
                    <a:pt x="706" y="94"/>
                  </a:lnTo>
                  <a:lnTo>
                    <a:pt x="682" y="86"/>
                  </a:lnTo>
                  <a:lnTo>
                    <a:pt x="658" y="82"/>
                  </a:lnTo>
                  <a:lnTo>
                    <a:pt x="634" y="78"/>
                  </a:lnTo>
                  <a:lnTo>
                    <a:pt x="610" y="74"/>
                  </a:lnTo>
                  <a:lnTo>
                    <a:pt x="586" y="72"/>
                  </a:lnTo>
                  <a:lnTo>
                    <a:pt x="56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51248">
                <a:defRPr/>
              </a:pPr>
              <a:endParaRPr lang="en-US" sz="1873" dirty="0">
                <a:solidFill>
                  <a:srgbClr val="000000"/>
                </a:solidFill>
              </a:endParaRPr>
            </a:p>
          </p:txBody>
        </p:sp>
        <p:sp>
          <p:nvSpPr>
            <p:cNvPr id="118" name="Freeform 8"/>
            <p:cNvSpPr>
              <a:spLocks/>
            </p:cNvSpPr>
            <p:nvPr/>
          </p:nvSpPr>
          <p:spPr bwMode="auto">
            <a:xfrm>
              <a:off x="-3348964" y="3611288"/>
              <a:ext cx="934935" cy="686342"/>
            </a:xfrm>
            <a:custGeom>
              <a:avLst/>
              <a:gdLst>
                <a:gd name="T0" fmla="*/ 388 w 586"/>
                <a:gd name="T1" fmla="*/ 162 h 432"/>
                <a:gd name="T2" fmla="*/ 216 w 586"/>
                <a:gd name="T3" fmla="*/ 0 h 432"/>
                <a:gd name="T4" fmla="*/ 356 w 586"/>
                <a:gd name="T5" fmla="*/ 0 h 432"/>
                <a:gd name="T6" fmla="*/ 586 w 586"/>
                <a:gd name="T7" fmla="*/ 216 h 432"/>
                <a:gd name="T8" fmla="*/ 358 w 586"/>
                <a:gd name="T9" fmla="*/ 432 h 432"/>
                <a:gd name="T10" fmla="*/ 218 w 586"/>
                <a:gd name="T11" fmla="*/ 432 h 432"/>
                <a:gd name="T12" fmla="*/ 388 w 586"/>
                <a:gd name="T13" fmla="*/ 272 h 432"/>
                <a:gd name="T14" fmla="*/ 0 w 586"/>
                <a:gd name="T15" fmla="*/ 272 h 432"/>
                <a:gd name="T16" fmla="*/ 0 w 586"/>
                <a:gd name="T17" fmla="*/ 162 h 432"/>
                <a:gd name="T18" fmla="*/ 388 w 586"/>
                <a:gd name="T19" fmla="*/ 16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6" h="432">
                  <a:moveTo>
                    <a:pt x="388" y="162"/>
                  </a:moveTo>
                  <a:lnTo>
                    <a:pt x="216" y="0"/>
                  </a:lnTo>
                  <a:lnTo>
                    <a:pt x="356" y="0"/>
                  </a:lnTo>
                  <a:lnTo>
                    <a:pt x="586" y="216"/>
                  </a:lnTo>
                  <a:lnTo>
                    <a:pt x="358" y="432"/>
                  </a:lnTo>
                  <a:lnTo>
                    <a:pt x="218" y="432"/>
                  </a:lnTo>
                  <a:lnTo>
                    <a:pt x="388" y="272"/>
                  </a:lnTo>
                  <a:lnTo>
                    <a:pt x="0" y="272"/>
                  </a:lnTo>
                  <a:lnTo>
                    <a:pt x="0" y="162"/>
                  </a:lnTo>
                  <a:lnTo>
                    <a:pt x="388"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51248">
                <a:defRPr/>
              </a:pPr>
              <a:endParaRPr lang="en-US" sz="1873" dirty="0">
                <a:solidFill>
                  <a:srgbClr val="000000"/>
                </a:solidFill>
              </a:endParaRPr>
            </a:p>
          </p:txBody>
        </p:sp>
      </p:grpSp>
      <p:cxnSp>
        <p:nvCxnSpPr>
          <p:cNvPr id="119" name="Straight Arrow Connector 118"/>
          <p:cNvCxnSpPr>
            <a:stCxn id="106" idx="0"/>
          </p:cNvCxnSpPr>
          <p:nvPr/>
        </p:nvCxnSpPr>
        <p:spPr>
          <a:xfrm flipV="1">
            <a:off x="1111711" y="5894575"/>
            <a:ext cx="518124" cy="484620"/>
          </a:xfrm>
          <a:prstGeom prst="straightConnector1">
            <a:avLst/>
          </a:prstGeom>
          <a:ln>
            <a:solidFill>
              <a:srgbClr val="50505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bwMode="auto">
          <a:xfrm>
            <a:off x="9037637" y="4242250"/>
            <a:ext cx="3217482" cy="2423364"/>
          </a:xfrm>
          <a:prstGeom prst="rect">
            <a:avLst/>
          </a:prstGeom>
          <a:solidFill>
            <a:srgbClr val="D2D2D2">
              <a:alpha val="4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solidFill>
                <a:schemeClr val="tx1"/>
              </a:solidFill>
              <a:ea typeface="Segoe UI" pitchFamily="34" charset="0"/>
              <a:cs typeface="Segoe UI" pitchFamily="34" charset="0"/>
            </a:endParaRPr>
          </a:p>
        </p:txBody>
      </p:sp>
      <p:sp>
        <p:nvSpPr>
          <p:cNvPr id="121" name="TextBox 120"/>
          <p:cNvSpPr txBox="1"/>
          <p:nvPr/>
        </p:nvSpPr>
        <p:spPr>
          <a:xfrm>
            <a:off x="9886353" y="4217342"/>
            <a:ext cx="1499428" cy="527372"/>
          </a:xfrm>
          <a:prstGeom prst="rect">
            <a:avLst/>
          </a:prstGeom>
          <a:noFill/>
        </p:spPr>
        <p:txBody>
          <a:bodyPr wrap="none" lIns="186521" tIns="149217" rIns="186521" bIns="149217" rtlCol="0">
            <a:spAutoFit/>
          </a:bodyPr>
          <a:lstStyle/>
          <a:p>
            <a:pPr algn="ctr">
              <a:lnSpc>
                <a:spcPct val="90000"/>
              </a:lnSpc>
              <a:spcAft>
                <a:spcPts val="612"/>
              </a:spcAft>
            </a:pPr>
            <a:r>
              <a:rPr lang="en-US" sz="1632" b="1" dirty="0">
                <a:solidFill>
                  <a:schemeClr val="bg1"/>
                </a:solidFill>
                <a:latin typeface="+mj-lt"/>
              </a:rPr>
              <a:t>Scan 1B </a:t>
            </a:r>
            <a:r>
              <a:rPr lang="en-US" sz="1632" b="1" dirty="0" smtClean="0">
                <a:solidFill>
                  <a:schemeClr val="bg1"/>
                </a:solidFill>
                <a:latin typeface="+mj-lt"/>
              </a:rPr>
              <a:t>rows</a:t>
            </a:r>
            <a:endParaRPr lang="en-US" sz="1632" b="1" dirty="0">
              <a:solidFill>
                <a:schemeClr val="bg1"/>
              </a:solidFill>
              <a:latin typeface="+mj-lt"/>
            </a:endParaRPr>
          </a:p>
        </p:txBody>
      </p:sp>
      <p:graphicFrame>
        <p:nvGraphicFramePr>
          <p:cNvPr id="122" name="Table 121"/>
          <p:cNvGraphicFramePr>
            <a:graphicFrameLocks noGrp="1"/>
          </p:cNvGraphicFramePr>
          <p:nvPr>
            <p:extLst>
              <p:ext uri="{D42A27DB-BD31-4B8C-83A1-F6EECF244321}">
                <p14:modId xmlns:p14="http://schemas.microsoft.com/office/powerpoint/2010/main" val="1295901051"/>
              </p:ext>
            </p:extLst>
          </p:nvPr>
        </p:nvGraphicFramePr>
        <p:xfrm>
          <a:off x="9176413" y="4837154"/>
          <a:ext cx="2967170" cy="1512888"/>
        </p:xfrm>
        <a:graphic>
          <a:graphicData uri="http://schemas.openxmlformats.org/drawingml/2006/table">
            <a:tbl>
              <a:tblPr bandRow="1">
                <a:tableStyleId>{5C22544A-7EE6-4342-B048-85BDC9FD1C3A}</a:tableStyleId>
              </a:tblPr>
              <a:tblGrid>
                <a:gridCol w="1386277">
                  <a:extLst>
                    <a:ext uri="{9D8B030D-6E8A-4147-A177-3AD203B41FA5}">
                      <a16:colId xmlns:a16="http://schemas.microsoft.com/office/drawing/2014/main" xmlns="" val="2782142334"/>
                    </a:ext>
                  </a:extLst>
                </a:gridCol>
                <a:gridCol w="385671">
                  <a:extLst>
                    <a:ext uri="{9D8B030D-6E8A-4147-A177-3AD203B41FA5}">
                      <a16:colId xmlns:a16="http://schemas.microsoft.com/office/drawing/2014/main" xmlns="" val="3804014725"/>
                    </a:ext>
                  </a:extLst>
                </a:gridCol>
                <a:gridCol w="1195222">
                  <a:extLst>
                    <a:ext uri="{9D8B030D-6E8A-4147-A177-3AD203B41FA5}">
                      <a16:colId xmlns:a16="http://schemas.microsoft.com/office/drawing/2014/main" xmlns="" val="1043728094"/>
                    </a:ext>
                  </a:extLst>
                </a:gridCol>
              </a:tblGrid>
              <a:tr h="378222">
                <a:tc>
                  <a:txBody>
                    <a:bodyPr/>
                    <a:lstStyle/>
                    <a:p>
                      <a:r>
                        <a:rPr lang="en-US" sz="1600" dirty="0" smtClean="0">
                          <a:solidFill>
                            <a:schemeClr val="bg1"/>
                          </a:solidFill>
                        </a:rPr>
                        <a:t>100 DWU</a:t>
                      </a:r>
                      <a:endParaRPr lang="en-US" sz="1600" dirty="0">
                        <a:solidFill>
                          <a:schemeClr val="bg1"/>
                        </a:solidFill>
                      </a:endParaRPr>
                    </a:p>
                  </a:txBody>
                  <a:tcPr marL="93260" marR="93260" marT="46630" marB="4663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75000"/>
                      </a:schemeClr>
                    </a:solidFill>
                  </a:tcPr>
                </a:tc>
                <a:tc>
                  <a:txBody>
                    <a:bodyPr/>
                    <a:lstStyle/>
                    <a:p>
                      <a:r>
                        <a:rPr lang="en-US" sz="1600" dirty="0" smtClean="0">
                          <a:solidFill>
                            <a:schemeClr val="bg1"/>
                          </a:solidFill>
                        </a:rPr>
                        <a:t>=</a:t>
                      </a:r>
                      <a:endParaRPr lang="en-US" sz="1600" dirty="0">
                        <a:solidFill>
                          <a:schemeClr val="bg1"/>
                        </a:solidFill>
                      </a:endParaRPr>
                    </a:p>
                  </a:txBody>
                  <a:tcPr marL="93260" marR="93260" marT="46630" marB="4663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75000"/>
                      </a:schemeClr>
                    </a:solidFill>
                  </a:tcPr>
                </a:tc>
                <a:tc>
                  <a:txBody>
                    <a:bodyPr/>
                    <a:lstStyle/>
                    <a:p>
                      <a:pPr algn="r"/>
                      <a:r>
                        <a:rPr lang="en-US" sz="1600" dirty="0" smtClean="0">
                          <a:solidFill>
                            <a:schemeClr val="bg1"/>
                          </a:solidFill>
                        </a:rPr>
                        <a:t>xx sec</a:t>
                      </a:r>
                      <a:endParaRPr lang="en-US" sz="1600" dirty="0">
                        <a:solidFill>
                          <a:schemeClr val="bg1"/>
                        </a:solidFill>
                      </a:endParaRPr>
                    </a:p>
                  </a:txBody>
                  <a:tcPr marL="93260" marR="93260" marT="46630" marB="4663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75000"/>
                      </a:schemeClr>
                    </a:solidFill>
                  </a:tcPr>
                </a:tc>
                <a:extLst>
                  <a:ext uri="{0D108BD9-81ED-4DB2-BD59-A6C34878D82A}">
                    <a16:rowId xmlns:a16="http://schemas.microsoft.com/office/drawing/2014/main" xmlns="" val="3016227734"/>
                  </a:ext>
                </a:extLst>
              </a:tr>
              <a:tr h="378222">
                <a:tc>
                  <a:txBody>
                    <a:bodyPr/>
                    <a:lstStyle/>
                    <a:p>
                      <a:r>
                        <a:rPr lang="en-US" sz="1600" dirty="0" smtClean="0">
                          <a:solidFill>
                            <a:schemeClr val="bg1"/>
                          </a:solidFill>
                        </a:rPr>
                        <a:t>400 DWU</a:t>
                      </a:r>
                      <a:endParaRPr lang="en-US" sz="1600" dirty="0">
                        <a:solidFill>
                          <a:schemeClr val="bg1"/>
                        </a:solidFill>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smtClean="0">
                          <a:solidFill>
                            <a:schemeClr val="bg1"/>
                          </a:solidFill>
                        </a:rPr>
                        <a:t>=</a:t>
                      </a:r>
                      <a:endParaRPr lang="en-US" sz="1600" dirty="0">
                        <a:solidFill>
                          <a:schemeClr val="bg1"/>
                        </a:solidFill>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dirty="0" smtClean="0">
                          <a:solidFill>
                            <a:schemeClr val="bg1"/>
                          </a:solidFill>
                        </a:rPr>
                        <a:t>xx sec</a:t>
                      </a:r>
                      <a:endParaRPr lang="en-US" sz="1600" dirty="0">
                        <a:solidFill>
                          <a:schemeClr val="bg1"/>
                        </a:solidFill>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788029987"/>
                  </a:ext>
                </a:extLst>
              </a:tr>
              <a:tr h="378222">
                <a:tc>
                  <a:txBody>
                    <a:bodyPr/>
                    <a:lstStyle/>
                    <a:p>
                      <a:r>
                        <a:rPr lang="en-US" sz="1600" dirty="0" smtClean="0">
                          <a:solidFill>
                            <a:schemeClr val="bg1"/>
                          </a:solidFill>
                        </a:rPr>
                        <a:t>800 DWU</a:t>
                      </a:r>
                      <a:endParaRPr lang="en-US" sz="1600" dirty="0">
                        <a:solidFill>
                          <a:schemeClr val="bg1"/>
                        </a:solidFill>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schemeClr>
                    </a:solidFill>
                  </a:tcPr>
                </a:tc>
                <a:tc>
                  <a:txBody>
                    <a:bodyPr/>
                    <a:lstStyle/>
                    <a:p>
                      <a:r>
                        <a:rPr lang="en-US" sz="1600" dirty="0" smtClean="0">
                          <a:solidFill>
                            <a:schemeClr val="bg1"/>
                          </a:solidFill>
                        </a:rPr>
                        <a:t>=</a:t>
                      </a:r>
                      <a:endParaRPr lang="en-US" sz="1600" dirty="0">
                        <a:solidFill>
                          <a:schemeClr val="bg1"/>
                        </a:solidFill>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schemeClr>
                    </a:solidFill>
                  </a:tcPr>
                </a:tc>
                <a:tc>
                  <a:txBody>
                    <a:bodyPr/>
                    <a:lstStyle/>
                    <a:p>
                      <a:pPr algn="r"/>
                      <a:r>
                        <a:rPr lang="en-US" sz="1600" dirty="0" smtClean="0">
                          <a:solidFill>
                            <a:schemeClr val="bg1"/>
                          </a:solidFill>
                        </a:rPr>
                        <a:t>xx sec</a:t>
                      </a:r>
                      <a:endParaRPr lang="en-US" sz="1600" dirty="0">
                        <a:solidFill>
                          <a:schemeClr val="bg1"/>
                        </a:solidFill>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schemeClr>
                    </a:solidFill>
                  </a:tcPr>
                </a:tc>
                <a:extLst>
                  <a:ext uri="{0D108BD9-81ED-4DB2-BD59-A6C34878D82A}">
                    <a16:rowId xmlns:a16="http://schemas.microsoft.com/office/drawing/2014/main" xmlns="" val="2274544505"/>
                  </a:ext>
                </a:extLst>
              </a:tr>
              <a:tr h="378222">
                <a:tc>
                  <a:txBody>
                    <a:bodyPr/>
                    <a:lstStyle/>
                    <a:p>
                      <a:r>
                        <a:rPr lang="en-US" sz="1600" dirty="0" smtClean="0">
                          <a:solidFill>
                            <a:schemeClr val="bg1"/>
                          </a:solidFill>
                        </a:rPr>
                        <a:t>1,600 DWU</a:t>
                      </a:r>
                      <a:endParaRPr lang="en-US" sz="1600" dirty="0">
                        <a:solidFill>
                          <a:schemeClr val="bg1"/>
                        </a:solidFill>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smtClean="0">
                          <a:solidFill>
                            <a:schemeClr val="bg1"/>
                          </a:solidFill>
                        </a:rPr>
                        <a:t>=</a:t>
                      </a:r>
                      <a:endParaRPr lang="en-US" sz="1600" dirty="0">
                        <a:solidFill>
                          <a:schemeClr val="bg1"/>
                        </a:solidFill>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dirty="0" smtClean="0">
                          <a:solidFill>
                            <a:schemeClr val="bg1"/>
                          </a:solidFill>
                        </a:rPr>
                        <a:t>xx sec</a:t>
                      </a:r>
                      <a:endParaRPr lang="en-US" sz="1600" dirty="0">
                        <a:solidFill>
                          <a:schemeClr val="bg1"/>
                        </a:solidFill>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561554193"/>
                  </a:ext>
                </a:extLst>
              </a:tr>
            </a:tbl>
          </a:graphicData>
        </a:graphic>
      </p:graphicFrame>
      <p:sp>
        <p:nvSpPr>
          <p:cNvPr id="123" name="Rectangle 122"/>
          <p:cNvSpPr/>
          <p:nvPr/>
        </p:nvSpPr>
        <p:spPr bwMode="auto">
          <a:xfrm>
            <a:off x="4496987" y="5557410"/>
            <a:ext cx="4261607" cy="1108203"/>
          </a:xfrm>
          <a:prstGeom prst="rect">
            <a:avLst/>
          </a:prstGeom>
          <a:solidFill>
            <a:srgbClr val="D2D2D2">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solidFill>
                <a:schemeClr val="bg1"/>
              </a:solidFill>
              <a:ea typeface="Segoe UI" pitchFamily="34" charset="0"/>
              <a:cs typeface="Segoe UI" pitchFamily="34" charset="0"/>
            </a:endParaRPr>
          </a:p>
        </p:txBody>
      </p:sp>
      <p:graphicFrame>
        <p:nvGraphicFramePr>
          <p:cNvPr id="124" name="Table 123"/>
          <p:cNvGraphicFramePr>
            <a:graphicFrameLocks noGrp="1"/>
          </p:cNvGraphicFramePr>
          <p:nvPr>
            <p:extLst>
              <p:ext uri="{D42A27DB-BD31-4B8C-83A1-F6EECF244321}">
                <p14:modId xmlns:p14="http://schemas.microsoft.com/office/powerpoint/2010/main" val="622363990"/>
              </p:ext>
            </p:extLst>
          </p:nvPr>
        </p:nvGraphicFramePr>
        <p:xfrm>
          <a:off x="5490237" y="5608591"/>
          <a:ext cx="3166400" cy="1005840"/>
        </p:xfrm>
        <a:graphic>
          <a:graphicData uri="http://schemas.openxmlformats.org/drawingml/2006/table">
            <a:tbl>
              <a:tblPr firstRow="1" bandRow="1">
                <a:tableStyleId>{2D5ABB26-0587-4C30-8999-92F81FD0307C}</a:tableStyleId>
              </a:tblPr>
              <a:tblGrid>
                <a:gridCol w="1583200">
                  <a:extLst>
                    <a:ext uri="{9D8B030D-6E8A-4147-A177-3AD203B41FA5}">
                      <a16:colId xmlns:a16="http://schemas.microsoft.com/office/drawing/2014/main" xmlns="" val="20000"/>
                    </a:ext>
                  </a:extLst>
                </a:gridCol>
                <a:gridCol w="1583200">
                  <a:extLst>
                    <a:ext uri="{9D8B030D-6E8A-4147-A177-3AD203B41FA5}">
                      <a16:colId xmlns:a16="http://schemas.microsoft.com/office/drawing/2014/main" xmlns="" val="20001"/>
                    </a:ext>
                  </a:extLst>
                </a:gridCol>
              </a:tblGrid>
              <a:tr h="330794">
                <a:tc>
                  <a:txBody>
                    <a:bodyPr/>
                    <a:lstStyle/>
                    <a:p>
                      <a:r>
                        <a:rPr lang="en-US" sz="1600" dirty="0" smtClean="0">
                          <a:solidFill>
                            <a:schemeClr val="bg1"/>
                          </a:solidFill>
                          <a:latin typeface="+mj-lt"/>
                        </a:rPr>
                        <a:t>Scan Rate</a:t>
                      </a:r>
                      <a:endParaRPr lang="en-US" sz="1600" dirty="0">
                        <a:solidFill>
                          <a:schemeClr val="bg1"/>
                        </a:solidFill>
                        <a:latin typeface="+mj-lt"/>
                      </a:endParaRPr>
                    </a:p>
                  </a:txBody>
                  <a:tcPr/>
                </a:tc>
                <a:tc>
                  <a:txBody>
                    <a:bodyPr/>
                    <a:lstStyle/>
                    <a:p>
                      <a:pPr algn="r"/>
                      <a:r>
                        <a:rPr lang="en-US" sz="1600" dirty="0" smtClean="0">
                          <a:solidFill>
                            <a:schemeClr val="bg1"/>
                          </a:solidFill>
                          <a:latin typeface="+mj-lt"/>
                        </a:rPr>
                        <a:t>xx</a:t>
                      </a:r>
                      <a:r>
                        <a:rPr lang="en-US" sz="1600" baseline="0" dirty="0" smtClean="0">
                          <a:solidFill>
                            <a:schemeClr val="bg1"/>
                          </a:solidFill>
                          <a:latin typeface="+mj-lt"/>
                        </a:rPr>
                        <a:t> </a:t>
                      </a:r>
                      <a:r>
                        <a:rPr lang="en-US" sz="1600" dirty="0" smtClean="0">
                          <a:solidFill>
                            <a:schemeClr val="bg1"/>
                          </a:solidFill>
                          <a:latin typeface="+mj-lt"/>
                        </a:rPr>
                        <a:t>M row/sec</a:t>
                      </a:r>
                      <a:endParaRPr lang="en-US" sz="1600" dirty="0">
                        <a:solidFill>
                          <a:schemeClr val="bg1"/>
                        </a:solidFill>
                        <a:latin typeface="+mj-lt"/>
                      </a:endParaRPr>
                    </a:p>
                  </a:txBody>
                  <a:tcPr/>
                </a:tc>
                <a:extLst>
                  <a:ext uri="{0D108BD9-81ED-4DB2-BD59-A6C34878D82A}">
                    <a16:rowId xmlns:a16="http://schemas.microsoft.com/office/drawing/2014/main" xmlns="" val="10000"/>
                  </a:ext>
                </a:extLst>
              </a:tr>
              <a:tr h="330794">
                <a:tc>
                  <a:txBody>
                    <a:bodyPr/>
                    <a:lstStyle/>
                    <a:p>
                      <a:r>
                        <a:rPr lang="en-US" sz="1600" dirty="0" smtClean="0">
                          <a:solidFill>
                            <a:schemeClr val="bg1"/>
                          </a:solidFill>
                          <a:latin typeface="+mj-lt"/>
                        </a:rPr>
                        <a:t>Loading</a:t>
                      </a:r>
                      <a:r>
                        <a:rPr lang="en-US" sz="1600" baseline="0" dirty="0" smtClean="0">
                          <a:solidFill>
                            <a:schemeClr val="bg1"/>
                          </a:solidFill>
                          <a:latin typeface="+mj-lt"/>
                        </a:rPr>
                        <a:t> Rate</a:t>
                      </a:r>
                      <a:endParaRPr lang="en-US" sz="1600" dirty="0">
                        <a:solidFill>
                          <a:schemeClr val="bg1"/>
                        </a:solidFill>
                        <a:latin typeface="+mj-lt"/>
                      </a:endParaRPr>
                    </a:p>
                  </a:txBody>
                  <a:tcPr/>
                </a:tc>
                <a:tc>
                  <a:txBody>
                    <a:bodyPr/>
                    <a:lstStyle/>
                    <a:p>
                      <a:pPr algn="r"/>
                      <a:r>
                        <a:rPr lang="en-US" sz="1600" dirty="0" smtClean="0">
                          <a:solidFill>
                            <a:schemeClr val="bg1"/>
                          </a:solidFill>
                          <a:latin typeface="+mj-lt"/>
                        </a:rPr>
                        <a:t> xx K </a:t>
                      </a:r>
                      <a:r>
                        <a:rPr lang="en-US" sz="1600" baseline="0" dirty="0" smtClean="0">
                          <a:solidFill>
                            <a:schemeClr val="bg1"/>
                          </a:solidFill>
                          <a:latin typeface="+mj-lt"/>
                        </a:rPr>
                        <a:t>row/sec</a:t>
                      </a:r>
                      <a:endParaRPr lang="en-US" sz="1600" dirty="0">
                        <a:solidFill>
                          <a:schemeClr val="bg1"/>
                        </a:solidFill>
                        <a:latin typeface="+mj-lt"/>
                      </a:endParaRPr>
                    </a:p>
                  </a:txBody>
                  <a:tcPr/>
                </a:tc>
                <a:extLst>
                  <a:ext uri="{0D108BD9-81ED-4DB2-BD59-A6C34878D82A}">
                    <a16:rowId xmlns:a16="http://schemas.microsoft.com/office/drawing/2014/main" xmlns="" val="10001"/>
                  </a:ext>
                </a:extLst>
              </a:tr>
              <a:tr h="330794">
                <a:tc>
                  <a:txBody>
                    <a:bodyPr/>
                    <a:lstStyle/>
                    <a:p>
                      <a:r>
                        <a:rPr lang="en-US" sz="1600" dirty="0" smtClean="0">
                          <a:solidFill>
                            <a:schemeClr val="bg1"/>
                          </a:solidFill>
                          <a:latin typeface="+mj-lt"/>
                        </a:rPr>
                        <a:t>Table Copy Rate</a:t>
                      </a:r>
                      <a:endParaRPr lang="en-US" sz="1600" dirty="0">
                        <a:solidFill>
                          <a:schemeClr val="bg1"/>
                        </a:solidFill>
                        <a:latin typeface="+mj-lt"/>
                      </a:endParaRPr>
                    </a:p>
                  </a:txBody>
                  <a:tcPr/>
                </a:tc>
                <a:tc>
                  <a:txBody>
                    <a:bodyPr/>
                    <a:lstStyle/>
                    <a:p>
                      <a:pPr algn="r"/>
                      <a:r>
                        <a:rPr lang="en-US" sz="1600" dirty="0" smtClean="0">
                          <a:solidFill>
                            <a:schemeClr val="bg1"/>
                          </a:solidFill>
                          <a:latin typeface="+mj-lt"/>
                        </a:rPr>
                        <a:t>   </a:t>
                      </a:r>
                      <a:r>
                        <a:rPr lang="en-US" sz="1600" baseline="0" dirty="0" smtClean="0">
                          <a:solidFill>
                            <a:schemeClr val="bg1"/>
                          </a:solidFill>
                          <a:latin typeface="+mj-lt"/>
                        </a:rPr>
                        <a:t> xx </a:t>
                      </a:r>
                      <a:r>
                        <a:rPr lang="en-US" sz="1600" dirty="0" smtClean="0">
                          <a:solidFill>
                            <a:schemeClr val="bg1"/>
                          </a:solidFill>
                          <a:latin typeface="+mj-lt"/>
                        </a:rPr>
                        <a:t>K row/sec</a:t>
                      </a:r>
                      <a:endParaRPr lang="en-US" sz="1600" dirty="0">
                        <a:solidFill>
                          <a:schemeClr val="bg1"/>
                        </a:solidFill>
                        <a:latin typeface="+mj-lt"/>
                      </a:endParaRPr>
                    </a:p>
                  </a:txBody>
                  <a:tcPr/>
                </a:tc>
                <a:extLst>
                  <a:ext uri="{0D108BD9-81ED-4DB2-BD59-A6C34878D82A}">
                    <a16:rowId xmlns:a16="http://schemas.microsoft.com/office/drawing/2014/main" xmlns="" val="200752878"/>
                  </a:ext>
                </a:extLst>
              </a:tr>
            </a:tbl>
          </a:graphicData>
        </a:graphic>
      </p:graphicFrame>
      <p:sp>
        <p:nvSpPr>
          <p:cNvPr id="125" name="TextBox 124"/>
          <p:cNvSpPr txBox="1"/>
          <p:nvPr/>
        </p:nvSpPr>
        <p:spPr>
          <a:xfrm>
            <a:off x="4347407" y="5849757"/>
            <a:ext cx="1222129" cy="517065"/>
          </a:xfrm>
          <a:prstGeom prst="rect">
            <a:avLst/>
          </a:prstGeom>
          <a:noFill/>
        </p:spPr>
        <p:txBody>
          <a:bodyPr wrap="none" lIns="182880" tIns="146304" rIns="182880" bIns="146304" rtlCol="0">
            <a:spAutoFit/>
          </a:bodyPr>
          <a:lstStyle/>
          <a:p>
            <a:pPr>
              <a:lnSpc>
                <a:spcPct val="90000"/>
              </a:lnSpc>
              <a:spcAft>
                <a:spcPts val="600"/>
              </a:spcAft>
            </a:pPr>
            <a:r>
              <a:rPr lang="en-US" sz="1600" b="1" dirty="0" smtClean="0">
                <a:solidFill>
                  <a:schemeClr val="bg1"/>
                </a:solidFill>
                <a:latin typeface="+mj-lt"/>
              </a:rPr>
              <a:t>100 DWU </a:t>
            </a:r>
          </a:p>
        </p:txBody>
      </p:sp>
    </p:spTree>
    <p:extLst>
      <p:ext uri="{BB962C8B-B14F-4D97-AF65-F5344CB8AC3E}">
        <p14:creationId xmlns:p14="http://schemas.microsoft.com/office/powerpoint/2010/main" val="3275827814"/>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Market-Leading Price/Performance</a:t>
            </a:r>
            <a:endParaRPr lang="en-NZ" sz="5400" dirty="0"/>
          </a:p>
        </p:txBody>
      </p:sp>
      <p:sp>
        <p:nvSpPr>
          <p:cNvPr id="5" name="Rectangle 4"/>
          <p:cNvSpPr/>
          <p:nvPr/>
        </p:nvSpPr>
        <p:spPr bwMode="auto">
          <a:xfrm>
            <a:off x="-15699" y="1409030"/>
            <a:ext cx="12452174" cy="5585495"/>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9" name="Rectangle 78"/>
          <p:cNvSpPr/>
          <p:nvPr/>
        </p:nvSpPr>
        <p:spPr bwMode="auto">
          <a:xfrm>
            <a:off x="-15699" y="1409030"/>
            <a:ext cx="12434711" cy="5585495"/>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2" name="Isosceles Triangle 71"/>
          <p:cNvSpPr/>
          <p:nvPr/>
        </p:nvSpPr>
        <p:spPr bwMode="auto">
          <a:xfrm rot="14960643">
            <a:off x="2040686" y="1886212"/>
            <a:ext cx="3215475" cy="5872330"/>
          </a:xfrm>
          <a:prstGeom prst="triangle">
            <a:avLst>
              <a:gd name="adj" fmla="val 48753"/>
            </a:avLst>
          </a:prstGeom>
          <a:gradFill flip="none" rotWithShape="1">
            <a:gsLst>
              <a:gs pos="0">
                <a:srgbClr val="107C10">
                  <a:alpha val="50000"/>
                </a:srgbClr>
              </a:gs>
              <a:gs pos="50000">
                <a:schemeClr val="tx1"/>
              </a:gs>
              <a:gs pos="100000">
                <a:srgbClr val="107C10">
                  <a:alpha val="50000"/>
                </a:srgbClr>
              </a:gs>
            </a:gsLst>
            <a:lin ang="108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r>
              <a:rPr lang="en-US" sz="2448" dirty="0" smtClean="0">
                <a:gradFill>
                  <a:gsLst>
                    <a:gs pos="0">
                      <a:srgbClr val="FFFFFF"/>
                    </a:gs>
                    <a:gs pos="100000">
                      <a:srgbClr val="FFFFFF"/>
                    </a:gs>
                  </a:gsLst>
                  <a:lin ang="5400000" scaled="0"/>
                </a:gradFill>
                <a:ea typeface="Segoe UI" pitchFamily="34" charset="0"/>
                <a:cs typeface="Segoe UI" pitchFamily="34" charset="0"/>
              </a:rPr>
              <a:t>50	</a:t>
            </a: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73" name="Text Placeholder 2"/>
          <p:cNvSpPr txBox="1">
            <a:spLocks/>
          </p:cNvSpPr>
          <p:nvPr/>
        </p:nvSpPr>
        <p:spPr>
          <a:xfrm>
            <a:off x="7459680" y="1520257"/>
            <a:ext cx="4951245" cy="2697085"/>
          </a:xfrm>
          <a:prstGeom prst="rect">
            <a:avLst/>
          </a:prstGeom>
        </p:spPr>
        <p:txBody>
          <a:bodyPr vert="horz" wrap="square" lIns="146304" tIns="91440" rIns="146304" bIns="91440" rtlCol="0">
            <a:spAutoFit/>
          </a:bodyPr>
          <a:lst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40" dirty="0" smtClean="0">
                <a:solidFill>
                  <a:schemeClr val="bg2"/>
                </a:solidFill>
              </a:rPr>
              <a:t>Best On-Demand Price/Performance</a:t>
            </a:r>
          </a:p>
          <a:p>
            <a:pPr lvl="1"/>
            <a:r>
              <a:rPr lang="en-US" sz="1840" dirty="0" smtClean="0">
                <a:solidFill>
                  <a:schemeClr val="bg2"/>
                </a:solidFill>
                <a:latin typeface="+mj-lt"/>
              </a:rPr>
              <a:t>Advantages in elasticity and pause to reduce customer cost</a:t>
            </a:r>
          </a:p>
          <a:p>
            <a:endParaRPr lang="en-US" sz="2040" dirty="0" smtClean="0">
              <a:solidFill>
                <a:schemeClr val="bg2"/>
              </a:solidFill>
            </a:endParaRPr>
          </a:p>
          <a:p>
            <a:r>
              <a:rPr lang="en-US" sz="2040" dirty="0" smtClean="0">
                <a:solidFill>
                  <a:schemeClr val="bg2"/>
                </a:solidFill>
              </a:rPr>
              <a:t>SQL DW start small, can grow to PB+</a:t>
            </a:r>
          </a:p>
          <a:p>
            <a:endParaRPr lang="en-US" sz="2040" dirty="0" smtClean="0">
              <a:solidFill>
                <a:schemeClr val="bg2"/>
              </a:solidFill>
            </a:endParaRPr>
          </a:p>
          <a:p>
            <a:r>
              <a:rPr lang="en-US" sz="2040" dirty="0" smtClean="0">
                <a:solidFill>
                  <a:schemeClr val="bg2"/>
                </a:solidFill>
              </a:rPr>
              <a:t>Pay for performance by scaling compute against storage</a:t>
            </a:r>
            <a:endParaRPr lang="en-US" sz="2040" dirty="0">
              <a:solidFill>
                <a:schemeClr val="bg2"/>
              </a:solidFill>
            </a:endParaRPr>
          </a:p>
        </p:txBody>
      </p:sp>
      <p:cxnSp>
        <p:nvCxnSpPr>
          <p:cNvPr id="74" name="Straight Arrow Connector 73"/>
          <p:cNvCxnSpPr/>
          <p:nvPr/>
        </p:nvCxnSpPr>
        <p:spPr>
          <a:xfrm flipV="1">
            <a:off x="804583" y="3289211"/>
            <a:ext cx="0" cy="2771540"/>
          </a:xfrm>
          <a:prstGeom prst="straightConnector1">
            <a:avLst/>
          </a:prstGeom>
          <a:ln>
            <a:solidFill>
              <a:schemeClr val="tx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804583" y="6060750"/>
            <a:ext cx="6804063" cy="0"/>
          </a:xfrm>
          <a:prstGeom prst="straightConnector1">
            <a:avLst/>
          </a:prstGeom>
          <a:ln>
            <a:solidFill>
              <a:schemeClr val="tx1">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V="1">
            <a:off x="896531" y="4139998"/>
            <a:ext cx="5750960" cy="1756465"/>
          </a:xfrm>
          <a:prstGeom prst="straightConnector1">
            <a:avLst/>
          </a:prstGeom>
          <a:ln w="57150">
            <a:solidFill>
              <a:srgbClr val="107C10">
                <a:alpha val="50000"/>
              </a:srgb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1121642" y="6160210"/>
            <a:ext cx="837731" cy="474256"/>
          </a:xfrm>
          <a:prstGeom prst="rect">
            <a:avLst/>
          </a:prstGeom>
          <a:noFill/>
        </p:spPr>
        <p:txBody>
          <a:bodyPr wrap="none" lIns="186521" tIns="149217" rIns="186521" bIns="149217" rtlCol="0">
            <a:spAutoFit/>
          </a:bodyPr>
          <a:lstStyle/>
          <a:p>
            <a:pPr>
              <a:lnSpc>
                <a:spcPct val="90000"/>
              </a:lnSpc>
              <a:spcAft>
                <a:spcPts val="612"/>
              </a:spcAft>
            </a:pPr>
            <a:r>
              <a:rPr lang="en-US" sz="1224" dirty="0">
                <a:solidFill>
                  <a:schemeClr val="bg2"/>
                </a:solidFill>
              </a:rPr>
              <a:t>100GB</a:t>
            </a:r>
          </a:p>
        </p:txBody>
      </p:sp>
      <p:sp>
        <p:nvSpPr>
          <p:cNvPr id="78" name="TextBox 77"/>
          <p:cNvSpPr txBox="1"/>
          <p:nvPr/>
        </p:nvSpPr>
        <p:spPr>
          <a:xfrm>
            <a:off x="2539374" y="6160210"/>
            <a:ext cx="633367" cy="470856"/>
          </a:xfrm>
          <a:prstGeom prst="rect">
            <a:avLst/>
          </a:prstGeom>
          <a:noFill/>
        </p:spPr>
        <p:txBody>
          <a:bodyPr wrap="none" lIns="186521" tIns="149217" rIns="186521" bIns="149217" rtlCol="0">
            <a:spAutoFit/>
          </a:bodyPr>
          <a:lstStyle/>
          <a:p>
            <a:pPr>
              <a:lnSpc>
                <a:spcPct val="90000"/>
              </a:lnSpc>
              <a:spcAft>
                <a:spcPts val="612"/>
              </a:spcAft>
            </a:pPr>
            <a:r>
              <a:rPr lang="en-US" sz="1224" dirty="0">
                <a:solidFill>
                  <a:schemeClr val="bg2"/>
                </a:solidFill>
              </a:rPr>
              <a:t>1TB</a:t>
            </a:r>
          </a:p>
        </p:txBody>
      </p:sp>
      <p:sp>
        <p:nvSpPr>
          <p:cNvPr id="126" name="TextBox 125"/>
          <p:cNvSpPr txBox="1"/>
          <p:nvPr/>
        </p:nvSpPr>
        <p:spPr>
          <a:xfrm>
            <a:off x="3708941" y="6160210"/>
            <a:ext cx="633367" cy="470856"/>
          </a:xfrm>
          <a:prstGeom prst="rect">
            <a:avLst/>
          </a:prstGeom>
          <a:noFill/>
        </p:spPr>
        <p:txBody>
          <a:bodyPr wrap="none" lIns="186521" tIns="149217" rIns="186521" bIns="149217" rtlCol="0">
            <a:spAutoFit/>
          </a:bodyPr>
          <a:lstStyle/>
          <a:p>
            <a:pPr>
              <a:lnSpc>
                <a:spcPct val="90000"/>
              </a:lnSpc>
              <a:spcAft>
                <a:spcPts val="612"/>
              </a:spcAft>
            </a:pPr>
            <a:r>
              <a:rPr lang="en-US" sz="1224" dirty="0">
                <a:solidFill>
                  <a:schemeClr val="bg2"/>
                </a:solidFill>
              </a:rPr>
              <a:t>2TB</a:t>
            </a:r>
          </a:p>
        </p:txBody>
      </p:sp>
      <p:cxnSp>
        <p:nvCxnSpPr>
          <p:cNvPr id="127" name="Straight Connector 126"/>
          <p:cNvCxnSpPr/>
          <p:nvPr/>
        </p:nvCxnSpPr>
        <p:spPr>
          <a:xfrm>
            <a:off x="1537743" y="5961292"/>
            <a:ext cx="0" cy="263747"/>
          </a:xfrm>
          <a:prstGeom prst="line">
            <a:avLst/>
          </a:prstGeom>
          <a:ln w="28575">
            <a:solidFill>
              <a:schemeClr val="tx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867304" y="5961292"/>
            <a:ext cx="0" cy="263747"/>
          </a:xfrm>
          <a:prstGeom prst="line">
            <a:avLst/>
          </a:prstGeom>
          <a:ln w="28575">
            <a:solidFill>
              <a:schemeClr val="tx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026152" y="5961292"/>
            <a:ext cx="0" cy="263747"/>
          </a:xfrm>
          <a:prstGeom prst="line">
            <a:avLst/>
          </a:prstGeom>
          <a:ln w="28575">
            <a:solidFill>
              <a:schemeClr val="tx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6878279" y="6160210"/>
            <a:ext cx="747810" cy="470856"/>
          </a:xfrm>
          <a:prstGeom prst="rect">
            <a:avLst/>
          </a:prstGeom>
          <a:noFill/>
        </p:spPr>
        <p:txBody>
          <a:bodyPr wrap="none" lIns="186521" tIns="149217" rIns="186521" bIns="149217" rtlCol="0">
            <a:spAutoFit/>
          </a:bodyPr>
          <a:lstStyle/>
          <a:p>
            <a:pPr>
              <a:lnSpc>
                <a:spcPct val="90000"/>
              </a:lnSpc>
              <a:spcAft>
                <a:spcPts val="612"/>
              </a:spcAft>
            </a:pPr>
            <a:r>
              <a:rPr lang="en-US" sz="1224" dirty="0">
                <a:solidFill>
                  <a:schemeClr val="bg2"/>
                </a:solidFill>
              </a:rPr>
              <a:t>1+PB</a:t>
            </a:r>
          </a:p>
        </p:txBody>
      </p:sp>
      <p:cxnSp>
        <p:nvCxnSpPr>
          <p:cNvPr id="131" name="Straight Connector 130"/>
          <p:cNvCxnSpPr/>
          <p:nvPr/>
        </p:nvCxnSpPr>
        <p:spPr>
          <a:xfrm>
            <a:off x="7211671" y="5961292"/>
            <a:ext cx="0" cy="263747"/>
          </a:xfrm>
          <a:prstGeom prst="line">
            <a:avLst/>
          </a:prstGeom>
          <a:ln w="28575">
            <a:solidFill>
              <a:schemeClr val="tx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flipV="1">
            <a:off x="936423" y="5259028"/>
            <a:ext cx="6152704" cy="637436"/>
          </a:xfrm>
          <a:prstGeom prst="straightConnector1">
            <a:avLst/>
          </a:prstGeom>
          <a:ln w="57150">
            <a:solidFill>
              <a:srgbClr val="107C10">
                <a:alpha val="50000"/>
              </a:srgb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V="1">
            <a:off x="896530" y="2212121"/>
            <a:ext cx="5044102" cy="3657300"/>
          </a:xfrm>
          <a:prstGeom prst="straightConnector1">
            <a:avLst/>
          </a:prstGeom>
          <a:ln w="57150">
            <a:solidFill>
              <a:srgbClr val="107C10">
                <a:alpha val="50000"/>
              </a:srgb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rot="19445499">
            <a:off x="1912029" y="3469462"/>
            <a:ext cx="3301647" cy="499095"/>
          </a:xfrm>
          <a:prstGeom prst="rect">
            <a:avLst/>
          </a:prstGeom>
          <a:noFill/>
        </p:spPr>
        <p:txBody>
          <a:bodyPr wrap="square" lIns="186521" tIns="149217" rIns="186521" bIns="149217" rtlCol="0">
            <a:spAutoFit/>
          </a:bodyPr>
          <a:lstStyle/>
          <a:p>
            <a:pPr>
              <a:lnSpc>
                <a:spcPct val="90000"/>
              </a:lnSpc>
              <a:spcAft>
                <a:spcPts val="612"/>
              </a:spcAft>
            </a:pPr>
            <a:r>
              <a:rPr lang="en-US" sz="1428" dirty="0">
                <a:solidFill>
                  <a:schemeClr val="accent1"/>
                </a:solidFill>
              </a:rPr>
              <a:t>SQL DW High </a:t>
            </a:r>
            <a:r>
              <a:rPr lang="en-US" sz="1428" dirty="0" smtClean="0">
                <a:solidFill>
                  <a:schemeClr val="accent1"/>
                </a:solidFill>
              </a:rPr>
              <a:t>Performance</a:t>
            </a:r>
            <a:endParaRPr lang="en-US" sz="1428" dirty="0">
              <a:solidFill>
                <a:schemeClr val="accent1"/>
              </a:solidFill>
            </a:endParaRPr>
          </a:p>
        </p:txBody>
      </p:sp>
      <p:sp>
        <p:nvSpPr>
          <p:cNvPr id="135" name="TextBox 134"/>
          <p:cNvSpPr txBox="1"/>
          <p:nvPr/>
        </p:nvSpPr>
        <p:spPr>
          <a:xfrm rot="21298332">
            <a:off x="3656960" y="5438224"/>
            <a:ext cx="2255986" cy="503031"/>
          </a:xfrm>
          <a:prstGeom prst="rect">
            <a:avLst/>
          </a:prstGeom>
          <a:noFill/>
        </p:spPr>
        <p:txBody>
          <a:bodyPr wrap="none" lIns="186521" tIns="149217" rIns="186521" bIns="149217" rtlCol="0">
            <a:spAutoFit/>
          </a:bodyPr>
          <a:lstStyle/>
          <a:p>
            <a:pPr>
              <a:lnSpc>
                <a:spcPct val="90000"/>
              </a:lnSpc>
              <a:spcAft>
                <a:spcPts val="612"/>
              </a:spcAft>
            </a:pPr>
            <a:r>
              <a:rPr lang="en-US" sz="1428" dirty="0">
                <a:solidFill>
                  <a:schemeClr val="accent1"/>
                </a:solidFill>
              </a:rPr>
              <a:t>SQL DW High Capacity</a:t>
            </a:r>
          </a:p>
        </p:txBody>
      </p:sp>
      <p:sp>
        <p:nvSpPr>
          <p:cNvPr id="136" name="TextBox 135"/>
          <p:cNvSpPr txBox="1"/>
          <p:nvPr/>
        </p:nvSpPr>
        <p:spPr>
          <a:xfrm rot="20548143">
            <a:off x="3791466" y="4349794"/>
            <a:ext cx="1854648" cy="503031"/>
          </a:xfrm>
          <a:prstGeom prst="rect">
            <a:avLst/>
          </a:prstGeom>
          <a:noFill/>
        </p:spPr>
        <p:txBody>
          <a:bodyPr wrap="none" lIns="186521" tIns="149217" rIns="186521" bIns="149217" rtlCol="0">
            <a:spAutoFit/>
          </a:bodyPr>
          <a:lstStyle/>
          <a:p>
            <a:pPr>
              <a:lnSpc>
                <a:spcPct val="90000"/>
              </a:lnSpc>
              <a:spcAft>
                <a:spcPts val="612"/>
              </a:spcAft>
            </a:pPr>
            <a:r>
              <a:rPr lang="en-US" sz="1428" dirty="0">
                <a:solidFill>
                  <a:schemeClr val="accent1"/>
                </a:solidFill>
              </a:rPr>
              <a:t>SQL DW Balanced</a:t>
            </a:r>
          </a:p>
        </p:txBody>
      </p:sp>
      <p:sp>
        <p:nvSpPr>
          <p:cNvPr id="137" name="TextBox 136"/>
          <p:cNvSpPr txBox="1"/>
          <p:nvPr/>
        </p:nvSpPr>
        <p:spPr>
          <a:xfrm rot="16200000">
            <a:off x="-9807" y="4511035"/>
            <a:ext cx="1267779" cy="474256"/>
          </a:xfrm>
          <a:prstGeom prst="rect">
            <a:avLst/>
          </a:prstGeom>
          <a:noFill/>
        </p:spPr>
        <p:txBody>
          <a:bodyPr wrap="none" lIns="186521" tIns="149217" rIns="186521" bIns="149217" rtlCol="0">
            <a:spAutoFit/>
          </a:bodyPr>
          <a:lstStyle>
            <a:defPPr>
              <a:defRPr lang="en-US"/>
            </a:defPPr>
            <a:lvl1pPr>
              <a:lnSpc>
                <a:spcPct val="90000"/>
              </a:lnSpc>
              <a:spcAft>
                <a:spcPts val="600"/>
              </a:spcAft>
              <a:defRPr sz="1200">
                <a:solidFill>
                  <a:schemeClr val="tx1">
                    <a:lumMod val="50000"/>
                    <a:lumOff val="50000"/>
                  </a:schemeClr>
                </a:solidFill>
              </a:defRPr>
            </a:lvl1pPr>
          </a:lstStyle>
          <a:p>
            <a:r>
              <a:rPr lang="en-US" sz="1224" dirty="0">
                <a:solidFill>
                  <a:schemeClr val="bg2"/>
                </a:solidFill>
              </a:rPr>
              <a:t>Performance</a:t>
            </a:r>
          </a:p>
        </p:txBody>
      </p:sp>
      <p:cxnSp>
        <p:nvCxnSpPr>
          <p:cNvPr id="138" name="Straight Connector 137"/>
          <p:cNvCxnSpPr/>
          <p:nvPr/>
        </p:nvCxnSpPr>
        <p:spPr>
          <a:xfrm flipV="1">
            <a:off x="1536419" y="3310648"/>
            <a:ext cx="0" cy="2580211"/>
          </a:xfrm>
          <a:prstGeom prst="line">
            <a:avLst/>
          </a:prstGeom>
          <a:ln>
            <a:solidFill>
              <a:schemeClr val="tx1">
                <a:lumMod val="75000"/>
              </a:schemeClr>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2864636" y="3310648"/>
            <a:ext cx="0" cy="2580211"/>
          </a:xfrm>
          <a:prstGeom prst="line">
            <a:avLst/>
          </a:prstGeom>
          <a:ln>
            <a:solidFill>
              <a:schemeClr val="tx1">
                <a:lumMod val="75000"/>
              </a:schemeClr>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4044342" y="3310648"/>
            <a:ext cx="0" cy="2580211"/>
          </a:xfrm>
          <a:prstGeom prst="line">
            <a:avLst/>
          </a:prstGeom>
          <a:ln>
            <a:solidFill>
              <a:schemeClr val="tx1">
                <a:lumMod val="75000"/>
              </a:schemeClr>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85245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136776"/>
            <a:ext cx="10056812" cy="2178802"/>
          </a:xfrm>
        </p:spPr>
        <p:txBody>
          <a:bodyPr/>
          <a:lstStyle/>
          <a:p>
            <a:r>
              <a:rPr lang="en-NZ" dirty="0" smtClean="0"/>
              <a:t>Demo:</a:t>
            </a:r>
            <a:br>
              <a:rPr lang="en-NZ" dirty="0" smtClean="0"/>
            </a:br>
            <a:r>
              <a:rPr lang="en-NZ" dirty="0" smtClean="0"/>
              <a:t>Let’s Integrate</a:t>
            </a:r>
            <a:endParaRPr lang="en-NZ" dirty="0"/>
          </a:p>
        </p:txBody>
      </p:sp>
    </p:spTree>
    <p:extLst>
      <p:ext uri="{BB962C8B-B14F-4D97-AF65-F5344CB8AC3E}">
        <p14:creationId xmlns:p14="http://schemas.microsoft.com/office/powerpoint/2010/main" val="32262288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Cortana Analytics Suite</a:t>
            </a:r>
            <a:endParaRPr lang="en-NZ" sz="5400" dirty="0"/>
          </a:p>
        </p:txBody>
      </p:sp>
      <p:sp>
        <p:nvSpPr>
          <p:cNvPr id="4" name="TextBox 3"/>
          <p:cNvSpPr txBox="1"/>
          <p:nvPr/>
        </p:nvSpPr>
        <p:spPr>
          <a:xfrm>
            <a:off x="279643" y="1305625"/>
            <a:ext cx="10691122" cy="572464"/>
          </a:xfrm>
          <a:prstGeom prst="rect">
            <a:avLst/>
          </a:prstGeom>
          <a:noFill/>
        </p:spPr>
        <p:txBody>
          <a:bodyPr wrap="square" lIns="182880" tIns="146304" rIns="182880" bIns="146304" rtlCol="0">
            <a:spAutoFit/>
          </a:bodyPr>
          <a:lstStyle/>
          <a:p>
            <a:r>
              <a:rPr lang="en-US" dirty="0"/>
              <a:t>Transform </a:t>
            </a:r>
            <a:r>
              <a:rPr lang="en-US" dirty="0" smtClean="0"/>
              <a:t>Data </a:t>
            </a:r>
            <a:r>
              <a:rPr lang="en-US" dirty="0"/>
              <a:t>into </a:t>
            </a:r>
            <a:r>
              <a:rPr lang="en-US" dirty="0" smtClean="0"/>
              <a:t>Intelligent Action</a:t>
            </a:r>
            <a:endParaRPr lang="en-US" dirty="0"/>
          </a:p>
        </p:txBody>
      </p:sp>
      <p:grpSp>
        <p:nvGrpSpPr>
          <p:cNvPr id="214" name="Group 213"/>
          <p:cNvGrpSpPr/>
          <p:nvPr/>
        </p:nvGrpSpPr>
        <p:grpSpPr>
          <a:xfrm>
            <a:off x="10716901" y="2631587"/>
            <a:ext cx="578032" cy="2176206"/>
            <a:chOff x="10611830" y="3082745"/>
            <a:chExt cx="578032" cy="2176206"/>
          </a:xfrm>
        </p:grpSpPr>
        <p:cxnSp>
          <p:nvCxnSpPr>
            <p:cNvPr id="215" name="Straight Connector 214"/>
            <p:cNvCxnSpPr/>
            <p:nvPr/>
          </p:nvCxnSpPr>
          <p:spPr>
            <a:xfrm>
              <a:off x="10826434" y="3082745"/>
              <a:ext cx="6378" cy="2169658"/>
            </a:xfrm>
            <a:prstGeom prst="line">
              <a:avLst/>
            </a:prstGeom>
            <a:ln w="22225"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10611830" y="3082745"/>
              <a:ext cx="214604" cy="1"/>
            </a:xfrm>
            <a:prstGeom prst="line">
              <a:avLst/>
            </a:prstGeom>
            <a:ln w="22225"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V="1">
              <a:off x="10611830" y="5258632"/>
              <a:ext cx="214604" cy="319"/>
            </a:xfrm>
            <a:prstGeom prst="line">
              <a:avLst/>
            </a:prstGeom>
            <a:ln w="22225"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a:stCxn id="256" idx="3"/>
            </p:cNvCxnSpPr>
            <p:nvPr/>
          </p:nvCxnSpPr>
          <p:spPr>
            <a:xfrm flipV="1">
              <a:off x="10780837" y="4368629"/>
              <a:ext cx="409025" cy="2906"/>
            </a:xfrm>
            <a:prstGeom prst="line">
              <a:avLst/>
            </a:prstGeom>
            <a:ln w="22225"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219" name="Straight Connector 218"/>
          <p:cNvCxnSpPr/>
          <p:nvPr/>
        </p:nvCxnSpPr>
        <p:spPr>
          <a:xfrm flipV="1">
            <a:off x="10724662" y="5518756"/>
            <a:ext cx="530630" cy="6519"/>
          </a:xfrm>
          <a:prstGeom prst="line">
            <a:avLst/>
          </a:prstGeom>
          <a:ln w="22225"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220" name="Group 219"/>
          <p:cNvGrpSpPr/>
          <p:nvPr/>
        </p:nvGrpSpPr>
        <p:grpSpPr>
          <a:xfrm>
            <a:off x="8643088" y="5369875"/>
            <a:ext cx="2137748" cy="1005840"/>
            <a:chOff x="8538017" y="4739224"/>
            <a:chExt cx="2137748" cy="1005840"/>
          </a:xfrm>
        </p:grpSpPr>
        <p:sp>
          <p:nvSpPr>
            <p:cNvPr id="221" name="Rectangle 220"/>
            <p:cNvSpPr/>
            <p:nvPr/>
          </p:nvSpPr>
          <p:spPr bwMode="auto">
            <a:xfrm>
              <a:off x="8538017" y="4739224"/>
              <a:ext cx="2137748" cy="1005840"/>
            </a:xfrm>
            <a:prstGeom prst="rect">
              <a:avLst/>
            </a:prstGeom>
            <a:solidFill>
              <a:srgbClr val="003C6C"/>
            </a:solidFill>
            <a:ln w="3175">
              <a:noFill/>
            </a:ln>
          </p:spPr>
          <p:style>
            <a:lnRef idx="0">
              <a:scrgbClr r="0" g="0" b="0"/>
            </a:lnRef>
            <a:fillRef idx="0">
              <a:scrgbClr r="0" g="0" b="0"/>
            </a:fillRef>
            <a:effectRef idx="0">
              <a:scrgbClr r="0" g="0" b="0"/>
            </a:effectRef>
            <a:fontRef idx="minor">
              <a:schemeClr val="lt1"/>
            </a:fontRef>
          </p:style>
          <p:txBody>
            <a:bodyPr spcFirstLastPara="0" vert="horz" wrap="square" lIns="18281" tIns="45713" rIns="18281" bIns="91401" numCol="1" spcCol="1270" anchor="t" anchorCtr="0">
              <a:noAutofit/>
            </a:bodyPr>
            <a:lstStyle/>
            <a:p>
              <a:pPr algn="ctr" defTabSz="725012">
                <a:spcBef>
                  <a:spcPct val="0"/>
                </a:spcBef>
                <a:spcAft>
                  <a:spcPct val="35000"/>
                </a:spcAft>
              </a:pPr>
              <a:r>
                <a:rPr lang="en-US" sz="1600" b="1"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Business Scenarios</a:t>
              </a:r>
              <a:endParaRPr lang="en-US" sz="1600" b="1"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p:txBody>
        </p:sp>
        <p:sp>
          <p:nvSpPr>
            <p:cNvPr id="222" name="Rectangle 221"/>
            <p:cNvSpPr/>
            <p:nvPr/>
          </p:nvSpPr>
          <p:spPr>
            <a:xfrm>
              <a:off x="9204619" y="5056791"/>
              <a:ext cx="1383584" cy="646331"/>
            </a:xfrm>
            <a:prstGeom prst="rect">
              <a:avLst/>
            </a:prstGeom>
          </p:spPr>
          <p:txBody>
            <a:bodyPr wrap="none">
              <a:spAutoFit/>
            </a:bodyPr>
            <a:lstStyle/>
            <a:p>
              <a:r>
                <a:rPr lang="en-US" sz="120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Recommendations,</a:t>
              </a:r>
              <a:endPar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a:p>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c</a:t>
              </a:r>
              <a:r>
                <a:rPr lang="en-US" sz="120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ustomer churn,</a:t>
              </a:r>
              <a:endPar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a:p>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f</a:t>
              </a:r>
              <a:r>
                <a:rPr lang="en-US" sz="120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orecasting, </a:t>
              </a:r>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etc.</a:t>
              </a:r>
            </a:p>
          </p:txBody>
        </p:sp>
        <p:grpSp>
          <p:nvGrpSpPr>
            <p:cNvPr id="223" name="Group 222"/>
            <p:cNvGrpSpPr/>
            <p:nvPr/>
          </p:nvGrpSpPr>
          <p:grpSpPr>
            <a:xfrm>
              <a:off x="8754885" y="5208429"/>
              <a:ext cx="433307" cy="352792"/>
              <a:chOff x="-2530475" y="305948"/>
              <a:chExt cx="1119187" cy="911226"/>
            </a:xfrm>
            <a:solidFill>
              <a:schemeClr val="bg1"/>
            </a:solidFill>
          </p:grpSpPr>
          <p:sp>
            <p:nvSpPr>
              <p:cNvPr id="224" name="Freeform 31"/>
              <p:cNvSpPr>
                <a:spLocks noEditPoints="1"/>
              </p:cNvSpPr>
              <p:nvPr/>
            </p:nvSpPr>
            <p:spPr bwMode="auto">
              <a:xfrm>
                <a:off x="-2530475" y="305948"/>
                <a:ext cx="1119187" cy="622300"/>
              </a:xfrm>
              <a:custGeom>
                <a:avLst/>
                <a:gdLst>
                  <a:gd name="T0" fmla="*/ 296 w 296"/>
                  <a:gd name="T1" fmla="*/ 24 h 164"/>
                  <a:gd name="T2" fmla="*/ 290 w 296"/>
                  <a:gd name="T3" fmla="*/ 24 h 164"/>
                  <a:gd name="T4" fmla="*/ 288 w 296"/>
                  <a:gd name="T5" fmla="*/ 149 h 164"/>
                  <a:gd name="T6" fmla="*/ 291 w 296"/>
                  <a:gd name="T7" fmla="*/ 154 h 164"/>
                  <a:gd name="T8" fmla="*/ 287 w 296"/>
                  <a:gd name="T9" fmla="*/ 164 h 164"/>
                  <a:gd name="T10" fmla="*/ 9 w 296"/>
                  <a:gd name="T11" fmla="*/ 164 h 164"/>
                  <a:gd name="T12" fmla="*/ 9 w 296"/>
                  <a:gd name="T13" fmla="*/ 24 h 164"/>
                  <a:gd name="T14" fmla="*/ 0 w 296"/>
                  <a:gd name="T15" fmla="*/ 24 h 164"/>
                  <a:gd name="T16" fmla="*/ 0 w 296"/>
                  <a:gd name="T17" fmla="*/ 0 h 164"/>
                  <a:gd name="T18" fmla="*/ 296 w 296"/>
                  <a:gd name="T19" fmla="*/ 0 h 164"/>
                  <a:gd name="T20" fmla="*/ 296 w 296"/>
                  <a:gd name="T21" fmla="*/ 24 h 164"/>
                  <a:gd name="T22" fmla="*/ 32 w 296"/>
                  <a:gd name="T23" fmla="*/ 139 h 164"/>
                  <a:gd name="T24" fmla="*/ 264 w 296"/>
                  <a:gd name="T25" fmla="*/ 139 h 164"/>
                  <a:gd name="T26" fmla="*/ 264 w 296"/>
                  <a:gd name="T27" fmla="*/ 27 h 164"/>
                  <a:gd name="T28" fmla="*/ 263 w 296"/>
                  <a:gd name="T29" fmla="*/ 25 h 164"/>
                  <a:gd name="T30" fmla="*/ 263 w 296"/>
                  <a:gd name="T31" fmla="*/ 25 h 164"/>
                  <a:gd name="T32" fmla="*/ 32 w 296"/>
                  <a:gd name="T33" fmla="*/ 25 h 164"/>
                  <a:gd name="T34" fmla="*/ 32 w 296"/>
                  <a:gd name="T35" fmla="*/ 13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6" h="164">
                    <a:moveTo>
                      <a:pt x="296" y="24"/>
                    </a:moveTo>
                    <a:cubicBezTo>
                      <a:pt x="294" y="24"/>
                      <a:pt x="292" y="24"/>
                      <a:pt x="290" y="24"/>
                    </a:cubicBezTo>
                    <a:cubicBezTo>
                      <a:pt x="288" y="34"/>
                      <a:pt x="287" y="134"/>
                      <a:pt x="288" y="149"/>
                    </a:cubicBezTo>
                    <a:cubicBezTo>
                      <a:pt x="288" y="151"/>
                      <a:pt x="290" y="152"/>
                      <a:pt x="291" y="154"/>
                    </a:cubicBezTo>
                    <a:cubicBezTo>
                      <a:pt x="290" y="157"/>
                      <a:pt x="288" y="160"/>
                      <a:pt x="287" y="164"/>
                    </a:cubicBezTo>
                    <a:cubicBezTo>
                      <a:pt x="195" y="164"/>
                      <a:pt x="102" y="164"/>
                      <a:pt x="9" y="164"/>
                    </a:cubicBezTo>
                    <a:cubicBezTo>
                      <a:pt x="9" y="118"/>
                      <a:pt x="9" y="72"/>
                      <a:pt x="9" y="24"/>
                    </a:cubicBezTo>
                    <a:cubicBezTo>
                      <a:pt x="5" y="24"/>
                      <a:pt x="2" y="24"/>
                      <a:pt x="0" y="24"/>
                    </a:cubicBezTo>
                    <a:cubicBezTo>
                      <a:pt x="0" y="16"/>
                      <a:pt x="0" y="8"/>
                      <a:pt x="0" y="0"/>
                    </a:cubicBezTo>
                    <a:cubicBezTo>
                      <a:pt x="99" y="0"/>
                      <a:pt x="197" y="0"/>
                      <a:pt x="296" y="0"/>
                    </a:cubicBezTo>
                    <a:cubicBezTo>
                      <a:pt x="296" y="8"/>
                      <a:pt x="296" y="16"/>
                      <a:pt x="296" y="24"/>
                    </a:cubicBezTo>
                    <a:close/>
                    <a:moveTo>
                      <a:pt x="32" y="139"/>
                    </a:moveTo>
                    <a:cubicBezTo>
                      <a:pt x="110" y="139"/>
                      <a:pt x="187" y="139"/>
                      <a:pt x="264" y="139"/>
                    </a:cubicBezTo>
                    <a:cubicBezTo>
                      <a:pt x="264" y="102"/>
                      <a:pt x="264" y="64"/>
                      <a:pt x="264" y="27"/>
                    </a:cubicBezTo>
                    <a:cubicBezTo>
                      <a:pt x="264" y="27"/>
                      <a:pt x="264" y="26"/>
                      <a:pt x="263" y="25"/>
                    </a:cubicBezTo>
                    <a:cubicBezTo>
                      <a:pt x="263" y="25"/>
                      <a:pt x="262" y="24"/>
                      <a:pt x="263" y="25"/>
                    </a:cubicBezTo>
                    <a:cubicBezTo>
                      <a:pt x="186" y="25"/>
                      <a:pt x="109" y="25"/>
                      <a:pt x="32" y="25"/>
                    </a:cubicBezTo>
                    <a:cubicBezTo>
                      <a:pt x="32" y="63"/>
                      <a:pt x="32" y="101"/>
                      <a:pt x="32" y="13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 name="Freeform 32"/>
              <p:cNvSpPr>
                <a:spLocks/>
              </p:cNvSpPr>
              <p:nvPr/>
            </p:nvSpPr>
            <p:spPr bwMode="auto">
              <a:xfrm>
                <a:off x="-2212975" y="961586"/>
                <a:ext cx="514350" cy="255588"/>
              </a:xfrm>
              <a:custGeom>
                <a:avLst/>
                <a:gdLst>
                  <a:gd name="T0" fmla="*/ 0 w 136"/>
                  <a:gd name="T1" fmla="*/ 67 h 67"/>
                  <a:gd name="T2" fmla="*/ 0 w 136"/>
                  <a:gd name="T3" fmla="*/ 52 h 67"/>
                  <a:gd name="T4" fmla="*/ 27 w 136"/>
                  <a:gd name="T5" fmla="*/ 51 h 67"/>
                  <a:gd name="T6" fmla="*/ 55 w 136"/>
                  <a:gd name="T7" fmla="*/ 51 h 67"/>
                  <a:gd name="T8" fmla="*/ 55 w 136"/>
                  <a:gd name="T9" fmla="*/ 0 h 67"/>
                  <a:gd name="T10" fmla="*/ 79 w 136"/>
                  <a:gd name="T11" fmla="*/ 0 h 67"/>
                  <a:gd name="T12" fmla="*/ 79 w 136"/>
                  <a:gd name="T13" fmla="*/ 50 h 67"/>
                  <a:gd name="T14" fmla="*/ 107 w 136"/>
                  <a:gd name="T15" fmla="*/ 51 h 67"/>
                  <a:gd name="T16" fmla="*/ 136 w 136"/>
                  <a:gd name="T17" fmla="*/ 51 h 67"/>
                  <a:gd name="T18" fmla="*/ 136 w 136"/>
                  <a:gd name="T19" fmla="*/ 67 h 67"/>
                  <a:gd name="T20" fmla="*/ 0 w 136"/>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67">
                    <a:moveTo>
                      <a:pt x="0" y="67"/>
                    </a:moveTo>
                    <a:cubicBezTo>
                      <a:pt x="0" y="62"/>
                      <a:pt x="0" y="58"/>
                      <a:pt x="0" y="52"/>
                    </a:cubicBezTo>
                    <a:cubicBezTo>
                      <a:pt x="9" y="50"/>
                      <a:pt x="18" y="51"/>
                      <a:pt x="27" y="51"/>
                    </a:cubicBezTo>
                    <a:cubicBezTo>
                      <a:pt x="36" y="51"/>
                      <a:pt x="45" y="51"/>
                      <a:pt x="55" y="51"/>
                    </a:cubicBezTo>
                    <a:cubicBezTo>
                      <a:pt x="55" y="34"/>
                      <a:pt x="55" y="18"/>
                      <a:pt x="55" y="0"/>
                    </a:cubicBezTo>
                    <a:cubicBezTo>
                      <a:pt x="63" y="0"/>
                      <a:pt x="71" y="0"/>
                      <a:pt x="79" y="0"/>
                    </a:cubicBezTo>
                    <a:cubicBezTo>
                      <a:pt x="79" y="16"/>
                      <a:pt x="79" y="33"/>
                      <a:pt x="79" y="50"/>
                    </a:cubicBezTo>
                    <a:cubicBezTo>
                      <a:pt x="89" y="52"/>
                      <a:pt x="98" y="51"/>
                      <a:pt x="107" y="51"/>
                    </a:cubicBezTo>
                    <a:cubicBezTo>
                      <a:pt x="116" y="51"/>
                      <a:pt x="125" y="51"/>
                      <a:pt x="136" y="51"/>
                    </a:cubicBezTo>
                    <a:cubicBezTo>
                      <a:pt x="136" y="57"/>
                      <a:pt x="136" y="62"/>
                      <a:pt x="136" y="67"/>
                    </a:cubicBezTo>
                    <a:cubicBezTo>
                      <a:pt x="91" y="67"/>
                      <a:pt x="45" y="67"/>
                      <a:pt x="0" y="6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 name="Freeform 34"/>
              <p:cNvSpPr>
                <a:spLocks/>
              </p:cNvSpPr>
              <p:nvPr/>
            </p:nvSpPr>
            <p:spPr bwMode="auto">
              <a:xfrm>
                <a:off x="-1876426" y="472635"/>
                <a:ext cx="268288" cy="269874"/>
              </a:xfrm>
              <a:custGeom>
                <a:avLst/>
                <a:gdLst>
                  <a:gd name="T0" fmla="*/ 16 w 71"/>
                  <a:gd name="T1" fmla="*/ 71 h 71"/>
                  <a:gd name="T2" fmla="*/ 0 w 71"/>
                  <a:gd name="T3" fmla="*/ 54 h 71"/>
                  <a:gd name="T4" fmla="*/ 0 w 71"/>
                  <a:gd name="T5" fmla="*/ 17 h 71"/>
                  <a:gd name="T6" fmla="*/ 17 w 71"/>
                  <a:gd name="T7" fmla="*/ 0 h 71"/>
                  <a:gd name="T8" fmla="*/ 31 w 71"/>
                  <a:gd name="T9" fmla="*/ 0 h 71"/>
                  <a:gd name="T10" fmla="*/ 31 w 71"/>
                  <a:gd name="T11" fmla="*/ 36 h 71"/>
                  <a:gd name="T12" fmla="*/ 38 w 71"/>
                  <a:gd name="T13" fmla="*/ 36 h 71"/>
                  <a:gd name="T14" fmla="*/ 38 w 71"/>
                  <a:gd name="T15" fmla="*/ 0 h 71"/>
                  <a:gd name="T16" fmla="*/ 52 w 71"/>
                  <a:gd name="T17" fmla="*/ 0 h 71"/>
                  <a:gd name="T18" fmla="*/ 71 w 71"/>
                  <a:gd name="T19" fmla="*/ 20 h 71"/>
                  <a:gd name="T20" fmla="*/ 71 w 71"/>
                  <a:gd name="T21" fmla="*/ 54 h 71"/>
                  <a:gd name="T22" fmla="*/ 52 w 71"/>
                  <a:gd name="T23" fmla="*/ 71 h 71"/>
                  <a:gd name="T24" fmla="*/ 16 w 71"/>
                  <a:gd name="T2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71">
                    <a:moveTo>
                      <a:pt x="16" y="71"/>
                    </a:moveTo>
                    <a:cubicBezTo>
                      <a:pt x="11" y="66"/>
                      <a:pt x="6" y="61"/>
                      <a:pt x="0" y="54"/>
                    </a:cubicBezTo>
                    <a:cubicBezTo>
                      <a:pt x="0" y="43"/>
                      <a:pt x="0" y="30"/>
                      <a:pt x="0" y="17"/>
                    </a:cubicBezTo>
                    <a:cubicBezTo>
                      <a:pt x="5" y="12"/>
                      <a:pt x="11" y="6"/>
                      <a:pt x="17" y="0"/>
                    </a:cubicBezTo>
                    <a:cubicBezTo>
                      <a:pt x="21" y="0"/>
                      <a:pt x="25" y="0"/>
                      <a:pt x="31" y="0"/>
                    </a:cubicBezTo>
                    <a:cubicBezTo>
                      <a:pt x="31" y="12"/>
                      <a:pt x="31" y="24"/>
                      <a:pt x="31" y="36"/>
                    </a:cubicBezTo>
                    <a:cubicBezTo>
                      <a:pt x="34" y="36"/>
                      <a:pt x="36" y="36"/>
                      <a:pt x="38" y="36"/>
                    </a:cubicBezTo>
                    <a:cubicBezTo>
                      <a:pt x="38" y="24"/>
                      <a:pt x="38" y="13"/>
                      <a:pt x="38" y="0"/>
                    </a:cubicBezTo>
                    <a:cubicBezTo>
                      <a:pt x="43" y="0"/>
                      <a:pt x="48" y="0"/>
                      <a:pt x="52" y="0"/>
                    </a:cubicBezTo>
                    <a:cubicBezTo>
                      <a:pt x="58" y="6"/>
                      <a:pt x="64" y="12"/>
                      <a:pt x="71" y="20"/>
                    </a:cubicBezTo>
                    <a:cubicBezTo>
                      <a:pt x="71" y="30"/>
                      <a:pt x="71" y="42"/>
                      <a:pt x="71" y="54"/>
                    </a:cubicBezTo>
                    <a:cubicBezTo>
                      <a:pt x="65" y="59"/>
                      <a:pt x="60" y="65"/>
                      <a:pt x="52" y="71"/>
                    </a:cubicBezTo>
                    <a:cubicBezTo>
                      <a:pt x="42" y="71"/>
                      <a:pt x="30" y="71"/>
                      <a:pt x="16" y="7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7" name="Freeform 35"/>
              <p:cNvSpPr>
                <a:spLocks/>
              </p:cNvSpPr>
              <p:nvPr/>
            </p:nvSpPr>
            <p:spPr bwMode="auto">
              <a:xfrm>
                <a:off x="-2349499" y="472635"/>
                <a:ext cx="393701" cy="314326"/>
              </a:xfrm>
              <a:custGeom>
                <a:avLst/>
                <a:gdLst>
                  <a:gd name="T0" fmla="*/ 104 w 104"/>
                  <a:gd name="T1" fmla="*/ 76 h 83"/>
                  <a:gd name="T2" fmla="*/ 104 w 104"/>
                  <a:gd name="T3" fmla="*/ 83 h 83"/>
                  <a:gd name="T4" fmla="*/ 0 w 104"/>
                  <a:gd name="T5" fmla="*/ 83 h 83"/>
                  <a:gd name="T6" fmla="*/ 0 w 104"/>
                  <a:gd name="T7" fmla="*/ 1 h 83"/>
                  <a:gd name="T8" fmla="*/ 7 w 104"/>
                  <a:gd name="T9" fmla="*/ 0 h 83"/>
                  <a:gd name="T10" fmla="*/ 7 w 104"/>
                  <a:gd name="T11" fmla="*/ 76 h 83"/>
                  <a:gd name="T12" fmla="*/ 104 w 104"/>
                  <a:gd name="T13" fmla="*/ 76 h 83"/>
                </a:gdLst>
                <a:ahLst/>
                <a:cxnLst>
                  <a:cxn ang="0">
                    <a:pos x="T0" y="T1"/>
                  </a:cxn>
                  <a:cxn ang="0">
                    <a:pos x="T2" y="T3"/>
                  </a:cxn>
                  <a:cxn ang="0">
                    <a:pos x="T4" y="T5"/>
                  </a:cxn>
                  <a:cxn ang="0">
                    <a:pos x="T6" y="T7"/>
                  </a:cxn>
                  <a:cxn ang="0">
                    <a:pos x="T8" y="T9"/>
                  </a:cxn>
                  <a:cxn ang="0">
                    <a:pos x="T10" y="T11"/>
                  </a:cxn>
                  <a:cxn ang="0">
                    <a:pos x="T12" y="T13"/>
                  </a:cxn>
                </a:cxnLst>
                <a:rect l="0" t="0" r="r" b="b"/>
                <a:pathLst>
                  <a:path w="104" h="83">
                    <a:moveTo>
                      <a:pt x="104" y="76"/>
                    </a:moveTo>
                    <a:cubicBezTo>
                      <a:pt x="104" y="79"/>
                      <a:pt x="104" y="81"/>
                      <a:pt x="104" y="83"/>
                    </a:cubicBezTo>
                    <a:cubicBezTo>
                      <a:pt x="69" y="83"/>
                      <a:pt x="36" y="83"/>
                      <a:pt x="0" y="83"/>
                    </a:cubicBezTo>
                    <a:cubicBezTo>
                      <a:pt x="0" y="56"/>
                      <a:pt x="0" y="29"/>
                      <a:pt x="0" y="1"/>
                    </a:cubicBezTo>
                    <a:cubicBezTo>
                      <a:pt x="2" y="0"/>
                      <a:pt x="4" y="0"/>
                      <a:pt x="7" y="0"/>
                    </a:cubicBezTo>
                    <a:cubicBezTo>
                      <a:pt x="7" y="25"/>
                      <a:pt x="7" y="50"/>
                      <a:pt x="7" y="76"/>
                    </a:cubicBezTo>
                    <a:cubicBezTo>
                      <a:pt x="40" y="76"/>
                      <a:pt x="72" y="76"/>
                      <a:pt x="104" y="7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8" name="Freeform 36"/>
              <p:cNvSpPr>
                <a:spLocks/>
              </p:cNvSpPr>
              <p:nvPr/>
            </p:nvSpPr>
            <p:spPr bwMode="auto">
              <a:xfrm>
                <a:off x="-2027239" y="456761"/>
                <a:ext cx="22226" cy="273051"/>
              </a:xfrm>
              <a:custGeom>
                <a:avLst/>
                <a:gdLst>
                  <a:gd name="T0" fmla="*/ 0 w 6"/>
                  <a:gd name="T1" fmla="*/ 0 h 72"/>
                  <a:gd name="T2" fmla="*/ 6 w 6"/>
                  <a:gd name="T3" fmla="*/ 0 h 72"/>
                  <a:gd name="T4" fmla="*/ 6 w 6"/>
                  <a:gd name="T5" fmla="*/ 72 h 72"/>
                  <a:gd name="T6" fmla="*/ 0 w 6"/>
                  <a:gd name="T7" fmla="*/ 72 h 72"/>
                  <a:gd name="T8" fmla="*/ 0 w 6"/>
                  <a:gd name="T9" fmla="*/ 0 h 72"/>
                </a:gdLst>
                <a:ahLst/>
                <a:cxnLst>
                  <a:cxn ang="0">
                    <a:pos x="T0" y="T1"/>
                  </a:cxn>
                  <a:cxn ang="0">
                    <a:pos x="T2" y="T3"/>
                  </a:cxn>
                  <a:cxn ang="0">
                    <a:pos x="T4" y="T5"/>
                  </a:cxn>
                  <a:cxn ang="0">
                    <a:pos x="T6" y="T7"/>
                  </a:cxn>
                  <a:cxn ang="0">
                    <a:pos x="T8" y="T9"/>
                  </a:cxn>
                </a:cxnLst>
                <a:rect l="0" t="0" r="r" b="b"/>
                <a:pathLst>
                  <a:path w="6" h="72">
                    <a:moveTo>
                      <a:pt x="0" y="0"/>
                    </a:moveTo>
                    <a:cubicBezTo>
                      <a:pt x="2" y="0"/>
                      <a:pt x="4" y="0"/>
                      <a:pt x="6" y="0"/>
                    </a:cubicBezTo>
                    <a:cubicBezTo>
                      <a:pt x="6" y="24"/>
                      <a:pt x="6" y="48"/>
                      <a:pt x="6" y="72"/>
                    </a:cubicBezTo>
                    <a:cubicBezTo>
                      <a:pt x="4" y="72"/>
                      <a:pt x="2" y="72"/>
                      <a:pt x="0" y="72"/>
                    </a:cubicBezTo>
                    <a:cubicBezTo>
                      <a:pt x="0" y="48"/>
                      <a:pt x="0" y="24"/>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9" name="Freeform 37"/>
              <p:cNvSpPr>
                <a:spLocks/>
              </p:cNvSpPr>
              <p:nvPr/>
            </p:nvSpPr>
            <p:spPr bwMode="auto">
              <a:xfrm>
                <a:off x="-2087563" y="518673"/>
                <a:ext cx="22226" cy="211139"/>
              </a:xfrm>
              <a:custGeom>
                <a:avLst/>
                <a:gdLst>
                  <a:gd name="T0" fmla="*/ 0 w 6"/>
                  <a:gd name="T1" fmla="*/ 0 h 56"/>
                  <a:gd name="T2" fmla="*/ 6 w 6"/>
                  <a:gd name="T3" fmla="*/ 0 h 56"/>
                  <a:gd name="T4" fmla="*/ 6 w 6"/>
                  <a:gd name="T5" fmla="*/ 56 h 56"/>
                  <a:gd name="T6" fmla="*/ 0 w 6"/>
                  <a:gd name="T7" fmla="*/ 56 h 56"/>
                  <a:gd name="T8" fmla="*/ 0 w 6"/>
                  <a:gd name="T9" fmla="*/ 0 h 56"/>
                </a:gdLst>
                <a:ahLst/>
                <a:cxnLst>
                  <a:cxn ang="0">
                    <a:pos x="T0" y="T1"/>
                  </a:cxn>
                  <a:cxn ang="0">
                    <a:pos x="T2" y="T3"/>
                  </a:cxn>
                  <a:cxn ang="0">
                    <a:pos x="T4" y="T5"/>
                  </a:cxn>
                  <a:cxn ang="0">
                    <a:pos x="T6" y="T7"/>
                  </a:cxn>
                  <a:cxn ang="0">
                    <a:pos x="T8" y="T9"/>
                  </a:cxn>
                </a:cxnLst>
                <a:rect l="0" t="0" r="r" b="b"/>
                <a:pathLst>
                  <a:path w="6" h="56">
                    <a:moveTo>
                      <a:pt x="0" y="0"/>
                    </a:moveTo>
                    <a:cubicBezTo>
                      <a:pt x="2" y="0"/>
                      <a:pt x="4" y="0"/>
                      <a:pt x="6" y="0"/>
                    </a:cubicBezTo>
                    <a:cubicBezTo>
                      <a:pt x="6" y="19"/>
                      <a:pt x="6" y="37"/>
                      <a:pt x="6" y="56"/>
                    </a:cubicBezTo>
                    <a:cubicBezTo>
                      <a:pt x="4" y="56"/>
                      <a:pt x="2" y="56"/>
                      <a:pt x="0" y="56"/>
                    </a:cubicBezTo>
                    <a:cubicBezTo>
                      <a:pt x="0" y="37"/>
                      <a:pt x="0" y="19"/>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230" name="Group 229"/>
          <p:cNvGrpSpPr/>
          <p:nvPr/>
        </p:nvGrpSpPr>
        <p:grpSpPr>
          <a:xfrm>
            <a:off x="8643087" y="4256255"/>
            <a:ext cx="2137749" cy="1005840"/>
            <a:chOff x="8538016" y="3277427"/>
            <a:chExt cx="2137749" cy="1005840"/>
          </a:xfrm>
        </p:grpSpPr>
        <p:sp>
          <p:nvSpPr>
            <p:cNvPr id="231" name="Rectangle 230"/>
            <p:cNvSpPr/>
            <p:nvPr/>
          </p:nvSpPr>
          <p:spPr bwMode="auto">
            <a:xfrm>
              <a:off x="8538016" y="3277427"/>
              <a:ext cx="2137749" cy="1005840"/>
            </a:xfrm>
            <a:prstGeom prst="rect">
              <a:avLst/>
            </a:prstGeom>
            <a:solidFill>
              <a:srgbClr val="003C6C"/>
            </a:solidFill>
            <a:ln w="3175">
              <a:noFill/>
            </a:ln>
          </p:spPr>
          <p:style>
            <a:lnRef idx="0">
              <a:scrgbClr r="0" g="0" b="0"/>
            </a:lnRef>
            <a:fillRef idx="0">
              <a:scrgbClr r="0" g="0" b="0"/>
            </a:fillRef>
            <a:effectRef idx="0">
              <a:scrgbClr r="0" g="0" b="0"/>
            </a:effectRef>
            <a:fontRef idx="minor">
              <a:schemeClr val="lt1"/>
            </a:fontRef>
          </p:style>
          <p:txBody>
            <a:bodyPr spcFirstLastPara="0" vert="horz" wrap="square" lIns="18281" tIns="45713" rIns="18281" bIns="91401" numCol="1" spcCol="1270" anchor="t" anchorCtr="0">
              <a:noAutofit/>
            </a:bodyPr>
            <a:lstStyle/>
            <a:p>
              <a:pPr algn="ctr" defTabSz="725012">
                <a:spcBef>
                  <a:spcPct val="0"/>
                </a:spcBef>
                <a:spcAft>
                  <a:spcPct val="35000"/>
                </a:spcAft>
              </a:pPr>
              <a:r>
                <a:rPr lang="en-US" sz="1600" b="1"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Perceptual Intelligence</a:t>
              </a:r>
              <a:endParaRPr lang="en-US" sz="1600" b="1"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p:txBody>
        </p:sp>
        <p:sp>
          <p:nvSpPr>
            <p:cNvPr id="232" name="Rectangle 231"/>
            <p:cNvSpPr/>
            <p:nvPr/>
          </p:nvSpPr>
          <p:spPr>
            <a:xfrm>
              <a:off x="9204619" y="3670433"/>
              <a:ext cx="881395" cy="276999"/>
            </a:xfrm>
            <a:prstGeom prst="rect">
              <a:avLst/>
            </a:prstGeom>
          </p:spPr>
          <p:txBody>
            <a:bodyPr wrap="none">
              <a:spAutoFit/>
            </a:bodyPr>
            <a:lstStyle/>
            <a:p>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Face, </a:t>
              </a:r>
              <a:r>
                <a:rPr lang="en-US" sz="120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vision</a:t>
              </a:r>
              <a:endPar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p:txBody>
        </p:sp>
        <p:sp>
          <p:nvSpPr>
            <p:cNvPr id="233" name="Rectangle 232"/>
            <p:cNvSpPr/>
            <p:nvPr/>
          </p:nvSpPr>
          <p:spPr>
            <a:xfrm>
              <a:off x="9204619" y="3990981"/>
              <a:ext cx="935577" cy="276999"/>
            </a:xfrm>
            <a:prstGeom prst="rect">
              <a:avLst/>
            </a:prstGeom>
          </p:spPr>
          <p:txBody>
            <a:bodyPr wrap="none">
              <a:spAutoFit/>
            </a:bodyPr>
            <a:lstStyle/>
            <a:p>
              <a:r>
                <a:rPr lang="en-US" sz="120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Speech, text</a:t>
              </a:r>
              <a:endPar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p:txBody>
        </p:sp>
        <p:grpSp>
          <p:nvGrpSpPr>
            <p:cNvPr id="234" name="Group 233"/>
            <p:cNvGrpSpPr/>
            <p:nvPr/>
          </p:nvGrpSpPr>
          <p:grpSpPr>
            <a:xfrm>
              <a:off x="8892356" y="3676097"/>
              <a:ext cx="269629" cy="255077"/>
              <a:chOff x="3248025" y="1189989"/>
              <a:chExt cx="5153661" cy="4875531"/>
            </a:xfrm>
            <a:solidFill>
              <a:schemeClr val="bg1"/>
            </a:solidFill>
          </p:grpSpPr>
          <p:sp>
            <p:nvSpPr>
              <p:cNvPr id="250" name="Freeform 249"/>
              <p:cNvSpPr/>
              <p:nvPr/>
            </p:nvSpPr>
            <p:spPr bwMode="auto">
              <a:xfrm>
                <a:off x="4140351" y="2041127"/>
                <a:ext cx="3427810" cy="3427810"/>
              </a:xfrm>
              <a:custGeom>
                <a:avLst/>
                <a:gdLst>
                  <a:gd name="connsiteX0" fmla="*/ 1713905 w 3427810"/>
                  <a:gd name="connsiteY0" fmla="*/ 0 h 3427810"/>
                  <a:gd name="connsiteX1" fmla="*/ 3427810 w 3427810"/>
                  <a:gd name="connsiteY1" fmla="*/ 1713905 h 3427810"/>
                  <a:gd name="connsiteX2" fmla="*/ 1713905 w 3427810"/>
                  <a:gd name="connsiteY2" fmla="*/ 3427810 h 3427810"/>
                  <a:gd name="connsiteX3" fmla="*/ 0 w 3427810"/>
                  <a:gd name="connsiteY3" fmla="*/ 1713905 h 3427810"/>
                  <a:gd name="connsiteX4" fmla="*/ 1713905 w 3427810"/>
                  <a:gd name="connsiteY4" fmla="*/ 0 h 3427810"/>
                  <a:gd name="connsiteX5" fmla="*/ 1208864 w 3427810"/>
                  <a:gd name="connsiteY5" fmla="*/ 1047322 h 3427810"/>
                  <a:gd name="connsiteX6" fmla="*/ 996139 w 3427810"/>
                  <a:gd name="connsiteY6" fmla="*/ 1260047 h 3427810"/>
                  <a:gd name="connsiteX7" fmla="*/ 1208864 w 3427810"/>
                  <a:gd name="connsiteY7" fmla="*/ 1472772 h 3427810"/>
                  <a:gd name="connsiteX8" fmla="*/ 1421589 w 3427810"/>
                  <a:gd name="connsiteY8" fmla="*/ 1260047 h 3427810"/>
                  <a:gd name="connsiteX9" fmla="*/ 1208864 w 3427810"/>
                  <a:gd name="connsiteY9" fmla="*/ 1047322 h 3427810"/>
                  <a:gd name="connsiteX10" fmla="*/ 2115987 w 3427810"/>
                  <a:gd name="connsiteY10" fmla="*/ 1047322 h 3427810"/>
                  <a:gd name="connsiteX11" fmla="*/ 1903262 w 3427810"/>
                  <a:gd name="connsiteY11" fmla="*/ 1260047 h 3427810"/>
                  <a:gd name="connsiteX12" fmla="*/ 2115987 w 3427810"/>
                  <a:gd name="connsiteY12" fmla="*/ 1472772 h 3427810"/>
                  <a:gd name="connsiteX13" fmla="*/ 2328712 w 3427810"/>
                  <a:gd name="connsiteY13" fmla="*/ 1260047 h 3427810"/>
                  <a:gd name="connsiteX14" fmla="*/ 2115987 w 3427810"/>
                  <a:gd name="connsiteY14" fmla="*/ 1047322 h 3427810"/>
                  <a:gd name="connsiteX15" fmla="*/ 516914 w 3427810"/>
                  <a:gd name="connsiteY15" fmla="*/ 1913335 h 3427810"/>
                  <a:gd name="connsiteX16" fmla="*/ 536018 w 3427810"/>
                  <a:gd name="connsiteY16" fmla="*/ 1987632 h 3427810"/>
                  <a:gd name="connsiteX17" fmla="*/ 1680074 w 3427810"/>
                  <a:gd name="connsiteY17" fmla="*/ 2829321 h 3427810"/>
                  <a:gd name="connsiteX18" fmla="*/ 2824130 w 3427810"/>
                  <a:gd name="connsiteY18" fmla="*/ 1987632 h 3427810"/>
                  <a:gd name="connsiteX19" fmla="*/ 2843234 w 3427810"/>
                  <a:gd name="connsiteY19" fmla="*/ 1913335 h 3427810"/>
                  <a:gd name="connsiteX20" fmla="*/ 2613164 w 3427810"/>
                  <a:gd name="connsiteY20" fmla="*/ 1913335 h 3427810"/>
                  <a:gd name="connsiteX21" fmla="*/ 2611114 w 3427810"/>
                  <a:gd name="connsiteY21" fmla="*/ 1921305 h 3427810"/>
                  <a:gd name="connsiteX22" fmla="*/ 1680074 w 3427810"/>
                  <a:gd name="connsiteY22" fmla="*/ 2606277 h 3427810"/>
                  <a:gd name="connsiteX23" fmla="*/ 749034 w 3427810"/>
                  <a:gd name="connsiteY23" fmla="*/ 1921305 h 3427810"/>
                  <a:gd name="connsiteX24" fmla="*/ 746985 w 3427810"/>
                  <a:gd name="connsiteY24" fmla="*/ 1913335 h 3427810"/>
                  <a:gd name="connsiteX25" fmla="*/ 516914 w 3427810"/>
                  <a:gd name="connsiteY25" fmla="*/ 1913335 h 342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27810" h="3427810">
                    <a:moveTo>
                      <a:pt x="1713905" y="0"/>
                    </a:moveTo>
                    <a:cubicBezTo>
                      <a:pt x="2660469" y="0"/>
                      <a:pt x="3427810" y="767341"/>
                      <a:pt x="3427810" y="1713905"/>
                    </a:cubicBezTo>
                    <a:cubicBezTo>
                      <a:pt x="3427810" y="2660469"/>
                      <a:pt x="2660469" y="3427810"/>
                      <a:pt x="1713905" y="3427810"/>
                    </a:cubicBezTo>
                    <a:cubicBezTo>
                      <a:pt x="767341" y="3427810"/>
                      <a:pt x="0" y="2660469"/>
                      <a:pt x="0" y="1713905"/>
                    </a:cubicBezTo>
                    <a:cubicBezTo>
                      <a:pt x="0" y="767341"/>
                      <a:pt x="767341" y="0"/>
                      <a:pt x="1713905" y="0"/>
                    </a:cubicBezTo>
                    <a:close/>
                    <a:moveTo>
                      <a:pt x="1208864" y="1047322"/>
                    </a:moveTo>
                    <a:cubicBezTo>
                      <a:pt x="1091379" y="1047322"/>
                      <a:pt x="996139" y="1142562"/>
                      <a:pt x="996139" y="1260047"/>
                    </a:cubicBezTo>
                    <a:cubicBezTo>
                      <a:pt x="996139" y="1377532"/>
                      <a:pt x="1091379" y="1472772"/>
                      <a:pt x="1208864" y="1472772"/>
                    </a:cubicBezTo>
                    <a:cubicBezTo>
                      <a:pt x="1326349" y="1472772"/>
                      <a:pt x="1421589" y="1377532"/>
                      <a:pt x="1421589" y="1260047"/>
                    </a:cubicBezTo>
                    <a:cubicBezTo>
                      <a:pt x="1421589" y="1142562"/>
                      <a:pt x="1326349" y="1047322"/>
                      <a:pt x="1208864" y="1047322"/>
                    </a:cubicBezTo>
                    <a:close/>
                    <a:moveTo>
                      <a:pt x="2115987" y="1047322"/>
                    </a:moveTo>
                    <a:cubicBezTo>
                      <a:pt x="1998502" y="1047322"/>
                      <a:pt x="1903262" y="1142562"/>
                      <a:pt x="1903262" y="1260047"/>
                    </a:cubicBezTo>
                    <a:cubicBezTo>
                      <a:pt x="1903262" y="1377532"/>
                      <a:pt x="1998502" y="1472772"/>
                      <a:pt x="2115987" y="1472772"/>
                    </a:cubicBezTo>
                    <a:cubicBezTo>
                      <a:pt x="2233472" y="1472772"/>
                      <a:pt x="2328712" y="1377532"/>
                      <a:pt x="2328712" y="1260047"/>
                    </a:cubicBezTo>
                    <a:cubicBezTo>
                      <a:pt x="2328712" y="1142562"/>
                      <a:pt x="2233472" y="1047322"/>
                      <a:pt x="2115987" y="1047322"/>
                    </a:cubicBezTo>
                    <a:close/>
                    <a:moveTo>
                      <a:pt x="516914" y="1913335"/>
                    </a:moveTo>
                    <a:lnTo>
                      <a:pt x="536018" y="1987632"/>
                    </a:lnTo>
                    <a:cubicBezTo>
                      <a:pt x="687687" y="2475264"/>
                      <a:pt x="1142533" y="2829321"/>
                      <a:pt x="1680074" y="2829321"/>
                    </a:cubicBezTo>
                    <a:cubicBezTo>
                      <a:pt x="2217615" y="2829321"/>
                      <a:pt x="2672461" y="2475264"/>
                      <a:pt x="2824130" y="1987632"/>
                    </a:cubicBezTo>
                    <a:lnTo>
                      <a:pt x="2843234" y="1913335"/>
                    </a:lnTo>
                    <a:lnTo>
                      <a:pt x="2613164" y="1913335"/>
                    </a:lnTo>
                    <a:lnTo>
                      <a:pt x="2611114" y="1921305"/>
                    </a:lnTo>
                    <a:cubicBezTo>
                      <a:pt x="2487685" y="2318143"/>
                      <a:pt x="2117528" y="2606277"/>
                      <a:pt x="1680074" y="2606277"/>
                    </a:cubicBezTo>
                    <a:cubicBezTo>
                      <a:pt x="1242620" y="2606277"/>
                      <a:pt x="872464" y="2318143"/>
                      <a:pt x="749034" y="1921305"/>
                    </a:cubicBezTo>
                    <a:lnTo>
                      <a:pt x="746985" y="1913335"/>
                    </a:lnTo>
                    <a:lnTo>
                      <a:pt x="516914" y="1913335"/>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51" name="Freeform 250"/>
              <p:cNvSpPr/>
              <p:nvPr/>
            </p:nvSpPr>
            <p:spPr bwMode="auto">
              <a:xfrm rot="5400000">
                <a:off x="3270885" y="1189989"/>
                <a:ext cx="1016001" cy="1061721"/>
              </a:xfrm>
              <a:custGeom>
                <a:avLst/>
                <a:gdLst>
                  <a:gd name="connsiteX0" fmla="*/ 0 w 1016001"/>
                  <a:gd name="connsiteY0" fmla="*/ 1061721 h 1061721"/>
                  <a:gd name="connsiteX1" fmla="*/ 0 w 1016001"/>
                  <a:gd name="connsiteY1" fmla="*/ 1016001 h 1061721"/>
                  <a:gd name="connsiteX2" fmla="*/ 0 w 1016001"/>
                  <a:gd name="connsiteY2" fmla="*/ 880746 h 1061721"/>
                  <a:gd name="connsiteX3" fmla="*/ 0 w 1016001"/>
                  <a:gd name="connsiteY3" fmla="*/ 0 h 1061721"/>
                  <a:gd name="connsiteX4" fmla="*/ 180975 w 1016001"/>
                  <a:gd name="connsiteY4" fmla="*/ 0 h 1061721"/>
                  <a:gd name="connsiteX5" fmla="*/ 180975 w 1016001"/>
                  <a:gd name="connsiteY5" fmla="*/ 880746 h 1061721"/>
                  <a:gd name="connsiteX6" fmla="*/ 1016001 w 1016001"/>
                  <a:gd name="connsiteY6" fmla="*/ 880746 h 1061721"/>
                  <a:gd name="connsiteX7" fmla="*/ 1016001 w 1016001"/>
                  <a:gd name="connsiteY7" fmla="*/ 1061721 h 10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001" h="1061721">
                    <a:moveTo>
                      <a:pt x="0" y="1061721"/>
                    </a:moveTo>
                    <a:lnTo>
                      <a:pt x="0" y="1016001"/>
                    </a:lnTo>
                    <a:lnTo>
                      <a:pt x="0" y="880746"/>
                    </a:lnTo>
                    <a:lnTo>
                      <a:pt x="0" y="0"/>
                    </a:lnTo>
                    <a:lnTo>
                      <a:pt x="180975" y="0"/>
                    </a:lnTo>
                    <a:lnTo>
                      <a:pt x="180975" y="880746"/>
                    </a:lnTo>
                    <a:lnTo>
                      <a:pt x="1016001" y="880746"/>
                    </a:lnTo>
                    <a:lnTo>
                      <a:pt x="1016001" y="1061721"/>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52" name="Freeform 251"/>
              <p:cNvSpPr/>
              <p:nvPr/>
            </p:nvSpPr>
            <p:spPr bwMode="auto">
              <a:xfrm rot="10800000">
                <a:off x="7385685" y="1189989"/>
                <a:ext cx="1016001" cy="1061721"/>
              </a:xfrm>
              <a:custGeom>
                <a:avLst/>
                <a:gdLst>
                  <a:gd name="connsiteX0" fmla="*/ 0 w 1016001"/>
                  <a:gd name="connsiteY0" fmla="*/ 1061721 h 1061721"/>
                  <a:gd name="connsiteX1" fmla="*/ 0 w 1016001"/>
                  <a:gd name="connsiteY1" fmla="*/ 1016001 h 1061721"/>
                  <a:gd name="connsiteX2" fmla="*/ 0 w 1016001"/>
                  <a:gd name="connsiteY2" fmla="*/ 880746 h 1061721"/>
                  <a:gd name="connsiteX3" fmla="*/ 0 w 1016001"/>
                  <a:gd name="connsiteY3" fmla="*/ 0 h 1061721"/>
                  <a:gd name="connsiteX4" fmla="*/ 180975 w 1016001"/>
                  <a:gd name="connsiteY4" fmla="*/ 0 h 1061721"/>
                  <a:gd name="connsiteX5" fmla="*/ 180975 w 1016001"/>
                  <a:gd name="connsiteY5" fmla="*/ 880746 h 1061721"/>
                  <a:gd name="connsiteX6" fmla="*/ 1016001 w 1016001"/>
                  <a:gd name="connsiteY6" fmla="*/ 880746 h 1061721"/>
                  <a:gd name="connsiteX7" fmla="*/ 1016001 w 1016001"/>
                  <a:gd name="connsiteY7" fmla="*/ 1061721 h 10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001" h="1061721">
                    <a:moveTo>
                      <a:pt x="0" y="1061721"/>
                    </a:moveTo>
                    <a:lnTo>
                      <a:pt x="0" y="1016001"/>
                    </a:lnTo>
                    <a:lnTo>
                      <a:pt x="0" y="880746"/>
                    </a:lnTo>
                    <a:lnTo>
                      <a:pt x="0" y="0"/>
                    </a:lnTo>
                    <a:lnTo>
                      <a:pt x="180975" y="0"/>
                    </a:lnTo>
                    <a:lnTo>
                      <a:pt x="180975" y="880746"/>
                    </a:lnTo>
                    <a:lnTo>
                      <a:pt x="1016001" y="880746"/>
                    </a:lnTo>
                    <a:lnTo>
                      <a:pt x="1016001" y="1061721"/>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53" name="Freeform 252"/>
              <p:cNvSpPr/>
              <p:nvPr/>
            </p:nvSpPr>
            <p:spPr bwMode="auto">
              <a:xfrm>
                <a:off x="3248025" y="5033549"/>
                <a:ext cx="1016001" cy="1031971"/>
              </a:xfrm>
              <a:custGeom>
                <a:avLst/>
                <a:gdLst>
                  <a:gd name="connsiteX0" fmla="*/ 0 w 1016001"/>
                  <a:gd name="connsiteY0" fmla="*/ 1061721 h 1061721"/>
                  <a:gd name="connsiteX1" fmla="*/ 0 w 1016001"/>
                  <a:gd name="connsiteY1" fmla="*/ 1016001 h 1061721"/>
                  <a:gd name="connsiteX2" fmla="*/ 0 w 1016001"/>
                  <a:gd name="connsiteY2" fmla="*/ 880746 h 1061721"/>
                  <a:gd name="connsiteX3" fmla="*/ 0 w 1016001"/>
                  <a:gd name="connsiteY3" fmla="*/ 0 h 1061721"/>
                  <a:gd name="connsiteX4" fmla="*/ 180975 w 1016001"/>
                  <a:gd name="connsiteY4" fmla="*/ 0 h 1061721"/>
                  <a:gd name="connsiteX5" fmla="*/ 180975 w 1016001"/>
                  <a:gd name="connsiteY5" fmla="*/ 880746 h 1061721"/>
                  <a:gd name="connsiteX6" fmla="*/ 1016001 w 1016001"/>
                  <a:gd name="connsiteY6" fmla="*/ 880746 h 1061721"/>
                  <a:gd name="connsiteX7" fmla="*/ 1016001 w 1016001"/>
                  <a:gd name="connsiteY7" fmla="*/ 1061721 h 10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001" h="1061721">
                    <a:moveTo>
                      <a:pt x="0" y="1061721"/>
                    </a:moveTo>
                    <a:lnTo>
                      <a:pt x="0" y="1016001"/>
                    </a:lnTo>
                    <a:lnTo>
                      <a:pt x="0" y="880746"/>
                    </a:lnTo>
                    <a:lnTo>
                      <a:pt x="0" y="0"/>
                    </a:lnTo>
                    <a:lnTo>
                      <a:pt x="180975" y="0"/>
                    </a:lnTo>
                    <a:lnTo>
                      <a:pt x="180975" y="880746"/>
                    </a:lnTo>
                    <a:lnTo>
                      <a:pt x="1016001" y="880746"/>
                    </a:lnTo>
                    <a:lnTo>
                      <a:pt x="1016001" y="1061721"/>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54" name="Freeform 253"/>
              <p:cNvSpPr/>
              <p:nvPr/>
            </p:nvSpPr>
            <p:spPr bwMode="auto">
              <a:xfrm rot="16200000">
                <a:off x="7377700" y="5041534"/>
                <a:ext cx="1016001" cy="1031971"/>
              </a:xfrm>
              <a:custGeom>
                <a:avLst/>
                <a:gdLst>
                  <a:gd name="connsiteX0" fmla="*/ 0 w 1016001"/>
                  <a:gd name="connsiteY0" fmla="*/ 1061721 h 1061721"/>
                  <a:gd name="connsiteX1" fmla="*/ 0 w 1016001"/>
                  <a:gd name="connsiteY1" fmla="*/ 1016001 h 1061721"/>
                  <a:gd name="connsiteX2" fmla="*/ 0 w 1016001"/>
                  <a:gd name="connsiteY2" fmla="*/ 880746 h 1061721"/>
                  <a:gd name="connsiteX3" fmla="*/ 0 w 1016001"/>
                  <a:gd name="connsiteY3" fmla="*/ 0 h 1061721"/>
                  <a:gd name="connsiteX4" fmla="*/ 180975 w 1016001"/>
                  <a:gd name="connsiteY4" fmla="*/ 0 h 1061721"/>
                  <a:gd name="connsiteX5" fmla="*/ 180975 w 1016001"/>
                  <a:gd name="connsiteY5" fmla="*/ 880746 h 1061721"/>
                  <a:gd name="connsiteX6" fmla="*/ 1016001 w 1016001"/>
                  <a:gd name="connsiteY6" fmla="*/ 880746 h 1061721"/>
                  <a:gd name="connsiteX7" fmla="*/ 1016001 w 1016001"/>
                  <a:gd name="connsiteY7" fmla="*/ 1061721 h 10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001" h="1061721">
                    <a:moveTo>
                      <a:pt x="0" y="1061721"/>
                    </a:moveTo>
                    <a:lnTo>
                      <a:pt x="0" y="1016001"/>
                    </a:lnTo>
                    <a:lnTo>
                      <a:pt x="0" y="880746"/>
                    </a:lnTo>
                    <a:lnTo>
                      <a:pt x="0" y="0"/>
                    </a:lnTo>
                    <a:lnTo>
                      <a:pt x="180975" y="0"/>
                    </a:lnTo>
                    <a:lnTo>
                      <a:pt x="180975" y="880746"/>
                    </a:lnTo>
                    <a:lnTo>
                      <a:pt x="1016001" y="880746"/>
                    </a:lnTo>
                    <a:lnTo>
                      <a:pt x="1016001" y="1061721"/>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35" name="Group 234"/>
            <p:cNvGrpSpPr/>
            <p:nvPr/>
          </p:nvGrpSpPr>
          <p:grpSpPr>
            <a:xfrm>
              <a:off x="8883959" y="4029213"/>
              <a:ext cx="286422" cy="241797"/>
              <a:chOff x="4746173" y="1443591"/>
              <a:chExt cx="4626426" cy="3905623"/>
            </a:xfrm>
            <a:solidFill>
              <a:schemeClr val="bg1"/>
            </a:solidFill>
          </p:grpSpPr>
          <p:grpSp>
            <p:nvGrpSpPr>
              <p:cNvPr id="236" name="Group 386"/>
              <p:cNvGrpSpPr>
                <a:grpSpLocks noChangeAspect="1"/>
              </p:cNvGrpSpPr>
              <p:nvPr/>
            </p:nvGrpSpPr>
            <p:grpSpPr bwMode="auto">
              <a:xfrm>
                <a:off x="4746173" y="2973313"/>
                <a:ext cx="1414640" cy="2318440"/>
                <a:chOff x="-1261" y="1888"/>
                <a:chExt cx="576" cy="944"/>
              </a:xfrm>
              <a:grpFill/>
            </p:grpSpPr>
            <p:sp>
              <p:nvSpPr>
                <p:cNvPr id="247" name="Freeform 387"/>
                <p:cNvSpPr>
                  <a:spLocks/>
                </p:cNvSpPr>
                <p:nvPr/>
              </p:nvSpPr>
              <p:spPr bwMode="auto">
                <a:xfrm>
                  <a:off x="-1115" y="1888"/>
                  <a:ext cx="284" cy="607"/>
                </a:xfrm>
                <a:custGeom>
                  <a:avLst/>
                  <a:gdLst>
                    <a:gd name="T0" fmla="*/ 60 w 120"/>
                    <a:gd name="T1" fmla="*/ 257 h 257"/>
                    <a:gd name="T2" fmla="*/ 120 w 120"/>
                    <a:gd name="T3" fmla="*/ 196 h 257"/>
                    <a:gd name="T4" fmla="*/ 120 w 120"/>
                    <a:gd name="T5" fmla="*/ 61 h 257"/>
                    <a:gd name="T6" fmla="*/ 60 w 120"/>
                    <a:gd name="T7" fmla="*/ 0 h 257"/>
                    <a:gd name="T8" fmla="*/ 0 w 120"/>
                    <a:gd name="T9" fmla="*/ 61 h 257"/>
                    <a:gd name="T10" fmla="*/ 0 w 120"/>
                    <a:gd name="T11" fmla="*/ 196 h 257"/>
                    <a:gd name="T12" fmla="*/ 60 w 120"/>
                    <a:gd name="T13" fmla="*/ 257 h 257"/>
                  </a:gdLst>
                  <a:ahLst/>
                  <a:cxnLst>
                    <a:cxn ang="0">
                      <a:pos x="T0" y="T1"/>
                    </a:cxn>
                    <a:cxn ang="0">
                      <a:pos x="T2" y="T3"/>
                    </a:cxn>
                    <a:cxn ang="0">
                      <a:pos x="T4" y="T5"/>
                    </a:cxn>
                    <a:cxn ang="0">
                      <a:pos x="T6" y="T7"/>
                    </a:cxn>
                    <a:cxn ang="0">
                      <a:pos x="T8" y="T9"/>
                    </a:cxn>
                    <a:cxn ang="0">
                      <a:pos x="T10" y="T11"/>
                    </a:cxn>
                    <a:cxn ang="0">
                      <a:pos x="T12" y="T13"/>
                    </a:cxn>
                  </a:cxnLst>
                  <a:rect l="0" t="0" r="r" b="b"/>
                  <a:pathLst>
                    <a:path w="120" h="257">
                      <a:moveTo>
                        <a:pt x="60" y="257"/>
                      </a:moveTo>
                      <a:cubicBezTo>
                        <a:pt x="93" y="257"/>
                        <a:pt x="120" y="230"/>
                        <a:pt x="120" y="196"/>
                      </a:cubicBezTo>
                      <a:cubicBezTo>
                        <a:pt x="120" y="175"/>
                        <a:pt x="120" y="86"/>
                        <a:pt x="120" y="61"/>
                      </a:cubicBezTo>
                      <a:cubicBezTo>
                        <a:pt x="120" y="27"/>
                        <a:pt x="93" y="0"/>
                        <a:pt x="60" y="0"/>
                      </a:cubicBezTo>
                      <a:cubicBezTo>
                        <a:pt x="27" y="0"/>
                        <a:pt x="0" y="27"/>
                        <a:pt x="0" y="61"/>
                      </a:cubicBezTo>
                      <a:cubicBezTo>
                        <a:pt x="0" y="80"/>
                        <a:pt x="0" y="177"/>
                        <a:pt x="0" y="196"/>
                      </a:cubicBezTo>
                      <a:cubicBezTo>
                        <a:pt x="0" y="230"/>
                        <a:pt x="27" y="257"/>
                        <a:pt x="60" y="25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700">
                    <a:solidFill>
                      <a:srgbClr val="FFFFFF"/>
                    </a:solidFill>
                  </a:endParaRPr>
                </a:p>
              </p:txBody>
            </p:sp>
            <p:sp>
              <p:nvSpPr>
                <p:cNvPr id="248" name="Freeform 388"/>
                <p:cNvSpPr>
                  <a:spLocks/>
                </p:cNvSpPr>
                <p:nvPr/>
              </p:nvSpPr>
              <p:spPr bwMode="auto">
                <a:xfrm>
                  <a:off x="-1261" y="2261"/>
                  <a:ext cx="576" cy="571"/>
                </a:xfrm>
                <a:custGeom>
                  <a:avLst/>
                  <a:gdLst>
                    <a:gd name="T0" fmla="*/ 204 w 244"/>
                    <a:gd name="T1" fmla="*/ 0 h 242"/>
                    <a:gd name="T2" fmla="*/ 204 w 244"/>
                    <a:gd name="T3" fmla="*/ 51 h 242"/>
                    <a:gd name="T4" fmla="*/ 136 w 244"/>
                    <a:gd name="T5" fmla="*/ 120 h 242"/>
                    <a:gd name="T6" fmla="*/ 108 w 244"/>
                    <a:gd name="T7" fmla="*/ 120 h 242"/>
                    <a:gd name="T8" fmla="*/ 40 w 244"/>
                    <a:gd name="T9" fmla="*/ 51 h 242"/>
                    <a:gd name="T10" fmla="*/ 40 w 244"/>
                    <a:gd name="T11" fmla="*/ 0 h 242"/>
                    <a:gd name="T12" fmla="*/ 0 w 244"/>
                    <a:gd name="T13" fmla="*/ 0 h 242"/>
                    <a:gd name="T14" fmla="*/ 0 w 244"/>
                    <a:gd name="T15" fmla="*/ 51 h 242"/>
                    <a:gd name="T16" fmla="*/ 102 w 244"/>
                    <a:gd name="T17" fmla="*/ 160 h 242"/>
                    <a:gd name="T18" fmla="*/ 102 w 244"/>
                    <a:gd name="T19" fmla="*/ 202 h 242"/>
                    <a:gd name="T20" fmla="*/ 41 w 244"/>
                    <a:gd name="T21" fmla="*/ 202 h 242"/>
                    <a:gd name="T22" fmla="*/ 41 w 244"/>
                    <a:gd name="T23" fmla="*/ 242 h 242"/>
                    <a:gd name="T24" fmla="*/ 203 w 244"/>
                    <a:gd name="T25" fmla="*/ 242 h 242"/>
                    <a:gd name="T26" fmla="*/ 203 w 244"/>
                    <a:gd name="T27" fmla="*/ 202 h 242"/>
                    <a:gd name="T28" fmla="*/ 142 w 244"/>
                    <a:gd name="T29" fmla="*/ 202 h 242"/>
                    <a:gd name="T30" fmla="*/ 142 w 244"/>
                    <a:gd name="T31" fmla="*/ 160 h 242"/>
                    <a:gd name="T32" fmla="*/ 244 w 244"/>
                    <a:gd name="T33" fmla="*/ 51 h 242"/>
                    <a:gd name="T34" fmla="*/ 244 w 244"/>
                    <a:gd name="T35" fmla="*/ 0 h 242"/>
                    <a:gd name="T36" fmla="*/ 204 w 244"/>
                    <a:gd name="T37"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4" h="242">
                      <a:moveTo>
                        <a:pt x="204" y="0"/>
                      </a:moveTo>
                      <a:cubicBezTo>
                        <a:pt x="204" y="51"/>
                        <a:pt x="204" y="51"/>
                        <a:pt x="204" y="51"/>
                      </a:cubicBezTo>
                      <a:cubicBezTo>
                        <a:pt x="204" y="89"/>
                        <a:pt x="173" y="120"/>
                        <a:pt x="136" y="120"/>
                      </a:cubicBezTo>
                      <a:cubicBezTo>
                        <a:pt x="108" y="120"/>
                        <a:pt x="108" y="120"/>
                        <a:pt x="108" y="120"/>
                      </a:cubicBezTo>
                      <a:cubicBezTo>
                        <a:pt x="71" y="120"/>
                        <a:pt x="40" y="89"/>
                        <a:pt x="40" y="51"/>
                      </a:cubicBezTo>
                      <a:cubicBezTo>
                        <a:pt x="40" y="0"/>
                        <a:pt x="40" y="0"/>
                        <a:pt x="40" y="0"/>
                      </a:cubicBezTo>
                      <a:cubicBezTo>
                        <a:pt x="0" y="0"/>
                        <a:pt x="0" y="0"/>
                        <a:pt x="0" y="0"/>
                      </a:cubicBezTo>
                      <a:cubicBezTo>
                        <a:pt x="0" y="51"/>
                        <a:pt x="0" y="51"/>
                        <a:pt x="0" y="51"/>
                      </a:cubicBezTo>
                      <a:cubicBezTo>
                        <a:pt x="0" y="109"/>
                        <a:pt x="45" y="156"/>
                        <a:pt x="102" y="160"/>
                      </a:cubicBezTo>
                      <a:cubicBezTo>
                        <a:pt x="102" y="202"/>
                        <a:pt x="102" y="202"/>
                        <a:pt x="102" y="202"/>
                      </a:cubicBezTo>
                      <a:cubicBezTo>
                        <a:pt x="41" y="202"/>
                        <a:pt x="41" y="202"/>
                        <a:pt x="41" y="202"/>
                      </a:cubicBezTo>
                      <a:cubicBezTo>
                        <a:pt x="41" y="242"/>
                        <a:pt x="41" y="242"/>
                        <a:pt x="41" y="242"/>
                      </a:cubicBezTo>
                      <a:cubicBezTo>
                        <a:pt x="203" y="242"/>
                        <a:pt x="203" y="242"/>
                        <a:pt x="203" y="242"/>
                      </a:cubicBezTo>
                      <a:cubicBezTo>
                        <a:pt x="203" y="202"/>
                        <a:pt x="203" y="202"/>
                        <a:pt x="203" y="202"/>
                      </a:cubicBezTo>
                      <a:cubicBezTo>
                        <a:pt x="142" y="202"/>
                        <a:pt x="142" y="202"/>
                        <a:pt x="142" y="202"/>
                      </a:cubicBezTo>
                      <a:cubicBezTo>
                        <a:pt x="142" y="160"/>
                        <a:pt x="142" y="160"/>
                        <a:pt x="142" y="160"/>
                      </a:cubicBezTo>
                      <a:cubicBezTo>
                        <a:pt x="199" y="156"/>
                        <a:pt x="244" y="109"/>
                        <a:pt x="244" y="51"/>
                      </a:cubicBezTo>
                      <a:cubicBezTo>
                        <a:pt x="244" y="0"/>
                        <a:pt x="244" y="0"/>
                        <a:pt x="244" y="0"/>
                      </a:cubicBezTo>
                      <a:lnTo>
                        <a:pt x="20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700">
                    <a:solidFill>
                      <a:srgbClr val="FFFFFF"/>
                    </a:solidFill>
                  </a:endParaRPr>
                </a:p>
              </p:txBody>
            </p:sp>
            <p:sp>
              <p:nvSpPr>
                <p:cNvPr id="249" name="Freeform 389"/>
                <p:cNvSpPr>
                  <a:spLocks noEditPoints="1"/>
                </p:cNvSpPr>
                <p:nvPr/>
              </p:nvSpPr>
              <p:spPr bwMode="auto">
                <a:xfrm>
                  <a:off x="-926" y="2738"/>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700">
                    <a:solidFill>
                      <a:srgbClr val="FFFFFF"/>
                    </a:solidFill>
                  </a:endParaRPr>
                </a:p>
              </p:txBody>
            </p:sp>
          </p:grpSp>
          <p:grpSp>
            <p:nvGrpSpPr>
              <p:cNvPr id="237" name="Group 236"/>
              <p:cNvGrpSpPr/>
              <p:nvPr/>
            </p:nvGrpSpPr>
            <p:grpSpPr>
              <a:xfrm>
                <a:off x="5345480" y="1443592"/>
                <a:ext cx="1381394" cy="1269128"/>
                <a:chOff x="5345480" y="1443592"/>
                <a:chExt cx="1381394" cy="1269128"/>
              </a:xfrm>
              <a:grpFill/>
            </p:grpSpPr>
            <p:sp>
              <p:nvSpPr>
                <p:cNvPr id="245" name="Bent Arrow 244"/>
                <p:cNvSpPr/>
                <p:nvPr/>
              </p:nvSpPr>
              <p:spPr bwMode="auto">
                <a:xfrm>
                  <a:off x="5345480" y="1554480"/>
                  <a:ext cx="1222960" cy="1158240"/>
                </a:xfrm>
                <a:prstGeom prst="bentArrow">
                  <a:avLst>
                    <a:gd name="adj1" fmla="val 19737"/>
                    <a:gd name="adj2" fmla="val 25000"/>
                    <a:gd name="adj3" fmla="val 26316"/>
                    <a:gd name="adj4" fmla="val 55925"/>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46" name="Isosceles Triangle 245"/>
                <p:cNvSpPr/>
                <p:nvPr/>
              </p:nvSpPr>
              <p:spPr bwMode="auto">
                <a:xfrm rot="5400000">
                  <a:off x="6110896" y="1589033"/>
                  <a:ext cx="761420" cy="470537"/>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38" name="Group 237"/>
              <p:cNvGrpSpPr/>
              <p:nvPr/>
            </p:nvGrpSpPr>
            <p:grpSpPr>
              <a:xfrm rot="10800000">
                <a:off x="7049745" y="4080086"/>
                <a:ext cx="1381394" cy="1269128"/>
                <a:chOff x="5345480" y="1443592"/>
                <a:chExt cx="1381394" cy="1269128"/>
              </a:xfrm>
              <a:grpFill/>
            </p:grpSpPr>
            <p:sp>
              <p:nvSpPr>
                <p:cNvPr id="243" name="Bent Arrow 242"/>
                <p:cNvSpPr/>
                <p:nvPr/>
              </p:nvSpPr>
              <p:spPr bwMode="auto">
                <a:xfrm>
                  <a:off x="5345480" y="1554480"/>
                  <a:ext cx="1222960" cy="1158240"/>
                </a:xfrm>
                <a:prstGeom prst="bentArrow">
                  <a:avLst>
                    <a:gd name="adj1" fmla="val 19737"/>
                    <a:gd name="adj2" fmla="val 25000"/>
                    <a:gd name="adj3" fmla="val 26316"/>
                    <a:gd name="adj4" fmla="val 55925"/>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44" name="Isosceles Triangle 243"/>
                <p:cNvSpPr/>
                <p:nvPr/>
              </p:nvSpPr>
              <p:spPr bwMode="auto">
                <a:xfrm rot="5400000">
                  <a:off x="6110896" y="1589033"/>
                  <a:ext cx="761420" cy="470537"/>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39" name="Freeform 238"/>
              <p:cNvSpPr/>
              <p:nvPr/>
            </p:nvSpPr>
            <p:spPr bwMode="auto">
              <a:xfrm>
                <a:off x="7275189" y="1443591"/>
                <a:ext cx="2097410" cy="2549289"/>
              </a:xfrm>
              <a:custGeom>
                <a:avLst/>
                <a:gdLst>
                  <a:gd name="connsiteX0" fmla="*/ 0 w 2097410"/>
                  <a:gd name="connsiteY0" fmla="*/ 0 h 2549289"/>
                  <a:gd name="connsiteX1" fmla="*/ 2097410 w 2097410"/>
                  <a:gd name="connsiteY1" fmla="*/ 0 h 2549289"/>
                  <a:gd name="connsiteX2" fmla="*/ 2097410 w 2097410"/>
                  <a:gd name="connsiteY2" fmla="*/ 2549289 h 2549289"/>
                  <a:gd name="connsiteX3" fmla="*/ 0 w 2097410"/>
                  <a:gd name="connsiteY3" fmla="*/ 2549289 h 2549289"/>
                  <a:gd name="connsiteX4" fmla="*/ 0 w 2097410"/>
                  <a:gd name="connsiteY4" fmla="*/ 0 h 2549289"/>
                  <a:gd name="connsiteX5" fmla="*/ 157095 w 2097410"/>
                  <a:gd name="connsiteY5" fmla="*/ 154388 h 2549289"/>
                  <a:gd name="connsiteX6" fmla="*/ 157095 w 2097410"/>
                  <a:gd name="connsiteY6" fmla="*/ 2394900 h 2549289"/>
                  <a:gd name="connsiteX7" fmla="*/ 1940316 w 2097410"/>
                  <a:gd name="connsiteY7" fmla="*/ 2394900 h 2549289"/>
                  <a:gd name="connsiteX8" fmla="*/ 1940316 w 2097410"/>
                  <a:gd name="connsiteY8" fmla="*/ 154388 h 2549289"/>
                  <a:gd name="connsiteX9" fmla="*/ 157095 w 2097410"/>
                  <a:gd name="connsiteY9" fmla="*/ 154388 h 254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410" h="2549289">
                    <a:moveTo>
                      <a:pt x="0" y="0"/>
                    </a:moveTo>
                    <a:lnTo>
                      <a:pt x="2097410" y="0"/>
                    </a:lnTo>
                    <a:lnTo>
                      <a:pt x="2097410" y="2549289"/>
                    </a:lnTo>
                    <a:lnTo>
                      <a:pt x="0" y="2549289"/>
                    </a:lnTo>
                    <a:lnTo>
                      <a:pt x="0" y="0"/>
                    </a:lnTo>
                    <a:close/>
                    <a:moveTo>
                      <a:pt x="157095" y="154388"/>
                    </a:moveTo>
                    <a:lnTo>
                      <a:pt x="157095" y="2394900"/>
                    </a:lnTo>
                    <a:lnTo>
                      <a:pt x="1940316" y="2394900"/>
                    </a:lnTo>
                    <a:lnTo>
                      <a:pt x="1940316" y="154388"/>
                    </a:lnTo>
                    <a:lnTo>
                      <a:pt x="157095" y="154388"/>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40" name="Rectangle 239"/>
              <p:cNvSpPr/>
              <p:nvPr/>
            </p:nvSpPr>
            <p:spPr bwMode="auto">
              <a:xfrm>
                <a:off x="7711440" y="1981200"/>
                <a:ext cx="1127760" cy="1524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41" name="Rectangle 240"/>
              <p:cNvSpPr/>
              <p:nvPr/>
            </p:nvSpPr>
            <p:spPr bwMode="auto">
              <a:xfrm>
                <a:off x="7711440" y="2518221"/>
                <a:ext cx="1127760" cy="1524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42" name="Rectangle 241"/>
              <p:cNvSpPr/>
              <p:nvPr/>
            </p:nvSpPr>
            <p:spPr bwMode="auto">
              <a:xfrm>
                <a:off x="7711440" y="3055242"/>
                <a:ext cx="1127760" cy="1524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255" name="Group 254"/>
          <p:cNvGrpSpPr/>
          <p:nvPr/>
        </p:nvGrpSpPr>
        <p:grpSpPr>
          <a:xfrm>
            <a:off x="8632984" y="3153089"/>
            <a:ext cx="2147853" cy="1005840"/>
            <a:chOff x="8527913" y="2888721"/>
            <a:chExt cx="2147853" cy="1005840"/>
          </a:xfrm>
        </p:grpSpPr>
        <p:sp>
          <p:nvSpPr>
            <p:cNvPr id="256" name="Rectangle 255"/>
            <p:cNvSpPr/>
            <p:nvPr/>
          </p:nvSpPr>
          <p:spPr bwMode="auto">
            <a:xfrm>
              <a:off x="8527913" y="2888721"/>
              <a:ext cx="2147853" cy="1005840"/>
            </a:xfrm>
            <a:prstGeom prst="rect">
              <a:avLst/>
            </a:prstGeom>
            <a:solidFill>
              <a:srgbClr val="003C6C"/>
            </a:solidFill>
            <a:ln w="3175">
              <a:noFill/>
            </a:ln>
          </p:spPr>
          <p:style>
            <a:lnRef idx="0">
              <a:scrgbClr r="0" g="0" b="0"/>
            </a:lnRef>
            <a:fillRef idx="0">
              <a:scrgbClr r="0" g="0" b="0"/>
            </a:fillRef>
            <a:effectRef idx="0">
              <a:scrgbClr r="0" g="0" b="0"/>
            </a:effectRef>
            <a:fontRef idx="minor">
              <a:schemeClr val="lt1"/>
            </a:fontRef>
          </p:style>
          <p:txBody>
            <a:bodyPr spcFirstLastPara="0" vert="horz" wrap="square" lIns="18281" tIns="45713" rIns="18281" bIns="91401" numCol="1" spcCol="1270" anchor="t" anchorCtr="0">
              <a:noAutofit/>
            </a:bodyPr>
            <a:lstStyle/>
            <a:p>
              <a:pPr algn="ctr" defTabSz="725012">
                <a:spcBef>
                  <a:spcPct val="0"/>
                </a:spcBef>
                <a:spcAft>
                  <a:spcPct val="35000"/>
                </a:spcAft>
              </a:pPr>
              <a:r>
                <a:rPr lang="en-US" sz="1600" b="1"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Personal Digital Assistant</a:t>
              </a:r>
              <a:endParaRPr lang="en-US" sz="1600" b="1"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p:txBody>
        </p:sp>
        <p:sp>
          <p:nvSpPr>
            <p:cNvPr id="257" name="Rectangle 256"/>
            <p:cNvSpPr/>
            <p:nvPr/>
          </p:nvSpPr>
          <p:spPr>
            <a:xfrm>
              <a:off x="9194516" y="3376977"/>
              <a:ext cx="687945" cy="276999"/>
            </a:xfrm>
            <a:prstGeom prst="rect">
              <a:avLst/>
            </a:prstGeom>
          </p:spPr>
          <p:txBody>
            <a:bodyPr wrap="none">
              <a:spAutoFit/>
            </a:bodyPr>
            <a:lstStyle/>
            <a:p>
              <a:r>
                <a:rPr lang="en-US" sz="120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Cortana</a:t>
              </a:r>
              <a:endPar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p:txBody>
        </p:sp>
        <p:pic>
          <p:nvPicPr>
            <p:cNvPr id="258" name="Picture 257" descr="http://winaero.com/blog/wp-content/uploads/2015/01/cortana-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6963" y="3392261"/>
              <a:ext cx="259973" cy="2599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9" name="Group 258"/>
          <p:cNvGrpSpPr/>
          <p:nvPr/>
        </p:nvGrpSpPr>
        <p:grpSpPr>
          <a:xfrm>
            <a:off x="8643088" y="2052046"/>
            <a:ext cx="2137750" cy="1005840"/>
            <a:chOff x="8538017" y="1787678"/>
            <a:chExt cx="2137750" cy="1005840"/>
          </a:xfrm>
        </p:grpSpPr>
        <p:sp>
          <p:nvSpPr>
            <p:cNvPr id="260" name="Rectangle 259"/>
            <p:cNvSpPr/>
            <p:nvPr/>
          </p:nvSpPr>
          <p:spPr bwMode="auto">
            <a:xfrm>
              <a:off x="8538017" y="1787678"/>
              <a:ext cx="2137750" cy="1005840"/>
            </a:xfrm>
            <a:prstGeom prst="rect">
              <a:avLst/>
            </a:prstGeom>
            <a:solidFill>
              <a:srgbClr val="003C6C"/>
            </a:solidFill>
            <a:ln w="3175">
              <a:noFill/>
            </a:ln>
          </p:spPr>
          <p:style>
            <a:lnRef idx="0">
              <a:scrgbClr r="0" g="0" b="0"/>
            </a:lnRef>
            <a:fillRef idx="0">
              <a:scrgbClr r="0" g="0" b="0"/>
            </a:fillRef>
            <a:effectRef idx="0">
              <a:scrgbClr r="0" g="0" b="0"/>
            </a:effectRef>
            <a:fontRef idx="minor">
              <a:schemeClr val="lt1"/>
            </a:fontRef>
          </p:style>
          <p:txBody>
            <a:bodyPr spcFirstLastPara="0" vert="horz" wrap="square" lIns="18281" tIns="45713" rIns="18281" bIns="91401" numCol="1" spcCol="1270" anchor="t" anchorCtr="0">
              <a:noAutofit/>
            </a:bodyPr>
            <a:lstStyle/>
            <a:p>
              <a:pPr algn="ctr" defTabSz="725012">
                <a:spcBef>
                  <a:spcPct val="0"/>
                </a:spcBef>
                <a:spcAft>
                  <a:spcPct val="35000"/>
                </a:spcAft>
              </a:pPr>
              <a:r>
                <a:rPr lang="en-US" sz="1600" b="1"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Dashboards </a:t>
              </a:r>
              <a:r>
                <a:rPr lang="en-US" sz="1600" b="1"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and Visualizations</a:t>
              </a:r>
              <a:endParaRPr lang="en-US" sz="1600" b="1"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p:txBody>
        </p:sp>
        <p:grpSp>
          <p:nvGrpSpPr>
            <p:cNvPr id="261" name="Group 260"/>
            <p:cNvGrpSpPr/>
            <p:nvPr/>
          </p:nvGrpSpPr>
          <p:grpSpPr>
            <a:xfrm>
              <a:off x="8847475" y="2434373"/>
              <a:ext cx="399110" cy="255091"/>
              <a:chOff x="4481847" y="2708926"/>
              <a:chExt cx="673103" cy="430214"/>
            </a:xfrm>
            <a:solidFill>
              <a:schemeClr val="bg1"/>
            </a:solidFill>
          </p:grpSpPr>
          <p:sp>
            <p:nvSpPr>
              <p:cNvPr id="263" name="Freeform 5"/>
              <p:cNvSpPr>
                <a:spLocks noEditPoints="1"/>
              </p:cNvSpPr>
              <p:nvPr/>
            </p:nvSpPr>
            <p:spPr bwMode="auto">
              <a:xfrm>
                <a:off x="4481847" y="2708926"/>
                <a:ext cx="673103" cy="430214"/>
              </a:xfrm>
              <a:custGeom>
                <a:avLst/>
                <a:gdLst>
                  <a:gd name="T0" fmla="*/ 296 w 296"/>
                  <a:gd name="T1" fmla="*/ 164 h 188"/>
                  <a:gd name="T2" fmla="*/ 296 w 296"/>
                  <a:gd name="T3" fmla="*/ 188 h 188"/>
                  <a:gd name="T4" fmla="*/ 0 w 296"/>
                  <a:gd name="T5" fmla="*/ 188 h 188"/>
                  <a:gd name="T6" fmla="*/ 0 w 296"/>
                  <a:gd name="T7" fmla="*/ 164 h 188"/>
                  <a:gd name="T8" fmla="*/ 21 w 296"/>
                  <a:gd name="T9" fmla="*/ 164 h 188"/>
                  <a:gd name="T10" fmla="*/ 20 w 296"/>
                  <a:gd name="T11" fmla="*/ 22 h 188"/>
                  <a:gd name="T12" fmla="*/ 42 w 296"/>
                  <a:gd name="T13" fmla="*/ 0 h 188"/>
                  <a:gd name="T14" fmla="*/ 222 w 296"/>
                  <a:gd name="T15" fmla="*/ 1 h 188"/>
                  <a:gd name="T16" fmla="*/ 275 w 296"/>
                  <a:gd name="T17" fmla="*/ 54 h 188"/>
                  <a:gd name="T18" fmla="*/ 275 w 296"/>
                  <a:gd name="T19" fmla="*/ 164 h 188"/>
                  <a:gd name="T20" fmla="*/ 296 w 296"/>
                  <a:gd name="T21" fmla="*/ 164 h 188"/>
                  <a:gd name="T22" fmla="*/ 251 w 296"/>
                  <a:gd name="T23" fmla="*/ 164 h 188"/>
                  <a:gd name="T24" fmla="*/ 251 w 296"/>
                  <a:gd name="T25" fmla="*/ 25 h 188"/>
                  <a:gd name="T26" fmla="*/ 45 w 296"/>
                  <a:gd name="T27" fmla="*/ 25 h 188"/>
                  <a:gd name="T28" fmla="*/ 45 w 296"/>
                  <a:gd name="T29" fmla="*/ 164 h 188"/>
                  <a:gd name="T30" fmla="*/ 251 w 296"/>
                  <a:gd name="T31" fmla="*/ 16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6" h="188">
                    <a:moveTo>
                      <a:pt x="296" y="164"/>
                    </a:moveTo>
                    <a:cubicBezTo>
                      <a:pt x="296" y="172"/>
                      <a:pt x="296" y="180"/>
                      <a:pt x="296" y="188"/>
                    </a:cubicBezTo>
                    <a:cubicBezTo>
                      <a:pt x="197" y="188"/>
                      <a:pt x="99" y="188"/>
                      <a:pt x="0" y="188"/>
                    </a:cubicBezTo>
                    <a:cubicBezTo>
                      <a:pt x="0" y="180"/>
                      <a:pt x="0" y="172"/>
                      <a:pt x="0" y="164"/>
                    </a:cubicBezTo>
                    <a:cubicBezTo>
                      <a:pt x="6" y="164"/>
                      <a:pt x="13" y="164"/>
                      <a:pt x="21" y="164"/>
                    </a:cubicBezTo>
                    <a:cubicBezTo>
                      <a:pt x="21" y="115"/>
                      <a:pt x="21" y="69"/>
                      <a:pt x="20" y="22"/>
                    </a:cubicBezTo>
                    <a:cubicBezTo>
                      <a:pt x="20" y="6"/>
                      <a:pt x="25" y="0"/>
                      <a:pt x="42" y="0"/>
                    </a:cubicBezTo>
                    <a:cubicBezTo>
                      <a:pt x="102" y="1"/>
                      <a:pt x="162" y="1"/>
                      <a:pt x="222" y="1"/>
                    </a:cubicBezTo>
                    <a:cubicBezTo>
                      <a:pt x="275" y="1"/>
                      <a:pt x="275" y="1"/>
                      <a:pt x="275" y="54"/>
                    </a:cubicBezTo>
                    <a:cubicBezTo>
                      <a:pt x="275" y="91"/>
                      <a:pt x="275" y="127"/>
                      <a:pt x="275" y="164"/>
                    </a:cubicBezTo>
                    <a:cubicBezTo>
                      <a:pt x="284" y="164"/>
                      <a:pt x="290" y="164"/>
                      <a:pt x="296" y="164"/>
                    </a:cubicBezTo>
                    <a:close/>
                    <a:moveTo>
                      <a:pt x="251" y="164"/>
                    </a:moveTo>
                    <a:cubicBezTo>
                      <a:pt x="251" y="116"/>
                      <a:pt x="251" y="70"/>
                      <a:pt x="251" y="25"/>
                    </a:cubicBezTo>
                    <a:cubicBezTo>
                      <a:pt x="181" y="25"/>
                      <a:pt x="113" y="25"/>
                      <a:pt x="45" y="25"/>
                    </a:cubicBezTo>
                    <a:cubicBezTo>
                      <a:pt x="45" y="72"/>
                      <a:pt x="45" y="118"/>
                      <a:pt x="45" y="164"/>
                    </a:cubicBezTo>
                    <a:cubicBezTo>
                      <a:pt x="114" y="164"/>
                      <a:pt x="182" y="164"/>
                      <a:pt x="251" y="16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4" name="Freeform 6"/>
              <p:cNvSpPr>
                <a:spLocks/>
              </p:cNvSpPr>
              <p:nvPr/>
            </p:nvSpPr>
            <p:spPr bwMode="auto">
              <a:xfrm>
                <a:off x="4727910" y="2799414"/>
                <a:ext cx="73024" cy="257176"/>
              </a:xfrm>
              <a:custGeom>
                <a:avLst/>
                <a:gdLst>
                  <a:gd name="T0" fmla="*/ 31 w 32"/>
                  <a:gd name="T1" fmla="*/ 58 h 112"/>
                  <a:gd name="T2" fmla="*/ 32 w 32"/>
                  <a:gd name="T3" fmla="*/ 94 h 112"/>
                  <a:gd name="T4" fmla="*/ 16 w 32"/>
                  <a:gd name="T5" fmla="*/ 112 h 112"/>
                  <a:gd name="T6" fmla="*/ 0 w 32"/>
                  <a:gd name="T7" fmla="*/ 93 h 112"/>
                  <a:gd name="T8" fmla="*/ 0 w 32"/>
                  <a:gd name="T9" fmla="*/ 15 h 112"/>
                  <a:gd name="T10" fmla="*/ 15 w 32"/>
                  <a:gd name="T11" fmla="*/ 0 h 112"/>
                  <a:gd name="T12" fmla="*/ 32 w 32"/>
                  <a:gd name="T13" fmla="*/ 16 h 112"/>
                  <a:gd name="T14" fmla="*/ 31 w 32"/>
                  <a:gd name="T15" fmla="*/ 58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12">
                    <a:moveTo>
                      <a:pt x="31" y="58"/>
                    </a:moveTo>
                    <a:cubicBezTo>
                      <a:pt x="31" y="70"/>
                      <a:pt x="31" y="82"/>
                      <a:pt x="32" y="94"/>
                    </a:cubicBezTo>
                    <a:cubicBezTo>
                      <a:pt x="32" y="105"/>
                      <a:pt x="30" y="112"/>
                      <a:pt x="16" y="112"/>
                    </a:cubicBezTo>
                    <a:cubicBezTo>
                      <a:pt x="1" y="112"/>
                      <a:pt x="0" y="104"/>
                      <a:pt x="0" y="93"/>
                    </a:cubicBezTo>
                    <a:cubicBezTo>
                      <a:pt x="1" y="67"/>
                      <a:pt x="1" y="41"/>
                      <a:pt x="0" y="15"/>
                    </a:cubicBezTo>
                    <a:cubicBezTo>
                      <a:pt x="0" y="4"/>
                      <a:pt x="4" y="0"/>
                      <a:pt x="15" y="0"/>
                    </a:cubicBezTo>
                    <a:cubicBezTo>
                      <a:pt x="27" y="0"/>
                      <a:pt x="32" y="4"/>
                      <a:pt x="32" y="16"/>
                    </a:cubicBezTo>
                    <a:cubicBezTo>
                      <a:pt x="31" y="30"/>
                      <a:pt x="31" y="44"/>
                      <a:pt x="31" y="5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5" name="Freeform 7"/>
              <p:cNvSpPr>
                <a:spLocks/>
              </p:cNvSpPr>
              <p:nvPr/>
            </p:nvSpPr>
            <p:spPr bwMode="auto">
              <a:xfrm>
                <a:off x="4837449" y="2872438"/>
                <a:ext cx="74613" cy="184150"/>
              </a:xfrm>
              <a:custGeom>
                <a:avLst/>
                <a:gdLst>
                  <a:gd name="T0" fmla="*/ 31 w 33"/>
                  <a:gd name="T1" fmla="*/ 40 h 80"/>
                  <a:gd name="T2" fmla="*/ 32 w 33"/>
                  <a:gd name="T3" fmla="*/ 62 h 80"/>
                  <a:gd name="T4" fmla="*/ 16 w 33"/>
                  <a:gd name="T5" fmla="*/ 80 h 80"/>
                  <a:gd name="T6" fmla="*/ 0 w 33"/>
                  <a:gd name="T7" fmla="*/ 61 h 80"/>
                  <a:gd name="T8" fmla="*/ 0 w 33"/>
                  <a:gd name="T9" fmla="*/ 17 h 80"/>
                  <a:gd name="T10" fmla="*/ 15 w 33"/>
                  <a:gd name="T11" fmla="*/ 0 h 80"/>
                  <a:gd name="T12" fmla="*/ 32 w 33"/>
                  <a:gd name="T13" fmla="*/ 18 h 80"/>
                  <a:gd name="T14" fmla="*/ 31 w 33"/>
                  <a:gd name="T15" fmla="*/ 4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80">
                    <a:moveTo>
                      <a:pt x="31" y="40"/>
                    </a:moveTo>
                    <a:cubicBezTo>
                      <a:pt x="31" y="47"/>
                      <a:pt x="31" y="54"/>
                      <a:pt x="32" y="62"/>
                    </a:cubicBezTo>
                    <a:cubicBezTo>
                      <a:pt x="32" y="73"/>
                      <a:pt x="30" y="80"/>
                      <a:pt x="16" y="80"/>
                    </a:cubicBezTo>
                    <a:cubicBezTo>
                      <a:pt x="1" y="80"/>
                      <a:pt x="0" y="72"/>
                      <a:pt x="0" y="61"/>
                    </a:cubicBezTo>
                    <a:cubicBezTo>
                      <a:pt x="1" y="46"/>
                      <a:pt x="1" y="32"/>
                      <a:pt x="0" y="17"/>
                    </a:cubicBezTo>
                    <a:cubicBezTo>
                      <a:pt x="0" y="6"/>
                      <a:pt x="2" y="0"/>
                      <a:pt x="15" y="0"/>
                    </a:cubicBezTo>
                    <a:cubicBezTo>
                      <a:pt x="29" y="0"/>
                      <a:pt x="33" y="6"/>
                      <a:pt x="32" y="18"/>
                    </a:cubicBezTo>
                    <a:cubicBezTo>
                      <a:pt x="31" y="25"/>
                      <a:pt x="31" y="33"/>
                      <a:pt x="31" y="4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6" name="Freeform 8"/>
              <p:cNvSpPr>
                <a:spLocks/>
              </p:cNvSpPr>
              <p:nvPr/>
            </p:nvSpPr>
            <p:spPr bwMode="auto">
              <a:xfrm>
                <a:off x="4604085" y="2937526"/>
                <a:ext cx="103187" cy="119063"/>
              </a:xfrm>
              <a:custGeom>
                <a:avLst/>
                <a:gdLst>
                  <a:gd name="T0" fmla="*/ 6 w 45"/>
                  <a:gd name="T1" fmla="*/ 26 h 52"/>
                  <a:gd name="T2" fmla="*/ 22 w 45"/>
                  <a:gd name="T3" fmla="*/ 0 h 52"/>
                  <a:gd name="T4" fmla="*/ 37 w 45"/>
                  <a:gd name="T5" fmla="*/ 25 h 52"/>
                  <a:gd name="T6" fmla="*/ 23 w 45"/>
                  <a:gd name="T7" fmla="*/ 52 h 52"/>
                  <a:gd name="T8" fmla="*/ 6 w 45"/>
                  <a:gd name="T9" fmla="*/ 26 h 52"/>
                </a:gdLst>
                <a:ahLst/>
                <a:cxnLst>
                  <a:cxn ang="0">
                    <a:pos x="T0" y="T1"/>
                  </a:cxn>
                  <a:cxn ang="0">
                    <a:pos x="T2" y="T3"/>
                  </a:cxn>
                  <a:cxn ang="0">
                    <a:pos x="T4" y="T5"/>
                  </a:cxn>
                  <a:cxn ang="0">
                    <a:pos x="T6" y="T7"/>
                  </a:cxn>
                  <a:cxn ang="0">
                    <a:pos x="T8" y="T9"/>
                  </a:cxn>
                </a:cxnLst>
                <a:rect l="0" t="0" r="r" b="b"/>
                <a:pathLst>
                  <a:path w="45" h="52">
                    <a:moveTo>
                      <a:pt x="6" y="26"/>
                    </a:moveTo>
                    <a:cubicBezTo>
                      <a:pt x="8" y="16"/>
                      <a:pt x="0" y="0"/>
                      <a:pt x="22" y="0"/>
                    </a:cubicBezTo>
                    <a:cubicBezTo>
                      <a:pt x="43" y="0"/>
                      <a:pt x="38" y="14"/>
                      <a:pt x="37" y="25"/>
                    </a:cubicBezTo>
                    <a:cubicBezTo>
                      <a:pt x="36" y="35"/>
                      <a:pt x="45" y="51"/>
                      <a:pt x="23" y="52"/>
                    </a:cubicBezTo>
                    <a:cubicBezTo>
                      <a:pt x="1" y="52"/>
                      <a:pt x="8" y="37"/>
                      <a:pt x="6" y="2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7" name="Freeform 9"/>
              <p:cNvSpPr>
                <a:spLocks/>
              </p:cNvSpPr>
              <p:nvPr/>
            </p:nvSpPr>
            <p:spPr bwMode="auto">
              <a:xfrm>
                <a:off x="4939050" y="2954988"/>
                <a:ext cx="87312" cy="101601"/>
              </a:xfrm>
              <a:custGeom>
                <a:avLst/>
                <a:gdLst>
                  <a:gd name="T0" fmla="*/ 34 w 38"/>
                  <a:gd name="T1" fmla="*/ 21 h 44"/>
                  <a:gd name="T2" fmla="*/ 19 w 38"/>
                  <a:gd name="T3" fmla="*/ 44 h 44"/>
                  <a:gd name="T4" fmla="*/ 3 w 38"/>
                  <a:gd name="T5" fmla="*/ 22 h 44"/>
                  <a:gd name="T6" fmla="*/ 20 w 38"/>
                  <a:gd name="T7" fmla="*/ 0 h 44"/>
                  <a:gd name="T8" fmla="*/ 34 w 38"/>
                  <a:gd name="T9" fmla="*/ 21 h 44"/>
                </a:gdLst>
                <a:ahLst/>
                <a:cxnLst>
                  <a:cxn ang="0">
                    <a:pos x="T0" y="T1"/>
                  </a:cxn>
                  <a:cxn ang="0">
                    <a:pos x="T2" y="T3"/>
                  </a:cxn>
                  <a:cxn ang="0">
                    <a:pos x="T4" y="T5"/>
                  </a:cxn>
                  <a:cxn ang="0">
                    <a:pos x="T6" y="T7"/>
                  </a:cxn>
                  <a:cxn ang="0">
                    <a:pos x="T8" y="T9"/>
                  </a:cxn>
                </a:cxnLst>
                <a:rect l="0" t="0" r="r" b="b"/>
                <a:pathLst>
                  <a:path w="38" h="44">
                    <a:moveTo>
                      <a:pt x="34" y="21"/>
                    </a:moveTo>
                    <a:cubicBezTo>
                      <a:pt x="34" y="32"/>
                      <a:pt x="38" y="44"/>
                      <a:pt x="19" y="44"/>
                    </a:cubicBezTo>
                    <a:cubicBezTo>
                      <a:pt x="0" y="44"/>
                      <a:pt x="4" y="32"/>
                      <a:pt x="3" y="22"/>
                    </a:cubicBezTo>
                    <a:cubicBezTo>
                      <a:pt x="3" y="10"/>
                      <a:pt x="2" y="0"/>
                      <a:pt x="20" y="0"/>
                    </a:cubicBezTo>
                    <a:cubicBezTo>
                      <a:pt x="37" y="0"/>
                      <a:pt x="34" y="11"/>
                      <a:pt x="34" y="2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262" name="Rectangle 261"/>
            <p:cNvSpPr/>
            <p:nvPr/>
          </p:nvSpPr>
          <p:spPr>
            <a:xfrm>
              <a:off x="9204619" y="2421304"/>
              <a:ext cx="726096" cy="276999"/>
            </a:xfrm>
            <a:prstGeom prst="rect">
              <a:avLst/>
            </a:prstGeom>
          </p:spPr>
          <p:txBody>
            <a:bodyPr wrap="none">
              <a:spAutoFit/>
            </a:bodyPr>
            <a:lstStyle/>
            <a:p>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Power BI</a:t>
              </a:r>
            </a:p>
          </p:txBody>
        </p:sp>
      </p:grpSp>
      <p:grpSp>
        <p:nvGrpSpPr>
          <p:cNvPr id="268" name="Group 267"/>
          <p:cNvGrpSpPr/>
          <p:nvPr/>
        </p:nvGrpSpPr>
        <p:grpSpPr>
          <a:xfrm>
            <a:off x="6382987" y="2054763"/>
            <a:ext cx="2370146" cy="4320099"/>
            <a:chOff x="6277916" y="1790395"/>
            <a:chExt cx="2370146" cy="4320099"/>
          </a:xfrm>
        </p:grpSpPr>
        <p:sp>
          <p:nvSpPr>
            <p:cNvPr id="269" name="Rectangle 268"/>
            <p:cNvSpPr/>
            <p:nvPr/>
          </p:nvSpPr>
          <p:spPr bwMode="auto">
            <a:xfrm>
              <a:off x="6277916" y="1790395"/>
              <a:ext cx="2079506" cy="4320099"/>
            </a:xfrm>
            <a:prstGeom prst="rect">
              <a:avLst/>
            </a:prstGeom>
            <a:solidFill>
              <a:srgbClr val="005AA1"/>
            </a:solidFill>
            <a:ln w="3175">
              <a:noFill/>
            </a:ln>
          </p:spPr>
          <p:style>
            <a:lnRef idx="0">
              <a:scrgbClr r="0" g="0" b="0"/>
            </a:lnRef>
            <a:fillRef idx="0">
              <a:scrgbClr r="0" g="0" b="0"/>
            </a:fillRef>
            <a:effectRef idx="0">
              <a:scrgbClr r="0" g="0" b="0"/>
            </a:effectRef>
            <a:fontRef idx="minor">
              <a:schemeClr val="lt1"/>
            </a:fontRef>
          </p:style>
          <p:txBody>
            <a:bodyPr spcFirstLastPara="0" vert="horz" wrap="square" lIns="18281" tIns="45713" rIns="18281" bIns="91401" numCol="1" spcCol="1270" anchor="t" anchorCtr="0">
              <a:noAutofit/>
            </a:bodyPr>
            <a:lstStyle/>
            <a:p>
              <a:pPr algn="ctr" defTabSz="725012">
                <a:spcBef>
                  <a:spcPct val="0"/>
                </a:spcBef>
                <a:spcAft>
                  <a:spcPct val="35000"/>
                </a:spcAft>
              </a:pPr>
              <a:r>
                <a:rPr lang="en-US" sz="1600" b="1"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Machine L</a:t>
              </a:r>
              <a:r>
                <a:rPr lang="en-US" sz="1600" b="1"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earning </a:t>
              </a:r>
              <a:br>
                <a:rPr lang="en-US" sz="1600" b="1"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br>
              <a:r>
                <a:rPr lang="en-US" sz="1600" b="1"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and </a:t>
              </a:r>
              <a:r>
                <a:rPr lang="en-US" sz="1600" b="1"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a:t>
              </a:r>
              <a:r>
                <a:rPr lang="en-US" sz="1600" b="1"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nalytics</a:t>
              </a:r>
              <a:endParaRPr lang="en-US" sz="1600" b="1"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p:txBody>
        </p:sp>
        <p:pic>
          <p:nvPicPr>
            <p:cNvPr id="270" name="Picture 2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8398" y="2896065"/>
              <a:ext cx="353933" cy="375063"/>
            </a:xfrm>
            <a:prstGeom prst="rect">
              <a:avLst/>
            </a:prstGeom>
          </p:spPr>
        </p:pic>
        <p:pic>
          <p:nvPicPr>
            <p:cNvPr id="271" name="Picture 27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0490" y="3992088"/>
              <a:ext cx="428269" cy="310126"/>
            </a:xfrm>
            <a:prstGeom prst="rect">
              <a:avLst/>
            </a:prstGeom>
          </p:spPr>
        </p:pic>
        <p:pic>
          <p:nvPicPr>
            <p:cNvPr id="272" name="Picture 27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1467" y="4994031"/>
              <a:ext cx="474530" cy="367761"/>
            </a:xfrm>
            <a:prstGeom prst="rect">
              <a:avLst/>
            </a:prstGeom>
          </p:spPr>
        </p:pic>
        <p:sp>
          <p:nvSpPr>
            <p:cNvPr id="273" name="Rectangle 272"/>
            <p:cNvSpPr/>
            <p:nvPr/>
          </p:nvSpPr>
          <p:spPr>
            <a:xfrm>
              <a:off x="6767968" y="2860458"/>
              <a:ext cx="1297791" cy="461665"/>
            </a:xfrm>
            <a:prstGeom prst="rect">
              <a:avLst/>
            </a:prstGeom>
          </p:spPr>
          <p:txBody>
            <a:bodyPr wrap="none">
              <a:spAutoFit/>
            </a:bodyPr>
            <a:lstStyle/>
            <a:p>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Azure </a:t>
              </a:r>
            </a:p>
            <a:p>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M</a:t>
              </a:r>
              <a:r>
                <a:rPr lang="en-US" sz="120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achine </a:t>
              </a:r>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L</a:t>
              </a:r>
              <a:r>
                <a:rPr lang="en-US" sz="120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earning</a:t>
              </a:r>
              <a:endPar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p:txBody>
        </p:sp>
        <p:sp>
          <p:nvSpPr>
            <p:cNvPr id="274" name="Rectangle 273"/>
            <p:cNvSpPr/>
            <p:nvPr/>
          </p:nvSpPr>
          <p:spPr>
            <a:xfrm>
              <a:off x="6808759" y="3900664"/>
              <a:ext cx="1439497" cy="461665"/>
            </a:xfrm>
            <a:prstGeom prst="rect">
              <a:avLst/>
            </a:prstGeom>
          </p:spPr>
          <p:txBody>
            <a:bodyPr wrap="none">
              <a:spAutoFit/>
            </a:bodyPr>
            <a:lstStyle/>
            <a:p>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Azure </a:t>
              </a:r>
            </a:p>
            <a:p>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HDInsight (Hadoop)</a:t>
              </a:r>
            </a:p>
          </p:txBody>
        </p:sp>
        <p:sp>
          <p:nvSpPr>
            <p:cNvPr id="275" name="Rectangle 274"/>
            <p:cNvSpPr/>
            <p:nvPr/>
          </p:nvSpPr>
          <p:spPr>
            <a:xfrm>
              <a:off x="6808759" y="4922306"/>
              <a:ext cx="1205010" cy="461665"/>
            </a:xfrm>
            <a:prstGeom prst="rect">
              <a:avLst/>
            </a:prstGeom>
          </p:spPr>
          <p:txBody>
            <a:bodyPr wrap="none">
              <a:spAutoFit/>
            </a:bodyPr>
            <a:lstStyle/>
            <a:p>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Azure </a:t>
              </a:r>
            </a:p>
            <a:p>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S</a:t>
              </a:r>
              <a:r>
                <a:rPr lang="en-US" sz="120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tream </a:t>
              </a:r>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a:t>
              </a:r>
              <a:r>
                <a:rPr lang="en-US" sz="120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nalytics</a:t>
              </a:r>
              <a:endPar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p:txBody>
        </p:sp>
        <p:grpSp>
          <p:nvGrpSpPr>
            <p:cNvPr id="276" name="Group 275"/>
            <p:cNvGrpSpPr/>
            <p:nvPr/>
          </p:nvGrpSpPr>
          <p:grpSpPr>
            <a:xfrm>
              <a:off x="8352819" y="2143445"/>
              <a:ext cx="295243" cy="1834529"/>
              <a:chOff x="3832324" y="5254390"/>
              <a:chExt cx="295243" cy="1834529"/>
            </a:xfrm>
          </p:grpSpPr>
          <p:sp>
            <p:nvSpPr>
              <p:cNvPr id="284" name="Isosceles Triangle 283"/>
              <p:cNvSpPr/>
              <p:nvPr/>
            </p:nvSpPr>
            <p:spPr bwMode="auto">
              <a:xfrm rot="5400000">
                <a:off x="3576707" y="5557205"/>
                <a:ext cx="853675" cy="248045"/>
              </a:xfrm>
              <a:prstGeom prst="triangl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85" name="Isosceles Triangle 284"/>
              <p:cNvSpPr/>
              <p:nvPr/>
            </p:nvSpPr>
            <p:spPr bwMode="auto">
              <a:xfrm rot="5400000">
                <a:off x="3529509" y="5557205"/>
                <a:ext cx="853675" cy="248045"/>
              </a:xfrm>
              <a:prstGeom prst="triangle">
                <a:avLst/>
              </a:prstGeom>
              <a:solidFill>
                <a:srgbClr val="005AA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86" name="Isosceles Triangle 285"/>
              <p:cNvSpPr/>
              <p:nvPr/>
            </p:nvSpPr>
            <p:spPr bwMode="auto">
              <a:xfrm rot="5400000">
                <a:off x="3576707" y="6538059"/>
                <a:ext cx="853675" cy="248045"/>
              </a:xfrm>
              <a:prstGeom prst="triangl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77" name="Group 276"/>
            <p:cNvGrpSpPr/>
            <p:nvPr/>
          </p:nvGrpSpPr>
          <p:grpSpPr>
            <a:xfrm>
              <a:off x="8352819" y="4071625"/>
              <a:ext cx="295243" cy="853675"/>
              <a:chOff x="3832324" y="5673490"/>
              <a:chExt cx="295243" cy="853675"/>
            </a:xfrm>
          </p:grpSpPr>
          <p:sp>
            <p:nvSpPr>
              <p:cNvPr id="282" name="Isosceles Triangle 281"/>
              <p:cNvSpPr/>
              <p:nvPr/>
            </p:nvSpPr>
            <p:spPr bwMode="auto">
              <a:xfrm rot="5400000">
                <a:off x="3576707" y="5976305"/>
                <a:ext cx="853675" cy="248045"/>
              </a:xfrm>
              <a:prstGeom prst="triangl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83" name="Isosceles Triangle 282"/>
              <p:cNvSpPr/>
              <p:nvPr/>
            </p:nvSpPr>
            <p:spPr bwMode="auto">
              <a:xfrm rot="5400000">
                <a:off x="3529509" y="5976305"/>
                <a:ext cx="853675" cy="248045"/>
              </a:xfrm>
              <a:prstGeom prst="triangle">
                <a:avLst/>
              </a:prstGeom>
              <a:solidFill>
                <a:srgbClr val="005AA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78" name="Group 277"/>
            <p:cNvGrpSpPr/>
            <p:nvPr/>
          </p:nvGrpSpPr>
          <p:grpSpPr>
            <a:xfrm>
              <a:off x="8352819" y="5171433"/>
              <a:ext cx="295243" cy="853675"/>
              <a:chOff x="3832324" y="5397265"/>
              <a:chExt cx="295243" cy="853675"/>
            </a:xfrm>
          </p:grpSpPr>
          <p:sp>
            <p:nvSpPr>
              <p:cNvPr id="280" name="Isosceles Triangle 279"/>
              <p:cNvSpPr/>
              <p:nvPr/>
            </p:nvSpPr>
            <p:spPr bwMode="auto">
              <a:xfrm rot="5400000">
                <a:off x="3576707" y="5700080"/>
                <a:ext cx="853675" cy="248045"/>
              </a:xfrm>
              <a:prstGeom prst="triangl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81" name="Isosceles Triangle 280"/>
              <p:cNvSpPr/>
              <p:nvPr/>
            </p:nvSpPr>
            <p:spPr bwMode="auto">
              <a:xfrm rot="5400000">
                <a:off x="3529509" y="5700080"/>
                <a:ext cx="853675" cy="248045"/>
              </a:xfrm>
              <a:prstGeom prst="triangle">
                <a:avLst/>
              </a:prstGeom>
              <a:solidFill>
                <a:srgbClr val="005AA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79" name="Isosceles Triangle 278"/>
            <p:cNvSpPr/>
            <p:nvPr/>
          </p:nvSpPr>
          <p:spPr bwMode="auto">
            <a:xfrm rot="5400000">
              <a:off x="8050088" y="3428236"/>
              <a:ext cx="853675" cy="248045"/>
            </a:xfrm>
            <a:prstGeom prst="triangle">
              <a:avLst/>
            </a:prstGeom>
            <a:solidFill>
              <a:srgbClr val="005AA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87" name="Freeform 389"/>
          <p:cNvSpPr>
            <a:spLocks noEditPoints="1"/>
          </p:cNvSpPr>
          <p:nvPr/>
        </p:nvSpPr>
        <p:spPr bwMode="auto">
          <a:xfrm>
            <a:off x="9169738" y="37152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ubicBezTo>
                  <a:pt x="0" y="0"/>
                  <a:pt x="0"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700">
              <a:solidFill>
                <a:srgbClr val="FFFFFF"/>
              </a:solidFill>
            </a:endParaRPr>
          </a:p>
        </p:txBody>
      </p:sp>
      <p:sp>
        <p:nvSpPr>
          <p:cNvPr id="288" name="Rectangle 287"/>
          <p:cNvSpPr/>
          <p:nvPr/>
        </p:nvSpPr>
        <p:spPr>
          <a:xfrm>
            <a:off x="506599" y="6464467"/>
            <a:ext cx="655144" cy="345163"/>
          </a:xfrm>
          <a:prstGeom prst="rect">
            <a:avLst/>
          </a:prstGeom>
        </p:spPr>
        <p:txBody>
          <a:bodyPr wrap="none">
            <a:spAutoFit/>
          </a:bodyPr>
          <a:lstStyle/>
          <a:p>
            <a:pPr algn="ctr" defTabSz="725012">
              <a:spcBef>
                <a:spcPct val="0"/>
              </a:spcBef>
              <a:spcAft>
                <a:spcPct val="35000"/>
              </a:spcAft>
            </a:pPr>
            <a:r>
              <a:rPr lang="en-US" sz="1599" b="1"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DATA</a:t>
            </a:r>
          </a:p>
        </p:txBody>
      </p:sp>
      <p:grpSp>
        <p:nvGrpSpPr>
          <p:cNvPr id="289" name="Group 288"/>
          <p:cNvGrpSpPr/>
          <p:nvPr/>
        </p:nvGrpSpPr>
        <p:grpSpPr>
          <a:xfrm>
            <a:off x="381302" y="2397069"/>
            <a:ext cx="1551146" cy="3814147"/>
            <a:chOff x="276231" y="2132701"/>
            <a:chExt cx="1551146" cy="3814147"/>
          </a:xfrm>
        </p:grpSpPr>
        <p:cxnSp>
          <p:nvCxnSpPr>
            <p:cNvPr id="290" name="Straight Connector 289"/>
            <p:cNvCxnSpPr/>
            <p:nvPr/>
          </p:nvCxnSpPr>
          <p:spPr>
            <a:xfrm>
              <a:off x="1399592" y="2407298"/>
              <a:ext cx="7864" cy="2729556"/>
            </a:xfrm>
            <a:prstGeom prst="line">
              <a:avLst/>
            </a:prstGeom>
            <a:ln w="22225"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1184988" y="2407298"/>
              <a:ext cx="214604" cy="1"/>
            </a:xfrm>
            <a:prstGeom prst="line">
              <a:avLst/>
            </a:prstGeom>
            <a:ln w="22225"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flipV="1">
              <a:off x="1184988" y="3768264"/>
              <a:ext cx="570278" cy="1"/>
            </a:xfrm>
            <a:prstGeom prst="line">
              <a:avLst/>
            </a:prstGeom>
            <a:ln w="22225"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a:off x="1184988" y="5136854"/>
              <a:ext cx="214604" cy="1"/>
            </a:xfrm>
            <a:prstGeom prst="line">
              <a:avLst/>
            </a:prstGeom>
            <a:ln w="22225"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94" name="Freeform 34"/>
            <p:cNvSpPr>
              <a:spLocks noEditPoints="1"/>
            </p:cNvSpPr>
            <p:nvPr/>
          </p:nvSpPr>
          <p:spPr bwMode="auto">
            <a:xfrm>
              <a:off x="485527" y="2132701"/>
              <a:ext cx="613677" cy="485488"/>
            </a:xfrm>
            <a:custGeom>
              <a:avLst/>
              <a:gdLst>
                <a:gd name="T0" fmla="*/ 234 w 1464"/>
                <a:gd name="T1" fmla="*/ 815 h 1158"/>
                <a:gd name="T2" fmla="*/ 206 w 1464"/>
                <a:gd name="T3" fmla="*/ 1158 h 1158"/>
                <a:gd name="T4" fmla="*/ 33 w 1464"/>
                <a:gd name="T5" fmla="*/ 1131 h 1158"/>
                <a:gd name="T6" fmla="*/ 89 w 1464"/>
                <a:gd name="T7" fmla="*/ 876 h 1158"/>
                <a:gd name="T8" fmla="*/ 183 w 1464"/>
                <a:gd name="T9" fmla="*/ 876 h 1158"/>
                <a:gd name="T10" fmla="*/ 323 w 1464"/>
                <a:gd name="T11" fmla="*/ 1158 h 1158"/>
                <a:gd name="T12" fmla="*/ 495 w 1464"/>
                <a:gd name="T13" fmla="*/ 1131 h 1158"/>
                <a:gd name="T14" fmla="*/ 295 w 1464"/>
                <a:gd name="T15" fmla="*/ 748 h 1158"/>
                <a:gd name="T16" fmla="*/ 295 w 1464"/>
                <a:gd name="T17" fmla="*/ 1131 h 1158"/>
                <a:gd name="T18" fmla="*/ 584 w 1464"/>
                <a:gd name="T19" fmla="*/ 1158 h 1158"/>
                <a:gd name="T20" fmla="*/ 757 w 1464"/>
                <a:gd name="T21" fmla="*/ 1131 h 1158"/>
                <a:gd name="T22" fmla="*/ 557 w 1464"/>
                <a:gd name="T23" fmla="*/ 493 h 1158"/>
                <a:gd name="T24" fmla="*/ 557 w 1464"/>
                <a:gd name="T25" fmla="*/ 1131 h 1158"/>
                <a:gd name="T26" fmla="*/ 863 w 1464"/>
                <a:gd name="T27" fmla="*/ 676 h 1158"/>
                <a:gd name="T28" fmla="*/ 813 w 1464"/>
                <a:gd name="T29" fmla="*/ 1131 h 1158"/>
                <a:gd name="T30" fmla="*/ 991 w 1464"/>
                <a:gd name="T31" fmla="*/ 1158 h 1158"/>
                <a:gd name="T32" fmla="*/ 1013 w 1464"/>
                <a:gd name="T33" fmla="*/ 610 h 1158"/>
                <a:gd name="T34" fmla="*/ 902 w 1464"/>
                <a:gd name="T35" fmla="*/ 687 h 1158"/>
                <a:gd name="T36" fmla="*/ 1074 w 1464"/>
                <a:gd name="T37" fmla="*/ 1131 h 1158"/>
                <a:gd name="T38" fmla="*/ 1247 w 1464"/>
                <a:gd name="T39" fmla="*/ 1158 h 1158"/>
                <a:gd name="T40" fmla="*/ 1275 w 1464"/>
                <a:gd name="T41" fmla="*/ 366 h 1158"/>
                <a:gd name="T42" fmla="*/ 1074 w 1464"/>
                <a:gd name="T43" fmla="*/ 549 h 1158"/>
                <a:gd name="T44" fmla="*/ 1442 w 1464"/>
                <a:gd name="T45" fmla="*/ 0 h 1158"/>
                <a:gd name="T46" fmla="*/ 1024 w 1464"/>
                <a:gd name="T47" fmla="*/ 33 h 1158"/>
                <a:gd name="T48" fmla="*/ 1130 w 1464"/>
                <a:gd name="T49" fmla="*/ 166 h 1158"/>
                <a:gd name="T50" fmla="*/ 935 w 1464"/>
                <a:gd name="T51" fmla="*/ 410 h 1158"/>
                <a:gd name="T52" fmla="*/ 896 w 1464"/>
                <a:gd name="T53" fmla="*/ 416 h 1158"/>
                <a:gd name="T54" fmla="*/ 540 w 1464"/>
                <a:gd name="T55" fmla="*/ 94 h 1158"/>
                <a:gd name="T56" fmla="*/ 11 w 1464"/>
                <a:gd name="T57" fmla="*/ 704 h 1158"/>
                <a:gd name="T58" fmla="*/ 117 w 1464"/>
                <a:gd name="T59" fmla="*/ 848 h 1158"/>
                <a:gd name="T60" fmla="*/ 156 w 1464"/>
                <a:gd name="T61" fmla="*/ 848 h 1158"/>
                <a:gd name="T62" fmla="*/ 534 w 1464"/>
                <a:gd name="T63" fmla="*/ 443 h 1158"/>
                <a:gd name="T64" fmla="*/ 885 w 1464"/>
                <a:gd name="T65" fmla="*/ 649 h 1158"/>
                <a:gd name="T66" fmla="*/ 930 w 1464"/>
                <a:gd name="T67" fmla="*/ 643 h 1158"/>
                <a:gd name="T68" fmla="*/ 1269 w 1464"/>
                <a:gd name="T69" fmla="*/ 321 h 1158"/>
                <a:gd name="T70" fmla="*/ 1420 w 1464"/>
                <a:gd name="T71" fmla="*/ 460 h 1158"/>
                <a:gd name="T72" fmla="*/ 1442 w 1464"/>
                <a:gd name="T73" fmla="*/ 449 h 1158"/>
                <a:gd name="T74" fmla="*/ 1442 w 1464"/>
                <a:gd name="T75" fmla="*/ 0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4" h="1158">
                  <a:moveTo>
                    <a:pt x="183" y="876"/>
                  </a:moveTo>
                  <a:cubicBezTo>
                    <a:pt x="234" y="815"/>
                    <a:pt x="234" y="815"/>
                    <a:pt x="234" y="815"/>
                  </a:cubicBezTo>
                  <a:cubicBezTo>
                    <a:pt x="234" y="1131"/>
                    <a:pt x="234" y="1131"/>
                    <a:pt x="234" y="1131"/>
                  </a:cubicBezTo>
                  <a:cubicBezTo>
                    <a:pt x="234" y="1147"/>
                    <a:pt x="222" y="1158"/>
                    <a:pt x="206" y="1158"/>
                  </a:cubicBezTo>
                  <a:cubicBezTo>
                    <a:pt x="61" y="1158"/>
                    <a:pt x="61" y="1158"/>
                    <a:pt x="61" y="1158"/>
                  </a:cubicBezTo>
                  <a:cubicBezTo>
                    <a:pt x="50" y="1158"/>
                    <a:pt x="33" y="1147"/>
                    <a:pt x="33" y="1131"/>
                  </a:cubicBezTo>
                  <a:cubicBezTo>
                    <a:pt x="33" y="820"/>
                    <a:pt x="33" y="820"/>
                    <a:pt x="33" y="820"/>
                  </a:cubicBezTo>
                  <a:cubicBezTo>
                    <a:pt x="89" y="876"/>
                    <a:pt x="89" y="876"/>
                    <a:pt x="89" y="876"/>
                  </a:cubicBezTo>
                  <a:cubicBezTo>
                    <a:pt x="100" y="887"/>
                    <a:pt x="117" y="898"/>
                    <a:pt x="133" y="898"/>
                  </a:cubicBezTo>
                  <a:cubicBezTo>
                    <a:pt x="150" y="898"/>
                    <a:pt x="172" y="887"/>
                    <a:pt x="183" y="876"/>
                  </a:cubicBezTo>
                  <a:close/>
                  <a:moveTo>
                    <a:pt x="295" y="1131"/>
                  </a:moveTo>
                  <a:cubicBezTo>
                    <a:pt x="295" y="1147"/>
                    <a:pt x="306" y="1158"/>
                    <a:pt x="323" y="1158"/>
                  </a:cubicBezTo>
                  <a:cubicBezTo>
                    <a:pt x="467" y="1158"/>
                    <a:pt x="467" y="1158"/>
                    <a:pt x="467" y="1158"/>
                  </a:cubicBezTo>
                  <a:cubicBezTo>
                    <a:pt x="484" y="1158"/>
                    <a:pt x="495" y="1147"/>
                    <a:pt x="495" y="1131"/>
                  </a:cubicBezTo>
                  <a:cubicBezTo>
                    <a:pt x="495" y="527"/>
                    <a:pt x="495" y="527"/>
                    <a:pt x="495" y="527"/>
                  </a:cubicBezTo>
                  <a:cubicBezTo>
                    <a:pt x="295" y="748"/>
                    <a:pt x="295" y="748"/>
                    <a:pt x="295" y="748"/>
                  </a:cubicBezTo>
                  <a:cubicBezTo>
                    <a:pt x="295" y="1131"/>
                    <a:pt x="295" y="1131"/>
                    <a:pt x="295" y="1131"/>
                  </a:cubicBezTo>
                  <a:cubicBezTo>
                    <a:pt x="295" y="1131"/>
                    <a:pt x="295" y="1131"/>
                    <a:pt x="295" y="1131"/>
                  </a:cubicBezTo>
                  <a:close/>
                  <a:moveTo>
                    <a:pt x="557" y="1131"/>
                  </a:moveTo>
                  <a:cubicBezTo>
                    <a:pt x="557" y="1147"/>
                    <a:pt x="568" y="1158"/>
                    <a:pt x="584" y="1158"/>
                  </a:cubicBezTo>
                  <a:cubicBezTo>
                    <a:pt x="729" y="1158"/>
                    <a:pt x="729" y="1158"/>
                    <a:pt x="729" y="1158"/>
                  </a:cubicBezTo>
                  <a:cubicBezTo>
                    <a:pt x="746" y="1158"/>
                    <a:pt x="757" y="1147"/>
                    <a:pt x="757" y="1131"/>
                  </a:cubicBezTo>
                  <a:cubicBezTo>
                    <a:pt x="757" y="615"/>
                    <a:pt x="757" y="615"/>
                    <a:pt x="757" y="615"/>
                  </a:cubicBezTo>
                  <a:cubicBezTo>
                    <a:pt x="557" y="493"/>
                    <a:pt x="557" y="493"/>
                    <a:pt x="557" y="493"/>
                  </a:cubicBezTo>
                  <a:cubicBezTo>
                    <a:pt x="557" y="1131"/>
                    <a:pt x="557" y="1131"/>
                    <a:pt x="557" y="1131"/>
                  </a:cubicBezTo>
                  <a:cubicBezTo>
                    <a:pt x="557" y="1131"/>
                    <a:pt x="557" y="1131"/>
                    <a:pt x="557" y="1131"/>
                  </a:cubicBezTo>
                  <a:close/>
                  <a:moveTo>
                    <a:pt x="902" y="687"/>
                  </a:moveTo>
                  <a:cubicBezTo>
                    <a:pt x="891" y="687"/>
                    <a:pt x="874" y="687"/>
                    <a:pt x="863" y="676"/>
                  </a:cubicBezTo>
                  <a:cubicBezTo>
                    <a:pt x="813" y="649"/>
                    <a:pt x="813" y="649"/>
                    <a:pt x="813" y="649"/>
                  </a:cubicBezTo>
                  <a:cubicBezTo>
                    <a:pt x="813" y="1131"/>
                    <a:pt x="813" y="1131"/>
                    <a:pt x="813" y="1131"/>
                  </a:cubicBezTo>
                  <a:cubicBezTo>
                    <a:pt x="813" y="1147"/>
                    <a:pt x="829" y="1158"/>
                    <a:pt x="841" y="1158"/>
                  </a:cubicBezTo>
                  <a:cubicBezTo>
                    <a:pt x="991" y="1158"/>
                    <a:pt x="991" y="1158"/>
                    <a:pt x="991" y="1158"/>
                  </a:cubicBezTo>
                  <a:cubicBezTo>
                    <a:pt x="1002" y="1158"/>
                    <a:pt x="1013" y="1147"/>
                    <a:pt x="1013" y="1131"/>
                  </a:cubicBezTo>
                  <a:cubicBezTo>
                    <a:pt x="1013" y="610"/>
                    <a:pt x="1013" y="610"/>
                    <a:pt x="1013" y="610"/>
                  </a:cubicBezTo>
                  <a:cubicBezTo>
                    <a:pt x="958" y="671"/>
                    <a:pt x="958" y="671"/>
                    <a:pt x="958" y="671"/>
                  </a:cubicBezTo>
                  <a:cubicBezTo>
                    <a:pt x="941" y="682"/>
                    <a:pt x="924" y="687"/>
                    <a:pt x="902" y="687"/>
                  </a:cubicBezTo>
                  <a:close/>
                  <a:moveTo>
                    <a:pt x="1074" y="549"/>
                  </a:moveTo>
                  <a:cubicBezTo>
                    <a:pt x="1074" y="1131"/>
                    <a:pt x="1074" y="1131"/>
                    <a:pt x="1074" y="1131"/>
                  </a:cubicBezTo>
                  <a:cubicBezTo>
                    <a:pt x="1074" y="1147"/>
                    <a:pt x="1086" y="1158"/>
                    <a:pt x="1102" y="1158"/>
                  </a:cubicBezTo>
                  <a:cubicBezTo>
                    <a:pt x="1247" y="1158"/>
                    <a:pt x="1247" y="1158"/>
                    <a:pt x="1247" y="1158"/>
                  </a:cubicBezTo>
                  <a:cubicBezTo>
                    <a:pt x="1264" y="1158"/>
                    <a:pt x="1275" y="1147"/>
                    <a:pt x="1275" y="1131"/>
                  </a:cubicBezTo>
                  <a:cubicBezTo>
                    <a:pt x="1275" y="366"/>
                    <a:pt x="1275" y="366"/>
                    <a:pt x="1275" y="366"/>
                  </a:cubicBezTo>
                  <a:cubicBezTo>
                    <a:pt x="1269" y="360"/>
                    <a:pt x="1269" y="360"/>
                    <a:pt x="1269" y="360"/>
                  </a:cubicBezTo>
                  <a:cubicBezTo>
                    <a:pt x="1074" y="549"/>
                    <a:pt x="1074" y="549"/>
                    <a:pt x="1074" y="549"/>
                  </a:cubicBezTo>
                  <a:cubicBezTo>
                    <a:pt x="1074" y="549"/>
                    <a:pt x="1074" y="549"/>
                    <a:pt x="1074" y="549"/>
                  </a:cubicBezTo>
                  <a:close/>
                  <a:moveTo>
                    <a:pt x="1442" y="0"/>
                  </a:moveTo>
                  <a:cubicBezTo>
                    <a:pt x="1442" y="0"/>
                    <a:pt x="1442" y="0"/>
                    <a:pt x="1442" y="0"/>
                  </a:cubicBezTo>
                  <a:cubicBezTo>
                    <a:pt x="1024" y="33"/>
                    <a:pt x="1024" y="33"/>
                    <a:pt x="1024" y="33"/>
                  </a:cubicBezTo>
                  <a:cubicBezTo>
                    <a:pt x="1008" y="33"/>
                    <a:pt x="1002" y="44"/>
                    <a:pt x="1013" y="50"/>
                  </a:cubicBezTo>
                  <a:cubicBezTo>
                    <a:pt x="1130" y="166"/>
                    <a:pt x="1130" y="166"/>
                    <a:pt x="1130" y="166"/>
                  </a:cubicBezTo>
                  <a:cubicBezTo>
                    <a:pt x="1141" y="177"/>
                    <a:pt x="1141" y="194"/>
                    <a:pt x="1130" y="205"/>
                  </a:cubicBezTo>
                  <a:cubicBezTo>
                    <a:pt x="935" y="410"/>
                    <a:pt x="935" y="410"/>
                    <a:pt x="935" y="410"/>
                  </a:cubicBezTo>
                  <a:cubicBezTo>
                    <a:pt x="930" y="416"/>
                    <a:pt x="924" y="421"/>
                    <a:pt x="919" y="421"/>
                  </a:cubicBezTo>
                  <a:cubicBezTo>
                    <a:pt x="907" y="421"/>
                    <a:pt x="902" y="416"/>
                    <a:pt x="896" y="416"/>
                  </a:cubicBezTo>
                  <a:cubicBezTo>
                    <a:pt x="557" y="100"/>
                    <a:pt x="557" y="100"/>
                    <a:pt x="557" y="100"/>
                  </a:cubicBezTo>
                  <a:cubicBezTo>
                    <a:pt x="551" y="94"/>
                    <a:pt x="545" y="94"/>
                    <a:pt x="540" y="94"/>
                  </a:cubicBezTo>
                  <a:cubicBezTo>
                    <a:pt x="529" y="94"/>
                    <a:pt x="523" y="94"/>
                    <a:pt x="518" y="100"/>
                  </a:cubicBezTo>
                  <a:cubicBezTo>
                    <a:pt x="11" y="704"/>
                    <a:pt x="11" y="704"/>
                    <a:pt x="11" y="704"/>
                  </a:cubicBezTo>
                  <a:cubicBezTo>
                    <a:pt x="0" y="715"/>
                    <a:pt x="0" y="737"/>
                    <a:pt x="11" y="748"/>
                  </a:cubicBezTo>
                  <a:cubicBezTo>
                    <a:pt x="117" y="848"/>
                    <a:pt x="117" y="848"/>
                    <a:pt x="117" y="848"/>
                  </a:cubicBezTo>
                  <a:cubicBezTo>
                    <a:pt x="122" y="854"/>
                    <a:pt x="128" y="859"/>
                    <a:pt x="133" y="859"/>
                  </a:cubicBezTo>
                  <a:cubicBezTo>
                    <a:pt x="139" y="859"/>
                    <a:pt x="150" y="854"/>
                    <a:pt x="156" y="848"/>
                  </a:cubicBezTo>
                  <a:cubicBezTo>
                    <a:pt x="506" y="454"/>
                    <a:pt x="506" y="454"/>
                    <a:pt x="506" y="454"/>
                  </a:cubicBezTo>
                  <a:cubicBezTo>
                    <a:pt x="512" y="443"/>
                    <a:pt x="523" y="443"/>
                    <a:pt x="534" y="443"/>
                  </a:cubicBezTo>
                  <a:cubicBezTo>
                    <a:pt x="540" y="443"/>
                    <a:pt x="545" y="443"/>
                    <a:pt x="551" y="443"/>
                  </a:cubicBezTo>
                  <a:cubicBezTo>
                    <a:pt x="885" y="649"/>
                    <a:pt x="885" y="649"/>
                    <a:pt x="885" y="649"/>
                  </a:cubicBezTo>
                  <a:cubicBezTo>
                    <a:pt x="891" y="649"/>
                    <a:pt x="896" y="649"/>
                    <a:pt x="902" y="649"/>
                  </a:cubicBezTo>
                  <a:cubicBezTo>
                    <a:pt x="913" y="649"/>
                    <a:pt x="924" y="649"/>
                    <a:pt x="930" y="643"/>
                  </a:cubicBezTo>
                  <a:cubicBezTo>
                    <a:pt x="1253" y="327"/>
                    <a:pt x="1253" y="327"/>
                    <a:pt x="1253" y="327"/>
                  </a:cubicBezTo>
                  <a:cubicBezTo>
                    <a:pt x="1258" y="321"/>
                    <a:pt x="1264" y="321"/>
                    <a:pt x="1269" y="321"/>
                  </a:cubicBezTo>
                  <a:cubicBezTo>
                    <a:pt x="1281" y="321"/>
                    <a:pt x="1286" y="321"/>
                    <a:pt x="1292" y="327"/>
                  </a:cubicBezTo>
                  <a:cubicBezTo>
                    <a:pt x="1420" y="460"/>
                    <a:pt x="1420" y="460"/>
                    <a:pt x="1420" y="460"/>
                  </a:cubicBezTo>
                  <a:cubicBezTo>
                    <a:pt x="1425" y="460"/>
                    <a:pt x="1431" y="466"/>
                    <a:pt x="1431" y="466"/>
                  </a:cubicBezTo>
                  <a:cubicBezTo>
                    <a:pt x="1436" y="466"/>
                    <a:pt x="1442" y="460"/>
                    <a:pt x="1442" y="449"/>
                  </a:cubicBezTo>
                  <a:cubicBezTo>
                    <a:pt x="1464" y="28"/>
                    <a:pt x="1464" y="28"/>
                    <a:pt x="1464" y="28"/>
                  </a:cubicBezTo>
                  <a:cubicBezTo>
                    <a:pt x="1464" y="11"/>
                    <a:pt x="1453" y="0"/>
                    <a:pt x="1442" y="0"/>
                  </a:cubicBezTo>
                  <a:close/>
                </a:path>
              </a:pathLst>
            </a:custGeom>
            <a:solidFill>
              <a:schemeClr val="tx1"/>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333333"/>
                </a:solidFill>
              </a:endParaRPr>
            </a:p>
          </p:txBody>
        </p:sp>
        <p:sp>
          <p:nvSpPr>
            <p:cNvPr id="295" name="TextBox 294"/>
            <p:cNvSpPr txBox="1"/>
            <p:nvPr/>
          </p:nvSpPr>
          <p:spPr>
            <a:xfrm>
              <a:off x="290952" y="2519818"/>
              <a:ext cx="1239881" cy="613972"/>
            </a:xfrm>
            <a:prstGeom prst="rect">
              <a:avLst/>
            </a:prstGeom>
            <a:noFill/>
          </p:spPr>
          <p:txBody>
            <a:bodyPr wrap="square" lIns="182854" tIns="146283" rIns="182854" bIns="146283" rtlCol="0">
              <a:spAutoFit/>
            </a:bodyPr>
            <a:lstStyle/>
            <a:p>
              <a:pPr defTabSz="932563">
                <a:lnSpc>
                  <a:spcPct val="90000"/>
                </a:lnSpc>
                <a:spcBef>
                  <a:spcPct val="0"/>
                </a:spcBef>
                <a:spcAft>
                  <a:spcPts val="600"/>
                </a:spcAft>
              </a:pPr>
              <a:r>
                <a:rPr lang="en-US" sz="115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Business </a:t>
              </a:r>
              <a:br>
                <a:rPr lang="en-US" sz="115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br>
              <a:r>
                <a:rPr lang="en-US" sz="115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apps</a:t>
              </a:r>
            </a:p>
          </p:txBody>
        </p:sp>
        <p:sp>
          <p:nvSpPr>
            <p:cNvPr id="296" name="TextBox 295"/>
            <p:cNvSpPr txBox="1"/>
            <p:nvPr/>
          </p:nvSpPr>
          <p:spPr>
            <a:xfrm>
              <a:off x="286638" y="4033285"/>
              <a:ext cx="1239881" cy="613972"/>
            </a:xfrm>
            <a:prstGeom prst="rect">
              <a:avLst/>
            </a:prstGeom>
            <a:noFill/>
          </p:spPr>
          <p:txBody>
            <a:bodyPr wrap="square" lIns="182854" tIns="146283" rIns="182854" bIns="146283" rtlCol="0">
              <a:spAutoFit/>
            </a:bodyPr>
            <a:lstStyle/>
            <a:p>
              <a:pPr defTabSz="932563">
                <a:lnSpc>
                  <a:spcPct val="90000"/>
                </a:lnSpc>
                <a:spcBef>
                  <a:spcPct val="0"/>
                </a:spcBef>
                <a:spcAft>
                  <a:spcPts val="600"/>
                </a:spcAft>
              </a:pPr>
              <a:r>
                <a:rPr lang="en-US" sz="115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Custom </a:t>
              </a:r>
              <a:r>
                <a:rPr lang="en-US" sz="115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
              </a:r>
              <a:br>
                <a:rPr lang="en-US" sz="115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br>
              <a:r>
                <a:rPr lang="en-US" sz="115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apps</a:t>
              </a:r>
              <a:endParaRPr lang="en-US" sz="115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p:txBody>
        </p:sp>
        <p:sp>
          <p:nvSpPr>
            <p:cNvPr id="297" name="Freeform 53"/>
            <p:cNvSpPr>
              <a:spLocks noEditPoints="1"/>
            </p:cNvSpPr>
            <p:nvPr/>
          </p:nvSpPr>
          <p:spPr bwMode="auto">
            <a:xfrm>
              <a:off x="566387" y="3483627"/>
              <a:ext cx="451956" cy="645040"/>
            </a:xfrm>
            <a:custGeom>
              <a:avLst/>
              <a:gdLst>
                <a:gd name="T0" fmla="*/ 1011 w 1280"/>
                <a:gd name="T1" fmla="*/ 1048 h 1827"/>
                <a:gd name="T2" fmla="*/ 958 w 1280"/>
                <a:gd name="T3" fmla="*/ 1013 h 1827"/>
                <a:gd name="T4" fmla="*/ 847 w 1280"/>
                <a:gd name="T5" fmla="*/ 961 h 1827"/>
                <a:gd name="T6" fmla="*/ 814 w 1280"/>
                <a:gd name="T7" fmla="*/ 965 h 1827"/>
                <a:gd name="T8" fmla="*/ 710 w 1280"/>
                <a:gd name="T9" fmla="*/ 572 h 1827"/>
                <a:gd name="T10" fmla="*/ 601 w 1280"/>
                <a:gd name="T11" fmla="*/ 594 h 1827"/>
                <a:gd name="T12" fmla="*/ 705 w 1280"/>
                <a:gd name="T13" fmla="*/ 1159 h 1827"/>
                <a:gd name="T14" fmla="*/ 663 w 1280"/>
                <a:gd name="T15" fmla="*/ 1238 h 1827"/>
                <a:gd name="T16" fmla="*/ 504 w 1280"/>
                <a:gd name="T17" fmla="*/ 1112 h 1827"/>
                <a:gd name="T18" fmla="*/ 348 w 1280"/>
                <a:gd name="T19" fmla="*/ 1032 h 1827"/>
                <a:gd name="T20" fmla="*/ 378 w 1280"/>
                <a:gd name="T21" fmla="*/ 1138 h 1827"/>
                <a:gd name="T22" fmla="*/ 416 w 1280"/>
                <a:gd name="T23" fmla="*/ 1245 h 1827"/>
                <a:gd name="T24" fmla="*/ 492 w 1280"/>
                <a:gd name="T25" fmla="*/ 1368 h 1827"/>
                <a:gd name="T26" fmla="*/ 729 w 1280"/>
                <a:gd name="T27" fmla="*/ 1659 h 1827"/>
                <a:gd name="T28" fmla="*/ 805 w 1280"/>
                <a:gd name="T29" fmla="*/ 1827 h 1827"/>
                <a:gd name="T30" fmla="*/ 1238 w 1280"/>
                <a:gd name="T31" fmla="*/ 1652 h 1827"/>
                <a:gd name="T32" fmla="*/ 1257 w 1280"/>
                <a:gd name="T33" fmla="*/ 1576 h 1827"/>
                <a:gd name="T34" fmla="*/ 1273 w 1280"/>
                <a:gd name="T35" fmla="*/ 1354 h 1827"/>
                <a:gd name="T36" fmla="*/ 1198 w 1280"/>
                <a:gd name="T37" fmla="*/ 1207 h 1827"/>
                <a:gd name="T38" fmla="*/ 1131 w 1280"/>
                <a:gd name="T39" fmla="*/ 1112 h 1827"/>
                <a:gd name="T40" fmla="*/ 826 w 1280"/>
                <a:gd name="T41" fmla="*/ 381 h 1827"/>
                <a:gd name="T42" fmla="*/ 442 w 1280"/>
                <a:gd name="T43" fmla="*/ 0 h 1827"/>
                <a:gd name="T44" fmla="*/ 826 w 1280"/>
                <a:gd name="T45" fmla="*/ 381 h 1827"/>
                <a:gd name="T46" fmla="*/ 386 w 1280"/>
                <a:gd name="T47" fmla="*/ 381 h 1827"/>
                <a:gd name="T48" fmla="*/ 0 w 1280"/>
                <a:gd name="T49" fmla="*/ 0 h 1827"/>
                <a:gd name="T50" fmla="*/ 386 w 1280"/>
                <a:gd name="T51" fmla="*/ 381 h 1827"/>
                <a:gd name="T52" fmla="*/ 594 w 1280"/>
                <a:gd name="T53" fmla="*/ 821 h 1827"/>
                <a:gd name="T54" fmla="*/ 442 w 1280"/>
                <a:gd name="T55" fmla="*/ 437 h 1827"/>
                <a:gd name="T56" fmla="*/ 826 w 1280"/>
                <a:gd name="T57" fmla="*/ 821 h 1827"/>
                <a:gd name="T58" fmla="*/ 755 w 1280"/>
                <a:gd name="T59" fmla="*/ 561 h 1827"/>
                <a:gd name="T60" fmla="*/ 755 w 1280"/>
                <a:gd name="T61" fmla="*/ 561 h 1827"/>
                <a:gd name="T62" fmla="*/ 636 w 1280"/>
                <a:gd name="T63" fmla="*/ 480 h 1827"/>
                <a:gd name="T64" fmla="*/ 554 w 1280"/>
                <a:gd name="T65" fmla="*/ 601 h 1827"/>
                <a:gd name="T66" fmla="*/ 594 w 1280"/>
                <a:gd name="T67" fmla="*/ 821 h 1827"/>
                <a:gd name="T68" fmla="*/ 0 w 1280"/>
                <a:gd name="T69" fmla="*/ 1261 h 1827"/>
                <a:gd name="T70" fmla="*/ 606 w 1280"/>
                <a:gd name="T71" fmla="*/ 880 h 1827"/>
                <a:gd name="T72" fmla="*/ 658 w 1280"/>
                <a:gd name="T73" fmla="*/ 1157 h 1827"/>
                <a:gd name="T74" fmla="*/ 658 w 1280"/>
                <a:gd name="T75" fmla="*/ 1159 h 1827"/>
                <a:gd name="T76" fmla="*/ 644 w 1280"/>
                <a:gd name="T77" fmla="*/ 1193 h 1827"/>
                <a:gd name="T78" fmla="*/ 608 w 1280"/>
                <a:gd name="T79" fmla="*/ 1178 h 1827"/>
                <a:gd name="T80" fmla="*/ 563 w 1280"/>
                <a:gd name="T81" fmla="*/ 1117 h 1827"/>
                <a:gd name="T82" fmla="*/ 532 w 1280"/>
                <a:gd name="T83" fmla="*/ 1067 h 1827"/>
                <a:gd name="T84" fmla="*/ 388 w 1280"/>
                <a:gd name="T85" fmla="*/ 972 h 1827"/>
                <a:gd name="T86" fmla="*/ 298 w 1280"/>
                <a:gd name="T87" fmla="*/ 1105 h 1827"/>
                <a:gd name="T88" fmla="*/ 336 w 1280"/>
                <a:gd name="T89" fmla="*/ 1157 h 1827"/>
                <a:gd name="T90" fmla="*/ 357 w 1280"/>
                <a:gd name="T91" fmla="*/ 1219 h 1827"/>
                <a:gd name="T92" fmla="*/ 386 w 1280"/>
                <a:gd name="T93" fmla="*/ 821 h 1827"/>
                <a:gd name="T94" fmla="*/ 0 w 1280"/>
                <a:gd name="T95" fmla="*/ 437 h 1827"/>
                <a:gd name="T96" fmla="*/ 386 w 1280"/>
                <a:gd name="T97" fmla="*/ 821 h 1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0" h="1827">
                  <a:moveTo>
                    <a:pt x="1013" y="1048"/>
                  </a:moveTo>
                  <a:cubicBezTo>
                    <a:pt x="1011" y="1048"/>
                    <a:pt x="1011" y="1048"/>
                    <a:pt x="1011" y="1048"/>
                  </a:cubicBezTo>
                  <a:cubicBezTo>
                    <a:pt x="977" y="1046"/>
                    <a:pt x="977" y="1046"/>
                    <a:pt x="977" y="1046"/>
                  </a:cubicBezTo>
                  <a:cubicBezTo>
                    <a:pt x="958" y="1013"/>
                    <a:pt x="958" y="1013"/>
                    <a:pt x="958" y="1013"/>
                  </a:cubicBezTo>
                  <a:cubicBezTo>
                    <a:pt x="954" y="1008"/>
                    <a:pt x="951" y="1003"/>
                    <a:pt x="947" y="998"/>
                  </a:cubicBezTo>
                  <a:cubicBezTo>
                    <a:pt x="918" y="975"/>
                    <a:pt x="885" y="961"/>
                    <a:pt x="847" y="961"/>
                  </a:cubicBezTo>
                  <a:cubicBezTo>
                    <a:pt x="814" y="968"/>
                    <a:pt x="814" y="968"/>
                    <a:pt x="814" y="968"/>
                  </a:cubicBezTo>
                  <a:cubicBezTo>
                    <a:pt x="814" y="965"/>
                    <a:pt x="814" y="965"/>
                    <a:pt x="814" y="965"/>
                  </a:cubicBezTo>
                  <a:cubicBezTo>
                    <a:pt x="814" y="963"/>
                    <a:pt x="814" y="963"/>
                    <a:pt x="814" y="963"/>
                  </a:cubicBezTo>
                  <a:cubicBezTo>
                    <a:pt x="710" y="572"/>
                    <a:pt x="710" y="572"/>
                    <a:pt x="710" y="572"/>
                  </a:cubicBezTo>
                  <a:cubicBezTo>
                    <a:pt x="696" y="523"/>
                    <a:pt x="672" y="523"/>
                    <a:pt x="644" y="527"/>
                  </a:cubicBezTo>
                  <a:cubicBezTo>
                    <a:pt x="644" y="527"/>
                    <a:pt x="589" y="535"/>
                    <a:pt x="601" y="594"/>
                  </a:cubicBezTo>
                  <a:cubicBezTo>
                    <a:pt x="703" y="1140"/>
                    <a:pt x="703" y="1140"/>
                    <a:pt x="703" y="1140"/>
                  </a:cubicBezTo>
                  <a:cubicBezTo>
                    <a:pt x="703" y="1148"/>
                    <a:pt x="705" y="1152"/>
                    <a:pt x="705" y="1159"/>
                  </a:cubicBezTo>
                  <a:cubicBezTo>
                    <a:pt x="705" y="1183"/>
                    <a:pt x="696" y="1207"/>
                    <a:pt x="679" y="1226"/>
                  </a:cubicBezTo>
                  <a:cubicBezTo>
                    <a:pt x="674" y="1233"/>
                    <a:pt x="667" y="1238"/>
                    <a:pt x="663" y="1238"/>
                  </a:cubicBezTo>
                  <a:cubicBezTo>
                    <a:pt x="632" y="1242"/>
                    <a:pt x="603" y="1235"/>
                    <a:pt x="577" y="1216"/>
                  </a:cubicBezTo>
                  <a:cubicBezTo>
                    <a:pt x="547" y="1193"/>
                    <a:pt x="525" y="1143"/>
                    <a:pt x="504" y="1112"/>
                  </a:cubicBezTo>
                  <a:cubicBezTo>
                    <a:pt x="492" y="1093"/>
                    <a:pt x="483" y="1072"/>
                    <a:pt x="468" y="1055"/>
                  </a:cubicBezTo>
                  <a:cubicBezTo>
                    <a:pt x="440" y="1027"/>
                    <a:pt x="383" y="1003"/>
                    <a:pt x="348" y="1032"/>
                  </a:cubicBezTo>
                  <a:cubicBezTo>
                    <a:pt x="338" y="1041"/>
                    <a:pt x="326" y="1065"/>
                    <a:pt x="336" y="1077"/>
                  </a:cubicBezTo>
                  <a:cubicBezTo>
                    <a:pt x="350" y="1096"/>
                    <a:pt x="369" y="1117"/>
                    <a:pt x="378" y="1138"/>
                  </a:cubicBezTo>
                  <a:cubicBezTo>
                    <a:pt x="388" y="1155"/>
                    <a:pt x="393" y="1174"/>
                    <a:pt x="400" y="1193"/>
                  </a:cubicBezTo>
                  <a:cubicBezTo>
                    <a:pt x="404" y="1204"/>
                    <a:pt x="407" y="1235"/>
                    <a:pt x="416" y="1245"/>
                  </a:cubicBezTo>
                  <a:cubicBezTo>
                    <a:pt x="426" y="1254"/>
                    <a:pt x="435" y="1273"/>
                    <a:pt x="442" y="1285"/>
                  </a:cubicBezTo>
                  <a:cubicBezTo>
                    <a:pt x="459" y="1311"/>
                    <a:pt x="483" y="1339"/>
                    <a:pt x="492" y="1368"/>
                  </a:cubicBezTo>
                  <a:cubicBezTo>
                    <a:pt x="525" y="1415"/>
                    <a:pt x="539" y="1477"/>
                    <a:pt x="575" y="1522"/>
                  </a:cubicBezTo>
                  <a:cubicBezTo>
                    <a:pt x="620" y="1576"/>
                    <a:pt x="663" y="1628"/>
                    <a:pt x="729" y="1659"/>
                  </a:cubicBezTo>
                  <a:cubicBezTo>
                    <a:pt x="752" y="1673"/>
                    <a:pt x="769" y="1692"/>
                    <a:pt x="783" y="1713"/>
                  </a:cubicBezTo>
                  <a:cubicBezTo>
                    <a:pt x="805" y="1827"/>
                    <a:pt x="805" y="1827"/>
                    <a:pt x="805" y="1827"/>
                  </a:cubicBezTo>
                  <a:cubicBezTo>
                    <a:pt x="887" y="1813"/>
                    <a:pt x="1224" y="1756"/>
                    <a:pt x="1259" y="1749"/>
                  </a:cubicBezTo>
                  <a:cubicBezTo>
                    <a:pt x="1238" y="1652"/>
                    <a:pt x="1238" y="1652"/>
                    <a:pt x="1238" y="1652"/>
                  </a:cubicBezTo>
                  <a:cubicBezTo>
                    <a:pt x="1235" y="1649"/>
                    <a:pt x="1235" y="1649"/>
                    <a:pt x="1235" y="1649"/>
                  </a:cubicBezTo>
                  <a:cubicBezTo>
                    <a:pt x="1245" y="1626"/>
                    <a:pt x="1250" y="1600"/>
                    <a:pt x="1257" y="1576"/>
                  </a:cubicBezTo>
                  <a:cubicBezTo>
                    <a:pt x="1262" y="1555"/>
                    <a:pt x="1266" y="1536"/>
                    <a:pt x="1266" y="1514"/>
                  </a:cubicBezTo>
                  <a:cubicBezTo>
                    <a:pt x="1269" y="1462"/>
                    <a:pt x="1271" y="1408"/>
                    <a:pt x="1273" y="1354"/>
                  </a:cubicBezTo>
                  <a:cubicBezTo>
                    <a:pt x="1273" y="1344"/>
                    <a:pt x="1273" y="1335"/>
                    <a:pt x="1276" y="1325"/>
                  </a:cubicBezTo>
                  <a:cubicBezTo>
                    <a:pt x="1280" y="1294"/>
                    <a:pt x="1262" y="1211"/>
                    <a:pt x="1198" y="1207"/>
                  </a:cubicBezTo>
                  <a:cubicBezTo>
                    <a:pt x="1195" y="1207"/>
                    <a:pt x="1195" y="1207"/>
                    <a:pt x="1195" y="1204"/>
                  </a:cubicBezTo>
                  <a:cubicBezTo>
                    <a:pt x="1179" y="1171"/>
                    <a:pt x="1157" y="1140"/>
                    <a:pt x="1131" y="1112"/>
                  </a:cubicBezTo>
                  <a:cubicBezTo>
                    <a:pt x="1101" y="1079"/>
                    <a:pt x="1058" y="1055"/>
                    <a:pt x="1013" y="1048"/>
                  </a:cubicBezTo>
                  <a:close/>
                  <a:moveTo>
                    <a:pt x="826" y="381"/>
                  </a:moveTo>
                  <a:cubicBezTo>
                    <a:pt x="442" y="381"/>
                    <a:pt x="442" y="381"/>
                    <a:pt x="442" y="381"/>
                  </a:cubicBezTo>
                  <a:cubicBezTo>
                    <a:pt x="442" y="0"/>
                    <a:pt x="442" y="0"/>
                    <a:pt x="442" y="0"/>
                  </a:cubicBezTo>
                  <a:cubicBezTo>
                    <a:pt x="826" y="0"/>
                    <a:pt x="826" y="0"/>
                    <a:pt x="826" y="0"/>
                  </a:cubicBezTo>
                  <a:cubicBezTo>
                    <a:pt x="826" y="381"/>
                    <a:pt x="826" y="381"/>
                    <a:pt x="826" y="381"/>
                  </a:cubicBezTo>
                  <a:cubicBezTo>
                    <a:pt x="826" y="381"/>
                    <a:pt x="826" y="381"/>
                    <a:pt x="826" y="381"/>
                  </a:cubicBezTo>
                  <a:close/>
                  <a:moveTo>
                    <a:pt x="386" y="381"/>
                  </a:moveTo>
                  <a:cubicBezTo>
                    <a:pt x="0" y="381"/>
                    <a:pt x="0" y="381"/>
                    <a:pt x="0" y="381"/>
                  </a:cubicBezTo>
                  <a:cubicBezTo>
                    <a:pt x="0" y="0"/>
                    <a:pt x="0" y="0"/>
                    <a:pt x="0" y="0"/>
                  </a:cubicBezTo>
                  <a:cubicBezTo>
                    <a:pt x="386" y="0"/>
                    <a:pt x="386" y="0"/>
                    <a:pt x="386" y="0"/>
                  </a:cubicBezTo>
                  <a:cubicBezTo>
                    <a:pt x="386" y="381"/>
                    <a:pt x="386" y="381"/>
                    <a:pt x="386" y="381"/>
                  </a:cubicBezTo>
                  <a:cubicBezTo>
                    <a:pt x="386" y="381"/>
                    <a:pt x="386" y="381"/>
                    <a:pt x="386" y="381"/>
                  </a:cubicBezTo>
                  <a:close/>
                  <a:moveTo>
                    <a:pt x="594" y="821"/>
                  </a:moveTo>
                  <a:cubicBezTo>
                    <a:pt x="442" y="821"/>
                    <a:pt x="442" y="821"/>
                    <a:pt x="442" y="821"/>
                  </a:cubicBezTo>
                  <a:cubicBezTo>
                    <a:pt x="442" y="437"/>
                    <a:pt x="442" y="437"/>
                    <a:pt x="442" y="437"/>
                  </a:cubicBezTo>
                  <a:cubicBezTo>
                    <a:pt x="826" y="437"/>
                    <a:pt x="826" y="437"/>
                    <a:pt x="826" y="437"/>
                  </a:cubicBezTo>
                  <a:cubicBezTo>
                    <a:pt x="826" y="821"/>
                    <a:pt x="826" y="821"/>
                    <a:pt x="826" y="821"/>
                  </a:cubicBezTo>
                  <a:cubicBezTo>
                    <a:pt x="826" y="821"/>
                    <a:pt x="826" y="821"/>
                    <a:pt x="826" y="821"/>
                  </a:cubicBezTo>
                  <a:cubicBezTo>
                    <a:pt x="755" y="561"/>
                    <a:pt x="755" y="561"/>
                    <a:pt x="755" y="561"/>
                  </a:cubicBezTo>
                  <a:cubicBezTo>
                    <a:pt x="755" y="561"/>
                    <a:pt x="755" y="561"/>
                    <a:pt x="755" y="561"/>
                  </a:cubicBezTo>
                  <a:cubicBezTo>
                    <a:pt x="755" y="561"/>
                    <a:pt x="755" y="561"/>
                    <a:pt x="755" y="561"/>
                  </a:cubicBezTo>
                  <a:cubicBezTo>
                    <a:pt x="736" y="492"/>
                    <a:pt x="693" y="478"/>
                    <a:pt x="663" y="478"/>
                  </a:cubicBezTo>
                  <a:cubicBezTo>
                    <a:pt x="653" y="478"/>
                    <a:pt x="644" y="478"/>
                    <a:pt x="636" y="480"/>
                  </a:cubicBezTo>
                  <a:cubicBezTo>
                    <a:pt x="627" y="482"/>
                    <a:pt x="591" y="490"/>
                    <a:pt x="570" y="520"/>
                  </a:cubicBezTo>
                  <a:cubicBezTo>
                    <a:pt x="558" y="537"/>
                    <a:pt x="547" y="563"/>
                    <a:pt x="554" y="601"/>
                  </a:cubicBezTo>
                  <a:cubicBezTo>
                    <a:pt x="594" y="821"/>
                    <a:pt x="594" y="821"/>
                    <a:pt x="594" y="821"/>
                  </a:cubicBezTo>
                  <a:cubicBezTo>
                    <a:pt x="594" y="821"/>
                    <a:pt x="594" y="821"/>
                    <a:pt x="594" y="821"/>
                  </a:cubicBezTo>
                  <a:close/>
                  <a:moveTo>
                    <a:pt x="371" y="1261"/>
                  </a:moveTo>
                  <a:cubicBezTo>
                    <a:pt x="0" y="1261"/>
                    <a:pt x="0" y="1261"/>
                    <a:pt x="0" y="1261"/>
                  </a:cubicBezTo>
                  <a:cubicBezTo>
                    <a:pt x="0" y="880"/>
                    <a:pt x="0" y="880"/>
                    <a:pt x="0" y="880"/>
                  </a:cubicBezTo>
                  <a:cubicBezTo>
                    <a:pt x="606" y="880"/>
                    <a:pt x="606" y="880"/>
                    <a:pt x="606" y="880"/>
                  </a:cubicBezTo>
                  <a:cubicBezTo>
                    <a:pt x="655" y="1150"/>
                    <a:pt x="655" y="1150"/>
                    <a:pt x="655" y="1150"/>
                  </a:cubicBezTo>
                  <a:cubicBezTo>
                    <a:pt x="655" y="1152"/>
                    <a:pt x="658" y="1155"/>
                    <a:pt x="658" y="1157"/>
                  </a:cubicBezTo>
                  <a:cubicBezTo>
                    <a:pt x="658" y="1157"/>
                    <a:pt x="658" y="1157"/>
                    <a:pt x="658" y="1157"/>
                  </a:cubicBezTo>
                  <a:cubicBezTo>
                    <a:pt x="658" y="1159"/>
                    <a:pt x="658" y="1159"/>
                    <a:pt x="658" y="1159"/>
                  </a:cubicBezTo>
                  <a:cubicBezTo>
                    <a:pt x="658" y="1171"/>
                    <a:pt x="653" y="1181"/>
                    <a:pt x="646" y="1193"/>
                  </a:cubicBezTo>
                  <a:cubicBezTo>
                    <a:pt x="644" y="1193"/>
                    <a:pt x="644" y="1193"/>
                    <a:pt x="644" y="1193"/>
                  </a:cubicBezTo>
                  <a:cubicBezTo>
                    <a:pt x="632" y="1193"/>
                    <a:pt x="620" y="1188"/>
                    <a:pt x="608" y="1178"/>
                  </a:cubicBezTo>
                  <a:cubicBezTo>
                    <a:pt x="608" y="1178"/>
                    <a:pt x="608" y="1178"/>
                    <a:pt x="608" y="1178"/>
                  </a:cubicBezTo>
                  <a:cubicBezTo>
                    <a:pt x="608" y="1178"/>
                    <a:pt x="608" y="1178"/>
                    <a:pt x="608" y="1178"/>
                  </a:cubicBezTo>
                  <a:cubicBezTo>
                    <a:pt x="591" y="1167"/>
                    <a:pt x="577" y="1140"/>
                    <a:pt x="563" y="1117"/>
                  </a:cubicBezTo>
                  <a:cubicBezTo>
                    <a:pt x="556" y="1107"/>
                    <a:pt x="551" y="1096"/>
                    <a:pt x="544" y="1086"/>
                  </a:cubicBezTo>
                  <a:cubicBezTo>
                    <a:pt x="539" y="1079"/>
                    <a:pt x="537" y="1074"/>
                    <a:pt x="532" y="1067"/>
                  </a:cubicBezTo>
                  <a:cubicBezTo>
                    <a:pt x="525" y="1053"/>
                    <a:pt x="516" y="1036"/>
                    <a:pt x="502" y="1022"/>
                  </a:cubicBezTo>
                  <a:cubicBezTo>
                    <a:pt x="473" y="991"/>
                    <a:pt x="428" y="972"/>
                    <a:pt x="388" y="972"/>
                  </a:cubicBezTo>
                  <a:cubicBezTo>
                    <a:pt x="362" y="972"/>
                    <a:pt x="338" y="980"/>
                    <a:pt x="319" y="994"/>
                  </a:cubicBezTo>
                  <a:cubicBezTo>
                    <a:pt x="293" y="1017"/>
                    <a:pt x="270" y="1069"/>
                    <a:pt x="298" y="1105"/>
                  </a:cubicBezTo>
                  <a:cubicBezTo>
                    <a:pt x="303" y="1110"/>
                    <a:pt x="305" y="1114"/>
                    <a:pt x="310" y="1119"/>
                  </a:cubicBezTo>
                  <a:cubicBezTo>
                    <a:pt x="319" y="1133"/>
                    <a:pt x="331" y="1148"/>
                    <a:pt x="336" y="1157"/>
                  </a:cubicBezTo>
                  <a:cubicBezTo>
                    <a:pt x="343" y="1174"/>
                    <a:pt x="350" y="1193"/>
                    <a:pt x="355" y="1207"/>
                  </a:cubicBezTo>
                  <a:cubicBezTo>
                    <a:pt x="355" y="1209"/>
                    <a:pt x="357" y="1214"/>
                    <a:pt x="357" y="1219"/>
                  </a:cubicBezTo>
                  <a:cubicBezTo>
                    <a:pt x="359" y="1233"/>
                    <a:pt x="364" y="1247"/>
                    <a:pt x="371" y="1261"/>
                  </a:cubicBezTo>
                  <a:close/>
                  <a:moveTo>
                    <a:pt x="386" y="821"/>
                  </a:moveTo>
                  <a:cubicBezTo>
                    <a:pt x="0" y="821"/>
                    <a:pt x="0" y="821"/>
                    <a:pt x="0" y="821"/>
                  </a:cubicBezTo>
                  <a:cubicBezTo>
                    <a:pt x="0" y="437"/>
                    <a:pt x="0" y="437"/>
                    <a:pt x="0" y="437"/>
                  </a:cubicBezTo>
                  <a:cubicBezTo>
                    <a:pt x="386" y="437"/>
                    <a:pt x="386" y="437"/>
                    <a:pt x="386" y="437"/>
                  </a:cubicBezTo>
                  <a:cubicBezTo>
                    <a:pt x="386" y="821"/>
                    <a:pt x="386" y="821"/>
                    <a:pt x="386" y="821"/>
                  </a:cubicBezTo>
                  <a:cubicBezTo>
                    <a:pt x="386" y="821"/>
                    <a:pt x="386" y="821"/>
                    <a:pt x="386" y="821"/>
                  </a:cubicBezTo>
                  <a:close/>
                </a:path>
              </a:pathLst>
            </a:custGeom>
            <a:solidFill>
              <a:schemeClr val="tx1"/>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333333"/>
                </a:solidFill>
              </a:endParaRPr>
            </a:p>
          </p:txBody>
        </p:sp>
        <p:sp>
          <p:nvSpPr>
            <p:cNvPr id="298" name="TextBox 297"/>
            <p:cNvSpPr txBox="1"/>
            <p:nvPr/>
          </p:nvSpPr>
          <p:spPr>
            <a:xfrm>
              <a:off x="276231" y="5332876"/>
              <a:ext cx="1551146" cy="613972"/>
            </a:xfrm>
            <a:prstGeom prst="rect">
              <a:avLst/>
            </a:prstGeom>
            <a:noFill/>
          </p:spPr>
          <p:txBody>
            <a:bodyPr wrap="square" lIns="182854" tIns="146283" rIns="182854" bIns="146283" rtlCol="0">
              <a:spAutoFit/>
            </a:bodyPr>
            <a:lstStyle/>
            <a:p>
              <a:pPr defTabSz="932563">
                <a:lnSpc>
                  <a:spcPct val="90000"/>
                </a:lnSpc>
                <a:spcBef>
                  <a:spcPct val="0"/>
                </a:spcBef>
                <a:spcAft>
                  <a:spcPts val="600"/>
                </a:spcAft>
              </a:pPr>
              <a:r>
                <a:rPr lang="en-US" sz="115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Sensors </a:t>
              </a:r>
              <a:br>
                <a:rPr lang="en-US" sz="115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br>
              <a:r>
                <a:rPr lang="en-US" sz="115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and devices</a:t>
              </a:r>
            </a:p>
          </p:txBody>
        </p:sp>
        <p:sp>
          <p:nvSpPr>
            <p:cNvPr id="299" name="Freeform 16"/>
            <p:cNvSpPr>
              <a:spLocks noChangeAspect="1" noEditPoints="1"/>
            </p:cNvSpPr>
            <p:nvPr/>
          </p:nvSpPr>
          <p:spPr bwMode="auto">
            <a:xfrm>
              <a:off x="474853" y="4945056"/>
              <a:ext cx="576951" cy="530500"/>
            </a:xfrm>
            <a:custGeom>
              <a:avLst/>
              <a:gdLst>
                <a:gd name="T0" fmla="*/ 363 w 400"/>
                <a:gd name="T1" fmla="*/ 0 h 367"/>
                <a:gd name="T2" fmla="*/ 38 w 400"/>
                <a:gd name="T3" fmla="*/ 0 h 367"/>
                <a:gd name="T4" fmla="*/ 0 w 400"/>
                <a:gd name="T5" fmla="*/ 37 h 367"/>
                <a:gd name="T6" fmla="*/ 0 w 400"/>
                <a:gd name="T7" fmla="*/ 255 h 367"/>
                <a:gd name="T8" fmla="*/ 38 w 400"/>
                <a:gd name="T9" fmla="*/ 292 h 367"/>
                <a:gd name="T10" fmla="*/ 184 w 400"/>
                <a:gd name="T11" fmla="*/ 292 h 367"/>
                <a:gd name="T12" fmla="*/ 230 w 400"/>
                <a:gd name="T13" fmla="*/ 335 h 367"/>
                <a:gd name="T14" fmla="*/ 230 w 400"/>
                <a:gd name="T15" fmla="*/ 367 h 367"/>
                <a:gd name="T16" fmla="*/ 328 w 400"/>
                <a:gd name="T17" fmla="*/ 367 h 367"/>
                <a:gd name="T18" fmla="*/ 328 w 400"/>
                <a:gd name="T19" fmla="*/ 292 h 367"/>
                <a:gd name="T20" fmla="*/ 363 w 400"/>
                <a:gd name="T21" fmla="*/ 292 h 367"/>
                <a:gd name="T22" fmla="*/ 400 w 400"/>
                <a:gd name="T23" fmla="*/ 255 h 367"/>
                <a:gd name="T24" fmla="*/ 400 w 400"/>
                <a:gd name="T25" fmla="*/ 37 h 367"/>
                <a:gd name="T26" fmla="*/ 363 w 400"/>
                <a:gd name="T27" fmla="*/ 0 h 367"/>
                <a:gd name="T28" fmla="*/ 361 w 400"/>
                <a:gd name="T29" fmla="*/ 253 h 367"/>
                <a:gd name="T30" fmla="*/ 328 w 400"/>
                <a:gd name="T31" fmla="*/ 253 h 367"/>
                <a:gd name="T32" fmla="*/ 328 w 400"/>
                <a:gd name="T33" fmla="*/ 197 h 367"/>
                <a:gd name="T34" fmla="*/ 305 w 400"/>
                <a:gd name="T35" fmla="*/ 197 h 367"/>
                <a:gd name="T36" fmla="*/ 305 w 400"/>
                <a:gd name="T37" fmla="*/ 219 h 367"/>
                <a:gd name="T38" fmla="*/ 298 w 400"/>
                <a:gd name="T39" fmla="*/ 219 h 367"/>
                <a:gd name="T40" fmla="*/ 298 w 400"/>
                <a:gd name="T41" fmla="*/ 180 h 367"/>
                <a:gd name="T42" fmla="*/ 275 w 400"/>
                <a:gd name="T43" fmla="*/ 180 h 367"/>
                <a:gd name="T44" fmla="*/ 275 w 400"/>
                <a:gd name="T45" fmla="*/ 219 h 367"/>
                <a:gd name="T46" fmla="*/ 269 w 400"/>
                <a:gd name="T47" fmla="*/ 219 h 367"/>
                <a:gd name="T48" fmla="*/ 269 w 400"/>
                <a:gd name="T49" fmla="*/ 166 h 367"/>
                <a:gd name="T50" fmla="*/ 245 w 400"/>
                <a:gd name="T51" fmla="*/ 166 h 367"/>
                <a:gd name="T52" fmla="*/ 245 w 400"/>
                <a:gd name="T53" fmla="*/ 219 h 367"/>
                <a:gd name="T54" fmla="*/ 239 w 400"/>
                <a:gd name="T55" fmla="*/ 219 h 367"/>
                <a:gd name="T56" fmla="*/ 239 w 400"/>
                <a:gd name="T57" fmla="*/ 111 h 367"/>
                <a:gd name="T58" fmla="*/ 216 w 400"/>
                <a:gd name="T59" fmla="*/ 111 h 367"/>
                <a:gd name="T60" fmla="*/ 216 w 400"/>
                <a:gd name="T61" fmla="*/ 249 h 367"/>
                <a:gd name="T62" fmla="*/ 208 w 400"/>
                <a:gd name="T63" fmla="*/ 249 h 367"/>
                <a:gd name="T64" fmla="*/ 208 w 400"/>
                <a:gd name="T65" fmla="*/ 197 h 367"/>
                <a:gd name="T66" fmla="*/ 183 w 400"/>
                <a:gd name="T67" fmla="*/ 197 h 367"/>
                <a:gd name="T68" fmla="*/ 183 w 400"/>
                <a:gd name="T69" fmla="*/ 253 h 367"/>
                <a:gd name="T70" fmla="*/ 39 w 400"/>
                <a:gd name="T71" fmla="*/ 253 h 367"/>
                <a:gd name="T72" fmla="*/ 39 w 400"/>
                <a:gd name="T73" fmla="*/ 39 h 367"/>
                <a:gd name="T74" fmla="*/ 361 w 400"/>
                <a:gd name="T75" fmla="*/ 39 h 367"/>
                <a:gd name="T76" fmla="*/ 361 w 400"/>
                <a:gd name="T77" fmla="*/ 25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0" h="367">
                  <a:moveTo>
                    <a:pt x="363" y="0"/>
                  </a:moveTo>
                  <a:cubicBezTo>
                    <a:pt x="38" y="0"/>
                    <a:pt x="38" y="0"/>
                    <a:pt x="38" y="0"/>
                  </a:cubicBezTo>
                  <a:cubicBezTo>
                    <a:pt x="17" y="0"/>
                    <a:pt x="0" y="16"/>
                    <a:pt x="0" y="37"/>
                  </a:cubicBezTo>
                  <a:cubicBezTo>
                    <a:pt x="0" y="255"/>
                    <a:pt x="0" y="255"/>
                    <a:pt x="0" y="255"/>
                  </a:cubicBezTo>
                  <a:cubicBezTo>
                    <a:pt x="0" y="275"/>
                    <a:pt x="17" y="292"/>
                    <a:pt x="38" y="292"/>
                  </a:cubicBezTo>
                  <a:cubicBezTo>
                    <a:pt x="184" y="292"/>
                    <a:pt x="184" y="292"/>
                    <a:pt x="184" y="292"/>
                  </a:cubicBezTo>
                  <a:cubicBezTo>
                    <a:pt x="191" y="310"/>
                    <a:pt x="230" y="335"/>
                    <a:pt x="230" y="335"/>
                  </a:cubicBezTo>
                  <a:cubicBezTo>
                    <a:pt x="230" y="367"/>
                    <a:pt x="230" y="367"/>
                    <a:pt x="230" y="367"/>
                  </a:cubicBezTo>
                  <a:cubicBezTo>
                    <a:pt x="328" y="367"/>
                    <a:pt x="328" y="367"/>
                    <a:pt x="328" y="367"/>
                  </a:cubicBezTo>
                  <a:cubicBezTo>
                    <a:pt x="328" y="292"/>
                    <a:pt x="328" y="292"/>
                    <a:pt x="328" y="292"/>
                  </a:cubicBezTo>
                  <a:cubicBezTo>
                    <a:pt x="363" y="292"/>
                    <a:pt x="363" y="292"/>
                    <a:pt x="363" y="292"/>
                  </a:cubicBezTo>
                  <a:cubicBezTo>
                    <a:pt x="384" y="292"/>
                    <a:pt x="400" y="275"/>
                    <a:pt x="400" y="255"/>
                  </a:cubicBezTo>
                  <a:cubicBezTo>
                    <a:pt x="400" y="37"/>
                    <a:pt x="400" y="37"/>
                    <a:pt x="400" y="37"/>
                  </a:cubicBezTo>
                  <a:cubicBezTo>
                    <a:pt x="400" y="16"/>
                    <a:pt x="384" y="0"/>
                    <a:pt x="363" y="0"/>
                  </a:cubicBezTo>
                  <a:close/>
                  <a:moveTo>
                    <a:pt x="361" y="253"/>
                  </a:moveTo>
                  <a:cubicBezTo>
                    <a:pt x="328" y="253"/>
                    <a:pt x="328" y="253"/>
                    <a:pt x="328" y="253"/>
                  </a:cubicBezTo>
                  <a:cubicBezTo>
                    <a:pt x="328" y="197"/>
                    <a:pt x="328" y="197"/>
                    <a:pt x="328" y="197"/>
                  </a:cubicBezTo>
                  <a:cubicBezTo>
                    <a:pt x="328" y="181"/>
                    <a:pt x="305" y="181"/>
                    <a:pt x="305" y="197"/>
                  </a:cubicBezTo>
                  <a:cubicBezTo>
                    <a:pt x="305" y="219"/>
                    <a:pt x="305" y="219"/>
                    <a:pt x="305" y="219"/>
                  </a:cubicBezTo>
                  <a:cubicBezTo>
                    <a:pt x="305" y="222"/>
                    <a:pt x="298" y="222"/>
                    <a:pt x="298" y="219"/>
                  </a:cubicBezTo>
                  <a:cubicBezTo>
                    <a:pt x="298" y="180"/>
                    <a:pt x="298" y="180"/>
                    <a:pt x="298" y="180"/>
                  </a:cubicBezTo>
                  <a:cubicBezTo>
                    <a:pt x="298" y="165"/>
                    <a:pt x="275" y="165"/>
                    <a:pt x="275" y="180"/>
                  </a:cubicBezTo>
                  <a:cubicBezTo>
                    <a:pt x="275" y="219"/>
                    <a:pt x="275" y="219"/>
                    <a:pt x="275" y="219"/>
                  </a:cubicBezTo>
                  <a:cubicBezTo>
                    <a:pt x="275" y="222"/>
                    <a:pt x="269" y="222"/>
                    <a:pt x="269" y="219"/>
                  </a:cubicBezTo>
                  <a:cubicBezTo>
                    <a:pt x="269" y="166"/>
                    <a:pt x="269" y="166"/>
                    <a:pt x="269" y="166"/>
                  </a:cubicBezTo>
                  <a:cubicBezTo>
                    <a:pt x="269" y="150"/>
                    <a:pt x="245" y="150"/>
                    <a:pt x="245" y="166"/>
                  </a:cubicBezTo>
                  <a:cubicBezTo>
                    <a:pt x="245" y="219"/>
                    <a:pt x="245" y="219"/>
                    <a:pt x="245" y="219"/>
                  </a:cubicBezTo>
                  <a:cubicBezTo>
                    <a:pt x="245" y="222"/>
                    <a:pt x="239" y="222"/>
                    <a:pt x="239" y="219"/>
                  </a:cubicBezTo>
                  <a:cubicBezTo>
                    <a:pt x="239" y="111"/>
                    <a:pt x="239" y="111"/>
                    <a:pt x="239" y="111"/>
                  </a:cubicBezTo>
                  <a:cubicBezTo>
                    <a:pt x="239" y="96"/>
                    <a:pt x="216" y="96"/>
                    <a:pt x="216" y="111"/>
                  </a:cubicBezTo>
                  <a:cubicBezTo>
                    <a:pt x="216" y="249"/>
                    <a:pt x="216" y="249"/>
                    <a:pt x="216" y="249"/>
                  </a:cubicBezTo>
                  <a:cubicBezTo>
                    <a:pt x="216" y="252"/>
                    <a:pt x="208" y="252"/>
                    <a:pt x="208" y="249"/>
                  </a:cubicBezTo>
                  <a:cubicBezTo>
                    <a:pt x="208" y="197"/>
                    <a:pt x="208" y="197"/>
                    <a:pt x="208" y="197"/>
                  </a:cubicBezTo>
                  <a:cubicBezTo>
                    <a:pt x="208" y="178"/>
                    <a:pt x="183" y="179"/>
                    <a:pt x="183" y="197"/>
                  </a:cubicBezTo>
                  <a:cubicBezTo>
                    <a:pt x="183" y="253"/>
                    <a:pt x="183" y="253"/>
                    <a:pt x="183" y="253"/>
                  </a:cubicBezTo>
                  <a:cubicBezTo>
                    <a:pt x="39" y="253"/>
                    <a:pt x="39" y="253"/>
                    <a:pt x="39" y="253"/>
                  </a:cubicBezTo>
                  <a:cubicBezTo>
                    <a:pt x="39" y="39"/>
                    <a:pt x="39" y="39"/>
                    <a:pt x="39" y="39"/>
                  </a:cubicBezTo>
                  <a:cubicBezTo>
                    <a:pt x="361" y="39"/>
                    <a:pt x="361" y="39"/>
                    <a:pt x="361" y="39"/>
                  </a:cubicBezTo>
                  <a:cubicBezTo>
                    <a:pt x="361" y="253"/>
                    <a:pt x="361" y="253"/>
                    <a:pt x="361" y="253"/>
                  </a:cubicBezTo>
                  <a:close/>
                </a:path>
              </a:pathLst>
            </a:custGeom>
            <a:solidFill>
              <a:schemeClr val="tx1"/>
            </a:solidFill>
            <a:ln>
              <a:noFill/>
            </a:ln>
            <a:extLst/>
          </p:spPr>
          <p:txBody>
            <a:bodyPr vert="horz" wrap="square" lIns="91427" tIns="45713" rIns="91427" bIns="45713" numCol="1" anchor="t" anchorCtr="0" compatLnSpc="1">
              <a:prstTxWarp prst="textNoShape">
                <a:avLst/>
              </a:prstTxWarp>
            </a:bodyPr>
            <a:lstStyle/>
            <a:p>
              <a:pPr defTabSz="932563"/>
              <a:endParaRPr lang="en-US">
                <a:solidFill>
                  <a:srgbClr val="333333"/>
                </a:solidFill>
              </a:endParaRPr>
            </a:p>
          </p:txBody>
        </p:sp>
      </p:grpSp>
      <p:sp>
        <p:nvSpPr>
          <p:cNvPr id="300" name="Rectangle 299"/>
          <p:cNvSpPr/>
          <p:nvPr/>
        </p:nvSpPr>
        <p:spPr>
          <a:xfrm>
            <a:off x="5331205" y="6464467"/>
            <a:ext cx="1436110" cy="345163"/>
          </a:xfrm>
          <a:prstGeom prst="rect">
            <a:avLst/>
          </a:prstGeom>
        </p:spPr>
        <p:txBody>
          <a:bodyPr wrap="none">
            <a:spAutoFit/>
          </a:bodyPr>
          <a:lstStyle/>
          <a:p>
            <a:pPr algn="ctr" defTabSz="725012">
              <a:spcBef>
                <a:spcPct val="0"/>
              </a:spcBef>
              <a:spcAft>
                <a:spcPct val="35000"/>
              </a:spcAft>
            </a:pPr>
            <a:r>
              <a:rPr lang="en-US" sz="1599" b="1"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INTELLIGENCE</a:t>
            </a:r>
          </a:p>
        </p:txBody>
      </p:sp>
      <p:sp>
        <p:nvSpPr>
          <p:cNvPr id="301" name="Right Arrow 300"/>
          <p:cNvSpPr/>
          <p:nvPr/>
        </p:nvSpPr>
        <p:spPr bwMode="auto">
          <a:xfrm>
            <a:off x="1860338" y="6503911"/>
            <a:ext cx="3484983" cy="259616"/>
          </a:xfrm>
          <a:prstGeom prst="right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02" name="Rectangle 301"/>
          <p:cNvSpPr/>
          <p:nvPr/>
        </p:nvSpPr>
        <p:spPr>
          <a:xfrm>
            <a:off x="11239393" y="6464467"/>
            <a:ext cx="894496" cy="345163"/>
          </a:xfrm>
          <a:prstGeom prst="rect">
            <a:avLst/>
          </a:prstGeom>
        </p:spPr>
        <p:txBody>
          <a:bodyPr wrap="none">
            <a:spAutoFit/>
          </a:bodyPr>
          <a:lstStyle/>
          <a:p>
            <a:pPr algn="ctr" defTabSz="725012">
              <a:spcBef>
                <a:spcPct val="0"/>
              </a:spcBef>
              <a:spcAft>
                <a:spcPct val="35000"/>
              </a:spcAft>
            </a:pPr>
            <a:r>
              <a:rPr lang="en-US" sz="1599" b="1"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ACTION</a:t>
            </a:r>
          </a:p>
        </p:txBody>
      </p:sp>
      <p:grpSp>
        <p:nvGrpSpPr>
          <p:cNvPr id="303" name="Group 302"/>
          <p:cNvGrpSpPr/>
          <p:nvPr/>
        </p:nvGrpSpPr>
        <p:grpSpPr>
          <a:xfrm>
            <a:off x="11025459" y="3340544"/>
            <a:ext cx="1239881" cy="1054416"/>
            <a:chOff x="10920388" y="2780901"/>
            <a:chExt cx="1239881" cy="1054416"/>
          </a:xfrm>
        </p:grpSpPr>
        <p:grpSp>
          <p:nvGrpSpPr>
            <p:cNvPr id="304" name="Group 303"/>
            <p:cNvGrpSpPr/>
            <p:nvPr/>
          </p:nvGrpSpPr>
          <p:grpSpPr>
            <a:xfrm>
              <a:off x="11311238" y="2780901"/>
              <a:ext cx="458181" cy="590870"/>
              <a:chOff x="8824650" y="2294433"/>
              <a:chExt cx="368737" cy="475523"/>
            </a:xfrm>
          </p:grpSpPr>
          <p:sp>
            <p:nvSpPr>
              <p:cNvPr id="306" name="Freeform 74"/>
              <p:cNvSpPr>
                <a:spLocks noEditPoints="1"/>
              </p:cNvSpPr>
              <p:nvPr/>
            </p:nvSpPr>
            <p:spPr bwMode="auto">
              <a:xfrm flipH="1">
                <a:off x="8824650" y="2294433"/>
                <a:ext cx="176113" cy="475523"/>
              </a:xfrm>
              <a:custGeom>
                <a:avLst/>
                <a:gdLst>
                  <a:gd name="T0" fmla="*/ 417 w 858"/>
                  <a:gd name="T1" fmla="*/ 0 h 2322"/>
                  <a:gd name="T2" fmla="*/ 609 w 858"/>
                  <a:gd name="T3" fmla="*/ 191 h 2322"/>
                  <a:gd name="T4" fmla="*/ 417 w 858"/>
                  <a:gd name="T5" fmla="*/ 377 h 2322"/>
                  <a:gd name="T6" fmla="*/ 226 w 858"/>
                  <a:gd name="T7" fmla="*/ 191 h 2322"/>
                  <a:gd name="T8" fmla="*/ 417 w 858"/>
                  <a:gd name="T9" fmla="*/ 0 h 2322"/>
                  <a:gd name="T10" fmla="*/ 191 w 858"/>
                  <a:gd name="T11" fmla="*/ 2218 h 2322"/>
                  <a:gd name="T12" fmla="*/ 301 w 858"/>
                  <a:gd name="T13" fmla="*/ 2322 h 2322"/>
                  <a:gd name="T14" fmla="*/ 406 w 858"/>
                  <a:gd name="T15" fmla="*/ 2218 h 2322"/>
                  <a:gd name="T16" fmla="*/ 406 w 858"/>
                  <a:gd name="T17" fmla="*/ 1324 h 2322"/>
                  <a:gd name="T18" fmla="*/ 452 w 858"/>
                  <a:gd name="T19" fmla="*/ 1324 h 2322"/>
                  <a:gd name="T20" fmla="*/ 452 w 858"/>
                  <a:gd name="T21" fmla="*/ 2218 h 2322"/>
                  <a:gd name="T22" fmla="*/ 557 w 858"/>
                  <a:gd name="T23" fmla="*/ 2322 h 2322"/>
                  <a:gd name="T24" fmla="*/ 667 w 858"/>
                  <a:gd name="T25" fmla="*/ 2218 h 2322"/>
                  <a:gd name="T26" fmla="*/ 667 w 858"/>
                  <a:gd name="T27" fmla="*/ 679 h 2322"/>
                  <a:gd name="T28" fmla="*/ 713 w 858"/>
                  <a:gd name="T29" fmla="*/ 679 h 2322"/>
                  <a:gd name="T30" fmla="*/ 713 w 858"/>
                  <a:gd name="T31" fmla="*/ 1248 h 2322"/>
                  <a:gd name="T32" fmla="*/ 858 w 858"/>
                  <a:gd name="T33" fmla="*/ 1248 h 2322"/>
                  <a:gd name="T34" fmla="*/ 858 w 858"/>
                  <a:gd name="T35" fmla="*/ 667 h 2322"/>
                  <a:gd name="T36" fmla="*/ 638 w 858"/>
                  <a:gd name="T37" fmla="*/ 418 h 2322"/>
                  <a:gd name="T38" fmla="*/ 215 w 858"/>
                  <a:gd name="T39" fmla="*/ 418 h 2322"/>
                  <a:gd name="T40" fmla="*/ 0 w 858"/>
                  <a:gd name="T41" fmla="*/ 662 h 2322"/>
                  <a:gd name="T42" fmla="*/ 0 w 858"/>
                  <a:gd name="T43" fmla="*/ 1248 h 2322"/>
                  <a:gd name="T44" fmla="*/ 145 w 858"/>
                  <a:gd name="T45" fmla="*/ 1248 h 2322"/>
                  <a:gd name="T46" fmla="*/ 145 w 858"/>
                  <a:gd name="T47" fmla="*/ 679 h 2322"/>
                  <a:gd name="T48" fmla="*/ 197 w 858"/>
                  <a:gd name="T49" fmla="*/ 679 h 2322"/>
                  <a:gd name="T50" fmla="*/ 191 w 858"/>
                  <a:gd name="T51" fmla="*/ 2218 h 2322"/>
                  <a:gd name="T52" fmla="*/ 191 w 858"/>
                  <a:gd name="T53" fmla="*/ 2218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8" h="2322">
                    <a:moveTo>
                      <a:pt x="417" y="0"/>
                    </a:moveTo>
                    <a:cubicBezTo>
                      <a:pt x="522" y="0"/>
                      <a:pt x="609" y="87"/>
                      <a:pt x="609" y="191"/>
                    </a:cubicBezTo>
                    <a:cubicBezTo>
                      <a:pt x="609" y="296"/>
                      <a:pt x="522" y="377"/>
                      <a:pt x="417" y="377"/>
                    </a:cubicBezTo>
                    <a:cubicBezTo>
                      <a:pt x="313" y="377"/>
                      <a:pt x="226" y="296"/>
                      <a:pt x="226" y="191"/>
                    </a:cubicBezTo>
                    <a:cubicBezTo>
                      <a:pt x="226" y="87"/>
                      <a:pt x="313" y="0"/>
                      <a:pt x="417" y="0"/>
                    </a:cubicBezTo>
                    <a:close/>
                    <a:moveTo>
                      <a:pt x="191" y="2218"/>
                    </a:moveTo>
                    <a:cubicBezTo>
                      <a:pt x="191" y="2276"/>
                      <a:pt x="244" y="2322"/>
                      <a:pt x="301" y="2322"/>
                    </a:cubicBezTo>
                    <a:cubicBezTo>
                      <a:pt x="359" y="2322"/>
                      <a:pt x="406" y="2276"/>
                      <a:pt x="406" y="2218"/>
                    </a:cubicBezTo>
                    <a:cubicBezTo>
                      <a:pt x="406" y="1324"/>
                      <a:pt x="406" y="1324"/>
                      <a:pt x="406" y="1324"/>
                    </a:cubicBezTo>
                    <a:cubicBezTo>
                      <a:pt x="452" y="1324"/>
                      <a:pt x="452" y="1324"/>
                      <a:pt x="452" y="1324"/>
                    </a:cubicBezTo>
                    <a:cubicBezTo>
                      <a:pt x="452" y="2218"/>
                      <a:pt x="452" y="2218"/>
                      <a:pt x="452" y="2218"/>
                    </a:cubicBezTo>
                    <a:cubicBezTo>
                      <a:pt x="452" y="2276"/>
                      <a:pt x="499" y="2322"/>
                      <a:pt x="557" y="2322"/>
                    </a:cubicBezTo>
                    <a:cubicBezTo>
                      <a:pt x="620" y="2322"/>
                      <a:pt x="667" y="2276"/>
                      <a:pt x="667" y="2218"/>
                    </a:cubicBezTo>
                    <a:cubicBezTo>
                      <a:pt x="667" y="679"/>
                      <a:pt x="667" y="679"/>
                      <a:pt x="667" y="679"/>
                    </a:cubicBezTo>
                    <a:cubicBezTo>
                      <a:pt x="713" y="679"/>
                      <a:pt x="713" y="679"/>
                      <a:pt x="713" y="679"/>
                    </a:cubicBezTo>
                    <a:cubicBezTo>
                      <a:pt x="713" y="1248"/>
                      <a:pt x="713" y="1248"/>
                      <a:pt x="713" y="1248"/>
                    </a:cubicBezTo>
                    <a:cubicBezTo>
                      <a:pt x="713" y="1358"/>
                      <a:pt x="858" y="1358"/>
                      <a:pt x="858" y="1248"/>
                    </a:cubicBezTo>
                    <a:cubicBezTo>
                      <a:pt x="858" y="667"/>
                      <a:pt x="858" y="667"/>
                      <a:pt x="858" y="667"/>
                    </a:cubicBezTo>
                    <a:cubicBezTo>
                      <a:pt x="858" y="540"/>
                      <a:pt x="788" y="418"/>
                      <a:pt x="638" y="418"/>
                    </a:cubicBezTo>
                    <a:cubicBezTo>
                      <a:pt x="215" y="418"/>
                      <a:pt x="215" y="418"/>
                      <a:pt x="215" y="418"/>
                    </a:cubicBezTo>
                    <a:cubicBezTo>
                      <a:pt x="81" y="418"/>
                      <a:pt x="0" y="528"/>
                      <a:pt x="0" y="662"/>
                    </a:cubicBezTo>
                    <a:cubicBezTo>
                      <a:pt x="0" y="1248"/>
                      <a:pt x="0" y="1248"/>
                      <a:pt x="0" y="1248"/>
                    </a:cubicBezTo>
                    <a:cubicBezTo>
                      <a:pt x="0" y="1358"/>
                      <a:pt x="145" y="1358"/>
                      <a:pt x="145" y="1248"/>
                    </a:cubicBezTo>
                    <a:cubicBezTo>
                      <a:pt x="145" y="679"/>
                      <a:pt x="145" y="679"/>
                      <a:pt x="145" y="679"/>
                    </a:cubicBezTo>
                    <a:cubicBezTo>
                      <a:pt x="197" y="679"/>
                      <a:pt x="197" y="679"/>
                      <a:pt x="197" y="679"/>
                    </a:cubicBezTo>
                    <a:cubicBezTo>
                      <a:pt x="191" y="2218"/>
                      <a:pt x="191" y="2218"/>
                      <a:pt x="191" y="2218"/>
                    </a:cubicBezTo>
                    <a:cubicBezTo>
                      <a:pt x="191" y="2218"/>
                      <a:pt x="191" y="2218"/>
                      <a:pt x="191" y="2218"/>
                    </a:cubicBezTo>
                    <a:close/>
                  </a:path>
                </a:pathLst>
              </a:custGeom>
              <a:solidFill>
                <a:schemeClr val="tx1"/>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333333"/>
                  </a:solidFill>
                </a:endParaRPr>
              </a:p>
            </p:txBody>
          </p:sp>
          <p:sp>
            <p:nvSpPr>
              <p:cNvPr id="307" name="Freeform 74"/>
              <p:cNvSpPr>
                <a:spLocks noEditPoints="1"/>
              </p:cNvSpPr>
              <p:nvPr/>
            </p:nvSpPr>
            <p:spPr bwMode="auto">
              <a:xfrm flipH="1">
                <a:off x="9017274" y="2294433"/>
                <a:ext cx="176113" cy="475523"/>
              </a:xfrm>
              <a:custGeom>
                <a:avLst/>
                <a:gdLst>
                  <a:gd name="T0" fmla="*/ 417 w 858"/>
                  <a:gd name="T1" fmla="*/ 0 h 2322"/>
                  <a:gd name="T2" fmla="*/ 609 w 858"/>
                  <a:gd name="T3" fmla="*/ 191 h 2322"/>
                  <a:gd name="T4" fmla="*/ 417 w 858"/>
                  <a:gd name="T5" fmla="*/ 377 h 2322"/>
                  <a:gd name="T6" fmla="*/ 226 w 858"/>
                  <a:gd name="T7" fmla="*/ 191 h 2322"/>
                  <a:gd name="T8" fmla="*/ 417 w 858"/>
                  <a:gd name="T9" fmla="*/ 0 h 2322"/>
                  <a:gd name="T10" fmla="*/ 191 w 858"/>
                  <a:gd name="T11" fmla="*/ 2218 h 2322"/>
                  <a:gd name="T12" fmla="*/ 301 w 858"/>
                  <a:gd name="T13" fmla="*/ 2322 h 2322"/>
                  <a:gd name="T14" fmla="*/ 406 w 858"/>
                  <a:gd name="T15" fmla="*/ 2218 h 2322"/>
                  <a:gd name="T16" fmla="*/ 406 w 858"/>
                  <a:gd name="T17" fmla="*/ 1324 h 2322"/>
                  <a:gd name="T18" fmla="*/ 452 w 858"/>
                  <a:gd name="T19" fmla="*/ 1324 h 2322"/>
                  <a:gd name="T20" fmla="*/ 452 w 858"/>
                  <a:gd name="T21" fmla="*/ 2218 h 2322"/>
                  <a:gd name="T22" fmla="*/ 557 w 858"/>
                  <a:gd name="T23" fmla="*/ 2322 h 2322"/>
                  <a:gd name="T24" fmla="*/ 667 w 858"/>
                  <a:gd name="T25" fmla="*/ 2218 h 2322"/>
                  <a:gd name="T26" fmla="*/ 667 w 858"/>
                  <a:gd name="T27" fmla="*/ 679 h 2322"/>
                  <a:gd name="T28" fmla="*/ 713 w 858"/>
                  <a:gd name="T29" fmla="*/ 679 h 2322"/>
                  <a:gd name="T30" fmla="*/ 713 w 858"/>
                  <a:gd name="T31" fmla="*/ 1248 h 2322"/>
                  <a:gd name="T32" fmla="*/ 858 w 858"/>
                  <a:gd name="T33" fmla="*/ 1248 h 2322"/>
                  <a:gd name="T34" fmla="*/ 858 w 858"/>
                  <a:gd name="T35" fmla="*/ 667 h 2322"/>
                  <a:gd name="T36" fmla="*/ 638 w 858"/>
                  <a:gd name="T37" fmla="*/ 418 h 2322"/>
                  <a:gd name="T38" fmla="*/ 215 w 858"/>
                  <a:gd name="T39" fmla="*/ 418 h 2322"/>
                  <a:gd name="T40" fmla="*/ 0 w 858"/>
                  <a:gd name="T41" fmla="*/ 662 h 2322"/>
                  <a:gd name="T42" fmla="*/ 0 w 858"/>
                  <a:gd name="T43" fmla="*/ 1248 h 2322"/>
                  <a:gd name="T44" fmla="*/ 145 w 858"/>
                  <a:gd name="T45" fmla="*/ 1248 h 2322"/>
                  <a:gd name="T46" fmla="*/ 145 w 858"/>
                  <a:gd name="T47" fmla="*/ 679 h 2322"/>
                  <a:gd name="T48" fmla="*/ 197 w 858"/>
                  <a:gd name="T49" fmla="*/ 679 h 2322"/>
                  <a:gd name="T50" fmla="*/ 191 w 858"/>
                  <a:gd name="T51" fmla="*/ 2218 h 2322"/>
                  <a:gd name="T52" fmla="*/ 191 w 858"/>
                  <a:gd name="T53" fmla="*/ 2218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8" h="2322">
                    <a:moveTo>
                      <a:pt x="417" y="0"/>
                    </a:moveTo>
                    <a:cubicBezTo>
                      <a:pt x="522" y="0"/>
                      <a:pt x="609" y="87"/>
                      <a:pt x="609" y="191"/>
                    </a:cubicBezTo>
                    <a:cubicBezTo>
                      <a:pt x="609" y="296"/>
                      <a:pt x="522" y="377"/>
                      <a:pt x="417" y="377"/>
                    </a:cubicBezTo>
                    <a:cubicBezTo>
                      <a:pt x="313" y="377"/>
                      <a:pt x="226" y="296"/>
                      <a:pt x="226" y="191"/>
                    </a:cubicBezTo>
                    <a:cubicBezTo>
                      <a:pt x="226" y="87"/>
                      <a:pt x="313" y="0"/>
                      <a:pt x="417" y="0"/>
                    </a:cubicBezTo>
                    <a:close/>
                    <a:moveTo>
                      <a:pt x="191" y="2218"/>
                    </a:moveTo>
                    <a:cubicBezTo>
                      <a:pt x="191" y="2276"/>
                      <a:pt x="244" y="2322"/>
                      <a:pt x="301" y="2322"/>
                    </a:cubicBezTo>
                    <a:cubicBezTo>
                      <a:pt x="359" y="2322"/>
                      <a:pt x="406" y="2276"/>
                      <a:pt x="406" y="2218"/>
                    </a:cubicBezTo>
                    <a:cubicBezTo>
                      <a:pt x="406" y="1324"/>
                      <a:pt x="406" y="1324"/>
                      <a:pt x="406" y="1324"/>
                    </a:cubicBezTo>
                    <a:cubicBezTo>
                      <a:pt x="452" y="1324"/>
                      <a:pt x="452" y="1324"/>
                      <a:pt x="452" y="1324"/>
                    </a:cubicBezTo>
                    <a:cubicBezTo>
                      <a:pt x="452" y="2218"/>
                      <a:pt x="452" y="2218"/>
                      <a:pt x="452" y="2218"/>
                    </a:cubicBezTo>
                    <a:cubicBezTo>
                      <a:pt x="452" y="2276"/>
                      <a:pt x="499" y="2322"/>
                      <a:pt x="557" y="2322"/>
                    </a:cubicBezTo>
                    <a:cubicBezTo>
                      <a:pt x="620" y="2322"/>
                      <a:pt x="667" y="2276"/>
                      <a:pt x="667" y="2218"/>
                    </a:cubicBezTo>
                    <a:cubicBezTo>
                      <a:pt x="667" y="679"/>
                      <a:pt x="667" y="679"/>
                      <a:pt x="667" y="679"/>
                    </a:cubicBezTo>
                    <a:cubicBezTo>
                      <a:pt x="713" y="679"/>
                      <a:pt x="713" y="679"/>
                      <a:pt x="713" y="679"/>
                    </a:cubicBezTo>
                    <a:cubicBezTo>
                      <a:pt x="713" y="1248"/>
                      <a:pt x="713" y="1248"/>
                      <a:pt x="713" y="1248"/>
                    </a:cubicBezTo>
                    <a:cubicBezTo>
                      <a:pt x="713" y="1358"/>
                      <a:pt x="858" y="1358"/>
                      <a:pt x="858" y="1248"/>
                    </a:cubicBezTo>
                    <a:cubicBezTo>
                      <a:pt x="858" y="667"/>
                      <a:pt x="858" y="667"/>
                      <a:pt x="858" y="667"/>
                    </a:cubicBezTo>
                    <a:cubicBezTo>
                      <a:pt x="858" y="540"/>
                      <a:pt x="788" y="418"/>
                      <a:pt x="638" y="418"/>
                    </a:cubicBezTo>
                    <a:cubicBezTo>
                      <a:pt x="215" y="418"/>
                      <a:pt x="215" y="418"/>
                      <a:pt x="215" y="418"/>
                    </a:cubicBezTo>
                    <a:cubicBezTo>
                      <a:pt x="81" y="418"/>
                      <a:pt x="0" y="528"/>
                      <a:pt x="0" y="662"/>
                    </a:cubicBezTo>
                    <a:cubicBezTo>
                      <a:pt x="0" y="1248"/>
                      <a:pt x="0" y="1248"/>
                      <a:pt x="0" y="1248"/>
                    </a:cubicBezTo>
                    <a:cubicBezTo>
                      <a:pt x="0" y="1358"/>
                      <a:pt x="145" y="1358"/>
                      <a:pt x="145" y="1248"/>
                    </a:cubicBezTo>
                    <a:cubicBezTo>
                      <a:pt x="145" y="679"/>
                      <a:pt x="145" y="679"/>
                      <a:pt x="145" y="679"/>
                    </a:cubicBezTo>
                    <a:cubicBezTo>
                      <a:pt x="197" y="679"/>
                      <a:pt x="197" y="679"/>
                      <a:pt x="197" y="679"/>
                    </a:cubicBezTo>
                    <a:cubicBezTo>
                      <a:pt x="191" y="2218"/>
                      <a:pt x="191" y="2218"/>
                      <a:pt x="191" y="2218"/>
                    </a:cubicBezTo>
                    <a:cubicBezTo>
                      <a:pt x="191" y="2218"/>
                      <a:pt x="191" y="2218"/>
                      <a:pt x="191" y="2218"/>
                    </a:cubicBezTo>
                    <a:close/>
                  </a:path>
                </a:pathLst>
              </a:custGeom>
              <a:solidFill>
                <a:schemeClr val="tx1"/>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333333"/>
                  </a:solidFill>
                </a:endParaRPr>
              </a:p>
            </p:txBody>
          </p:sp>
        </p:grpSp>
        <p:sp>
          <p:nvSpPr>
            <p:cNvPr id="305" name="TextBox 304"/>
            <p:cNvSpPr txBox="1"/>
            <p:nvPr/>
          </p:nvSpPr>
          <p:spPr>
            <a:xfrm>
              <a:off x="10920388" y="3380620"/>
              <a:ext cx="1239881" cy="454697"/>
            </a:xfrm>
            <a:prstGeom prst="rect">
              <a:avLst/>
            </a:prstGeom>
            <a:noFill/>
          </p:spPr>
          <p:txBody>
            <a:bodyPr wrap="square" lIns="182854" tIns="146283" rIns="182854" bIns="146283" rtlCol="0">
              <a:spAutoFit/>
            </a:bodyPr>
            <a:lstStyle/>
            <a:p>
              <a:pPr algn="ctr" defTabSz="932563">
                <a:lnSpc>
                  <a:spcPct val="90000"/>
                </a:lnSpc>
                <a:spcBef>
                  <a:spcPct val="0"/>
                </a:spcBef>
                <a:spcAft>
                  <a:spcPts val="600"/>
                </a:spcAft>
              </a:pPr>
              <a:r>
                <a:rPr lang="en-US" sz="115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People</a:t>
              </a:r>
            </a:p>
          </p:txBody>
        </p:sp>
      </p:grpSp>
      <p:grpSp>
        <p:nvGrpSpPr>
          <p:cNvPr id="308" name="Group 307"/>
          <p:cNvGrpSpPr/>
          <p:nvPr/>
        </p:nvGrpSpPr>
        <p:grpSpPr>
          <a:xfrm>
            <a:off x="11189862" y="5025078"/>
            <a:ext cx="1077047" cy="1308658"/>
            <a:chOff x="11084791" y="4760710"/>
            <a:chExt cx="1077047" cy="1308658"/>
          </a:xfrm>
        </p:grpSpPr>
        <p:grpSp>
          <p:nvGrpSpPr>
            <p:cNvPr id="309" name="Group 308"/>
            <p:cNvGrpSpPr/>
            <p:nvPr/>
          </p:nvGrpSpPr>
          <p:grpSpPr>
            <a:xfrm>
              <a:off x="11311897" y="4760710"/>
              <a:ext cx="503712" cy="783392"/>
              <a:chOff x="8597110" y="4718972"/>
              <a:chExt cx="361215" cy="561776"/>
            </a:xfrm>
          </p:grpSpPr>
          <p:sp>
            <p:nvSpPr>
              <p:cNvPr id="311" name="Freeform 68"/>
              <p:cNvSpPr>
                <a:spLocks/>
              </p:cNvSpPr>
              <p:nvPr/>
            </p:nvSpPr>
            <p:spPr bwMode="auto">
              <a:xfrm rot="16200000">
                <a:off x="8612012" y="5015484"/>
                <a:ext cx="273629" cy="256899"/>
              </a:xfrm>
              <a:custGeom>
                <a:avLst/>
                <a:gdLst>
                  <a:gd name="T0" fmla="*/ 564 w 1203"/>
                  <a:gd name="T1" fmla="*/ 1129 h 1129"/>
                  <a:gd name="T2" fmla="*/ 0 w 1203"/>
                  <a:gd name="T3" fmla="*/ 565 h 1129"/>
                  <a:gd name="T4" fmla="*/ 564 w 1203"/>
                  <a:gd name="T5" fmla="*/ 0 h 1129"/>
                  <a:gd name="T6" fmla="*/ 1115 w 1203"/>
                  <a:gd name="T7" fmla="*/ 443 h 1129"/>
                  <a:gd name="T8" fmla="*/ 1203 w 1203"/>
                  <a:gd name="T9" fmla="*/ 449 h 1129"/>
                  <a:gd name="T10" fmla="*/ 1055 w 1203"/>
                  <a:gd name="T11" fmla="*/ 599 h 1129"/>
                  <a:gd name="T12" fmla="*/ 876 w 1203"/>
                  <a:gd name="T13" fmla="*/ 426 h 1129"/>
                  <a:gd name="T14" fmla="*/ 963 w 1203"/>
                  <a:gd name="T15" fmla="*/ 432 h 1129"/>
                  <a:gd name="T16" fmla="*/ 431 w 1203"/>
                  <a:gd name="T17" fmla="*/ 166 h 1129"/>
                  <a:gd name="T18" fmla="*/ 165 w 1203"/>
                  <a:gd name="T19" fmla="*/ 698 h 1129"/>
                  <a:gd name="T20" fmla="*/ 564 w 1203"/>
                  <a:gd name="T21" fmla="*/ 985 h 1129"/>
                  <a:gd name="T22" fmla="*/ 564 w 1203"/>
                  <a:gd name="T23" fmla="*/ 1129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3" h="1129">
                    <a:moveTo>
                      <a:pt x="564" y="1129"/>
                    </a:moveTo>
                    <a:cubicBezTo>
                      <a:pt x="252" y="1129"/>
                      <a:pt x="0" y="877"/>
                      <a:pt x="0" y="565"/>
                    </a:cubicBezTo>
                    <a:cubicBezTo>
                      <a:pt x="0" y="253"/>
                      <a:pt x="252" y="0"/>
                      <a:pt x="564" y="0"/>
                    </a:cubicBezTo>
                    <a:cubicBezTo>
                      <a:pt x="829" y="0"/>
                      <a:pt x="1058" y="184"/>
                      <a:pt x="1115" y="443"/>
                    </a:cubicBezTo>
                    <a:cubicBezTo>
                      <a:pt x="1203" y="449"/>
                      <a:pt x="1203" y="449"/>
                      <a:pt x="1203" y="449"/>
                    </a:cubicBezTo>
                    <a:cubicBezTo>
                      <a:pt x="1055" y="599"/>
                      <a:pt x="1055" y="599"/>
                      <a:pt x="1055" y="599"/>
                    </a:cubicBezTo>
                    <a:cubicBezTo>
                      <a:pt x="876" y="426"/>
                      <a:pt x="876" y="426"/>
                      <a:pt x="876" y="426"/>
                    </a:cubicBezTo>
                    <a:cubicBezTo>
                      <a:pt x="963" y="432"/>
                      <a:pt x="963" y="432"/>
                      <a:pt x="963" y="432"/>
                    </a:cubicBezTo>
                    <a:cubicBezTo>
                      <a:pt x="889" y="212"/>
                      <a:pt x="651" y="93"/>
                      <a:pt x="431" y="166"/>
                    </a:cubicBezTo>
                    <a:cubicBezTo>
                      <a:pt x="211" y="239"/>
                      <a:pt x="92" y="477"/>
                      <a:pt x="165" y="698"/>
                    </a:cubicBezTo>
                    <a:cubicBezTo>
                      <a:pt x="222" y="869"/>
                      <a:pt x="383" y="985"/>
                      <a:pt x="564" y="985"/>
                    </a:cubicBezTo>
                    <a:lnTo>
                      <a:pt x="564" y="1129"/>
                    </a:lnTo>
                    <a:close/>
                  </a:path>
                </a:pathLst>
              </a:custGeom>
              <a:solidFill>
                <a:schemeClr val="tx1"/>
              </a:solidFill>
              <a:ln>
                <a:noFill/>
              </a:ln>
              <a:extLst/>
            </p:spPr>
            <p:txBody>
              <a:bodyPr vert="horz" wrap="square" lIns="91427" tIns="45713" rIns="91427" bIns="45713" numCol="1" anchor="t" anchorCtr="0" compatLnSpc="1">
                <a:prstTxWarp prst="textNoShape">
                  <a:avLst/>
                </a:prstTxWarp>
              </a:bodyPr>
              <a:lstStyle/>
              <a:p>
                <a:pPr defTabSz="932563"/>
                <a:endParaRPr lang="en-US">
                  <a:solidFill>
                    <a:srgbClr val="333333"/>
                  </a:solidFill>
                </a:endParaRPr>
              </a:p>
            </p:txBody>
          </p:sp>
          <p:sp>
            <p:nvSpPr>
              <p:cNvPr id="312" name="Freeform 69"/>
              <p:cNvSpPr>
                <a:spLocks/>
              </p:cNvSpPr>
              <p:nvPr/>
            </p:nvSpPr>
            <p:spPr bwMode="auto">
              <a:xfrm rot="16200000">
                <a:off x="8699407" y="4896072"/>
                <a:ext cx="286127" cy="231709"/>
              </a:xfrm>
              <a:custGeom>
                <a:avLst/>
                <a:gdLst>
                  <a:gd name="T0" fmla="*/ 219 w 1258"/>
                  <a:gd name="T1" fmla="*/ 0 h 1018"/>
                  <a:gd name="T2" fmla="*/ 321 w 1258"/>
                  <a:gd name="T3" fmla="*/ 102 h 1018"/>
                  <a:gd name="T4" fmla="*/ 321 w 1258"/>
                  <a:gd name="T5" fmla="*/ 697 h 1018"/>
                  <a:gd name="T6" fmla="*/ 916 w 1258"/>
                  <a:gd name="T7" fmla="*/ 697 h 1018"/>
                  <a:gd name="T8" fmla="*/ 1017 w 1258"/>
                  <a:gd name="T9" fmla="*/ 532 h 1018"/>
                  <a:gd name="T10" fmla="*/ 930 w 1258"/>
                  <a:gd name="T11" fmla="*/ 539 h 1018"/>
                  <a:gd name="T12" fmla="*/ 1110 w 1258"/>
                  <a:gd name="T13" fmla="*/ 365 h 1018"/>
                  <a:gd name="T14" fmla="*/ 1258 w 1258"/>
                  <a:gd name="T15" fmla="*/ 515 h 1018"/>
                  <a:gd name="T16" fmla="*/ 1170 w 1258"/>
                  <a:gd name="T17" fmla="*/ 522 h 1018"/>
                  <a:gd name="T18" fmla="*/ 496 w 1258"/>
                  <a:gd name="T19" fmla="*/ 951 h 1018"/>
                  <a:gd name="T20" fmla="*/ 67 w 1258"/>
                  <a:gd name="T21" fmla="*/ 277 h 1018"/>
                  <a:gd name="T22" fmla="*/ 219 w 1258"/>
                  <a:gd name="T23" fmla="*/ 0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8" h="1018">
                    <a:moveTo>
                      <a:pt x="219" y="0"/>
                    </a:moveTo>
                    <a:cubicBezTo>
                      <a:pt x="321" y="102"/>
                      <a:pt x="321" y="102"/>
                      <a:pt x="321" y="102"/>
                    </a:cubicBezTo>
                    <a:cubicBezTo>
                      <a:pt x="157" y="266"/>
                      <a:pt x="157" y="533"/>
                      <a:pt x="321" y="697"/>
                    </a:cubicBezTo>
                    <a:cubicBezTo>
                      <a:pt x="486" y="861"/>
                      <a:pt x="752" y="861"/>
                      <a:pt x="916" y="697"/>
                    </a:cubicBezTo>
                    <a:cubicBezTo>
                      <a:pt x="962" y="651"/>
                      <a:pt x="997" y="594"/>
                      <a:pt x="1017" y="532"/>
                    </a:cubicBezTo>
                    <a:cubicBezTo>
                      <a:pt x="930" y="539"/>
                      <a:pt x="930" y="539"/>
                      <a:pt x="930" y="539"/>
                    </a:cubicBezTo>
                    <a:cubicBezTo>
                      <a:pt x="1110" y="365"/>
                      <a:pt x="1110" y="365"/>
                      <a:pt x="1110" y="365"/>
                    </a:cubicBezTo>
                    <a:cubicBezTo>
                      <a:pt x="1258" y="515"/>
                      <a:pt x="1258" y="515"/>
                      <a:pt x="1258" y="515"/>
                    </a:cubicBezTo>
                    <a:cubicBezTo>
                      <a:pt x="1170" y="522"/>
                      <a:pt x="1170" y="522"/>
                      <a:pt x="1170" y="522"/>
                    </a:cubicBezTo>
                    <a:cubicBezTo>
                      <a:pt x="1102" y="826"/>
                      <a:pt x="801" y="1018"/>
                      <a:pt x="496" y="951"/>
                    </a:cubicBezTo>
                    <a:cubicBezTo>
                      <a:pt x="192" y="883"/>
                      <a:pt x="0" y="582"/>
                      <a:pt x="67" y="277"/>
                    </a:cubicBezTo>
                    <a:cubicBezTo>
                      <a:pt x="91" y="172"/>
                      <a:pt x="143" y="76"/>
                      <a:pt x="219" y="0"/>
                    </a:cubicBezTo>
                    <a:close/>
                  </a:path>
                </a:pathLst>
              </a:custGeom>
              <a:solidFill>
                <a:schemeClr val="tx1"/>
              </a:solidFill>
              <a:ln>
                <a:noFill/>
              </a:ln>
              <a:extLst/>
            </p:spPr>
            <p:txBody>
              <a:bodyPr vert="horz" wrap="square" lIns="91427" tIns="45713" rIns="91427" bIns="45713" numCol="1" anchor="t" anchorCtr="0" compatLnSpc="1">
                <a:prstTxWarp prst="textNoShape">
                  <a:avLst/>
                </a:prstTxWarp>
              </a:bodyPr>
              <a:lstStyle/>
              <a:p>
                <a:pPr defTabSz="932563"/>
                <a:endParaRPr lang="en-US">
                  <a:solidFill>
                    <a:srgbClr val="333333"/>
                  </a:solidFill>
                </a:endParaRPr>
              </a:p>
            </p:txBody>
          </p:sp>
          <p:sp>
            <p:nvSpPr>
              <p:cNvPr id="313" name="Freeform 70"/>
              <p:cNvSpPr>
                <a:spLocks/>
              </p:cNvSpPr>
              <p:nvPr/>
            </p:nvSpPr>
            <p:spPr bwMode="auto">
              <a:xfrm rot="16200000">
                <a:off x="8591100" y="4724982"/>
                <a:ext cx="281801" cy="269782"/>
              </a:xfrm>
              <a:custGeom>
                <a:avLst/>
                <a:gdLst>
                  <a:gd name="T0" fmla="*/ 220 w 1239"/>
                  <a:gd name="T1" fmla="*/ 1019 h 1185"/>
                  <a:gd name="T2" fmla="*/ 220 w 1239"/>
                  <a:gd name="T3" fmla="*/ 221 h 1185"/>
                  <a:gd name="T4" fmla="*/ 1019 w 1239"/>
                  <a:gd name="T5" fmla="*/ 221 h 1185"/>
                  <a:gd name="T6" fmla="*/ 1019 w 1239"/>
                  <a:gd name="T7" fmla="*/ 1019 h 1185"/>
                  <a:gd name="T8" fmla="*/ 620 w 1239"/>
                  <a:gd name="T9" fmla="*/ 1185 h 1185"/>
                  <a:gd name="T10" fmla="*/ 620 w 1239"/>
                  <a:gd name="T11" fmla="*/ 1041 h 1185"/>
                  <a:gd name="T12" fmla="*/ 1040 w 1239"/>
                  <a:gd name="T13" fmla="*/ 620 h 1185"/>
                  <a:gd name="T14" fmla="*/ 620 w 1239"/>
                  <a:gd name="T15" fmla="*/ 199 h 1185"/>
                  <a:gd name="T16" fmla="*/ 199 w 1239"/>
                  <a:gd name="T17" fmla="*/ 620 h 1185"/>
                  <a:gd name="T18" fmla="*/ 322 w 1239"/>
                  <a:gd name="T19" fmla="*/ 917 h 1185"/>
                  <a:gd name="T20" fmla="*/ 220 w 1239"/>
                  <a:gd name="T21" fmla="*/ 1019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9" h="1185">
                    <a:moveTo>
                      <a:pt x="220" y="1019"/>
                    </a:moveTo>
                    <a:cubicBezTo>
                      <a:pt x="0" y="799"/>
                      <a:pt x="0" y="441"/>
                      <a:pt x="220" y="221"/>
                    </a:cubicBezTo>
                    <a:cubicBezTo>
                      <a:pt x="441" y="0"/>
                      <a:pt x="798" y="0"/>
                      <a:pt x="1019" y="221"/>
                    </a:cubicBezTo>
                    <a:cubicBezTo>
                      <a:pt x="1239" y="441"/>
                      <a:pt x="1239" y="799"/>
                      <a:pt x="1019" y="1019"/>
                    </a:cubicBezTo>
                    <a:cubicBezTo>
                      <a:pt x="913" y="1125"/>
                      <a:pt x="769" y="1185"/>
                      <a:pt x="620" y="1185"/>
                    </a:cubicBezTo>
                    <a:cubicBezTo>
                      <a:pt x="620" y="1041"/>
                      <a:pt x="620" y="1041"/>
                      <a:pt x="620" y="1041"/>
                    </a:cubicBezTo>
                    <a:cubicBezTo>
                      <a:pt x="852" y="1041"/>
                      <a:pt x="1040" y="852"/>
                      <a:pt x="1040" y="620"/>
                    </a:cubicBezTo>
                    <a:cubicBezTo>
                      <a:pt x="1040" y="387"/>
                      <a:pt x="852" y="199"/>
                      <a:pt x="620" y="199"/>
                    </a:cubicBezTo>
                    <a:cubicBezTo>
                      <a:pt x="387" y="199"/>
                      <a:pt x="199" y="387"/>
                      <a:pt x="199" y="620"/>
                    </a:cubicBezTo>
                    <a:cubicBezTo>
                      <a:pt x="199" y="732"/>
                      <a:pt x="243" y="839"/>
                      <a:pt x="322" y="917"/>
                    </a:cubicBezTo>
                    <a:lnTo>
                      <a:pt x="220" y="1019"/>
                    </a:lnTo>
                    <a:close/>
                  </a:path>
                </a:pathLst>
              </a:custGeom>
              <a:solidFill>
                <a:schemeClr val="tx1"/>
              </a:solidFill>
              <a:ln>
                <a:noFill/>
              </a:ln>
              <a:extLst/>
            </p:spPr>
            <p:txBody>
              <a:bodyPr vert="horz" wrap="square" lIns="91427" tIns="45713" rIns="91427" bIns="45713" numCol="1" anchor="t" anchorCtr="0" compatLnSpc="1">
                <a:prstTxWarp prst="textNoShape">
                  <a:avLst/>
                </a:prstTxWarp>
              </a:bodyPr>
              <a:lstStyle/>
              <a:p>
                <a:pPr defTabSz="932563"/>
                <a:endParaRPr lang="en-US">
                  <a:solidFill>
                    <a:srgbClr val="333333"/>
                  </a:solidFill>
                </a:endParaRPr>
              </a:p>
            </p:txBody>
          </p:sp>
        </p:grpSp>
        <p:sp>
          <p:nvSpPr>
            <p:cNvPr id="310" name="TextBox 309"/>
            <p:cNvSpPr txBox="1"/>
            <p:nvPr/>
          </p:nvSpPr>
          <p:spPr>
            <a:xfrm>
              <a:off x="11084791" y="5455396"/>
              <a:ext cx="1077047" cy="613972"/>
            </a:xfrm>
            <a:prstGeom prst="rect">
              <a:avLst/>
            </a:prstGeom>
            <a:noFill/>
          </p:spPr>
          <p:txBody>
            <a:bodyPr wrap="square" lIns="182854" tIns="146283" rIns="182854" bIns="146283" rtlCol="0">
              <a:spAutoFit/>
            </a:bodyPr>
            <a:lstStyle/>
            <a:p>
              <a:pPr defTabSz="932563">
                <a:lnSpc>
                  <a:spcPct val="90000"/>
                </a:lnSpc>
                <a:spcBef>
                  <a:spcPct val="0"/>
                </a:spcBef>
                <a:spcAft>
                  <a:spcPts val="600"/>
                </a:spcAft>
              </a:pPr>
              <a:r>
                <a:rPr lang="en-US" sz="115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Automated </a:t>
              </a:r>
              <a:r>
                <a:rPr lang="en-US" sz="115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
              </a:r>
              <a:br>
                <a:rPr lang="en-US" sz="115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br>
              <a:r>
                <a:rPr lang="en-US" sz="115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Systems</a:t>
              </a:r>
              <a:endParaRPr lang="en-US" sz="115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p:txBody>
        </p:sp>
      </p:grpSp>
      <p:sp>
        <p:nvSpPr>
          <p:cNvPr id="314" name="Right Arrow 313"/>
          <p:cNvSpPr/>
          <p:nvPr/>
        </p:nvSpPr>
        <p:spPr bwMode="auto">
          <a:xfrm>
            <a:off x="6889785" y="6503911"/>
            <a:ext cx="3826066" cy="259616"/>
          </a:xfrm>
          <a:prstGeom prst="right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15" name="Group 314"/>
          <p:cNvGrpSpPr/>
          <p:nvPr/>
        </p:nvGrpSpPr>
        <p:grpSpPr>
          <a:xfrm>
            <a:off x="4120438" y="2054763"/>
            <a:ext cx="2374749" cy="4320099"/>
            <a:chOff x="4015367" y="1790395"/>
            <a:chExt cx="2374749" cy="4320099"/>
          </a:xfrm>
        </p:grpSpPr>
        <p:sp>
          <p:nvSpPr>
            <p:cNvPr id="316" name="Rectangle 315"/>
            <p:cNvSpPr/>
            <p:nvPr/>
          </p:nvSpPr>
          <p:spPr bwMode="auto">
            <a:xfrm>
              <a:off x="4015367" y="1790395"/>
              <a:ext cx="2079506" cy="4320099"/>
            </a:xfrm>
            <a:prstGeom prst="rect">
              <a:avLst/>
            </a:prstGeom>
            <a:solidFill>
              <a:schemeClr val="accent1">
                <a:lumMod val="60000"/>
                <a:lumOff val="40000"/>
              </a:schemeClr>
            </a:solidFill>
            <a:ln w="3175">
              <a:noFill/>
            </a:ln>
          </p:spPr>
          <p:style>
            <a:lnRef idx="0">
              <a:scrgbClr r="0" g="0" b="0"/>
            </a:lnRef>
            <a:fillRef idx="0">
              <a:scrgbClr r="0" g="0" b="0"/>
            </a:fillRef>
            <a:effectRef idx="0">
              <a:scrgbClr r="0" g="0" b="0"/>
            </a:effectRef>
            <a:fontRef idx="minor">
              <a:schemeClr val="lt1"/>
            </a:fontRef>
          </p:style>
          <p:txBody>
            <a:bodyPr spcFirstLastPara="0" vert="horz" wrap="square" lIns="18281" tIns="45713" rIns="18281" bIns="91401" numCol="1" spcCol="1270" anchor="t" anchorCtr="0">
              <a:noAutofit/>
            </a:bodyPr>
            <a:lstStyle/>
            <a:p>
              <a:pPr algn="ctr" defTabSz="725012">
                <a:spcBef>
                  <a:spcPct val="0"/>
                </a:spcBef>
                <a:spcAft>
                  <a:spcPct val="35000"/>
                </a:spcAft>
              </a:pPr>
              <a:r>
                <a:rPr lang="en-US" sz="1600" b="1"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Big </a:t>
              </a:r>
              <a:r>
                <a:rPr lang="en-US" sz="1600" b="1"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D</a:t>
              </a:r>
              <a:r>
                <a:rPr lang="en-US" sz="1600" b="1"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ata Stores</a:t>
              </a:r>
              <a:endParaRPr lang="en-US" sz="1600" b="1"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p:txBody>
        </p:sp>
        <p:pic>
          <p:nvPicPr>
            <p:cNvPr id="317" name="Picture 13"/>
            <p:cNvPicPr>
              <a:picLocks noChangeAspect="1"/>
            </p:cNvPicPr>
            <p:nvPr/>
          </p:nvPicPr>
          <p:blipFill>
            <a:blip r:embed="rId7">
              <a:lum bright="100000"/>
              <a:extLst>
                <a:ext uri="{28A0092B-C50C-407E-A947-70E740481C1C}">
                  <a14:useLocalDpi xmlns:a14="http://schemas.microsoft.com/office/drawing/2010/main" val="0"/>
                </a:ext>
              </a:extLst>
            </a:blip>
            <a:srcRect/>
            <a:stretch>
              <a:fillRect/>
            </a:stretch>
          </p:blipFill>
          <p:spPr bwMode="auto">
            <a:xfrm>
              <a:off x="4128059" y="4437777"/>
              <a:ext cx="329771" cy="42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 name="Rounded Rectangle 317"/>
            <p:cNvSpPr/>
            <p:nvPr/>
          </p:nvSpPr>
          <p:spPr bwMode="auto">
            <a:xfrm>
              <a:off x="4149766" y="3430749"/>
              <a:ext cx="331473" cy="331473"/>
            </a:xfrm>
            <a:prstGeom prst="round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19" name="Rectangle 318"/>
            <p:cNvSpPr/>
            <p:nvPr/>
          </p:nvSpPr>
          <p:spPr bwMode="auto">
            <a:xfrm>
              <a:off x="4188894" y="3468844"/>
              <a:ext cx="44486" cy="4448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20" name="Rectangle 319"/>
            <p:cNvSpPr/>
            <p:nvPr/>
          </p:nvSpPr>
          <p:spPr bwMode="auto">
            <a:xfrm>
              <a:off x="4331042" y="3468844"/>
              <a:ext cx="44486" cy="4448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21" name="Oval 320"/>
            <p:cNvSpPr/>
            <p:nvPr/>
          </p:nvSpPr>
          <p:spPr bwMode="auto">
            <a:xfrm>
              <a:off x="4258333" y="3469240"/>
              <a:ext cx="47754" cy="47755"/>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22" name="Oval 321"/>
            <p:cNvSpPr/>
            <p:nvPr/>
          </p:nvSpPr>
          <p:spPr bwMode="auto">
            <a:xfrm>
              <a:off x="4400481" y="3469240"/>
              <a:ext cx="47754" cy="47755"/>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23" name="Rectangle 322"/>
            <p:cNvSpPr/>
            <p:nvPr/>
          </p:nvSpPr>
          <p:spPr bwMode="auto">
            <a:xfrm>
              <a:off x="4188894" y="3621011"/>
              <a:ext cx="44486" cy="4448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24" name="Rectangle 323"/>
            <p:cNvSpPr/>
            <p:nvPr/>
          </p:nvSpPr>
          <p:spPr bwMode="auto">
            <a:xfrm>
              <a:off x="4331042" y="3621011"/>
              <a:ext cx="44486" cy="4448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25" name="Oval 324"/>
            <p:cNvSpPr/>
            <p:nvPr/>
          </p:nvSpPr>
          <p:spPr bwMode="auto">
            <a:xfrm>
              <a:off x="4258333" y="3621407"/>
              <a:ext cx="47754" cy="47755"/>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26" name="Oval 325"/>
            <p:cNvSpPr/>
            <p:nvPr/>
          </p:nvSpPr>
          <p:spPr bwMode="auto">
            <a:xfrm>
              <a:off x="4400481" y="3621407"/>
              <a:ext cx="47754" cy="47755"/>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27" name="Rectangle 326"/>
            <p:cNvSpPr/>
            <p:nvPr/>
          </p:nvSpPr>
          <p:spPr bwMode="auto">
            <a:xfrm>
              <a:off x="4261998" y="3693760"/>
              <a:ext cx="44486" cy="4448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28" name="Rectangle 327"/>
            <p:cNvSpPr/>
            <p:nvPr/>
          </p:nvSpPr>
          <p:spPr bwMode="auto">
            <a:xfrm>
              <a:off x="4404146" y="3693760"/>
              <a:ext cx="44486" cy="4448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29" name="Oval 328"/>
            <p:cNvSpPr/>
            <p:nvPr/>
          </p:nvSpPr>
          <p:spPr bwMode="auto">
            <a:xfrm>
              <a:off x="4189290" y="3694156"/>
              <a:ext cx="47754" cy="47755"/>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30" name="Oval 329"/>
            <p:cNvSpPr/>
            <p:nvPr/>
          </p:nvSpPr>
          <p:spPr bwMode="auto">
            <a:xfrm>
              <a:off x="4331438" y="3694156"/>
              <a:ext cx="47754" cy="47755"/>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31" name="Rectangle 330"/>
            <p:cNvSpPr/>
            <p:nvPr/>
          </p:nvSpPr>
          <p:spPr bwMode="auto">
            <a:xfrm>
              <a:off x="4261998" y="3534947"/>
              <a:ext cx="44486" cy="4448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32" name="Rectangle 331"/>
            <p:cNvSpPr/>
            <p:nvPr/>
          </p:nvSpPr>
          <p:spPr bwMode="auto">
            <a:xfrm>
              <a:off x="4404146" y="3534947"/>
              <a:ext cx="44486" cy="4448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33" name="Oval 332"/>
            <p:cNvSpPr/>
            <p:nvPr/>
          </p:nvSpPr>
          <p:spPr bwMode="auto">
            <a:xfrm>
              <a:off x="4189290" y="3535344"/>
              <a:ext cx="47754" cy="47755"/>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34" name="Oval 333"/>
            <p:cNvSpPr/>
            <p:nvPr/>
          </p:nvSpPr>
          <p:spPr bwMode="auto">
            <a:xfrm>
              <a:off x="4331438" y="3535344"/>
              <a:ext cx="47754" cy="47755"/>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35" name="Rectangle 334"/>
            <p:cNvSpPr/>
            <p:nvPr/>
          </p:nvSpPr>
          <p:spPr>
            <a:xfrm>
              <a:off x="4508069" y="3352325"/>
              <a:ext cx="797782" cy="461665"/>
            </a:xfrm>
            <a:prstGeom prst="rect">
              <a:avLst/>
            </a:prstGeom>
          </p:spPr>
          <p:txBody>
            <a:bodyPr wrap="none">
              <a:spAutoFit/>
            </a:bodyPr>
            <a:lstStyle/>
            <a:p>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Azure </a:t>
              </a:r>
              <a:endParaRPr lang="en-US" sz="120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a:p>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D</a:t>
              </a:r>
              <a:r>
                <a:rPr lang="en-US" sz="120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ata </a:t>
              </a:r>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L</a:t>
              </a:r>
              <a:r>
                <a:rPr lang="en-US" sz="120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ake</a:t>
              </a:r>
              <a:endParaRPr lang="en-US" sz="1200" dirty="0">
                <a:gradFill>
                  <a:gsLst>
                    <a:gs pos="0">
                      <a:srgbClr val="FFFFFF"/>
                    </a:gs>
                    <a:gs pos="100000">
                      <a:srgbClr val="FFFFFF"/>
                    </a:gs>
                  </a:gsLst>
                  <a:lin ang="5400000" scaled="0"/>
                </a:gradFill>
              </a:endParaRPr>
            </a:p>
          </p:txBody>
        </p:sp>
        <p:sp>
          <p:nvSpPr>
            <p:cNvPr id="336" name="Rectangle 335"/>
            <p:cNvSpPr/>
            <p:nvPr/>
          </p:nvSpPr>
          <p:spPr>
            <a:xfrm>
              <a:off x="4489683" y="4446182"/>
              <a:ext cx="1463542" cy="453970"/>
            </a:xfrm>
            <a:prstGeom prst="rect">
              <a:avLst/>
            </a:prstGeom>
          </p:spPr>
          <p:txBody>
            <a:bodyPr wrap="none">
              <a:spAutoFit/>
            </a:bodyPr>
            <a:lstStyle/>
            <a:p>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Azure</a:t>
              </a:r>
              <a:r>
                <a:rPr lang="en-US" sz="115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 </a:t>
              </a:r>
            </a:p>
            <a:p>
              <a:r>
                <a:rPr lang="en-US" sz="115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SQL Data </a:t>
              </a:r>
              <a:r>
                <a:rPr lang="en-US" sz="115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W</a:t>
              </a:r>
              <a:r>
                <a:rPr lang="en-US" sz="115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arehouse</a:t>
              </a:r>
              <a:endParaRPr lang="en-US" sz="1150" dirty="0">
                <a:gradFill>
                  <a:gsLst>
                    <a:gs pos="0">
                      <a:srgbClr val="FFFFFF"/>
                    </a:gs>
                    <a:gs pos="100000">
                      <a:srgbClr val="FFFFFF"/>
                    </a:gs>
                  </a:gsLst>
                  <a:lin ang="5400000" scaled="0"/>
                </a:gradFill>
              </a:endParaRPr>
            </a:p>
          </p:txBody>
        </p:sp>
        <p:grpSp>
          <p:nvGrpSpPr>
            <p:cNvPr id="337" name="Group 336"/>
            <p:cNvGrpSpPr/>
            <p:nvPr/>
          </p:nvGrpSpPr>
          <p:grpSpPr>
            <a:xfrm>
              <a:off x="6094873" y="5254390"/>
              <a:ext cx="295243" cy="853675"/>
              <a:chOff x="3832324" y="5254390"/>
              <a:chExt cx="295243" cy="853675"/>
            </a:xfrm>
          </p:grpSpPr>
          <p:sp>
            <p:nvSpPr>
              <p:cNvPr id="338" name="Isosceles Triangle 337"/>
              <p:cNvSpPr/>
              <p:nvPr/>
            </p:nvSpPr>
            <p:spPr bwMode="auto">
              <a:xfrm rot="5400000">
                <a:off x="3576707" y="5557205"/>
                <a:ext cx="853675" cy="248045"/>
              </a:xfrm>
              <a:prstGeom prst="triangl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39" name="Isosceles Triangle 338"/>
              <p:cNvSpPr/>
              <p:nvPr/>
            </p:nvSpPr>
            <p:spPr bwMode="auto">
              <a:xfrm rot="5400000">
                <a:off x="3529509" y="5557205"/>
                <a:ext cx="853675" cy="248045"/>
              </a:xfrm>
              <a:prstGeom prst="triangle">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340" name="Group 339"/>
          <p:cNvGrpSpPr/>
          <p:nvPr/>
        </p:nvGrpSpPr>
        <p:grpSpPr>
          <a:xfrm>
            <a:off x="1860337" y="2054763"/>
            <a:ext cx="2372301" cy="4320099"/>
            <a:chOff x="1755266" y="1790395"/>
            <a:chExt cx="2372301" cy="4320099"/>
          </a:xfrm>
        </p:grpSpPr>
        <p:sp>
          <p:nvSpPr>
            <p:cNvPr id="341" name="Rectangle 340"/>
            <p:cNvSpPr/>
            <p:nvPr/>
          </p:nvSpPr>
          <p:spPr bwMode="auto">
            <a:xfrm>
              <a:off x="1755266" y="1790395"/>
              <a:ext cx="2079506" cy="4320099"/>
            </a:xfrm>
            <a:prstGeom prst="rect">
              <a:avLst/>
            </a:prstGeom>
            <a:solidFill>
              <a:srgbClr val="00BCF2"/>
            </a:solidFill>
            <a:ln w="3175">
              <a:noFill/>
            </a:ln>
          </p:spPr>
          <p:style>
            <a:lnRef idx="0">
              <a:scrgbClr r="0" g="0" b="0"/>
            </a:lnRef>
            <a:fillRef idx="0">
              <a:scrgbClr r="0" g="0" b="0"/>
            </a:fillRef>
            <a:effectRef idx="0">
              <a:scrgbClr r="0" g="0" b="0"/>
            </a:effectRef>
            <a:fontRef idx="minor">
              <a:schemeClr val="lt1"/>
            </a:fontRef>
          </p:style>
          <p:txBody>
            <a:bodyPr spcFirstLastPara="0" vert="horz" wrap="square" lIns="18281" tIns="45713" rIns="18281" bIns="91401" numCol="1" spcCol="1270" anchor="t" anchorCtr="0">
              <a:noAutofit/>
            </a:bodyPr>
            <a:lstStyle/>
            <a:p>
              <a:pPr algn="ctr" defTabSz="725012">
                <a:spcBef>
                  <a:spcPct val="0"/>
                </a:spcBef>
                <a:spcAft>
                  <a:spcPct val="35000"/>
                </a:spcAft>
              </a:pPr>
              <a:r>
                <a:rPr lang="en-US" sz="1600" b="1"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Information M</a:t>
              </a:r>
              <a:r>
                <a:rPr lang="en-US" sz="1600" b="1"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anagement</a:t>
              </a:r>
              <a:endParaRPr lang="en-US" sz="1600" b="1"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p:txBody>
        </p:sp>
        <p:pic>
          <p:nvPicPr>
            <p:cNvPr id="342" name="Picture 3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92648" y="2887432"/>
              <a:ext cx="375108" cy="375108"/>
            </a:xfrm>
            <a:prstGeom prst="rect">
              <a:avLst/>
            </a:prstGeom>
          </p:spPr>
        </p:pic>
        <p:sp>
          <p:nvSpPr>
            <p:cNvPr id="343" name="Freeform 30"/>
            <p:cNvSpPr>
              <a:spLocks noEditPoints="1"/>
            </p:cNvSpPr>
            <p:nvPr/>
          </p:nvSpPr>
          <p:spPr bwMode="auto">
            <a:xfrm>
              <a:off x="1943680" y="3996178"/>
              <a:ext cx="273043" cy="347423"/>
            </a:xfrm>
            <a:custGeom>
              <a:avLst/>
              <a:gdLst>
                <a:gd name="T0" fmla="*/ 57 w 290"/>
                <a:gd name="T1" fmla="*/ 95 h 369"/>
                <a:gd name="T2" fmla="*/ 222 w 290"/>
                <a:gd name="T3" fmla="*/ 95 h 369"/>
                <a:gd name="T4" fmla="*/ 222 w 290"/>
                <a:gd name="T5" fmla="*/ 108 h 369"/>
                <a:gd name="T6" fmla="*/ 57 w 290"/>
                <a:gd name="T7" fmla="*/ 108 h 369"/>
                <a:gd name="T8" fmla="*/ 57 w 290"/>
                <a:gd name="T9" fmla="*/ 95 h 369"/>
                <a:gd name="T10" fmla="*/ 57 w 290"/>
                <a:gd name="T11" fmla="*/ 150 h 369"/>
                <a:gd name="T12" fmla="*/ 222 w 290"/>
                <a:gd name="T13" fmla="*/ 150 h 369"/>
                <a:gd name="T14" fmla="*/ 222 w 290"/>
                <a:gd name="T15" fmla="*/ 139 h 369"/>
                <a:gd name="T16" fmla="*/ 57 w 290"/>
                <a:gd name="T17" fmla="*/ 139 h 369"/>
                <a:gd name="T18" fmla="*/ 57 w 290"/>
                <a:gd name="T19" fmla="*/ 150 h 369"/>
                <a:gd name="T20" fmla="*/ 57 w 290"/>
                <a:gd name="T21" fmla="*/ 194 h 369"/>
                <a:gd name="T22" fmla="*/ 222 w 290"/>
                <a:gd name="T23" fmla="*/ 194 h 369"/>
                <a:gd name="T24" fmla="*/ 222 w 290"/>
                <a:gd name="T25" fmla="*/ 181 h 369"/>
                <a:gd name="T26" fmla="*/ 57 w 290"/>
                <a:gd name="T27" fmla="*/ 181 h 369"/>
                <a:gd name="T28" fmla="*/ 57 w 290"/>
                <a:gd name="T29" fmla="*/ 194 h 369"/>
                <a:gd name="T30" fmla="*/ 57 w 290"/>
                <a:gd name="T31" fmla="*/ 236 h 369"/>
                <a:gd name="T32" fmla="*/ 222 w 290"/>
                <a:gd name="T33" fmla="*/ 236 h 369"/>
                <a:gd name="T34" fmla="*/ 222 w 290"/>
                <a:gd name="T35" fmla="*/ 223 h 369"/>
                <a:gd name="T36" fmla="*/ 57 w 290"/>
                <a:gd name="T37" fmla="*/ 223 h 369"/>
                <a:gd name="T38" fmla="*/ 57 w 290"/>
                <a:gd name="T39" fmla="*/ 236 h 369"/>
                <a:gd name="T40" fmla="*/ 290 w 290"/>
                <a:gd name="T41" fmla="*/ 90 h 369"/>
                <a:gd name="T42" fmla="*/ 290 w 290"/>
                <a:gd name="T43" fmla="*/ 369 h 369"/>
                <a:gd name="T44" fmla="*/ 0 w 290"/>
                <a:gd name="T45" fmla="*/ 369 h 369"/>
                <a:gd name="T46" fmla="*/ 0 w 290"/>
                <a:gd name="T47" fmla="*/ 1 h 369"/>
                <a:gd name="T48" fmla="*/ 216 w 290"/>
                <a:gd name="T49" fmla="*/ 1 h 369"/>
                <a:gd name="T50" fmla="*/ 216 w 290"/>
                <a:gd name="T51" fmla="*/ 0 h 369"/>
                <a:gd name="T52" fmla="*/ 290 w 290"/>
                <a:gd name="T53" fmla="*/ 90 h 369"/>
                <a:gd name="T54" fmla="*/ 271 w 290"/>
                <a:gd name="T55" fmla="*/ 79 h 369"/>
                <a:gd name="T56" fmla="*/ 214 w 290"/>
                <a:gd name="T57" fmla="*/ 79 h 369"/>
                <a:gd name="T58" fmla="*/ 216 w 290"/>
                <a:gd name="T59" fmla="*/ 21 h 369"/>
                <a:gd name="T60" fmla="*/ 20 w 290"/>
                <a:gd name="T61" fmla="*/ 21 h 369"/>
                <a:gd name="T62" fmla="*/ 20 w 290"/>
                <a:gd name="T63" fmla="*/ 349 h 369"/>
                <a:gd name="T64" fmla="*/ 271 w 290"/>
                <a:gd name="T65" fmla="*/ 349 h 369"/>
                <a:gd name="T66" fmla="*/ 271 w 290"/>
                <a:gd name="T67" fmla="*/ 7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 h="369">
                  <a:moveTo>
                    <a:pt x="57" y="95"/>
                  </a:moveTo>
                  <a:lnTo>
                    <a:pt x="222" y="95"/>
                  </a:lnTo>
                  <a:lnTo>
                    <a:pt x="222" y="108"/>
                  </a:lnTo>
                  <a:lnTo>
                    <a:pt x="57" y="108"/>
                  </a:lnTo>
                  <a:lnTo>
                    <a:pt x="57" y="95"/>
                  </a:lnTo>
                  <a:close/>
                  <a:moveTo>
                    <a:pt x="57" y="150"/>
                  </a:moveTo>
                  <a:lnTo>
                    <a:pt x="222" y="150"/>
                  </a:lnTo>
                  <a:lnTo>
                    <a:pt x="222" y="139"/>
                  </a:lnTo>
                  <a:lnTo>
                    <a:pt x="57" y="139"/>
                  </a:lnTo>
                  <a:lnTo>
                    <a:pt x="57" y="150"/>
                  </a:lnTo>
                  <a:close/>
                  <a:moveTo>
                    <a:pt x="57" y="194"/>
                  </a:moveTo>
                  <a:lnTo>
                    <a:pt x="222" y="194"/>
                  </a:lnTo>
                  <a:lnTo>
                    <a:pt x="222" y="181"/>
                  </a:lnTo>
                  <a:lnTo>
                    <a:pt x="57" y="181"/>
                  </a:lnTo>
                  <a:lnTo>
                    <a:pt x="57" y="194"/>
                  </a:lnTo>
                  <a:close/>
                  <a:moveTo>
                    <a:pt x="57" y="236"/>
                  </a:moveTo>
                  <a:lnTo>
                    <a:pt x="222" y="236"/>
                  </a:lnTo>
                  <a:lnTo>
                    <a:pt x="222" y="223"/>
                  </a:lnTo>
                  <a:lnTo>
                    <a:pt x="57" y="223"/>
                  </a:lnTo>
                  <a:lnTo>
                    <a:pt x="57" y="236"/>
                  </a:lnTo>
                  <a:close/>
                  <a:moveTo>
                    <a:pt x="290" y="90"/>
                  </a:moveTo>
                  <a:lnTo>
                    <a:pt x="290" y="369"/>
                  </a:lnTo>
                  <a:lnTo>
                    <a:pt x="0" y="369"/>
                  </a:lnTo>
                  <a:lnTo>
                    <a:pt x="0" y="1"/>
                  </a:lnTo>
                  <a:lnTo>
                    <a:pt x="216" y="1"/>
                  </a:lnTo>
                  <a:lnTo>
                    <a:pt x="216" y="0"/>
                  </a:lnTo>
                  <a:lnTo>
                    <a:pt x="290" y="90"/>
                  </a:lnTo>
                  <a:close/>
                  <a:moveTo>
                    <a:pt x="271" y="79"/>
                  </a:moveTo>
                  <a:lnTo>
                    <a:pt x="214" y="79"/>
                  </a:lnTo>
                  <a:lnTo>
                    <a:pt x="216" y="21"/>
                  </a:lnTo>
                  <a:lnTo>
                    <a:pt x="20" y="21"/>
                  </a:lnTo>
                  <a:lnTo>
                    <a:pt x="20" y="349"/>
                  </a:lnTo>
                  <a:lnTo>
                    <a:pt x="271" y="349"/>
                  </a:lnTo>
                  <a:lnTo>
                    <a:pt x="271" y="79"/>
                  </a:lnTo>
                  <a:close/>
                </a:path>
              </a:pathLst>
            </a:custGeom>
            <a:solidFill>
              <a:srgbClr val="FFFFFF"/>
            </a:solidFill>
            <a:ln>
              <a:noFill/>
            </a:ln>
            <a:extLst/>
          </p:spPr>
          <p:txBody>
            <a:bodyPr vert="horz" wrap="square" lIns="91427" tIns="45713" rIns="91427" bIns="45713" numCol="1" anchor="t" anchorCtr="0" compatLnSpc="1">
              <a:prstTxWarp prst="textNoShape">
                <a:avLst/>
              </a:prstTxWarp>
            </a:bodyPr>
            <a:lstStyle/>
            <a:p>
              <a:pPr defTabSz="895648" fontAlgn="base">
                <a:spcBef>
                  <a:spcPct val="0"/>
                </a:spcBef>
                <a:spcAft>
                  <a:spcPct val="0"/>
                </a:spcAft>
                <a:defRPr/>
              </a:pPr>
              <a:endParaRPr lang="en-US" sz="1665" kern="0" dirty="0">
                <a:solidFill>
                  <a:srgbClr val="000000"/>
                </a:solidFill>
                <a:ea typeface="MS PGothic" charset="0"/>
              </a:endParaRPr>
            </a:p>
          </p:txBody>
        </p:sp>
        <p:pic>
          <p:nvPicPr>
            <p:cNvPr id="344" name="Picture 3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2648" y="5001504"/>
              <a:ext cx="339648" cy="352813"/>
            </a:xfrm>
            <a:prstGeom prst="rect">
              <a:avLst/>
            </a:prstGeom>
          </p:spPr>
        </p:pic>
        <p:sp>
          <p:nvSpPr>
            <p:cNvPr id="345" name="Rectangle 344"/>
            <p:cNvSpPr/>
            <p:nvPr/>
          </p:nvSpPr>
          <p:spPr>
            <a:xfrm>
              <a:off x="2295424" y="2888599"/>
              <a:ext cx="1009122" cy="461665"/>
            </a:xfrm>
            <a:prstGeom prst="rect">
              <a:avLst/>
            </a:prstGeom>
          </p:spPr>
          <p:txBody>
            <a:bodyPr wrap="none">
              <a:spAutoFit/>
            </a:bodyPr>
            <a:lstStyle/>
            <a:p>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Azure </a:t>
              </a:r>
              <a:endParaRPr lang="en-US" sz="120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a:p>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D</a:t>
              </a:r>
              <a:r>
                <a:rPr lang="en-US" sz="120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ata </a:t>
              </a:r>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F</a:t>
              </a:r>
              <a:r>
                <a:rPr lang="en-US" sz="120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actory </a:t>
              </a:r>
              <a:endParaRPr lang="en-US" sz="1200" dirty="0">
                <a:gradFill>
                  <a:gsLst>
                    <a:gs pos="0">
                      <a:srgbClr val="FFFFFF"/>
                    </a:gs>
                    <a:gs pos="100000">
                      <a:srgbClr val="FFFFFF"/>
                    </a:gs>
                  </a:gsLst>
                  <a:lin ang="5400000" scaled="0"/>
                </a:gradFill>
              </a:endParaRPr>
            </a:p>
          </p:txBody>
        </p:sp>
        <p:sp>
          <p:nvSpPr>
            <p:cNvPr id="346" name="Rectangle 345"/>
            <p:cNvSpPr/>
            <p:nvPr/>
          </p:nvSpPr>
          <p:spPr>
            <a:xfrm>
              <a:off x="2295424" y="3922283"/>
              <a:ext cx="999313" cy="461665"/>
            </a:xfrm>
            <a:prstGeom prst="rect">
              <a:avLst/>
            </a:prstGeom>
          </p:spPr>
          <p:txBody>
            <a:bodyPr wrap="none">
              <a:spAutoFit/>
            </a:bodyPr>
            <a:lstStyle/>
            <a:p>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Azure </a:t>
              </a:r>
              <a:endParaRPr lang="en-US" sz="120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a:p>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D</a:t>
              </a:r>
              <a:r>
                <a:rPr lang="en-US" sz="120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ata </a:t>
              </a:r>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C</a:t>
              </a:r>
              <a:r>
                <a:rPr lang="en-US" sz="120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atalog</a:t>
              </a:r>
              <a:endParaRPr lang="en-US" sz="1200" dirty="0">
                <a:gradFill>
                  <a:gsLst>
                    <a:gs pos="0">
                      <a:srgbClr val="FFFFFF"/>
                    </a:gs>
                    <a:gs pos="100000">
                      <a:srgbClr val="FFFFFF"/>
                    </a:gs>
                  </a:gsLst>
                  <a:lin ang="5400000" scaled="0"/>
                </a:gradFill>
              </a:endParaRPr>
            </a:p>
          </p:txBody>
        </p:sp>
        <p:sp>
          <p:nvSpPr>
            <p:cNvPr id="347" name="Rectangle 346"/>
            <p:cNvSpPr/>
            <p:nvPr/>
          </p:nvSpPr>
          <p:spPr>
            <a:xfrm>
              <a:off x="2295424" y="4954772"/>
              <a:ext cx="833626" cy="461665"/>
            </a:xfrm>
            <a:prstGeom prst="rect">
              <a:avLst/>
            </a:prstGeom>
          </p:spPr>
          <p:txBody>
            <a:bodyPr wrap="none">
              <a:spAutoFit/>
            </a:bodyPr>
            <a:lstStyle/>
            <a:p>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Azure </a:t>
              </a:r>
              <a:endParaRPr lang="en-US" sz="120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a:p>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E</a:t>
              </a:r>
              <a:r>
                <a:rPr lang="en-US" sz="120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vent </a:t>
              </a:r>
              <a:r>
                <a:rPr lang="en-US" sz="120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H</a:t>
              </a:r>
              <a:r>
                <a:rPr lang="en-US" sz="1200" spc="-3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ub</a:t>
              </a:r>
              <a:endParaRPr lang="en-US" sz="1200" dirty="0">
                <a:gradFill>
                  <a:gsLst>
                    <a:gs pos="0">
                      <a:srgbClr val="FFFFFF"/>
                    </a:gs>
                    <a:gs pos="100000">
                      <a:srgbClr val="FFFFFF"/>
                    </a:gs>
                  </a:gsLst>
                  <a:lin ang="5400000" scaled="0"/>
                </a:gradFill>
              </a:endParaRPr>
            </a:p>
          </p:txBody>
        </p:sp>
        <p:grpSp>
          <p:nvGrpSpPr>
            <p:cNvPr id="348" name="Group 347"/>
            <p:cNvGrpSpPr/>
            <p:nvPr/>
          </p:nvGrpSpPr>
          <p:grpSpPr>
            <a:xfrm>
              <a:off x="3832324" y="5254390"/>
              <a:ext cx="295243" cy="853675"/>
              <a:chOff x="3832324" y="5254390"/>
              <a:chExt cx="295243" cy="853675"/>
            </a:xfrm>
          </p:grpSpPr>
          <p:sp>
            <p:nvSpPr>
              <p:cNvPr id="349" name="Isosceles Triangle 348"/>
              <p:cNvSpPr/>
              <p:nvPr/>
            </p:nvSpPr>
            <p:spPr bwMode="auto">
              <a:xfrm rot="5400000">
                <a:off x="3576707" y="5557205"/>
                <a:ext cx="853675" cy="248045"/>
              </a:xfrm>
              <a:prstGeom prst="triangl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50" name="Isosceles Triangle 349"/>
              <p:cNvSpPr/>
              <p:nvPr/>
            </p:nvSpPr>
            <p:spPr bwMode="auto">
              <a:xfrm rot="5400000">
                <a:off x="3529509" y="5557205"/>
                <a:ext cx="853675" cy="248045"/>
              </a:xfrm>
              <a:prstGeom prst="triangle">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Tree>
    <p:extLst>
      <p:ext uri="{BB962C8B-B14F-4D97-AF65-F5344CB8AC3E}">
        <p14:creationId xmlns:p14="http://schemas.microsoft.com/office/powerpoint/2010/main" val="4165619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500"/>
                                        <p:tgtEl>
                                          <p:spTgt spid="288"/>
                                        </p:tgtEl>
                                      </p:cBhvr>
                                    </p:animEffect>
                                  </p:childTnLst>
                                </p:cTn>
                              </p:par>
                              <p:par>
                                <p:cTn id="8" presetID="10" presetClass="entr" presetSubtype="0" fill="hold" nodeType="withEffect">
                                  <p:stCondLst>
                                    <p:cond delay="0"/>
                                  </p:stCondLst>
                                  <p:childTnLst>
                                    <p:set>
                                      <p:cBhvr>
                                        <p:cTn id="9" dur="1" fill="hold">
                                          <p:stCondLst>
                                            <p:cond delay="0"/>
                                          </p:stCondLst>
                                        </p:cTn>
                                        <p:tgtEl>
                                          <p:spTgt spid="289"/>
                                        </p:tgtEl>
                                        <p:attrNameLst>
                                          <p:attrName>style.visibility</p:attrName>
                                        </p:attrNameLst>
                                      </p:cBhvr>
                                      <p:to>
                                        <p:strVal val="visible"/>
                                      </p:to>
                                    </p:set>
                                    <p:animEffect transition="in" filter="fade">
                                      <p:cBhvr>
                                        <p:cTn id="10" dur="500"/>
                                        <p:tgtEl>
                                          <p:spTgt spid="28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40"/>
                                        </p:tgtEl>
                                        <p:attrNameLst>
                                          <p:attrName>style.visibility</p:attrName>
                                        </p:attrNameLst>
                                      </p:cBhvr>
                                      <p:to>
                                        <p:strVal val="visible"/>
                                      </p:to>
                                    </p:set>
                                    <p:animEffect transition="in" filter="fade">
                                      <p:cBhvr>
                                        <p:cTn id="14" dur="500"/>
                                        <p:tgtEl>
                                          <p:spTgt spid="34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01"/>
                                        </p:tgtEl>
                                        <p:attrNameLst>
                                          <p:attrName>style.visibility</p:attrName>
                                        </p:attrNameLst>
                                      </p:cBhvr>
                                      <p:to>
                                        <p:strVal val="visible"/>
                                      </p:to>
                                    </p:set>
                                    <p:animEffect transition="in" filter="wipe(left)">
                                      <p:cBhvr>
                                        <p:cTn id="17" dur="1500"/>
                                        <p:tgtEl>
                                          <p:spTgt spid="301"/>
                                        </p:tgtEl>
                                      </p:cBhvr>
                                    </p:animEffect>
                                  </p:childTnLst>
                                </p:cTn>
                              </p:par>
                              <p:par>
                                <p:cTn id="18" presetID="10" presetClass="entr" presetSubtype="0" fill="hold" nodeType="withEffect">
                                  <p:stCondLst>
                                    <p:cond delay="1000"/>
                                  </p:stCondLst>
                                  <p:childTnLst>
                                    <p:set>
                                      <p:cBhvr>
                                        <p:cTn id="19" dur="1" fill="hold">
                                          <p:stCondLst>
                                            <p:cond delay="0"/>
                                          </p:stCondLst>
                                        </p:cTn>
                                        <p:tgtEl>
                                          <p:spTgt spid="315"/>
                                        </p:tgtEl>
                                        <p:attrNameLst>
                                          <p:attrName>style.visibility</p:attrName>
                                        </p:attrNameLst>
                                      </p:cBhvr>
                                      <p:to>
                                        <p:strVal val="visible"/>
                                      </p:to>
                                    </p:set>
                                    <p:animEffect transition="in" filter="fade">
                                      <p:cBhvr>
                                        <p:cTn id="20" dur="500"/>
                                        <p:tgtEl>
                                          <p:spTgt spid="315"/>
                                        </p:tgtEl>
                                      </p:cBhvr>
                                    </p:animEffect>
                                  </p:childTnLst>
                                </p:cTn>
                              </p:par>
                              <p:par>
                                <p:cTn id="21" presetID="10" presetClass="entr" presetSubtype="0" fill="hold" grpId="0" nodeType="withEffect">
                                  <p:stCondLst>
                                    <p:cond delay="1200"/>
                                  </p:stCondLst>
                                  <p:childTnLst>
                                    <p:set>
                                      <p:cBhvr>
                                        <p:cTn id="22" dur="1" fill="hold">
                                          <p:stCondLst>
                                            <p:cond delay="0"/>
                                          </p:stCondLst>
                                        </p:cTn>
                                        <p:tgtEl>
                                          <p:spTgt spid="300"/>
                                        </p:tgtEl>
                                        <p:attrNameLst>
                                          <p:attrName>style.visibility</p:attrName>
                                        </p:attrNameLst>
                                      </p:cBhvr>
                                      <p:to>
                                        <p:strVal val="visible"/>
                                      </p:to>
                                    </p:set>
                                    <p:animEffect transition="in" filter="fade">
                                      <p:cBhvr>
                                        <p:cTn id="23" dur="500"/>
                                        <p:tgtEl>
                                          <p:spTgt spid="300"/>
                                        </p:tgtEl>
                                      </p:cBhvr>
                                    </p:animEffect>
                                  </p:childTnLst>
                                </p:cTn>
                              </p:par>
                            </p:childTnLst>
                          </p:cTn>
                        </p:par>
                        <p:par>
                          <p:cTn id="24" fill="hold">
                            <p:stCondLst>
                              <p:cond delay="2200"/>
                            </p:stCondLst>
                            <p:childTnLst>
                              <p:par>
                                <p:cTn id="25" presetID="10" presetClass="entr" presetSubtype="0" fill="hold" nodeType="afterEffect">
                                  <p:stCondLst>
                                    <p:cond delay="0"/>
                                  </p:stCondLst>
                                  <p:childTnLst>
                                    <p:set>
                                      <p:cBhvr>
                                        <p:cTn id="26" dur="1" fill="hold">
                                          <p:stCondLst>
                                            <p:cond delay="0"/>
                                          </p:stCondLst>
                                        </p:cTn>
                                        <p:tgtEl>
                                          <p:spTgt spid="268"/>
                                        </p:tgtEl>
                                        <p:attrNameLst>
                                          <p:attrName>style.visibility</p:attrName>
                                        </p:attrNameLst>
                                      </p:cBhvr>
                                      <p:to>
                                        <p:strVal val="visible"/>
                                      </p:to>
                                    </p:set>
                                    <p:animEffect transition="in" filter="fade">
                                      <p:cBhvr>
                                        <p:cTn id="27" dur="500"/>
                                        <p:tgtEl>
                                          <p:spTgt spid="26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14"/>
                                        </p:tgtEl>
                                        <p:attrNameLst>
                                          <p:attrName>style.visibility</p:attrName>
                                        </p:attrNameLst>
                                      </p:cBhvr>
                                      <p:to>
                                        <p:strVal val="visible"/>
                                      </p:to>
                                    </p:set>
                                    <p:animEffect transition="in" filter="wipe(left)">
                                      <p:cBhvr>
                                        <p:cTn id="30" dur="1600"/>
                                        <p:tgtEl>
                                          <p:spTgt spid="314"/>
                                        </p:tgtEl>
                                      </p:cBhvr>
                                    </p:animEffect>
                                  </p:childTnLst>
                                </p:cTn>
                              </p:par>
                            </p:childTnLst>
                          </p:cTn>
                        </p:par>
                        <p:par>
                          <p:cTn id="31" fill="hold">
                            <p:stCondLst>
                              <p:cond delay="3800"/>
                            </p:stCondLst>
                            <p:childTnLst>
                              <p:par>
                                <p:cTn id="32" presetID="10" presetClass="entr" presetSubtype="0" fill="hold" nodeType="afterEffect">
                                  <p:stCondLst>
                                    <p:cond delay="0"/>
                                  </p:stCondLst>
                                  <p:childTnLst>
                                    <p:set>
                                      <p:cBhvr>
                                        <p:cTn id="33" dur="1" fill="hold">
                                          <p:stCondLst>
                                            <p:cond delay="0"/>
                                          </p:stCondLst>
                                        </p:cTn>
                                        <p:tgtEl>
                                          <p:spTgt spid="259"/>
                                        </p:tgtEl>
                                        <p:attrNameLst>
                                          <p:attrName>style.visibility</p:attrName>
                                        </p:attrNameLst>
                                      </p:cBhvr>
                                      <p:to>
                                        <p:strVal val="visible"/>
                                      </p:to>
                                    </p:set>
                                    <p:animEffect transition="in" filter="fade">
                                      <p:cBhvr>
                                        <p:cTn id="34" dur="500"/>
                                        <p:tgtEl>
                                          <p:spTgt spid="259"/>
                                        </p:tgtEl>
                                      </p:cBhvr>
                                    </p:animEffect>
                                  </p:childTnLst>
                                </p:cTn>
                              </p:par>
                            </p:childTnLst>
                          </p:cTn>
                        </p:par>
                        <p:par>
                          <p:cTn id="35" fill="hold">
                            <p:stCondLst>
                              <p:cond delay="4300"/>
                            </p:stCondLst>
                            <p:childTnLst>
                              <p:par>
                                <p:cTn id="36" presetID="10" presetClass="entr" presetSubtype="0" fill="hold" nodeType="afterEffect">
                                  <p:stCondLst>
                                    <p:cond delay="0"/>
                                  </p:stCondLst>
                                  <p:childTnLst>
                                    <p:set>
                                      <p:cBhvr>
                                        <p:cTn id="37" dur="1" fill="hold">
                                          <p:stCondLst>
                                            <p:cond delay="0"/>
                                          </p:stCondLst>
                                        </p:cTn>
                                        <p:tgtEl>
                                          <p:spTgt spid="255"/>
                                        </p:tgtEl>
                                        <p:attrNameLst>
                                          <p:attrName>style.visibility</p:attrName>
                                        </p:attrNameLst>
                                      </p:cBhvr>
                                      <p:to>
                                        <p:strVal val="visible"/>
                                      </p:to>
                                    </p:set>
                                    <p:animEffect transition="in" filter="fade">
                                      <p:cBhvr>
                                        <p:cTn id="38" dur="500"/>
                                        <p:tgtEl>
                                          <p:spTgt spid="255"/>
                                        </p:tgtEl>
                                      </p:cBhvr>
                                    </p:animEffect>
                                  </p:childTnLst>
                                </p:cTn>
                              </p:par>
                            </p:childTnLst>
                          </p:cTn>
                        </p:par>
                        <p:par>
                          <p:cTn id="39" fill="hold">
                            <p:stCondLst>
                              <p:cond delay="4800"/>
                            </p:stCondLst>
                            <p:childTnLst>
                              <p:par>
                                <p:cTn id="40" presetID="10" presetClass="entr" presetSubtype="0" fill="hold" nodeType="afterEffect">
                                  <p:stCondLst>
                                    <p:cond delay="0"/>
                                  </p:stCondLst>
                                  <p:childTnLst>
                                    <p:set>
                                      <p:cBhvr>
                                        <p:cTn id="41" dur="1" fill="hold">
                                          <p:stCondLst>
                                            <p:cond delay="0"/>
                                          </p:stCondLst>
                                        </p:cTn>
                                        <p:tgtEl>
                                          <p:spTgt spid="230"/>
                                        </p:tgtEl>
                                        <p:attrNameLst>
                                          <p:attrName>style.visibility</p:attrName>
                                        </p:attrNameLst>
                                      </p:cBhvr>
                                      <p:to>
                                        <p:strVal val="visible"/>
                                      </p:to>
                                    </p:set>
                                    <p:animEffect transition="in" filter="fade">
                                      <p:cBhvr>
                                        <p:cTn id="42" dur="500"/>
                                        <p:tgtEl>
                                          <p:spTgt spid="230"/>
                                        </p:tgtEl>
                                      </p:cBhvr>
                                    </p:animEffect>
                                  </p:childTnLst>
                                </p:cTn>
                              </p:par>
                            </p:childTnLst>
                          </p:cTn>
                        </p:par>
                        <p:par>
                          <p:cTn id="43" fill="hold">
                            <p:stCondLst>
                              <p:cond delay="5300"/>
                            </p:stCondLst>
                            <p:childTnLst>
                              <p:par>
                                <p:cTn id="44" presetID="10" presetClass="entr" presetSubtype="0" fill="hold" nodeType="afterEffect">
                                  <p:stCondLst>
                                    <p:cond delay="0"/>
                                  </p:stCondLst>
                                  <p:childTnLst>
                                    <p:set>
                                      <p:cBhvr>
                                        <p:cTn id="45" dur="1" fill="hold">
                                          <p:stCondLst>
                                            <p:cond delay="0"/>
                                          </p:stCondLst>
                                        </p:cTn>
                                        <p:tgtEl>
                                          <p:spTgt spid="220"/>
                                        </p:tgtEl>
                                        <p:attrNameLst>
                                          <p:attrName>style.visibility</p:attrName>
                                        </p:attrNameLst>
                                      </p:cBhvr>
                                      <p:to>
                                        <p:strVal val="visible"/>
                                      </p:to>
                                    </p:set>
                                    <p:animEffect transition="in" filter="fade">
                                      <p:cBhvr>
                                        <p:cTn id="46" dur="500"/>
                                        <p:tgtEl>
                                          <p:spTgt spid="220"/>
                                        </p:tgtEl>
                                      </p:cBhvr>
                                    </p:animEffect>
                                  </p:childTnLst>
                                </p:cTn>
                              </p:par>
                            </p:childTnLst>
                          </p:cTn>
                        </p:par>
                        <p:par>
                          <p:cTn id="47" fill="hold">
                            <p:stCondLst>
                              <p:cond delay="5800"/>
                            </p:stCondLst>
                            <p:childTnLst>
                              <p:par>
                                <p:cTn id="48" presetID="22" presetClass="entr" presetSubtype="8" fill="hold" nodeType="afterEffect">
                                  <p:stCondLst>
                                    <p:cond delay="0"/>
                                  </p:stCondLst>
                                  <p:childTnLst>
                                    <p:set>
                                      <p:cBhvr>
                                        <p:cTn id="49" dur="1" fill="hold">
                                          <p:stCondLst>
                                            <p:cond delay="0"/>
                                          </p:stCondLst>
                                        </p:cTn>
                                        <p:tgtEl>
                                          <p:spTgt spid="214"/>
                                        </p:tgtEl>
                                        <p:attrNameLst>
                                          <p:attrName>style.visibility</p:attrName>
                                        </p:attrNameLst>
                                      </p:cBhvr>
                                      <p:to>
                                        <p:strVal val="visible"/>
                                      </p:to>
                                    </p:set>
                                    <p:animEffect transition="in" filter="wipe(left)">
                                      <p:cBhvr>
                                        <p:cTn id="50" dur="500"/>
                                        <p:tgtEl>
                                          <p:spTgt spid="214"/>
                                        </p:tgtEl>
                                      </p:cBhvr>
                                    </p:animEffect>
                                  </p:childTnLst>
                                </p:cTn>
                              </p:par>
                              <p:par>
                                <p:cTn id="51" presetID="22" presetClass="entr" presetSubtype="4" fill="hold" nodeType="withEffect">
                                  <p:stCondLst>
                                    <p:cond delay="0"/>
                                  </p:stCondLst>
                                  <p:childTnLst>
                                    <p:set>
                                      <p:cBhvr>
                                        <p:cTn id="52" dur="1" fill="hold">
                                          <p:stCondLst>
                                            <p:cond delay="0"/>
                                          </p:stCondLst>
                                        </p:cTn>
                                        <p:tgtEl>
                                          <p:spTgt spid="219"/>
                                        </p:tgtEl>
                                        <p:attrNameLst>
                                          <p:attrName>style.visibility</p:attrName>
                                        </p:attrNameLst>
                                      </p:cBhvr>
                                      <p:to>
                                        <p:strVal val="visible"/>
                                      </p:to>
                                    </p:set>
                                    <p:animEffect transition="in" filter="wipe(down)">
                                      <p:cBhvr>
                                        <p:cTn id="53" dur="500"/>
                                        <p:tgtEl>
                                          <p:spTgt spid="219"/>
                                        </p:tgtEl>
                                      </p:cBhvr>
                                    </p:animEffect>
                                  </p:childTnLst>
                                </p:cTn>
                              </p:par>
                            </p:childTnLst>
                          </p:cTn>
                        </p:par>
                        <p:par>
                          <p:cTn id="54" fill="hold">
                            <p:stCondLst>
                              <p:cond delay="6300"/>
                            </p:stCondLst>
                            <p:childTnLst>
                              <p:par>
                                <p:cTn id="55" presetID="10" presetClass="entr" presetSubtype="0" fill="hold" nodeType="afterEffect">
                                  <p:stCondLst>
                                    <p:cond delay="0"/>
                                  </p:stCondLst>
                                  <p:childTnLst>
                                    <p:set>
                                      <p:cBhvr>
                                        <p:cTn id="56" dur="1" fill="hold">
                                          <p:stCondLst>
                                            <p:cond delay="0"/>
                                          </p:stCondLst>
                                        </p:cTn>
                                        <p:tgtEl>
                                          <p:spTgt spid="303"/>
                                        </p:tgtEl>
                                        <p:attrNameLst>
                                          <p:attrName>style.visibility</p:attrName>
                                        </p:attrNameLst>
                                      </p:cBhvr>
                                      <p:to>
                                        <p:strVal val="visible"/>
                                      </p:to>
                                    </p:set>
                                    <p:animEffect transition="in" filter="fade">
                                      <p:cBhvr>
                                        <p:cTn id="57" dur="500"/>
                                        <p:tgtEl>
                                          <p:spTgt spid="303"/>
                                        </p:tgtEl>
                                      </p:cBhvr>
                                    </p:animEffect>
                                  </p:childTnLst>
                                </p:cTn>
                              </p:par>
                              <p:par>
                                <p:cTn id="58" presetID="10" presetClass="entr" presetSubtype="0" fill="hold" nodeType="withEffect">
                                  <p:stCondLst>
                                    <p:cond delay="0"/>
                                  </p:stCondLst>
                                  <p:childTnLst>
                                    <p:set>
                                      <p:cBhvr>
                                        <p:cTn id="59" dur="1" fill="hold">
                                          <p:stCondLst>
                                            <p:cond delay="0"/>
                                          </p:stCondLst>
                                        </p:cTn>
                                        <p:tgtEl>
                                          <p:spTgt spid="308"/>
                                        </p:tgtEl>
                                        <p:attrNameLst>
                                          <p:attrName>style.visibility</p:attrName>
                                        </p:attrNameLst>
                                      </p:cBhvr>
                                      <p:to>
                                        <p:strVal val="visible"/>
                                      </p:to>
                                    </p:set>
                                    <p:animEffect transition="in" filter="fade">
                                      <p:cBhvr>
                                        <p:cTn id="60" dur="500"/>
                                        <p:tgtEl>
                                          <p:spTgt spid="308"/>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302"/>
                                        </p:tgtEl>
                                        <p:attrNameLst>
                                          <p:attrName>style.visibility</p:attrName>
                                        </p:attrNameLst>
                                      </p:cBhvr>
                                      <p:to>
                                        <p:strVal val="visible"/>
                                      </p:to>
                                    </p:set>
                                    <p:animEffect transition="in" filter="fade">
                                      <p:cBhvr>
                                        <p:cTn id="63" dur="5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0"/>
      <p:bldP spid="300" grpId="0"/>
      <p:bldP spid="301" grpId="0" animBg="1"/>
      <p:bldP spid="302" grpId="0"/>
      <p:bldP spid="3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5859" y="1695998"/>
            <a:ext cx="11884025" cy="1035050"/>
          </a:xfrm>
        </p:spPr>
        <p:txBody>
          <a:bodyPr/>
          <a:lstStyle/>
          <a:p>
            <a:r>
              <a:rPr lang="en-US" sz="4488" dirty="0" smtClean="0"/>
              <a:t>Related </a:t>
            </a:r>
            <a:r>
              <a:rPr lang="en-US" sz="4488" dirty="0" smtClean="0">
                <a:latin typeface="+mn-lt"/>
                <a:cs typeface="Segoe UI Semibold" panose="020B0702040204020203" pitchFamily="34" charset="0"/>
              </a:rPr>
              <a:t>Ignite NZ </a:t>
            </a:r>
            <a:r>
              <a:rPr lang="en-US" sz="4488" dirty="0"/>
              <a:t>Sessions</a:t>
            </a:r>
          </a:p>
        </p:txBody>
      </p:sp>
      <p:sp>
        <p:nvSpPr>
          <p:cNvPr id="4" name="Rectangle 3"/>
          <p:cNvSpPr/>
          <p:nvPr/>
        </p:nvSpPr>
        <p:spPr>
          <a:xfrm>
            <a:off x="1087513" y="5767492"/>
            <a:ext cx="5679572" cy="699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AU" sz="2448" dirty="0">
                <a:solidFill>
                  <a:srgbClr val="000000"/>
                </a:solidFill>
                <a:latin typeface="Segoe UI Light"/>
                <a:cs typeface="Segoe UI" panose="020B0502040204020203" pitchFamily="34" charset="0"/>
              </a:rPr>
              <a:t>Microsoft SQL Server BI Drill </a:t>
            </a:r>
            <a:r>
              <a:rPr lang="en-AU" sz="2448" dirty="0" smtClean="0">
                <a:solidFill>
                  <a:srgbClr val="000000"/>
                </a:solidFill>
                <a:latin typeface="Segoe UI Light"/>
                <a:cs typeface="Segoe UI" panose="020B0502040204020203" pitchFamily="34" charset="0"/>
              </a:rPr>
              <a:t>Down</a:t>
            </a:r>
          </a:p>
          <a:p>
            <a:pPr defTabSz="932597">
              <a:defRPr/>
            </a:pPr>
            <a:r>
              <a:rPr lang="en-US" sz="1632" dirty="0" smtClean="0">
                <a:solidFill>
                  <a:srgbClr val="000000"/>
                </a:solidFill>
                <a:cs typeface="Segoe UI" panose="020B0502040204020203" pitchFamily="34" charset="0"/>
              </a:rPr>
              <a:t>M236 Thu 9:00am</a:t>
            </a:r>
            <a:endParaRPr lang="en-US" sz="1632" dirty="0">
              <a:solidFill>
                <a:srgbClr val="000000"/>
              </a:solidFill>
              <a:latin typeface="Segoe UI Light"/>
              <a:cs typeface="Segoe UI" panose="020B0502040204020203" pitchFamily="34" charset="0"/>
            </a:endParaRPr>
          </a:p>
          <a:p>
            <a:pPr defTabSz="932597">
              <a:defRPr/>
            </a:pPr>
            <a:endParaRPr lang="en-US" sz="2040" i="1" dirty="0">
              <a:solidFill>
                <a:srgbClr val="000000"/>
              </a:solidFill>
              <a:latin typeface="Segoe UI Light"/>
            </a:endParaRPr>
          </a:p>
        </p:txBody>
      </p:sp>
      <p:sp>
        <p:nvSpPr>
          <p:cNvPr id="3" name="Rectangle 2"/>
          <p:cNvSpPr/>
          <p:nvPr/>
        </p:nvSpPr>
        <p:spPr>
          <a:xfrm>
            <a:off x="1087514" y="4075546"/>
            <a:ext cx="5679571" cy="699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AU" sz="2448" dirty="0">
                <a:solidFill>
                  <a:srgbClr val="000000"/>
                </a:solidFill>
                <a:latin typeface="Segoe UI Light"/>
                <a:cs typeface="Segoe UI" panose="020B0502040204020203" pitchFamily="34" charset="0"/>
              </a:rPr>
              <a:t>Using Azure </a:t>
            </a:r>
            <a:r>
              <a:rPr lang="en-AU" sz="2448" dirty="0" smtClean="0">
                <a:solidFill>
                  <a:srgbClr val="000000"/>
                </a:solidFill>
                <a:latin typeface="Segoe UI Light"/>
                <a:cs typeface="Segoe UI" panose="020B0502040204020203" pitchFamily="34" charset="0"/>
              </a:rPr>
              <a:t>ML @ Trade Me</a:t>
            </a:r>
          </a:p>
          <a:p>
            <a:pPr defTabSz="932597">
              <a:defRPr/>
            </a:pPr>
            <a:r>
              <a:rPr lang="en-US" sz="1632" dirty="0" smtClean="0">
                <a:solidFill>
                  <a:srgbClr val="000000"/>
                </a:solidFill>
                <a:cs typeface="Segoe UI" panose="020B0502040204020203" pitchFamily="34" charset="0"/>
              </a:rPr>
              <a:t>M225 Wed 1:55pm</a:t>
            </a:r>
            <a:endParaRPr lang="en-US" sz="1632" dirty="0" smtClean="0">
              <a:solidFill>
                <a:srgbClr val="000000"/>
              </a:solidFill>
              <a:latin typeface="Segoe UI Light"/>
              <a:cs typeface="Segoe UI" panose="020B0502040204020203" pitchFamily="34" charset="0"/>
            </a:endParaRPr>
          </a:p>
          <a:p>
            <a:pPr defTabSz="932597">
              <a:defRPr/>
            </a:pPr>
            <a:endParaRPr lang="en-US" sz="1632" dirty="0">
              <a:solidFill>
                <a:srgbClr val="000000"/>
              </a:solidFill>
              <a:cs typeface="Segoe UI" panose="020B0502040204020203" pitchFamily="34" charset="0"/>
            </a:endParaRPr>
          </a:p>
        </p:txBody>
      </p:sp>
      <p:sp>
        <p:nvSpPr>
          <p:cNvPr id="7" name="Rectangle 6"/>
          <p:cNvSpPr/>
          <p:nvPr/>
        </p:nvSpPr>
        <p:spPr>
          <a:xfrm>
            <a:off x="6609574" y="3694217"/>
            <a:ext cx="4188187" cy="1115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AU" sz="2448" dirty="0">
                <a:solidFill>
                  <a:srgbClr val="000000"/>
                </a:solidFill>
                <a:latin typeface="Segoe UI Light"/>
                <a:cs typeface="Segoe UI" panose="020B0502040204020203" pitchFamily="34" charset="0"/>
              </a:rPr>
              <a:t>Azure Machine Learning: From Design to Integration</a:t>
            </a:r>
          </a:p>
          <a:p>
            <a:pPr defTabSz="932597">
              <a:defRPr/>
            </a:pPr>
            <a:r>
              <a:rPr lang="en-US" sz="1632" dirty="0" smtClean="0">
                <a:solidFill>
                  <a:srgbClr val="000000"/>
                </a:solidFill>
                <a:cs typeface="Segoe UI" panose="020B0502040204020203" pitchFamily="34" charset="0"/>
              </a:rPr>
              <a:t>M370 Fri 10:40am</a:t>
            </a:r>
            <a:endParaRPr lang="en-US" sz="1632" dirty="0">
              <a:solidFill>
                <a:srgbClr val="000000"/>
              </a:solidFill>
              <a:cs typeface="Segoe UI" panose="020B0502040204020203" pitchFamily="34" charset="0"/>
            </a:endParaRPr>
          </a:p>
        </p:txBody>
      </p:sp>
      <p:sp>
        <p:nvSpPr>
          <p:cNvPr id="6" name="Rectangle 5"/>
          <p:cNvSpPr/>
          <p:nvPr/>
        </p:nvSpPr>
        <p:spPr>
          <a:xfrm>
            <a:off x="6609576" y="2848244"/>
            <a:ext cx="4928347" cy="699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AU" sz="2448" dirty="0">
                <a:solidFill>
                  <a:srgbClr val="000000"/>
                </a:solidFill>
                <a:latin typeface="Segoe UI Light"/>
                <a:cs typeface="Segoe UI" panose="020B0502040204020203" pitchFamily="34" charset="0"/>
              </a:rPr>
              <a:t>BI in the cloud, is it possible</a:t>
            </a:r>
            <a:r>
              <a:rPr lang="en-AU" sz="2448" dirty="0" smtClean="0">
                <a:solidFill>
                  <a:srgbClr val="000000"/>
                </a:solidFill>
                <a:latin typeface="Segoe UI Light"/>
                <a:cs typeface="Segoe UI" panose="020B0502040204020203" pitchFamily="34" charset="0"/>
              </a:rPr>
              <a:t>?</a:t>
            </a:r>
            <a:endParaRPr lang="en-AU" sz="2448" dirty="0">
              <a:solidFill>
                <a:srgbClr val="000000"/>
              </a:solidFill>
              <a:latin typeface="Segoe UI Light"/>
              <a:cs typeface="Segoe UI" panose="020B0502040204020203" pitchFamily="34" charset="0"/>
            </a:endParaRPr>
          </a:p>
          <a:p>
            <a:pPr defTabSz="932597">
              <a:defRPr/>
            </a:pPr>
            <a:r>
              <a:rPr lang="en-US" sz="1632" dirty="0" smtClean="0">
                <a:solidFill>
                  <a:srgbClr val="000000"/>
                </a:solidFill>
                <a:cs typeface="Segoe UI" panose="020B0502040204020203" pitchFamily="34" charset="0"/>
              </a:rPr>
              <a:t>M352 Thu 3:10pm</a:t>
            </a:r>
            <a:endParaRPr lang="en-US" sz="1632" dirty="0">
              <a:solidFill>
                <a:srgbClr val="000000"/>
              </a:solidFill>
              <a:cs typeface="Segoe UI" panose="020B0502040204020203" pitchFamily="34" charset="0"/>
            </a:endParaRPr>
          </a:p>
        </p:txBody>
      </p:sp>
      <p:sp>
        <p:nvSpPr>
          <p:cNvPr id="8" name="Rectangle 7"/>
          <p:cNvSpPr/>
          <p:nvPr/>
        </p:nvSpPr>
        <p:spPr>
          <a:xfrm>
            <a:off x="1087514" y="2848244"/>
            <a:ext cx="4360956" cy="699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US" sz="2448" dirty="0">
                <a:solidFill>
                  <a:srgbClr val="000000"/>
                </a:solidFill>
                <a:latin typeface="Segoe UI Light"/>
                <a:cs typeface="Segoe UI" panose="020B0502040204020203" pitchFamily="34" charset="0"/>
              </a:rPr>
              <a:t>Introduction to Cortana Analytics</a:t>
            </a:r>
          </a:p>
          <a:p>
            <a:pPr defTabSz="932597">
              <a:defRPr/>
            </a:pPr>
            <a:r>
              <a:rPr lang="en-US" sz="1632" dirty="0" smtClean="0">
                <a:solidFill>
                  <a:srgbClr val="000000"/>
                </a:solidFill>
                <a:cs typeface="Segoe UI" panose="020B0502040204020203" pitchFamily="34" charset="0"/>
              </a:rPr>
              <a:t>M229 Wed 4:30pm</a:t>
            </a:r>
            <a:endParaRPr lang="en-US" sz="1632" dirty="0">
              <a:solidFill>
                <a:srgbClr val="000000"/>
              </a:solidFill>
              <a:latin typeface="Segoe UI Light"/>
              <a:cs typeface="Segoe UI" panose="020B0502040204020203" pitchFamily="34" charset="0"/>
            </a:endParaRPr>
          </a:p>
        </p:txBody>
      </p:sp>
      <p:sp>
        <p:nvSpPr>
          <p:cNvPr id="5" name="Rectangle 4"/>
          <p:cNvSpPr/>
          <p:nvPr/>
        </p:nvSpPr>
        <p:spPr>
          <a:xfrm>
            <a:off x="1087513" y="4921520"/>
            <a:ext cx="5679572" cy="699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AU" sz="2448" dirty="0">
                <a:solidFill>
                  <a:srgbClr val="000000"/>
                </a:solidFill>
                <a:latin typeface="Segoe UI Light"/>
                <a:cs typeface="Segoe UI" panose="020B0502040204020203" pitchFamily="34" charset="0"/>
              </a:rPr>
              <a:t>Big Data for the SQL </a:t>
            </a:r>
            <a:r>
              <a:rPr lang="en-AU" sz="2448" dirty="0" smtClean="0">
                <a:solidFill>
                  <a:srgbClr val="000000"/>
                </a:solidFill>
                <a:latin typeface="Segoe UI Light"/>
                <a:cs typeface="Segoe UI" panose="020B0502040204020203" pitchFamily="34" charset="0"/>
              </a:rPr>
              <a:t>Ninja</a:t>
            </a:r>
          </a:p>
          <a:p>
            <a:pPr defTabSz="932597">
              <a:defRPr/>
            </a:pPr>
            <a:r>
              <a:rPr lang="en-US" sz="1632" dirty="0" smtClean="0">
                <a:solidFill>
                  <a:srgbClr val="000000"/>
                </a:solidFill>
                <a:cs typeface="Segoe UI" panose="020B0502040204020203" pitchFamily="34" charset="0"/>
              </a:rPr>
              <a:t>M327 Wed 3:10pm</a:t>
            </a:r>
            <a:endParaRPr lang="en-US" sz="1632" dirty="0">
              <a:solidFill>
                <a:srgbClr val="000000"/>
              </a:solidFill>
              <a:latin typeface="Segoe UI Light"/>
              <a:cs typeface="Segoe UI" panose="020B0502040204020203" pitchFamily="34" charset="0"/>
            </a:endParaRPr>
          </a:p>
        </p:txBody>
      </p:sp>
      <p:sp>
        <p:nvSpPr>
          <p:cNvPr id="9" name="Rectangle 8"/>
          <p:cNvSpPr/>
          <p:nvPr/>
        </p:nvSpPr>
        <p:spPr>
          <a:xfrm>
            <a:off x="6126600" y="4962420"/>
            <a:ext cx="4996834" cy="699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US" sz="2448" dirty="0" smtClean="0">
                <a:solidFill>
                  <a:srgbClr val="000000"/>
                </a:solidFill>
                <a:latin typeface="Segoe UI Light"/>
                <a:cs typeface="Segoe UI" panose="020B0502040204020203" pitchFamily="34" charset="0"/>
              </a:rPr>
              <a:t>Find me later at…</a:t>
            </a:r>
            <a:endParaRPr lang="en-US" sz="2448" dirty="0">
              <a:solidFill>
                <a:srgbClr val="000000"/>
              </a:solidFill>
              <a:latin typeface="Segoe UI Light"/>
              <a:cs typeface="Segoe UI" panose="020B0502040204020203" pitchFamily="34" charset="0"/>
            </a:endParaRPr>
          </a:p>
          <a:p>
            <a:pPr marL="285750" indent="-285750" defTabSz="932597">
              <a:buFont typeface="Wingdings" panose="05000000000000000000" pitchFamily="2" charset="2"/>
              <a:buChar char="§"/>
              <a:defRPr/>
            </a:pPr>
            <a:r>
              <a:rPr lang="en-US" sz="1632" dirty="0">
                <a:solidFill>
                  <a:srgbClr val="000000"/>
                </a:solidFill>
                <a:cs typeface="Segoe UI" panose="020B0502040204020203" pitchFamily="34" charset="0"/>
              </a:rPr>
              <a:t>Hub Happy Hour Wed </a:t>
            </a:r>
            <a:r>
              <a:rPr lang="en-US" sz="1632" dirty="0" smtClean="0">
                <a:solidFill>
                  <a:srgbClr val="000000"/>
                </a:solidFill>
                <a:cs typeface="Segoe UI" panose="020B0502040204020203" pitchFamily="34" charset="0"/>
              </a:rPr>
              <a:t>5:30-6:30pm</a:t>
            </a:r>
          </a:p>
          <a:p>
            <a:pPr marL="285750" indent="-285750" defTabSz="932597">
              <a:buFont typeface="Wingdings" panose="05000000000000000000" pitchFamily="2" charset="2"/>
              <a:buChar char="§"/>
              <a:defRPr/>
            </a:pPr>
            <a:r>
              <a:rPr lang="en-US" sz="1632" dirty="0" smtClean="0">
                <a:solidFill>
                  <a:srgbClr val="000000"/>
                </a:solidFill>
                <a:cs typeface="Segoe UI" panose="020B0502040204020203" pitchFamily="34" charset="0"/>
              </a:rPr>
              <a:t>Hub Happy Hour Thu 5:30-6:30pm</a:t>
            </a:r>
          </a:p>
          <a:p>
            <a:pPr marL="285750" indent="-285750" defTabSz="932597">
              <a:buFont typeface="Wingdings" panose="05000000000000000000" pitchFamily="2" charset="2"/>
              <a:buChar char="§"/>
              <a:defRPr/>
            </a:pPr>
            <a:r>
              <a:rPr lang="en-US" sz="1632" dirty="0" smtClean="0">
                <a:solidFill>
                  <a:srgbClr val="000000"/>
                </a:solidFill>
                <a:cs typeface="Segoe UI" panose="020B0502040204020203" pitchFamily="34" charset="0"/>
              </a:rPr>
              <a:t>Closing  drinks Fri 3:00-4:30pm</a:t>
            </a:r>
            <a:endParaRPr lang="en-US" sz="1632" dirty="0">
              <a:solidFill>
                <a:srgbClr val="000000"/>
              </a:solidFill>
              <a:cs typeface="Segoe UI" panose="020B0502040204020203" pitchFamily="34" charset="0"/>
            </a:endParaRPr>
          </a:p>
          <a:p>
            <a:pPr defTabSz="932597">
              <a:defRPr/>
            </a:pPr>
            <a:endParaRPr lang="en-US" sz="1632" dirty="0">
              <a:solidFill>
                <a:srgbClr val="000000"/>
              </a:solidFill>
              <a:latin typeface="Segoe UI Light"/>
              <a:cs typeface="Segoe UI" panose="020B0502040204020203" pitchFamily="34" charset="0"/>
            </a:endParaRPr>
          </a:p>
        </p:txBody>
      </p:sp>
      <p:sp>
        <p:nvSpPr>
          <p:cNvPr id="10" name="TextBox 9"/>
          <p:cNvSpPr txBox="1"/>
          <p:nvPr/>
        </p:nvSpPr>
        <p:spPr>
          <a:xfrm>
            <a:off x="275480" y="2772389"/>
            <a:ext cx="566334" cy="877688"/>
          </a:xfrm>
          <a:prstGeom prst="rect">
            <a:avLst/>
          </a:prstGeom>
          <a:noFill/>
        </p:spPr>
        <p:txBody>
          <a:bodyPr wrap="none" lIns="186521" tIns="149217" rIns="186521" bIns="149217" rtlCol="0">
            <a:spAutoFit/>
          </a:bodyPr>
          <a:lstStyle/>
          <a:p>
            <a:pPr defTabSz="932597">
              <a:lnSpc>
                <a:spcPct val="90000"/>
              </a:lnSpc>
              <a:spcAft>
                <a:spcPts val="612"/>
              </a:spcAft>
            </a:pPr>
            <a:r>
              <a:rPr lang="en-US" sz="4080" dirty="0">
                <a:solidFill>
                  <a:srgbClr val="000000"/>
                </a:solidFill>
                <a:latin typeface="Segoe UI Light"/>
              </a:rPr>
              <a:t>1</a:t>
            </a:r>
          </a:p>
        </p:txBody>
      </p:sp>
      <p:sp>
        <p:nvSpPr>
          <p:cNvPr id="12" name="TextBox 11"/>
          <p:cNvSpPr txBox="1"/>
          <p:nvPr/>
        </p:nvSpPr>
        <p:spPr>
          <a:xfrm>
            <a:off x="275480" y="3992086"/>
            <a:ext cx="651350" cy="877688"/>
          </a:xfrm>
          <a:prstGeom prst="rect">
            <a:avLst/>
          </a:prstGeom>
          <a:noFill/>
        </p:spPr>
        <p:txBody>
          <a:bodyPr wrap="none" lIns="186521" tIns="149217" rIns="186521" bIns="149217" rtlCol="0">
            <a:spAutoFit/>
          </a:bodyPr>
          <a:lstStyle/>
          <a:p>
            <a:pPr defTabSz="932597">
              <a:lnSpc>
                <a:spcPct val="90000"/>
              </a:lnSpc>
              <a:spcAft>
                <a:spcPts val="612"/>
              </a:spcAft>
            </a:pPr>
            <a:r>
              <a:rPr lang="en-US" sz="4080" dirty="0">
                <a:solidFill>
                  <a:srgbClr val="000000"/>
                </a:solidFill>
                <a:latin typeface="Segoe UI Light"/>
              </a:rPr>
              <a:t>2</a:t>
            </a:r>
          </a:p>
        </p:txBody>
      </p:sp>
      <p:sp>
        <p:nvSpPr>
          <p:cNvPr id="13" name="TextBox 12"/>
          <p:cNvSpPr txBox="1"/>
          <p:nvPr/>
        </p:nvSpPr>
        <p:spPr>
          <a:xfrm>
            <a:off x="275480" y="4874808"/>
            <a:ext cx="651350" cy="877688"/>
          </a:xfrm>
          <a:prstGeom prst="rect">
            <a:avLst/>
          </a:prstGeom>
          <a:noFill/>
        </p:spPr>
        <p:txBody>
          <a:bodyPr wrap="none" lIns="186521" tIns="149217" rIns="186521" bIns="149217" rtlCol="0">
            <a:spAutoFit/>
          </a:bodyPr>
          <a:lstStyle/>
          <a:p>
            <a:pPr defTabSz="932597">
              <a:lnSpc>
                <a:spcPct val="90000"/>
              </a:lnSpc>
              <a:spcAft>
                <a:spcPts val="612"/>
              </a:spcAft>
            </a:pPr>
            <a:r>
              <a:rPr lang="en-US" sz="4080" dirty="0">
                <a:solidFill>
                  <a:srgbClr val="000000"/>
                </a:solidFill>
                <a:latin typeface="Segoe UI Light"/>
              </a:rPr>
              <a:t>3</a:t>
            </a:r>
          </a:p>
        </p:txBody>
      </p:sp>
      <p:sp>
        <p:nvSpPr>
          <p:cNvPr id="14" name="TextBox 13"/>
          <p:cNvSpPr txBox="1"/>
          <p:nvPr/>
        </p:nvSpPr>
        <p:spPr>
          <a:xfrm>
            <a:off x="275480" y="5698801"/>
            <a:ext cx="659525" cy="877688"/>
          </a:xfrm>
          <a:prstGeom prst="rect">
            <a:avLst/>
          </a:prstGeom>
          <a:noFill/>
        </p:spPr>
        <p:txBody>
          <a:bodyPr wrap="none" lIns="186521" tIns="149217" rIns="186521" bIns="149217" rtlCol="0">
            <a:spAutoFit/>
          </a:bodyPr>
          <a:lstStyle/>
          <a:p>
            <a:pPr defTabSz="932597">
              <a:lnSpc>
                <a:spcPct val="90000"/>
              </a:lnSpc>
              <a:spcAft>
                <a:spcPts val="612"/>
              </a:spcAft>
            </a:pPr>
            <a:r>
              <a:rPr lang="en-US" sz="4080" dirty="0">
                <a:solidFill>
                  <a:srgbClr val="000000"/>
                </a:solidFill>
                <a:latin typeface="Segoe UI Light"/>
              </a:rPr>
              <a:t>4</a:t>
            </a:r>
          </a:p>
        </p:txBody>
      </p:sp>
      <p:sp>
        <p:nvSpPr>
          <p:cNvPr id="15" name="TextBox 14"/>
          <p:cNvSpPr txBox="1"/>
          <p:nvPr/>
        </p:nvSpPr>
        <p:spPr>
          <a:xfrm>
            <a:off x="5912197" y="2772389"/>
            <a:ext cx="651350" cy="877688"/>
          </a:xfrm>
          <a:prstGeom prst="rect">
            <a:avLst/>
          </a:prstGeom>
          <a:noFill/>
        </p:spPr>
        <p:txBody>
          <a:bodyPr wrap="none" lIns="186521" tIns="149217" rIns="186521" bIns="149217" rtlCol="0">
            <a:spAutoFit/>
          </a:bodyPr>
          <a:lstStyle/>
          <a:p>
            <a:pPr defTabSz="932597">
              <a:lnSpc>
                <a:spcPct val="90000"/>
              </a:lnSpc>
              <a:spcAft>
                <a:spcPts val="612"/>
              </a:spcAft>
            </a:pPr>
            <a:r>
              <a:rPr lang="en-US" sz="4080" dirty="0">
                <a:solidFill>
                  <a:srgbClr val="000000"/>
                </a:solidFill>
                <a:latin typeface="Segoe UI Light"/>
              </a:rPr>
              <a:t>5</a:t>
            </a:r>
          </a:p>
        </p:txBody>
      </p:sp>
      <p:sp>
        <p:nvSpPr>
          <p:cNvPr id="16" name="TextBox 15"/>
          <p:cNvSpPr txBox="1"/>
          <p:nvPr/>
        </p:nvSpPr>
        <p:spPr>
          <a:xfrm>
            <a:off x="5912197" y="3638763"/>
            <a:ext cx="651350" cy="877688"/>
          </a:xfrm>
          <a:prstGeom prst="rect">
            <a:avLst/>
          </a:prstGeom>
          <a:noFill/>
        </p:spPr>
        <p:txBody>
          <a:bodyPr wrap="none" lIns="186521" tIns="149217" rIns="186521" bIns="149217" rtlCol="0">
            <a:spAutoFit/>
          </a:bodyPr>
          <a:lstStyle/>
          <a:p>
            <a:pPr defTabSz="932597">
              <a:lnSpc>
                <a:spcPct val="90000"/>
              </a:lnSpc>
              <a:spcAft>
                <a:spcPts val="612"/>
              </a:spcAft>
            </a:pPr>
            <a:r>
              <a:rPr lang="en-US" sz="4080" dirty="0">
                <a:solidFill>
                  <a:srgbClr val="000000"/>
                </a:solidFill>
                <a:latin typeface="Segoe UI Light"/>
              </a:rPr>
              <a:t>6</a:t>
            </a:r>
          </a:p>
        </p:txBody>
      </p:sp>
      <p:sp>
        <p:nvSpPr>
          <p:cNvPr id="18" name="Rectangle 31"/>
          <p:cNvSpPr>
            <a:spLocks noChangeArrowheads="1"/>
          </p:cNvSpPr>
          <p:nvPr/>
        </p:nvSpPr>
        <p:spPr bwMode="auto">
          <a:xfrm>
            <a:off x="10488470" y="227610"/>
            <a:ext cx="539543" cy="542534"/>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19" name="Rectangle 5"/>
          <p:cNvSpPr>
            <a:spLocks noChangeArrowheads="1"/>
          </p:cNvSpPr>
          <p:nvPr/>
        </p:nvSpPr>
        <p:spPr bwMode="auto">
          <a:xfrm>
            <a:off x="1474860" y="-788"/>
            <a:ext cx="656123" cy="648649"/>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0" name="Rectangle 6"/>
          <p:cNvSpPr>
            <a:spLocks noChangeArrowheads="1"/>
          </p:cNvSpPr>
          <p:nvPr/>
        </p:nvSpPr>
        <p:spPr bwMode="auto">
          <a:xfrm>
            <a:off x="2250051" y="132756"/>
            <a:ext cx="245112" cy="245112"/>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1" name="Rectangle 7"/>
          <p:cNvSpPr>
            <a:spLocks noChangeArrowheads="1"/>
          </p:cNvSpPr>
          <p:nvPr/>
        </p:nvSpPr>
        <p:spPr bwMode="auto">
          <a:xfrm>
            <a:off x="3613850" y="170180"/>
            <a:ext cx="292938" cy="294433"/>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2" name="Rectangle 8"/>
          <p:cNvSpPr>
            <a:spLocks noChangeArrowheads="1"/>
          </p:cNvSpPr>
          <p:nvPr/>
        </p:nvSpPr>
        <p:spPr bwMode="auto">
          <a:xfrm>
            <a:off x="4507609" y="99290"/>
            <a:ext cx="292938" cy="292938"/>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3" name="Rectangle 9"/>
          <p:cNvSpPr>
            <a:spLocks noChangeArrowheads="1"/>
          </p:cNvSpPr>
          <p:nvPr/>
        </p:nvSpPr>
        <p:spPr bwMode="auto">
          <a:xfrm>
            <a:off x="4698050" y="-220663"/>
            <a:ext cx="494706" cy="496201"/>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4" name="Rectangle 10"/>
          <p:cNvSpPr>
            <a:spLocks noChangeArrowheads="1"/>
          </p:cNvSpPr>
          <p:nvPr/>
        </p:nvSpPr>
        <p:spPr bwMode="auto">
          <a:xfrm>
            <a:off x="4851984" y="551397"/>
            <a:ext cx="375140" cy="376633"/>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5" name="Rectangle 11"/>
          <p:cNvSpPr>
            <a:spLocks noChangeArrowheads="1"/>
          </p:cNvSpPr>
          <p:nvPr/>
        </p:nvSpPr>
        <p:spPr bwMode="auto">
          <a:xfrm>
            <a:off x="5741775" y="-54322"/>
            <a:ext cx="466310" cy="467805"/>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6" name="Rectangle 12"/>
          <p:cNvSpPr>
            <a:spLocks noChangeArrowheads="1"/>
          </p:cNvSpPr>
          <p:nvPr/>
        </p:nvSpPr>
        <p:spPr bwMode="auto">
          <a:xfrm>
            <a:off x="6018970" y="-355682"/>
            <a:ext cx="399053" cy="400546"/>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7" name="Rectangle 13"/>
          <p:cNvSpPr>
            <a:spLocks noChangeArrowheads="1"/>
          </p:cNvSpPr>
          <p:nvPr/>
        </p:nvSpPr>
        <p:spPr bwMode="auto">
          <a:xfrm>
            <a:off x="5745482" y="425601"/>
            <a:ext cx="381117" cy="382612"/>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8" name="Rectangle 14"/>
          <p:cNvSpPr>
            <a:spLocks noChangeArrowheads="1"/>
          </p:cNvSpPr>
          <p:nvPr/>
        </p:nvSpPr>
        <p:spPr bwMode="auto">
          <a:xfrm>
            <a:off x="6521240" y="454969"/>
            <a:ext cx="427449" cy="428947"/>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9" name="Rectangle 15"/>
          <p:cNvSpPr>
            <a:spLocks noChangeArrowheads="1"/>
          </p:cNvSpPr>
          <p:nvPr/>
        </p:nvSpPr>
        <p:spPr bwMode="auto">
          <a:xfrm>
            <a:off x="6164902" y="693496"/>
            <a:ext cx="526095" cy="529081"/>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0" name="Rectangle 16"/>
          <p:cNvSpPr>
            <a:spLocks noChangeArrowheads="1"/>
          </p:cNvSpPr>
          <p:nvPr/>
        </p:nvSpPr>
        <p:spPr bwMode="auto">
          <a:xfrm>
            <a:off x="5925538" y="1103705"/>
            <a:ext cx="257068" cy="258563"/>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1" name="Rectangle 17"/>
          <p:cNvSpPr>
            <a:spLocks noChangeArrowheads="1"/>
          </p:cNvSpPr>
          <p:nvPr/>
        </p:nvSpPr>
        <p:spPr bwMode="auto">
          <a:xfrm>
            <a:off x="5669850" y="1258738"/>
            <a:ext cx="331796" cy="333291"/>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2" name="Rectangle 18"/>
          <p:cNvSpPr>
            <a:spLocks noChangeArrowheads="1"/>
          </p:cNvSpPr>
          <p:nvPr/>
        </p:nvSpPr>
        <p:spPr bwMode="auto">
          <a:xfrm>
            <a:off x="6663281" y="-78426"/>
            <a:ext cx="424461" cy="425956"/>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3" name="Rectangle 19"/>
          <p:cNvSpPr>
            <a:spLocks noChangeArrowheads="1"/>
          </p:cNvSpPr>
          <p:nvPr/>
        </p:nvSpPr>
        <p:spPr bwMode="auto">
          <a:xfrm>
            <a:off x="6998495" y="-269981"/>
            <a:ext cx="497694" cy="500685"/>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4" name="Rectangle 20"/>
          <p:cNvSpPr>
            <a:spLocks noChangeArrowheads="1"/>
          </p:cNvSpPr>
          <p:nvPr/>
        </p:nvSpPr>
        <p:spPr bwMode="auto">
          <a:xfrm>
            <a:off x="7287574" y="735535"/>
            <a:ext cx="533567" cy="535060"/>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5" name="Rectangle 21"/>
          <p:cNvSpPr>
            <a:spLocks noChangeArrowheads="1"/>
          </p:cNvSpPr>
          <p:nvPr/>
        </p:nvSpPr>
        <p:spPr bwMode="auto">
          <a:xfrm>
            <a:off x="7096811" y="1063353"/>
            <a:ext cx="307884" cy="307884"/>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6" name="Rectangle 22"/>
          <p:cNvSpPr>
            <a:spLocks noChangeArrowheads="1"/>
          </p:cNvSpPr>
          <p:nvPr/>
        </p:nvSpPr>
        <p:spPr bwMode="auto">
          <a:xfrm>
            <a:off x="7758341" y="356143"/>
            <a:ext cx="313862" cy="316853"/>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7" name="Rectangle 23"/>
          <p:cNvSpPr>
            <a:spLocks noChangeArrowheads="1"/>
          </p:cNvSpPr>
          <p:nvPr/>
        </p:nvSpPr>
        <p:spPr bwMode="auto">
          <a:xfrm>
            <a:off x="8199270" y="578815"/>
            <a:ext cx="403537" cy="405032"/>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8" name="Rectangle 24"/>
          <p:cNvSpPr>
            <a:spLocks noChangeArrowheads="1"/>
          </p:cNvSpPr>
          <p:nvPr/>
        </p:nvSpPr>
        <p:spPr bwMode="auto">
          <a:xfrm>
            <a:off x="8033444" y="-370243"/>
            <a:ext cx="576909" cy="578404"/>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9" name="Rectangle 25"/>
          <p:cNvSpPr>
            <a:spLocks noChangeArrowheads="1"/>
          </p:cNvSpPr>
          <p:nvPr/>
        </p:nvSpPr>
        <p:spPr bwMode="auto">
          <a:xfrm>
            <a:off x="9078727" y="-180577"/>
            <a:ext cx="606798" cy="609788"/>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0" name="Rectangle 26"/>
          <p:cNvSpPr>
            <a:spLocks noChangeArrowheads="1"/>
          </p:cNvSpPr>
          <p:nvPr/>
        </p:nvSpPr>
        <p:spPr bwMode="auto">
          <a:xfrm>
            <a:off x="9552228" y="524956"/>
            <a:ext cx="230165" cy="231660"/>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1" name="Rectangle 27"/>
          <p:cNvSpPr>
            <a:spLocks noChangeArrowheads="1"/>
          </p:cNvSpPr>
          <p:nvPr/>
        </p:nvSpPr>
        <p:spPr bwMode="auto">
          <a:xfrm>
            <a:off x="9548066" y="1340934"/>
            <a:ext cx="325818" cy="325818"/>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2" name="Rectangle 29"/>
          <p:cNvSpPr>
            <a:spLocks noChangeArrowheads="1"/>
          </p:cNvSpPr>
          <p:nvPr/>
        </p:nvSpPr>
        <p:spPr bwMode="auto">
          <a:xfrm>
            <a:off x="8858211" y="1439704"/>
            <a:ext cx="186823" cy="188318"/>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3" name="Rectangle 30"/>
          <p:cNvSpPr>
            <a:spLocks noChangeArrowheads="1"/>
          </p:cNvSpPr>
          <p:nvPr/>
        </p:nvSpPr>
        <p:spPr bwMode="auto">
          <a:xfrm>
            <a:off x="9789308" y="384066"/>
            <a:ext cx="802590" cy="804083"/>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4" name="Rectangle 32"/>
          <p:cNvSpPr>
            <a:spLocks noChangeArrowheads="1"/>
          </p:cNvSpPr>
          <p:nvPr/>
        </p:nvSpPr>
        <p:spPr bwMode="auto">
          <a:xfrm>
            <a:off x="11352084" y="-247496"/>
            <a:ext cx="416989" cy="422968"/>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5" name="Rectangle 33"/>
          <p:cNvSpPr>
            <a:spLocks noChangeArrowheads="1"/>
          </p:cNvSpPr>
          <p:nvPr/>
        </p:nvSpPr>
        <p:spPr bwMode="auto">
          <a:xfrm>
            <a:off x="11715895" y="-230207"/>
            <a:ext cx="272015" cy="276499"/>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6" name="Rectangle 34"/>
          <p:cNvSpPr>
            <a:spLocks noChangeArrowheads="1"/>
          </p:cNvSpPr>
          <p:nvPr/>
        </p:nvSpPr>
        <p:spPr bwMode="auto">
          <a:xfrm>
            <a:off x="11619400" y="1249442"/>
            <a:ext cx="419977" cy="421473"/>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7" name="Rectangle 35"/>
          <p:cNvSpPr>
            <a:spLocks noChangeArrowheads="1"/>
          </p:cNvSpPr>
          <p:nvPr/>
        </p:nvSpPr>
        <p:spPr bwMode="auto">
          <a:xfrm>
            <a:off x="8431482" y="-76039"/>
            <a:ext cx="868351" cy="872835"/>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8" name="Rectangle 36"/>
          <p:cNvSpPr>
            <a:spLocks noChangeArrowheads="1"/>
          </p:cNvSpPr>
          <p:nvPr/>
        </p:nvSpPr>
        <p:spPr bwMode="auto">
          <a:xfrm>
            <a:off x="9134745" y="-266404"/>
            <a:ext cx="416987" cy="418482"/>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grpSp>
        <p:nvGrpSpPr>
          <p:cNvPr id="49" name="Group 48"/>
          <p:cNvGrpSpPr/>
          <p:nvPr/>
        </p:nvGrpSpPr>
        <p:grpSpPr>
          <a:xfrm>
            <a:off x="7761240" y="-295737"/>
            <a:ext cx="3015679" cy="3015679"/>
            <a:chOff x="7608886" y="-289964"/>
            <a:chExt cx="2956816" cy="2956816"/>
          </a:xfrm>
        </p:grpSpPr>
        <p:sp>
          <p:nvSpPr>
            <p:cNvPr id="50" name="Rectangle 28"/>
            <p:cNvSpPr>
              <a:spLocks noChangeArrowheads="1"/>
            </p:cNvSpPr>
            <p:nvPr/>
          </p:nvSpPr>
          <p:spPr bwMode="auto">
            <a:xfrm>
              <a:off x="8857847" y="958329"/>
              <a:ext cx="458894" cy="4602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pic>
          <p:nvPicPr>
            <p:cNvPr id="51" name="Picture 50"/>
            <p:cNvPicPr>
              <a:picLocks noChangeAspect="1"/>
            </p:cNvPicPr>
            <p:nvPr/>
          </p:nvPicPr>
          <p:blipFill>
            <a:blip r:embed="rId3"/>
            <a:stretch>
              <a:fillRect/>
            </a:stretch>
          </p:blipFill>
          <p:spPr>
            <a:xfrm>
              <a:off x="7608886" y="-289964"/>
              <a:ext cx="2956816" cy="2956816"/>
            </a:xfrm>
            <a:prstGeom prst="rect">
              <a:avLst/>
            </a:prstGeom>
          </p:spPr>
        </p:pic>
      </p:grpSp>
    </p:spTree>
    <p:extLst>
      <p:ext uri="{BB962C8B-B14F-4D97-AF65-F5344CB8AC3E}">
        <p14:creationId xmlns:p14="http://schemas.microsoft.com/office/powerpoint/2010/main" val="30494179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75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6" presetClass="emph" presetSubtype="0" accel="50000" decel="50000" autoRev="1" fill="hold" nodeType="withEffect">
                                  <p:stCondLst>
                                    <p:cond delay="800"/>
                                  </p:stCondLst>
                                  <p:childTnLst>
                                    <p:animScale>
                                      <p:cBhvr>
                                        <p:cTn id="9" dur="700" fill="hold"/>
                                        <p:tgtEl>
                                          <p:spTgt spid="49"/>
                                        </p:tgtEl>
                                      </p:cBhvr>
                                      <p:by x="300000" y="300000"/>
                                    </p:animScale>
                                  </p:childTnLst>
                                </p:cTn>
                              </p:par>
                              <p:par>
                                <p:cTn id="10" presetID="42" presetClass="path" presetSubtype="0" accel="50000" autoRev="1" fill="hold" nodeType="withEffect">
                                  <p:stCondLst>
                                    <p:cond delay="250"/>
                                  </p:stCondLst>
                                  <p:childTnLst>
                                    <p:animMotion origin="layout" path="M -2.5E-6 1.85185E-6 L 0.05443 -0.08796 " pathEditMode="relative" rAng="0" ptsTypes="AA">
                                      <p:cBhvr>
                                        <p:cTn id="11" dur="1000" fill="hold"/>
                                        <p:tgtEl>
                                          <p:spTgt spid="49"/>
                                        </p:tgtEl>
                                        <p:attrNameLst>
                                          <p:attrName>ppt_x</p:attrName>
                                          <p:attrName>ppt_y</p:attrName>
                                        </p:attrNameLst>
                                      </p:cBhvr>
                                      <p:rCtr x="2721" y="-4398"/>
                                    </p:animMotion>
                                  </p:childTnLst>
                                </p:cTn>
                              </p:par>
                              <p:par>
                                <p:cTn id="12" presetID="2" presetClass="entr" presetSubtype="1" decel="10000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750" fill="hold"/>
                                        <p:tgtEl>
                                          <p:spTgt spid="37"/>
                                        </p:tgtEl>
                                        <p:attrNameLst>
                                          <p:attrName>ppt_x</p:attrName>
                                        </p:attrNameLst>
                                      </p:cBhvr>
                                      <p:tavLst>
                                        <p:tav tm="0">
                                          <p:val>
                                            <p:strVal val="#ppt_x"/>
                                          </p:val>
                                        </p:tav>
                                        <p:tav tm="100000">
                                          <p:val>
                                            <p:strVal val="#ppt_x"/>
                                          </p:val>
                                        </p:tav>
                                      </p:tavLst>
                                    </p:anim>
                                    <p:anim calcmode="lin" valueType="num">
                                      <p:cBhvr additive="base">
                                        <p:cTn id="15" dur="750" fill="hold"/>
                                        <p:tgtEl>
                                          <p:spTgt spid="37"/>
                                        </p:tgtEl>
                                        <p:attrNameLst>
                                          <p:attrName>ppt_y</p:attrName>
                                        </p:attrNameLst>
                                      </p:cBhvr>
                                      <p:tavLst>
                                        <p:tav tm="0">
                                          <p:val>
                                            <p:strVal val="0-#ppt_h/2"/>
                                          </p:val>
                                        </p:tav>
                                        <p:tav tm="100000">
                                          <p:val>
                                            <p:strVal val="#ppt_y"/>
                                          </p:val>
                                        </p:tav>
                                      </p:tavLst>
                                    </p:anim>
                                  </p:childTnLst>
                                </p:cTn>
                              </p:par>
                              <p:par>
                                <p:cTn id="16" presetID="2" presetClass="entr" presetSubtype="1" decel="100000" fill="hold" grpId="0" nodeType="withEffect">
                                  <p:stCondLst>
                                    <p:cond delay="250"/>
                                  </p:stCondLst>
                                  <p:childTnLst>
                                    <p:set>
                                      <p:cBhvr>
                                        <p:cTn id="17" dur="1" fill="hold">
                                          <p:stCondLst>
                                            <p:cond delay="0"/>
                                          </p:stCondLst>
                                        </p:cTn>
                                        <p:tgtEl>
                                          <p:spTgt spid="47"/>
                                        </p:tgtEl>
                                        <p:attrNameLst>
                                          <p:attrName>style.visibility</p:attrName>
                                        </p:attrNameLst>
                                      </p:cBhvr>
                                      <p:to>
                                        <p:strVal val="visible"/>
                                      </p:to>
                                    </p:set>
                                    <p:anim calcmode="lin" valueType="num">
                                      <p:cBhvr additive="base">
                                        <p:cTn id="18" dur="750" fill="hold"/>
                                        <p:tgtEl>
                                          <p:spTgt spid="47"/>
                                        </p:tgtEl>
                                        <p:attrNameLst>
                                          <p:attrName>ppt_x</p:attrName>
                                        </p:attrNameLst>
                                      </p:cBhvr>
                                      <p:tavLst>
                                        <p:tav tm="0">
                                          <p:val>
                                            <p:strVal val="#ppt_x"/>
                                          </p:val>
                                        </p:tav>
                                        <p:tav tm="100000">
                                          <p:val>
                                            <p:strVal val="#ppt_x"/>
                                          </p:val>
                                        </p:tav>
                                      </p:tavLst>
                                    </p:anim>
                                    <p:anim calcmode="lin" valueType="num">
                                      <p:cBhvr additive="base">
                                        <p:cTn id="19" dur="750" fill="hold"/>
                                        <p:tgtEl>
                                          <p:spTgt spid="47"/>
                                        </p:tgtEl>
                                        <p:attrNameLst>
                                          <p:attrName>ppt_y</p:attrName>
                                        </p:attrNameLst>
                                      </p:cBhvr>
                                      <p:tavLst>
                                        <p:tav tm="0">
                                          <p:val>
                                            <p:strVal val="0-#ppt_h/2"/>
                                          </p:val>
                                        </p:tav>
                                        <p:tav tm="100000">
                                          <p:val>
                                            <p:strVal val="#ppt_y"/>
                                          </p:val>
                                        </p:tav>
                                      </p:tavLst>
                                    </p:anim>
                                  </p:childTnLst>
                                </p:cTn>
                              </p:par>
                              <p:par>
                                <p:cTn id="20" presetID="2" presetClass="entr" presetSubtype="1" decel="10000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750" fill="hold"/>
                                        <p:tgtEl>
                                          <p:spTgt spid="38"/>
                                        </p:tgtEl>
                                        <p:attrNameLst>
                                          <p:attrName>ppt_x</p:attrName>
                                        </p:attrNameLst>
                                      </p:cBhvr>
                                      <p:tavLst>
                                        <p:tav tm="0">
                                          <p:val>
                                            <p:strVal val="#ppt_x"/>
                                          </p:val>
                                        </p:tav>
                                        <p:tav tm="100000">
                                          <p:val>
                                            <p:strVal val="#ppt_x"/>
                                          </p:val>
                                        </p:tav>
                                      </p:tavLst>
                                    </p:anim>
                                    <p:anim calcmode="lin" valueType="num">
                                      <p:cBhvr additive="base">
                                        <p:cTn id="23" dur="750" fill="hold"/>
                                        <p:tgtEl>
                                          <p:spTgt spid="38"/>
                                        </p:tgtEl>
                                        <p:attrNameLst>
                                          <p:attrName>ppt_y</p:attrName>
                                        </p:attrNameLst>
                                      </p:cBhvr>
                                      <p:tavLst>
                                        <p:tav tm="0">
                                          <p:val>
                                            <p:strVal val="0-#ppt_h/2"/>
                                          </p:val>
                                        </p:tav>
                                        <p:tav tm="100000">
                                          <p:val>
                                            <p:strVal val="#ppt_y"/>
                                          </p:val>
                                        </p:tav>
                                      </p:tavLst>
                                    </p:anim>
                                  </p:childTnLst>
                                </p:cTn>
                              </p:par>
                              <p:par>
                                <p:cTn id="24" presetID="2" presetClass="entr" presetSubtype="1" decel="100000" fill="hold" grpId="0" nodeType="withEffect">
                                  <p:stCondLst>
                                    <p:cond delay="25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750" fill="hold"/>
                                        <p:tgtEl>
                                          <p:spTgt spid="36"/>
                                        </p:tgtEl>
                                        <p:attrNameLst>
                                          <p:attrName>ppt_x</p:attrName>
                                        </p:attrNameLst>
                                      </p:cBhvr>
                                      <p:tavLst>
                                        <p:tav tm="0">
                                          <p:val>
                                            <p:strVal val="#ppt_x"/>
                                          </p:val>
                                        </p:tav>
                                        <p:tav tm="100000">
                                          <p:val>
                                            <p:strVal val="#ppt_x"/>
                                          </p:val>
                                        </p:tav>
                                      </p:tavLst>
                                    </p:anim>
                                    <p:anim calcmode="lin" valueType="num">
                                      <p:cBhvr additive="base">
                                        <p:cTn id="27" dur="750" fill="hold"/>
                                        <p:tgtEl>
                                          <p:spTgt spid="36"/>
                                        </p:tgtEl>
                                        <p:attrNameLst>
                                          <p:attrName>ppt_y</p:attrName>
                                        </p:attrNameLst>
                                      </p:cBhvr>
                                      <p:tavLst>
                                        <p:tav tm="0">
                                          <p:val>
                                            <p:strVal val="0-#ppt_h/2"/>
                                          </p:val>
                                        </p:tav>
                                        <p:tav tm="100000">
                                          <p:val>
                                            <p:strVal val="#ppt_y"/>
                                          </p:val>
                                        </p:tav>
                                      </p:tavLst>
                                    </p:anim>
                                  </p:childTnLst>
                                </p:cTn>
                              </p:par>
                              <p:par>
                                <p:cTn id="28" presetID="2" presetClass="entr" presetSubtype="1" decel="10000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750" fill="hold"/>
                                        <p:tgtEl>
                                          <p:spTgt spid="48"/>
                                        </p:tgtEl>
                                        <p:attrNameLst>
                                          <p:attrName>ppt_x</p:attrName>
                                        </p:attrNameLst>
                                      </p:cBhvr>
                                      <p:tavLst>
                                        <p:tav tm="0">
                                          <p:val>
                                            <p:strVal val="#ppt_x"/>
                                          </p:val>
                                        </p:tav>
                                        <p:tav tm="100000">
                                          <p:val>
                                            <p:strVal val="#ppt_x"/>
                                          </p:val>
                                        </p:tav>
                                      </p:tavLst>
                                    </p:anim>
                                    <p:anim calcmode="lin" valueType="num">
                                      <p:cBhvr additive="base">
                                        <p:cTn id="31" dur="750" fill="hold"/>
                                        <p:tgtEl>
                                          <p:spTgt spid="48"/>
                                        </p:tgtEl>
                                        <p:attrNameLst>
                                          <p:attrName>ppt_y</p:attrName>
                                        </p:attrNameLst>
                                      </p:cBhvr>
                                      <p:tavLst>
                                        <p:tav tm="0">
                                          <p:val>
                                            <p:strVal val="0-#ppt_h/2"/>
                                          </p:val>
                                        </p:tav>
                                        <p:tav tm="100000">
                                          <p:val>
                                            <p:strVal val="#ppt_y"/>
                                          </p:val>
                                        </p:tav>
                                      </p:tavLst>
                                    </p:anim>
                                  </p:childTnLst>
                                </p:cTn>
                              </p:par>
                              <p:par>
                                <p:cTn id="32" presetID="2" presetClass="entr" presetSubtype="1" decel="100000" fill="hold" grpId="0" nodeType="withEffect">
                                  <p:stCondLst>
                                    <p:cond delay="250"/>
                                  </p:stCondLst>
                                  <p:childTnLst>
                                    <p:set>
                                      <p:cBhvr>
                                        <p:cTn id="33" dur="1" fill="hold">
                                          <p:stCondLst>
                                            <p:cond delay="0"/>
                                          </p:stCondLst>
                                        </p:cTn>
                                        <p:tgtEl>
                                          <p:spTgt spid="39"/>
                                        </p:tgtEl>
                                        <p:attrNameLst>
                                          <p:attrName>style.visibility</p:attrName>
                                        </p:attrNameLst>
                                      </p:cBhvr>
                                      <p:to>
                                        <p:strVal val="visible"/>
                                      </p:to>
                                    </p:set>
                                    <p:anim calcmode="lin" valueType="num">
                                      <p:cBhvr additive="base">
                                        <p:cTn id="34" dur="750" fill="hold"/>
                                        <p:tgtEl>
                                          <p:spTgt spid="39"/>
                                        </p:tgtEl>
                                        <p:attrNameLst>
                                          <p:attrName>ppt_x</p:attrName>
                                        </p:attrNameLst>
                                      </p:cBhvr>
                                      <p:tavLst>
                                        <p:tav tm="0">
                                          <p:val>
                                            <p:strVal val="#ppt_x"/>
                                          </p:val>
                                        </p:tav>
                                        <p:tav tm="100000">
                                          <p:val>
                                            <p:strVal val="#ppt_x"/>
                                          </p:val>
                                        </p:tav>
                                      </p:tavLst>
                                    </p:anim>
                                    <p:anim calcmode="lin" valueType="num">
                                      <p:cBhvr additive="base">
                                        <p:cTn id="35" dur="750" fill="hold"/>
                                        <p:tgtEl>
                                          <p:spTgt spid="39"/>
                                        </p:tgtEl>
                                        <p:attrNameLst>
                                          <p:attrName>ppt_y</p:attrName>
                                        </p:attrNameLst>
                                      </p:cBhvr>
                                      <p:tavLst>
                                        <p:tav tm="0">
                                          <p:val>
                                            <p:strVal val="0-#ppt_h/2"/>
                                          </p:val>
                                        </p:tav>
                                        <p:tav tm="100000">
                                          <p:val>
                                            <p:strVal val="#ppt_y"/>
                                          </p:val>
                                        </p:tav>
                                      </p:tavLst>
                                    </p:anim>
                                  </p:childTnLst>
                                </p:cTn>
                              </p:par>
                              <p:par>
                                <p:cTn id="36" presetID="2" presetClass="entr" presetSubtype="1" decel="10000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750" fill="hold"/>
                                        <p:tgtEl>
                                          <p:spTgt spid="40"/>
                                        </p:tgtEl>
                                        <p:attrNameLst>
                                          <p:attrName>ppt_x</p:attrName>
                                        </p:attrNameLst>
                                      </p:cBhvr>
                                      <p:tavLst>
                                        <p:tav tm="0">
                                          <p:val>
                                            <p:strVal val="#ppt_x"/>
                                          </p:val>
                                        </p:tav>
                                        <p:tav tm="100000">
                                          <p:val>
                                            <p:strVal val="#ppt_x"/>
                                          </p:val>
                                        </p:tav>
                                      </p:tavLst>
                                    </p:anim>
                                    <p:anim calcmode="lin" valueType="num">
                                      <p:cBhvr additive="base">
                                        <p:cTn id="39" dur="750" fill="hold"/>
                                        <p:tgtEl>
                                          <p:spTgt spid="40"/>
                                        </p:tgtEl>
                                        <p:attrNameLst>
                                          <p:attrName>ppt_y</p:attrName>
                                        </p:attrNameLst>
                                      </p:cBhvr>
                                      <p:tavLst>
                                        <p:tav tm="0">
                                          <p:val>
                                            <p:strVal val="0-#ppt_h/2"/>
                                          </p:val>
                                        </p:tav>
                                        <p:tav tm="100000">
                                          <p:val>
                                            <p:strVal val="#ppt_y"/>
                                          </p:val>
                                        </p:tav>
                                      </p:tavLst>
                                    </p:anim>
                                  </p:childTnLst>
                                </p:cTn>
                              </p:par>
                              <p:par>
                                <p:cTn id="40" presetID="2" presetClass="entr" presetSubtype="1" decel="100000" fill="hold" grpId="0" nodeType="withEffect">
                                  <p:stCondLst>
                                    <p:cond delay="25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750" fill="hold"/>
                                        <p:tgtEl>
                                          <p:spTgt spid="41"/>
                                        </p:tgtEl>
                                        <p:attrNameLst>
                                          <p:attrName>ppt_x</p:attrName>
                                        </p:attrNameLst>
                                      </p:cBhvr>
                                      <p:tavLst>
                                        <p:tav tm="0">
                                          <p:val>
                                            <p:strVal val="#ppt_x"/>
                                          </p:val>
                                        </p:tav>
                                        <p:tav tm="100000">
                                          <p:val>
                                            <p:strVal val="#ppt_x"/>
                                          </p:val>
                                        </p:tav>
                                      </p:tavLst>
                                    </p:anim>
                                    <p:anim calcmode="lin" valueType="num">
                                      <p:cBhvr additive="base">
                                        <p:cTn id="43" dur="750" fill="hold"/>
                                        <p:tgtEl>
                                          <p:spTgt spid="41"/>
                                        </p:tgtEl>
                                        <p:attrNameLst>
                                          <p:attrName>ppt_y</p:attrName>
                                        </p:attrNameLst>
                                      </p:cBhvr>
                                      <p:tavLst>
                                        <p:tav tm="0">
                                          <p:val>
                                            <p:strVal val="0-#ppt_h/2"/>
                                          </p:val>
                                        </p:tav>
                                        <p:tav tm="100000">
                                          <p:val>
                                            <p:strVal val="#ppt_y"/>
                                          </p:val>
                                        </p:tav>
                                      </p:tavLst>
                                    </p:anim>
                                  </p:childTnLst>
                                </p:cTn>
                              </p:par>
                              <p:par>
                                <p:cTn id="44" presetID="2" presetClass="entr" presetSubtype="1" decel="10000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additive="base">
                                        <p:cTn id="46" dur="750" fill="hold"/>
                                        <p:tgtEl>
                                          <p:spTgt spid="42"/>
                                        </p:tgtEl>
                                        <p:attrNameLst>
                                          <p:attrName>ppt_x</p:attrName>
                                        </p:attrNameLst>
                                      </p:cBhvr>
                                      <p:tavLst>
                                        <p:tav tm="0">
                                          <p:val>
                                            <p:strVal val="#ppt_x"/>
                                          </p:val>
                                        </p:tav>
                                        <p:tav tm="100000">
                                          <p:val>
                                            <p:strVal val="#ppt_x"/>
                                          </p:val>
                                        </p:tav>
                                      </p:tavLst>
                                    </p:anim>
                                    <p:anim calcmode="lin" valueType="num">
                                      <p:cBhvr additive="base">
                                        <p:cTn id="47" dur="750" fill="hold"/>
                                        <p:tgtEl>
                                          <p:spTgt spid="42"/>
                                        </p:tgtEl>
                                        <p:attrNameLst>
                                          <p:attrName>ppt_y</p:attrName>
                                        </p:attrNameLst>
                                      </p:cBhvr>
                                      <p:tavLst>
                                        <p:tav tm="0">
                                          <p:val>
                                            <p:strVal val="0-#ppt_h/2"/>
                                          </p:val>
                                        </p:tav>
                                        <p:tav tm="100000">
                                          <p:val>
                                            <p:strVal val="#ppt_y"/>
                                          </p:val>
                                        </p:tav>
                                      </p:tavLst>
                                    </p:anim>
                                  </p:childTnLst>
                                </p:cTn>
                              </p:par>
                              <p:par>
                                <p:cTn id="48" presetID="2" presetClass="entr" presetSubtype="3" decel="100000" fill="hold" grpId="0" nodeType="withEffect">
                                  <p:stCondLst>
                                    <p:cond delay="250"/>
                                  </p:stCondLst>
                                  <p:childTnLst>
                                    <p:set>
                                      <p:cBhvr>
                                        <p:cTn id="49" dur="1" fill="hold">
                                          <p:stCondLst>
                                            <p:cond delay="0"/>
                                          </p:stCondLst>
                                        </p:cTn>
                                        <p:tgtEl>
                                          <p:spTgt spid="43"/>
                                        </p:tgtEl>
                                        <p:attrNameLst>
                                          <p:attrName>style.visibility</p:attrName>
                                        </p:attrNameLst>
                                      </p:cBhvr>
                                      <p:to>
                                        <p:strVal val="visible"/>
                                      </p:to>
                                    </p:set>
                                    <p:anim calcmode="lin" valueType="num">
                                      <p:cBhvr additive="base">
                                        <p:cTn id="50" dur="750" fill="hold"/>
                                        <p:tgtEl>
                                          <p:spTgt spid="43"/>
                                        </p:tgtEl>
                                        <p:attrNameLst>
                                          <p:attrName>ppt_x</p:attrName>
                                        </p:attrNameLst>
                                      </p:cBhvr>
                                      <p:tavLst>
                                        <p:tav tm="0">
                                          <p:val>
                                            <p:strVal val="1+#ppt_w/2"/>
                                          </p:val>
                                        </p:tav>
                                        <p:tav tm="100000">
                                          <p:val>
                                            <p:strVal val="#ppt_x"/>
                                          </p:val>
                                        </p:tav>
                                      </p:tavLst>
                                    </p:anim>
                                    <p:anim calcmode="lin" valueType="num">
                                      <p:cBhvr additive="base">
                                        <p:cTn id="51" dur="750" fill="hold"/>
                                        <p:tgtEl>
                                          <p:spTgt spid="43"/>
                                        </p:tgtEl>
                                        <p:attrNameLst>
                                          <p:attrName>ppt_y</p:attrName>
                                        </p:attrNameLst>
                                      </p:cBhvr>
                                      <p:tavLst>
                                        <p:tav tm="0">
                                          <p:val>
                                            <p:strVal val="0-#ppt_h/2"/>
                                          </p:val>
                                        </p:tav>
                                        <p:tav tm="100000">
                                          <p:val>
                                            <p:strVal val="#ppt_y"/>
                                          </p:val>
                                        </p:tav>
                                      </p:tavLst>
                                    </p:anim>
                                  </p:childTnLst>
                                </p:cTn>
                              </p:par>
                              <p:par>
                                <p:cTn id="52" presetID="2" presetClass="entr" presetSubtype="3" decel="100000" fill="hold" grpId="0" nodeType="withEffect">
                                  <p:stCondLst>
                                    <p:cond delay="50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750" fill="hold"/>
                                        <p:tgtEl>
                                          <p:spTgt spid="18"/>
                                        </p:tgtEl>
                                        <p:attrNameLst>
                                          <p:attrName>ppt_x</p:attrName>
                                        </p:attrNameLst>
                                      </p:cBhvr>
                                      <p:tavLst>
                                        <p:tav tm="0">
                                          <p:val>
                                            <p:strVal val="1+#ppt_w/2"/>
                                          </p:val>
                                        </p:tav>
                                        <p:tav tm="100000">
                                          <p:val>
                                            <p:strVal val="#ppt_x"/>
                                          </p:val>
                                        </p:tav>
                                      </p:tavLst>
                                    </p:anim>
                                    <p:anim calcmode="lin" valueType="num">
                                      <p:cBhvr additive="base">
                                        <p:cTn id="55" dur="750" fill="hold"/>
                                        <p:tgtEl>
                                          <p:spTgt spid="18"/>
                                        </p:tgtEl>
                                        <p:attrNameLst>
                                          <p:attrName>ppt_y</p:attrName>
                                        </p:attrNameLst>
                                      </p:cBhvr>
                                      <p:tavLst>
                                        <p:tav tm="0">
                                          <p:val>
                                            <p:strVal val="0-#ppt_h/2"/>
                                          </p:val>
                                        </p:tav>
                                        <p:tav tm="100000">
                                          <p:val>
                                            <p:strVal val="#ppt_y"/>
                                          </p:val>
                                        </p:tav>
                                      </p:tavLst>
                                    </p:anim>
                                  </p:childTnLst>
                                </p:cTn>
                              </p:par>
                              <p:par>
                                <p:cTn id="56" presetID="2" presetClass="entr" presetSubtype="1" decel="100000" fill="hold" grpId="0" nodeType="withEffect">
                                  <p:stCondLst>
                                    <p:cond delay="250"/>
                                  </p:stCondLst>
                                  <p:childTnLst>
                                    <p:set>
                                      <p:cBhvr>
                                        <p:cTn id="57" dur="1" fill="hold">
                                          <p:stCondLst>
                                            <p:cond delay="0"/>
                                          </p:stCondLst>
                                        </p:cTn>
                                        <p:tgtEl>
                                          <p:spTgt spid="34"/>
                                        </p:tgtEl>
                                        <p:attrNameLst>
                                          <p:attrName>style.visibility</p:attrName>
                                        </p:attrNameLst>
                                      </p:cBhvr>
                                      <p:to>
                                        <p:strVal val="visible"/>
                                      </p:to>
                                    </p:set>
                                    <p:anim calcmode="lin" valueType="num">
                                      <p:cBhvr additive="base">
                                        <p:cTn id="58" dur="750" fill="hold"/>
                                        <p:tgtEl>
                                          <p:spTgt spid="34"/>
                                        </p:tgtEl>
                                        <p:attrNameLst>
                                          <p:attrName>ppt_x</p:attrName>
                                        </p:attrNameLst>
                                      </p:cBhvr>
                                      <p:tavLst>
                                        <p:tav tm="0">
                                          <p:val>
                                            <p:strVal val="#ppt_x"/>
                                          </p:val>
                                        </p:tav>
                                        <p:tav tm="100000">
                                          <p:val>
                                            <p:strVal val="#ppt_x"/>
                                          </p:val>
                                        </p:tav>
                                      </p:tavLst>
                                    </p:anim>
                                    <p:anim calcmode="lin" valueType="num">
                                      <p:cBhvr additive="base">
                                        <p:cTn id="59" dur="750" fill="hold"/>
                                        <p:tgtEl>
                                          <p:spTgt spid="34"/>
                                        </p:tgtEl>
                                        <p:attrNameLst>
                                          <p:attrName>ppt_y</p:attrName>
                                        </p:attrNameLst>
                                      </p:cBhvr>
                                      <p:tavLst>
                                        <p:tav tm="0">
                                          <p:val>
                                            <p:strVal val="0-#ppt_h/2"/>
                                          </p:val>
                                        </p:tav>
                                        <p:tav tm="100000">
                                          <p:val>
                                            <p:strVal val="#ppt_y"/>
                                          </p:val>
                                        </p:tav>
                                      </p:tavLst>
                                    </p:anim>
                                  </p:childTnLst>
                                </p:cTn>
                              </p:par>
                              <p:par>
                                <p:cTn id="60" presetID="2" presetClass="entr" presetSubtype="1" decel="100000" fill="hold" grpId="0" nodeType="withEffect">
                                  <p:stCondLst>
                                    <p:cond delay="500"/>
                                  </p:stCondLst>
                                  <p:childTnLst>
                                    <p:set>
                                      <p:cBhvr>
                                        <p:cTn id="61" dur="1" fill="hold">
                                          <p:stCondLst>
                                            <p:cond delay="0"/>
                                          </p:stCondLst>
                                        </p:cTn>
                                        <p:tgtEl>
                                          <p:spTgt spid="35"/>
                                        </p:tgtEl>
                                        <p:attrNameLst>
                                          <p:attrName>style.visibility</p:attrName>
                                        </p:attrNameLst>
                                      </p:cBhvr>
                                      <p:to>
                                        <p:strVal val="visible"/>
                                      </p:to>
                                    </p:set>
                                    <p:anim calcmode="lin" valueType="num">
                                      <p:cBhvr additive="base">
                                        <p:cTn id="62" dur="750" fill="hold"/>
                                        <p:tgtEl>
                                          <p:spTgt spid="35"/>
                                        </p:tgtEl>
                                        <p:attrNameLst>
                                          <p:attrName>ppt_x</p:attrName>
                                        </p:attrNameLst>
                                      </p:cBhvr>
                                      <p:tavLst>
                                        <p:tav tm="0">
                                          <p:val>
                                            <p:strVal val="#ppt_x"/>
                                          </p:val>
                                        </p:tav>
                                        <p:tav tm="100000">
                                          <p:val>
                                            <p:strVal val="#ppt_x"/>
                                          </p:val>
                                        </p:tav>
                                      </p:tavLst>
                                    </p:anim>
                                    <p:anim calcmode="lin" valueType="num">
                                      <p:cBhvr additive="base">
                                        <p:cTn id="63" dur="750" fill="hold"/>
                                        <p:tgtEl>
                                          <p:spTgt spid="35"/>
                                        </p:tgtEl>
                                        <p:attrNameLst>
                                          <p:attrName>ppt_y</p:attrName>
                                        </p:attrNameLst>
                                      </p:cBhvr>
                                      <p:tavLst>
                                        <p:tav tm="0">
                                          <p:val>
                                            <p:strVal val="0-#ppt_h/2"/>
                                          </p:val>
                                        </p:tav>
                                        <p:tav tm="100000">
                                          <p:val>
                                            <p:strVal val="#ppt_y"/>
                                          </p:val>
                                        </p:tav>
                                      </p:tavLst>
                                    </p:anim>
                                  </p:childTnLst>
                                </p:cTn>
                              </p:par>
                              <p:par>
                                <p:cTn id="64" presetID="2" presetClass="entr" presetSubtype="1" decel="100000" fill="hold" grpId="0" nodeType="withEffect">
                                  <p:stCondLst>
                                    <p:cond delay="250"/>
                                  </p:stCondLst>
                                  <p:childTnLst>
                                    <p:set>
                                      <p:cBhvr>
                                        <p:cTn id="65" dur="1" fill="hold">
                                          <p:stCondLst>
                                            <p:cond delay="0"/>
                                          </p:stCondLst>
                                        </p:cTn>
                                        <p:tgtEl>
                                          <p:spTgt spid="28"/>
                                        </p:tgtEl>
                                        <p:attrNameLst>
                                          <p:attrName>style.visibility</p:attrName>
                                        </p:attrNameLst>
                                      </p:cBhvr>
                                      <p:to>
                                        <p:strVal val="visible"/>
                                      </p:to>
                                    </p:set>
                                    <p:anim calcmode="lin" valueType="num">
                                      <p:cBhvr additive="base">
                                        <p:cTn id="66" dur="750" fill="hold"/>
                                        <p:tgtEl>
                                          <p:spTgt spid="28"/>
                                        </p:tgtEl>
                                        <p:attrNameLst>
                                          <p:attrName>ppt_x</p:attrName>
                                        </p:attrNameLst>
                                      </p:cBhvr>
                                      <p:tavLst>
                                        <p:tav tm="0">
                                          <p:val>
                                            <p:strVal val="#ppt_x"/>
                                          </p:val>
                                        </p:tav>
                                        <p:tav tm="100000">
                                          <p:val>
                                            <p:strVal val="#ppt_x"/>
                                          </p:val>
                                        </p:tav>
                                      </p:tavLst>
                                    </p:anim>
                                    <p:anim calcmode="lin" valueType="num">
                                      <p:cBhvr additive="base">
                                        <p:cTn id="67" dur="750" fill="hold"/>
                                        <p:tgtEl>
                                          <p:spTgt spid="28"/>
                                        </p:tgtEl>
                                        <p:attrNameLst>
                                          <p:attrName>ppt_y</p:attrName>
                                        </p:attrNameLst>
                                      </p:cBhvr>
                                      <p:tavLst>
                                        <p:tav tm="0">
                                          <p:val>
                                            <p:strVal val="0-#ppt_h/2"/>
                                          </p:val>
                                        </p:tav>
                                        <p:tav tm="100000">
                                          <p:val>
                                            <p:strVal val="#ppt_y"/>
                                          </p:val>
                                        </p:tav>
                                      </p:tavLst>
                                    </p:anim>
                                  </p:childTnLst>
                                </p:cTn>
                              </p:par>
                              <p:par>
                                <p:cTn id="68" presetID="2" presetClass="entr" presetSubtype="1" decel="100000" fill="hold" grpId="0" nodeType="withEffect">
                                  <p:stCondLst>
                                    <p:cond delay="500"/>
                                  </p:stCondLst>
                                  <p:childTnLst>
                                    <p:set>
                                      <p:cBhvr>
                                        <p:cTn id="69" dur="1" fill="hold">
                                          <p:stCondLst>
                                            <p:cond delay="0"/>
                                          </p:stCondLst>
                                        </p:cTn>
                                        <p:tgtEl>
                                          <p:spTgt spid="32"/>
                                        </p:tgtEl>
                                        <p:attrNameLst>
                                          <p:attrName>style.visibility</p:attrName>
                                        </p:attrNameLst>
                                      </p:cBhvr>
                                      <p:to>
                                        <p:strVal val="visible"/>
                                      </p:to>
                                    </p:set>
                                    <p:anim calcmode="lin" valueType="num">
                                      <p:cBhvr additive="base">
                                        <p:cTn id="70" dur="750" fill="hold"/>
                                        <p:tgtEl>
                                          <p:spTgt spid="32"/>
                                        </p:tgtEl>
                                        <p:attrNameLst>
                                          <p:attrName>ppt_x</p:attrName>
                                        </p:attrNameLst>
                                      </p:cBhvr>
                                      <p:tavLst>
                                        <p:tav tm="0">
                                          <p:val>
                                            <p:strVal val="#ppt_x"/>
                                          </p:val>
                                        </p:tav>
                                        <p:tav tm="100000">
                                          <p:val>
                                            <p:strVal val="#ppt_x"/>
                                          </p:val>
                                        </p:tav>
                                      </p:tavLst>
                                    </p:anim>
                                    <p:anim calcmode="lin" valueType="num">
                                      <p:cBhvr additive="base">
                                        <p:cTn id="71" dur="750" fill="hold"/>
                                        <p:tgtEl>
                                          <p:spTgt spid="32"/>
                                        </p:tgtEl>
                                        <p:attrNameLst>
                                          <p:attrName>ppt_y</p:attrName>
                                        </p:attrNameLst>
                                      </p:cBhvr>
                                      <p:tavLst>
                                        <p:tav tm="0">
                                          <p:val>
                                            <p:strVal val="0-#ppt_h/2"/>
                                          </p:val>
                                        </p:tav>
                                        <p:tav tm="100000">
                                          <p:val>
                                            <p:strVal val="#ppt_y"/>
                                          </p:val>
                                        </p:tav>
                                      </p:tavLst>
                                    </p:anim>
                                  </p:childTnLst>
                                </p:cTn>
                              </p:par>
                              <p:par>
                                <p:cTn id="72" presetID="2" presetClass="entr" presetSubtype="1" decel="100000" fill="hold" grpId="0" nodeType="withEffect">
                                  <p:stCondLst>
                                    <p:cond delay="250"/>
                                  </p:stCondLst>
                                  <p:childTnLst>
                                    <p:set>
                                      <p:cBhvr>
                                        <p:cTn id="73" dur="1" fill="hold">
                                          <p:stCondLst>
                                            <p:cond delay="0"/>
                                          </p:stCondLst>
                                        </p:cTn>
                                        <p:tgtEl>
                                          <p:spTgt spid="33"/>
                                        </p:tgtEl>
                                        <p:attrNameLst>
                                          <p:attrName>style.visibility</p:attrName>
                                        </p:attrNameLst>
                                      </p:cBhvr>
                                      <p:to>
                                        <p:strVal val="visible"/>
                                      </p:to>
                                    </p:set>
                                    <p:anim calcmode="lin" valueType="num">
                                      <p:cBhvr additive="base">
                                        <p:cTn id="74" dur="750" fill="hold"/>
                                        <p:tgtEl>
                                          <p:spTgt spid="33"/>
                                        </p:tgtEl>
                                        <p:attrNameLst>
                                          <p:attrName>ppt_x</p:attrName>
                                        </p:attrNameLst>
                                      </p:cBhvr>
                                      <p:tavLst>
                                        <p:tav tm="0">
                                          <p:val>
                                            <p:strVal val="#ppt_x"/>
                                          </p:val>
                                        </p:tav>
                                        <p:tav tm="100000">
                                          <p:val>
                                            <p:strVal val="#ppt_x"/>
                                          </p:val>
                                        </p:tav>
                                      </p:tavLst>
                                    </p:anim>
                                    <p:anim calcmode="lin" valueType="num">
                                      <p:cBhvr additive="base">
                                        <p:cTn id="75" dur="750" fill="hold"/>
                                        <p:tgtEl>
                                          <p:spTgt spid="33"/>
                                        </p:tgtEl>
                                        <p:attrNameLst>
                                          <p:attrName>ppt_y</p:attrName>
                                        </p:attrNameLst>
                                      </p:cBhvr>
                                      <p:tavLst>
                                        <p:tav tm="0">
                                          <p:val>
                                            <p:strVal val="0-#ppt_h/2"/>
                                          </p:val>
                                        </p:tav>
                                        <p:tav tm="100000">
                                          <p:val>
                                            <p:strVal val="#ppt_y"/>
                                          </p:val>
                                        </p:tav>
                                      </p:tavLst>
                                    </p:anim>
                                  </p:childTnLst>
                                </p:cTn>
                              </p:par>
                              <p:par>
                                <p:cTn id="76" presetID="2" presetClass="entr" presetSubtype="2" decel="100000" fill="hold" grpId="0" nodeType="withEffect">
                                  <p:stCondLst>
                                    <p:cond delay="500"/>
                                  </p:stCondLst>
                                  <p:childTnLst>
                                    <p:set>
                                      <p:cBhvr>
                                        <p:cTn id="77" dur="1" fill="hold">
                                          <p:stCondLst>
                                            <p:cond delay="0"/>
                                          </p:stCondLst>
                                        </p:cTn>
                                        <p:tgtEl>
                                          <p:spTgt spid="46"/>
                                        </p:tgtEl>
                                        <p:attrNameLst>
                                          <p:attrName>style.visibility</p:attrName>
                                        </p:attrNameLst>
                                      </p:cBhvr>
                                      <p:to>
                                        <p:strVal val="visible"/>
                                      </p:to>
                                    </p:set>
                                    <p:anim calcmode="lin" valueType="num">
                                      <p:cBhvr additive="base">
                                        <p:cTn id="78" dur="750" fill="hold"/>
                                        <p:tgtEl>
                                          <p:spTgt spid="46"/>
                                        </p:tgtEl>
                                        <p:attrNameLst>
                                          <p:attrName>ppt_x</p:attrName>
                                        </p:attrNameLst>
                                      </p:cBhvr>
                                      <p:tavLst>
                                        <p:tav tm="0">
                                          <p:val>
                                            <p:strVal val="1+#ppt_w/2"/>
                                          </p:val>
                                        </p:tav>
                                        <p:tav tm="100000">
                                          <p:val>
                                            <p:strVal val="#ppt_x"/>
                                          </p:val>
                                        </p:tav>
                                      </p:tavLst>
                                    </p:anim>
                                    <p:anim calcmode="lin" valueType="num">
                                      <p:cBhvr additive="base">
                                        <p:cTn id="79" dur="750" fill="hold"/>
                                        <p:tgtEl>
                                          <p:spTgt spid="46"/>
                                        </p:tgtEl>
                                        <p:attrNameLst>
                                          <p:attrName>ppt_y</p:attrName>
                                        </p:attrNameLst>
                                      </p:cBhvr>
                                      <p:tavLst>
                                        <p:tav tm="0">
                                          <p:val>
                                            <p:strVal val="#ppt_y"/>
                                          </p:val>
                                        </p:tav>
                                        <p:tav tm="100000">
                                          <p:val>
                                            <p:strVal val="#ppt_y"/>
                                          </p:val>
                                        </p:tav>
                                      </p:tavLst>
                                    </p:anim>
                                  </p:childTnLst>
                                </p:cTn>
                              </p:par>
                              <p:par>
                                <p:cTn id="80" presetID="2" presetClass="entr" presetSubtype="2" decel="100000" fill="hold" grpId="0" nodeType="withEffect">
                                  <p:stCondLst>
                                    <p:cond delay="750"/>
                                  </p:stCondLst>
                                  <p:childTnLst>
                                    <p:set>
                                      <p:cBhvr>
                                        <p:cTn id="81" dur="1" fill="hold">
                                          <p:stCondLst>
                                            <p:cond delay="0"/>
                                          </p:stCondLst>
                                        </p:cTn>
                                        <p:tgtEl>
                                          <p:spTgt spid="44"/>
                                        </p:tgtEl>
                                        <p:attrNameLst>
                                          <p:attrName>style.visibility</p:attrName>
                                        </p:attrNameLst>
                                      </p:cBhvr>
                                      <p:to>
                                        <p:strVal val="visible"/>
                                      </p:to>
                                    </p:set>
                                    <p:anim calcmode="lin" valueType="num">
                                      <p:cBhvr additive="base">
                                        <p:cTn id="82" dur="750" fill="hold"/>
                                        <p:tgtEl>
                                          <p:spTgt spid="44"/>
                                        </p:tgtEl>
                                        <p:attrNameLst>
                                          <p:attrName>ppt_x</p:attrName>
                                        </p:attrNameLst>
                                      </p:cBhvr>
                                      <p:tavLst>
                                        <p:tav tm="0">
                                          <p:val>
                                            <p:strVal val="1+#ppt_w/2"/>
                                          </p:val>
                                        </p:tav>
                                        <p:tav tm="100000">
                                          <p:val>
                                            <p:strVal val="#ppt_x"/>
                                          </p:val>
                                        </p:tav>
                                      </p:tavLst>
                                    </p:anim>
                                    <p:anim calcmode="lin" valueType="num">
                                      <p:cBhvr additive="base">
                                        <p:cTn id="83" dur="750" fill="hold"/>
                                        <p:tgtEl>
                                          <p:spTgt spid="44"/>
                                        </p:tgtEl>
                                        <p:attrNameLst>
                                          <p:attrName>ppt_y</p:attrName>
                                        </p:attrNameLst>
                                      </p:cBhvr>
                                      <p:tavLst>
                                        <p:tav tm="0">
                                          <p:val>
                                            <p:strVal val="#ppt_y"/>
                                          </p:val>
                                        </p:tav>
                                        <p:tav tm="100000">
                                          <p:val>
                                            <p:strVal val="#ppt_y"/>
                                          </p:val>
                                        </p:tav>
                                      </p:tavLst>
                                    </p:anim>
                                  </p:childTnLst>
                                </p:cTn>
                              </p:par>
                              <p:par>
                                <p:cTn id="84" presetID="2" presetClass="entr" presetSubtype="2" decel="100000" fill="hold" grpId="0" nodeType="withEffect">
                                  <p:stCondLst>
                                    <p:cond delay="500"/>
                                  </p:stCondLst>
                                  <p:childTnLst>
                                    <p:set>
                                      <p:cBhvr>
                                        <p:cTn id="85" dur="1" fill="hold">
                                          <p:stCondLst>
                                            <p:cond delay="0"/>
                                          </p:stCondLst>
                                        </p:cTn>
                                        <p:tgtEl>
                                          <p:spTgt spid="45"/>
                                        </p:tgtEl>
                                        <p:attrNameLst>
                                          <p:attrName>style.visibility</p:attrName>
                                        </p:attrNameLst>
                                      </p:cBhvr>
                                      <p:to>
                                        <p:strVal val="visible"/>
                                      </p:to>
                                    </p:set>
                                    <p:anim calcmode="lin" valueType="num">
                                      <p:cBhvr additive="base">
                                        <p:cTn id="86" dur="750" fill="hold"/>
                                        <p:tgtEl>
                                          <p:spTgt spid="45"/>
                                        </p:tgtEl>
                                        <p:attrNameLst>
                                          <p:attrName>ppt_x</p:attrName>
                                        </p:attrNameLst>
                                      </p:cBhvr>
                                      <p:tavLst>
                                        <p:tav tm="0">
                                          <p:val>
                                            <p:strVal val="1+#ppt_w/2"/>
                                          </p:val>
                                        </p:tav>
                                        <p:tav tm="100000">
                                          <p:val>
                                            <p:strVal val="#ppt_x"/>
                                          </p:val>
                                        </p:tav>
                                      </p:tavLst>
                                    </p:anim>
                                    <p:anim calcmode="lin" valueType="num">
                                      <p:cBhvr additive="base">
                                        <p:cTn id="87" dur="750" fill="hold"/>
                                        <p:tgtEl>
                                          <p:spTgt spid="45"/>
                                        </p:tgtEl>
                                        <p:attrNameLst>
                                          <p:attrName>ppt_y</p:attrName>
                                        </p:attrNameLst>
                                      </p:cBhvr>
                                      <p:tavLst>
                                        <p:tav tm="0">
                                          <p:val>
                                            <p:strVal val="#ppt_y"/>
                                          </p:val>
                                        </p:tav>
                                        <p:tav tm="100000">
                                          <p:val>
                                            <p:strVal val="#ppt_y"/>
                                          </p:val>
                                        </p:tav>
                                      </p:tavLst>
                                    </p:anim>
                                  </p:childTnLst>
                                </p:cTn>
                              </p:par>
                              <p:par>
                                <p:cTn id="88" presetID="2" presetClass="entr" presetSubtype="1" decel="100000" fill="hold" grpId="0" nodeType="withEffect">
                                  <p:stCondLst>
                                    <p:cond delay="900"/>
                                  </p:stCondLst>
                                  <p:childTnLst>
                                    <p:set>
                                      <p:cBhvr>
                                        <p:cTn id="89" dur="1" fill="hold">
                                          <p:stCondLst>
                                            <p:cond delay="0"/>
                                          </p:stCondLst>
                                        </p:cTn>
                                        <p:tgtEl>
                                          <p:spTgt spid="29"/>
                                        </p:tgtEl>
                                        <p:attrNameLst>
                                          <p:attrName>style.visibility</p:attrName>
                                        </p:attrNameLst>
                                      </p:cBhvr>
                                      <p:to>
                                        <p:strVal val="visible"/>
                                      </p:to>
                                    </p:set>
                                    <p:anim calcmode="lin" valueType="num">
                                      <p:cBhvr additive="base">
                                        <p:cTn id="90" dur="750" fill="hold"/>
                                        <p:tgtEl>
                                          <p:spTgt spid="29"/>
                                        </p:tgtEl>
                                        <p:attrNameLst>
                                          <p:attrName>ppt_x</p:attrName>
                                        </p:attrNameLst>
                                      </p:cBhvr>
                                      <p:tavLst>
                                        <p:tav tm="0">
                                          <p:val>
                                            <p:strVal val="#ppt_x"/>
                                          </p:val>
                                        </p:tav>
                                        <p:tav tm="100000">
                                          <p:val>
                                            <p:strVal val="#ppt_x"/>
                                          </p:val>
                                        </p:tav>
                                      </p:tavLst>
                                    </p:anim>
                                    <p:anim calcmode="lin" valueType="num">
                                      <p:cBhvr additive="base">
                                        <p:cTn id="91" dur="750" fill="hold"/>
                                        <p:tgtEl>
                                          <p:spTgt spid="29"/>
                                        </p:tgtEl>
                                        <p:attrNameLst>
                                          <p:attrName>ppt_y</p:attrName>
                                        </p:attrNameLst>
                                      </p:cBhvr>
                                      <p:tavLst>
                                        <p:tav tm="0">
                                          <p:val>
                                            <p:strVal val="0-#ppt_h/2"/>
                                          </p:val>
                                        </p:tav>
                                        <p:tav tm="100000">
                                          <p:val>
                                            <p:strVal val="#ppt_y"/>
                                          </p:val>
                                        </p:tav>
                                      </p:tavLst>
                                    </p:anim>
                                  </p:childTnLst>
                                </p:cTn>
                              </p:par>
                              <p:par>
                                <p:cTn id="92" presetID="2" presetClass="entr" presetSubtype="9" decel="100000" fill="hold" grpId="0" nodeType="withEffect">
                                  <p:stCondLst>
                                    <p:cond delay="500"/>
                                  </p:stCondLst>
                                  <p:childTnLst>
                                    <p:set>
                                      <p:cBhvr>
                                        <p:cTn id="93" dur="1" fill="hold">
                                          <p:stCondLst>
                                            <p:cond delay="0"/>
                                          </p:stCondLst>
                                        </p:cTn>
                                        <p:tgtEl>
                                          <p:spTgt spid="26"/>
                                        </p:tgtEl>
                                        <p:attrNameLst>
                                          <p:attrName>style.visibility</p:attrName>
                                        </p:attrNameLst>
                                      </p:cBhvr>
                                      <p:to>
                                        <p:strVal val="visible"/>
                                      </p:to>
                                    </p:set>
                                    <p:anim calcmode="lin" valueType="num">
                                      <p:cBhvr additive="base">
                                        <p:cTn id="94" dur="750" fill="hold"/>
                                        <p:tgtEl>
                                          <p:spTgt spid="26"/>
                                        </p:tgtEl>
                                        <p:attrNameLst>
                                          <p:attrName>ppt_x</p:attrName>
                                        </p:attrNameLst>
                                      </p:cBhvr>
                                      <p:tavLst>
                                        <p:tav tm="0">
                                          <p:val>
                                            <p:strVal val="0-#ppt_w/2"/>
                                          </p:val>
                                        </p:tav>
                                        <p:tav tm="100000">
                                          <p:val>
                                            <p:strVal val="#ppt_x"/>
                                          </p:val>
                                        </p:tav>
                                      </p:tavLst>
                                    </p:anim>
                                    <p:anim calcmode="lin" valueType="num">
                                      <p:cBhvr additive="base">
                                        <p:cTn id="95" dur="750" fill="hold"/>
                                        <p:tgtEl>
                                          <p:spTgt spid="26"/>
                                        </p:tgtEl>
                                        <p:attrNameLst>
                                          <p:attrName>ppt_y</p:attrName>
                                        </p:attrNameLst>
                                      </p:cBhvr>
                                      <p:tavLst>
                                        <p:tav tm="0">
                                          <p:val>
                                            <p:strVal val="0-#ppt_h/2"/>
                                          </p:val>
                                        </p:tav>
                                        <p:tav tm="100000">
                                          <p:val>
                                            <p:strVal val="#ppt_y"/>
                                          </p:val>
                                        </p:tav>
                                      </p:tavLst>
                                    </p:anim>
                                  </p:childTnLst>
                                </p:cTn>
                              </p:par>
                              <p:par>
                                <p:cTn id="96" presetID="2" presetClass="entr" presetSubtype="1" decel="100000" fill="hold" grpId="0" nodeType="withEffect">
                                  <p:stCondLst>
                                    <p:cond delay="800"/>
                                  </p:stCondLst>
                                  <p:childTnLst>
                                    <p:set>
                                      <p:cBhvr>
                                        <p:cTn id="97" dur="1" fill="hold">
                                          <p:stCondLst>
                                            <p:cond delay="0"/>
                                          </p:stCondLst>
                                        </p:cTn>
                                        <p:tgtEl>
                                          <p:spTgt spid="25"/>
                                        </p:tgtEl>
                                        <p:attrNameLst>
                                          <p:attrName>style.visibility</p:attrName>
                                        </p:attrNameLst>
                                      </p:cBhvr>
                                      <p:to>
                                        <p:strVal val="visible"/>
                                      </p:to>
                                    </p:set>
                                    <p:anim calcmode="lin" valueType="num">
                                      <p:cBhvr additive="base">
                                        <p:cTn id="98" dur="750" fill="hold"/>
                                        <p:tgtEl>
                                          <p:spTgt spid="25"/>
                                        </p:tgtEl>
                                        <p:attrNameLst>
                                          <p:attrName>ppt_x</p:attrName>
                                        </p:attrNameLst>
                                      </p:cBhvr>
                                      <p:tavLst>
                                        <p:tav tm="0">
                                          <p:val>
                                            <p:strVal val="#ppt_x"/>
                                          </p:val>
                                        </p:tav>
                                        <p:tav tm="100000">
                                          <p:val>
                                            <p:strVal val="#ppt_x"/>
                                          </p:val>
                                        </p:tav>
                                      </p:tavLst>
                                    </p:anim>
                                    <p:anim calcmode="lin" valueType="num">
                                      <p:cBhvr additive="base">
                                        <p:cTn id="99" dur="750" fill="hold"/>
                                        <p:tgtEl>
                                          <p:spTgt spid="25"/>
                                        </p:tgtEl>
                                        <p:attrNameLst>
                                          <p:attrName>ppt_y</p:attrName>
                                        </p:attrNameLst>
                                      </p:cBhvr>
                                      <p:tavLst>
                                        <p:tav tm="0">
                                          <p:val>
                                            <p:strVal val="0-#ppt_h/2"/>
                                          </p:val>
                                        </p:tav>
                                        <p:tav tm="100000">
                                          <p:val>
                                            <p:strVal val="#ppt_y"/>
                                          </p:val>
                                        </p:tav>
                                      </p:tavLst>
                                    </p:anim>
                                  </p:childTnLst>
                                </p:cTn>
                              </p:par>
                              <p:par>
                                <p:cTn id="100" presetID="2" presetClass="entr" presetSubtype="1" decel="100000" fill="hold" grpId="0" nodeType="withEffect">
                                  <p:stCondLst>
                                    <p:cond delay="800"/>
                                  </p:stCondLst>
                                  <p:childTnLst>
                                    <p:set>
                                      <p:cBhvr>
                                        <p:cTn id="101" dur="1" fill="hold">
                                          <p:stCondLst>
                                            <p:cond delay="0"/>
                                          </p:stCondLst>
                                        </p:cTn>
                                        <p:tgtEl>
                                          <p:spTgt spid="27"/>
                                        </p:tgtEl>
                                        <p:attrNameLst>
                                          <p:attrName>style.visibility</p:attrName>
                                        </p:attrNameLst>
                                      </p:cBhvr>
                                      <p:to>
                                        <p:strVal val="visible"/>
                                      </p:to>
                                    </p:set>
                                    <p:anim calcmode="lin" valueType="num">
                                      <p:cBhvr additive="base">
                                        <p:cTn id="102" dur="750" fill="hold"/>
                                        <p:tgtEl>
                                          <p:spTgt spid="27"/>
                                        </p:tgtEl>
                                        <p:attrNameLst>
                                          <p:attrName>ppt_x</p:attrName>
                                        </p:attrNameLst>
                                      </p:cBhvr>
                                      <p:tavLst>
                                        <p:tav tm="0">
                                          <p:val>
                                            <p:strVal val="#ppt_x"/>
                                          </p:val>
                                        </p:tav>
                                        <p:tav tm="100000">
                                          <p:val>
                                            <p:strVal val="#ppt_x"/>
                                          </p:val>
                                        </p:tav>
                                      </p:tavLst>
                                    </p:anim>
                                    <p:anim calcmode="lin" valueType="num">
                                      <p:cBhvr additive="base">
                                        <p:cTn id="103" dur="750" fill="hold"/>
                                        <p:tgtEl>
                                          <p:spTgt spid="27"/>
                                        </p:tgtEl>
                                        <p:attrNameLst>
                                          <p:attrName>ppt_y</p:attrName>
                                        </p:attrNameLst>
                                      </p:cBhvr>
                                      <p:tavLst>
                                        <p:tav tm="0">
                                          <p:val>
                                            <p:strVal val="0-#ppt_h/2"/>
                                          </p:val>
                                        </p:tav>
                                        <p:tav tm="100000">
                                          <p:val>
                                            <p:strVal val="#ppt_y"/>
                                          </p:val>
                                        </p:tav>
                                      </p:tavLst>
                                    </p:anim>
                                  </p:childTnLst>
                                </p:cTn>
                              </p:par>
                              <p:par>
                                <p:cTn id="104" presetID="2" presetClass="entr" presetSubtype="1" decel="100000" fill="hold" grpId="0" nodeType="withEffect">
                                  <p:stCondLst>
                                    <p:cond delay="900"/>
                                  </p:stCondLst>
                                  <p:childTnLst>
                                    <p:set>
                                      <p:cBhvr>
                                        <p:cTn id="105" dur="1" fill="hold">
                                          <p:stCondLst>
                                            <p:cond delay="0"/>
                                          </p:stCondLst>
                                        </p:cTn>
                                        <p:tgtEl>
                                          <p:spTgt spid="30"/>
                                        </p:tgtEl>
                                        <p:attrNameLst>
                                          <p:attrName>style.visibility</p:attrName>
                                        </p:attrNameLst>
                                      </p:cBhvr>
                                      <p:to>
                                        <p:strVal val="visible"/>
                                      </p:to>
                                    </p:set>
                                    <p:anim calcmode="lin" valueType="num">
                                      <p:cBhvr additive="base">
                                        <p:cTn id="106" dur="750" fill="hold"/>
                                        <p:tgtEl>
                                          <p:spTgt spid="30"/>
                                        </p:tgtEl>
                                        <p:attrNameLst>
                                          <p:attrName>ppt_x</p:attrName>
                                        </p:attrNameLst>
                                      </p:cBhvr>
                                      <p:tavLst>
                                        <p:tav tm="0">
                                          <p:val>
                                            <p:strVal val="#ppt_x"/>
                                          </p:val>
                                        </p:tav>
                                        <p:tav tm="100000">
                                          <p:val>
                                            <p:strVal val="#ppt_x"/>
                                          </p:val>
                                        </p:tav>
                                      </p:tavLst>
                                    </p:anim>
                                    <p:anim calcmode="lin" valueType="num">
                                      <p:cBhvr additive="base">
                                        <p:cTn id="107" dur="750" fill="hold"/>
                                        <p:tgtEl>
                                          <p:spTgt spid="30"/>
                                        </p:tgtEl>
                                        <p:attrNameLst>
                                          <p:attrName>ppt_y</p:attrName>
                                        </p:attrNameLst>
                                      </p:cBhvr>
                                      <p:tavLst>
                                        <p:tav tm="0">
                                          <p:val>
                                            <p:strVal val="0-#ppt_h/2"/>
                                          </p:val>
                                        </p:tav>
                                        <p:tav tm="100000">
                                          <p:val>
                                            <p:strVal val="#ppt_y"/>
                                          </p:val>
                                        </p:tav>
                                      </p:tavLst>
                                    </p:anim>
                                  </p:childTnLst>
                                </p:cTn>
                              </p:par>
                              <p:par>
                                <p:cTn id="108" presetID="2" presetClass="entr" presetSubtype="1" decel="100000" fill="hold" grpId="0" nodeType="withEffect">
                                  <p:stCondLst>
                                    <p:cond delay="800"/>
                                  </p:stCondLst>
                                  <p:childTnLst>
                                    <p:set>
                                      <p:cBhvr>
                                        <p:cTn id="109" dur="1" fill="hold">
                                          <p:stCondLst>
                                            <p:cond delay="0"/>
                                          </p:stCondLst>
                                        </p:cTn>
                                        <p:tgtEl>
                                          <p:spTgt spid="31"/>
                                        </p:tgtEl>
                                        <p:attrNameLst>
                                          <p:attrName>style.visibility</p:attrName>
                                        </p:attrNameLst>
                                      </p:cBhvr>
                                      <p:to>
                                        <p:strVal val="visible"/>
                                      </p:to>
                                    </p:set>
                                    <p:anim calcmode="lin" valueType="num">
                                      <p:cBhvr additive="base">
                                        <p:cTn id="110" dur="750" fill="hold"/>
                                        <p:tgtEl>
                                          <p:spTgt spid="31"/>
                                        </p:tgtEl>
                                        <p:attrNameLst>
                                          <p:attrName>ppt_x</p:attrName>
                                        </p:attrNameLst>
                                      </p:cBhvr>
                                      <p:tavLst>
                                        <p:tav tm="0">
                                          <p:val>
                                            <p:strVal val="#ppt_x"/>
                                          </p:val>
                                        </p:tav>
                                        <p:tav tm="100000">
                                          <p:val>
                                            <p:strVal val="#ppt_x"/>
                                          </p:val>
                                        </p:tav>
                                      </p:tavLst>
                                    </p:anim>
                                    <p:anim calcmode="lin" valueType="num">
                                      <p:cBhvr additive="base">
                                        <p:cTn id="111" dur="750" fill="hold"/>
                                        <p:tgtEl>
                                          <p:spTgt spid="31"/>
                                        </p:tgtEl>
                                        <p:attrNameLst>
                                          <p:attrName>ppt_y</p:attrName>
                                        </p:attrNameLst>
                                      </p:cBhvr>
                                      <p:tavLst>
                                        <p:tav tm="0">
                                          <p:val>
                                            <p:strVal val="0-#ppt_h/2"/>
                                          </p:val>
                                        </p:tav>
                                        <p:tav tm="100000">
                                          <p:val>
                                            <p:strVal val="#ppt_y"/>
                                          </p:val>
                                        </p:tav>
                                      </p:tavLst>
                                    </p:anim>
                                  </p:childTnLst>
                                </p:cTn>
                              </p:par>
                              <p:par>
                                <p:cTn id="112" presetID="2" presetClass="entr" presetSubtype="1" decel="100000" fill="hold" grpId="0" nodeType="withEffect">
                                  <p:stCondLst>
                                    <p:cond delay="1100"/>
                                  </p:stCondLst>
                                  <p:childTnLst>
                                    <p:set>
                                      <p:cBhvr>
                                        <p:cTn id="113" dur="1" fill="hold">
                                          <p:stCondLst>
                                            <p:cond delay="0"/>
                                          </p:stCondLst>
                                        </p:cTn>
                                        <p:tgtEl>
                                          <p:spTgt spid="23"/>
                                        </p:tgtEl>
                                        <p:attrNameLst>
                                          <p:attrName>style.visibility</p:attrName>
                                        </p:attrNameLst>
                                      </p:cBhvr>
                                      <p:to>
                                        <p:strVal val="visible"/>
                                      </p:to>
                                    </p:set>
                                    <p:anim calcmode="lin" valueType="num">
                                      <p:cBhvr additive="base">
                                        <p:cTn id="114" dur="750" fill="hold"/>
                                        <p:tgtEl>
                                          <p:spTgt spid="23"/>
                                        </p:tgtEl>
                                        <p:attrNameLst>
                                          <p:attrName>ppt_x</p:attrName>
                                        </p:attrNameLst>
                                      </p:cBhvr>
                                      <p:tavLst>
                                        <p:tav tm="0">
                                          <p:val>
                                            <p:strVal val="#ppt_x"/>
                                          </p:val>
                                        </p:tav>
                                        <p:tav tm="100000">
                                          <p:val>
                                            <p:strVal val="#ppt_x"/>
                                          </p:val>
                                        </p:tav>
                                      </p:tavLst>
                                    </p:anim>
                                    <p:anim calcmode="lin" valueType="num">
                                      <p:cBhvr additive="base">
                                        <p:cTn id="115" dur="750" fill="hold"/>
                                        <p:tgtEl>
                                          <p:spTgt spid="23"/>
                                        </p:tgtEl>
                                        <p:attrNameLst>
                                          <p:attrName>ppt_y</p:attrName>
                                        </p:attrNameLst>
                                      </p:cBhvr>
                                      <p:tavLst>
                                        <p:tav tm="0">
                                          <p:val>
                                            <p:strVal val="0-#ppt_h/2"/>
                                          </p:val>
                                        </p:tav>
                                        <p:tav tm="100000">
                                          <p:val>
                                            <p:strVal val="#ppt_y"/>
                                          </p:val>
                                        </p:tav>
                                      </p:tavLst>
                                    </p:anim>
                                  </p:childTnLst>
                                </p:cTn>
                              </p:par>
                              <p:par>
                                <p:cTn id="116" presetID="2" presetClass="entr" presetSubtype="1" decel="100000" fill="hold" grpId="0" nodeType="withEffect">
                                  <p:stCondLst>
                                    <p:cond delay="1300"/>
                                  </p:stCondLst>
                                  <p:childTnLst>
                                    <p:set>
                                      <p:cBhvr>
                                        <p:cTn id="117" dur="1" fill="hold">
                                          <p:stCondLst>
                                            <p:cond delay="0"/>
                                          </p:stCondLst>
                                        </p:cTn>
                                        <p:tgtEl>
                                          <p:spTgt spid="24"/>
                                        </p:tgtEl>
                                        <p:attrNameLst>
                                          <p:attrName>style.visibility</p:attrName>
                                        </p:attrNameLst>
                                      </p:cBhvr>
                                      <p:to>
                                        <p:strVal val="visible"/>
                                      </p:to>
                                    </p:set>
                                    <p:anim calcmode="lin" valueType="num">
                                      <p:cBhvr additive="base">
                                        <p:cTn id="118" dur="750" fill="hold"/>
                                        <p:tgtEl>
                                          <p:spTgt spid="24"/>
                                        </p:tgtEl>
                                        <p:attrNameLst>
                                          <p:attrName>ppt_x</p:attrName>
                                        </p:attrNameLst>
                                      </p:cBhvr>
                                      <p:tavLst>
                                        <p:tav tm="0">
                                          <p:val>
                                            <p:strVal val="#ppt_x"/>
                                          </p:val>
                                        </p:tav>
                                        <p:tav tm="100000">
                                          <p:val>
                                            <p:strVal val="#ppt_x"/>
                                          </p:val>
                                        </p:tav>
                                      </p:tavLst>
                                    </p:anim>
                                    <p:anim calcmode="lin" valueType="num">
                                      <p:cBhvr additive="base">
                                        <p:cTn id="119" dur="750" fill="hold"/>
                                        <p:tgtEl>
                                          <p:spTgt spid="24"/>
                                        </p:tgtEl>
                                        <p:attrNameLst>
                                          <p:attrName>ppt_y</p:attrName>
                                        </p:attrNameLst>
                                      </p:cBhvr>
                                      <p:tavLst>
                                        <p:tav tm="0">
                                          <p:val>
                                            <p:strVal val="0-#ppt_h/2"/>
                                          </p:val>
                                        </p:tav>
                                        <p:tav tm="100000">
                                          <p:val>
                                            <p:strVal val="#ppt_y"/>
                                          </p:val>
                                        </p:tav>
                                      </p:tavLst>
                                    </p:anim>
                                  </p:childTnLst>
                                </p:cTn>
                              </p:par>
                              <p:par>
                                <p:cTn id="120" presetID="2" presetClass="entr" presetSubtype="1" decel="100000" fill="hold" grpId="0" nodeType="withEffect">
                                  <p:stCondLst>
                                    <p:cond delay="1100"/>
                                  </p:stCondLst>
                                  <p:childTnLst>
                                    <p:set>
                                      <p:cBhvr>
                                        <p:cTn id="121" dur="1" fill="hold">
                                          <p:stCondLst>
                                            <p:cond delay="0"/>
                                          </p:stCondLst>
                                        </p:cTn>
                                        <p:tgtEl>
                                          <p:spTgt spid="22"/>
                                        </p:tgtEl>
                                        <p:attrNameLst>
                                          <p:attrName>style.visibility</p:attrName>
                                        </p:attrNameLst>
                                      </p:cBhvr>
                                      <p:to>
                                        <p:strVal val="visible"/>
                                      </p:to>
                                    </p:set>
                                    <p:anim calcmode="lin" valueType="num">
                                      <p:cBhvr additive="base">
                                        <p:cTn id="122" dur="750" fill="hold"/>
                                        <p:tgtEl>
                                          <p:spTgt spid="22"/>
                                        </p:tgtEl>
                                        <p:attrNameLst>
                                          <p:attrName>ppt_x</p:attrName>
                                        </p:attrNameLst>
                                      </p:cBhvr>
                                      <p:tavLst>
                                        <p:tav tm="0">
                                          <p:val>
                                            <p:strVal val="#ppt_x"/>
                                          </p:val>
                                        </p:tav>
                                        <p:tav tm="100000">
                                          <p:val>
                                            <p:strVal val="#ppt_x"/>
                                          </p:val>
                                        </p:tav>
                                      </p:tavLst>
                                    </p:anim>
                                    <p:anim calcmode="lin" valueType="num">
                                      <p:cBhvr additive="base">
                                        <p:cTn id="123" dur="750" fill="hold"/>
                                        <p:tgtEl>
                                          <p:spTgt spid="22"/>
                                        </p:tgtEl>
                                        <p:attrNameLst>
                                          <p:attrName>ppt_y</p:attrName>
                                        </p:attrNameLst>
                                      </p:cBhvr>
                                      <p:tavLst>
                                        <p:tav tm="0">
                                          <p:val>
                                            <p:strVal val="0-#ppt_h/2"/>
                                          </p:val>
                                        </p:tav>
                                        <p:tav tm="100000">
                                          <p:val>
                                            <p:strVal val="#ppt_y"/>
                                          </p:val>
                                        </p:tav>
                                      </p:tavLst>
                                    </p:anim>
                                  </p:childTnLst>
                                </p:cTn>
                              </p:par>
                              <p:par>
                                <p:cTn id="124" presetID="2" presetClass="entr" presetSubtype="1" decel="100000" fill="hold" grpId="0" nodeType="withEffect">
                                  <p:stCondLst>
                                    <p:cond delay="1400"/>
                                  </p:stCondLst>
                                  <p:childTnLst>
                                    <p:set>
                                      <p:cBhvr>
                                        <p:cTn id="125" dur="1" fill="hold">
                                          <p:stCondLst>
                                            <p:cond delay="0"/>
                                          </p:stCondLst>
                                        </p:cTn>
                                        <p:tgtEl>
                                          <p:spTgt spid="21"/>
                                        </p:tgtEl>
                                        <p:attrNameLst>
                                          <p:attrName>style.visibility</p:attrName>
                                        </p:attrNameLst>
                                      </p:cBhvr>
                                      <p:to>
                                        <p:strVal val="visible"/>
                                      </p:to>
                                    </p:set>
                                    <p:anim calcmode="lin" valueType="num">
                                      <p:cBhvr additive="base">
                                        <p:cTn id="126" dur="750" fill="hold"/>
                                        <p:tgtEl>
                                          <p:spTgt spid="21"/>
                                        </p:tgtEl>
                                        <p:attrNameLst>
                                          <p:attrName>ppt_x</p:attrName>
                                        </p:attrNameLst>
                                      </p:cBhvr>
                                      <p:tavLst>
                                        <p:tav tm="0">
                                          <p:val>
                                            <p:strVal val="#ppt_x"/>
                                          </p:val>
                                        </p:tav>
                                        <p:tav tm="100000">
                                          <p:val>
                                            <p:strVal val="#ppt_x"/>
                                          </p:val>
                                        </p:tav>
                                      </p:tavLst>
                                    </p:anim>
                                    <p:anim calcmode="lin" valueType="num">
                                      <p:cBhvr additive="base">
                                        <p:cTn id="127" dur="750" fill="hold"/>
                                        <p:tgtEl>
                                          <p:spTgt spid="21"/>
                                        </p:tgtEl>
                                        <p:attrNameLst>
                                          <p:attrName>ppt_y</p:attrName>
                                        </p:attrNameLst>
                                      </p:cBhvr>
                                      <p:tavLst>
                                        <p:tav tm="0">
                                          <p:val>
                                            <p:strVal val="0-#ppt_h/2"/>
                                          </p:val>
                                        </p:tav>
                                        <p:tav tm="100000">
                                          <p:val>
                                            <p:strVal val="#ppt_y"/>
                                          </p:val>
                                        </p:tav>
                                      </p:tavLst>
                                    </p:anim>
                                  </p:childTnLst>
                                </p:cTn>
                              </p:par>
                              <p:par>
                                <p:cTn id="128" presetID="2" presetClass="entr" presetSubtype="1" decel="100000" fill="hold" grpId="0" nodeType="withEffect">
                                  <p:stCondLst>
                                    <p:cond delay="1100"/>
                                  </p:stCondLst>
                                  <p:childTnLst>
                                    <p:set>
                                      <p:cBhvr>
                                        <p:cTn id="129" dur="1" fill="hold">
                                          <p:stCondLst>
                                            <p:cond delay="0"/>
                                          </p:stCondLst>
                                        </p:cTn>
                                        <p:tgtEl>
                                          <p:spTgt spid="20"/>
                                        </p:tgtEl>
                                        <p:attrNameLst>
                                          <p:attrName>style.visibility</p:attrName>
                                        </p:attrNameLst>
                                      </p:cBhvr>
                                      <p:to>
                                        <p:strVal val="visible"/>
                                      </p:to>
                                    </p:set>
                                    <p:anim calcmode="lin" valueType="num">
                                      <p:cBhvr additive="base">
                                        <p:cTn id="130" dur="750" fill="hold"/>
                                        <p:tgtEl>
                                          <p:spTgt spid="20"/>
                                        </p:tgtEl>
                                        <p:attrNameLst>
                                          <p:attrName>ppt_x</p:attrName>
                                        </p:attrNameLst>
                                      </p:cBhvr>
                                      <p:tavLst>
                                        <p:tav tm="0">
                                          <p:val>
                                            <p:strVal val="#ppt_x"/>
                                          </p:val>
                                        </p:tav>
                                        <p:tav tm="100000">
                                          <p:val>
                                            <p:strVal val="#ppt_x"/>
                                          </p:val>
                                        </p:tav>
                                      </p:tavLst>
                                    </p:anim>
                                    <p:anim calcmode="lin" valueType="num">
                                      <p:cBhvr additive="base">
                                        <p:cTn id="131" dur="750" fill="hold"/>
                                        <p:tgtEl>
                                          <p:spTgt spid="20"/>
                                        </p:tgtEl>
                                        <p:attrNameLst>
                                          <p:attrName>ppt_y</p:attrName>
                                        </p:attrNameLst>
                                      </p:cBhvr>
                                      <p:tavLst>
                                        <p:tav tm="0">
                                          <p:val>
                                            <p:strVal val="0-#ppt_h/2"/>
                                          </p:val>
                                        </p:tav>
                                        <p:tav tm="100000">
                                          <p:val>
                                            <p:strVal val="#ppt_y"/>
                                          </p:val>
                                        </p:tav>
                                      </p:tavLst>
                                    </p:anim>
                                  </p:childTnLst>
                                </p:cTn>
                              </p:par>
                              <p:par>
                                <p:cTn id="132" presetID="2" presetClass="entr" presetSubtype="1" decel="100000" fill="hold" grpId="0" nodeType="withEffect">
                                  <p:stCondLst>
                                    <p:cond delay="1400"/>
                                  </p:stCondLst>
                                  <p:childTnLst>
                                    <p:set>
                                      <p:cBhvr>
                                        <p:cTn id="133" dur="1" fill="hold">
                                          <p:stCondLst>
                                            <p:cond delay="0"/>
                                          </p:stCondLst>
                                        </p:cTn>
                                        <p:tgtEl>
                                          <p:spTgt spid="19"/>
                                        </p:tgtEl>
                                        <p:attrNameLst>
                                          <p:attrName>style.visibility</p:attrName>
                                        </p:attrNameLst>
                                      </p:cBhvr>
                                      <p:to>
                                        <p:strVal val="visible"/>
                                      </p:to>
                                    </p:set>
                                    <p:anim calcmode="lin" valueType="num">
                                      <p:cBhvr additive="base">
                                        <p:cTn id="134" dur="750" fill="hold"/>
                                        <p:tgtEl>
                                          <p:spTgt spid="19"/>
                                        </p:tgtEl>
                                        <p:attrNameLst>
                                          <p:attrName>ppt_x</p:attrName>
                                        </p:attrNameLst>
                                      </p:cBhvr>
                                      <p:tavLst>
                                        <p:tav tm="0">
                                          <p:val>
                                            <p:strVal val="#ppt_x"/>
                                          </p:val>
                                        </p:tav>
                                        <p:tav tm="100000">
                                          <p:val>
                                            <p:strVal val="#ppt_x"/>
                                          </p:val>
                                        </p:tav>
                                      </p:tavLst>
                                    </p:anim>
                                    <p:anim calcmode="lin" valueType="num">
                                      <p:cBhvr additive="base">
                                        <p:cTn id="135" dur="750" fill="hold"/>
                                        <p:tgtEl>
                                          <p:spTgt spid="19"/>
                                        </p:tgtEl>
                                        <p:attrNameLst>
                                          <p:attrName>ppt_y</p:attrName>
                                        </p:attrNameLst>
                                      </p:cBhvr>
                                      <p:tavLst>
                                        <p:tav tm="0">
                                          <p:val>
                                            <p:strVal val="0-#ppt_h/2"/>
                                          </p:val>
                                        </p:tav>
                                        <p:tav tm="100000">
                                          <p:val>
                                            <p:strVal val="#ppt_y"/>
                                          </p:val>
                                        </p:tav>
                                      </p:tavLst>
                                    </p:anim>
                                  </p:childTnLst>
                                </p:cTn>
                              </p:par>
                              <p:par>
                                <p:cTn id="136" presetID="6" presetClass="emph" presetSubtype="0" decel="100000" autoRev="1" fill="hold" grpId="1" nodeType="withEffect">
                                  <p:stCondLst>
                                    <p:cond delay="300"/>
                                  </p:stCondLst>
                                  <p:childTnLst>
                                    <p:animScale>
                                      <p:cBhvr>
                                        <p:cTn id="137" dur="500" fill="hold"/>
                                        <p:tgtEl>
                                          <p:spTgt spid="37"/>
                                        </p:tgtEl>
                                      </p:cBhvr>
                                      <p:by x="150000" y="150000"/>
                                    </p:animScale>
                                  </p:childTnLst>
                                </p:cTn>
                              </p:par>
                              <p:par>
                                <p:cTn id="138" presetID="6" presetClass="emph" presetSubtype="0" decel="100000" autoRev="1" fill="hold" grpId="1" nodeType="withEffect">
                                  <p:stCondLst>
                                    <p:cond delay="200"/>
                                  </p:stCondLst>
                                  <p:childTnLst>
                                    <p:animScale>
                                      <p:cBhvr>
                                        <p:cTn id="139" dur="500" fill="hold"/>
                                        <p:tgtEl>
                                          <p:spTgt spid="47"/>
                                        </p:tgtEl>
                                      </p:cBhvr>
                                      <p:by x="150000" y="150000"/>
                                    </p:animScale>
                                  </p:childTnLst>
                                </p:cTn>
                              </p:par>
                              <p:par>
                                <p:cTn id="140" presetID="6" presetClass="emph" presetSubtype="0" decel="100000" autoRev="1" fill="hold" grpId="1" nodeType="withEffect">
                                  <p:stCondLst>
                                    <p:cond delay="300"/>
                                  </p:stCondLst>
                                  <p:childTnLst>
                                    <p:animScale>
                                      <p:cBhvr>
                                        <p:cTn id="141" dur="500" fill="hold"/>
                                        <p:tgtEl>
                                          <p:spTgt spid="38"/>
                                        </p:tgtEl>
                                      </p:cBhvr>
                                      <p:by x="150000" y="150000"/>
                                    </p:animScale>
                                  </p:childTnLst>
                                </p:cTn>
                              </p:par>
                              <p:par>
                                <p:cTn id="142" presetID="6" presetClass="emph" presetSubtype="0" decel="100000" autoRev="1" fill="hold" grpId="1" nodeType="withEffect">
                                  <p:stCondLst>
                                    <p:cond delay="700"/>
                                  </p:stCondLst>
                                  <p:childTnLst>
                                    <p:animScale>
                                      <p:cBhvr>
                                        <p:cTn id="143" dur="500" fill="hold"/>
                                        <p:tgtEl>
                                          <p:spTgt spid="36"/>
                                        </p:tgtEl>
                                      </p:cBhvr>
                                      <p:by x="150000" y="150000"/>
                                    </p:animScale>
                                  </p:childTnLst>
                                </p:cTn>
                              </p:par>
                              <p:par>
                                <p:cTn id="144" presetID="6" presetClass="emph" presetSubtype="0" decel="100000" autoRev="1" fill="hold" grpId="1" nodeType="withEffect">
                                  <p:stCondLst>
                                    <p:cond delay="500"/>
                                  </p:stCondLst>
                                  <p:childTnLst>
                                    <p:animScale>
                                      <p:cBhvr>
                                        <p:cTn id="145" dur="500" fill="hold"/>
                                        <p:tgtEl>
                                          <p:spTgt spid="48"/>
                                        </p:tgtEl>
                                      </p:cBhvr>
                                      <p:by x="150000" y="150000"/>
                                    </p:animScale>
                                  </p:childTnLst>
                                </p:cTn>
                              </p:par>
                              <p:par>
                                <p:cTn id="146" presetID="6" presetClass="emph" presetSubtype="0" decel="100000" autoRev="1" fill="hold" grpId="1" nodeType="withEffect">
                                  <p:stCondLst>
                                    <p:cond delay="500"/>
                                  </p:stCondLst>
                                  <p:childTnLst>
                                    <p:animScale>
                                      <p:cBhvr>
                                        <p:cTn id="147" dur="500" fill="hold"/>
                                        <p:tgtEl>
                                          <p:spTgt spid="39"/>
                                        </p:tgtEl>
                                      </p:cBhvr>
                                      <p:by x="150000" y="150000"/>
                                    </p:animScale>
                                  </p:childTnLst>
                                </p:cTn>
                              </p:par>
                              <p:par>
                                <p:cTn id="148" presetID="6" presetClass="emph" presetSubtype="0" decel="100000" autoRev="1" fill="hold" grpId="1" nodeType="withEffect">
                                  <p:stCondLst>
                                    <p:cond delay="700"/>
                                  </p:stCondLst>
                                  <p:childTnLst>
                                    <p:animScale>
                                      <p:cBhvr>
                                        <p:cTn id="149" dur="500" fill="hold"/>
                                        <p:tgtEl>
                                          <p:spTgt spid="40"/>
                                        </p:tgtEl>
                                      </p:cBhvr>
                                      <p:by x="150000" y="150000"/>
                                    </p:animScale>
                                  </p:childTnLst>
                                </p:cTn>
                              </p:par>
                              <p:par>
                                <p:cTn id="150" presetID="6" presetClass="emph" presetSubtype="0" decel="100000" autoRev="1" fill="hold" grpId="1" nodeType="withEffect">
                                  <p:stCondLst>
                                    <p:cond delay="500"/>
                                  </p:stCondLst>
                                  <p:childTnLst>
                                    <p:animScale>
                                      <p:cBhvr>
                                        <p:cTn id="151" dur="500" fill="hold"/>
                                        <p:tgtEl>
                                          <p:spTgt spid="41"/>
                                        </p:tgtEl>
                                      </p:cBhvr>
                                      <p:by x="150000" y="150000"/>
                                    </p:animScale>
                                  </p:childTnLst>
                                </p:cTn>
                              </p:par>
                              <p:par>
                                <p:cTn id="152" presetID="6" presetClass="emph" presetSubtype="0" decel="100000" autoRev="1" fill="hold" grpId="1" nodeType="withEffect">
                                  <p:stCondLst>
                                    <p:cond delay="800"/>
                                  </p:stCondLst>
                                  <p:childTnLst>
                                    <p:animScale>
                                      <p:cBhvr>
                                        <p:cTn id="153" dur="500" fill="hold"/>
                                        <p:tgtEl>
                                          <p:spTgt spid="42"/>
                                        </p:tgtEl>
                                      </p:cBhvr>
                                      <p:by x="150000" y="150000"/>
                                    </p:animScale>
                                  </p:childTnLst>
                                </p:cTn>
                              </p:par>
                              <p:par>
                                <p:cTn id="154" presetID="6" presetClass="emph" presetSubtype="0" decel="100000" autoRev="1" fill="hold" grpId="1" nodeType="withEffect">
                                  <p:stCondLst>
                                    <p:cond delay="300"/>
                                  </p:stCondLst>
                                  <p:childTnLst>
                                    <p:animScale>
                                      <p:cBhvr>
                                        <p:cTn id="155" dur="500" fill="hold"/>
                                        <p:tgtEl>
                                          <p:spTgt spid="43"/>
                                        </p:tgtEl>
                                      </p:cBhvr>
                                      <p:by x="150000" y="150000"/>
                                    </p:animScale>
                                  </p:childTnLst>
                                </p:cTn>
                              </p:par>
                              <p:par>
                                <p:cTn id="156" presetID="6" presetClass="emph" presetSubtype="0" decel="100000" autoRev="1" fill="hold" grpId="1" nodeType="withEffect">
                                  <p:stCondLst>
                                    <p:cond delay="500"/>
                                  </p:stCondLst>
                                  <p:childTnLst>
                                    <p:animScale>
                                      <p:cBhvr>
                                        <p:cTn id="157" dur="500" fill="hold"/>
                                        <p:tgtEl>
                                          <p:spTgt spid="18"/>
                                        </p:tgtEl>
                                      </p:cBhvr>
                                      <p:by x="150000" y="150000"/>
                                    </p:animScale>
                                  </p:childTnLst>
                                </p:cTn>
                              </p:par>
                              <p:par>
                                <p:cTn id="158" presetID="6" presetClass="emph" presetSubtype="0" decel="100000" autoRev="1" fill="hold" grpId="1" nodeType="withEffect">
                                  <p:stCondLst>
                                    <p:cond delay="400"/>
                                  </p:stCondLst>
                                  <p:childTnLst>
                                    <p:animScale>
                                      <p:cBhvr>
                                        <p:cTn id="159" dur="500" fill="hold"/>
                                        <p:tgtEl>
                                          <p:spTgt spid="34"/>
                                        </p:tgtEl>
                                      </p:cBhvr>
                                      <p:by x="150000" y="150000"/>
                                    </p:animScale>
                                  </p:childTnLst>
                                </p:cTn>
                              </p:par>
                              <p:par>
                                <p:cTn id="160" presetID="6" presetClass="emph" presetSubtype="0" decel="100000" autoRev="1" fill="hold" grpId="1" nodeType="withEffect">
                                  <p:stCondLst>
                                    <p:cond delay="700"/>
                                  </p:stCondLst>
                                  <p:childTnLst>
                                    <p:animScale>
                                      <p:cBhvr>
                                        <p:cTn id="161" dur="500" fill="hold"/>
                                        <p:tgtEl>
                                          <p:spTgt spid="35"/>
                                        </p:tgtEl>
                                      </p:cBhvr>
                                      <p:by x="150000" y="150000"/>
                                    </p:animScale>
                                  </p:childTnLst>
                                </p:cTn>
                              </p:par>
                              <p:par>
                                <p:cTn id="162" presetID="6" presetClass="emph" presetSubtype="0" decel="100000" autoRev="1" fill="hold" grpId="1" nodeType="withEffect">
                                  <p:stCondLst>
                                    <p:cond delay="900"/>
                                  </p:stCondLst>
                                  <p:childTnLst>
                                    <p:animScale>
                                      <p:cBhvr>
                                        <p:cTn id="163" dur="500" fill="hold"/>
                                        <p:tgtEl>
                                          <p:spTgt spid="28"/>
                                        </p:tgtEl>
                                      </p:cBhvr>
                                      <p:by x="150000" y="150000"/>
                                    </p:animScale>
                                  </p:childTnLst>
                                </p:cTn>
                              </p:par>
                              <p:par>
                                <p:cTn id="164" presetID="6" presetClass="emph" presetSubtype="0" decel="100000" autoRev="1" fill="hold" grpId="1" nodeType="withEffect">
                                  <p:stCondLst>
                                    <p:cond delay="300"/>
                                  </p:stCondLst>
                                  <p:childTnLst>
                                    <p:animScale>
                                      <p:cBhvr>
                                        <p:cTn id="165" dur="500" fill="hold"/>
                                        <p:tgtEl>
                                          <p:spTgt spid="32"/>
                                        </p:tgtEl>
                                      </p:cBhvr>
                                      <p:by x="150000" y="150000"/>
                                    </p:animScale>
                                  </p:childTnLst>
                                </p:cTn>
                              </p:par>
                              <p:par>
                                <p:cTn id="166" presetID="6" presetClass="emph" presetSubtype="0" decel="100000" autoRev="1" fill="hold" grpId="1" nodeType="withEffect">
                                  <p:stCondLst>
                                    <p:cond delay="600"/>
                                  </p:stCondLst>
                                  <p:childTnLst>
                                    <p:animScale>
                                      <p:cBhvr>
                                        <p:cTn id="167" dur="500" fill="hold"/>
                                        <p:tgtEl>
                                          <p:spTgt spid="33"/>
                                        </p:tgtEl>
                                      </p:cBhvr>
                                      <p:by x="150000" y="150000"/>
                                    </p:animScale>
                                  </p:childTnLst>
                                </p:cTn>
                              </p:par>
                              <p:par>
                                <p:cTn id="168" presetID="6" presetClass="emph" presetSubtype="0" decel="100000" autoRev="1" fill="hold" grpId="1" nodeType="withEffect">
                                  <p:stCondLst>
                                    <p:cond delay="700"/>
                                  </p:stCondLst>
                                  <p:childTnLst>
                                    <p:animScale>
                                      <p:cBhvr>
                                        <p:cTn id="169" dur="500" fill="hold"/>
                                        <p:tgtEl>
                                          <p:spTgt spid="46"/>
                                        </p:tgtEl>
                                      </p:cBhvr>
                                      <p:by x="150000" y="150000"/>
                                    </p:animScale>
                                  </p:childTnLst>
                                </p:cTn>
                              </p:par>
                              <p:par>
                                <p:cTn id="170" presetID="6" presetClass="emph" presetSubtype="0" decel="100000" autoRev="1" fill="hold" grpId="1" nodeType="withEffect">
                                  <p:stCondLst>
                                    <p:cond delay="1200"/>
                                  </p:stCondLst>
                                  <p:childTnLst>
                                    <p:animScale>
                                      <p:cBhvr>
                                        <p:cTn id="171" dur="500" fill="hold"/>
                                        <p:tgtEl>
                                          <p:spTgt spid="44"/>
                                        </p:tgtEl>
                                      </p:cBhvr>
                                      <p:by x="150000" y="150000"/>
                                    </p:animScale>
                                  </p:childTnLst>
                                </p:cTn>
                              </p:par>
                              <p:par>
                                <p:cTn id="172" presetID="6" presetClass="emph" presetSubtype="0" decel="100000" autoRev="1" fill="hold" grpId="1" nodeType="withEffect">
                                  <p:stCondLst>
                                    <p:cond delay="900"/>
                                  </p:stCondLst>
                                  <p:childTnLst>
                                    <p:animScale>
                                      <p:cBhvr>
                                        <p:cTn id="173" dur="500" fill="hold"/>
                                        <p:tgtEl>
                                          <p:spTgt spid="45"/>
                                        </p:tgtEl>
                                      </p:cBhvr>
                                      <p:by x="150000" y="150000"/>
                                    </p:animScale>
                                  </p:childTnLst>
                                </p:cTn>
                              </p:par>
                              <p:par>
                                <p:cTn id="174" presetID="6" presetClass="emph" presetSubtype="0" decel="100000" autoRev="1" fill="hold" grpId="1" nodeType="withEffect">
                                  <p:stCondLst>
                                    <p:cond delay="1000"/>
                                  </p:stCondLst>
                                  <p:childTnLst>
                                    <p:animScale>
                                      <p:cBhvr>
                                        <p:cTn id="175" dur="500" fill="hold"/>
                                        <p:tgtEl>
                                          <p:spTgt spid="29"/>
                                        </p:tgtEl>
                                      </p:cBhvr>
                                      <p:by x="150000" y="150000"/>
                                    </p:animScale>
                                  </p:childTnLst>
                                </p:cTn>
                              </p:par>
                              <p:par>
                                <p:cTn id="176" presetID="6" presetClass="emph" presetSubtype="0" decel="100000" autoRev="1" fill="hold" grpId="1" nodeType="withEffect">
                                  <p:stCondLst>
                                    <p:cond delay="1100"/>
                                  </p:stCondLst>
                                  <p:childTnLst>
                                    <p:animScale>
                                      <p:cBhvr>
                                        <p:cTn id="177" dur="500" fill="hold"/>
                                        <p:tgtEl>
                                          <p:spTgt spid="26"/>
                                        </p:tgtEl>
                                      </p:cBhvr>
                                      <p:by x="150000" y="150000"/>
                                    </p:animScale>
                                  </p:childTnLst>
                                </p:cTn>
                              </p:par>
                              <p:par>
                                <p:cTn id="178" presetID="6" presetClass="emph" presetSubtype="0" decel="100000" autoRev="1" fill="hold" grpId="1" nodeType="withEffect">
                                  <p:stCondLst>
                                    <p:cond delay="900"/>
                                  </p:stCondLst>
                                  <p:childTnLst>
                                    <p:animScale>
                                      <p:cBhvr>
                                        <p:cTn id="179" dur="500" fill="hold"/>
                                        <p:tgtEl>
                                          <p:spTgt spid="25"/>
                                        </p:tgtEl>
                                      </p:cBhvr>
                                      <p:by x="150000" y="150000"/>
                                    </p:animScale>
                                  </p:childTnLst>
                                </p:cTn>
                              </p:par>
                              <p:par>
                                <p:cTn id="180" presetID="6" presetClass="emph" presetSubtype="0" decel="100000" autoRev="1" fill="hold" grpId="1" nodeType="withEffect">
                                  <p:stCondLst>
                                    <p:cond delay="600"/>
                                  </p:stCondLst>
                                  <p:childTnLst>
                                    <p:animScale>
                                      <p:cBhvr>
                                        <p:cTn id="181" dur="500" fill="hold"/>
                                        <p:tgtEl>
                                          <p:spTgt spid="27"/>
                                        </p:tgtEl>
                                      </p:cBhvr>
                                      <p:by x="150000" y="150000"/>
                                    </p:animScale>
                                  </p:childTnLst>
                                </p:cTn>
                              </p:par>
                              <p:par>
                                <p:cTn id="182" presetID="6" presetClass="emph" presetSubtype="0" decel="100000" autoRev="1" fill="hold" grpId="1" nodeType="withEffect">
                                  <p:stCondLst>
                                    <p:cond delay="900"/>
                                  </p:stCondLst>
                                  <p:childTnLst>
                                    <p:animScale>
                                      <p:cBhvr>
                                        <p:cTn id="183" dur="500" fill="hold"/>
                                        <p:tgtEl>
                                          <p:spTgt spid="30"/>
                                        </p:tgtEl>
                                      </p:cBhvr>
                                      <p:by x="150000" y="150000"/>
                                    </p:animScale>
                                  </p:childTnLst>
                                </p:cTn>
                              </p:par>
                              <p:par>
                                <p:cTn id="184" presetID="6" presetClass="emph" presetSubtype="0" decel="100000" autoRev="1" fill="hold" grpId="1" nodeType="withEffect">
                                  <p:stCondLst>
                                    <p:cond delay="300"/>
                                  </p:stCondLst>
                                  <p:childTnLst>
                                    <p:animScale>
                                      <p:cBhvr>
                                        <p:cTn id="185" dur="500" fill="hold"/>
                                        <p:tgtEl>
                                          <p:spTgt spid="31"/>
                                        </p:tgtEl>
                                      </p:cBhvr>
                                      <p:by x="150000" y="150000"/>
                                    </p:animScale>
                                  </p:childTnLst>
                                </p:cTn>
                              </p:par>
                              <p:par>
                                <p:cTn id="186" presetID="6" presetClass="emph" presetSubtype="0" decel="100000" autoRev="1" fill="hold" grpId="1" nodeType="withEffect">
                                  <p:stCondLst>
                                    <p:cond delay="300"/>
                                  </p:stCondLst>
                                  <p:childTnLst>
                                    <p:animScale>
                                      <p:cBhvr>
                                        <p:cTn id="187" dur="500" fill="hold"/>
                                        <p:tgtEl>
                                          <p:spTgt spid="23"/>
                                        </p:tgtEl>
                                      </p:cBhvr>
                                      <p:by x="150000" y="150000"/>
                                    </p:animScale>
                                  </p:childTnLst>
                                </p:cTn>
                              </p:par>
                              <p:par>
                                <p:cTn id="188" presetID="6" presetClass="emph" presetSubtype="0" decel="100000" autoRev="1" fill="hold" grpId="1" nodeType="withEffect">
                                  <p:stCondLst>
                                    <p:cond delay="300"/>
                                  </p:stCondLst>
                                  <p:childTnLst>
                                    <p:animScale>
                                      <p:cBhvr>
                                        <p:cTn id="189" dur="500" fill="hold"/>
                                        <p:tgtEl>
                                          <p:spTgt spid="24"/>
                                        </p:tgtEl>
                                      </p:cBhvr>
                                      <p:by x="150000" y="150000"/>
                                    </p:animScale>
                                  </p:childTnLst>
                                </p:cTn>
                              </p:par>
                              <p:par>
                                <p:cTn id="190" presetID="6" presetClass="emph" presetSubtype="0" decel="100000" autoRev="1" fill="hold" grpId="1" nodeType="withEffect">
                                  <p:stCondLst>
                                    <p:cond delay="100"/>
                                  </p:stCondLst>
                                  <p:childTnLst>
                                    <p:animScale>
                                      <p:cBhvr>
                                        <p:cTn id="191" dur="500" fill="hold"/>
                                        <p:tgtEl>
                                          <p:spTgt spid="22"/>
                                        </p:tgtEl>
                                      </p:cBhvr>
                                      <p:by x="150000" y="150000"/>
                                    </p:animScale>
                                  </p:childTnLst>
                                </p:cTn>
                              </p:par>
                              <p:par>
                                <p:cTn id="192" presetID="6" presetClass="emph" presetSubtype="0" decel="100000" autoRev="1" fill="hold" grpId="1" nodeType="withEffect">
                                  <p:stCondLst>
                                    <p:cond delay="0"/>
                                  </p:stCondLst>
                                  <p:childTnLst>
                                    <p:animScale>
                                      <p:cBhvr>
                                        <p:cTn id="193" dur="500" fill="hold"/>
                                        <p:tgtEl>
                                          <p:spTgt spid="21"/>
                                        </p:tgtEl>
                                      </p:cBhvr>
                                      <p:by x="150000" y="150000"/>
                                    </p:animScale>
                                  </p:childTnLst>
                                </p:cTn>
                              </p:par>
                              <p:par>
                                <p:cTn id="194" presetID="6" presetClass="emph" presetSubtype="0" decel="100000" autoRev="1" fill="hold" grpId="1" nodeType="withEffect">
                                  <p:stCondLst>
                                    <p:cond delay="700"/>
                                  </p:stCondLst>
                                  <p:childTnLst>
                                    <p:animScale>
                                      <p:cBhvr>
                                        <p:cTn id="195" dur="500" fill="hold"/>
                                        <p:tgtEl>
                                          <p:spTgt spid="20"/>
                                        </p:tgtEl>
                                      </p:cBhvr>
                                      <p:by x="150000" y="150000"/>
                                    </p:animScale>
                                  </p:childTnLst>
                                </p:cTn>
                              </p:par>
                              <p:par>
                                <p:cTn id="196" presetID="6" presetClass="emph" presetSubtype="0" decel="100000" autoRev="1" fill="hold" grpId="1" nodeType="withEffect">
                                  <p:stCondLst>
                                    <p:cond delay="300"/>
                                  </p:stCondLst>
                                  <p:childTnLst>
                                    <p:animScale>
                                      <p:cBhvr>
                                        <p:cTn id="197" dur="5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22" y="1145183"/>
            <a:ext cx="3856557" cy="917575"/>
          </a:xfrm>
        </p:spPr>
        <p:txBody>
          <a:bodyPr/>
          <a:lstStyle/>
          <a:p>
            <a:r>
              <a:rPr lang="en-US" dirty="0" smtClean="0"/>
              <a:t>Resources</a:t>
            </a:r>
            <a:endParaRPr lang="en-US" dirty="0"/>
          </a:p>
        </p:txBody>
      </p:sp>
      <p:sp>
        <p:nvSpPr>
          <p:cNvPr id="20" name="Title Tile"/>
          <p:cNvSpPr/>
          <p:nvPr/>
        </p:nvSpPr>
        <p:spPr bwMode="gray">
          <a:xfrm>
            <a:off x="493559" y="2235967"/>
            <a:ext cx="5488575"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32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 &amp; MSDN Flash</a:t>
            </a:r>
            <a:endParaRPr lang="en-US" sz="32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1" name="Rectangle 20"/>
          <p:cNvSpPr/>
          <p:nvPr/>
        </p:nvSpPr>
        <p:spPr bwMode="auto">
          <a:xfrm>
            <a:off x="493559" y="4055627"/>
            <a:ext cx="5488575" cy="88943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Rectangle 21"/>
          <p:cNvSpPr/>
          <p:nvPr/>
        </p:nvSpPr>
        <p:spPr>
          <a:xfrm>
            <a:off x="659500" y="3640208"/>
            <a:ext cx="3753400" cy="338554"/>
          </a:xfrm>
          <a:prstGeom prst="rect">
            <a:avLst/>
          </a:prstGeom>
        </p:spPr>
        <p:txBody>
          <a:bodyPr wrap="none" lIns="182880">
            <a:spAutoFit/>
          </a:bodyPr>
          <a:lstStyle/>
          <a:p>
            <a:pPr marL="0" lvl="1">
              <a:tabLst>
                <a:tab pos="1828800" algn="l"/>
              </a:tabLst>
            </a:pPr>
            <a:r>
              <a:rPr lang="en-US" sz="1600" dirty="0" smtClean="0">
                <a:latin typeface="Segoe UI" pitchFamily="34" charset="0"/>
                <a:ea typeface="Segoe UI" pitchFamily="34" charset="0"/>
                <a:cs typeface="Segoe UI" pitchFamily="34" charset="0"/>
              </a:rPr>
              <a:t>Subscribe to our fortnightly newsletter</a:t>
            </a:r>
            <a:endParaRPr lang="en-US" sz="1600" dirty="0">
              <a:latin typeface="Segoe UI" pitchFamily="34" charset="0"/>
              <a:ea typeface="Segoe UI" pitchFamily="34" charset="0"/>
              <a:cs typeface="Segoe UI" pitchFamily="34" charset="0"/>
            </a:endParaRPr>
          </a:p>
        </p:txBody>
      </p:sp>
      <p:sp>
        <p:nvSpPr>
          <p:cNvPr id="23" name="Rectangle 22"/>
          <p:cNvSpPr/>
          <p:nvPr/>
        </p:nvSpPr>
        <p:spPr bwMode="white">
          <a:xfrm>
            <a:off x="1065884" y="4180183"/>
            <a:ext cx="4916250" cy="646331"/>
          </a:xfrm>
          <a:prstGeom prst="rect">
            <a:avLst/>
          </a:prstGeom>
        </p:spPr>
        <p:txBody>
          <a:bodyPr wrap="square" lIns="182880">
            <a:spAutoFit/>
          </a:bodyPr>
          <a:lstStyle/>
          <a:p>
            <a:r>
              <a:rPr lang="en-US" dirty="0">
                <a:solidFill>
                  <a:srgbClr val="FFFFFF"/>
                </a:solidFill>
                <a:hlinkClick r:id="rId3"/>
              </a:rPr>
              <a:t>http</a:t>
            </a:r>
            <a:r>
              <a:rPr lang="en-US" dirty="0" smtClean="0">
                <a:solidFill>
                  <a:srgbClr val="FFFFFF"/>
                </a:solidFill>
                <a:hlinkClick r:id="rId3"/>
              </a:rPr>
              <a:t>://aka.ms/technetnz</a:t>
            </a:r>
            <a:r>
              <a:rPr lang="en-US" dirty="0" smtClean="0">
                <a:solidFill>
                  <a:srgbClr val="FFFFFF"/>
                </a:solidFill>
              </a:rPr>
              <a:t> </a:t>
            </a:r>
            <a:r>
              <a:rPr lang="en-US" dirty="0" smtClean="0">
                <a:solidFill>
                  <a:srgbClr val="FFFFFF"/>
                </a:solidFill>
                <a:hlinkClick r:id="rId4"/>
              </a:rPr>
              <a:t>http://aka.ms/msdnnz</a:t>
            </a:r>
            <a:r>
              <a:rPr lang="en-US" dirty="0" smtClean="0">
                <a:solidFill>
                  <a:srgbClr val="FFFFFF"/>
                </a:solidFill>
              </a:rPr>
              <a:t> </a:t>
            </a:r>
            <a:endParaRPr lang="en-US" dirty="0">
              <a:solidFill>
                <a:srgbClr val="FFFFFF"/>
              </a:solidFill>
            </a:endParaRPr>
          </a:p>
        </p:txBody>
      </p:sp>
      <p:sp>
        <p:nvSpPr>
          <p:cNvPr id="32" name="Rectangle 31"/>
          <p:cNvSpPr/>
          <p:nvPr/>
        </p:nvSpPr>
        <p:spPr bwMode="auto">
          <a:xfrm>
            <a:off x="6102452" y="5716409"/>
            <a:ext cx="5487453" cy="89922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4" name="Rectangle 33"/>
          <p:cNvSpPr/>
          <p:nvPr/>
        </p:nvSpPr>
        <p:spPr bwMode="white">
          <a:xfrm>
            <a:off x="6689762" y="5970551"/>
            <a:ext cx="4898483" cy="369332"/>
          </a:xfrm>
          <a:prstGeom prst="rect">
            <a:avLst/>
          </a:prstGeom>
        </p:spPr>
        <p:txBody>
          <a:bodyPr wrap="square" lIns="182880">
            <a:spAutoFit/>
          </a:bodyPr>
          <a:lstStyle/>
          <a:p>
            <a:r>
              <a:rPr lang="en-US" dirty="0">
                <a:hlinkClick r:id="rId5"/>
              </a:rPr>
              <a:t>http</a:t>
            </a:r>
            <a:r>
              <a:rPr lang="en-US" dirty="0" smtClean="0">
                <a:hlinkClick r:id="rId5"/>
              </a:rPr>
              <a:t>://aka.ms/ch9nz</a:t>
            </a:r>
            <a:r>
              <a:rPr lang="en-US" dirty="0" smtClean="0"/>
              <a:t> </a:t>
            </a:r>
            <a:endParaRPr lang="en-US" dirty="0"/>
          </a:p>
        </p:txBody>
      </p:sp>
      <p:sp>
        <p:nvSpPr>
          <p:cNvPr id="14" name="Arrow Bar"/>
          <p:cNvSpPr/>
          <p:nvPr/>
        </p:nvSpPr>
        <p:spPr bwMode="gray">
          <a:xfrm>
            <a:off x="6102452" y="1045576"/>
            <a:ext cx="5485809" cy="1841179"/>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32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Microsoft Virtual Academy</a:t>
            </a:r>
            <a:endParaRPr lang="en-US" sz="32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15" name="Rectangle 14"/>
          <p:cNvSpPr/>
          <p:nvPr/>
        </p:nvSpPr>
        <p:spPr bwMode="auto">
          <a:xfrm>
            <a:off x="6100262" y="2870967"/>
            <a:ext cx="5487984" cy="916543"/>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6" name="Rectangle 15"/>
          <p:cNvSpPr/>
          <p:nvPr/>
        </p:nvSpPr>
        <p:spPr>
          <a:xfrm>
            <a:off x="6261915" y="2431086"/>
            <a:ext cx="2147601" cy="338518"/>
          </a:xfrm>
          <a:prstGeom prst="rect">
            <a:avLst/>
          </a:prstGeom>
        </p:spPr>
        <p:txBody>
          <a:bodyPr wrap="square" lIns="182880">
            <a:spAutoFit/>
          </a:bodyPr>
          <a:lstStyle/>
          <a:p>
            <a:pPr marL="0" lvl="1">
              <a:tabLst>
                <a:tab pos="1828800" algn="l"/>
              </a:tabLst>
            </a:pPr>
            <a:r>
              <a:rPr lang="en-US" sz="1600" dirty="0" smtClean="0">
                <a:latin typeface="Segoe UI" pitchFamily="34" charset="0"/>
                <a:ea typeface="Segoe UI" pitchFamily="34" charset="0"/>
                <a:cs typeface="Segoe UI" pitchFamily="34" charset="0"/>
              </a:rPr>
              <a:t>Free Online Learning</a:t>
            </a:r>
            <a:endParaRPr lang="en-US" sz="1600" dirty="0">
              <a:latin typeface="Segoe UI" pitchFamily="34" charset="0"/>
              <a:ea typeface="Segoe UI" pitchFamily="34" charset="0"/>
              <a:cs typeface="Segoe UI" pitchFamily="34" charset="0"/>
            </a:endParaRPr>
          </a:p>
        </p:txBody>
      </p:sp>
      <p:sp>
        <p:nvSpPr>
          <p:cNvPr id="17" name="Rectangle 16"/>
          <p:cNvSpPr/>
          <p:nvPr/>
        </p:nvSpPr>
        <p:spPr bwMode="white">
          <a:xfrm>
            <a:off x="6609972" y="3147450"/>
            <a:ext cx="4981979" cy="369292"/>
          </a:xfrm>
          <a:prstGeom prst="rect">
            <a:avLst/>
          </a:prstGeom>
        </p:spPr>
        <p:txBody>
          <a:bodyPr wrap="square" lIns="182880">
            <a:spAutoFit/>
          </a:bodyPr>
          <a:lstStyle/>
          <a:p>
            <a:r>
              <a:rPr lang="en-US" dirty="0" smtClean="0">
                <a:solidFill>
                  <a:srgbClr val="FFFFFF"/>
                </a:solidFill>
                <a:hlinkClick r:id="rId6"/>
              </a:rPr>
              <a:t>http://aka.ms/mva </a:t>
            </a:r>
            <a:endParaRPr lang="en-US" sz="1600" dirty="0"/>
          </a:p>
        </p:txBody>
      </p:sp>
      <p:sp>
        <p:nvSpPr>
          <p:cNvPr id="37" name="TechEd Tile"/>
          <p:cNvSpPr/>
          <p:nvPr/>
        </p:nvSpPr>
        <p:spPr bwMode="gray">
          <a:xfrm>
            <a:off x="6104112" y="3897527"/>
            <a:ext cx="5486400" cy="1834500"/>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endParaRPr lang="en-US" sz="36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103501" y="3878262"/>
            <a:ext cx="5484744" cy="1841152"/>
          </a:xfrm>
          <a:prstGeom prst="rect">
            <a:avLst/>
          </a:prstGeom>
        </p:spPr>
      </p:pic>
      <p:sp>
        <p:nvSpPr>
          <p:cNvPr id="33" name="Rectangle 32"/>
          <p:cNvSpPr/>
          <p:nvPr/>
        </p:nvSpPr>
        <p:spPr>
          <a:xfrm>
            <a:off x="6309042" y="5368508"/>
            <a:ext cx="2154116" cy="338554"/>
          </a:xfrm>
          <a:prstGeom prst="rect">
            <a:avLst/>
          </a:prstGeom>
        </p:spPr>
        <p:txBody>
          <a:bodyPr wrap="none" lIns="182880">
            <a:spAutoFit/>
          </a:bodyPr>
          <a:lstStyle/>
          <a:p>
            <a:pPr marL="0" lvl="1">
              <a:tabLst>
                <a:tab pos="1828800" algn="l"/>
              </a:tabLst>
            </a:pPr>
            <a:r>
              <a:rPr lang="en-US" sz="1600" dirty="0" smtClean="0">
                <a:latin typeface="Segoe UI" pitchFamily="34" charset="0"/>
                <a:ea typeface="Segoe UI" pitchFamily="34" charset="0"/>
                <a:cs typeface="Segoe UI" pitchFamily="34" charset="0"/>
              </a:rPr>
              <a:t>Sessions on Demand</a:t>
            </a:r>
            <a:endParaRPr lang="en-US" sz="1600" dirty="0">
              <a:latin typeface="Segoe UI" pitchFamily="34" charset="0"/>
              <a:ea typeface="Segoe UI" pitchFamily="34" charset="0"/>
              <a:cs typeface="Segoe UI" pitchFamily="34" charset="0"/>
            </a:endParaRPr>
          </a:p>
        </p:txBody>
      </p:sp>
      <p:grpSp>
        <p:nvGrpSpPr>
          <p:cNvPr id="39" name="Group 38"/>
          <p:cNvGrpSpPr/>
          <p:nvPr/>
        </p:nvGrpSpPr>
        <p:grpSpPr>
          <a:xfrm>
            <a:off x="659500" y="4244471"/>
            <a:ext cx="432048" cy="464385"/>
            <a:chOff x="3290598" y="3324876"/>
            <a:chExt cx="724001" cy="724001"/>
          </a:xfrm>
        </p:grpSpPr>
        <p:pic>
          <p:nvPicPr>
            <p:cNvPr id="12" name="Picture 11"/>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90598" y="3324876"/>
              <a:ext cx="724001" cy="724001"/>
            </a:xfrm>
            <a:prstGeom prst="rect">
              <a:avLst/>
            </a:prstGeom>
          </p:spPr>
        </p:pic>
        <p:pic>
          <p:nvPicPr>
            <p:cNvPr id="38" name="Picture 37"/>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90598" y="3324876"/>
              <a:ext cx="724001" cy="724001"/>
            </a:xfrm>
            <a:prstGeom prst="rect">
              <a:avLst/>
            </a:prstGeom>
          </p:spPr>
        </p:pic>
      </p:grpSp>
      <p:grpSp>
        <p:nvGrpSpPr>
          <p:cNvPr id="48" name="Group 47"/>
          <p:cNvGrpSpPr/>
          <p:nvPr/>
        </p:nvGrpSpPr>
        <p:grpSpPr>
          <a:xfrm>
            <a:off x="6309042" y="5943104"/>
            <a:ext cx="467280" cy="467280"/>
            <a:chOff x="10385948" y="6006031"/>
            <a:chExt cx="724001" cy="724001"/>
          </a:xfrm>
        </p:grpSpPr>
        <p:pic>
          <p:nvPicPr>
            <p:cNvPr id="40" name="Picture 39"/>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385948" y="6006031"/>
              <a:ext cx="724001" cy="724001"/>
            </a:xfrm>
            <a:prstGeom prst="rect">
              <a:avLst/>
            </a:prstGeom>
          </p:spPr>
        </p:pic>
        <p:pic>
          <p:nvPicPr>
            <p:cNvPr id="44" name="Picture 43"/>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385948" y="6006031"/>
              <a:ext cx="724001" cy="724001"/>
            </a:xfrm>
            <a:prstGeom prst="rect">
              <a:avLst/>
            </a:prstGeom>
          </p:spPr>
        </p:pic>
      </p:grpSp>
      <p:grpSp>
        <p:nvGrpSpPr>
          <p:cNvPr id="49" name="Group 48"/>
          <p:cNvGrpSpPr/>
          <p:nvPr/>
        </p:nvGrpSpPr>
        <p:grpSpPr>
          <a:xfrm>
            <a:off x="6302537" y="3074468"/>
            <a:ext cx="452574" cy="452574"/>
            <a:chOff x="4772196" y="5978104"/>
            <a:chExt cx="724001" cy="724001"/>
          </a:xfrm>
        </p:grpSpPr>
        <p:pic>
          <p:nvPicPr>
            <p:cNvPr id="42" name="Picture 41"/>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72196" y="5978104"/>
              <a:ext cx="724001" cy="724001"/>
            </a:xfrm>
            <a:prstGeom prst="rect">
              <a:avLst/>
            </a:prstGeom>
          </p:spPr>
        </p:pic>
        <p:pic>
          <p:nvPicPr>
            <p:cNvPr id="46" name="Picture 45"/>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72196" y="5978104"/>
              <a:ext cx="724001" cy="724001"/>
            </a:xfrm>
            <a:prstGeom prst="rect">
              <a:avLst/>
            </a:prstGeom>
          </p:spPr>
        </p:pic>
      </p:grpSp>
    </p:spTree>
    <p:extLst>
      <p:ext uri="{BB962C8B-B14F-4D97-AF65-F5344CB8AC3E}">
        <p14:creationId xmlns:p14="http://schemas.microsoft.com/office/powerpoint/2010/main" val="514325661"/>
      </p:ext>
    </p:extLst>
  </p:cSld>
  <p:clrMapOvr>
    <a:masterClrMapping/>
  </p:clrMapOvr>
  <p:transition spd="slow">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invGray">
          <a:xfrm>
            <a:off x="412325" y="647163"/>
            <a:ext cx="1274568" cy="1311128"/>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8800" dirty="0" smtClean="0">
                <a:gradFill>
                  <a:gsLst>
                    <a:gs pos="1250">
                      <a:schemeClr val="tx1"/>
                    </a:gs>
                    <a:gs pos="100000">
                      <a:schemeClr val="tx1"/>
                    </a:gs>
                  </a:gsLst>
                  <a:lin ang="5400000" scaled="0"/>
                </a:gradFill>
                <a:latin typeface="+mj-lt"/>
              </a:rPr>
              <a:t> </a:t>
            </a:r>
            <a:endParaRPr lang="en-US" sz="88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5456" y="-21519"/>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extBox 1"/>
          <p:cNvSpPr txBox="1"/>
          <p:nvPr/>
        </p:nvSpPr>
        <p:spPr>
          <a:xfrm>
            <a:off x="1493837" y="461185"/>
            <a:ext cx="8458200" cy="1846659"/>
          </a:xfrm>
          <a:prstGeom prst="rect">
            <a:avLst/>
          </a:prstGeom>
          <a:noFill/>
        </p:spPr>
        <p:txBody>
          <a:bodyPr wrap="square" lIns="182880" tIns="146304" rIns="182880" bIns="146304" rtlCol="0">
            <a:spAutoFit/>
          </a:bodyPr>
          <a:lstStyle/>
          <a:p>
            <a:pPr lvl="0">
              <a:lnSpc>
                <a:spcPct val="90000"/>
              </a:lnSpc>
              <a:spcBef>
                <a:spcPct val="20000"/>
              </a:spcBef>
              <a:buSzPct val="105000"/>
            </a:pPr>
            <a:r>
              <a:rPr lang="en-US" sz="4400" dirty="0">
                <a:gradFill>
                  <a:gsLst>
                    <a:gs pos="1250">
                      <a:schemeClr val="tx1"/>
                    </a:gs>
                    <a:gs pos="100000">
                      <a:schemeClr val="tx1"/>
                    </a:gs>
                  </a:gsLst>
                  <a:lin ang="5400000" scaled="0"/>
                </a:gradFill>
                <a:latin typeface="+mj-lt"/>
              </a:rPr>
              <a:t>Complete your </a:t>
            </a:r>
            <a:r>
              <a:rPr lang="en-US" sz="4400" dirty="0" smtClean="0">
                <a:gradFill>
                  <a:gsLst>
                    <a:gs pos="1250">
                      <a:schemeClr val="tx1"/>
                    </a:gs>
                    <a:gs pos="100000">
                      <a:schemeClr val="tx1"/>
                    </a:gs>
                  </a:gsLst>
                  <a:lin ang="5400000" scaled="0"/>
                </a:gradFill>
                <a:latin typeface="+mj-lt"/>
              </a:rPr>
              <a:t>session evaluation now </a:t>
            </a:r>
            <a:r>
              <a:rPr lang="en-US" sz="4400" dirty="0">
                <a:gradFill>
                  <a:gsLst>
                    <a:gs pos="1250">
                      <a:schemeClr val="tx1"/>
                    </a:gs>
                    <a:gs pos="100000">
                      <a:schemeClr val="tx1"/>
                    </a:gs>
                  </a:gsLst>
                  <a:lin ang="5400000" scaled="0"/>
                </a:gradFill>
                <a:latin typeface="+mj-lt"/>
              </a:rPr>
              <a:t>and </a:t>
            </a:r>
            <a:r>
              <a:rPr lang="en-US" sz="4400" dirty="0" smtClean="0">
                <a:gradFill>
                  <a:gsLst>
                    <a:gs pos="1250">
                      <a:schemeClr val="tx1"/>
                    </a:gs>
                    <a:gs pos="100000">
                      <a:schemeClr val="tx1"/>
                    </a:gs>
                  </a:gsLst>
                  <a:lin ang="5400000" scaled="0"/>
                </a:gradFill>
                <a:latin typeface="+mj-lt"/>
              </a:rPr>
              <a:t>be in to win!</a:t>
            </a:r>
            <a:endParaRPr lang="en-US" sz="4400" dirty="0">
              <a:gradFill>
                <a:gsLst>
                  <a:gs pos="1250">
                    <a:schemeClr val="tx1"/>
                  </a:gs>
                  <a:gs pos="100000">
                    <a:schemeClr val="tx1"/>
                  </a:gs>
                </a:gsLst>
                <a:lin ang="5400000" scaled="0"/>
              </a:gradFill>
              <a:latin typeface="+mj-lt"/>
            </a:endParaRPr>
          </a:p>
          <a:p>
            <a:pPr>
              <a:lnSpc>
                <a:spcPct val="90000"/>
              </a:lnSpc>
              <a:spcAft>
                <a:spcPts val="600"/>
              </a:spcAft>
            </a:pPr>
            <a:endParaRPr lang="en-NZ" sz="2400" dirty="0" err="1" smtClean="0">
              <a:gradFill>
                <a:gsLst>
                  <a:gs pos="2917">
                    <a:schemeClr val="tx1"/>
                  </a:gs>
                  <a:gs pos="30000">
                    <a:schemeClr val="tx1"/>
                  </a:gs>
                </a:gsLst>
                <a:lin ang="5400000" scaled="0"/>
              </a:gradFill>
              <a:latin typeface="+mj-lt"/>
            </a:endParaRPr>
          </a:p>
        </p:txBody>
      </p:sp>
      <p:pic>
        <p:nvPicPr>
          <p:cNvPr id="9" name="Picture 8"/>
          <p:cNvPicPr>
            <a:picLocks noChangeAspect="1"/>
          </p:cNvPicPr>
          <p:nvPr/>
        </p:nvPicPr>
        <p:blipFill>
          <a:blip r:embed="rId4"/>
          <a:stretch>
            <a:fillRect/>
          </a:stretch>
        </p:blipFill>
        <p:spPr>
          <a:xfrm>
            <a:off x="2007163" y="1897984"/>
            <a:ext cx="7431547" cy="4084329"/>
          </a:xfrm>
          <a:prstGeom prst="rect">
            <a:avLst/>
          </a:prstGeom>
          <a:effectLst>
            <a:glow rad="63500">
              <a:schemeClr val="tx1">
                <a:lumMod val="50000"/>
                <a:alpha val="40000"/>
              </a:schemeClr>
            </a:glow>
            <a:outerShdw blurRad="50800" dist="50800" dir="5400000" algn="ctr" rotWithShape="0">
              <a:schemeClr val="tx1">
                <a:lumMod val="50000"/>
              </a:schemeClr>
            </a:outerShdw>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01384">
            <a:off x="982129" y="3014758"/>
            <a:ext cx="2050070" cy="2050070"/>
          </a:xfrm>
          <a:prstGeom prst="rect">
            <a:avLst/>
          </a:prstGeom>
          <a:effectLst>
            <a:glow rad="50800">
              <a:schemeClr val="tx1">
                <a:lumMod val="85000"/>
                <a:alpha val="40000"/>
              </a:schemeClr>
            </a:glow>
          </a:effec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78506">
            <a:off x="4107579" y="4583464"/>
            <a:ext cx="3230004" cy="2265197"/>
          </a:xfrm>
          <a:prstGeom prst="rect">
            <a:avLst/>
          </a:prstGeom>
          <a:effectLst>
            <a:outerShdw blurRad="50800" dist="50800" dir="5400000" algn="ctr" rotWithShape="0">
              <a:schemeClr val="tx1">
                <a:lumMod val="50000"/>
              </a:schemeClr>
            </a:outerShdw>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7808">
            <a:off x="8220421" y="3027652"/>
            <a:ext cx="2660322" cy="2660322"/>
          </a:xfrm>
          <a:prstGeom prst="rect">
            <a:avLst/>
          </a:prstGeom>
          <a:effectLst>
            <a:glow rad="63500">
              <a:schemeClr val="tx1">
                <a:lumMod val="50000"/>
                <a:alpha val="40000"/>
              </a:schemeClr>
            </a:glow>
            <a:outerShdw blurRad="50800" dist="50800" dir="5400000" algn="ctr" rotWithShape="0">
              <a:schemeClr val="tx1">
                <a:lumMod val="50000"/>
              </a:schemeClr>
            </a:outerShdw>
          </a:effectLst>
        </p:spPr>
      </p:pic>
    </p:spTree>
    <p:extLst>
      <p:ext uri="{BB962C8B-B14F-4D97-AF65-F5344CB8AC3E}">
        <p14:creationId xmlns:p14="http://schemas.microsoft.com/office/powerpoint/2010/main" val="27304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uild 2015 - Azure SQL Data Warehouse">
            <a:hlinkClick r:id="" action="ppaction://media"/>
          </p:cNvPr>
          <p:cNvPicPr>
            <a:picLocks noChangeAspect="1"/>
          </p:cNvPicPr>
          <p:nvPr>
            <a:videoFile r:link="rId1"/>
            <p:extLst>
              <p:ext uri="{DAA4B4D4-6D71-4841-9C94-3DE7FCFB9230}">
                <p14:media xmlns:p14="http://schemas.microsoft.com/office/powerpoint/2010/main" r:embed="rId2">
                  <p14:trim end="10312"/>
                </p14:media>
              </p:ext>
            </p:extLst>
          </p:nvPr>
        </p:nvPicPr>
        <p:blipFill>
          <a:blip r:embed="rId4"/>
          <a:stretch>
            <a:fillRect/>
          </a:stretch>
        </p:blipFill>
        <p:spPr>
          <a:xfrm>
            <a:off x="882" y="-1"/>
            <a:ext cx="12434711" cy="6994525"/>
          </a:xfrm>
          <a:prstGeom prst="rect">
            <a:avLst/>
          </a:prstGeom>
        </p:spPr>
      </p:pic>
    </p:spTree>
    <p:extLst>
      <p:ext uri="{BB962C8B-B14F-4D97-AF65-F5344CB8AC3E}">
        <p14:creationId xmlns:p14="http://schemas.microsoft.com/office/powerpoint/2010/main" val="280245511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SQL Data Warehouse</a:t>
            </a:r>
            <a:endParaRPr lang="en-NZ" sz="5400" dirty="0"/>
          </a:p>
        </p:txBody>
      </p:sp>
      <p:sp>
        <p:nvSpPr>
          <p:cNvPr id="4" name="TextBox 3"/>
          <p:cNvSpPr txBox="1"/>
          <p:nvPr/>
        </p:nvSpPr>
        <p:spPr>
          <a:xfrm>
            <a:off x="279643" y="1305625"/>
            <a:ext cx="10691122" cy="1126462"/>
          </a:xfrm>
          <a:prstGeom prst="rect">
            <a:avLst/>
          </a:prstGeom>
          <a:noFill/>
        </p:spPr>
        <p:txBody>
          <a:bodyPr wrap="square" lIns="182880" tIns="146304" rIns="182880" bIns="146304" rtlCol="0">
            <a:spAutoFit/>
          </a:bodyPr>
          <a:lstStyle/>
          <a:p>
            <a:r>
              <a:rPr lang="en-US" dirty="0" smtClean="0"/>
              <a:t>Fully </a:t>
            </a:r>
            <a:r>
              <a:rPr lang="en-US" dirty="0"/>
              <a:t>managed relational data warehouse-as-a-service</a:t>
            </a:r>
          </a:p>
          <a:p>
            <a:r>
              <a:rPr lang="en-US" dirty="0"/>
              <a:t>The first elastic cloud data warehouse with enterprise-grade capabilities</a:t>
            </a:r>
          </a:p>
          <a:p>
            <a:r>
              <a:rPr lang="en-US" dirty="0" smtClean="0"/>
              <a:t>Supports the </a:t>
            </a:r>
            <a:r>
              <a:rPr lang="en-US" dirty="0"/>
              <a:t>smallest to largest data </a:t>
            </a:r>
            <a:r>
              <a:rPr lang="en-US" dirty="0" smtClean="0"/>
              <a:t>sets</a:t>
            </a:r>
            <a:endParaRPr lang="en-US" dirty="0"/>
          </a:p>
        </p:txBody>
      </p:sp>
      <p:sp>
        <p:nvSpPr>
          <p:cNvPr id="5" name="Rectangle 4"/>
          <p:cNvSpPr/>
          <p:nvPr/>
        </p:nvSpPr>
        <p:spPr bwMode="auto">
          <a:xfrm>
            <a:off x="-15699" y="2632343"/>
            <a:ext cx="12452174" cy="4362182"/>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6" name="Group 5"/>
          <p:cNvGrpSpPr/>
          <p:nvPr/>
        </p:nvGrpSpPr>
        <p:grpSpPr>
          <a:xfrm>
            <a:off x="3318039" y="3242715"/>
            <a:ext cx="1295282" cy="1071347"/>
            <a:chOff x="3318039" y="3242715"/>
            <a:chExt cx="1295282" cy="1071347"/>
          </a:xfrm>
        </p:grpSpPr>
        <p:sp>
          <p:nvSpPr>
            <p:cNvPr id="7" name="21 INE 1"/>
            <p:cNvSpPr/>
            <p:nvPr/>
          </p:nvSpPr>
          <p:spPr bwMode="auto">
            <a:xfrm>
              <a:off x="3318039" y="3467811"/>
              <a:ext cx="1295282" cy="846251"/>
            </a:xfrm>
            <a:custGeom>
              <a:avLst/>
              <a:gdLst>
                <a:gd name="connsiteX0" fmla="*/ 0 w 1270000"/>
                <a:gd name="connsiteY0" fmla="*/ 0 h 829733"/>
                <a:gd name="connsiteX1" fmla="*/ 711200 w 1270000"/>
                <a:gd name="connsiteY1" fmla="*/ 0 h 829733"/>
                <a:gd name="connsiteX2" fmla="*/ 711200 w 1270000"/>
                <a:gd name="connsiteY2" fmla="*/ 829733 h 829733"/>
                <a:gd name="connsiteX3" fmla="*/ 1270000 w 1270000"/>
                <a:gd name="connsiteY3" fmla="*/ 829733 h 829733"/>
              </a:gdLst>
              <a:ahLst/>
              <a:cxnLst>
                <a:cxn ang="0">
                  <a:pos x="connsiteX0" y="connsiteY0"/>
                </a:cxn>
                <a:cxn ang="0">
                  <a:pos x="connsiteX1" y="connsiteY1"/>
                </a:cxn>
                <a:cxn ang="0">
                  <a:pos x="connsiteX2" y="connsiteY2"/>
                </a:cxn>
                <a:cxn ang="0">
                  <a:pos x="connsiteX3" y="connsiteY3"/>
                </a:cxn>
              </a:cxnLst>
              <a:rect l="l" t="t" r="r" b="b"/>
              <a:pathLst>
                <a:path w="1270000" h="829733">
                  <a:moveTo>
                    <a:pt x="0" y="0"/>
                  </a:moveTo>
                  <a:lnTo>
                    <a:pt x="711200" y="0"/>
                  </a:lnTo>
                  <a:lnTo>
                    <a:pt x="711200" y="829733"/>
                  </a:lnTo>
                  <a:lnTo>
                    <a:pt x="1270000" y="829733"/>
                  </a:lnTo>
                </a:path>
              </a:pathLst>
            </a:custGeom>
            <a:noFill/>
            <a:ln w="25400" cap="flat" cmpd="sng" algn="ctr">
              <a:solidFill>
                <a:schemeClr val="accent6">
                  <a:lumMod val="75000"/>
                </a:schemeClr>
              </a:solidFill>
              <a:prstDash val="dash"/>
              <a:headEnd type="none" w="med" len="med"/>
              <a:tailEnd type="none" w="med" len="med"/>
            </a:ln>
            <a:effectLst/>
          </p:spPr>
          <p:txBody>
            <a:bodyPr rtlCol="0" anchor="ctr"/>
            <a:lstStyle/>
            <a:p>
              <a:pPr algn="ctr" defTabSz="932597" fontAlgn="auto">
                <a:spcBef>
                  <a:spcPts val="0"/>
                </a:spcBef>
                <a:spcAft>
                  <a:spcPts val="0"/>
                </a:spcAft>
              </a:pPr>
              <a:endParaRPr lang="en-US" sz="1730" kern="0">
                <a:solidFill>
                  <a:srgbClr val="FFFFFF"/>
                </a:solidFill>
                <a:latin typeface="Segoe UI"/>
                <a:cs typeface="+mn-cs"/>
              </a:endParaRPr>
            </a:p>
          </p:txBody>
        </p:sp>
        <p:grpSp>
          <p:nvGrpSpPr>
            <p:cNvPr id="8" name="1 GEAR"/>
            <p:cNvGrpSpPr>
              <a:grpSpLocks noChangeAspect="1"/>
            </p:cNvGrpSpPr>
            <p:nvPr/>
          </p:nvGrpSpPr>
          <p:grpSpPr>
            <a:xfrm>
              <a:off x="3707871" y="3242715"/>
              <a:ext cx="548640" cy="548640"/>
              <a:chOff x="3427632" y="3858620"/>
              <a:chExt cx="676353" cy="704919"/>
            </a:xfrm>
          </p:grpSpPr>
          <p:sp>
            <p:nvSpPr>
              <p:cNvPr id="9" name="Oval 8"/>
              <p:cNvSpPr/>
              <p:nvPr/>
            </p:nvSpPr>
            <p:spPr bwMode="auto">
              <a:xfrm>
                <a:off x="3588513" y="4046252"/>
                <a:ext cx="346040" cy="346038"/>
              </a:xfrm>
              <a:prstGeom prst="ellipse">
                <a:avLst/>
              </a:pr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3">
                  <a:defRPr/>
                </a:pPr>
                <a:endParaRPr lang="en-US" sz="2200" kern="0" spc="-100" dirty="0">
                  <a:ln w="3175">
                    <a:noFill/>
                  </a:ln>
                  <a:gradFill flip="none" rotWithShape="1">
                    <a:gsLst>
                      <a:gs pos="0">
                        <a:srgbClr val="000000">
                          <a:lumMod val="65000"/>
                          <a:lumOff val="35000"/>
                        </a:srgbClr>
                      </a:gs>
                      <a:gs pos="86000">
                        <a:srgbClr val="000000">
                          <a:lumMod val="65000"/>
                          <a:lumOff val="35000"/>
                        </a:srgbClr>
                      </a:gs>
                    </a:gsLst>
                    <a:lin ang="5400000" scaled="0"/>
                    <a:tileRect/>
                  </a:gradFill>
                  <a:latin typeface="Segoe UI"/>
                  <a:cs typeface="Arial" charset="0"/>
                </a:endParaRPr>
              </a:p>
            </p:txBody>
          </p:sp>
          <p:sp>
            <p:nvSpPr>
              <p:cNvPr id="10" name="Freeform 9"/>
              <p:cNvSpPr>
                <a:spLocks noEditPoints="1"/>
              </p:cNvSpPr>
              <p:nvPr/>
            </p:nvSpPr>
            <p:spPr bwMode="black">
              <a:xfrm>
                <a:off x="3427632" y="3858620"/>
                <a:ext cx="676353" cy="704919"/>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568" kern="0" dirty="0">
                  <a:solidFill>
                    <a:srgbClr val="000000"/>
                  </a:solidFill>
                </a:endParaRPr>
              </a:p>
            </p:txBody>
          </p:sp>
        </p:grpSp>
      </p:grpSp>
      <p:grpSp>
        <p:nvGrpSpPr>
          <p:cNvPr id="11" name="Group 10"/>
          <p:cNvGrpSpPr/>
          <p:nvPr/>
        </p:nvGrpSpPr>
        <p:grpSpPr>
          <a:xfrm>
            <a:off x="306849" y="3078698"/>
            <a:ext cx="3200400" cy="3008126"/>
            <a:chOff x="306849" y="3078698"/>
            <a:chExt cx="3200400" cy="3008126"/>
          </a:xfrm>
        </p:grpSpPr>
        <p:sp>
          <p:nvSpPr>
            <p:cNvPr id="12" name="Rectangle 11"/>
            <p:cNvSpPr/>
            <p:nvPr/>
          </p:nvSpPr>
          <p:spPr bwMode="auto">
            <a:xfrm>
              <a:off x="306849" y="3078698"/>
              <a:ext cx="3200400"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9217" rIns="186521" bIns="149217" numCol="1" spcCol="0" rtlCol="0" fromWordArt="0" anchor="ctr" anchorCtr="0" forceAA="0" compatLnSpc="1">
              <a:prstTxWarp prst="textNoShape">
                <a:avLst/>
              </a:prstTxWarp>
              <a:noAutofit/>
            </a:bodyPr>
            <a:lstStyle/>
            <a:p>
              <a:pPr algn="ctr" defTabSz="951028">
                <a:lnSpc>
                  <a:spcPct val="90000"/>
                </a:lnSpc>
              </a:pPr>
              <a:r>
                <a:rPr lang="en-US" dirty="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Elastic scale </a:t>
              </a:r>
              <a:r>
                <a:rPr lang="en-US" dirty="0" smtClean="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
              </a:r>
              <a:br>
                <a:rPr lang="en-US" dirty="0" smtClean="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br>
              <a:r>
                <a:rPr lang="en-US" dirty="0" smtClean="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&amp; </a:t>
              </a:r>
              <a:r>
                <a:rPr lang="en-US" dirty="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performance</a:t>
              </a:r>
            </a:p>
          </p:txBody>
        </p:sp>
        <p:grpSp>
          <p:nvGrpSpPr>
            <p:cNvPr id="13" name="Group 12"/>
            <p:cNvGrpSpPr/>
            <p:nvPr/>
          </p:nvGrpSpPr>
          <p:grpSpPr>
            <a:xfrm>
              <a:off x="473611" y="4368838"/>
              <a:ext cx="2872205" cy="1717986"/>
              <a:chOff x="313191" y="4096124"/>
              <a:chExt cx="2872205" cy="1717986"/>
            </a:xfrm>
          </p:grpSpPr>
          <p:grpSp>
            <p:nvGrpSpPr>
              <p:cNvPr id="14" name="Group 13"/>
              <p:cNvGrpSpPr>
                <a:grpSpLocks noChangeAspect="1"/>
              </p:cNvGrpSpPr>
              <p:nvPr/>
            </p:nvGrpSpPr>
            <p:grpSpPr>
              <a:xfrm>
                <a:off x="2782015" y="4360362"/>
                <a:ext cx="403381" cy="376649"/>
                <a:chOff x="-5364163" y="-2738437"/>
                <a:chExt cx="4327525" cy="4054475"/>
              </a:xfrm>
              <a:solidFill>
                <a:schemeClr val="accent4"/>
              </a:solidFill>
            </p:grpSpPr>
            <p:sp>
              <p:nvSpPr>
                <p:cNvPr id="48" name="Freeform 5"/>
                <p:cNvSpPr>
                  <a:spLocks/>
                </p:cNvSpPr>
                <p:nvPr/>
              </p:nvSpPr>
              <p:spPr bwMode="auto">
                <a:xfrm>
                  <a:off x="-3487738" y="236538"/>
                  <a:ext cx="447675" cy="1063625"/>
                </a:xfrm>
                <a:custGeom>
                  <a:avLst/>
                  <a:gdLst>
                    <a:gd name="T0" fmla="*/ 44 w 119"/>
                    <a:gd name="T1" fmla="*/ 24 h 283"/>
                    <a:gd name="T2" fmla="*/ 0 w 119"/>
                    <a:gd name="T3" fmla="*/ 41 h 283"/>
                    <a:gd name="T4" fmla="*/ 0 w 119"/>
                    <a:gd name="T5" fmla="*/ 93 h 283"/>
                    <a:gd name="T6" fmla="*/ 16 w 119"/>
                    <a:gd name="T7" fmla="*/ 89 h 283"/>
                    <a:gd name="T8" fmla="*/ 32 w 119"/>
                    <a:gd name="T9" fmla="*/ 84 h 283"/>
                    <a:gd name="T10" fmla="*/ 47 w 119"/>
                    <a:gd name="T11" fmla="*/ 77 h 283"/>
                    <a:gd name="T12" fmla="*/ 59 w 119"/>
                    <a:gd name="T13" fmla="*/ 69 h 283"/>
                    <a:gd name="T14" fmla="*/ 59 w 119"/>
                    <a:gd name="T15" fmla="*/ 283 h 283"/>
                    <a:gd name="T16" fmla="*/ 119 w 119"/>
                    <a:gd name="T17" fmla="*/ 283 h 283"/>
                    <a:gd name="T18" fmla="*/ 119 w 119"/>
                    <a:gd name="T19" fmla="*/ 0 h 283"/>
                    <a:gd name="T20" fmla="*/ 83 w 119"/>
                    <a:gd name="T21" fmla="*/ 0 h 283"/>
                    <a:gd name="T22" fmla="*/ 44 w 119"/>
                    <a:gd name="T23" fmla="*/ 24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283">
                      <a:moveTo>
                        <a:pt x="44" y="24"/>
                      </a:moveTo>
                      <a:cubicBezTo>
                        <a:pt x="31" y="31"/>
                        <a:pt x="16" y="37"/>
                        <a:pt x="0" y="41"/>
                      </a:cubicBezTo>
                      <a:cubicBezTo>
                        <a:pt x="0" y="93"/>
                        <a:pt x="0" y="93"/>
                        <a:pt x="0" y="93"/>
                      </a:cubicBezTo>
                      <a:cubicBezTo>
                        <a:pt x="5" y="92"/>
                        <a:pt x="11" y="91"/>
                        <a:pt x="16" y="89"/>
                      </a:cubicBezTo>
                      <a:cubicBezTo>
                        <a:pt x="22" y="88"/>
                        <a:pt x="27" y="86"/>
                        <a:pt x="32" y="84"/>
                      </a:cubicBezTo>
                      <a:cubicBezTo>
                        <a:pt x="37" y="82"/>
                        <a:pt x="42" y="79"/>
                        <a:pt x="47" y="77"/>
                      </a:cubicBezTo>
                      <a:cubicBezTo>
                        <a:pt x="51" y="74"/>
                        <a:pt x="55" y="71"/>
                        <a:pt x="59" y="69"/>
                      </a:cubicBezTo>
                      <a:cubicBezTo>
                        <a:pt x="59" y="283"/>
                        <a:pt x="59" y="283"/>
                        <a:pt x="59" y="283"/>
                      </a:cubicBezTo>
                      <a:cubicBezTo>
                        <a:pt x="119" y="283"/>
                        <a:pt x="119" y="283"/>
                        <a:pt x="119" y="283"/>
                      </a:cubicBezTo>
                      <a:cubicBezTo>
                        <a:pt x="119" y="0"/>
                        <a:pt x="119" y="0"/>
                        <a:pt x="119" y="0"/>
                      </a:cubicBezTo>
                      <a:cubicBezTo>
                        <a:pt x="83" y="0"/>
                        <a:pt x="83" y="0"/>
                        <a:pt x="83" y="0"/>
                      </a:cubicBezTo>
                      <a:cubicBezTo>
                        <a:pt x="71" y="8"/>
                        <a:pt x="59" y="16"/>
                        <a:pt x="4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49" name="Freeform 6"/>
                <p:cNvSpPr>
                  <a:spLocks noEditPoints="1"/>
                </p:cNvSpPr>
                <p:nvPr/>
              </p:nvSpPr>
              <p:spPr bwMode="auto">
                <a:xfrm>
                  <a:off x="-5364163" y="-1246187"/>
                  <a:ext cx="752475" cy="1076325"/>
                </a:xfrm>
                <a:custGeom>
                  <a:avLst/>
                  <a:gdLst>
                    <a:gd name="T0" fmla="*/ 104 w 200"/>
                    <a:gd name="T1" fmla="*/ 0 h 286"/>
                    <a:gd name="T2" fmla="*/ 26 w 200"/>
                    <a:gd name="T3" fmla="*/ 38 h 286"/>
                    <a:gd name="T4" fmla="*/ 0 w 200"/>
                    <a:gd name="T5" fmla="*/ 148 h 286"/>
                    <a:gd name="T6" fmla="*/ 98 w 200"/>
                    <a:gd name="T7" fmla="*/ 286 h 286"/>
                    <a:gd name="T8" fmla="*/ 174 w 200"/>
                    <a:gd name="T9" fmla="*/ 249 h 286"/>
                    <a:gd name="T10" fmla="*/ 200 w 200"/>
                    <a:gd name="T11" fmla="*/ 141 h 286"/>
                    <a:gd name="T12" fmla="*/ 104 w 200"/>
                    <a:gd name="T13" fmla="*/ 0 h 286"/>
                    <a:gd name="T14" fmla="*/ 100 w 200"/>
                    <a:gd name="T15" fmla="*/ 240 h 286"/>
                    <a:gd name="T16" fmla="*/ 62 w 200"/>
                    <a:gd name="T17" fmla="*/ 146 h 286"/>
                    <a:gd name="T18" fmla="*/ 101 w 200"/>
                    <a:gd name="T19" fmla="*/ 47 h 286"/>
                    <a:gd name="T20" fmla="*/ 138 w 200"/>
                    <a:gd name="T21" fmla="*/ 143 h 286"/>
                    <a:gd name="T22" fmla="*/ 100 w 200"/>
                    <a:gd name="T23" fmla="*/ 24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286">
                      <a:moveTo>
                        <a:pt x="104" y="0"/>
                      </a:moveTo>
                      <a:cubicBezTo>
                        <a:pt x="70" y="0"/>
                        <a:pt x="44" y="13"/>
                        <a:pt x="26" y="38"/>
                      </a:cubicBezTo>
                      <a:cubicBezTo>
                        <a:pt x="8" y="63"/>
                        <a:pt x="0" y="100"/>
                        <a:pt x="0" y="148"/>
                      </a:cubicBezTo>
                      <a:cubicBezTo>
                        <a:pt x="0" y="240"/>
                        <a:pt x="32" y="286"/>
                        <a:pt x="98" y="286"/>
                      </a:cubicBezTo>
                      <a:cubicBezTo>
                        <a:pt x="131" y="286"/>
                        <a:pt x="156" y="274"/>
                        <a:pt x="174" y="249"/>
                      </a:cubicBezTo>
                      <a:cubicBezTo>
                        <a:pt x="191" y="224"/>
                        <a:pt x="200" y="188"/>
                        <a:pt x="200" y="141"/>
                      </a:cubicBezTo>
                      <a:cubicBezTo>
                        <a:pt x="200" y="47"/>
                        <a:pt x="168" y="0"/>
                        <a:pt x="104" y="0"/>
                      </a:cubicBezTo>
                      <a:close/>
                      <a:moveTo>
                        <a:pt x="100" y="240"/>
                      </a:moveTo>
                      <a:cubicBezTo>
                        <a:pt x="74" y="240"/>
                        <a:pt x="62" y="208"/>
                        <a:pt x="62" y="146"/>
                      </a:cubicBezTo>
                      <a:cubicBezTo>
                        <a:pt x="62" y="80"/>
                        <a:pt x="75" y="47"/>
                        <a:pt x="101" y="47"/>
                      </a:cubicBezTo>
                      <a:cubicBezTo>
                        <a:pt x="126" y="47"/>
                        <a:pt x="138" y="79"/>
                        <a:pt x="138" y="143"/>
                      </a:cubicBezTo>
                      <a:cubicBezTo>
                        <a:pt x="138" y="207"/>
                        <a:pt x="126" y="240"/>
                        <a:pt x="100"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50" name="Freeform 7"/>
                <p:cNvSpPr>
                  <a:spLocks/>
                </p:cNvSpPr>
                <p:nvPr/>
              </p:nvSpPr>
              <p:spPr bwMode="auto">
                <a:xfrm>
                  <a:off x="-4344988" y="-1249362"/>
                  <a:ext cx="450850" cy="1060450"/>
                </a:xfrm>
                <a:custGeom>
                  <a:avLst/>
                  <a:gdLst>
                    <a:gd name="T0" fmla="*/ 120 w 120"/>
                    <a:gd name="T1" fmla="*/ 282 h 282"/>
                    <a:gd name="T2" fmla="*/ 120 w 120"/>
                    <a:gd name="T3" fmla="*/ 0 h 282"/>
                    <a:gd name="T4" fmla="*/ 83 w 120"/>
                    <a:gd name="T5" fmla="*/ 0 h 282"/>
                    <a:gd name="T6" fmla="*/ 45 w 120"/>
                    <a:gd name="T7" fmla="*/ 23 h 282"/>
                    <a:gd name="T8" fmla="*/ 0 w 120"/>
                    <a:gd name="T9" fmla="*/ 41 h 282"/>
                    <a:gd name="T10" fmla="*/ 0 w 120"/>
                    <a:gd name="T11" fmla="*/ 92 h 282"/>
                    <a:gd name="T12" fmla="*/ 17 w 120"/>
                    <a:gd name="T13" fmla="*/ 89 h 282"/>
                    <a:gd name="T14" fmla="*/ 33 w 120"/>
                    <a:gd name="T15" fmla="*/ 84 h 282"/>
                    <a:gd name="T16" fmla="*/ 47 w 120"/>
                    <a:gd name="T17" fmla="*/ 77 h 282"/>
                    <a:gd name="T18" fmla="*/ 59 w 120"/>
                    <a:gd name="T19" fmla="*/ 68 h 282"/>
                    <a:gd name="T20" fmla="*/ 59 w 120"/>
                    <a:gd name="T21" fmla="*/ 282 h 282"/>
                    <a:gd name="T22" fmla="*/ 120 w 120"/>
                    <a:gd name="T23"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 h="282">
                      <a:moveTo>
                        <a:pt x="120" y="282"/>
                      </a:moveTo>
                      <a:cubicBezTo>
                        <a:pt x="120" y="0"/>
                        <a:pt x="120" y="0"/>
                        <a:pt x="120" y="0"/>
                      </a:cubicBezTo>
                      <a:cubicBezTo>
                        <a:pt x="83" y="0"/>
                        <a:pt x="83" y="0"/>
                        <a:pt x="83" y="0"/>
                      </a:cubicBezTo>
                      <a:cubicBezTo>
                        <a:pt x="72" y="8"/>
                        <a:pt x="59" y="16"/>
                        <a:pt x="45" y="23"/>
                      </a:cubicBezTo>
                      <a:cubicBezTo>
                        <a:pt x="31" y="31"/>
                        <a:pt x="16" y="36"/>
                        <a:pt x="0" y="41"/>
                      </a:cubicBezTo>
                      <a:cubicBezTo>
                        <a:pt x="0" y="92"/>
                        <a:pt x="0" y="92"/>
                        <a:pt x="0" y="92"/>
                      </a:cubicBezTo>
                      <a:cubicBezTo>
                        <a:pt x="6" y="92"/>
                        <a:pt x="11" y="91"/>
                        <a:pt x="17" y="89"/>
                      </a:cubicBezTo>
                      <a:cubicBezTo>
                        <a:pt x="22" y="88"/>
                        <a:pt x="28" y="86"/>
                        <a:pt x="33" y="84"/>
                      </a:cubicBezTo>
                      <a:cubicBezTo>
                        <a:pt x="38" y="82"/>
                        <a:pt x="43" y="79"/>
                        <a:pt x="47" y="77"/>
                      </a:cubicBezTo>
                      <a:cubicBezTo>
                        <a:pt x="52" y="74"/>
                        <a:pt x="56" y="71"/>
                        <a:pt x="59" y="68"/>
                      </a:cubicBezTo>
                      <a:cubicBezTo>
                        <a:pt x="59" y="282"/>
                        <a:pt x="59" y="282"/>
                        <a:pt x="59" y="282"/>
                      </a:cubicBezTo>
                      <a:lnTo>
                        <a:pt x="12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51" name="Freeform 8"/>
                <p:cNvSpPr>
                  <a:spLocks noEditPoints="1"/>
                </p:cNvSpPr>
                <p:nvPr/>
              </p:nvSpPr>
              <p:spPr bwMode="auto">
                <a:xfrm>
                  <a:off x="-4446588" y="-2732087"/>
                  <a:ext cx="755650" cy="1076325"/>
                </a:xfrm>
                <a:custGeom>
                  <a:avLst/>
                  <a:gdLst>
                    <a:gd name="T0" fmla="*/ 104 w 201"/>
                    <a:gd name="T1" fmla="*/ 0 h 286"/>
                    <a:gd name="T2" fmla="*/ 27 w 201"/>
                    <a:gd name="T3" fmla="*/ 38 h 286"/>
                    <a:gd name="T4" fmla="*/ 0 w 201"/>
                    <a:gd name="T5" fmla="*/ 147 h 286"/>
                    <a:gd name="T6" fmla="*/ 99 w 201"/>
                    <a:gd name="T7" fmla="*/ 286 h 286"/>
                    <a:gd name="T8" fmla="*/ 174 w 201"/>
                    <a:gd name="T9" fmla="*/ 249 h 286"/>
                    <a:gd name="T10" fmla="*/ 201 w 201"/>
                    <a:gd name="T11" fmla="*/ 141 h 286"/>
                    <a:gd name="T12" fmla="*/ 104 w 201"/>
                    <a:gd name="T13" fmla="*/ 0 h 286"/>
                    <a:gd name="T14" fmla="*/ 101 w 201"/>
                    <a:gd name="T15" fmla="*/ 239 h 286"/>
                    <a:gd name="T16" fmla="*/ 62 w 201"/>
                    <a:gd name="T17" fmla="*/ 146 h 286"/>
                    <a:gd name="T18" fmla="*/ 101 w 201"/>
                    <a:gd name="T19" fmla="*/ 46 h 286"/>
                    <a:gd name="T20" fmla="*/ 138 w 201"/>
                    <a:gd name="T21" fmla="*/ 143 h 286"/>
                    <a:gd name="T22" fmla="*/ 101 w 201"/>
                    <a:gd name="T23" fmla="*/ 23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 h="286">
                      <a:moveTo>
                        <a:pt x="104" y="0"/>
                      </a:moveTo>
                      <a:cubicBezTo>
                        <a:pt x="70" y="0"/>
                        <a:pt x="44" y="13"/>
                        <a:pt x="27" y="38"/>
                      </a:cubicBezTo>
                      <a:cubicBezTo>
                        <a:pt x="9" y="63"/>
                        <a:pt x="0" y="99"/>
                        <a:pt x="0" y="147"/>
                      </a:cubicBezTo>
                      <a:cubicBezTo>
                        <a:pt x="0" y="240"/>
                        <a:pt x="33" y="286"/>
                        <a:pt x="99" y="286"/>
                      </a:cubicBezTo>
                      <a:cubicBezTo>
                        <a:pt x="131" y="286"/>
                        <a:pt x="157" y="274"/>
                        <a:pt x="174" y="249"/>
                      </a:cubicBezTo>
                      <a:cubicBezTo>
                        <a:pt x="192" y="224"/>
                        <a:pt x="201" y="188"/>
                        <a:pt x="201" y="141"/>
                      </a:cubicBezTo>
                      <a:cubicBezTo>
                        <a:pt x="201" y="47"/>
                        <a:pt x="168" y="0"/>
                        <a:pt x="104" y="0"/>
                      </a:cubicBezTo>
                      <a:close/>
                      <a:moveTo>
                        <a:pt x="101" y="239"/>
                      </a:moveTo>
                      <a:cubicBezTo>
                        <a:pt x="75" y="239"/>
                        <a:pt x="62" y="208"/>
                        <a:pt x="62" y="146"/>
                      </a:cubicBezTo>
                      <a:cubicBezTo>
                        <a:pt x="62" y="80"/>
                        <a:pt x="75" y="46"/>
                        <a:pt x="101" y="46"/>
                      </a:cubicBezTo>
                      <a:cubicBezTo>
                        <a:pt x="126" y="46"/>
                        <a:pt x="138" y="79"/>
                        <a:pt x="138" y="143"/>
                      </a:cubicBezTo>
                      <a:cubicBezTo>
                        <a:pt x="138" y="207"/>
                        <a:pt x="126" y="239"/>
                        <a:pt x="101" y="2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52" name="Freeform 9"/>
                <p:cNvSpPr>
                  <a:spLocks/>
                </p:cNvSpPr>
                <p:nvPr/>
              </p:nvSpPr>
              <p:spPr bwMode="auto">
                <a:xfrm>
                  <a:off x="-1687513" y="-2738437"/>
                  <a:ext cx="447675" cy="1063625"/>
                </a:xfrm>
                <a:custGeom>
                  <a:avLst/>
                  <a:gdLst>
                    <a:gd name="T0" fmla="*/ 32 w 119"/>
                    <a:gd name="T1" fmla="*/ 85 h 283"/>
                    <a:gd name="T2" fmla="*/ 47 w 119"/>
                    <a:gd name="T3" fmla="*/ 77 h 283"/>
                    <a:gd name="T4" fmla="*/ 59 w 119"/>
                    <a:gd name="T5" fmla="*/ 69 h 283"/>
                    <a:gd name="T6" fmla="*/ 59 w 119"/>
                    <a:gd name="T7" fmla="*/ 283 h 283"/>
                    <a:gd name="T8" fmla="*/ 119 w 119"/>
                    <a:gd name="T9" fmla="*/ 283 h 283"/>
                    <a:gd name="T10" fmla="*/ 119 w 119"/>
                    <a:gd name="T11" fmla="*/ 0 h 283"/>
                    <a:gd name="T12" fmla="*/ 82 w 119"/>
                    <a:gd name="T13" fmla="*/ 0 h 283"/>
                    <a:gd name="T14" fmla="*/ 44 w 119"/>
                    <a:gd name="T15" fmla="*/ 24 h 283"/>
                    <a:gd name="T16" fmla="*/ 0 w 119"/>
                    <a:gd name="T17" fmla="*/ 42 h 283"/>
                    <a:gd name="T18" fmla="*/ 0 w 119"/>
                    <a:gd name="T19" fmla="*/ 93 h 283"/>
                    <a:gd name="T20" fmla="*/ 16 w 119"/>
                    <a:gd name="T21" fmla="*/ 90 h 283"/>
                    <a:gd name="T22" fmla="*/ 32 w 119"/>
                    <a:gd name="T23" fmla="*/ 8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283">
                      <a:moveTo>
                        <a:pt x="32" y="85"/>
                      </a:moveTo>
                      <a:cubicBezTo>
                        <a:pt x="37" y="82"/>
                        <a:pt x="42" y="80"/>
                        <a:pt x="47" y="77"/>
                      </a:cubicBezTo>
                      <a:cubicBezTo>
                        <a:pt x="51" y="75"/>
                        <a:pt x="55" y="72"/>
                        <a:pt x="59" y="69"/>
                      </a:cubicBezTo>
                      <a:cubicBezTo>
                        <a:pt x="59" y="283"/>
                        <a:pt x="59" y="283"/>
                        <a:pt x="59" y="283"/>
                      </a:cubicBezTo>
                      <a:cubicBezTo>
                        <a:pt x="119" y="283"/>
                        <a:pt x="119" y="283"/>
                        <a:pt x="119" y="283"/>
                      </a:cubicBezTo>
                      <a:cubicBezTo>
                        <a:pt x="119" y="0"/>
                        <a:pt x="119" y="0"/>
                        <a:pt x="119" y="0"/>
                      </a:cubicBezTo>
                      <a:cubicBezTo>
                        <a:pt x="82" y="0"/>
                        <a:pt x="82" y="0"/>
                        <a:pt x="82" y="0"/>
                      </a:cubicBezTo>
                      <a:cubicBezTo>
                        <a:pt x="71" y="9"/>
                        <a:pt x="58" y="17"/>
                        <a:pt x="44" y="24"/>
                      </a:cubicBezTo>
                      <a:cubicBezTo>
                        <a:pt x="30" y="31"/>
                        <a:pt x="16" y="37"/>
                        <a:pt x="0" y="42"/>
                      </a:cubicBezTo>
                      <a:cubicBezTo>
                        <a:pt x="0" y="93"/>
                        <a:pt x="0" y="93"/>
                        <a:pt x="0" y="93"/>
                      </a:cubicBezTo>
                      <a:cubicBezTo>
                        <a:pt x="5" y="93"/>
                        <a:pt x="11" y="92"/>
                        <a:pt x="16" y="90"/>
                      </a:cubicBezTo>
                      <a:cubicBezTo>
                        <a:pt x="22" y="89"/>
                        <a:pt x="27" y="87"/>
                        <a:pt x="32"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53" name="Freeform 10"/>
                <p:cNvSpPr>
                  <a:spLocks noEditPoints="1"/>
                </p:cNvSpPr>
                <p:nvPr/>
              </p:nvSpPr>
              <p:spPr bwMode="auto">
                <a:xfrm>
                  <a:off x="-5364163" y="239713"/>
                  <a:ext cx="752475" cy="1076325"/>
                </a:xfrm>
                <a:custGeom>
                  <a:avLst/>
                  <a:gdLst>
                    <a:gd name="T0" fmla="*/ 104 w 200"/>
                    <a:gd name="T1" fmla="*/ 0 h 286"/>
                    <a:gd name="T2" fmla="*/ 26 w 200"/>
                    <a:gd name="T3" fmla="*/ 38 h 286"/>
                    <a:gd name="T4" fmla="*/ 0 w 200"/>
                    <a:gd name="T5" fmla="*/ 148 h 286"/>
                    <a:gd name="T6" fmla="*/ 98 w 200"/>
                    <a:gd name="T7" fmla="*/ 286 h 286"/>
                    <a:gd name="T8" fmla="*/ 174 w 200"/>
                    <a:gd name="T9" fmla="*/ 249 h 286"/>
                    <a:gd name="T10" fmla="*/ 200 w 200"/>
                    <a:gd name="T11" fmla="*/ 141 h 286"/>
                    <a:gd name="T12" fmla="*/ 104 w 200"/>
                    <a:gd name="T13" fmla="*/ 0 h 286"/>
                    <a:gd name="T14" fmla="*/ 100 w 200"/>
                    <a:gd name="T15" fmla="*/ 240 h 286"/>
                    <a:gd name="T16" fmla="*/ 62 w 200"/>
                    <a:gd name="T17" fmla="*/ 146 h 286"/>
                    <a:gd name="T18" fmla="*/ 101 w 200"/>
                    <a:gd name="T19" fmla="*/ 47 h 286"/>
                    <a:gd name="T20" fmla="*/ 138 w 200"/>
                    <a:gd name="T21" fmla="*/ 143 h 286"/>
                    <a:gd name="T22" fmla="*/ 100 w 200"/>
                    <a:gd name="T23" fmla="*/ 24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286">
                      <a:moveTo>
                        <a:pt x="104" y="0"/>
                      </a:moveTo>
                      <a:cubicBezTo>
                        <a:pt x="70" y="0"/>
                        <a:pt x="44" y="13"/>
                        <a:pt x="26" y="38"/>
                      </a:cubicBezTo>
                      <a:cubicBezTo>
                        <a:pt x="8" y="63"/>
                        <a:pt x="0" y="100"/>
                        <a:pt x="0" y="148"/>
                      </a:cubicBezTo>
                      <a:cubicBezTo>
                        <a:pt x="0" y="240"/>
                        <a:pt x="32" y="286"/>
                        <a:pt x="98" y="286"/>
                      </a:cubicBezTo>
                      <a:cubicBezTo>
                        <a:pt x="131" y="286"/>
                        <a:pt x="156" y="274"/>
                        <a:pt x="174" y="249"/>
                      </a:cubicBezTo>
                      <a:cubicBezTo>
                        <a:pt x="191" y="224"/>
                        <a:pt x="200" y="188"/>
                        <a:pt x="200" y="141"/>
                      </a:cubicBezTo>
                      <a:cubicBezTo>
                        <a:pt x="200" y="47"/>
                        <a:pt x="168" y="0"/>
                        <a:pt x="104" y="0"/>
                      </a:cubicBezTo>
                      <a:close/>
                      <a:moveTo>
                        <a:pt x="100" y="240"/>
                      </a:moveTo>
                      <a:cubicBezTo>
                        <a:pt x="74" y="240"/>
                        <a:pt x="62" y="209"/>
                        <a:pt x="62" y="146"/>
                      </a:cubicBezTo>
                      <a:cubicBezTo>
                        <a:pt x="62" y="80"/>
                        <a:pt x="75" y="47"/>
                        <a:pt x="101" y="47"/>
                      </a:cubicBezTo>
                      <a:cubicBezTo>
                        <a:pt x="126" y="47"/>
                        <a:pt x="138" y="79"/>
                        <a:pt x="138" y="143"/>
                      </a:cubicBezTo>
                      <a:cubicBezTo>
                        <a:pt x="138" y="208"/>
                        <a:pt x="126" y="240"/>
                        <a:pt x="100"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54" name="Freeform 11"/>
                <p:cNvSpPr>
                  <a:spLocks/>
                </p:cNvSpPr>
                <p:nvPr/>
              </p:nvSpPr>
              <p:spPr bwMode="auto">
                <a:xfrm>
                  <a:off x="-3487738" y="-2738437"/>
                  <a:ext cx="447675" cy="1063625"/>
                </a:xfrm>
                <a:custGeom>
                  <a:avLst/>
                  <a:gdLst>
                    <a:gd name="T0" fmla="*/ 32 w 119"/>
                    <a:gd name="T1" fmla="*/ 85 h 283"/>
                    <a:gd name="T2" fmla="*/ 47 w 119"/>
                    <a:gd name="T3" fmla="*/ 77 h 283"/>
                    <a:gd name="T4" fmla="*/ 59 w 119"/>
                    <a:gd name="T5" fmla="*/ 69 h 283"/>
                    <a:gd name="T6" fmla="*/ 59 w 119"/>
                    <a:gd name="T7" fmla="*/ 283 h 283"/>
                    <a:gd name="T8" fmla="*/ 119 w 119"/>
                    <a:gd name="T9" fmla="*/ 283 h 283"/>
                    <a:gd name="T10" fmla="*/ 119 w 119"/>
                    <a:gd name="T11" fmla="*/ 0 h 283"/>
                    <a:gd name="T12" fmla="*/ 83 w 119"/>
                    <a:gd name="T13" fmla="*/ 0 h 283"/>
                    <a:gd name="T14" fmla="*/ 44 w 119"/>
                    <a:gd name="T15" fmla="*/ 24 h 283"/>
                    <a:gd name="T16" fmla="*/ 0 w 119"/>
                    <a:gd name="T17" fmla="*/ 42 h 283"/>
                    <a:gd name="T18" fmla="*/ 0 w 119"/>
                    <a:gd name="T19" fmla="*/ 93 h 283"/>
                    <a:gd name="T20" fmla="*/ 16 w 119"/>
                    <a:gd name="T21" fmla="*/ 90 h 283"/>
                    <a:gd name="T22" fmla="*/ 32 w 119"/>
                    <a:gd name="T23" fmla="*/ 8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283">
                      <a:moveTo>
                        <a:pt x="32" y="85"/>
                      </a:moveTo>
                      <a:cubicBezTo>
                        <a:pt x="37" y="82"/>
                        <a:pt x="42" y="80"/>
                        <a:pt x="47" y="77"/>
                      </a:cubicBezTo>
                      <a:cubicBezTo>
                        <a:pt x="51" y="75"/>
                        <a:pt x="55" y="72"/>
                        <a:pt x="59" y="69"/>
                      </a:cubicBezTo>
                      <a:cubicBezTo>
                        <a:pt x="59" y="283"/>
                        <a:pt x="59" y="283"/>
                        <a:pt x="59" y="283"/>
                      </a:cubicBezTo>
                      <a:cubicBezTo>
                        <a:pt x="119" y="283"/>
                        <a:pt x="119" y="283"/>
                        <a:pt x="119" y="283"/>
                      </a:cubicBezTo>
                      <a:cubicBezTo>
                        <a:pt x="119" y="0"/>
                        <a:pt x="119" y="0"/>
                        <a:pt x="119" y="0"/>
                      </a:cubicBezTo>
                      <a:cubicBezTo>
                        <a:pt x="83" y="0"/>
                        <a:pt x="83" y="0"/>
                        <a:pt x="83" y="0"/>
                      </a:cubicBezTo>
                      <a:cubicBezTo>
                        <a:pt x="71" y="9"/>
                        <a:pt x="59" y="17"/>
                        <a:pt x="44" y="24"/>
                      </a:cubicBezTo>
                      <a:cubicBezTo>
                        <a:pt x="31" y="31"/>
                        <a:pt x="16" y="37"/>
                        <a:pt x="0" y="42"/>
                      </a:cubicBezTo>
                      <a:cubicBezTo>
                        <a:pt x="0" y="93"/>
                        <a:pt x="0" y="93"/>
                        <a:pt x="0" y="93"/>
                      </a:cubicBezTo>
                      <a:cubicBezTo>
                        <a:pt x="5" y="93"/>
                        <a:pt x="11" y="92"/>
                        <a:pt x="16" y="90"/>
                      </a:cubicBezTo>
                      <a:cubicBezTo>
                        <a:pt x="22" y="89"/>
                        <a:pt x="27" y="87"/>
                        <a:pt x="32"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55" name="Freeform 13"/>
                <p:cNvSpPr>
                  <a:spLocks/>
                </p:cNvSpPr>
                <p:nvPr/>
              </p:nvSpPr>
              <p:spPr bwMode="auto">
                <a:xfrm>
                  <a:off x="-5262563" y="-2738437"/>
                  <a:ext cx="450850" cy="1063625"/>
                </a:xfrm>
                <a:custGeom>
                  <a:avLst/>
                  <a:gdLst>
                    <a:gd name="T0" fmla="*/ 33 w 120"/>
                    <a:gd name="T1" fmla="*/ 85 h 283"/>
                    <a:gd name="T2" fmla="*/ 47 w 120"/>
                    <a:gd name="T3" fmla="*/ 77 h 283"/>
                    <a:gd name="T4" fmla="*/ 59 w 120"/>
                    <a:gd name="T5" fmla="*/ 69 h 283"/>
                    <a:gd name="T6" fmla="*/ 59 w 120"/>
                    <a:gd name="T7" fmla="*/ 283 h 283"/>
                    <a:gd name="T8" fmla="*/ 120 w 120"/>
                    <a:gd name="T9" fmla="*/ 283 h 283"/>
                    <a:gd name="T10" fmla="*/ 120 w 120"/>
                    <a:gd name="T11" fmla="*/ 0 h 283"/>
                    <a:gd name="T12" fmla="*/ 83 w 120"/>
                    <a:gd name="T13" fmla="*/ 0 h 283"/>
                    <a:gd name="T14" fmla="*/ 45 w 120"/>
                    <a:gd name="T15" fmla="*/ 24 h 283"/>
                    <a:gd name="T16" fmla="*/ 0 w 120"/>
                    <a:gd name="T17" fmla="*/ 42 h 283"/>
                    <a:gd name="T18" fmla="*/ 0 w 120"/>
                    <a:gd name="T19" fmla="*/ 93 h 283"/>
                    <a:gd name="T20" fmla="*/ 17 w 120"/>
                    <a:gd name="T21" fmla="*/ 90 h 283"/>
                    <a:gd name="T22" fmla="*/ 33 w 120"/>
                    <a:gd name="T23" fmla="*/ 8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 h="283">
                      <a:moveTo>
                        <a:pt x="33" y="85"/>
                      </a:moveTo>
                      <a:cubicBezTo>
                        <a:pt x="38" y="82"/>
                        <a:pt x="43" y="80"/>
                        <a:pt x="47" y="77"/>
                      </a:cubicBezTo>
                      <a:cubicBezTo>
                        <a:pt x="52" y="75"/>
                        <a:pt x="56" y="72"/>
                        <a:pt x="59" y="69"/>
                      </a:cubicBezTo>
                      <a:cubicBezTo>
                        <a:pt x="59" y="283"/>
                        <a:pt x="59" y="283"/>
                        <a:pt x="59" y="283"/>
                      </a:cubicBezTo>
                      <a:cubicBezTo>
                        <a:pt x="120" y="283"/>
                        <a:pt x="120" y="283"/>
                        <a:pt x="120" y="283"/>
                      </a:cubicBezTo>
                      <a:cubicBezTo>
                        <a:pt x="120" y="0"/>
                        <a:pt x="120" y="0"/>
                        <a:pt x="120" y="0"/>
                      </a:cubicBezTo>
                      <a:cubicBezTo>
                        <a:pt x="83" y="0"/>
                        <a:pt x="83" y="0"/>
                        <a:pt x="83" y="0"/>
                      </a:cubicBezTo>
                      <a:cubicBezTo>
                        <a:pt x="72" y="9"/>
                        <a:pt x="59" y="17"/>
                        <a:pt x="45" y="24"/>
                      </a:cubicBezTo>
                      <a:cubicBezTo>
                        <a:pt x="31" y="31"/>
                        <a:pt x="16" y="37"/>
                        <a:pt x="0" y="42"/>
                      </a:cubicBezTo>
                      <a:cubicBezTo>
                        <a:pt x="0" y="93"/>
                        <a:pt x="0" y="93"/>
                        <a:pt x="0" y="93"/>
                      </a:cubicBezTo>
                      <a:cubicBezTo>
                        <a:pt x="6" y="93"/>
                        <a:pt x="11" y="92"/>
                        <a:pt x="17" y="90"/>
                      </a:cubicBezTo>
                      <a:cubicBezTo>
                        <a:pt x="22" y="89"/>
                        <a:pt x="27" y="87"/>
                        <a:pt x="33"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56" name="Freeform 14"/>
                <p:cNvSpPr>
                  <a:spLocks noEditPoints="1"/>
                </p:cNvSpPr>
                <p:nvPr/>
              </p:nvSpPr>
              <p:spPr bwMode="auto">
                <a:xfrm>
                  <a:off x="-4446588" y="239713"/>
                  <a:ext cx="755650" cy="1076325"/>
                </a:xfrm>
                <a:custGeom>
                  <a:avLst/>
                  <a:gdLst>
                    <a:gd name="T0" fmla="*/ 104 w 201"/>
                    <a:gd name="T1" fmla="*/ 0 h 286"/>
                    <a:gd name="T2" fmla="*/ 27 w 201"/>
                    <a:gd name="T3" fmla="*/ 38 h 286"/>
                    <a:gd name="T4" fmla="*/ 0 w 201"/>
                    <a:gd name="T5" fmla="*/ 148 h 286"/>
                    <a:gd name="T6" fmla="*/ 99 w 201"/>
                    <a:gd name="T7" fmla="*/ 286 h 286"/>
                    <a:gd name="T8" fmla="*/ 174 w 201"/>
                    <a:gd name="T9" fmla="*/ 249 h 286"/>
                    <a:gd name="T10" fmla="*/ 201 w 201"/>
                    <a:gd name="T11" fmla="*/ 141 h 286"/>
                    <a:gd name="T12" fmla="*/ 104 w 201"/>
                    <a:gd name="T13" fmla="*/ 0 h 286"/>
                    <a:gd name="T14" fmla="*/ 101 w 201"/>
                    <a:gd name="T15" fmla="*/ 240 h 286"/>
                    <a:gd name="T16" fmla="*/ 62 w 201"/>
                    <a:gd name="T17" fmla="*/ 146 h 286"/>
                    <a:gd name="T18" fmla="*/ 101 w 201"/>
                    <a:gd name="T19" fmla="*/ 47 h 286"/>
                    <a:gd name="T20" fmla="*/ 138 w 201"/>
                    <a:gd name="T21" fmla="*/ 143 h 286"/>
                    <a:gd name="T22" fmla="*/ 101 w 201"/>
                    <a:gd name="T23" fmla="*/ 24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 h="286">
                      <a:moveTo>
                        <a:pt x="104" y="0"/>
                      </a:moveTo>
                      <a:cubicBezTo>
                        <a:pt x="70" y="0"/>
                        <a:pt x="44" y="13"/>
                        <a:pt x="27" y="38"/>
                      </a:cubicBezTo>
                      <a:cubicBezTo>
                        <a:pt x="9" y="63"/>
                        <a:pt x="0" y="100"/>
                        <a:pt x="0" y="148"/>
                      </a:cubicBezTo>
                      <a:cubicBezTo>
                        <a:pt x="0" y="240"/>
                        <a:pt x="33" y="286"/>
                        <a:pt x="99" y="286"/>
                      </a:cubicBezTo>
                      <a:cubicBezTo>
                        <a:pt x="131" y="286"/>
                        <a:pt x="157" y="274"/>
                        <a:pt x="174" y="249"/>
                      </a:cubicBezTo>
                      <a:cubicBezTo>
                        <a:pt x="192" y="224"/>
                        <a:pt x="201" y="188"/>
                        <a:pt x="201" y="141"/>
                      </a:cubicBezTo>
                      <a:cubicBezTo>
                        <a:pt x="201" y="47"/>
                        <a:pt x="168" y="0"/>
                        <a:pt x="104" y="0"/>
                      </a:cubicBezTo>
                      <a:close/>
                      <a:moveTo>
                        <a:pt x="101" y="240"/>
                      </a:moveTo>
                      <a:cubicBezTo>
                        <a:pt x="75" y="240"/>
                        <a:pt x="62" y="209"/>
                        <a:pt x="62" y="146"/>
                      </a:cubicBezTo>
                      <a:cubicBezTo>
                        <a:pt x="62" y="80"/>
                        <a:pt x="75" y="47"/>
                        <a:pt x="101" y="47"/>
                      </a:cubicBezTo>
                      <a:cubicBezTo>
                        <a:pt x="126" y="47"/>
                        <a:pt x="138" y="79"/>
                        <a:pt x="138" y="143"/>
                      </a:cubicBezTo>
                      <a:cubicBezTo>
                        <a:pt x="138" y="208"/>
                        <a:pt x="126" y="240"/>
                        <a:pt x="101"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57" name="Freeform 15"/>
                <p:cNvSpPr>
                  <a:spLocks/>
                </p:cNvSpPr>
                <p:nvPr/>
              </p:nvSpPr>
              <p:spPr bwMode="auto">
                <a:xfrm>
                  <a:off x="-2608263" y="-1249362"/>
                  <a:ext cx="450850" cy="1060450"/>
                </a:xfrm>
                <a:custGeom>
                  <a:avLst/>
                  <a:gdLst>
                    <a:gd name="T0" fmla="*/ 120 w 120"/>
                    <a:gd name="T1" fmla="*/ 282 h 282"/>
                    <a:gd name="T2" fmla="*/ 120 w 120"/>
                    <a:gd name="T3" fmla="*/ 0 h 282"/>
                    <a:gd name="T4" fmla="*/ 83 w 120"/>
                    <a:gd name="T5" fmla="*/ 0 h 282"/>
                    <a:gd name="T6" fmla="*/ 45 w 120"/>
                    <a:gd name="T7" fmla="*/ 23 h 282"/>
                    <a:gd name="T8" fmla="*/ 0 w 120"/>
                    <a:gd name="T9" fmla="*/ 41 h 282"/>
                    <a:gd name="T10" fmla="*/ 0 w 120"/>
                    <a:gd name="T11" fmla="*/ 92 h 282"/>
                    <a:gd name="T12" fmla="*/ 17 w 120"/>
                    <a:gd name="T13" fmla="*/ 89 h 282"/>
                    <a:gd name="T14" fmla="*/ 33 w 120"/>
                    <a:gd name="T15" fmla="*/ 84 h 282"/>
                    <a:gd name="T16" fmla="*/ 47 w 120"/>
                    <a:gd name="T17" fmla="*/ 77 h 282"/>
                    <a:gd name="T18" fmla="*/ 59 w 120"/>
                    <a:gd name="T19" fmla="*/ 68 h 282"/>
                    <a:gd name="T20" fmla="*/ 59 w 120"/>
                    <a:gd name="T21" fmla="*/ 282 h 282"/>
                    <a:gd name="T22" fmla="*/ 120 w 120"/>
                    <a:gd name="T23"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 h="282">
                      <a:moveTo>
                        <a:pt x="120" y="282"/>
                      </a:moveTo>
                      <a:cubicBezTo>
                        <a:pt x="120" y="0"/>
                        <a:pt x="120" y="0"/>
                        <a:pt x="120" y="0"/>
                      </a:cubicBezTo>
                      <a:cubicBezTo>
                        <a:pt x="83" y="0"/>
                        <a:pt x="83" y="0"/>
                        <a:pt x="83" y="0"/>
                      </a:cubicBezTo>
                      <a:cubicBezTo>
                        <a:pt x="72" y="8"/>
                        <a:pt x="59" y="16"/>
                        <a:pt x="45" y="23"/>
                      </a:cubicBezTo>
                      <a:cubicBezTo>
                        <a:pt x="31" y="31"/>
                        <a:pt x="16" y="36"/>
                        <a:pt x="0" y="41"/>
                      </a:cubicBezTo>
                      <a:cubicBezTo>
                        <a:pt x="0" y="92"/>
                        <a:pt x="0" y="92"/>
                        <a:pt x="0" y="92"/>
                      </a:cubicBezTo>
                      <a:cubicBezTo>
                        <a:pt x="6" y="92"/>
                        <a:pt x="11" y="91"/>
                        <a:pt x="17" y="89"/>
                      </a:cubicBezTo>
                      <a:cubicBezTo>
                        <a:pt x="22" y="88"/>
                        <a:pt x="28" y="86"/>
                        <a:pt x="33" y="84"/>
                      </a:cubicBezTo>
                      <a:cubicBezTo>
                        <a:pt x="38" y="82"/>
                        <a:pt x="43" y="79"/>
                        <a:pt x="47" y="77"/>
                      </a:cubicBezTo>
                      <a:cubicBezTo>
                        <a:pt x="52" y="74"/>
                        <a:pt x="56" y="71"/>
                        <a:pt x="59" y="68"/>
                      </a:cubicBezTo>
                      <a:cubicBezTo>
                        <a:pt x="59" y="282"/>
                        <a:pt x="59" y="282"/>
                        <a:pt x="59" y="282"/>
                      </a:cubicBezTo>
                      <a:lnTo>
                        <a:pt x="12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58" name="Freeform 16"/>
                <p:cNvSpPr>
                  <a:spLocks noEditPoints="1"/>
                </p:cNvSpPr>
                <p:nvPr/>
              </p:nvSpPr>
              <p:spPr bwMode="auto">
                <a:xfrm>
                  <a:off x="-2709863" y="239713"/>
                  <a:ext cx="755650" cy="1076325"/>
                </a:xfrm>
                <a:custGeom>
                  <a:avLst/>
                  <a:gdLst>
                    <a:gd name="T0" fmla="*/ 104 w 201"/>
                    <a:gd name="T1" fmla="*/ 0 h 286"/>
                    <a:gd name="T2" fmla="*/ 27 w 201"/>
                    <a:gd name="T3" fmla="*/ 38 h 286"/>
                    <a:gd name="T4" fmla="*/ 0 w 201"/>
                    <a:gd name="T5" fmla="*/ 148 h 286"/>
                    <a:gd name="T6" fmla="*/ 99 w 201"/>
                    <a:gd name="T7" fmla="*/ 286 h 286"/>
                    <a:gd name="T8" fmla="*/ 174 w 201"/>
                    <a:gd name="T9" fmla="*/ 249 h 286"/>
                    <a:gd name="T10" fmla="*/ 201 w 201"/>
                    <a:gd name="T11" fmla="*/ 141 h 286"/>
                    <a:gd name="T12" fmla="*/ 104 w 201"/>
                    <a:gd name="T13" fmla="*/ 0 h 286"/>
                    <a:gd name="T14" fmla="*/ 100 w 201"/>
                    <a:gd name="T15" fmla="*/ 240 h 286"/>
                    <a:gd name="T16" fmla="*/ 62 w 201"/>
                    <a:gd name="T17" fmla="*/ 146 h 286"/>
                    <a:gd name="T18" fmla="*/ 101 w 201"/>
                    <a:gd name="T19" fmla="*/ 47 h 286"/>
                    <a:gd name="T20" fmla="*/ 138 w 201"/>
                    <a:gd name="T21" fmla="*/ 143 h 286"/>
                    <a:gd name="T22" fmla="*/ 100 w 201"/>
                    <a:gd name="T23" fmla="*/ 24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 h="286">
                      <a:moveTo>
                        <a:pt x="104" y="0"/>
                      </a:moveTo>
                      <a:cubicBezTo>
                        <a:pt x="70" y="0"/>
                        <a:pt x="44" y="13"/>
                        <a:pt x="27" y="38"/>
                      </a:cubicBezTo>
                      <a:cubicBezTo>
                        <a:pt x="9" y="63"/>
                        <a:pt x="0" y="100"/>
                        <a:pt x="0" y="148"/>
                      </a:cubicBezTo>
                      <a:cubicBezTo>
                        <a:pt x="0" y="240"/>
                        <a:pt x="33" y="286"/>
                        <a:pt x="99" y="286"/>
                      </a:cubicBezTo>
                      <a:cubicBezTo>
                        <a:pt x="131" y="286"/>
                        <a:pt x="157" y="274"/>
                        <a:pt x="174" y="249"/>
                      </a:cubicBezTo>
                      <a:cubicBezTo>
                        <a:pt x="192" y="224"/>
                        <a:pt x="201" y="188"/>
                        <a:pt x="201" y="141"/>
                      </a:cubicBezTo>
                      <a:cubicBezTo>
                        <a:pt x="201" y="47"/>
                        <a:pt x="168" y="0"/>
                        <a:pt x="104" y="0"/>
                      </a:cubicBezTo>
                      <a:close/>
                      <a:moveTo>
                        <a:pt x="100" y="240"/>
                      </a:moveTo>
                      <a:cubicBezTo>
                        <a:pt x="75" y="240"/>
                        <a:pt x="62" y="209"/>
                        <a:pt x="62" y="146"/>
                      </a:cubicBezTo>
                      <a:cubicBezTo>
                        <a:pt x="62" y="80"/>
                        <a:pt x="75" y="47"/>
                        <a:pt x="101" y="47"/>
                      </a:cubicBezTo>
                      <a:cubicBezTo>
                        <a:pt x="126" y="47"/>
                        <a:pt x="138" y="79"/>
                        <a:pt x="138" y="143"/>
                      </a:cubicBezTo>
                      <a:cubicBezTo>
                        <a:pt x="138" y="208"/>
                        <a:pt x="126" y="240"/>
                        <a:pt x="100"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59" name="Freeform 17"/>
                <p:cNvSpPr>
                  <a:spLocks noEditPoints="1"/>
                </p:cNvSpPr>
                <p:nvPr/>
              </p:nvSpPr>
              <p:spPr bwMode="auto">
                <a:xfrm>
                  <a:off x="-2709863" y="-2732087"/>
                  <a:ext cx="755650" cy="1076325"/>
                </a:xfrm>
                <a:custGeom>
                  <a:avLst/>
                  <a:gdLst>
                    <a:gd name="T0" fmla="*/ 104 w 201"/>
                    <a:gd name="T1" fmla="*/ 0 h 286"/>
                    <a:gd name="T2" fmla="*/ 27 w 201"/>
                    <a:gd name="T3" fmla="*/ 38 h 286"/>
                    <a:gd name="T4" fmla="*/ 0 w 201"/>
                    <a:gd name="T5" fmla="*/ 147 h 286"/>
                    <a:gd name="T6" fmla="*/ 99 w 201"/>
                    <a:gd name="T7" fmla="*/ 286 h 286"/>
                    <a:gd name="T8" fmla="*/ 174 w 201"/>
                    <a:gd name="T9" fmla="*/ 249 h 286"/>
                    <a:gd name="T10" fmla="*/ 201 w 201"/>
                    <a:gd name="T11" fmla="*/ 141 h 286"/>
                    <a:gd name="T12" fmla="*/ 104 w 201"/>
                    <a:gd name="T13" fmla="*/ 0 h 286"/>
                    <a:gd name="T14" fmla="*/ 100 w 201"/>
                    <a:gd name="T15" fmla="*/ 239 h 286"/>
                    <a:gd name="T16" fmla="*/ 62 w 201"/>
                    <a:gd name="T17" fmla="*/ 146 h 286"/>
                    <a:gd name="T18" fmla="*/ 101 w 201"/>
                    <a:gd name="T19" fmla="*/ 46 h 286"/>
                    <a:gd name="T20" fmla="*/ 138 w 201"/>
                    <a:gd name="T21" fmla="*/ 143 h 286"/>
                    <a:gd name="T22" fmla="*/ 100 w 201"/>
                    <a:gd name="T23" fmla="*/ 23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 h="286">
                      <a:moveTo>
                        <a:pt x="104" y="0"/>
                      </a:moveTo>
                      <a:cubicBezTo>
                        <a:pt x="70" y="0"/>
                        <a:pt x="44" y="13"/>
                        <a:pt x="27" y="38"/>
                      </a:cubicBezTo>
                      <a:cubicBezTo>
                        <a:pt x="9" y="63"/>
                        <a:pt x="0" y="99"/>
                        <a:pt x="0" y="147"/>
                      </a:cubicBezTo>
                      <a:cubicBezTo>
                        <a:pt x="0" y="240"/>
                        <a:pt x="33" y="286"/>
                        <a:pt x="99" y="286"/>
                      </a:cubicBezTo>
                      <a:cubicBezTo>
                        <a:pt x="131" y="286"/>
                        <a:pt x="157" y="274"/>
                        <a:pt x="174" y="249"/>
                      </a:cubicBezTo>
                      <a:cubicBezTo>
                        <a:pt x="192" y="224"/>
                        <a:pt x="201" y="188"/>
                        <a:pt x="201" y="141"/>
                      </a:cubicBezTo>
                      <a:cubicBezTo>
                        <a:pt x="201" y="47"/>
                        <a:pt x="168" y="0"/>
                        <a:pt x="104" y="0"/>
                      </a:cubicBezTo>
                      <a:close/>
                      <a:moveTo>
                        <a:pt x="100" y="239"/>
                      </a:moveTo>
                      <a:cubicBezTo>
                        <a:pt x="75" y="239"/>
                        <a:pt x="62" y="208"/>
                        <a:pt x="62" y="146"/>
                      </a:cubicBezTo>
                      <a:cubicBezTo>
                        <a:pt x="62" y="80"/>
                        <a:pt x="75" y="46"/>
                        <a:pt x="101" y="46"/>
                      </a:cubicBezTo>
                      <a:cubicBezTo>
                        <a:pt x="126" y="46"/>
                        <a:pt x="138" y="79"/>
                        <a:pt x="138" y="143"/>
                      </a:cubicBezTo>
                      <a:cubicBezTo>
                        <a:pt x="138" y="207"/>
                        <a:pt x="126" y="239"/>
                        <a:pt x="100" y="2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60" name="Freeform 18"/>
                <p:cNvSpPr>
                  <a:spLocks noEditPoints="1"/>
                </p:cNvSpPr>
                <p:nvPr/>
              </p:nvSpPr>
              <p:spPr bwMode="auto">
                <a:xfrm>
                  <a:off x="-3592513" y="-1246187"/>
                  <a:ext cx="755650" cy="1076325"/>
                </a:xfrm>
                <a:custGeom>
                  <a:avLst/>
                  <a:gdLst>
                    <a:gd name="T0" fmla="*/ 104 w 201"/>
                    <a:gd name="T1" fmla="*/ 0 h 286"/>
                    <a:gd name="T2" fmla="*/ 27 w 201"/>
                    <a:gd name="T3" fmla="*/ 38 h 286"/>
                    <a:gd name="T4" fmla="*/ 0 w 201"/>
                    <a:gd name="T5" fmla="*/ 148 h 286"/>
                    <a:gd name="T6" fmla="*/ 99 w 201"/>
                    <a:gd name="T7" fmla="*/ 286 h 286"/>
                    <a:gd name="T8" fmla="*/ 175 w 201"/>
                    <a:gd name="T9" fmla="*/ 249 h 286"/>
                    <a:gd name="T10" fmla="*/ 201 w 201"/>
                    <a:gd name="T11" fmla="*/ 141 h 286"/>
                    <a:gd name="T12" fmla="*/ 104 w 201"/>
                    <a:gd name="T13" fmla="*/ 0 h 286"/>
                    <a:gd name="T14" fmla="*/ 101 w 201"/>
                    <a:gd name="T15" fmla="*/ 240 h 286"/>
                    <a:gd name="T16" fmla="*/ 62 w 201"/>
                    <a:gd name="T17" fmla="*/ 146 h 286"/>
                    <a:gd name="T18" fmla="*/ 102 w 201"/>
                    <a:gd name="T19" fmla="*/ 47 h 286"/>
                    <a:gd name="T20" fmla="*/ 139 w 201"/>
                    <a:gd name="T21" fmla="*/ 143 h 286"/>
                    <a:gd name="T22" fmla="*/ 101 w 201"/>
                    <a:gd name="T23" fmla="*/ 24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 h="286">
                      <a:moveTo>
                        <a:pt x="104" y="0"/>
                      </a:moveTo>
                      <a:cubicBezTo>
                        <a:pt x="71" y="0"/>
                        <a:pt x="45" y="13"/>
                        <a:pt x="27" y="38"/>
                      </a:cubicBezTo>
                      <a:cubicBezTo>
                        <a:pt x="9" y="63"/>
                        <a:pt x="0" y="100"/>
                        <a:pt x="0" y="148"/>
                      </a:cubicBezTo>
                      <a:cubicBezTo>
                        <a:pt x="0" y="240"/>
                        <a:pt x="33" y="286"/>
                        <a:pt x="99" y="286"/>
                      </a:cubicBezTo>
                      <a:cubicBezTo>
                        <a:pt x="132" y="286"/>
                        <a:pt x="157" y="274"/>
                        <a:pt x="175" y="249"/>
                      </a:cubicBezTo>
                      <a:cubicBezTo>
                        <a:pt x="192" y="224"/>
                        <a:pt x="201" y="188"/>
                        <a:pt x="201" y="141"/>
                      </a:cubicBezTo>
                      <a:cubicBezTo>
                        <a:pt x="201" y="47"/>
                        <a:pt x="169" y="0"/>
                        <a:pt x="104" y="0"/>
                      </a:cubicBezTo>
                      <a:close/>
                      <a:moveTo>
                        <a:pt x="101" y="240"/>
                      </a:moveTo>
                      <a:cubicBezTo>
                        <a:pt x="75" y="240"/>
                        <a:pt x="62" y="208"/>
                        <a:pt x="62" y="146"/>
                      </a:cubicBezTo>
                      <a:cubicBezTo>
                        <a:pt x="62" y="80"/>
                        <a:pt x="75" y="47"/>
                        <a:pt x="102" y="47"/>
                      </a:cubicBezTo>
                      <a:cubicBezTo>
                        <a:pt x="126" y="47"/>
                        <a:pt x="139" y="79"/>
                        <a:pt x="139" y="143"/>
                      </a:cubicBezTo>
                      <a:cubicBezTo>
                        <a:pt x="139" y="207"/>
                        <a:pt x="126" y="240"/>
                        <a:pt x="101"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61" name="Freeform 19"/>
                <p:cNvSpPr>
                  <a:spLocks noEditPoints="1"/>
                </p:cNvSpPr>
                <p:nvPr/>
              </p:nvSpPr>
              <p:spPr bwMode="auto">
                <a:xfrm>
                  <a:off x="-1792288" y="239713"/>
                  <a:ext cx="755650" cy="1076325"/>
                </a:xfrm>
                <a:custGeom>
                  <a:avLst/>
                  <a:gdLst>
                    <a:gd name="T0" fmla="*/ 104 w 201"/>
                    <a:gd name="T1" fmla="*/ 0 h 286"/>
                    <a:gd name="T2" fmla="*/ 27 w 201"/>
                    <a:gd name="T3" fmla="*/ 38 h 286"/>
                    <a:gd name="T4" fmla="*/ 0 w 201"/>
                    <a:gd name="T5" fmla="*/ 148 h 286"/>
                    <a:gd name="T6" fmla="*/ 99 w 201"/>
                    <a:gd name="T7" fmla="*/ 286 h 286"/>
                    <a:gd name="T8" fmla="*/ 174 w 201"/>
                    <a:gd name="T9" fmla="*/ 249 h 286"/>
                    <a:gd name="T10" fmla="*/ 201 w 201"/>
                    <a:gd name="T11" fmla="*/ 141 h 286"/>
                    <a:gd name="T12" fmla="*/ 104 w 201"/>
                    <a:gd name="T13" fmla="*/ 0 h 286"/>
                    <a:gd name="T14" fmla="*/ 101 w 201"/>
                    <a:gd name="T15" fmla="*/ 240 h 286"/>
                    <a:gd name="T16" fmla="*/ 62 w 201"/>
                    <a:gd name="T17" fmla="*/ 146 h 286"/>
                    <a:gd name="T18" fmla="*/ 102 w 201"/>
                    <a:gd name="T19" fmla="*/ 47 h 286"/>
                    <a:gd name="T20" fmla="*/ 139 w 201"/>
                    <a:gd name="T21" fmla="*/ 143 h 286"/>
                    <a:gd name="T22" fmla="*/ 101 w 201"/>
                    <a:gd name="T23" fmla="*/ 24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 h="286">
                      <a:moveTo>
                        <a:pt x="104" y="0"/>
                      </a:moveTo>
                      <a:cubicBezTo>
                        <a:pt x="70" y="0"/>
                        <a:pt x="45" y="13"/>
                        <a:pt x="27" y="38"/>
                      </a:cubicBezTo>
                      <a:cubicBezTo>
                        <a:pt x="9" y="63"/>
                        <a:pt x="0" y="100"/>
                        <a:pt x="0" y="148"/>
                      </a:cubicBezTo>
                      <a:cubicBezTo>
                        <a:pt x="0" y="240"/>
                        <a:pt x="33" y="286"/>
                        <a:pt x="99" y="286"/>
                      </a:cubicBezTo>
                      <a:cubicBezTo>
                        <a:pt x="132" y="286"/>
                        <a:pt x="157" y="274"/>
                        <a:pt x="174" y="249"/>
                      </a:cubicBezTo>
                      <a:cubicBezTo>
                        <a:pt x="192" y="224"/>
                        <a:pt x="201" y="188"/>
                        <a:pt x="201" y="141"/>
                      </a:cubicBezTo>
                      <a:cubicBezTo>
                        <a:pt x="201" y="47"/>
                        <a:pt x="169" y="0"/>
                        <a:pt x="104" y="0"/>
                      </a:cubicBezTo>
                      <a:close/>
                      <a:moveTo>
                        <a:pt x="101" y="240"/>
                      </a:moveTo>
                      <a:cubicBezTo>
                        <a:pt x="75" y="240"/>
                        <a:pt x="62" y="209"/>
                        <a:pt x="62" y="146"/>
                      </a:cubicBezTo>
                      <a:cubicBezTo>
                        <a:pt x="62" y="80"/>
                        <a:pt x="75" y="47"/>
                        <a:pt x="102" y="47"/>
                      </a:cubicBezTo>
                      <a:cubicBezTo>
                        <a:pt x="126" y="47"/>
                        <a:pt x="139" y="79"/>
                        <a:pt x="139" y="143"/>
                      </a:cubicBezTo>
                      <a:cubicBezTo>
                        <a:pt x="139" y="208"/>
                        <a:pt x="126" y="240"/>
                        <a:pt x="101"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114" y="5101502"/>
                <a:ext cx="646710" cy="646710"/>
              </a:xfrm>
              <a:prstGeom prst="rect">
                <a:avLst/>
              </a:prstGeom>
            </p:spPr>
          </p:pic>
          <p:grpSp>
            <p:nvGrpSpPr>
              <p:cNvPr id="16" name="Group 15"/>
              <p:cNvGrpSpPr/>
              <p:nvPr/>
            </p:nvGrpSpPr>
            <p:grpSpPr>
              <a:xfrm>
                <a:off x="313191" y="4106750"/>
                <a:ext cx="1392869" cy="1707360"/>
                <a:chOff x="313191" y="4732388"/>
                <a:chExt cx="1392869" cy="1707360"/>
              </a:xfrm>
            </p:grpSpPr>
            <p:grpSp>
              <p:nvGrpSpPr>
                <p:cNvPr id="33" name="Group 32"/>
                <p:cNvGrpSpPr>
                  <a:grpSpLocks noChangeAspect="1"/>
                </p:cNvGrpSpPr>
                <p:nvPr/>
              </p:nvGrpSpPr>
              <p:grpSpPr>
                <a:xfrm>
                  <a:off x="791659" y="4732388"/>
                  <a:ext cx="914401" cy="1187440"/>
                  <a:chOff x="1644407" y="5115540"/>
                  <a:chExt cx="822960" cy="1068695"/>
                </a:xfrm>
              </p:grpSpPr>
              <p:sp>
                <p:nvSpPr>
                  <p:cNvPr id="44" name="Rectangle 43"/>
                  <p:cNvSpPr/>
                  <p:nvPr/>
                </p:nvSpPr>
                <p:spPr bwMode="auto">
                  <a:xfrm>
                    <a:off x="1660881" y="5191639"/>
                    <a:ext cx="790012" cy="90757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lgn="ctr" defTabSz="932472">
                      <a:lnSpc>
                        <a:spcPct val="90000"/>
                      </a:lnSpc>
                      <a:buFont typeface="Wingdings 3" panose="05040102010807070707" pitchFamily="18" charset="2"/>
                      <a:buChar char="Æ"/>
                    </a:pPr>
                    <a:endParaRPr lang="en-US" sz="2000" b="1" dirty="0" err="1" smtClean="0">
                      <a:solidFill>
                        <a:srgbClr val="FFFFFF"/>
                      </a:solidFill>
                      <a:latin typeface="Segoe UI Light"/>
                      <a:ea typeface="Segoe UI" pitchFamily="34" charset="0"/>
                      <a:cs typeface="Segoe UI" pitchFamily="34" charset="0"/>
                    </a:endParaRPr>
                  </a:p>
                </p:txBody>
              </p:sp>
              <p:grpSp>
                <p:nvGrpSpPr>
                  <p:cNvPr id="45" name="Group 44"/>
                  <p:cNvGrpSpPr/>
                  <p:nvPr/>
                </p:nvGrpSpPr>
                <p:grpSpPr>
                  <a:xfrm>
                    <a:off x="1644407" y="5115540"/>
                    <a:ext cx="822960" cy="1068695"/>
                    <a:chOff x="961359" y="2483721"/>
                    <a:chExt cx="822960" cy="1068695"/>
                  </a:xfrm>
                </p:grpSpPr>
                <p:sp>
                  <p:nvSpPr>
                    <p:cNvPr id="46" name="Oval 45"/>
                    <p:cNvSpPr>
                      <a:spLocks noChangeArrowheads="1"/>
                    </p:cNvSpPr>
                    <p:nvPr/>
                  </p:nvSpPr>
                  <p:spPr bwMode="auto">
                    <a:xfrm>
                      <a:off x="975436" y="2483721"/>
                      <a:ext cx="794803" cy="151025"/>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a:solidFill>
                          <a:srgbClr val="FFFFFF"/>
                        </a:solidFill>
                        <a:latin typeface="Segoe UI"/>
                        <a:cs typeface="+mn-cs"/>
                      </a:endParaRPr>
                    </a:p>
                  </p:txBody>
                </p:sp>
                <p:sp>
                  <p:nvSpPr>
                    <p:cNvPr id="47" name="Freeform 123"/>
                    <p:cNvSpPr>
                      <a:spLocks noEditPoints="1"/>
                    </p:cNvSpPr>
                    <p:nvPr/>
                  </p:nvSpPr>
                  <p:spPr bwMode="auto">
                    <a:xfrm>
                      <a:off x="961359" y="2588673"/>
                      <a:ext cx="822960" cy="96374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smtClean="0">
                        <a:solidFill>
                          <a:srgbClr val="FFFFFF"/>
                        </a:solidFill>
                        <a:latin typeface="Segoe UI"/>
                        <a:cs typeface="+mn-cs"/>
                      </a:endParaRPr>
                    </a:p>
                  </p:txBody>
                </p:sp>
              </p:grpSp>
            </p:grpSp>
            <p:grpSp>
              <p:nvGrpSpPr>
                <p:cNvPr id="34" name="Group 33"/>
                <p:cNvGrpSpPr>
                  <a:grpSpLocks noChangeAspect="1"/>
                </p:cNvGrpSpPr>
                <p:nvPr/>
              </p:nvGrpSpPr>
              <p:grpSpPr>
                <a:xfrm>
                  <a:off x="552425" y="4994175"/>
                  <a:ext cx="914401" cy="1183785"/>
                  <a:chOff x="1645666" y="5118829"/>
                  <a:chExt cx="822960" cy="1065406"/>
                </a:xfrm>
              </p:grpSpPr>
              <p:sp>
                <p:nvSpPr>
                  <p:cNvPr id="40" name="Rectangle 39"/>
                  <p:cNvSpPr/>
                  <p:nvPr/>
                </p:nvSpPr>
                <p:spPr bwMode="auto">
                  <a:xfrm>
                    <a:off x="1651311" y="5191641"/>
                    <a:ext cx="790012" cy="90757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lgn="ctr" defTabSz="932472">
                      <a:lnSpc>
                        <a:spcPct val="90000"/>
                      </a:lnSpc>
                      <a:buFont typeface="Wingdings 3" panose="05040102010807070707" pitchFamily="18" charset="2"/>
                      <a:buChar char="Æ"/>
                    </a:pPr>
                    <a:endParaRPr lang="en-US" sz="2000" b="1" dirty="0" err="1" smtClean="0">
                      <a:solidFill>
                        <a:srgbClr val="FFFFFF"/>
                      </a:solidFill>
                      <a:latin typeface="Segoe UI Light"/>
                      <a:ea typeface="Segoe UI" pitchFamily="34" charset="0"/>
                      <a:cs typeface="Segoe UI" pitchFamily="34" charset="0"/>
                    </a:endParaRPr>
                  </a:p>
                </p:txBody>
              </p:sp>
              <p:grpSp>
                <p:nvGrpSpPr>
                  <p:cNvPr id="41" name="Group 40"/>
                  <p:cNvGrpSpPr/>
                  <p:nvPr/>
                </p:nvGrpSpPr>
                <p:grpSpPr>
                  <a:xfrm>
                    <a:off x="1645666" y="5118829"/>
                    <a:ext cx="822960" cy="1065406"/>
                    <a:chOff x="962618" y="2487010"/>
                    <a:chExt cx="822960" cy="1065406"/>
                  </a:xfrm>
                </p:grpSpPr>
                <p:sp>
                  <p:nvSpPr>
                    <p:cNvPr id="42" name="Oval 41"/>
                    <p:cNvSpPr>
                      <a:spLocks noChangeArrowheads="1"/>
                    </p:cNvSpPr>
                    <p:nvPr/>
                  </p:nvSpPr>
                  <p:spPr bwMode="auto">
                    <a:xfrm>
                      <a:off x="976696" y="2487010"/>
                      <a:ext cx="794803" cy="151025"/>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a:solidFill>
                          <a:srgbClr val="FFFFFF"/>
                        </a:solidFill>
                        <a:latin typeface="Segoe UI"/>
                        <a:cs typeface="+mn-cs"/>
                      </a:endParaRPr>
                    </a:p>
                  </p:txBody>
                </p:sp>
                <p:sp>
                  <p:nvSpPr>
                    <p:cNvPr id="43" name="Freeform 123"/>
                    <p:cNvSpPr>
                      <a:spLocks noEditPoints="1"/>
                    </p:cNvSpPr>
                    <p:nvPr/>
                  </p:nvSpPr>
                  <p:spPr bwMode="auto">
                    <a:xfrm>
                      <a:off x="962618" y="2588673"/>
                      <a:ext cx="822960" cy="96374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smtClean="0">
                        <a:solidFill>
                          <a:srgbClr val="FFFFFF"/>
                        </a:solidFill>
                        <a:latin typeface="Segoe UI"/>
                        <a:cs typeface="+mn-cs"/>
                      </a:endParaRPr>
                    </a:p>
                  </p:txBody>
                </p:sp>
              </p:grpSp>
            </p:grpSp>
            <p:grpSp>
              <p:nvGrpSpPr>
                <p:cNvPr id="35" name="Group 34"/>
                <p:cNvGrpSpPr>
                  <a:grpSpLocks noChangeAspect="1"/>
                </p:cNvGrpSpPr>
                <p:nvPr/>
              </p:nvGrpSpPr>
              <p:grpSpPr>
                <a:xfrm>
                  <a:off x="313191" y="5252308"/>
                  <a:ext cx="914401" cy="1187440"/>
                  <a:chOff x="1625267" y="5096400"/>
                  <a:chExt cx="822960" cy="1068695"/>
                </a:xfrm>
              </p:grpSpPr>
              <p:sp>
                <p:nvSpPr>
                  <p:cNvPr id="36" name="Rectangle 35"/>
                  <p:cNvSpPr/>
                  <p:nvPr/>
                </p:nvSpPr>
                <p:spPr bwMode="auto">
                  <a:xfrm>
                    <a:off x="1632171" y="5172501"/>
                    <a:ext cx="790012" cy="90757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lgn="ctr" defTabSz="932472">
                      <a:lnSpc>
                        <a:spcPct val="90000"/>
                      </a:lnSpc>
                      <a:buFont typeface="Wingdings 3" panose="05040102010807070707" pitchFamily="18" charset="2"/>
                      <a:buChar char="Æ"/>
                    </a:pPr>
                    <a:endParaRPr lang="en-US" sz="2000" b="1" dirty="0" err="1" smtClean="0">
                      <a:solidFill>
                        <a:srgbClr val="FFFFFF"/>
                      </a:solidFill>
                      <a:latin typeface="Segoe UI Light"/>
                      <a:ea typeface="Segoe UI" pitchFamily="34" charset="0"/>
                      <a:cs typeface="Segoe UI" pitchFamily="34" charset="0"/>
                    </a:endParaRPr>
                  </a:p>
                </p:txBody>
              </p:sp>
              <p:grpSp>
                <p:nvGrpSpPr>
                  <p:cNvPr id="37" name="Group 36"/>
                  <p:cNvGrpSpPr/>
                  <p:nvPr/>
                </p:nvGrpSpPr>
                <p:grpSpPr>
                  <a:xfrm>
                    <a:off x="1625267" y="5096400"/>
                    <a:ext cx="822960" cy="1068695"/>
                    <a:chOff x="942219" y="2464581"/>
                    <a:chExt cx="822960" cy="1068695"/>
                  </a:xfrm>
                </p:grpSpPr>
                <p:sp>
                  <p:nvSpPr>
                    <p:cNvPr id="38" name="Oval 37"/>
                    <p:cNvSpPr>
                      <a:spLocks noChangeArrowheads="1"/>
                    </p:cNvSpPr>
                    <p:nvPr/>
                  </p:nvSpPr>
                  <p:spPr bwMode="auto">
                    <a:xfrm>
                      <a:off x="956299" y="2464581"/>
                      <a:ext cx="794803" cy="151025"/>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a:solidFill>
                          <a:srgbClr val="FFFFFF"/>
                        </a:solidFill>
                        <a:latin typeface="Segoe UI"/>
                        <a:cs typeface="+mn-cs"/>
                      </a:endParaRPr>
                    </a:p>
                  </p:txBody>
                </p:sp>
                <p:sp>
                  <p:nvSpPr>
                    <p:cNvPr id="39" name="Freeform 38"/>
                    <p:cNvSpPr>
                      <a:spLocks noEditPoints="1"/>
                    </p:cNvSpPr>
                    <p:nvPr/>
                  </p:nvSpPr>
                  <p:spPr bwMode="auto">
                    <a:xfrm>
                      <a:off x="942219" y="2569533"/>
                      <a:ext cx="822960" cy="96374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smtClean="0">
                        <a:solidFill>
                          <a:srgbClr val="FFFFFF"/>
                        </a:solidFill>
                        <a:latin typeface="Segoe UI"/>
                        <a:cs typeface="+mn-cs"/>
                      </a:endParaRPr>
                    </a:p>
                  </p:txBody>
                </p:sp>
              </p:grpSp>
            </p:grpSp>
          </p:grpSp>
          <p:grpSp>
            <p:nvGrpSpPr>
              <p:cNvPr id="17" name="Group 16"/>
              <p:cNvGrpSpPr>
                <a:grpSpLocks noChangeAspect="1"/>
              </p:cNvGrpSpPr>
              <p:nvPr/>
            </p:nvGrpSpPr>
            <p:grpSpPr>
              <a:xfrm>
                <a:off x="1886141" y="4096124"/>
                <a:ext cx="822960" cy="1008773"/>
                <a:chOff x="313191" y="4732388"/>
                <a:chExt cx="1392869" cy="1707360"/>
              </a:xfrm>
            </p:grpSpPr>
            <p:grpSp>
              <p:nvGrpSpPr>
                <p:cNvPr id="18" name="Group 17"/>
                <p:cNvGrpSpPr>
                  <a:grpSpLocks noChangeAspect="1"/>
                </p:cNvGrpSpPr>
                <p:nvPr/>
              </p:nvGrpSpPr>
              <p:grpSpPr>
                <a:xfrm>
                  <a:off x="791659" y="4732388"/>
                  <a:ext cx="914401" cy="1187440"/>
                  <a:chOff x="1644407" y="5115540"/>
                  <a:chExt cx="822960" cy="1068695"/>
                </a:xfrm>
              </p:grpSpPr>
              <p:sp>
                <p:nvSpPr>
                  <p:cNvPr id="29" name="Rectangle 28"/>
                  <p:cNvSpPr/>
                  <p:nvPr/>
                </p:nvSpPr>
                <p:spPr bwMode="auto">
                  <a:xfrm>
                    <a:off x="1660881" y="5191639"/>
                    <a:ext cx="790012" cy="90757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lgn="ctr" defTabSz="932472">
                      <a:lnSpc>
                        <a:spcPct val="90000"/>
                      </a:lnSpc>
                      <a:buFont typeface="Wingdings 3" panose="05040102010807070707" pitchFamily="18" charset="2"/>
                      <a:buChar char="Æ"/>
                    </a:pPr>
                    <a:endParaRPr lang="en-US" sz="2000" b="1" dirty="0" err="1" smtClean="0">
                      <a:solidFill>
                        <a:srgbClr val="FFFFFF"/>
                      </a:solidFill>
                      <a:latin typeface="Segoe UI Light"/>
                      <a:ea typeface="Segoe UI" pitchFamily="34" charset="0"/>
                      <a:cs typeface="Segoe UI" pitchFamily="34" charset="0"/>
                    </a:endParaRPr>
                  </a:p>
                </p:txBody>
              </p:sp>
              <p:grpSp>
                <p:nvGrpSpPr>
                  <p:cNvPr id="30" name="Group 29"/>
                  <p:cNvGrpSpPr/>
                  <p:nvPr/>
                </p:nvGrpSpPr>
                <p:grpSpPr>
                  <a:xfrm>
                    <a:off x="1644407" y="5115540"/>
                    <a:ext cx="822960" cy="1068695"/>
                    <a:chOff x="961359" y="2483721"/>
                    <a:chExt cx="822960" cy="1068695"/>
                  </a:xfrm>
                </p:grpSpPr>
                <p:sp>
                  <p:nvSpPr>
                    <p:cNvPr id="31" name="Oval 30"/>
                    <p:cNvSpPr>
                      <a:spLocks noChangeArrowheads="1"/>
                    </p:cNvSpPr>
                    <p:nvPr/>
                  </p:nvSpPr>
                  <p:spPr bwMode="auto">
                    <a:xfrm>
                      <a:off x="975436" y="2483721"/>
                      <a:ext cx="794803" cy="151025"/>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a:solidFill>
                          <a:srgbClr val="FFFFFF"/>
                        </a:solidFill>
                        <a:latin typeface="Segoe UI"/>
                        <a:cs typeface="+mn-cs"/>
                      </a:endParaRPr>
                    </a:p>
                  </p:txBody>
                </p:sp>
                <p:sp>
                  <p:nvSpPr>
                    <p:cNvPr id="32" name="Freeform 123"/>
                    <p:cNvSpPr>
                      <a:spLocks noEditPoints="1"/>
                    </p:cNvSpPr>
                    <p:nvPr/>
                  </p:nvSpPr>
                  <p:spPr bwMode="auto">
                    <a:xfrm>
                      <a:off x="961359" y="2588673"/>
                      <a:ext cx="822960" cy="96374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smtClean="0">
                        <a:solidFill>
                          <a:srgbClr val="FFFFFF"/>
                        </a:solidFill>
                        <a:latin typeface="Segoe UI"/>
                        <a:cs typeface="+mn-cs"/>
                      </a:endParaRPr>
                    </a:p>
                  </p:txBody>
                </p:sp>
              </p:grpSp>
            </p:grpSp>
            <p:grpSp>
              <p:nvGrpSpPr>
                <p:cNvPr id="19" name="Group 18"/>
                <p:cNvGrpSpPr>
                  <a:grpSpLocks noChangeAspect="1"/>
                </p:cNvGrpSpPr>
                <p:nvPr/>
              </p:nvGrpSpPr>
              <p:grpSpPr>
                <a:xfrm>
                  <a:off x="552425" y="4994175"/>
                  <a:ext cx="914401" cy="1183785"/>
                  <a:chOff x="1645666" y="5118829"/>
                  <a:chExt cx="822960" cy="1065406"/>
                </a:xfrm>
              </p:grpSpPr>
              <p:sp>
                <p:nvSpPr>
                  <p:cNvPr id="25" name="Rectangle 24"/>
                  <p:cNvSpPr/>
                  <p:nvPr/>
                </p:nvSpPr>
                <p:spPr bwMode="auto">
                  <a:xfrm>
                    <a:off x="1651311" y="5191641"/>
                    <a:ext cx="790012" cy="90757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lgn="ctr" defTabSz="932472">
                      <a:lnSpc>
                        <a:spcPct val="90000"/>
                      </a:lnSpc>
                      <a:buFont typeface="Wingdings 3" panose="05040102010807070707" pitchFamily="18" charset="2"/>
                      <a:buChar char="Æ"/>
                    </a:pPr>
                    <a:endParaRPr lang="en-US" sz="2000" b="1" dirty="0" err="1" smtClean="0">
                      <a:solidFill>
                        <a:srgbClr val="FFFFFF"/>
                      </a:solidFill>
                      <a:latin typeface="Segoe UI Light"/>
                      <a:ea typeface="Segoe UI" pitchFamily="34" charset="0"/>
                      <a:cs typeface="Segoe UI" pitchFamily="34" charset="0"/>
                    </a:endParaRPr>
                  </a:p>
                </p:txBody>
              </p:sp>
              <p:grpSp>
                <p:nvGrpSpPr>
                  <p:cNvPr id="26" name="Group 25"/>
                  <p:cNvGrpSpPr/>
                  <p:nvPr/>
                </p:nvGrpSpPr>
                <p:grpSpPr>
                  <a:xfrm>
                    <a:off x="1645666" y="5118829"/>
                    <a:ext cx="822960" cy="1065406"/>
                    <a:chOff x="962618" y="2487010"/>
                    <a:chExt cx="822960" cy="1065406"/>
                  </a:xfrm>
                </p:grpSpPr>
                <p:sp>
                  <p:nvSpPr>
                    <p:cNvPr id="27" name="Oval 26"/>
                    <p:cNvSpPr>
                      <a:spLocks noChangeArrowheads="1"/>
                    </p:cNvSpPr>
                    <p:nvPr/>
                  </p:nvSpPr>
                  <p:spPr bwMode="auto">
                    <a:xfrm>
                      <a:off x="976696" y="2487010"/>
                      <a:ext cx="794803" cy="151025"/>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a:solidFill>
                          <a:srgbClr val="FFFFFF"/>
                        </a:solidFill>
                        <a:latin typeface="Segoe UI"/>
                        <a:cs typeface="+mn-cs"/>
                      </a:endParaRPr>
                    </a:p>
                  </p:txBody>
                </p:sp>
                <p:sp>
                  <p:nvSpPr>
                    <p:cNvPr id="28" name="Freeform 123"/>
                    <p:cNvSpPr>
                      <a:spLocks noEditPoints="1"/>
                    </p:cNvSpPr>
                    <p:nvPr/>
                  </p:nvSpPr>
                  <p:spPr bwMode="auto">
                    <a:xfrm>
                      <a:off x="962618" y="2588673"/>
                      <a:ext cx="822960" cy="96374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smtClean="0">
                        <a:solidFill>
                          <a:srgbClr val="FFFFFF"/>
                        </a:solidFill>
                        <a:latin typeface="Segoe UI"/>
                        <a:cs typeface="+mn-cs"/>
                      </a:endParaRPr>
                    </a:p>
                  </p:txBody>
                </p:sp>
              </p:grpSp>
            </p:grpSp>
            <p:grpSp>
              <p:nvGrpSpPr>
                <p:cNvPr id="20" name="Group 19"/>
                <p:cNvGrpSpPr>
                  <a:grpSpLocks noChangeAspect="1"/>
                </p:cNvGrpSpPr>
                <p:nvPr/>
              </p:nvGrpSpPr>
              <p:grpSpPr>
                <a:xfrm>
                  <a:off x="313191" y="5252308"/>
                  <a:ext cx="914401" cy="1187440"/>
                  <a:chOff x="1625267" y="5096400"/>
                  <a:chExt cx="822960" cy="1068695"/>
                </a:xfrm>
              </p:grpSpPr>
              <p:sp>
                <p:nvSpPr>
                  <p:cNvPr id="21" name="Rectangle 20"/>
                  <p:cNvSpPr/>
                  <p:nvPr/>
                </p:nvSpPr>
                <p:spPr bwMode="auto">
                  <a:xfrm>
                    <a:off x="1632171" y="5172501"/>
                    <a:ext cx="790012" cy="90757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lgn="ctr" defTabSz="932472">
                      <a:lnSpc>
                        <a:spcPct val="90000"/>
                      </a:lnSpc>
                      <a:buFont typeface="Wingdings 3" panose="05040102010807070707" pitchFamily="18" charset="2"/>
                      <a:buChar char="Æ"/>
                    </a:pPr>
                    <a:endParaRPr lang="en-US" sz="2000" b="1" dirty="0" err="1" smtClean="0">
                      <a:solidFill>
                        <a:srgbClr val="FFFFFF"/>
                      </a:solidFill>
                      <a:latin typeface="Segoe UI Light"/>
                      <a:ea typeface="Segoe UI" pitchFamily="34" charset="0"/>
                      <a:cs typeface="Segoe UI" pitchFamily="34" charset="0"/>
                    </a:endParaRPr>
                  </a:p>
                </p:txBody>
              </p:sp>
              <p:grpSp>
                <p:nvGrpSpPr>
                  <p:cNvPr id="22" name="Group 21"/>
                  <p:cNvGrpSpPr/>
                  <p:nvPr/>
                </p:nvGrpSpPr>
                <p:grpSpPr>
                  <a:xfrm>
                    <a:off x="1625267" y="5096400"/>
                    <a:ext cx="822960" cy="1068695"/>
                    <a:chOff x="942219" y="2464581"/>
                    <a:chExt cx="822960" cy="1068695"/>
                  </a:xfrm>
                </p:grpSpPr>
                <p:sp>
                  <p:nvSpPr>
                    <p:cNvPr id="23" name="Oval 22"/>
                    <p:cNvSpPr>
                      <a:spLocks noChangeArrowheads="1"/>
                    </p:cNvSpPr>
                    <p:nvPr/>
                  </p:nvSpPr>
                  <p:spPr bwMode="auto">
                    <a:xfrm>
                      <a:off x="956299" y="2464581"/>
                      <a:ext cx="794803" cy="151025"/>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a:solidFill>
                          <a:srgbClr val="FFFFFF"/>
                        </a:solidFill>
                        <a:latin typeface="Segoe UI"/>
                        <a:cs typeface="+mn-cs"/>
                      </a:endParaRPr>
                    </a:p>
                  </p:txBody>
                </p:sp>
                <p:sp>
                  <p:nvSpPr>
                    <p:cNvPr id="24" name="Freeform 23"/>
                    <p:cNvSpPr>
                      <a:spLocks noEditPoints="1"/>
                    </p:cNvSpPr>
                    <p:nvPr/>
                  </p:nvSpPr>
                  <p:spPr bwMode="auto">
                    <a:xfrm>
                      <a:off x="942219" y="2569533"/>
                      <a:ext cx="822960" cy="96374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smtClean="0">
                        <a:solidFill>
                          <a:srgbClr val="FFFFFF"/>
                        </a:solidFill>
                        <a:latin typeface="Segoe UI"/>
                        <a:cs typeface="+mn-cs"/>
                      </a:endParaRPr>
                    </a:p>
                  </p:txBody>
                </p:sp>
              </p:grpSp>
            </p:grpSp>
          </p:grpSp>
        </p:grpSp>
      </p:grpSp>
      <p:grpSp>
        <p:nvGrpSpPr>
          <p:cNvPr id="62" name="Group 61"/>
          <p:cNvGrpSpPr/>
          <p:nvPr/>
        </p:nvGrpSpPr>
        <p:grpSpPr>
          <a:xfrm>
            <a:off x="7344122" y="3242715"/>
            <a:ext cx="1295282" cy="1071347"/>
            <a:chOff x="7344122" y="3242715"/>
            <a:chExt cx="1295282" cy="1071347"/>
          </a:xfrm>
        </p:grpSpPr>
        <p:sp>
          <p:nvSpPr>
            <p:cNvPr id="63" name="2 LINE 2"/>
            <p:cNvSpPr/>
            <p:nvPr/>
          </p:nvSpPr>
          <p:spPr bwMode="auto">
            <a:xfrm flipH="1">
              <a:off x="7344122" y="3467811"/>
              <a:ext cx="1295282" cy="846251"/>
            </a:xfrm>
            <a:custGeom>
              <a:avLst/>
              <a:gdLst>
                <a:gd name="connsiteX0" fmla="*/ 0 w 1270000"/>
                <a:gd name="connsiteY0" fmla="*/ 0 h 829733"/>
                <a:gd name="connsiteX1" fmla="*/ 711200 w 1270000"/>
                <a:gd name="connsiteY1" fmla="*/ 0 h 829733"/>
                <a:gd name="connsiteX2" fmla="*/ 711200 w 1270000"/>
                <a:gd name="connsiteY2" fmla="*/ 829733 h 829733"/>
                <a:gd name="connsiteX3" fmla="*/ 1270000 w 1270000"/>
                <a:gd name="connsiteY3" fmla="*/ 829733 h 829733"/>
              </a:gdLst>
              <a:ahLst/>
              <a:cxnLst>
                <a:cxn ang="0">
                  <a:pos x="connsiteX0" y="connsiteY0"/>
                </a:cxn>
                <a:cxn ang="0">
                  <a:pos x="connsiteX1" y="connsiteY1"/>
                </a:cxn>
                <a:cxn ang="0">
                  <a:pos x="connsiteX2" y="connsiteY2"/>
                </a:cxn>
                <a:cxn ang="0">
                  <a:pos x="connsiteX3" y="connsiteY3"/>
                </a:cxn>
              </a:cxnLst>
              <a:rect l="l" t="t" r="r" b="b"/>
              <a:pathLst>
                <a:path w="1270000" h="829733">
                  <a:moveTo>
                    <a:pt x="0" y="0"/>
                  </a:moveTo>
                  <a:lnTo>
                    <a:pt x="711200" y="0"/>
                  </a:lnTo>
                  <a:lnTo>
                    <a:pt x="711200" y="829733"/>
                  </a:lnTo>
                  <a:lnTo>
                    <a:pt x="1270000" y="829733"/>
                  </a:lnTo>
                </a:path>
              </a:pathLst>
            </a:custGeom>
            <a:noFill/>
            <a:ln w="25400" cap="flat" cmpd="sng" algn="ctr">
              <a:solidFill>
                <a:schemeClr val="accent6">
                  <a:lumMod val="75000"/>
                </a:schemeClr>
              </a:solidFill>
              <a:prstDash val="dash"/>
              <a:headEnd type="none" w="med" len="med"/>
              <a:tailEnd type="none" w="med" len="med"/>
            </a:ln>
            <a:effectLst/>
          </p:spPr>
          <p:txBody>
            <a:bodyPr rtlCol="0" anchor="ctr"/>
            <a:lstStyle/>
            <a:p>
              <a:pPr algn="ctr" defTabSz="932597" fontAlgn="auto">
                <a:spcBef>
                  <a:spcPts val="0"/>
                </a:spcBef>
                <a:spcAft>
                  <a:spcPts val="0"/>
                </a:spcAft>
              </a:pPr>
              <a:endParaRPr lang="en-US" sz="1730" kern="0">
                <a:solidFill>
                  <a:srgbClr val="FFFFFF"/>
                </a:solidFill>
                <a:latin typeface="Segoe UI"/>
                <a:cs typeface="+mn-cs"/>
              </a:endParaRPr>
            </a:p>
          </p:txBody>
        </p:sp>
        <p:grpSp>
          <p:nvGrpSpPr>
            <p:cNvPr id="64" name="1 GEAR"/>
            <p:cNvGrpSpPr>
              <a:grpSpLocks noChangeAspect="1"/>
            </p:cNvGrpSpPr>
            <p:nvPr/>
          </p:nvGrpSpPr>
          <p:grpSpPr>
            <a:xfrm>
              <a:off x="7700649" y="3242715"/>
              <a:ext cx="548640" cy="548640"/>
              <a:chOff x="3427632" y="3858620"/>
              <a:chExt cx="676353" cy="704919"/>
            </a:xfrm>
          </p:grpSpPr>
          <p:sp>
            <p:nvSpPr>
              <p:cNvPr id="65" name="Oval 64"/>
              <p:cNvSpPr/>
              <p:nvPr/>
            </p:nvSpPr>
            <p:spPr bwMode="auto">
              <a:xfrm>
                <a:off x="3588513" y="4046252"/>
                <a:ext cx="346040" cy="346038"/>
              </a:xfrm>
              <a:prstGeom prst="ellipse">
                <a:avLst/>
              </a:pr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3">
                  <a:defRPr/>
                </a:pPr>
                <a:endParaRPr lang="en-US" sz="2200" kern="0" spc="-100" dirty="0">
                  <a:ln w="3175">
                    <a:noFill/>
                  </a:ln>
                  <a:gradFill flip="none" rotWithShape="1">
                    <a:gsLst>
                      <a:gs pos="0">
                        <a:srgbClr val="000000">
                          <a:lumMod val="65000"/>
                          <a:lumOff val="35000"/>
                        </a:srgbClr>
                      </a:gs>
                      <a:gs pos="86000">
                        <a:srgbClr val="000000">
                          <a:lumMod val="65000"/>
                          <a:lumOff val="35000"/>
                        </a:srgbClr>
                      </a:gs>
                    </a:gsLst>
                    <a:lin ang="5400000" scaled="0"/>
                    <a:tileRect/>
                  </a:gradFill>
                  <a:latin typeface="Segoe UI"/>
                  <a:cs typeface="Arial" charset="0"/>
                </a:endParaRPr>
              </a:p>
            </p:txBody>
          </p:sp>
          <p:sp>
            <p:nvSpPr>
              <p:cNvPr id="66" name="Freeform 65"/>
              <p:cNvSpPr>
                <a:spLocks noEditPoints="1"/>
              </p:cNvSpPr>
              <p:nvPr/>
            </p:nvSpPr>
            <p:spPr bwMode="black">
              <a:xfrm>
                <a:off x="3427632" y="3858620"/>
                <a:ext cx="676353" cy="704919"/>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568" kern="0" dirty="0">
                  <a:solidFill>
                    <a:srgbClr val="000000"/>
                  </a:solidFill>
                </a:endParaRPr>
              </a:p>
            </p:txBody>
          </p:sp>
        </p:grpSp>
      </p:grpSp>
      <p:grpSp>
        <p:nvGrpSpPr>
          <p:cNvPr id="67" name="Group 66"/>
          <p:cNvGrpSpPr/>
          <p:nvPr/>
        </p:nvGrpSpPr>
        <p:grpSpPr>
          <a:xfrm>
            <a:off x="4245174" y="3928515"/>
            <a:ext cx="3474720" cy="2749829"/>
            <a:chOff x="4245174" y="3928515"/>
            <a:chExt cx="3474720" cy="2749829"/>
          </a:xfrm>
        </p:grpSpPr>
        <p:sp>
          <p:nvSpPr>
            <p:cNvPr id="68" name="Rectangle 67"/>
            <p:cNvSpPr/>
            <p:nvPr/>
          </p:nvSpPr>
          <p:spPr bwMode="auto">
            <a:xfrm>
              <a:off x="4245174" y="3928515"/>
              <a:ext cx="3474720"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a:lnSpc>
                  <a:spcPct val="90000"/>
                </a:lnSpc>
              </a:pPr>
              <a:r>
                <a:rPr lang="en-US" dirty="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Powered by </a:t>
              </a:r>
              <a:r>
                <a:rPr lang="en-US" dirty="0" smtClean="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the Cloud</a:t>
              </a:r>
              <a:endParaRPr lang="en-US" dirty="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endParaRPr>
            </a:p>
          </p:txBody>
        </p:sp>
        <p:grpSp>
          <p:nvGrpSpPr>
            <p:cNvPr id="69" name="Group 68"/>
            <p:cNvGrpSpPr/>
            <p:nvPr/>
          </p:nvGrpSpPr>
          <p:grpSpPr>
            <a:xfrm>
              <a:off x="4444308" y="5063987"/>
              <a:ext cx="3024528" cy="1614357"/>
              <a:chOff x="4476392" y="4871483"/>
              <a:chExt cx="3024528" cy="1614357"/>
            </a:xfrm>
          </p:grpSpPr>
          <p:grpSp>
            <p:nvGrpSpPr>
              <p:cNvPr id="70" name="Group 69"/>
              <p:cNvGrpSpPr/>
              <p:nvPr/>
            </p:nvGrpSpPr>
            <p:grpSpPr>
              <a:xfrm>
                <a:off x="5125206" y="4871483"/>
                <a:ext cx="2375714" cy="1614357"/>
                <a:chOff x="15516218" y="1242147"/>
                <a:chExt cx="530372" cy="360401"/>
              </a:xfrm>
            </p:grpSpPr>
            <p:sp>
              <p:nvSpPr>
                <p:cNvPr id="76" name="Freeform 75"/>
                <p:cNvSpPr>
                  <a:spLocks/>
                </p:cNvSpPr>
                <p:nvPr/>
              </p:nvSpPr>
              <p:spPr bwMode="auto">
                <a:xfrm>
                  <a:off x="15516218" y="1242147"/>
                  <a:ext cx="485376" cy="304377"/>
                </a:xfrm>
                <a:custGeom>
                  <a:avLst/>
                  <a:gdLst>
                    <a:gd name="T0" fmla="*/ 33 w 206"/>
                    <a:gd name="T1" fmla="*/ 59 h 135"/>
                    <a:gd name="T2" fmla="*/ 33 w 206"/>
                    <a:gd name="T3" fmla="*/ 57 h 135"/>
                    <a:gd name="T4" fmla="*/ 90 w 206"/>
                    <a:gd name="T5" fmla="*/ 0 h 135"/>
                    <a:gd name="T6" fmla="*/ 137 w 206"/>
                    <a:gd name="T7" fmla="*/ 25 h 135"/>
                    <a:gd name="T8" fmla="*/ 153 w 206"/>
                    <a:gd name="T9" fmla="*/ 21 h 135"/>
                    <a:gd name="T10" fmla="*/ 171 w 206"/>
                    <a:gd name="T11" fmla="*/ 27 h 135"/>
                    <a:gd name="T12" fmla="*/ 186 w 206"/>
                    <a:gd name="T13" fmla="*/ 53 h 135"/>
                    <a:gd name="T14" fmla="*/ 206 w 206"/>
                    <a:gd name="T15" fmla="*/ 91 h 135"/>
                    <a:gd name="T16" fmla="*/ 166 w 206"/>
                    <a:gd name="T17" fmla="*/ 135 h 135"/>
                    <a:gd name="T18" fmla="*/ 161 w 206"/>
                    <a:gd name="T19" fmla="*/ 135 h 135"/>
                    <a:gd name="T20" fmla="*/ 157 w 206"/>
                    <a:gd name="T21" fmla="*/ 135 h 135"/>
                    <a:gd name="T22" fmla="*/ 64 w 206"/>
                    <a:gd name="T23" fmla="*/ 135 h 135"/>
                    <a:gd name="T24" fmla="*/ 62 w 206"/>
                    <a:gd name="T25" fmla="*/ 135 h 135"/>
                    <a:gd name="T26" fmla="*/ 60 w 206"/>
                    <a:gd name="T27" fmla="*/ 135 h 135"/>
                    <a:gd name="T28" fmla="*/ 53 w 206"/>
                    <a:gd name="T29" fmla="*/ 135 h 135"/>
                    <a:gd name="T30" fmla="*/ 38 w 206"/>
                    <a:gd name="T31" fmla="*/ 135 h 135"/>
                    <a:gd name="T32" fmla="*/ 0 w 206"/>
                    <a:gd name="T33" fmla="*/ 97 h 135"/>
                    <a:gd name="T34" fmla="*/ 33 w 206"/>
                    <a:gd name="T35" fmla="*/ 5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135">
                      <a:moveTo>
                        <a:pt x="33" y="59"/>
                      </a:moveTo>
                      <a:cubicBezTo>
                        <a:pt x="33" y="59"/>
                        <a:pt x="33" y="57"/>
                        <a:pt x="33" y="57"/>
                      </a:cubicBezTo>
                      <a:cubicBezTo>
                        <a:pt x="33" y="25"/>
                        <a:pt x="58" y="0"/>
                        <a:pt x="90" y="0"/>
                      </a:cubicBezTo>
                      <a:cubicBezTo>
                        <a:pt x="109" y="0"/>
                        <a:pt x="127" y="10"/>
                        <a:pt x="137" y="25"/>
                      </a:cubicBezTo>
                      <a:cubicBezTo>
                        <a:pt x="142" y="23"/>
                        <a:pt x="147" y="21"/>
                        <a:pt x="153" y="21"/>
                      </a:cubicBezTo>
                      <a:cubicBezTo>
                        <a:pt x="159" y="21"/>
                        <a:pt x="166" y="23"/>
                        <a:pt x="171" y="27"/>
                      </a:cubicBezTo>
                      <a:cubicBezTo>
                        <a:pt x="180" y="33"/>
                        <a:pt x="185" y="42"/>
                        <a:pt x="186" y="53"/>
                      </a:cubicBezTo>
                      <a:cubicBezTo>
                        <a:pt x="198" y="61"/>
                        <a:pt x="206" y="75"/>
                        <a:pt x="206" y="91"/>
                      </a:cubicBezTo>
                      <a:cubicBezTo>
                        <a:pt x="206" y="114"/>
                        <a:pt x="189" y="133"/>
                        <a:pt x="166" y="135"/>
                      </a:cubicBezTo>
                      <a:cubicBezTo>
                        <a:pt x="165" y="135"/>
                        <a:pt x="163" y="135"/>
                        <a:pt x="161" y="135"/>
                      </a:cubicBezTo>
                      <a:cubicBezTo>
                        <a:pt x="160" y="135"/>
                        <a:pt x="158" y="135"/>
                        <a:pt x="157" y="135"/>
                      </a:cubicBezTo>
                      <a:cubicBezTo>
                        <a:pt x="136" y="135"/>
                        <a:pt x="87" y="135"/>
                        <a:pt x="64" y="135"/>
                      </a:cubicBezTo>
                      <a:cubicBezTo>
                        <a:pt x="63" y="135"/>
                        <a:pt x="62" y="135"/>
                        <a:pt x="62" y="135"/>
                      </a:cubicBezTo>
                      <a:cubicBezTo>
                        <a:pt x="60" y="135"/>
                        <a:pt x="60" y="135"/>
                        <a:pt x="60" y="135"/>
                      </a:cubicBezTo>
                      <a:cubicBezTo>
                        <a:pt x="58" y="135"/>
                        <a:pt x="55" y="135"/>
                        <a:pt x="53" y="135"/>
                      </a:cubicBezTo>
                      <a:cubicBezTo>
                        <a:pt x="38" y="135"/>
                        <a:pt x="38" y="135"/>
                        <a:pt x="38" y="135"/>
                      </a:cubicBezTo>
                      <a:cubicBezTo>
                        <a:pt x="17" y="135"/>
                        <a:pt x="0" y="118"/>
                        <a:pt x="0" y="97"/>
                      </a:cubicBezTo>
                      <a:cubicBezTo>
                        <a:pt x="0" y="78"/>
                        <a:pt x="14" y="62"/>
                        <a:pt x="33" y="59"/>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764" dirty="0">
                    <a:solidFill>
                      <a:prstClr val="black"/>
                    </a:solidFill>
                  </a:endParaRPr>
                </a:p>
              </p:txBody>
            </p:sp>
            <p:sp>
              <p:nvSpPr>
                <p:cNvPr id="77" name="Freeform 76"/>
                <p:cNvSpPr>
                  <a:spLocks/>
                </p:cNvSpPr>
                <p:nvPr/>
              </p:nvSpPr>
              <p:spPr bwMode="auto">
                <a:xfrm>
                  <a:off x="15646045" y="1351688"/>
                  <a:ext cx="400545" cy="250860"/>
                </a:xfrm>
                <a:custGeom>
                  <a:avLst/>
                  <a:gdLst>
                    <a:gd name="T0" fmla="*/ 28 w 170"/>
                    <a:gd name="T1" fmla="*/ 49 h 111"/>
                    <a:gd name="T2" fmla="*/ 28 w 170"/>
                    <a:gd name="T3" fmla="*/ 47 h 111"/>
                    <a:gd name="T4" fmla="*/ 74 w 170"/>
                    <a:gd name="T5" fmla="*/ 0 h 111"/>
                    <a:gd name="T6" fmla="*/ 113 w 170"/>
                    <a:gd name="T7" fmla="*/ 21 h 111"/>
                    <a:gd name="T8" fmla="*/ 126 w 170"/>
                    <a:gd name="T9" fmla="*/ 17 h 111"/>
                    <a:gd name="T10" fmla="*/ 141 w 170"/>
                    <a:gd name="T11" fmla="*/ 22 h 111"/>
                    <a:gd name="T12" fmla="*/ 153 w 170"/>
                    <a:gd name="T13" fmla="*/ 44 h 111"/>
                    <a:gd name="T14" fmla="*/ 170 w 170"/>
                    <a:gd name="T15" fmla="*/ 74 h 111"/>
                    <a:gd name="T16" fmla="*/ 137 w 170"/>
                    <a:gd name="T17" fmla="*/ 111 h 111"/>
                    <a:gd name="T18" fmla="*/ 133 w 170"/>
                    <a:gd name="T19" fmla="*/ 111 h 111"/>
                    <a:gd name="T20" fmla="*/ 129 w 170"/>
                    <a:gd name="T21" fmla="*/ 111 h 111"/>
                    <a:gd name="T22" fmla="*/ 53 w 170"/>
                    <a:gd name="T23" fmla="*/ 111 h 111"/>
                    <a:gd name="T24" fmla="*/ 52 w 170"/>
                    <a:gd name="T25" fmla="*/ 111 h 111"/>
                    <a:gd name="T26" fmla="*/ 50 w 170"/>
                    <a:gd name="T27" fmla="*/ 111 h 111"/>
                    <a:gd name="T28" fmla="*/ 44 w 170"/>
                    <a:gd name="T29" fmla="*/ 111 h 111"/>
                    <a:gd name="T30" fmla="*/ 32 w 170"/>
                    <a:gd name="T31" fmla="*/ 111 h 111"/>
                    <a:gd name="T32" fmla="*/ 0 w 170"/>
                    <a:gd name="T33" fmla="*/ 80 h 111"/>
                    <a:gd name="T34" fmla="*/ 28 w 170"/>
                    <a:gd name="T35" fmla="*/ 4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 h="111">
                      <a:moveTo>
                        <a:pt x="28" y="49"/>
                      </a:moveTo>
                      <a:cubicBezTo>
                        <a:pt x="28" y="48"/>
                        <a:pt x="28" y="47"/>
                        <a:pt x="28" y="47"/>
                      </a:cubicBezTo>
                      <a:cubicBezTo>
                        <a:pt x="28" y="21"/>
                        <a:pt x="48" y="0"/>
                        <a:pt x="74" y="0"/>
                      </a:cubicBezTo>
                      <a:cubicBezTo>
                        <a:pt x="91" y="0"/>
                        <a:pt x="105" y="8"/>
                        <a:pt x="113" y="21"/>
                      </a:cubicBezTo>
                      <a:cubicBezTo>
                        <a:pt x="117" y="19"/>
                        <a:pt x="121" y="17"/>
                        <a:pt x="126" y="17"/>
                      </a:cubicBezTo>
                      <a:cubicBezTo>
                        <a:pt x="132" y="17"/>
                        <a:pt x="137" y="19"/>
                        <a:pt x="141" y="22"/>
                      </a:cubicBezTo>
                      <a:cubicBezTo>
                        <a:pt x="148" y="27"/>
                        <a:pt x="153" y="35"/>
                        <a:pt x="153" y="44"/>
                      </a:cubicBezTo>
                      <a:cubicBezTo>
                        <a:pt x="163" y="50"/>
                        <a:pt x="170" y="62"/>
                        <a:pt x="170" y="74"/>
                      </a:cubicBezTo>
                      <a:cubicBezTo>
                        <a:pt x="170" y="93"/>
                        <a:pt x="156" y="109"/>
                        <a:pt x="137" y="111"/>
                      </a:cubicBezTo>
                      <a:cubicBezTo>
                        <a:pt x="136" y="111"/>
                        <a:pt x="134" y="111"/>
                        <a:pt x="133" y="111"/>
                      </a:cubicBezTo>
                      <a:cubicBezTo>
                        <a:pt x="132" y="111"/>
                        <a:pt x="131" y="111"/>
                        <a:pt x="129" y="111"/>
                      </a:cubicBezTo>
                      <a:cubicBezTo>
                        <a:pt x="112" y="111"/>
                        <a:pt x="72" y="111"/>
                        <a:pt x="53" y="111"/>
                      </a:cubicBezTo>
                      <a:cubicBezTo>
                        <a:pt x="53" y="111"/>
                        <a:pt x="52" y="111"/>
                        <a:pt x="52" y="111"/>
                      </a:cubicBezTo>
                      <a:cubicBezTo>
                        <a:pt x="50" y="111"/>
                        <a:pt x="50" y="111"/>
                        <a:pt x="50" y="111"/>
                      </a:cubicBezTo>
                      <a:cubicBezTo>
                        <a:pt x="49" y="111"/>
                        <a:pt x="46" y="111"/>
                        <a:pt x="44" y="111"/>
                      </a:cubicBezTo>
                      <a:cubicBezTo>
                        <a:pt x="32" y="111"/>
                        <a:pt x="32" y="111"/>
                        <a:pt x="32" y="111"/>
                      </a:cubicBezTo>
                      <a:cubicBezTo>
                        <a:pt x="14" y="111"/>
                        <a:pt x="0" y="97"/>
                        <a:pt x="0" y="80"/>
                      </a:cubicBezTo>
                      <a:cubicBezTo>
                        <a:pt x="0" y="64"/>
                        <a:pt x="12" y="51"/>
                        <a:pt x="28" y="49"/>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764" dirty="0">
                    <a:solidFill>
                      <a:prstClr val="black"/>
                    </a:solidFill>
                  </a:endParaRPr>
                </a:p>
              </p:txBody>
            </p:sp>
          </p:grpSp>
          <p:grpSp>
            <p:nvGrpSpPr>
              <p:cNvPr id="71" name="Group 70"/>
              <p:cNvGrpSpPr/>
              <p:nvPr/>
            </p:nvGrpSpPr>
            <p:grpSpPr>
              <a:xfrm>
                <a:off x="6751676" y="5260858"/>
                <a:ext cx="647396" cy="697154"/>
                <a:chOff x="6671466" y="5260858"/>
                <a:chExt cx="647396" cy="697154"/>
              </a:xfrm>
            </p:grpSpPr>
            <p:sp>
              <p:nvSpPr>
                <p:cNvPr id="74" name="Oval 73"/>
                <p:cNvSpPr/>
                <p:nvPr/>
              </p:nvSpPr>
              <p:spPr bwMode="auto">
                <a:xfrm>
                  <a:off x="6867822" y="5482093"/>
                  <a:ext cx="254684" cy="254684"/>
                </a:xfrm>
                <a:prstGeom prst="ellipse">
                  <a:avLst/>
                </a:pr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3">
                    <a:defRPr/>
                  </a:pPr>
                  <a:endParaRPr lang="en-US" sz="2200" kern="0" spc="-100" dirty="0">
                    <a:ln w="3175">
                      <a:noFill/>
                    </a:ln>
                    <a:gradFill flip="none" rotWithShape="1">
                      <a:gsLst>
                        <a:gs pos="0">
                          <a:srgbClr val="000000">
                            <a:lumMod val="65000"/>
                            <a:lumOff val="35000"/>
                          </a:srgbClr>
                        </a:gs>
                        <a:gs pos="86000">
                          <a:srgbClr val="000000">
                            <a:lumMod val="65000"/>
                            <a:lumOff val="35000"/>
                          </a:srgbClr>
                        </a:gs>
                      </a:gsLst>
                      <a:lin ang="5400000" scaled="0"/>
                      <a:tileRect/>
                    </a:gradFill>
                    <a:latin typeface="Segoe UI"/>
                    <a:cs typeface="Arial" charset="0"/>
                  </a:endParaRPr>
                </a:p>
              </p:txBody>
            </p:sp>
            <p:sp>
              <p:nvSpPr>
                <p:cNvPr id="75" name="Freeform 74"/>
                <p:cNvSpPr>
                  <a:spLocks noEditPoints="1"/>
                </p:cNvSpPr>
                <p:nvPr/>
              </p:nvSpPr>
              <p:spPr bwMode="black">
                <a:xfrm>
                  <a:off x="6671466" y="5260858"/>
                  <a:ext cx="647396" cy="697154"/>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solidFill>
                  <a:schemeClr val="tx1">
                    <a:lumMod val="65000"/>
                  </a:schemeClr>
                </a:solidFill>
                <a:ln>
                  <a:noFill/>
                </a:ln>
                <a:extLst/>
              </p:spPr>
              <p:txBody>
                <a:bodyPr vert="horz" wrap="square" lIns="89617" tIns="44808" rIns="89617" bIns="448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568" kern="0" dirty="0">
                    <a:solidFill>
                      <a:srgbClr val="000000"/>
                    </a:solidFill>
                  </a:endParaRPr>
                </a:p>
              </p:txBody>
            </p:sp>
          </p:grpSp>
          <p:pic>
            <p:nvPicPr>
              <p:cNvPr id="72" name="Picture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4242" y="4969325"/>
                <a:ext cx="443261" cy="443261"/>
              </a:xfrm>
              <a:prstGeom prst="rect">
                <a:avLst/>
              </a:prstGeom>
            </p:spPr>
          </p:pic>
          <p:pic>
            <p:nvPicPr>
              <p:cNvPr id="73" name="Picture 72"/>
              <p:cNvPicPr>
                <a:picLocks noChangeAspect="1"/>
              </p:cNvPicPr>
              <p:nvPr/>
            </p:nvPicPr>
            <p:blipFill>
              <a:blip r:embed="rId5">
                <a:clrChange>
                  <a:clrFrom>
                    <a:srgbClr val="000000"/>
                  </a:clrFrom>
                  <a:clrTo>
                    <a:srgbClr val="000000">
                      <a:alpha val="0"/>
                    </a:srgbClr>
                  </a:clrTo>
                </a:clrChange>
              </a:blip>
              <a:stretch>
                <a:fillRect/>
              </a:stretch>
            </p:blipFill>
            <p:spPr>
              <a:xfrm>
                <a:off x="4476392" y="5547797"/>
                <a:ext cx="552576" cy="552576"/>
              </a:xfrm>
              <a:prstGeom prst="rect">
                <a:avLst/>
              </a:prstGeom>
            </p:spPr>
          </p:pic>
        </p:grpSp>
      </p:grpSp>
      <p:grpSp>
        <p:nvGrpSpPr>
          <p:cNvPr id="78" name="Group 77"/>
          <p:cNvGrpSpPr/>
          <p:nvPr/>
        </p:nvGrpSpPr>
        <p:grpSpPr>
          <a:xfrm>
            <a:off x="8486303" y="3046613"/>
            <a:ext cx="3474720" cy="2996074"/>
            <a:chOff x="8486303" y="3046613"/>
            <a:chExt cx="3474720" cy="2996074"/>
          </a:xfrm>
        </p:grpSpPr>
        <p:sp>
          <p:nvSpPr>
            <p:cNvPr id="79" name="Rectangle 78"/>
            <p:cNvSpPr/>
            <p:nvPr/>
          </p:nvSpPr>
          <p:spPr bwMode="auto">
            <a:xfrm>
              <a:off x="8486303" y="3046613"/>
              <a:ext cx="3474720"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a:lnSpc>
                  <a:spcPct val="90000"/>
                </a:lnSpc>
              </a:pPr>
              <a:r>
                <a:rPr lang="en-US" dirty="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Market </a:t>
              </a:r>
              <a:r>
                <a:rPr lang="en-US" dirty="0" smtClean="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Leading Price </a:t>
              </a:r>
              <a:br>
                <a:rPr lang="en-US" dirty="0" smtClean="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br>
              <a:r>
                <a:rPr lang="en-US" dirty="0" smtClean="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&amp; Performance</a:t>
              </a:r>
              <a:endParaRPr lang="en-US" dirty="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endParaRPr>
            </a:p>
          </p:txBody>
        </p:sp>
        <p:grpSp>
          <p:nvGrpSpPr>
            <p:cNvPr id="80" name="Group 79"/>
            <p:cNvGrpSpPr/>
            <p:nvPr/>
          </p:nvGrpSpPr>
          <p:grpSpPr>
            <a:xfrm>
              <a:off x="8988092" y="4412976"/>
              <a:ext cx="2446666" cy="1629711"/>
              <a:chOff x="9292890" y="4193911"/>
              <a:chExt cx="2446666" cy="1629711"/>
            </a:xfrm>
          </p:grpSpPr>
          <p:sp>
            <p:nvSpPr>
              <p:cNvPr id="81" name="Freeform 80"/>
              <p:cNvSpPr>
                <a:spLocks noChangeAspect="1"/>
              </p:cNvSpPr>
              <p:nvPr/>
            </p:nvSpPr>
            <p:spPr bwMode="auto">
              <a:xfrm flipH="1">
                <a:off x="10628567" y="4193911"/>
                <a:ext cx="1110989" cy="731520"/>
              </a:xfrm>
              <a:custGeom>
                <a:avLst/>
                <a:gdLst>
                  <a:gd name="T0" fmla="*/ 188 w 223"/>
                  <a:gd name="T1" fmla="*/ 64 h 147"/>
                  <a:gd name="T2" fmla="*/ 188 w 223"/>
                  <a:gd name="T3" fmla="*/ 62 h 147"/>
                  <a:gd name="T4" fmla="*/ 126 w 223"/>
                  <a:gd name="T5" fmla="*/ 0 h 147"/>
                  <a:gd name="T6" fmla="*/ 75 w 223"/>
                  <a:gd name="T7" fmla="*/ 28 h 147"/>
                  <a:gd name="T8" fmla="*/ 58 w 223"/>
                  <a:gd name="T9" fmla="*/ 23 h 147"/>
                  <a:gd name="T10" fmla="*/ 38 w 223"/>
                  <a:gd name="T11" fmla="*/ 29 h 147"/>
                  <a:gd name="T12" fmla="*/ 22 w 223"/>
                  <a:gd name="T13" fmla="*/ 58 h 147"/>
                  <a:gd name="T14" fmla="*/ 0 w 223"/>
                  <a:gd name="T15" fmla="*/ 99 h 147"/>
                  <a:gd name="T16" fmla="*/ 43 w 223"/>
                  <a:gd name="T17" fmla="*/ 147 h 147"/>
                  <a:gd name="T18" fmla="*/ 49 w 223"/>
                  <a:gd name="T19" fmla="*/ 147 h 147"/>
                  <a:gd name="T20" fmla="*/ 53 w 223"/>
                  <a:gd name="T21" fmla="*/ 147 h 147"/>
                  <a:gd name="T22" fmla="*/ 154 w 223"/>
                  <a:gd name="T23" fmla="*/ 147 h 147"/>
                  <a:gd name="T24" fmla="*/ 156 w 223"/>
                  <a:gd name="T25" fmla="*/ 147 h 147"/>
                  <a:gd name="T26" fmla="*/ 158 w 223"/>
                  <a:gd name="T27" fmla="*/ 147 h 147"/>
                  <a:gd name="T28" fmla="*/ 166 w 223"/>
                  <a:gd name="T29" fmla="*/ 147 h 147"/>
                  <a:gd name="T30" fmla="*/ 182 w 223"/>
                  <a:gd name="T31" fmla="*/ 147 h 147"/>
                  <a:gd name="T32" fmla="*/ 223 w 223"/>
                  <a:gd name="T33" fmla="*/ 105 h 147"/>
                  <a:gd name="T34" fmla="*/ 188 w 223"/>
                  <a:gd name="T35" fmla="*/ 6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3" h="147">
                    <a:moveTo>
                      <a:pt x="188" y="64"/>
                    </a:moveTo>
                    <a:cubicBezTo>
                      <a:pt x="188" y="64"/>
                      <a:pt x="188" y="62"/>
                      <a:pt x="188" y="62"/>
                    </a:cubicBezTo>
                    <a:cubicBezTo>
                      <a:pt x="188" y="28"/>
                      <a:pt x="160" y="0"/>
                      <a:pt x="126" y="0"/>
                    </a:cubicBezTo>
                    <a:cubicBezTo>
                      <a:pt x="105" y="0"/>
                      <a:pt x="86" y="11"/>
                      <a:pt x="75" y="28"/>
                    </a:cubicBezTo>
                    <a:cubicBezTo>
                      <a:pt x="70" y="25"/>
                      <a:pt x="64" y="23"/>
                      <a:pt x="58" y="23"/>
                    </a:cubicBezTo>
                    <a:cubicBezTo>
                      <a:pt x="51" y="23"/>
                      <a:pt x="44" y="25"/>
                      <a:pt x="38" y="29"/>
                    </a:cubicBezTo>
                    <a:cubicBezTo>
                      <a:pt x="29" y="35"/>
                      <a:pt x="23" y="46"/>
                      <a:pt x="22" y="58"/>
                    </a:cubicBezTo>
                    <a:cubicBezTo>
                      <a:pt x="9" y="67"/>
                      <a:pt x="0" y="82"/>
                      <a:pt x="0" y="99"/>
                    </a:cubicBezTo>
                    <a:cubicBezTo>
                      <a:pt x="0" y="123"/>
                      <a:pt x="19" y="144"/>
                      <a:pt x="43" y="147"/>
                    </a:cubicBezTo>
                    <a:cubicBezTo>
                      <a:pt x="45" y="147"/>
                      <a:pt x="47" y="147"/>
                      <a:pt x="49" y="147"/>
                    </a:cubicBezTo>
                    <a:cubicBezTo>
                      <a:pt x="50" y="147"/>
                      <a:pt x="52" y="147"/>
                      <a:pt x="53" y="147"/>
                    </a:cubicBezTo>
                    <a:cubicBezTo>
                      <a:pt x="76" y="147"/>
                      <a:pt x="129" y="147"/>
                      <a:pt x="154" y="147"/>
                    </a:cubicBezTo>
                    <a:cubicBezTo>
                      <a:pt x="155" y="147"/>
                      <a:pt x="155" y="147"/>
                      <a:pt x="156" y="147"/>
                    </a:cubicBezTo>
                    <a:cubicBezTo>
                      <a:pt x="158" y="147"/>
                      <a:pt x="158" y="147"/>
                      <a:pt x="158" y="147"/>
                    </a:cubicBezTo>
                    <a:cubicBezTo>
                      <a:pt x="160" y="147"/>
                      <a:pt x="163" y="147"/>
                      <a:pt x="166" y="147"/>
                    </a:cubicBezTo>
                    <a:cubicBezTo>
                      <a:pt x="182" y="147"/>
                      <a:pt x="182" y="147"/>
                      <a:pt x="182" y="147"/>
                    </a:cubicBezTo>
                    <a:cubicBezTo>
                      <a:pt x="205" y="146"/>
                      <a:pt x="223" y="128"/>
                      <a:pt x="223" y="105"/>
                    </a:cubicBezTo>
                    <a:cubicBezTo>
                      <a:pt x="223" y="85"/>
                      <a:pt x="208" y="67"/>
                      <a:pt x="188" y="64"/>
                    </a:cubicBezTo>
                    <a:close/>
                  </a:path>
                </a:pathLst>
              </a:custGeom>
              <a:solidFill>
                <a:srgbClr val="00B0F0">
                  <a:alpha val="34118"/>
                </a:srgbClr>
              </a:solidFill>
              <a:ln>
                <a:noFill/>
              </a:ln>
              <a:extLst/>
            </p:spPr>
            <p:txBody>
              <a:bodyPr vert="horz" wrap="square" lIns="89629" tIns="44815" rIns="89629" bIns="44815"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764" dirty="0" smtClean="0">
                  <a:solidFill>
                    <a:prstClr val="black"/>
                  </a:solidFill>
                </a:endParaRPr>
              </a:p>
              <a:p>
                <a:pPr fontAlgn="auto">
                  <a:spcBef>
                    <a:spcPts val="0"/>
                  </a:spcBef>
                  <a:spcAft>
                    <a:spcPts val="0"/>
                  </a:spcAft>
                  <a:defRPr/>
                </a:pPr>
                <a:endParaRPr lang="en-US" sz="1764" dirty="0" smtClean="0">
                  <a:solidFill>
                    <a:prstClr val="black"/>
                  </a:solidFill>
                </a:endParaRPr>
              </a:p>
            </p:txBody>
          </p:sp>
          <p:pic>
            <p:nvPicPr>
              <p:cNvPr id="82" name="Picture 81"/>
              <p:cNvPicPr>
                <a:picLocks noChangeAspect="1"/>
              </p:cNvPicPr>
              <p:nvPr/>
            </p:nvPicPr>
            <p:blipFill>
              <a:blip r:embed="rId6"/>
              <a:stretch>
                <a:fillRect/>
              </a:stretch>
            </p:blipFill>
            <p:spPr>
              <a:xfrm>
                <a:off x="9292890" y="4482669"/>
                <a:ext cx="1867762" cy="1340953"/>
              </a:xfrm>
              <a:prstGeom prst="rect">
                <a:avLst/>
              </a:prstGeom>
            </p:spPr>
          </p:pic>
        </p:grpSp>
      </p:grpSp>
    </p:spTree>
    <p:extLst>
      <p:ext uri="{BB962C8B-B14F-4D97-AF65-F5344CB8AC3E}">
        <p14:creationId xmlns:p14="http://schemas.microsoft.com/office/powerpoint/2010/main" val="2172386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wipe(left)">
                                      <p:cBhvr>
                                        <p:cTn id="21" dur="500"/>
                                        <p:tgtEl>
                                          <p:spTgt spid="6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Elastic Scale</a:t>
            </a:r>
            <a:endParaRPr lang="en-NZ" sz="5400" dirty="0"/>
          </a:p>
        </p:txBody>
      </p:sp>
      <p:sp>
        <p:nvSpPr>
          <p:cNvPr id="4" name="TextBox 3"/>
          <p:cNvSpPr txBox="1"/>
          <p:nvPr/>
        </p:nvSpPr>
        <p:spPr>
          <a:xfrm>
            <a:off x="279643" y="1305625"/>
            <a:ext cx="10691122" cy="1126462"/>
          </a:xfrm>
          <a:prstGeom prst="rect">
            <a:avLst/>
          </a:prstGeom>
          <a:noFill/>
        </p:spPr>
        <p:txBody>
          <a:bodyPr wrap="square" lIns="182880" tIns="146304" rIns="182880" bIns="146304" rtlCol="0">
            <a:spAutoFit/>
          </a:bodyPr>
          <a:lstStyle/>
          <a:p>
            <a:r>
              <a:rPr lang="en-US" dirty="0"/>
              <a:t>Spin up for heavy workloads, cycle down for daily activity</a:t>
            </a:r>
          </a:p>
          <a:p>
            <a:r>
              <a:rPr lang="en-US" dirty="0"/>
              <a:t>Buy time to insight based on what you need, when you need it</a:t>
            </a:r>
          </a:p>
          <a:p>
            <a:r>
              <a:rPr lang="en-US" dirty="0"/>
              <a:t>Choose the combo of compute and storage that meets your needs</a:t>
            </a:r>
          </a:p>
        </p:txBody>
      </p:sp>
      <p:sp>
        <p:nvSpPr>
          <p:cNvPr id="5" name="Rectangle 4"/>
          <p:cNvSpPr/>
          <p:nvPr/>
        </p:nvSpPr>
        <p:spPr bwMode="auto">
          <a:xfrm>
            <a:off x="-15699" y="2632343"/>
            <a:ext cx="12452174" cy="4362182"/>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83" name="Group 82"/>
          <p:cNvGrpSpPr/>
          <p:nvPr/>
        </p:nvGrpSpPr>
        <p:grpSpPr>
          <a:xfrm>
            <a:off x="473611" y="4368838"/>
            <a:ext cx="2395910" cy="1717986"/>
            <a:chOff x="473611" y="4368838"/>
            <a:chExt cx="2395910" cy="1717986"/>
          </a:xfrm>
        </p:grpSpPr>
        <p:grpSp>
          <p:nvGrpSpPr>
            <p:cNvPr id="84" name="Group 83"/>
            <p:cNvGrpSpPr/>
            <p:nvPr/>
          </p:nvGrpSpPr>
          <p:grpSpPr>
            <a:xfrm>
              <a:off x="473611" y="4379464"/>
              <a:ext cx="1392869" cy="1707360"/>
              <a:chOff x="313191" y="4732388"/>
              <a:chExt cx="1392869" cy="1707360"/>
            </a:xfrm>
          </p:grpSpPr>
          <p:grpSp>
            <p:nvGrpSpPr>
              <p:cNvPr id="101" name="Group 100"/>
              <p:cNvGrpSpPr>
                <a:grpSpLocks noChangeAspect="1"/>
              </p:cNvGrpSpPr>
              <p:nvPr/>
            </p:nvGrpSpPr>
            <p:grpSpPr>
              <a:xfrm>
                <a:off x="791659" y="4732388"/>
                <a:ext cx="914401" cy="1187440"/>
                <a:chOff x="1644407" y="5115540"/>
                <a:chExt cx="822960" cy="1068695"/>
              </a:xfrm>
            </p:grpSpPr>
            <p:sp>
              <p:nvSpPr>
                <p:cNvPr id="112" name="Rectangle 111"/>
                <p:cNvSpPr/>
                <p:nvPr/>
              </p:nvSpPr>
              <p:spPr bwMode="auto">
                <a:xfrm>
                  <a:off x="1660881" y="5191639"/>
                  <a:ext cx="790012" cy="90757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lgn="ctr" defTabSz="932472">
                    <a:lnSpc>
                      <a:spcPct val="90000"/>
                    </a:lnSpc>
                    <a:buFont typeface="Wingdings 3" panose="05040102010807070707" pitchFamily="18" charset="2"/>
                    <a:buChar char="Æ"/>
                  </a:pPr>
                  <a:endParaRPr lang="en-US" sz="2000" b="1" dirty="0" err="1" smtClean="0">
                    <a:solidFill>
                      <a:srgbClr val="FFFFFF"/>
                    </a:solidFill>
                    <a:latin typeface="Segoe UI Light"/>
                    <a:ea typeface="Segoe UI" pitchFamily="34" charset="0"/>
                    <a:cs typeface="Segoe UI" pitchFamily="34" charset="0"/>
                  </a:endParaRPr>
                </a:p>
              </p:txBody>
            </p:sp>
            <p:grpSp>
              <p:nvGrpSpPr>
                <p:cNvPr id="113" name="Group 112"/>
                <p:cNvGrpSpPr/>
                <p:nvPr/>
              </p:nvGrpSpPr>
              <p:grpSpPr>
                <a:xfrm>
                  <a:off x="1644407" y="5115540"/>
                  <a:ext cx="822960" cy="1068695"/>
                  <a:chOff x="961359" y="2483721"/>
                  <a:chExt cx="822960" cy="1068695"/>
                </a:xfrm>
              </p:grpSpPr>
              <p:sp>
                <p:nvSpPr>
                  <p:cNvPr id="114" name="Oval 113"/>
                  <p:cNvSpPr>
                    <a:spLocks noChangeArrowheads="1"/>
                  </p:cNvSpPr>
                  <p:nvPr/>
                </p:nvSpPr>
                <p:spPr bwMode="auto">
                  <a:xfrm>
                    <a:off x="975436" y="2483721"/>
                    <a:ext cx="794803" cy="151025"/>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a:solidFill>
                        <a:srgbClr val="FFFFFF"/>
                      </a:solidFill>
                      <a:latin typeface="Segoe UI"/>
                      <a:cs typeface="+mn-cs"/>
                    </a:endParaRPr>
                  </a:p>
                </p:txBody>
              </p:sp>
              <p:sp>
                <p:nvSpPr>
                  <p:cNvPr id="115" name="Freeform 123"/>
                  <p:cNvSpPr>
                    <a:spLocks noEditPoints="1"/>
                  </p:cNvSpPr>
                  <p:nvPr/>
                </p:nvSpPr>
                <p:spPr bwMode="auto">
                  <a:xfrm>
                    <a:off x="961359" y="2588673"/>
                    <a:ext cx="822960" cy="96374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smtClean="0">
                      <a:solidFill>
                        <a:srgbClr val="FFFFFF"/>
                      </a:solidFill>
                      <a:latin typeface="Segoe UI"/>
                      <a:cs typeface="+mn-cs"/>
                    </a:endParaRPr>
                  </a:p>
                </p:txBody>
              </p:sp>
            </p:grpSp>
          </p:grpSp>
          <p:grpSp>
            <p:nvGrpSpPr>
              <p:cNvPr id="102" name="Group 101"/>
              <p:cNvGrpSpPr>
                <a:grpSpLocks noChangeAspect="1"/>
              </p:cNvGrpSpPr>
              <p:nvPr/>
            </p:nvGrpSpPr>
            <p:grpSpPr>
              <a:xfrm>
                <a:off x="552425" y="4994175"/>
                <a:ext cx="914401" cy="1183785"/>
                <a:chOff x="1645666" y="5118829"/>
                <a:chExt cx="822960" cy="1065406"/>
              </a:xfrm>
            </p:grpSpPr>
            <p:sp>
              <p:nvSpPr>
                <p:cNvPr id="108" name="Rectangle 107"/>
                <p:cNvSpPr/>
                <p:nvPr/>
              </p:nvSpPr>
              <p:spPr bwMode="auto">
                <a:xfrm>
                  <a:off x="1651311" y="5191641"/>
                  <a:ext cx="790012" cy="90757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lgn="ctr" defTabSz="932472">
                    <a:lnSpc>
                      <a:spcPct val="90000"/>
                    </a:lnSpc>
                    <a:buFont typeface="Wingdings 3" panose="05040102010807070707" pitchFamily="18" charset="2"/>
                    <a:buChar char="Æ"/>
                  </a:pPr>
                  <a:endParaRPr lang="en-US" sz="2000" b="1" dirty="0" err="1" smtClean="0">
                    <a:solidFill>
                      <a:srgbClr val="FFFFFF"/>
                    </a:solidFill>
                    <a:latin typeface="Segoe UI Light"/>
                    <a:ea typeface="Segoe UI" pitchFamily="34" charset="0"/>
                    <a:cs typeface="Segoe UI" pitchFamily="34" charset="0"/>
                  </a:endParaRPr>
                </a:p>
              </p:txBody>
            </p:sp>
            <p:grpSp>
              <p:nvGrpSpPr>
                <p:cNvPr id="109" name="Group 108"/>
                <p:cNvGrpSpPr/>
                <p:nvPr/>
              </p:nvGrpSpPr>
              <p:grpSpPr>
                <a:xfrm>
                  <a:off x="1645666" y="5118829"/>
                  <a:ext cx="822960" cy="1065406"/>
                  <a:chOff x="962618" y="2487010"/>
                  <a:chExt cx="822960" cy="1065406"/>
                </a:xfrm>
              </p:grpSpPr>
              <p:sp>
                <p:nvSpPr>
                  <p:cNvPr id="110" name="Oval 109"/>
                  <p:cNvSpPr>
                    <a:spLocks noChangeArrowheads="1"/>
                  </p:cNvSpPr>
                  <p:nvPr/>
                </p:nvSpPr>
                <p:spPr bwMode="auto">
                  <a:xfrm>
                    <a:off x="976696" y="2487010"/>
                    <a:ext cx="794803" cy="151025"/>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a:solidFill>
                        <a:srgbClr val="FFFFFF"/>
                      </a:solidFill>
                      <a:latin typeface="Segoe UI"/>
                      <a:cs typeface="+mn-cs"/>
                    </a:endParaRPr>
                  </a:p>
                </p:txBody>
              </p:sp>
              <p:sp>
                <p:nvSpPr>
                  <p:cNvPr id="111" name="Freeform 123"/>
                  <p:cNvSpPr>
                    <a:spLocks noEditPoints="1"/>
                  </p:cNvSpPr>
                  <p:nvPr/>
                </p:nvSpPr>
                <p:spPr bwMode="auto">
                  <a:xfrm>
                    <a:off x="962618" y="2588673"/>
                    <a:ext cx="822960" cy="96374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smtClean="0">
                      <a:solidFill>
                        <a:srgbClr val="FFFFFF"/>
                      </a:solidFill>
                      <a:latin typeface="Segoe UI"/>
                      <a:cs typeface="+mn-cs"/>
                    </a:endParaRPr>
                  </a:p>
                </p:txBody>
              </p:sp>
            </p:grpSp>
          </p:grpSp>
          <p:grpSp>
            <p:nvGrpSpPr>
              <p:cNvPr id="103" name="Group 102"/>
              <p:cNvGrpSpPr>
                <a:grpSpLocks noChangeAspect="1"/>
              </p:cNvGrpSpPr>
              <p:nvPr/>
            </p:nvGrpSpPr>
            <p:grpSpPr>
              <a:xfrm>
                <a:off x="313191" y="5252308"/>
                <a:ext cx="914401" cy="1187440"/>
                <a:chOff x="1625267" y="5096400"/>
                <a:chExt cx="822960" cy="1068695"/>
              </a:xfrm>
            </p:grpSpPr>
            <p:sp>
              <p:nvSpPr>
                <p:cNvPr id="104" name="Rectangle 103"/>
                <p:cNvSpPr/>
                <p:nvPr/>
              </p:nvSpPr>
              <p:spPr bwMode="auto">
                <a:xfrm>
                  <a:off x="1632171" y="5172501"/>
                  <a:ext cx="790012" cy="90757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lgn="ctr" defTabSz="932472">
                    <a:lnSpc>
                      <a:spcPct val="90000"/>
                    </a:lnSpc>
                    <a:buFont typeface="Wingdings 3" panose="05040102010807070707" pitchFamily="18" charset="2"/>
                    <a:buChar char="Æ"/>
                  </a:pPr>
                  <a:endParaRPr lang="en-US" sz="2000" b="1" dirty="0" err="1" smtClean="0">
                    <a:solidFill>
                      <a:srgbClr val="FFFFFF"/>
                    </a:solidFill>
                    <a:latin typeface="Segoe UI Light"/>
                    <a:ea typeface="Segoe UI" pitchFamily="34" charset="0"/>
                    <a:cs typeface="Segoe UI" pitchFamily="34" charset="0"/>
                  </a:endParaRPr>
                </a:p>
              </p:txBody>
            </p:sp>
            <p:grpSp>
              <p:nvGrpSpPr>
                <p:cNvPr id="105" name="Group 104"/>
                <p:cNvGrpSpPr/>
                <p:nvPr/>
              </p:nvGrpSpPr>
              <p:grpSpPr>
                <a:xfrm>
                  <a:off x="1625267" y="5096400"/>
                  <a:ext cx="822960" cy="1068695"/>
                  <a:chOff x="942219" y="2464581"/>
                  <a:chExt cx="822960" cy="1068695"/>
                </a:xfrm>
              </p:grpSpPr>
              <p:sp>
                <p:nvSpPr>
                  <p:cNvPr id="106" name="Oval 105"/>
                  <p:cNvSpPr>
                    <a:spLocks noChangeArrowheads="1"/>
                  </p:cNvSpPr>
                  <p:nvPr/>
                </p:nvSpPr>
                <p:spPr bwMode="auto">
                  <a:xfrm>
                    <a:off x="956299" y="2464581"/>
                    <a:ext cx="794803" cy="151025"/>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a:solidFill>
                        <a:srgbClr val="FFFFFF"/>
                      </a:solidFill>
                      <a:latin typeface="Segoe UI"/>
                      <a:cs typeface="+mn-cs"/>
                    </a:endParaRPr>
                  </a:p>
                </p:txBody>
              </p:sp>
              <p:sp>
                <p:nvSpPr>
                  <p:cNvPr id="107" name="Freeform 106"/>
                  <p:cNvSpPr>
                    <a:spLocks noEditPoints="1"/>
                  </p:cNvSpPr>
                  <p:nvPr/>
                </p:nvSpPr>
                <p:spPr bwMode="auto">
                  <a:xfrm>
                    <a:off x="942219" y="2569533"/>
                    <a:ext cx="822960" cy="96374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smtClean="0">
                      <a:solidFill>
                        <a:srgbClr val="FFFFFF"/>
                      </a:solidFill>
                      <a:latin typeface="Segoe UI"/>
                      <a:cs typeface="+mn-cs"/>
                    </a:endParaRPr>
                  </a:p>
                </p:txBody>
              </p:sp>
            </p:grpSp>
          </p:grpSp>
        </p:grpSp>
        <p:grpSp>
          <p:nvGrpSpPr>
            <p:cNvPr id="85" name="Group 84"/>
            <p:cNvGrpSpPr>
              <a:grpSpLocks noChangeAspect="1"/>
            </p:cNvGrpSpPr>
            <p:nvPr/>
          </p:nvGrpSpPr>
          <p:grpSpPr>
            <a:xfrm>
              <a:off x="2046561" y="4368838"/>
              <a:ext cx="822960" cy="1008773"/>
              <a:chOff x="313191" y="4732388"/>
              <a:chExt cx="1392869" cy="1707360"/>
            </a:xfrm>
          </p:grpSpPr>
          <p:grpSp>
            <p:nvGrpSpPr>
              <p:cNvPr id="86" name="Group 85"/>
              <p:cNvGrpSpPr>
                <a:grpSpLocks noChangeAspect="1"/>
              </p:cNvGrpSpPr>
              <p:nvPr/>
            </p:nvGrpSpPr>
            <p:grpSpPr>
              <a:xfrm>
                <a:off x="791659" y="4732388"/>
                <a:ext cx="914401" cy="1187440"/>
                <a:chOff x="1644407" y="5115540"/>
                <a:chExt cx="822960" cy="1068695"/>
              </a:xfrm>
            </p:grpSpPr>
            <p:sp>
              <p:nvSpPr>
                <p:cNvPr id="97" name="Rectangle 96"/>
                <p:cNvSpPr/>
                <p:nvPr/>
              </p:nvSpPr>
              <p:spPr bwMode="auto">
                <a:xfrm>
                  <a:off x="1660881" y="5191639"/>
                  <a:ext cx="790012" cy="90757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lgn="ctr" defTabSz="932472">
                    <a:lnSpc>
                      <a:spcPct val="90000"/>
                    </a:lnSpc>
                    <a:buFont typeface="Wingdings 3" panose="05040102010807070707" pitchFamily="18" charset="2"/>
                    <a:buChar char="Æ"/>
                  </a:pPr>
                  <a:endParaRPr lang="en-US" sz="2000" b="1" dirty="0" err="1" smtClean="0">
                    <a:solidFill>
                      <a:srgbClr val="FFFFFF"/>
                    </a:solidFill>
                    <a:latin typeface="Segoe UI Light"/>
                    <a:ea typeface="Segoe UI" pitchFamily="34" charset="0"/>
                    <a:cs typeface="Segoe UI" pitchFamily="34" charset="0"/>
                  </a:endParaRPr>
                </a:p>
              </p:txBody>
            </p:sp>
            <p:grpSp>
              <p:nvGrpSpPr>
                <p:cNvPr id="98" name="Group 97"/>
                <p:cNvGrpSpPr/>
                <p:nvPr/>
              </p:nvGrpSpPr>
              <p:grpSpPr>
                <a:xfrm>
                  <a:off x="1644407" y="5115540"/>
                  <a:ext cx="822960" cy="1068695"/>
                  <a:chOff x="961359" y="2483721"/>
                  <a:chExt cx="822960" cy="1068695"/>
                </a:xfrm>
              </p:grpSpPr>
              <p:sp>
                <p:nvSpPr>
                  <p:cNvPr id="99" name="Oval 98"/>
                  <p:cNvSpPr>
                    <a:spLocks noChangeArrowheads="1"/>
                  </p:cNvSpPr>
                  <p:nvPr/>
                </p:nvSpPr>
                <p:spPr bwMode="auto">
                  <a:xfrm>
                    <a:off x="975436" y="2483721"/>
                    <a:ext cx="794803" cy="151025"/>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a:solidFill>
                        <a:srgbClr val="FFFFFF"/>
                      </a:solidFill>
                      <a:latin typeface="Segoe UI"/>
                      <a:cs typeface="+mn-cs"/>
                    </a:endParaRPr>
                  </a:p>
                </p:txBody>
              </p:sp>
              <p:sp>
                <p:nvSpPr>
                  <p:cNvPr id="100" name="Freeform 123"/>
                  <p:cNvSpPr>
                    <a:spLocks noEditPoints="1"/>
                  </p:cNvSpPr>
                  <p:nvPr/>
                </p:nvSpPr>
                <p:spPr bwMode="auto">
                  <a:xfrm>
                    <a:off x="961359" y="2588673"/>
                    <a:ext cx="822960" cy="96374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smtClean="0">
                      <a:solidFill>
                        <a:srgbClr val="FFFFFF"/>
                      </a:solidFill>
                      <a:latin typeface="Segoe UI"/>
                      <a:cs typeface="+mn-cs"/>
                    </a:endParaRPr>
                  </a:p>
                </p:txBody>
              </p:sp>
            </p:grpSp>
          </p:grpSp>
          <p:grpSp>
            <p:nvGrpSpPr>
              <p:cNvPr id="87" name="Group 86"/>
              <p:cNvGrpSpPr>
                <a:grpSpLocks noChangeAspect="1"/>
              </p:cNvGrpSpPr>
              <p:nvPr/>
            </p:nvGrpSpPr>
            <p:grpSpPr>
              <a:xfrm>
                <a:off x="552425" y="4994175"/>
                <a:ext cx="914401" cy="1183785"/>
                <a:chOff x="1645666" y="5118829"/>
                <a:chExt cx="822960" cy="1065406"/>
              </a:xfrm>
            </p:grpSpPr>
            <p:sp>
              <p:nvSpPr>
                <p:cNvPr id="93" name="Rectangle 92"/>
                <p:cNvSpPr/>
                <p:nvPr/>
              </p:nvSpPr>
              <p:spPr bwMode="auto">
                <a:xfrm>
                  <a:off x="1651311" y="5191641"/>
                  <a:ext cx="790012" cy="90757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lgn="ctr" defTabSz="932472">
                    <a:lnSpc>
                      <a:spcPct val="90000"/>
                    </a:lnSpc>
                    <a:buFont typeface="Wingdings 3" panose="05040102010807070707" pitchFamily="18" charset="2"/>
                    <a:buChar char="Æ"/>
                  </a:pPr>
                  <a:endParaRPr lang="en-US" sz="2000" b="1" dirty="0" err="1" smtClean="0">
                    <a:solidFill>
                      <a:srgbClr val="FFFFFF"/>
                    </a:solidFill>
                    <a:latin typeface="Segoe UI Light"/>
                    <a:ea typeface="Segoe UI" pitchFamily="34" charset="0"/>
                    <a:cs typeface="Segoe UI" pitchFamily="34" charset="0"/>
                  </a:endParaRPr>
                </a:p>
              </p:txBody>
            </p:sp>
            <p:grpSp>
              <p:nvGrpSpPr>
                <p:cNvPr id="94" name="Group 93"/>
                <p:cNvGrpSpPr/>
                <p:nvPr/>
              </p:nvGrpSpPr>
              <p:grpSpPr>
                <a:xfrm>
                  <a:off x="1645666" y="5118829"/>
                  <a:ext cx="822960" cy="1065406"/>
                  <a:chOff x="962618" y="2487010"/>
                  <a:chExt cx="822960" cy="1065406"/>
                </a:xfrm>
              </p:grpSpPr>
              <p:sp>
                <p:nvSpPr>
                  <p:cNvPr id="95" name="Oval 94"/>
                  <p:cNvSpPr>
                    <a:spLocks noChangeArrowheads="1"/>
                  </p:cNvSpPr>
                  <p:nvPr/>
                </p:nvSpPr>
                <p:spPr bwMode="auto">
                  <a:xfrm>
                    <a:off x="976696" y="2487010"/>
                    <a:ext cx="794803" cy="151025"/>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a:solidFill>
                        <a:srgbClr val="FFFFFF"/>
                      </a:solidFill>
                      <a:latin typeface="Segoe UI"/>
                      <a:cs typeface="+mn-cs"/>
                    </a:endParaRPr>
                  </a:p>
                </p:txBody>
              </p:sp>
              <p:sp>
                <p:nvSpPr>
                  <p:cNvPr id="96" name="Freeform 123"/>
                  <p:cNvSpPr>
                    <a:spLocks noEditPoints="1"/>
                  </p:cNvSpPr>
                  <p:nvPr/>
                </p:nvSpPr>
                <p:spPr bwMode="auto">
                  <a:xfrm>
                    <a:off x="962618" y="2588673"/>
                    <a:ext cx="822960" cy="96374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smtClean="0">
                      <a:solidFill>
                        <a:srgbClr val="FFFFFF"/>
                      </a:solidFill>
                      <a:latin typeface="Segoe UI"/>
                      <a:cs typeface="+mn-cs"/>
                    </a:endParaRPr>
                  </a:p>
                </p:txBody>
              </p:sp>
            </p:grpSp>
          </p:grpSp>
          <p:grpSp>
            <p:nvGrpSpPr>
              <p:cNvPr id="88" name="Group 87"/>
              <p:cNvGrpSpPr>
                <a:grpSpLocks noChangeAspect="1"/>
              </p:cNvGrpSpPr>
              <p:nvPr/>
            </p:nvGrpSpPr>
            <p:grpSpPr>
              <a:xfrm>
                <a:off x="313191" y="5252308"/>
                <a:ext cx="914401" cy="1187440"/>
                <a:chOff x="1625267" y="5096400"/>
                <a:chExt cx="822960" cy="1068695"/>
              </a:xfrm>
            </p:grpSpPr>
            <p:sp>
              <p:nvSpPr>
                <p:cNvPr id="89" name="Rectangle 88"/>
                <p:cNvSpPr/>
                <p:nvPr/>
              </p:nvSpPr>
              <p:spPr bwMode="auto">
                <a:xfrm>
                  <a:off x="1632171" y="5172501"/>
                  <a:ext cx="790012" cy="90757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lgn="ctr" defTabSz="932472">
                    <a:lnSpc>
                      <a:spcPct val="90000"/>
                    </a:lnSpc>
                    <a:buFont typeface="Wingdings 3" panose="05040102010807070707" pitchFamily="18" charset="2"/>
                    <a:buChar char="Æ"/>
                  </a:pPr>
                  <a:endParaRPr lang="en-US" sz="2000" b="1" dirty="0" err="1" smtClean="0">
                    <a:solidFill>
                      <a:srgbClr val="FFFFFF"/>
                    </a:solidFill>
                    <a:latin typeface="Segoe UI Light"/>
                    <a:ea typeface="Segoe UI" pitchFamily="34" charset="0"/>
                    <a:cs typeface="Segoe UI" pitchFamily="34" charset="0"/>
                  </a:endParaRPr>
                </a:p>
              </p:txBody>
            </p:sp>
            <p:grpSp>
              <p:nvGrpSpPr>
                <p:cNvPr id="90" name="Group 89"/>
                <p:cNvGrpSpPr/>
                <p:nvPr/>
              </p:nvGrpSpPr>
              <p:grpSpPr>
                <a:xfrm>
                  <a:off x="1625267" y="5096400"/>
                  <a:ext cx="822960" cy="1068695"/>
                  <a:chOff x="942219" y="2464581"/>
                  <a:chExt cx="822960" cy="1068695"/>
                </a:xfrm>
              </p:grpSpPr>
              <p:sp>
                <p:nvSpPr>
                  <p:cNvPr id="91" name="Oval 90"/>
                  <p:cNvSpPr>
                    <a:spLocks noChangeArrowheads="1"/>
                  </p:cNvSpPr>
                  <p:nvPr/>
                </p:nvSpPr>
                <p:spPr bwMode="auto">
                  <a:xfrm>
                    <a:off x="956299" y="2464581"/>
                    <a:ext cx="794803" cy="151025"/>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a:solidFill>
                        <a:srgbClr val="FFFFFF"/>
                      </a:solidFill>
                      <a:latin typeface="Segoe UI"/>
                      <a:cs typeface="+mn-cs"/>
                    </a:endParaRPr>
                  </a:p>
                </p:txBody>
              </p:sp>
              <p:sp>
                <p:nvSpPr>
                  <p:cNvPr id="92" name="Freeform 91"/>
                  <p:cNvSpPr>
                    <a:spLocks noEditPoints="1"/>
                  </p:cNvSpPr>
                  <p:nvPr/>
                </p:nvSpPr>
                <p:spPr bwMode="auto">
                  <a:xfrm>
                    <a:off x="942219" y="2569533"/>
                    <a:ext cx="822960" cy="96374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smtClean="0">
                      <a:solidFill>
                        <a:srgbClr val="FFFFFF"/>
                      </a:solidFill>
                      <a:latin typeface="Segoe UI"/>
                      <a:cs typeface="+mn-cs"/>
                    </a:endParaRPr>
                  </a:p>
                </p:txBody>
              </p:sp>
            </p:grpSp>
          </p:grpSp>
        </p:grpSp>
      </p:grpSp>
      <p:grpSp>
        <p:nvGrpSpPr>
          <p:cNvPr id="116" name="Group 115"/>
          <p:cNvGrpSpPr/>
          <p:nvPr/>
        </p:nvGrpSpPr>
        <p:grpSpPr>
          <a:xfrm>
            <a:off x="306849" y="3046613"/>
            <a:ext cx="11654174" cy="3631731"/>
            <a:chOff x="306849" y="3046613"/>
            <a:chExt cx="11654174" cy="3631731"/>
          </a:xfrm>
        </p:grpSpPr>
        <p:sp>
          <p:nvSpPr>
            <p:cNvPr id="117" name="Rectangle 116"/>
            <p:cNvSpPr/>
            <p:nvPr/>
          </p:nvSpPr>
          <p:spPr bwMode="auto">
            <a:xfrm>
              <a:off x="306849" y="3078698"/>
              <a:ext cx="3200400"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9217" rIns="186521" bIns="149217" numCol="1" spcCol="0" rtlCol="0" fromWordArt="0" anchor="ctr" anchorCtr="0" forceAA="0" compatLnSpc="1">
              <a:prstTxWarp prst="textNoShape">
                <a:avLst/>
              </a:prstTxWarp>
              <a:noAutofit/>
            </a:bodyPr>
            <a:lstStyle/>
            <a:p>
              <a:pPr algn="ctr" defTabSz="951028">
                <a:lnSpc>
                  <a:spcPct val="90000"/>
                </a:lnSpc>
              </a:pPr>
              <a:r>
                <a:rPr lang="en-US" dirty="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Elastic scale </a:t>
              </a:r>
              <a:r>
                <a:rPr lang="en-US" dirty="0" smtClean="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
              </a:r>
              <a:br>
                <a:rPr lang="en-US" dirty="0" smtClean="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br>
              <a:r>
                <a:rPr lang="en-US" dirty="0" smtClean="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&amp; </a:t>
              </a:r>
              <a:r>
                <a:rPr lang="en-US" dirty="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performance</a:t>
              </a:r>
            </a:p>
          </p:txBody>
        </p:sp>
        <p:grpSp>
          <p:nvGrpSpPr>
            <p:cNvPr id="118" name="Group 117"/>
            <p:cNvGrpSpPr>
              <a:grpSpLocks noChangeAspect="1"/>
            </p:cNvGrpSpPr>
            <p:nvPr/>
          </p:nvGrpSpPr>
          <p:grpSpPr>
            <a:xfrm>
              <a:off x="2942435" y="4633076"/>
              <a:ext cx="403381" cy="376649"/>
              <a:chOff x="-5364163" y="-2738437"/>
              <a:chExt cx="4327525" cy="4054475"/>
            </a:xfrm>
            <a:solidFill>
              <a:schemeClr val="accent4"/>
            </a:solidFill>
          </p:grpSpPr>
          <p:sp>
            <p:nvSpPr>
              <p:cNvPr id="146" name="Freeform 5"/>
              <p:cNvSpPr>
                <a:spLocks/>
              </p:cNvSpPr>
              <p:nvPr/>
            </p:nvSpPr>
            <p:spPr bwMode="auto">
              <a:xfrm>
                <a:off x="-3487738" y="236538"/>
                <a:ext cx="447675" cy="1063625"/>
              </a:xfrm>
              <a:custGeom>
                <a:avLst/>
                <a:gdLst>
                  <a:gd name="T0" fmla="*/ 44 w 119"/>
                  <a:gd name="T1" fmla="*/ 24 h 283"/>
                  <a:gd name="T2" fmla="*/ 0 w 119"/>
                  <a:gd name="T3" fmla="*/ 41 h 283"/>
                  <a:gd name="T4" fmla="*/ 0 w 119"/>
                  <a:gd name="T5" fmla="*/ 93 h 283"/>
                  <a:gd name="T6" fmla="*/ 16 w 119"/>
                  <a:gd name="T7" fmla="*/ 89 h 283"/>
                  <a:gd name="T8" fmla="*/ 32 w 119"/>
                  <a:gd name="T9" fmla="*/ 84 h 283"/>
                  <a:gd name="T10" fmla="*/ 47 w 119"/>
                  <a:gd name="T11" fmla="*/ 77 h 283"/>
                  <a:gd name="T12" fmla="*/ 59 w 119"/>
                  <a:gd name="T13" fmla="*/ 69 h 283"/>
                  <a:gd name="T14" fmla="*/ 59 w 119"/>
                  <a:gd name="T15" fmla="*/ 283 h 283"/>
                  <a:gd name="T16" fmla="*/ 119 w 119"/>
                  <a:gd name="T17" fmla="*/ 283 h 283"/>
                  <a:gd name="T18" fmla="*/ 119 w 119"/>
                  <a:gd name="T19" fmla="*/ 0 h 283"/>
                  <a:gd name="T20" fmla="*/ 83 w 119"/>
                  <a:gd name="T21" fmla="*/ 0 h 283"/>
                  <a:gd name="T22" fmla="*/ 44 w 119"/>
                  <a:gd name="T23" fmla="*/ 24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283">
                    <a:moveTo>
                      <a:pt x="44" y="24"/>
                    </a:moveTo>
                    <a:cubicBezTo>
                      <a:pt x="31" y="31"/>
                      <a:pt x="16" y="37"/>
                      <a:pt x="0" y="41"/>
                    </a:cubicBezTo>
                    <a:cubicBezTo>
                      <a:pt x="0" y="93"/>
                      <a:pt x="0" y="93"/>
                      <a:pt x="0" y="93"/>
                    </a:cubicBezTo>
                    <a:cubicBezTo>
                      <a:pt x="5" y="92"/>
                      <a:pt x="11" y="91"/>
                      <a:pt x="16" y="89"/>
                    </a:cubicBezTo>
                    <a:cubicBezTo>
                      <a:pt x="22" y="88"/>
                      <a:pt x="27" y="86"/>
                      <a:pt x="32" y="84"/>
                    </a:cubicBezTo>
                    <a:cubicBezTo>
                      <a:pt x="37" y="82"/>
                      <a:pt x="42" y="79"/>
                      <a:pt x="47" y="77"/>
                    </a:cubicBezTo>
                    <a:cubicBezTo>
                      <a:pt x="51" y="74"/>
                      <a:pt x="55" y="71"/>
                      <a:pt x="59" y="69"/>
                    </a:cubicBezTo>
                    <a:cubicBezTo>
                      <a:pt x="59" y="283"/>
                      <a:pt x="59" y="283"/>
                      <a:pt x="59" y="283"/>
                    </a:cubicBezTo>
                    <a:cubicBezTo>
                      <a:pt x="119" y="283"/>
                      <a:pt x="119" y="283"/>
                      <a:pt x="119" y="283"/>
                    </a:cubicBezTo>
                    <a:cubicBezTo>
                      <a:pt x="119" y="0"/>
                      <a:pt x="119" y="0"/>
                      <a:pt x="119" y="0"/>
                    </a:cubicBezTo>
                    <a:cubicBezTo>
                      <a:pt x="83" y="0"/>
                      <a:pt x="83" y="0"/>
                      <a:pt x="83" y="0"/>
                    </a:cubicBezTo>
                    <a:cubicBezTo>
                      <a:pt x="71" y="8"/>
                      <a:pt x="59" y="16"/>
                      <a:pt x="4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147" name="Freeform 6"/>
              <p:cNvSpPr>
                <a:spLocks noEditPoints="1"/>
              </p:cNvSpPr>
              <p:nvPr/>
            </p:nvSpPr>
            <p:spPr bwMode="auto">
              <a:xfrm>
                <a:off x="-5364163" y="-1246187"/>
                <a:ext cx="752475" cy="1076325"/>
              </a:xfrm>
              <a:custGeom>
                <a:avLst/>
                <a:gdLst>
                  <a:gd name="T0" fmla="*/ 104 w 200"/>
                  <a:gd name="T1" fmla="*/ 0 h 286"/>
                  <a:gd name="T2" fmla="*/ 26 w 200"/>
                  <a:gd name="T3" fmla="*/ 38 h 286"/>
                  <a:gd name="T4" fmla="*/ 0 w 200"/>
                  <a:gd name="T5" fmla="*/ 148 h 286"/>
                  <a:gd name="T6" fmla="*/ 98 w 200"/>
                  <a:gd name="T7" fmla="*/ 286 h 286"/>
                  <a:gd name="T8" fmla="*/ 174 w 200"/>
                  <a:gd name="T9" fmla="*/ 249 h 286"/>
                  <a:gd name="T10" fmla="*/ 200 w 200"/>
                  <a:gd name="T11" fmla="*/ 141 h 286"/>
                  <a:gd name="T12" fmla="*/ 104 w 200"/>
                  <a:gd name="T13" fmla="*/ 0 h 286"/>
                  <a:gd name="T14" fmla="*/ 100 w 200"/>
                  <a:gd name="T15" fmla="*/ 240 h 286"/>
                  <a:gd name="T16" fmla="*/ 62 w 200"/>
                  <a:gd name="T17" fmla="*/ 146 h 286"/>
                  <a:gd name="T18" fmla="*/ 101 w 200"/>
                  <a:gd name="T19" fmla="*/ 47 h 286"/>
                  <a:gd name="T20" fmla="*/ 138 w 200"/>
                  <a:gd name="T21" fmla="*/ 143 h 286"/>
                  <a:gd name="T22" fmla="*/ 100 w 200"/>
                  <a:gd name="T23" fmla="*/ 24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286">
                    <a:moveTo>
                      <a:pt x="104" y="0"/>
                    </a:moveTo>
                    <a:cubicBezTo>
                      <a:pt x="70" y="0"/>
                      <a:pt x="44" y="13"/>
                      <a:pt x="26" y="38"/>
                    </a:cubicBezTo>
                    <a:cubicBezTo>
                      <a:pt x="8" y="63"/>
                      <a:pt x="0" y="100"/>
                      <a:pt x="0" y="148"/>
                    </a:cubicBezTo>
                    <a:cubicBezTo>
                      <a:pt x="0" y="240"/>
                      <a:pt x="32" y="286"/>
                      <a:pt x="98" y="286"/>
                    </a:cubicBezTo>
                    <a:cubicBezTo>
                      <a:pt x="131" y="286"/>
                      <a:pt x="156" y="274"/>
                      <a:pt x="174" y="249"/>
                    </a:cubicBezTo>
                    <a:cubicBezTo>
                      <a:pt x="191" y="224"/>
                      <a:pt x="200" y="188"/>
                      <a:pt x="200" y="141"/>
                    </a:cubicBezTo>
                    <a:cubicBezTo>
                      <a:pt x="200" y="47"/>
                      <a:pt x="168" y="0"/>
                      <a:pt x="104" y="0"/>
                    </a:cubicBezTo>
                    <a:close/>
                    <a:moveTo>
                      <a:pt x="100" y="240"/>
                    </a:moveTo>
                    <a:cubicBezTo>
                      <a:pt x="74" y="240"/>
                      <a:pt x="62" y="208"/>
                      <a:pt x="62" y="146"/>
                    </a:cubicBezTo>
                    <a:cubicBezTo>
                      <a:pt x="62" y="80"/>
                      <a:pt x="75" y="47"/>
                      <a:pt x="101" y="47"/>
                    </a:cubicBezTo>
                    <a:cubicBezTo>
                      <a:pt x="126" y="47"/>
                      <a:pt x="138" y="79"/>
                      <a:pt x="138" y="143"/>
                    </a:cubicBezTo>
                    <a:cubicBezTo>
                      <a:pt x="138" y="207"/>
                      <a:pt x="126" y="240"/>
                      <a:pt x="100"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148" name="Freeform 7"/>
              <p:cNvSpPr>
                <a:spLocks/>
              </p:cNvSpPr>
              <p:nvPr/>
            </p:nvSpPr>
            <p:spPr bwMode="auto">
              <a:xfrm>
                <a:off x="-4344988" y="-1249362"/>
                <a:ext cx="450850" cy="1060450"/>
              </a:xfrm>
              <a:custGeom>
                <a:avLst/>
                <a:gdLst>
                  <a:gd name="T0" fmla="*/ 120 w 120"/>
                  <a:gd name="T1" fmla="*/ 282 h 282"/>
                  <a:gd name="T2" fmla="*/ 120 w 120"/>
                  <a:gd name="T3" fmla="*/ 0 h 282"/>
                  <a:gd name="T4" fmla="*/ 83 w 120"/>
                  <a:gd name="T5" fmla="*/ 0 h 282"/>
                  <a:gd name="T6" fmla="*/ 45 w 120"/>
                  <a:gd name="T7" fmla="*/ 23 h 282"/>
                  <a:gd name="T8" fmla="*/ 0 w 120"/>
                  <a:gd name="T9" fmla="*/ 41 h 282"/>
                  <a:gd name="T10" fmla="*/ 0 w 120"/>
                  <a:gd name="T11" fmla="*/ 92 h 282"/>
                  <a:gd name="T12" fmla="*/ 17 w 120"/>
                  <a:gd name="T13" fmla="*/ 89 h 282"/>
                  <a:gd name="T14" fmla="*/ 33 w 120"/>
                  <a:gd name="T15" fmla="*/ 84 h 282"/>
                  <a:gd name="T16" fmla="*/ 47 w 120"/>
                  <a:gd name="T17" fmla="*/ 77 h 282"/>
                  <a:gd name="T18" fmla="*/ 59 w 120"/>
                  <a:gd name="T19" fmla="*/ 68 h 282"/>
                  <a:gd name="T20" fmla="*/ 59 w 120"/>
                  <a:gd name="T21" fmla="*/ 282 h 282"/>
                  <a:gd name="T22" fmla="*/ 120 w 120"/>
                  <a:gd name="T23"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 h="282">
                    <a:moveTo>
                      <a:pt x="120" y="282"/>
                    </a:moveTo>
                    <a:cubicBezTo>
                      <a:pt x="120" y="0"/>
                      <a:pt x="120" y="0"/>
                      <a:pt x="120" y="0"/>
                    </a:cubicBezTo>
                    <a:cubicBezTo>
                      <a:pt x="83" y="0"/>
                      <a:pt x="83" y="0"/>
                      <a:pt x="83" y="0"/>
                    </a:cubicBezTo>
                    <a:cubicBezTo>
                      <a:pt x="72" y="8"/>
                      <a:pt x="59" y="16"/>
                      <a:pt x="45" y="23"/>
                    </a:cubicBezTo>
                    <a:cubicBezTo>
                      <a:pt x="31" y="31"/>
                      <a:pt x="16" y="36"/>
                      <a:pt x="0" y="41"/>
                    </a:cubicBezTo>
                    <a:cubicBezTo>
                      <a:pt x="0" y="92"/>
                      <a:pt x="0" y="92"/>
                      <a:pt x="0" y="92"/>
                    </a:cubicBezTo>
                    <a:cubicBezTo>
                      <a:pt x="6" y="92"/>
                      <a:pt x="11" y="91"/>
                      <a:pt x="17" y="89"/>
                    </a:cubicBezTo>
                    <a:cubicBezTo>
                      <a:pt x="22" y="88"/>
                      <a:pt x="28" y="86"/>
                      <a:pt x="33" y="84"/>
                    </a:cubicBezTo>
                    <a:cubicBezTo>
                      <a:pt x="38" y="82"/>
                      <a:pt x="43" y="79"/>
                      <a:pt x="47" y="77"/>
                    </a:cubicBezTo>
                    <a:cubicBezTo>
                      <a:pt x="52" y="74"/>
                      <a:pt x="56" y="71"/>
                      <a:pt x="59" y="68"/>
                    </a:cubicBezTo>
                    <a:cubicBezTo>
                      <a:pt x="59" y="282"/>
                      <a:pt x="59" y="282"/>
                      <a:pt x="59" y="282"/>
                    </a:cubicBezTo>
                    <a:lnTo>
                      <a:pt x="12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149" name="Freeform 8"/>
              <p:cNvSpPr>
                <a:spLocks noEditPoints="1"/>
              </p:cNvSpPr>
              <p:nvPr/>
            </p:nvSpPr>
            <p:spPr bwMode="auto">
              <a:xfrm>
                <a:off x="-4446588" y="-2732087"/>
                <a:ext cx="755650" cy="1076325"/>
              </a:xfrm>
              <a:custGeom>
                <a:avLst/>
                <a:gdLst>
                  <a:gd name="T0" fmla="*/ 104 w 201"/>
                  <a:gd name="T1" fmla="*/ 0 h 286"/>
                  <a:gd name="T2" fmla="*/ 27 w 201"/>
                  <a:gd name="T3" fmla="*/ 38 h 286"/>
                  <a:gd name="T4" fmla="*/ 0 w 201"/>
                  <a:gd name="T5" fmla="*/ 147 h 286"/>
                  <a:gd name="T6" fmla="*/ 99 w 201"/>
                  <a:gd name="T7" fmla="*/ 286 h 286"/>
                  <a:gd name="T8" fmla="*/ 174 w 201"/>
                  <a:gd name="T9" fmla="*/ 249 h 286"/>
                  <a:gd name="T10" fmla="*/ 201 w 201"/>
                  <a:gd name="T11" fmla="*/ 141 h 286"/>
                  <a:gd name="T12" fmla="*/ 104 w 201"/>
                  <a:gd name="T13" fmla="*/ 0 h 286"/>
                  <a:gd name="T14" fmla="*/ 101 w 201"/>
                  <a:gd name="T15" fmla="*/ 239 h 286"/>
                  <a:gd name="T16" fmla="*/ 62 w 201"/>
                  <a:gd name="T17" fmla="*/ 146 h 286"/>
                  <a:gd name="T18" fmla="*/ 101 w 201"/>
                  <a:gd name="T19" fmla="*/ 46 h 286"/>
                  <a:gd name="T20" fmla="*/ 138 w 201"/>
                  <a:gd name="T21" fmla="*/ 143 h 286"/>
                  <a:gd name="T22" fmla="*/ 101 w 201"/>
                  <a:gd name="T23" fmla="*/ 23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 h="286">
                    <a:moveTo>
                      <a:pt x="104" y="0"/>
                    </a:moveTo>
                    <a:cubicBezTo>
                      <a:pt x="70" y="0"/>
                      <a:pt x="44" y="13"/>
                      <a:pt x="27" y="38"/>
                    </a:cubicBezTo>
                    <a:cubicBezTo>
                      <a:pt x="9" y="63"/>
                      <a:pt x="0" y="99"/>
                      <a:pt x="0" y="147"/>
                    </a:cubicBezTo>
                    <a:cubicBezTo>
                      <a:pt x="0" y="240"/>
                      <a:pt x="33" y="286"/>
                      <a:pt x="99" y="286"/>
                    </a:cubicBezTo>
                    <a:cubicBezTo>
                      <a:pt x="131" y="286"/>
                      <a:pt x="157" y="274"/>
                      <a:pt x="174" y="249"/>
                    </a:cubicBezTo>
                    <a:cubicBezTo>
                      <a:pt x="192" y="224"/>
                      <a:pt x="201" y="188"/>
                      <a:pt x="201" y="141"/>
                    </a:cubicBezTo>
                    <a:cubicBezTo>
                      <a:pt x="201" y="47"/>
                      <a:pt x="168" y="0"/>
                      <a:pt x="104" y="0"/>
                    </a:cubicBezTo>
                    <a:close/>
                    <a:moveTo>
                      <a:pt x="101" y="239"/>
                    </a:moveTo>
                    <a:cubicBezTo>
                      <a:pt x="75" y="239"/>
                      <a:pt x="62" y="208"/>
                      <a:pt x="62" y="146"/>
                    </a:cubicBezTo>
                    <a:cubicBezTo>
                      <a:pt x="62" y="80"/>
                      <a:pt x="75" y="46"/>
                      <a:pt x="101" y="46"/>
                    </a:cubicBezTo>
                    <a:cubicBezTo>
                      <a:pt x="126" y="46"/>
                      <a:pt x="138" y="79"/>
                      <a:pt x="138" y="143"/>
                    </a:cubicBezTo>
                    <a:cubicBezTo>
                      <a:pt x="138" y="207"/>
                      <a:pt x="126" y="239"/>
                      <a:pt x="101" y="2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150" name="Freeform 9"/>
              <p:cNvSpPr>
                <a:spLocks/>
              </p:cNvSpPr>
              <p:nvPr/>
            </p:nvSpPr>
            <p:spPr bwMode="auto">
              <a:xfrm>
                <a:off x="-1687513" y="-2738437"/>
                <a:ext cx="447675" cy="1063625"/>
              </a:xfrm>
              <a:custGeom>
                <a:avLst/>
                <a:gdLst>
                  <a:gd name="T0" fmla="*/ 32 w 119"/>
                  <a:gd name="T1" fmla="*/ 85 h 283"/>
                  <a:gd name="T2" fmla="*/ 47 w 119"/>
                  <a:gd name="T3" fmla="*/ 77 h 283"/>
                  <a:gd name="T4" fmla="*/ 59 w 119"/>
                  <a:gd name="T5" fmla="*/ 69 h 283"/>
                  <a:gd name="T6" fmla="*/ 59 w 119"/>
                  <a:gd name="T7" fmla="*/ 283 h 283"/>
                  <a:gd name="T8" fmla="*/ 119 w 119"/>
                  <a:gd name="T9" fmla="*/ 283 h 283"/>
                  <a:gd name="T10" fmla="*/ 119 w 119"/>
                  <a:gd name="T11" fmla="*/ 0 h 283"/>
                  <a:gd name="T12" fmla="*/ 82 w 119"/>
                  <a:gd name="T13" fmla="*/ 0 h 283"/>
                  <a:gd name="T14" fmla="*/ 44 w 119"/>
                  <a:gd name="T15" fmla="*/ 24 h 283"/>
                  <a:gd name="T16" fmla="*/ 0 w 119"/>
                  <a:gd name="T17" fmla="*/ 42 h 283"/>
                  <a:gd name="T18" fmla="*/ 0 w 119"/>
                  <a:gd name="T19" fmla="*/ 93 h 283"/>
                  <a:gd name="T20" fmla="*/ 16 w 119"/>
                  <a:gd name="T21" fmla="*/ 90 h 283"/>
                  <a:gd name="T22" fmla="*/ 32 w 119"/>
                  <a:gd name="T23" fmla="*/ 8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283">
                    <a:moveTo>
                      <a:pt x="32" y="85"/>
                    </a:moveTo>
                    <a:cubicBezTo>
                      <a:pt x="37" y="82"/>
                      <a:pt x="42" y="80"/>
                      <a:pt x="47" y="77"/>
                    </a:cubicBezTo>
                    <a:cubicBezTo>
                      <a:pt x="51" y="75"/>
                      <a:pt x="55" y="72"/>
                      <a:pt x="59" y="69"/>
                    </a:cubicBezTo>
                    <a:cubicBezTo>
                      <a:pt x="59" y="283"/>
                      <a:pt x="59" y="283"/>
                      <a:pt x="59" y="283"/>
                    </a:cubicBezTo>
                    <a:cubicBezTo>
                      <a:pt x="119" y="283"/>
                      <a:pt x="119" y="283"/>
                      <a:pt x="119" y="283"/>
                    </a:cubicBezTo>
                    <a:cubicBezTo>
                      <a:pt x="119" y="0"/>
                      <a:pt x="119" y="0"/>
                      <a:pt x="119" y="0"/>
                    </a:cubicBezTo>
                    <a:cubicBezTo>
                      <a:pt x="82" y="0"/>
                      <a:pt x="82" y="0"/>
                      <a:pt x="82" y="0"/>
                    </a:cubicBezTo>
                    <a:cubicBezTo>
                      <a:pt x="71" y="9"/>
                      <a:pt x="58" y="17"/>
                      <a:pt x="44" y="24"/>
                    </a:cubicBezTo>
                    <a:cubicBezTo>
                      <a:pt x="30" y="31"/>
                      <a:pt x="16" y="37"/>
                      <a:pt x="0" y="42"/>
                    </a:cubicBezTo>
                    <a:cubicBezTo>
                      <a:pt x="0" y="93"/>
                      <a:pt x="0" y="93"/>
                      <a:pt x="0" y="93"/>
                    </a:cubicBezTo>
                    <a:cubicBezTo>
                      <a:pt x="5" y="93"/>
                      <a:pt x="11" y="92"/>
                      <a:pt x="16" y="90"/>
                    </a:cubicBezTo>
                    <a:cubicBezTo>
                      <a:pt x="22" y="89"/>
                      <a:pt x="27" y="87"/>
                      <a:pt x="32"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151" name="Freeform 10"/>
              <p:cNvSpPr>
                <a:spLocks noEditPoints="1"/>
              </p:cNvSpPr>
              <p:nvPr/>
            </p:nvSpPr>
            <p:spPr bwMode="auto">
              <a:xfrm>
                <a:off x="-5364163" y="239713"/>
                <a:ext cx="752475" cy="1076325"/>
              </a:xfrm>
              <a:custGeom>
                <a:avLst/>
                <a:gdLst>
                  <a:gd name="T0" fmla="*/ 104 w 200"/>
                  <a:gd name="T1" fmla="*/ 0 h 286"/>
                  <a:gd name="T2" fmla="*/ 26 w 200"/>
                  <a:gd name="T3" fmla="*/ 38 h 286"/>
                  <a:gd name="T4" fmla="*/ 0 w 200"/>
                  <a:gd name="T5" fmla="*/ 148 h 286"/>
                  <a:gd name="T6" fmla="*/ 98 w 200"/>
                  <a:gd name="T7" fmla="*/ 286 h 286"/>
                  <a:gd name="T8" fmla="*/ 174 w 200"/>
                  <a:gd name="T9" fmla="*/ 249 h 286"/>
                  <a:gd name="T10" fmla="*/ 200 w 200"/>
                  <a:gd name="T11" fmla="*/ 141 h 286"/>
                  <a:gd name="T12" fmla="*/ 104 w 200"/>
                  <a:gd name="T13" fmla="*/ 0 h 286"/>
                  <a:gd name="T14" fmla="*/ 100 w 200"/>
                  <a:gd name="T15" fmla="*/ 240 h 286"/>
                  <a:gd name="T16" fmla="*/ 62 w 200"/>
                  <a:gd name="T17" fmla="*/ 146 h 286"/>
                  <a:gd name="T18" fmla="*/ 101 w 200"/>
                  <a:gd name="T19" fmla="*/ 47 h 286"/>
                  <a:gd name="T20" fmla="*/ 138 w 200"/>
                  <a:gd name="T21" fmla="*/ 143 h 286"/>
                  <a:gd name="T22" fmla="*/ 100 w 200"/>
                  <a:gd name="T23" fmla="*/ 24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286">
                    <a:moveTo>
                      <a:pt x="104" y="0"/>
                    </a:moveTo>
                    <a:cubicBezTo>
                      <a:pt x="70" y="0"/>
                      <a:pt x="44" y="13"/>
                      <a:pt x="26" y="38"/>
                    </a:cubicBezTo>
                    <a:cubicBezTo>
                      <a:pt x="8" y="63"/>
                      <a:pt x="0" y="100"/>
                      <a:pt x="0" y="148"/>
                    </a:cubicBezTo>
                    <a:cubicBezTo>
                      <a:pt x="0" y="240"/>
                      <a:pt x="32" y="286"/>
                      <a:pt x="98" y="286"/>
                    </a:cubicBezTo>
                    <a:cubicBezTo>
                      <a:pt x="131" y="286"/>
                      <a:pt x="156" y="274"/>
                      <a:pt x="174" y="249"/>
                    </a:cubicBezTo>
                    <a:cubicBezTo>
                      <a:pt x="191" y="224"/>
                      <a:pt x="200" y="188"/>
                      <a:pt x="200" y="141"/>
                    </a:cubicBezTo>
                    <a:cubicBezTo>
                      <a:pt x="200" y="47"/>
                      <a:pt x="168" y="0"/>
                      <a:pt x="104" y="0"/>
                    </a:cubicBezTo>
                    <a:close/>
                    <a:moveTo>
                      <a:pt x="100" y="240"/>
                    </a:moveTo>
                    <a:cubicBezTo>
                      <a:pt x="74" y="240"/>
                      <a:pt x="62" y="209"/>
                      <a:pt x="62" y="146"/>
                    </a:cubicBezTo>
                    <a:cubicBezTo>
                      <a:pt x="62" y="80"/>
                      <a:pt x="75" y="47"/>
                      <a:pt x="101" y="47"/>
                    </a:cubicBezTo>
                    <a:cubicBezTo>
                      <a:pt x="126" y="47"/>
                      <a:pt x="138" y="79"/>
                      <a:pt x="138" y="143"/>
                    </a:cubicBezTo>
                    <a:cubicBezTo>
                      <a:pt x="138" y="208"/>
                      <a:pt x="126" y="240"/>
                      <a:pt x="100"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152" name="Freeform 11"/>
              <p:cNvSpPr>
                <a:spLocks/>
              </p:cNvSpPr>
              <p:nvPr/>
            </p:nvSpPr>
            <p:spPr bwMode="auto">
              <a:xfrm>
                <a:off x="-3487738" y="-2738437"/>
                <a:ext cx="447675" cy="1063625"/>
              </a:xfrm>
              <a:custGeom>
                <a:avLst/>
                <a:gdLst>
                  <a:gd name="T0" fmla="*/ 32 w 119"/>
                  <a:gd name="T1" fmla="*/ 85 h 283"/>
                  <a:gd name="T2" fmla="*/ 47 w 119"/>
                  <a:gd name="T3" fmla="*/ 77 h 283"/>
                  <a:gd name="T4" fmla="*/ 59 w 119"/>
                  <a:gd name="T5" fmla="*/ 69 h 283"/>
                  <a:gd name="T6" fmla="*/ 59 w 119"/>
                  <a:gd name="T7" fmla="*/ 283 h 283"/>
                  <a:gd name="T8" fmla="*/ 119 w 119"/>
                  <a:gd name="T9" fmla="*/ 283 h 283"/>
                  <a:gd name="T10" fmla="*/ 119 w 119"/>
                  <a:gd name="T11" fmla="*/ 0 h 283"/>
                  <a:gd name="T12" fmla="*/ 83 w 119"/>
                  <a:gd name="T13" fmla="*/ 0 h 283"/>
                  <a:gd name="T14" fmla="*/ 44 w 119"/>
                  <a:gd name="T15" fmla="*/ 24 h 283"/>
                  <a:gd name="T16" fmla="*/ 0 w 119"/>
                  <a:gd name="T17" fmla="*/ 42 h 283"/>
                  <a:gd name="T18" fmla="*/ 0 w 119"/>
                  <a:gd name="T19" fmla="*/ 93 h 283"/>
                  <a:gd name="T20" fmla="*/ 16 w 119"/>
                  <a:gd name="T21" fmla="*/ 90 h 283"/>
                  <a:gd name="T22" fmla="*/ 32 w 119"/>
                  <a:gd name="T23" fmla="*/ 8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283">
                    <a:moveTo>
                      <a:pt x="32" y="85"/>
                    </a:moveTo>
                    <a:cubicBezTo>
                      <a:pt x="37" y="82"/>
                      <a:pt x="42" y="80"/>
                      <a:pt x="47" y="77"/>
                    </a:cubicBezTo>
                    <a:cubicBezTo>
                      <a:pt x="51" y="75"/>
                      <a:pt x="55" y="72"/>
                      <a:pt x="59" y="69"/>
                    </a:cubicBezTo>
                    <a:cubicBezTo>
                      <a:pt x="59" y="283"/>
                      <a:pt x="59" y="283"/>
                      <a:pt x="59" y="283"/>
                    </a:cubicBezTo>
                    <a:cubicBezTo>
                      <a:pt x="119" y="283"/>
                      <a:pt x="119" y="283"/>
                      <a:pt x="119" y="283"/>
                    </a:cubicBezTo>
                    <a:cubicBezTo>
                      <a:pt x="119" y="0"/>
                      <a:pt x="119" y="0"/>
                      <a:pt x="119" y="0"/>
                    </a:cubicBezTo>
                    <a:cubicBezTo>
                      <a:pt x="83" y="0"/>
                      <a:pt x="83" y="0"/>
                      <a:pt x="83" y="0"/>
                    </a:cubicBezTo>
                    <a:cubicBezTo>
                      <a:pt x="71" y="9"/>
                      <a:pt x="59" y="17"/>
                      <a:pt x="44" y="24"/>
                    </a:cubicBezTo>
                    <a:cubicBezTo>
                      <a:pt x="31" y="31"/>
                      <a:pt x="16" y="37"/>
                      <a:pt x="0" y="42"/>
                    </a:cubicBezTo>
                    <a:cubicBezTo>
                      <a:pt x="0" y="93"/>
                      <a:pt x="0" y="93"/>
                      <a:pt x="0" y="93"/>
                    </a:cubicBezTo>
                    <a:cubicBezTo>
                      <a:pt x="5" y="93"/>
                      <a:pt x="11" y="92"/>
                      <a:pt x="16" y="90"/>
                    </a:cubicBezTo>
                    <a:cubicBezTo>
                      <a:pt x="22" y="89"/>
                      <a:pt x="27" y="87"/>
                      <a:pt x="32"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153" name="Freeform 13"/>
              <p:cNvSpPr>
                <a:spLocks/>
              </p:cNvSpPr>
              <p:nvPr/>
            </p:nvSpPr>
            <p:spPr bwMode="auto">
              <a:xfrm>
                <a:off x="-5262563" y="-2738437"/>
                <a:ext cx="450850" cy="1063625"/>
              </a:xfrm>
              <a:custGeom>
                <a:avLst/>
                <a:gdLst>
                  <a:gd name="T0" fmla="*/ 33 w 120"/>
                  <a:gd name="T1" fmla="*/ 85 h 283"/>
                  <a:gd name="T2" fmla="*/ 47 w 120"/>
                  <a:gd name="T3" fmla="*/ 77 h 283"/>
                  <a:gd name="T4" fmla="*/ 59 w 120"/>
                  <a:gd name="T5" fmla="*/ 69 h 283"/>
                  <a:gd name="T6" fmla="*/ 59 w 120"/>
                  <a:gd name="T7" fmla="*/ 283 h 283"/>
                  <a:gd name="T8" fmla="*/ 120 w 120"/>
                  <a:gd name="T9" fmla="*/ 283 h 283"/>
                  <a:gd name="T10" fmla="*/ 120 w 120"/>
                  <a:gd name="T11" fmla="*/ 0 h 283"/>
                  <a:gd name="T12" fmla="*/ 83 w 120"/>
                  <a:gd name="T13" fmla="*/ 0 h 283"/>
                  <a:gd name="T14" fmla="*/ 45 w 120"/>
                  <a:gd name="T15" fmla="*/ 24 h 283"/>
                  <a:gd name="T16" fmla="*/ 0 w 120"/>
                  <a:gd name="T17" fmla="*/ 42 h 283"/>
                  <a:gd name="T18" fmla="*/ 0 w 120"/>
                  <a:gd name="T19" fmla="*/ 93 h 283"/>
                  <a:gd name="T20" fmla="*/ 17 w 120"/>
                  <a:gd name="T21" fmla="*/ 90 h 283"/>
                  <a:gd name="T22" fmla="*/ 33 w 120"/>
                  <a:gd name="T23" fmla="*/ 8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 h="283">
                    <a:moveTo>
                      <a:pt x="33" y="85"/>
                    </a:moveTo>
                    <a:cubicBezTo>
                      <a:pt x="38" y="82"/>
                      <a:pt x="43" y="80"/>
                      <a:pt x="47" y="77"/>
                    </a:cubicBezTo>
                    <a:cubicBezTo>
                      <a:pt x="52" y="75"/>
                      <a:pt x="56" y="72"/>
                      <a:pt x="59" y="69"/>
                    </a:cubicBezTo>
                    <a:cubicBezTo>
                      <a:pt x="59" y="283"/>
                      <a:pt x="59" y="283"/>
                      <a:pt x="59" y="283"/>
                    </a:cubicBezTo>
                    <a:cubicBezTo>
                      <a:pt x="120" y="283"/>
                      <a:pt x="120" y="283"/>
                      <a:pt x="120" y="283"/>
                    </a:cubicBezTo>
                    <a:cubicBezTo>
                      <a:pt x="120" y="0"/>
                      <a:pt x="120" y="0"/>
                      <a:pt x="120" y="0"/>
                    </a:cubicBezTo>
                    <a:cubicBezTo>
                      <a:pt x="83" y="0"/>
                      <a:pt x="83" y="0"/>
                      <a:pt x="83" y="0"/>
                    </a:cubicBezTo>
                    <a:cubicBezTo>
                      <a:pt x="72" y="9"/>
                      <a:pt x="59" y="17"/>
                      <a:pt x="45" y="24"/>
                    </a:cubicBezTo>
                    <a:cubicBezTo>
                      <a:pt x="31" y="31"/>
                      <a:pt x="16" y="37"/>
                      <a:pt x="0" y="42"/>
                    </a:cubicBezTo>
                    <a:cubicBezTo>
                      <a:pt x="0" y="93"/>
                      <a:pt x="0" y="93"/>
                      <a:pt x="0" y="93"/>
                    </a:cubicBezTo>
                    <a:cubicBezTo>
                      <a:pt x="6" y="93"/>
                      <a:pt x="11" y="92"/>
                      <a:pt x="17" y="90"/>
                    </a:cubicBezTo>
                    <a:cubicBezTo>
                      <a:pt x="22" y="89"/>
                      <a:pt x="27" y="87"/>
                      <a:pt x="33"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154" name="Freeform 14"/>
              <p:cNvSpPr>
                <a:spLocks noEditPoints="1"/>
              </p:cNvSpPr>
              <p:nvPr/>
            </p:nvSpPr>
            <p:spPr bwMode="auto">
              <a:xfrm>
                <a:off x="-4446588" y="239713"/>
                <a:ext cx="755650" cy="1076325"/>
              </a:xfrm>
              <a:custGeom>
                <a:avLst/>
                <a:gdLst>
                  <a:gd name="T0" fmla="*/ 104 w 201"/>
                  <a:gd name="T1" fmla="*/ 0 h 286"/>
                  <a:gd name="T2" fmla="*/ 27 w 201"/>
                  <a:gd name="T3" fmla="*/ 38 h 286"/>
                  <a:gd name="T4" fmla="*/ 0 w 201"/>
                  <a:gd name="T5" fmla="*/ 148 h 286"/>
                  <a:gd name="T6" fmla="*/ 99 w 201"/>
                  <a:gd name="T7" fmla="*/ 286 h 286"/>
                  <a:gd name="T8" fmla="*/ 174 w 201"/>
                  <a:gd name="T9" fmla="*/ 249 h 286"/>
                  <a:gd name="T10" fmla="*/ 201 w 201"/>
                  <a:gd name="T11" fmla="*/ 141 h 286"/>
                  <a:gd name="T12" fmla="*/ 104 w 201"/>
                  <a:gd name="T13" fmla="*/ 0 h 286"/>
                  <a:gd name="T14" fmla="*/ 101 w 201"/>
                  <a:gd name="T15" fmla="*/ 240 h 286"/>
                  <a:gd name="T16" fmla="*/ 62 w 201"/>
                  <a:gd name="T17" fmla="*/ 146 h 286"/>
                  <a:gd name="T18" fmla="*/ 101 w 201"/>
                  <a:gd name="T19" fmla="*/ 47 h 286"/>
                  <a:gd name="T20" fmla="*/ 138 w 201"/>
                  <a:gd name="T21" fmla="*/ 143 h 286"/>
                  <a:gd name="T22" fmla="*/ 101 w 201"/>
                  <a:gd name="T23" fmla="*/ 24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 h="286">
                    <a:moveTo>
                      <a:pt x="104" y="0"/>
                    </a:moveTo>
                    <a:cubicBezTo>
                      <a:pt x="70" y="0"/>
                      <a:pt x="44" y="13"/>
                      <a:pt x="27" y="38"/>
                    </a:cubicBezTo>
                    <a:cubicBezTo>
                      <a:pt x="9" y="63"/>
                      <a:pt x="0" y="100"/>
                      <a:pt x="0" y="148"/>
                    </a:cubicBezTo>
                    <a:cubicBezTo>
                      <a:pt x="0" y="240"/>
                      <a:pt x="33" y="286"/>
                      <a:pt x="99" y="286"/>
                    </a:cubicBezTo>
                    <a:cubicBezTo>
                      <a:pt x="131" y="286"/>
                      <a:pt x="157" y="274"/>
                      <a:pt x="174" y="249"/>
                    </a:cubicBezTo>
                    <a:cubicBezTo>
                      <a:pt x="192" y="224"/>
                      <a:pt x="201" y="188"/>
                      <a:pt x="201" y="141"/>
                    </a:cubicBezTo>
                    <a:cubicBezTo>
                      <a:pt x="201" y="47"/>
                      <a:pt x="168" y="0"/>
                      <a:pt x="104" y="0"/>
                    </a:cubicBezTo>
                    <a:close/>
                    <a:moveTo>
                      <a:pt x="101" y="240"/>
                    </a:moveTo>
                    <a:cubicBezTo>
                      <a:pt x="75" y="240"/>
                      <a:pt x="62" y="209"/>
                      <a:pt x="62" y="146"/>
                    </a:cubicBezTo>
                    <a:cubicBezTo>
                      <a:pt x="62" y="80"/>
                      <a:pt x="75" y="47"/>
                      <a:pt x="101" y="47"/>
                    </a:cubicBezTo>
                    <a:cubicBezTo>
                      <a:pt x="126" y="47"/>
                      <a:pt x="138" y="79"/>
                      <a:pt x="138" y="143"/>
                    </a:cubicBezTo>
                    <a:cubicBezTo>
                      <a:pt x="138" y="208"/>
                      <a:pt x="126" y="240"/>
                      <a:pt x="101"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155" name="Freeform 15"/>
              <p:cNvSpPr>
                <a:spLocks/>
              </p:cNvSpPr>
              <p:nvPr/>
            </p:nvSpPr>
            <p:spPr bwMode="auto">
              <a:xfrm>
                <a:off x="-2608263" y="-1249362"/>
                <a:ext cx="450850" cy="1060450"/>
              </a:xfrm>
              <a:custGeom>
                <a:avLst/>
                <a:gdLst>
                  <a:gd name="T0" fmla="*/ 120 w 120"/>
                  <a:gd name="T1" fmla="*/ 282 h 282"/>
                  <a:gd name="T2" fmla="*/ 120 w 120"/>
                  <a:gd name="T3" fmla="*/ 0 h 282"/>
                  <a:gd name="T4" fmla="*/ 83 w 120"/>
                  <a:gd name="T5" fmla="*/ 0 h 282"/>
                  <a:gd name="T6" fmla="*/ 45 w 120"/>
                  <a:gd name="T7" fmla="*/ 23 h 282"/>
                  <a:gd name="T8" fmla="*/ 0 w 120"/>
                  <a:gd name="T9" fmla="*/ 41 h 282"/>
                  <a:gd name="T10" fmla="*/ 0 w 120"/>
                  <a:gd name="T11" fmla="*/ 92 h 282"/>
                  <a:gd name="T12" fmla="*/ 17 w 120"/>
                  <a:gd name="T13" fmla="*/ 89 h 282"/>
                  <a:gd name="T14" fmla="*/ 33 w 120"/>
                  <a:gd name="T15" fmla="*/ 84 h 282"/>
                  <a:gd name="T16" fmla="*/ 47 w 120"/>
                  <a:gd name="T17" fmla="*/ 77 h 282"/>
                  <a:gd name="T18" fmla="*/ 59 w 120"/>
                  <a:gd name="T19" fmla="*/ 68 h 282"/>
                  <a:gd name="T20" fmla="*/ 59 w 120"/>
                  <a:gd name="T21" fmla="*/ 282 h 282"/>
                  <a:gd name="T22" fmla="*/ 120 w 120"/>
                  <a:gd name="T23"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 h="282">
                    <a:moveTo>
                      <a:pt x="120" y="282"/>
                    </a:moveTo>
                    <a:cubicBezTo>
                      <a:pt x="120" y="0"/>
                      <a:pt x="120" y="0"/>
                      <a:pt x="120" y="0"/>
                    </a:cubicBezTo>
                    <a:cubicBezTo>
                      <a:pt x="83" y="0"/>
                      <a:pt x="83" y="0"/>
                      <a:pt x="83" y="0"/>
                    </a:cubicBezTo>
                    <a:cubicBezTo>
                      <a:pt x="72" y="8"/>
                      <a:pt x="59" y="16"/>
                      <a:pt x="45" y="23"/>
                    </a:cubicBezTo>
                    <a:cubicBezTo>
                      <a:pt x="31" y="31"/>
                      <a:pt x="16" y="36"/>
                      <a:pt x="0" y="41"/>
                    </a:cubicBezTo>
                    <a:cubicBezTo>
                      <a:pt x="0" y="92"/>
                      <a:pt x="0" y="92"/>
                      <a:pt x="0" y="92"/>
                    </a:cubicBezTo>
                    <a:cubicBezTo>
                      <a:pt x="6" y="92"/>
                      <a:pt x="11" y="91"/>
                      <a:pt x="17" y="89"/>
                    </a:cubicBezTo>
                    <a:cubicBezTo>
                      <a:pt x="22" y="88"/>
                      <a:pt x="28" y="86"/>
                      <a:pt x="33" y="84"/>
                    </a:cubicBezTo>
                    <a:cubicBezTo>
                      <a:pt x="38" y="82"/>
                      <a:pt x="43" y="79"/>
                      <a:pt x="47" y="77"/>
                    </a:cubicBezTo>
                    <a:cubicBezTo>
                      <a:pt x="52" y="74"/>
                      <a:pt x="56" y="71"/>
                      <a:pt x="59" y="68"/>
                    </a:cubicBezTo>
                    <a:cubicBezTo>
                      <a:pt x="59" y="282"/>
                      <a:pt x="59" y="282"/>
                      <a:pt x="59" y="282"/>
                    </a:cubicBezTo>
                    <a:lnTo>
                      <a:pt x="12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156" name="Freeform 16"/>
              <p:cNvSpPr>
                <a:spLocks noEditPoints="1"/>
              </p:cNvSpPr>
              <p:nvPr/>
            </p:nvSpPr>
            <p:spPr bwMode="auto">
              <a:xfrm>
                <a:off x="-2709863" y="239713"/>
                <a:ext cx="755650" cy="1076325"/>
              </a:xfrm>
              <a:custGeom>
                <a:avLst/>
                <a:gdLst>
                  <a:gd name="T0" fmla="*/ 104 w 201"/>
                  <a:gd name="T1" fmla="*/ 0 h 286"/>
                  <a:gd name="T2" fmla="*/ 27 w 201"/>
                  <a:gd name="T3" fmla="*/ 38 h 286"/>
                  <a:gd name="T4" fmla="*/ 0 w 201"/>
                  <a:gd name="T5" fmla="*/ 148 h 286"/>
                  <a:gd name="T6" fmla="*/ 99 w 201"/>
                  <a:gd name="T7" fmla="*/ 286 h 286"/>
                  <a:gd name="T8" fmla="*/ 174 w 201"/>
                  <a:gd name="T9" fmla="*/ 249 h 286"/>
                  <a:gd name="T10" fmla="*/ 201 w 201"/>
                  <a:gd name="T11" fmla="*/ 141 h 286"/>
                  <a:gd name="T12" fmla="*/ 104 w 201"/>
                  <a:gd name="T13" fmla="*/ 0 h 286"/>
                  <a:gd name="T14" fmla="*/ 100 w 201"/>
                  <a:gd name="T15" fmla="*/ 240 h 286"/>
                  <a:gd name="T16" fmla="*/ 62 w 201"/>
                  <a:gd name="T17" fmla="*/ 146 h 286"/>
                  <a:gd name="T18" fmla="*/ 101 w 201"/>
                  <a:gd name="T19" fmla="*/ 47 h 286"/>
                  <a:gd name="T20" fmla="*/ 138 w 201"/>
                  <a:gd name="T21" fmla="*/ 143 h 286"/>
                  <a:gd name="T22" fmla="*/ 100 w 201"/>
                  <a:gd name="T23" fmla="*/ 24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 h="286">
                    <a:moveTo>
                      <a:pt x="104" y="0"/>
                    </a:moveTo>
                    <a:cubicBezTo>
                      <a:pt x="70" y="0"/>
                      <a:pt x="44" y="13"/>
                      <a:pt x="27" y="38"/>
                    </a:cubicBezTo>
                    <a:cubicBezTo>
                      <a:pt x="9" y="63"/>
                      <a:pt x="0" y="100"/>
                      <a:pt x="0" y="148"/>
                    </a:cubicBezTo>
                    <a:cubicBezTo>
                      <a:pt x="0" y="240"/>
                      <a:pt x="33" y="286"/>
                      <a:pt x="99" y="286"/>
                    </a:cubicBezTo>
                    <a:cubicBezTo>
                      <a:pt x="131" y="286"/>
                      <a:pt x="157" y="274"/>
                      <a:pt x="174" y="249"/>
                    </a:cubicBezTo>
                    <a:cubicBezTo>
                      <a:pt x="192" y="224"/>
                      <a:pt x="201" y="188"/>
                      <a:pt x="201" y="141"/>
                    </a:cubicBezTo>
                    <a:cubicBezTo>
                      <a:pt x="201" y="47"/>
                      <a:pt x="168" y="0"/>
                      <a:pt x="104" y="0"/>
                    </a:cubicBezTo>
                    <a:close/>
                    <a:moveTo>
                      <a:pt x="100" y="240"/>
                    </a:moveTo>
                    <a:cubicBezTo>
                      <a:pt x="75" y="240"/>
                      <a:pt x="62" y="209"/>
                      <a:pt x="62" y="146"/>
                    </a:cubicBezTo>
                    <a:cubicBezTo>
                      <a:pt x="62" y="80"/>
                      <a:pt x="75" y="47"/>
                      <a:pt x="101" y="47"/>
                    </a:cubicBezTo>
                    <a:cubicBezTo>
                      <a:pt x="126" y="47"/>
                      <a:pt x="138" y="79"/>
                      <a:pt x="138" y="143"/>
                    </a:cubicBezTo>
                    <a:cubicBezTo>
                      <a:pt x="138" y="208"/>
                      <a:pt x="126" y="240"/>
                      <a:pt x="100"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157" name="Freeform 17"/>
              <p:cNvSpPr>
                <a:spLocks noEditPoints="1"/>
              </p:cNvSpPr>
              <p:nvPr/>
            </p:nvSpPr>
            <p:spPr bwMode="auto">
              <a:xfrm>
                <a:off x="-2709863" y="-2732087"/>
                <a:ext cx="755650" cy="1076325"/>
              </a:xfrm>
              <a:custGeom>
                <a:avLst/>
                <a:gdLst>
                  <a:gd name="T0" fmla="*/ 104 w 201"/>
                  <a:gd name="T1" fmla="*/ 0 h 286"/>
                  <a:gd name="T2" fmla="*/ 27 w 201"/>
                  <a:gd name="T3" fmla="*/ 38 h 286"/>
                  <a:gd name="T4" fmla="*/ 0 w 201"/>
                  <a:gd name="T5" fmla="*/ 147 h 286"/>
                  <a:gd name="T6" fmla="*/ 99 w 201"/>
                  <a:gd name="T7" fmla="*/ 286 h 286"/>
                  <a:gd name="T8" fmla="*/ 174 w 201"/>
                  <a:gd name="T9" fmla="*/ 249 h 286"/>
                  <a:gd name="T10" fmla="*/ 201 w 201"/>
                  <a:gd name="T11" fmla="*/ 141 h 286"/>
                  <a:gd name="T12" fmla="*/ 104 w 201"/>
                  <a:gd name="T13" fmla="*/ 0 h 286"/>
                  <a:gd name="T14" fmla="*/ 100 w 201"/>
                  <a:gd name="T15" fmla="*/ 239 h 286"/>
                  <a:gd name="T16" fmla="*/ 62 w 201"/>
                  <a:gd name="T17" fmla="*/ 146 h 286"/>
                  <a:gd name="T18" fmla="*/ 101 w 201"/>
                  <a:gd name="T19" fmla="*/ 46 h 286"/>
                  <a:gd name="T20" fmla="*/ 138 w 201"/>
                  <a:gd name="T21" fmla="*/ 143 h 286"/>
                  <a:gd name="T22" fmla="*/ 100 w 201"/>
                  <a:gd name="T23" fmla="*/ 23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 h="286">
                    <a:moveTo>
                      <a:pt x="104" y="0"/>
                    </a:moveTo>
                    <a:cubicBezTo>
                      <a:pt x="70" y="0"/>
                      <a:pt x="44" y="13"/>
                      <a:pt x="27" y="38"/>
                    </a:cubicBezTo>
                    <a:cubicBezTo>
                      <a:pt x="9" y="63"/>
                      <a:pt x="0" y="99"/>
                      <a:pt x="0" y="147"/>
                    </a:cubicBezTo>
                    <a:cubicBezTo>
                      <a:pt x="0" y="240"/>
                      <a:pt x="33" y="286"/>
                      <a:pt x="99" y="286"/>
                    </a:cubicBezTo>
                    <a:cubicBezTo>
                      <a:pt x="131" y="286"/>
                      <a:pt x="157" y="274"/>
                      <a:pt x="174" y="249"/>
                    </a:cubicBezTo>
                    <a:cubicBezTo>
                      <a:pt x="192" y="224"/>
                      <a:pt x="201" y="188"/>
                      <a:pt x="201" y="141"/>
                    </a:cubicBezTo>
                    <a:cubicBezTo>
                      <a:pt x="201" y="47"/>
                      <a:pt x="168" y="0"/>
                      <a:pt x="104" y="0"/>
                    </a:cubicBezTo>
                    <a:close/>
                    <a:moveTo>
                      <a:pt x="100" y="239"/>
                    </a:moveTo>
                    <a:cubicBezTo>
                      <a:pt x="75" y="239"/>
                      <a:pt x="62" y="208"/>
                      <a:pt x="62" y="146"/>
                    </a:cubicBezTo>
                    <a:cubicBezTo>
                      <a:pt x="62" y="80"/>
                      <a:pt x="75" y="46"/>
                      <a:pt x="101" y="46"/>
                    </a:cubicBezTo>
                    <a:cubicBezTo>
                      <a:pt x="126" y="46"/>
                      <a:pt x="138" y="79"/>
                      <a:pt x="138" y="143"/>
                    </a:cubicBezTo>
                    <a:cubicBezTo>
                      <a:pt x="138" y="207"/>
                      <a:pt x="126" y="239"/>
                      <a:pt x="100" y="2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158" name="Freeform 18"/>
              <p:cNvSpPr>
                <a:spLocks noEditPoints="1"/>
              </p:cNvSpPr>
              <p:nvPr/>
            </p:nvSpPr>
            <p:spPr bwMode="auto">
              <a:xfrm>
                <a:off x="-3592513" y="-1246187"/>
                <a:ext cx="755650" cy="1076325"/>
              </a:xfrm>
              <a:custGeom>
                <a:avLst/>
                <a:gdLst>
                  <a:gd name="T0" fmla="*/ 104 w 201"/>
                  <a:gd name="T1" fmla="*/ 0 h 286"/>
                  <a:gd name="T2" fmla="*/ 27 w 201"/>
                  <a:gd name="T3" fmla="*/ 38 h 286"/>
                  <a:gd name="T4" fmla="*/ 0 w 201"/>
                  <a:gd name="T5" fmla="*/ 148 h 286"/>
                  <a:gd name="T6" fmla="*/ 99 w 201"/>
                  <a:gd name="T7" fmla="*/ 286 h 286"/>
                  <a:gd name="T8" fmla="*/ 175 w 201"/>
                  <a:gd name="T9" fmla="*/ 249 h 286"/>
                  <a:gd name="T10" fmla="*/ 201 w 201"/>
                  <a:gd name="T11" fmla="*/ 141 h 286"/>
                  <a:gd name="T12" fmla="*/ 104 w 201"/>
                  <a:gd name="T13" fmla="*/ 0 h 286"/>
                  <a:gd name="T14" fmla="*/ 101 w 201"/>
                  <a:gd name="T15" fmla="*/ 240 h 286"/>
                  <a:gd name="T16" fmla="*/ 62 w 201"/>
                  <a:gd name="T17" fmla="*/ 146 h 286"/>
                  <a:gd name="T18" fmla="*/ 102 w 201"/>
                  <a:gd name="T19" fmla="*/ 47 h 286"/>
                  <a:gd name="T20" fmla="*/ 139 w 201"/>
                  <a:gd name="T21" fmla="*/ 143 h 286"/>
                  <a:gd name="T22" fmla="*/ 101 w 201"/>
                  <a:gd name="T23" fmla="*/ 24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 h="286">
                    <a:moveTo>
                      <a:pt x="104" y="0"/>
                    </a:moveTo>
                    <a:cubicBezTo>
                      <a:pt x="71" y="0"/>
                      <a:pt x="45" y="13"/>
                      <a:pt x="27" y="38"/>
                    </a:cubicBezTo>
                    <a:cubicBezTo>
                      <a:pt x="9" y="63"/>
                      <a:pt x="0" y="100"/>
                      <a:pt x="0" y="148"/>
                    </a:cubicBezTo>
                    <a:cubicBezTo>
                      <a:pt x="0" y="240"/>
                      <a:pt x="33" y="286"/>
                      <a:pt x="99" y="286"/>
                    </a:cubicBezTo>
                    <a:cubicBezTo>
                      <a:pt x="132" y="286"/>
                      <a:pt x="157" y="274"/>
                      <a:pt x="175" y="249"/>
                    </a:cubicBezTo>
                    <a:cubicBezTo>
                      <a:pt x="192" y="224"/>
                      <a:pt x="201" y="188"/>
                      <a:pt x="201" y="141"/>
                    </a:cubicBezTo>
                    <a:cubicBezTo>
                      <a:pt x="201" y="47"/>
                      <a:pt x="169" y="0"/>
                      <a:pt x="104" y="0"/>
                    </a:cubicBezTo>
                    <a:close/>
                    <a:moveTo>
                      <a:pt x="101" y="240"/>
                    </a:moveTo>
                    <a:cubicBezTo>
                      <a:pt x="75" y="240"/>
                      <a:pt x="62" y="208"/>
                      <a:pt x="62" y="146"/>
                    </a:cubicBezTo>
                    <a:cubicBezTo>
                      <a:pt x="62" y="80"/>
                      <a:pt x="75" y="47"/>
                      <a:pt x="102" y="47"/>
                    </a:cubicBezTo>
                    <a:cubicBezTo>
                      <a:pt x="126" y="47"/>
                      <a:pt x="139" y="79"/>
                      <a:pt x="139" y="143"/>
                    </a:cubicBezTo>
                    <a:cubicBezTo>
                      <a:pt x="139" y="207"/>
                      <a:pt x="126" y="240"/>
                      <a:pt x="101"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sp>
            <p:nvSpPr>
              <p:cNvPr id="159" name="Freeform 19"/>
              <p:cNvSpPr>
                <a:spLocks noEditPoints="1"/>
              </p:cNvSpPr>
              <p:nvPr/>
            </p:nvSpPr>
            <p:spPr bwMode="auto">
              <a:xfrm>
                <a:off x="-1792288" y="239713"/>
                <a:ext cx="755650" cy="1076325"/>
              </a:xfrm>
              <a:custGeom>
                <a:avLst/>
                <a:gdLst>
                  <a:gd name="T0" fmla="*/ 104 w 201"/>
                  <a:gd name="T1" fmla="*/ 0 h 286"/>
                  <a:gd name="T2" fmla="*/ 27 w 201"/>
                  <a:gd name="T3" fmla="*/ 38 h 286"/>
                  <a:gd name="T4" fmla="*/ 0 w 201"/>
                  <a:gd name="T5" fmla="*/ 148 h 286"/>
                  <a:gd name="T6" fmla="*/ 99 w 201"/>
                  <a:gd name="T7" fmla="*/ 286 h 286"/>
                  <a:gd name="T8" fmla="*/ 174 w 201"/>
                  <a:gd name="T9" fmla="*/ 249 h 286"/>
                  <a:gd name="T10" fmla="*/ 201 w 201"/>
                  <a:gd name="T11" fmla="*/ 141 h 286"/>
                  <a:gd name="T12" fmla="*/ 104 w 201"/>
                  <a:gd name="T13" fmla="*/ 0 h 286"/>
                  <a:gd name="T14" fmla="*/ 101 w 201"/>
                  <a:gd name="T15" fmla="*/ 240 h 286"/>
                  <a:gd name="T16" fmla="*/ 62 w 201"/>
                  <a:gd name="T17" fmla="*/ 146 h 286"/>
                  <a:gd name="T18" fmla="*/ 102 w 201"/>
                  <a:gd name="T19" fmla="*/ 47 h 286"/>
                  <a:gd name="T20" fmla="*/ 139 w 201"/>
                  <a:gd name="T21" fmla="*/ 143 h 286"/>
                  <a:gd name="T22" fmla="*/ 101 w 201"/>
                  <a:gd name="T23" fmla="*/ 24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 h="286">
                    <a:moveTo>
                      <a:pt x="104" y="0"/>
                    </a:moveTo>
                    <a:cubicBezTo>
                      <a:pt x="70" y="0"/>
                      <a:pt x="45" y="13"/>
                      <a:pt x="27" y="38"/>
                    </a:cubicBezTo>
                    <a:cubicBezTo>
                      <a:pt x="9" y="63"/>
                      <a:pt x="0" y="100"/>
                      <a:pt x="0" y="148"/>
                    </a:cubicBezTo>
                    <a:cubicBezTo>
                      <a:pt x="0" y="240"/>
                      <a:pt x="33" y="286"/>
                      <a:pt x="99" y="286"/>
                    </a:cubicBezTo>
                    <a:cubicBezTo>
                      <a:pt x="132" y="286"/>
                      <a:pt x="157" y="274"/>
                      <a:pt x="174" y="249"/>
                    </a:cubicBezTo>
                    <a:cubicBezTo>
                      <a:pt x="192" y="224"/>
                      <a:pt x="201" y="188"/>
                      <a:pt x="201" y="141"/>
                    </a:cubicBezTo>
                    <a:cubicBezTo>
                      <a:pt x="201" y="47"/>
                      <a:pt x="169" y="0"/>
                      <a:pt x="104" y="0"/>
                    </a:cubicBezTo>
                    <a:close/>
                    <a:moveTo>
                      <a:pt x="101" y="240"/>
                    </a:moveTo>
                    <a:cubicBezTo>
                      <a:pt x="75" y="240"/>
                      <a:pt x="62" y="209"/>
                      <a:pt x="62" y="146"/>
                    </a:cubicBezTo>
                    <a:cubicBezTo>
                      <a:pt x="62" y="80"/>
                      <a:pt x="75" y="47"/>
                      <a:pt x="102" y="47"/>
                    </a:cubicBezTo>
                    <a:cubicBezTo>
                      <a:pt x="126" y="47"/>
                      <a:pt x="139" y="79"/>
                      <a:pt x="139" y="143"/>
                    </a:cubicBezTo>
                    <a:cubicBezTo>
                      <a:pt x="139" y="208"/>
                      <a:pt x="126" y="240"/>
                      <a:pt x="101"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51066" fontAlgn="auto">
                  <a:spcBef>
                    <a:spcPts val="0"/>
                  </a:spcBef>
                  <a:spcAft>
                    <a:spcPts val="0"/>
                  </a:spcAft>
                </a:pPr>
                <a:endParaRPr lang="en-US" sz="3060">
                  <a:solidFill>
                    <a:prstClr val="black"/>
                  </a:solidFill>
                  <a:latin typeface="Segoe UI"/>
                  <a:cs typeface="+mn-cs"/>
                </a:endParaRPr>
              </a:p>
            </p:txBody>
          </p:sp>
        </p:grpSp>
        <p:pic>
          <p:nvPicPr>
            <p:cNvPr id="119" name="Picture 1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534" y="5374216"/>
              <a:ext cx="646710" cy="646710"/>
            </a:xfrm>
            <a:prstGeom prst="rect">
              <a:avLst/>
            </a:prstGeom>
          </p:spPr>
        </p:pic>
        <p:grpSp>
          <p:nvGrpSpPr>
            <p:cNvPr id="120" name="Group 119"/>
            <p:cNvGrpSpPr/>
            <p:nvPr/>
          </p:nvGrpSpPr>
          <p:grpSpPr>
            <a:xfrm>
              <a:off x="3318039" y="3242715"/>
              <a:ext cx="1295282" cy="1071347"/>
              <a:chOff x="3318039" y="3242715"/>
              <a:chExt cx="1295282" cy="1071347"/>
            </a:xfrm>
          </p:grpSpPr>
          <p:sp>
            <p:nvSpPr>
              <p:cNvPr id="142" name="21 INE 1"/>
              <p:cNvSpPr/>
              <p:nvPr/>
            </p:nvSpPr>
            <p:spPr bwMode="auto">
              <a:xfrm>
                <a:off x="3318039" y="3467811"/>
                <a:ext cx="1295282" cy="846251"/>
              </a:xfrm>
              <a:custGeom>
                <a:avLst/>
                <a:gdLst>
                  <a:gd name="connsiteX0" fmla="*/ 0 w 1270000"/>
                  <a:gd name="connsiteY0" fmla="*/ 0 h 829733"/>
                  <a:gd name="connsiteX1" fmla="*/ 711200 w 1270000"/>
                  <a:gd name="connsiteY1" fmla="*/ 0 h 829733"/>
                  <a:gd name="connsiteX2" fmla="*/ 711200 w 1270000"/>
                  <a:gd name="connsiteY2" fmla="*/ 829733 h 829733"/>
                  <a:gd name="connsiteX3" fmla="*/ 1270000 w 1270000"/>
                  <a:gd name="connsiteY3" fmla="*/ 829733 h 829733"/>
                </a:gdLst>
                <a:ahLst/>
                <a:cxnLst>
                  <a:cxn ang="0">
                    <a:pos x="connsiteX0" y="connsiteY0"/>
                  </a:cxn>
                  <a:cxn ang="0">
                    <a:pos x="connsiteX1" y="connsiteY1"/>
                  </a:cxn>
                  <a:cxn ang="0">
                    <a:pos x="connsiteX2" y="connsiteY2"/>
                  </a:cxn>
                  <a:cxn ang="0">
                    <a:pos x="connsiteX3" y="connsiteY3"/>
                  </a:cxn>
                </a:cxnLst>
                <a:rect l="l" t="t" r="r" b="b"/>
                <a:pathLst>
                  <a:path w="1270000" h="829733">
                    <a:moveTo>
                      <a:pt x="0" y="0"/>
                    </a:moveTo>
                    <a:lnTo>
                      <a:pt x="711200" y="0"/>
                    </a:lnTo>
                    <a:lnTo>
                      <a:pt x="711200" y="829733"/>
                    </a:lnTo>
                    <a:lnTo>
                      <a:pt x="1270000" y="829733"/>
                    </a:lnTo>
                  </a:path>
                </a:pathLst>
              </a:custGeom>
              <a:noFill/>
              <a:ln w="25400" cap="flat" cmpd="sng" algn="ctr">
                <a:solidFill>
                  <a:schemeClr val="accent6">
                    <a:lumMod val="75000"/>
                  </a:schemeClr>
                </a:solidFill>
                <a:prstDash val="dash"/>
                <a:headEnd type="none" w="med" len="med"/>
                <a:tailEnd type="none" w="med" len="med"/>
              </a:ln>
              <a:effectLst/>
            </p:spPr>
            <p:txBody>
              <a:bodyPr rtlCol="0" anchor="ctr"/>
              <a:lstStyle/>
              <a:p>
                <a:pPr algn="ctr" defTabSz="932597" fontAlgn="auto">
                  <a:spcBef>
                    <a:spcPts val="0"/>
                  </a:spcBef>
                  <a:spcAft>
                    <a:spcPts val="0"/>
                  </a:spcAft>
                </a:pPr>
                <a:endParaRPr lang="en-US" sz="1730" kern="0">
                  <a:solidFill>
                    <a:srgbClr val="FFFFFF"/>
                  </a:solidFill>
                  <a:latin typeface="Segoe UI"/>
                  <a:cs typeface="+mn-cs"/>
                </a:endParaRPr>
              </a:p>
            </p:txBody>
          </p:sp>
          <p:grpSp>
            <p:nvGrpSpPr>
              <p:cNvPr id="143" name="1 GEAR"/>
              <p:cNvGrpSpPr>
                <a:grpSpLocks noChangeAspect="1"/>
              </p:cNvGrpSpPr>
              <p:nvPr/>
            </p:nvGrpSpPr>
            <p:grpSpPr>
              <a:xfrm>
                <a:off x="3707871" y="3242715"/>
                <a:ext cx="548640" cy="548640"/>
                <a:chOff x="3427632" y="3858620"/>
                <a:chExt cx="676353" cy="704919"/>
              </a:xfrm>
            </p:grpSpPr>
            <p:sp>
              <p:nvSpPr>
                <p:cNvPr id="144" name="Oval 143"/>
                <p:cNvSpPr/>
                <p:nvPr/>
              </p:nvSpPr>
              <p:spPr bwMode="auto">
                <a:xfrm>
                  <a:off x="3588513" y="4046252"/>
                  <a:ext cx="346040" cy="346038"/>
                </a:xfrm>
                <a:prstGeom prst="ellipse">
                  <a:avLst/>
                </a:pr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3">
                    <a:defRPr/>
                  </a:pPr>
                  <a:endParaRPr lang="en-US" sz="2200" kern="0" spc="-100" dirty="0">
                    <a:ln w="3175">
                      <a:noFill/>
                    </a:ln>
                    <a:gradFill flip="none" rotWithShape="1">
                      <a:gsLst>
                        <a:gs pos="0">
                          <a:srgbClr val="000000">
                            <a:lumMod val="65000"/>
                            <a:lumOff val="35000"/>
                          </a:srgbClr>
                        </a:gs>
                        <a:gs pos="86000">
                          <a:srgbClr val="000000">
                            <a:lumMod val="65000"/>
                            <a:lumOff val="35000"/>
                          </a:srgbClr>
                        </a:gs>
                      </a:gsLst>
                      <a:lin ang="5400000" scaled="0"/>
                      <a:tileRect/>
                    </a:gradFill>
                    <a:latin typeface="Segoe UI"/>
                    <a:cs typeface="Arial" charset="0"/>
                  </a:endParaRPr>
                </a:p>
              </p:txBody>
            </p:sp>
            <p:sp>
              <p:nvSpPr>
                <p:cNvPr id="145" name="Freeform 144"/>
                <p:cNvSpPr>
                  <a:spLocks noEditPoints="1"/>
                </p:cNvSpPr>
                <p:nvPr/>
              </p:nvSpPr>
              <p:spPr bwMode="black">
                <a:xfrm>
                  <a:off x="3427632" y="3858620"/>
                  <a:ext cx="676353" cy="704919"/>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568" kern="0" dirty="0">
                    <a:solidFill>
                      <a:srgbClr val="000000"/>
                    </a:solidFill>
                  </a:endParaRPr>
                </a:p>
              </p:txBody>
            </p:sp>
          </p:grpSp>
        </p:grpSp>
        <p:grpSp>
          <p:nvGrpSpPr>
            <p:cNvPr id="121" name="Group 120"/>
            <p:cNvGrpSpPr/>
            <p:nvPr/>
          </p:nvGrpSpPr>
          <p:grpSpPr>
            <a:xfrm>
              <a:off x="7344122" y="3242715"/>
              <a:ext cx="1295282" cy="1071347"/>
              <a:chOff x="7344122" y="3242715"/>
              <a:chExt cx="1295282" cy="1071347"/>
            </a:xfrm>
          </p:grpSpPr>
          <p:sp>
            <p:nvSpPr>
              <p:cNvPr id="138" name="2 LINE 2"/>
              <p:cNvSpPr/>
              <p:nvPr/>
            </p:nvSpPr>
            <p:spPr bwMode="auto">
              <a:xfrm flipH="1">
                <a:off x="7344122" y="3467811"/>
                <a:ext cx="1295282" cy="846251"/>
              </a:xfrm>
              <a:custGeom>
                <a:avLst/>
                <a:gdLst>
                  <a:gd name="connsiteX0" fmla="*/ 0 w 1270000"/>
                  <a:gd name="connsiteY0" fmla="*/ 0 h 829733"/>
                  <a:gd name="connsiteX1" fmla="*/ 711200 w 1270000"/>
                  <a:gd name="connsiteY1" fmla="*/ 0 h 829733"/>
                  <a:gd name="connsiteX2" fmla="*/ 711200 w 1270000"/>
                  <a:gd name="connsiteY2" fmla="*/ 829733 h 829733"/>
                  <a:gd name="connsiteX3" fmla="*/ 1270000 w 1270000"/>
                  <a:gd name="connsiteY3" fmla="*/ 829733 h 829733"/>
                </a:gdLst>
                <a:ahLst/>
                <a:cxnLst>
                  <a:cxn ang="0">
                    <a:pos x="connsiteX0" y="connsiteY0"/>
                  </a:cxn>
                  <a:cxn ang="0">
                    <a:pos x="connsiteX1" y="connsiteY1"/>
                  </a:cxn>
                  <a:cxn ang="0">
                    <a:pos x="connsiteX2" y="connsiteY2"/>
                  </a:cxn>
                  <a:cxn ang="0">
                    <a:pos x="connsiteX3" y="connsiteY3"/>
                  </a:cxn>
                </a:cxnLst>
                <a:rect l="l" t="t" r="r" b="b"/>
                <a:pathLst>
                  <a:path w="1270000" h="829733">
                    <a:moveTo>
                      <a:pt x="0" y="0"/>
                    </a:moveTo>
                    <a:lnTo>
                      <a:pt x="711200" y="0"/>
                    </a:lnTo>
                    <a:lnTo>
                      <a:pt x="711200" y="829733"/>
                    </a:lnTo>
                    <a:lnTo>
                      <a:pt x="1270000" y="829733"/>
                    </a:lnTo>
                  </a:path>
                </a:pathLst>
              </a:custGeom>
              <a:noFill/>
              <a:ln w="25400" cap="flat" cmpd="sng" algn="ctr">
                <a:solidFill>
                  <a:schemeClr val="accent6">
                    <a:lumMod val="75000"/>
                  </a:schemeClr>
                </a:solidFill>
                <a:prstDash val="dash"/>
                <a:headEnd type="none" w="med" len="med"/>
                <a:tailEnd type="none" w="med" len="med"/>
              </a:ln>
              <a:effectLst/>
            </p:spPr>
            <p:txBody>
              <a:bodyPr rtlCol="0" anchor="ctr"/>
              <a:lstStyle/>
              <a:p>
                <a:pPr algn="ctr" defTabSz="932597" fontAlgn="auto">
                  <a:spcBef>
                    <a:spcPts val="0"/>
                  </a:spcBef>
                  <a:spcAft>
                    <a:spcPts val="0"/>
                  </a:spcAft>
                </a:pPr>
                <a:endParaRPr lang="en-US" sz="1730" kern="0">
                  <a:solidFill>
                    <a:srgbClr val="FFFFFF"/>
                  </a:solidFill>
                  <a:latin typeface="Segoe UI"/>
                  <a:cs typeface="+mn-cs"/>
                </a:endParaRPr>
              </a:p>
            </p:txBody>
          </p:sp>
          <p:grpSp>
            <p:nvGrpSpPr>
              <p:cNvPr id="139" name="1 GEAR"/>
              <p:cNvGrpSpPr>
                <a:grpSpLocks noChangeAspect="1"/>
              </p:cNvGrpSpPr>
              <p:nvPr/>
            </p:nvGrpSpPr>
            <p:grpSpPr>
              <a:xfrm>
                <a:off x="7700649" y="3242715"/>
                <a:ext cx="548640" cy="548640"/>
                <a:chOff x="3427632" y="3858620"/>
                <a:chExt cx="676353" cy="704919"/>
              </a:xfrm>
            </p:grpSpPr>
            <p:sp>
              <p:nvSpPr>
                <p:cNvPr id="140" name="Oval 139"/>
                <p:cNvSpPr/>
                <p:nvPr/>
              </p:nvSpPr>
              <p:spPr bwMode="auto">
                <a:xfrm>
                  <a:off x="3588513" y="4046252"/>
                  <a:ext cx="346040" cy="346038"/>
                </a:xfrm>
                <a:prstGeom prst="ellipse">
                  <a:avLst/>
                </a:pr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3">
                    <a:defRPr/>
                  </a:pPr>
                  <a:endParaRPr lang="en-US" sz="2200" kern="0" spc="-100" dirty="0">
                    <a:ln w="3175">
                      <a:noFill/>
                    </a:ln>
                    <a:gradFill flip="none" rotWithShape="1">
                      <a:gsLst>
                        <a:gs pos="0">
                          <a:srgbClr val="000000">
                            <a:lumMod val="65000"/>
                            <a:lumOff val="35000"/>
                          </a:srgbClr>
                        </a:gs>
                        <a:gs pos="86000">
                          <a:srgbClr val="000000">
                            <a:lumMod val="65000"/>
                            <a:lumOff val="35000"/>
                          </a:srgbClr>
                        </a:gs>
                      </a:gsLst>
                      <a:lin ang="5400000" scaled="0"/>
                      <a:tileRect/>
                    </a:gradFill>
                    <a:latin typeface="Segoe UI"/>
                    <a:cs typeface="Arial" charset="0"/>
                  </a:endParaRPr>
                </a:p>
              </p:txBody>
            </p:sp>
            <p:sp>
              <p:nvSpPr>
                <p:cNvPr id="141" name="Freeform 140"/>
                <p:cNvSpPr>
                  <a:spLocks noEditPoints="1"/>
                </p:cNvSpPr>
                <p:nvPr/>
              </p:nvSpPr>
              <p:spPr bwMode="black">
                <a:xfrm>
                  <a:off x="3427632" y="3858620"/>
                  <a:ext cx="676353" cy="704919"/>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568" kern="0" dirty="0">
                    <a:solidFill>
                      <a:srgbClr val="000000"/>
                    </a:solidFill>
                  </a:endParaRPr>
                </a:p>
              </p:txBody>
            </p:sp>
          </p:grpSp>
        </p:grpSp>
        <p:grpSp>
          <p:nvGrpSpPr>
            <p:cNvPr id="122" name="Group 121"/>
            <p:cNvGrpSpPr/>
            <p:nvPr/>
          </p:nvGrpSpPr>
          <p:grpSpPr>
            <a:xfrm>
              <a:off x="4245174" y="3928515"/>
              <a:ext cx="3474720" cy="2749829"/>
              <a:chOff x="4245174" y="3928515"/>
              <a:chExt cx="3474720" cy="2749829"/>
            </a:xfrm>
          </p:grpSpPr>
          <p:sp>
            <p:nvSpPr>
              <p:cNvPr id="128" name="Rectangle 127"/>
              <p:cNvSpPr/>
              <p:nvPr/>
            </p:nvSpPr>
            <p:spPr bwMode="auto">
              <a:xfrm>
                <a:off x="4245174" y="3928515"/>
                <a:ext cx="3474720"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a:lnSpc>
                    <a:spcPct val="90000"/>
                  </a:lnSpc>
                </a:pPr>
                <a:r>
                  <a:rPr lang="en-US" dirty="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Powered by </a:t>
                </a:r>
                <a:r>
                  <a:rPr lang="en-US" dirty="0" smtClean="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the Cloud</a:t>
                </a:r>
                <a:endParaRPr lang="en-US" dirty="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endParaRPr>
              </a:p>
            </p:txBody>
          </p:sp>
          <p:grpSp>
            <p:nvGrpSpPr>
              <p:cNvPr id="129" name="Group 128"/>
              <p:cNvGrpSpPr/>
              <p:nvPr/>
            </p:nvGrpSpPr>
            <p:grpSpPr>
              <a:xfrm>
                <a:off x="4444308" y="5063987"/>
                <a:ext cx="3024528" cy="1614357"/>
                <a:chOff x="4476392" y="4871483"/>
                <a:chExt cx="3024528" cy="1614357"/>
              </a:xfrm>
            </p:grpSpPr>
            <p:grpSp>
              <p:nvGrpSpPr>
                <p:cNvPr id="130" name="Group 129"/>
                <p:cNvGrpSpPr/>
                <p:nvPr/>
              </p:nvGrpSpPr>
              <p:grpSpPr>
                <a:xfrm>
                  <a:off x="5125206" y="4871483"/>
                  <a:ext cx="2375714" cy="1614357"/>
                  <a:chOff x="15516218" y="1242147"/>
                  <a:chExt cx="530372" cy="360401"/>
                </a:xfrm>
              </p:grpSpPr>
              <p:sp>
                <p:nvSpPr>
                  <p:cNvPr id="136" name="Freeform 135"/>
                  <p:cNvSpPr>
                    <a:spLocks/>
                  </p:cNvSpPr>
                  <p:nvPr/>
                </p:nvSpPr>
                <p:spPr bwMode="auto">
                  <a:xfrm>
                    <a:off x="15516218" y="1242147"/>
                    <a:ext cx="485376" cy="304377"/>
                  </a:xfrm>
                  <a:custGeom>
                    <a:avLst/>
                    <a:gdLst>
                      <a:gd name="T0" fmla="*/ 33 w 206"/>
                      <a:gd name="T1" fmla="*/ 59 h 135"/>
                      <a:gd name="T2" fmla="*/ 33 w 206"/>
                      <a:gd name="T3" fmla="*/ 57 h 135"/>
                      <a:gd name="T4" fmla="*/ 90 w 206"/>
                      <a:gd name="T5" fmla="*/ 0 h 135"/>
                      <a:gd name="T6" fmla="*/ 137 w 206"/>
                      <a:gd name="T7" fmla="*/ 25 h 135"/>
                      <a:gd name="T8" fmla="*/ 153 w 206"/>
                      <a:gd name="T9" fmla="*/ 21 h 135"/>
                      <a:gd name="T10" fmla="*/ 171 w 206"/>
                      <a:gd name="T11" fmla="*/ 27 h 135"/>
                      <a:gd name="T12" fmla="*/ 186 w 206"/>
                      <a:gd name="T13" fmla="*/ 53 h 135"/>
                      <a:gd name="T14" fmla="*/ 206 w 206"/>
                      <a:gd name="T15" fmla="*/ 91 h 135"/>
                      <a:gd name="T16" fmla="*/ 166 w 206"/>
                      <a:gd name="T17" fmla="*/ 135 h 135"/>
                      <a:gd name="T18" fmla="*/ 161 w 206"/>
                      <a:gd name="T19" fmla="*/ 135 h 135"/>
                      <a:gd name="T20" fmla="*/ 157 w 206"/>
                      <a:gd name="T21" fmla="*/ 135 h 135"/>
                      <a:gd name="T22" fmla="*/ 64 w 206"/>
                      <a:gd name="T23" fmla="*/ 135 h 135"/>
                      <a:gd name="T24" fmla="*/ 62 w 206"/>
                      <a:gd name="T25" fmla="*/ 135 h 135"/>
                      <a:gd name="T26" fmla="*/ 60 w 206"/>
                      <a:gd name="T27" fmla="*/ 135 h 135"/>
                      <a:gd name="T28" fmla="*/ 53 w 206"/>
                      <a:gd name="T29" fmla="*/ 135 h 135"/>
                      <a:gd name="T30" fmla="*/ 38 w 206"/>
                      <a:gd name="T31" fmla="*/ 135 h 135"/>
                      <a:gd name="T32" fmla="*/ 0 w 206"/>
                      <a:gd name="T33" fmla="*/ 97 h 135"/>
                      <a:gd name="T34" fmla="*/ 33 w 206"/>
                      <a:gd name="T35" fmla="*/ 5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135">
                        <a:moveTo>
                          <a:pt x="33" y="59"/>
                        </a:moveTo>
                        <a:cubicBezTo>
                          <a:pt x="33" y="59"/>
                          <a:pt x="33" y="57"/>
                          <a:pt x="33" y="57"/>
                        </a:cubicBezTo>
                        <a:cubicBezTo>
                          <a:pt x="33" y="25"/>
                          <a:pt x="58" y="0"/>
                          <a:pt x="90" y="0"/>
                        </a:cubicBezTo>
                        <a:cubicBezTo>
                          <a:pt x="109" y="0"/>
                          <a:pt x="127" y="10"/>
                          <a:pt x="137" y="25"/>
                        </a:cubicBezTo>
                        <a:cubicBezTo>
                          <a:pt x="142" y="23"/>
                          <a:pt x="147" y="21"/>
                          <a:pt x="153" y="21"/>
                        </a:cubicBezTo>
                        <a:cubicBezTo>
                          <a:pt x="159" y="21"/>
                          <a:pt x="166" y="23"/>
                          <a:pt x="171" y="27"/>
                        </a:cubicBezTo>
                        <a:cubicBezTo>
                          <a:pt x="180" y="33"/>
                          <a:pt x="185" y="42"/>
                          <a:pt x="186" y="53"/>
                        </a:cubicBezTo>
                        <a:cubicBezTo>
                          <a:pt x="198" y="61"/>
                          <a:pt x="206" y="75"/>
                          <a:pt x="206" y="91"/>
                        </a:cubicBezTo>
                        <a:cubicBezTo>
                          <a:pt x="206" y="114"/>
                          <a:pt x="189" y="133"/>
                          <a:pt x="166" y="135"/>
                        </a:cubicBezTo>
                        <a:cubicBezTo>
                          <a:pt x="165" y="135"/>
                          <a:pt x="163" y="135"/>
                          <a:pt x="161" y="135"/>
                        </a:cubicBezTo>
                        <a:cubicBezTo>
                          <a:pt x="160" y="135"/>
                          <a:pt x="158" y="135"/>
                          <a:pt x="157" y="135"/>
                        </a:cubicBezTo>
                        <a:cubicBezTo>
                          <a:pt x="136" y="135"/>
                          <a:pt x="87" y="135"/>
                          <a:pt x="64" y="135"/>
                        </a:cubicBezTo>
                        <a:cubicBezTo>
                          <a:pt x="63" y="135"/>
                          <a:pt x="62" y="135"/>
                          <a:pt x="62" y="135"/>
                        </a:cubicBezTo>
                        <a:cubicBezTo>
                          <a:pt x="60" y="135"/>
                          <a:pt x="60" y="135"/>
                          <a:pt x="60" y="135"/>
                        </a:cubicBezTo>
                        <a:cubicBezTo>
                          <a:pt x="58" y="135"/>
                          <a:pt x="55" y="135"/>
                          <a:pt x="53" y="135"/>
                        </a:cubicBezTo>
                        <a:cubicBezTo>
                          <a:pt x="38" y="135"/>
                          <a:pt x="38" y="135"/>
                          <a:pt x="38" y="135"/>
                        </a:cubicBezTo>
                        <a:cubicBezTo>
                          <a:pt x="17" y="135"/>
                          <a:pt x="0" y="118"/>
                          <a:pt x="0" y="97"/>
                        </a:cubicBezTo>
                        <a:cubicBezTo>
                          <a:pt x="0" y="78"/>
                          <a:pt x="14" y="62"/>
                          <a:pt x="33" y="59"/>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764" dirty="0">
                      <a:solidFill>
                        <a:prstClr val="black"/>
                      </a:solidFill>
                    </a:endParaRPr>
                  </a:p>
                </p:txBody>
              </p:sp>
              <p:sp>
                <p:nvSpPr>
                  <p:cNvPr id="137" name="Freeform 136"/>
                  <p:cNvSpPr>
                    <a:spLocks/>
                  </p:cNvSpPr>
                  <p:nvPr/>
                </p:nvSpPr>
                <p:spPr bwMode="auto">
                  <a:xfrm>
                    <a:off x="15646045" y="1351688"/>
                    <a:ext cx="400545" cy="250860"/>
                  </a:xfrm>
                  <a:custGeom>
                    <a:avLst/>
                    <a:gdLst>
                      <a:gd name="T0" fmla="*/ 28 w 170"/>
                      <a:gd name="T1" fmla="*/ 49 h 111"/>
                      <a:gd name="T2" fmla="*/ 28 w 170"/>
                      <a:gd name="T3" fmla="*/ 47 h 111"/>
                      <a:gd name="T4" fmla="*/ 74 w 170"/>
                      <a:gd name="T5" fmla="*/ 0 h 111"/>
                      <a:gd name="T6" fmla="*/ 113 w 170"/>
                      <a:gd name="T7" fmla="*/ 21 h 111"/>
                      <a:gd name="T8" fmla="*/ 126 w 170"/>
                      <a:gd name="T9" fmla="*/ 17 h 111"/>
                      <a:gd name="T10" fmla="*/ 141 w 170"/>
                      <a:gd name="T11" fmla="*/ 22 h 111"/>
                      <a:gd name="T12" fmla="*/ 153 w 170"/>
                      <a:gd name="T13" fmla="*/ 44 h 111"/>
                      <a:gd name="T14" fmla="*/ 170 w 170"/>
                      <a:gd name="T15" fmla="*/ 74 h 111"/>
                      <a:gd name="T16" fmla="*/ 137 w 170"/>
                      <a:gd name="T17" fmla="*/ 111 h 111"/>
                      <a:gd name="T18" fmla="*/ 133 w 170"/>
                      <a:gd name="T19" fmla="*/ 111 h 111"/>
                      <a:gd name="T20" fmla="*/ 129 w 170"/>
                      <a:gd name="T21" fmla="*/ 111 h 111"/>
                      <a:gd name="T22" fmla="*/ 53 w 170"/>
                      <a:gd name="T23" fmla="*/ 111 h 111"/>
                      <a:gd name="T24" fmla="*/ 52 w 170"/>
                      <a:gd name="T25" fmla="*/ 111 h 111"/>
                      <a:gd name="T26" fmla="*/ 50 w 170"/>
                      <a:gd name="T27" fmla="*/ 111 h 111"/>
                      <a:gd name="T28" fmla="*/ 44 w 170"/>
                      <a:gd name="T29" fmla="*/ 111 h 111"/>
                      <a:gd name="T30" fmla="*/ 32 w 170"/>
                      <a:gd name="T31" fmla="*/ 111 h 111"/>
                      <a:gd name="T32" fmla="*/ 0 w 170"/>
                      <a:gd name="T33" fmla="*/ 80 h 111"/>
                      <a:gd name="T34" fmla="*/ 28 w 170"/>
                      <a:gd name="T35" fmla="*/ 4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 h="111">
                        <a:moveTo>
                          <a:pt x="28" y="49"/>
                        </a:moveTo>
                        <a:cubicBezTo>
                          <a:pt x="28" y="48"/>
                          <a:pt x="28" y="47"/>
                          <a:pt x="28" y="47"/>
                        </a:cubicBezTo>
                        <a:cubicBezTo>
                          <a:pt x="28" y="21"/>
                          <a:pt x="48" y="0"/>
                          <a:pt x="74" y="0"/>
                        </a:cubicBezTo>
                        <a:cubicBezTo>
                          <a:pt x="91" y="0"/>
                          <a:pt x="105" y="8"/>
                          <a:pt x="113" y="21"/>
                        </a:cubicBezTo>
                        <a:cubicBezTo>
                          <a:pt x="117" y="19"/>
                          <a:pt x="121" y="17"/>
                          <a:pt x="126" y="17"/>
                        </a:cubicBezTo>
                        <a:cubicBezTo>
                          <a:pt x="132" y="17"/>
                          <a:pt x="137" y="19"/>
                          <a:pt x="141" y="22"/>
                        </a:cubicBezTo>
                        <a:cubicBezTo>
                          <a:pt x="148" y="27"/>
                          <a:pt x="153" y="35"/>
                          <a:pt x="153" y="44"/>
                        </a:cubicBezTo>
                        <a:cubicBezTo>
                          <a:pt x="163" y="50"/>
                          <a:pt x="170" y="62"/>
                          <a:pt x="170" y="74"/>
                        </a:cubicBezTo>
                        <a:cubicBezTo>
                          <a:pt x="170" y="93"/>
                          <a:pt x="156" y="109"/>
                          <a:pt x="137" y="111"/>
                        </a:cubicBezTo>
                        <a:cubicBezTo>
                          <a:pt x="136" y="111"/>
                          <a:pt x="134" y="111"/>
                          <a:pt x="133" y="111"/>
                        </a:cubicBezTo>
                        <a:cubicBezTo>
                          <a:pt x="132" y="111"/>
                          <a:pt x="131" y="111"/>
                          <a:pt x="129" y="111"/>
                        </a:cubicBezTo>
                        <a:cubicBezTo>
                          <a:pt x="112" y="111"/>
                          <a:pt x="72" y="111"/>
                          <a:pt x="53" y="111"/>
                        </a:cubicBezTo>
                        <a:cubicBezTo>
                          <a:pt x="53" y="111"/>
                          <a:pt x="52" y="111"/>
                          <a:pt x="52" y="111"/>
                        </a:cubicBezTo>
                        <a:cubicBezTo>
                          <a:pt x="50" y="111"/>
                          <a:pt x="50" y="111"/>
                          <a:pt x="50" y="111"/>
                        </a:cubicBezTo>
                        <a:cubicBezTo>
                          <a:pt x="49" y="111"/>
                          <a:pt x="46" y="111"/>
                          <a:pt x="44" y="111"/>
                        </a:cubicBezTo>
                        <a:cubicBezTo>
                          <a:pt x="32" y="111"/>
                          <a:pt x="32" y="111"/>
                          <a:pt x="32" y="111"/>
                        </a:cubicBezTo>
                        <a:cubicBezTo>
                          <a:pt x="14" y="111"/>
                          <a:pt x="0" y="97"/>
                          <a:pt x="0" y="80"/>
                        </a:cubicBezTo>
                        <a:cubicBezTo>
                          <a:pt x="0" y="64"/>
                          <a:pt x="12" y="51"/>
                          <a:pt x="28" y="49"/>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764" dirty="0">
                      <a:solidFill>
                        <a:prstClr val="black"/>
                      </a:solidFill>
                    </a:endParaRPr>
                  </a:p>
                </p:txBody>
              </p:sp>
            </p:grpSp>
            <p:grpSp>
              <p:nvGrpSpPr>
                <p:cNvPr id="131" name="Group 130"/>
                <p:cNvGrpSpPr/>
                <p:nvPr/>
              </p:nvGrpSpPr>
              <p:grpSpPr>
                <a:xfrm>
                  <a:off x="6751676" y="5260858"/>
                  <a:ext cx="647396" cy="697154"/>
                  <a:chOff x="6671466" y="5260858"/>
                  <a:chExt cx="647396" cy="697154"/>
                </a:xfrm>
              </p:grpSpPr>
              <p:sp>
                <p:nvSpPr>
                  <p:cNvPr id="134" name="Oval 133"/>
                  <p:cNvSpPr/>
                  <p:nvPr/>
                </p:nvSpPr>
                <p:spPr bwMode="auto">
                  <a:xfrm>
                    <a:off x="6867822" y="5482093"/>
                    <a:ext cx="254684" cy="254684"/>
                  </a:xfrm>
                  <a:prstGeom prst="ellipse">
                    <a:avLst/>
                  </a:pr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3">
                      <a:defRPr/>
                    </a:pPr>
                    <a:endParaRPr lang="en-US" sz="2200" kern="0" spc="-100" dirty="0">
                      <a:ln w="3175">
                        <a:noFill/>
                      </a:ln>
                      <a:gradFill flip="none" rotWithShape="1">
                        <a:gsLst>
                          <a:gs pos="0">
                            <a:srgbClr val="000000">
                              <a:lumMod val="65000"/>
                              <a:lumOff val="35000"/>
                            </a:srgbClr>
                          </a:gs>
                          <a:gs pos="86000">
                            <a:srgbClr val="000000">
                              <a:lumMod val="65000"/>
                              <a:lumOff val="35000"/>
                            </a:srgbClr>
                          </a:gs>
                        </a:gsLst>
                        <a:lin ang="5400000" scaled="0"/>
                        <a:tileRect/>
                      </a:gradFill>
                      <a:latin typeface="Segoe UI"/>
                      <a:cs typeface="Arial" charset="0"/>
                    </a:endParaRPr>
                  </a:p>
                </p:txBody>
              </p:sp>
              <p:sp>
                <p:nvSpPr>
                  <p:cNvPr id="135" name="Freeform 134"/>
                  <p:cNvSpPr>
                    <a:spLocks noEditPoints="1"/>
                  </p:cNvSpPr>
                  <p:nvPr/>
                </p:nvSpPr>
                <p:spPr bwMode="black">
                  <a:xfrm>
                    <a:off x="6671466" y="5260858"/>
                    <a:ext cx="647396" cy="697154"/>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solidFill>
                    <a:schemeClr val="tx1">
                      <a:lumMod val="65000"/>
                    </a:schemeClr>
                  </a:solidFill>
                  <a:ln>
                    <a:noFill/>
                  </a:ln>
                  <a:extLst/>
                </p:spPr>
                <p:txBody>
                  <a:bodyPr vert="horz" wrap="square" lIns="89617" tIns="44808" rIns="89617" bIns="448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568" kern="0" dirty="0">
                      <a:solidFill>
                        <a:srgbClr val="000000"/>
                      </a:solidFill>
                    </a:endParaRPr>
                  </a:p>
                </p:txBody>
              </p:sp>
            </p:grpSp>
            <p:pic>
              <p:nvPicPr>
                <p:cNvPr id="132" name="Picture 1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4242" y="4969325"/>
                  <a:ext cx="443261" cy="443261"/>
                </a:xfrm>
                <a:prstGeom prst="rect">
                  <a:avLst/>
                </a:prstGeom>
              </p:spPr>
            </p:pic>
            <p:pic>
              <p:nvPicPr>
                <p:cNvPr id="133" name="Picture 132"/>
                <p:cNvPicPr>
                  <a:picLocks noChangeAspect="1"/>
                </p:cNvPicPr>
                <p:nvPr/>
              </p:nvPicPr>
              <p:blipFill>
                <a:blip r:embed="rId5">
                  <a:clrChange>
                    <a:clrFrom>
                      <a:srgbClr val="000000"/>
                    </a:clrFrom>
                    <a:clrTo>
                      <a:srgbClr val="000000">
                        <a:alpha val="0"/>
                      </a:srgbClr>
                    </a:clrTo>
                  </a:clrChange>
                </a:blip>
                <a:stretch>
                  <a:fillRect/>
                </a:stretch>
              </p:blipFill>
              <p:spPr>
                <a:xfrm>
                  <a:off x="4476392" y="5547797"/>
                  <a:ext cx="552576" cy="552576"/>
                </a:xfrm>
                <a:prstGeom prst="rect">
                  <a:avLst/>
                </a:prstGeom>
              </p:spPr>
            </p:pic>
          </p:grpSp>
        </p:grpSp>
        <p:grpSp>
          <p:nvGrpSpPr>
            <p:cNvPr id="123" name="Group 122"/>
            <p:cNvGrpSpPr/>
            <p:nvPr/>
          </p:nvGrpSpPr>
          <p:grpSpPr>
            <a:xfrm>
              <a:off x="8486303" y="3046613"/>
              <a:ext cx="3474720" cy="2996074"/>
              <a:chOff x="8486303" y="3046613"/>
              <a:chExt cx="3474720" cy="2996074"/>
            </a:xfrm>
          </p:grpSpPr>
          <p:sp>
            <p:nvSpPr>
              <p:cNvPr id="124" name="Rectangle 123"/>
              <p:cNvSpPr/>
              <p:nvPr/>
            </p:nvSpPr>
            <p:spPr bwMode="auto">
              <a:xfrm>
                <a:off x="8486303" y="3046613"/>
                <a:ext cx="3474720"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a:lnSpc>
                    <a:spcPct val="90000"/>
                  </a:lnSpc>
                </a:pPr>
                <a:r>
                  <a:rPr lang="en-US" dirty="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Market </a:t>
                </a:r>
                <a:r>
                  <a:rPr lang="en-US" dirty="0" smtClean="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Leading Price </a:t>
                </a:r>
                <a:br>
                  <a:rPr lang="en-US" dirty="0" smtClean="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br>
                <a:r>
                  <a:rPr lang="en-US" dirty="0" smtClean="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&amp; Performance</a:t>
                </a:r>
                <a:endParaRPr lang="en-US" dirty="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endParaRPr>
              </a:p>
            </p:txBody>
          </p:sp>
          <p:grpSp>
            <p:nvGrpSpPr>
              <p:cNvPr id="125" name="Group 124"/>
              <p:cNvGrpSpPr/>
              <p:nvPr/>
            </p:nvGrpSpPr>
            <p:grpSpPr>
              <a:xfrm>
                <a:off x="8988092" y="4412976"/>
                <a:ext cx="2446666" cy="1629711"/>
                <a:chOff x="9292890" y="4193911"/>
                <a:chExt cx="2446666" cy="1629711"/>
              </a:xfrm>
            </p:grpSpPr>
            <p:sp>
              <p:nvSpPr>
                <p:cNvPr id="126" name="Freeform 125"/>
                <p:cNvSpPr>
                  <a:spLocks noChangeAspect="1"/>
                </p:cNvSpPr>
                <p:nvPr/>
              </p:nvSpPr>
              <p:spPr bwMode="auto">
                <a:xfrm flipH="1">
                  <a:off x="10628567" y="4193911"/>
                  <a:ext cx="1110989" cy="731520"/>
                </a:xfrm>
                <a:custGeom>
                  <a:avLst/>
                  <a:gdLst>
                    <a:gd name="T0" fmla="*/ 188 w 223"/>
                    <a:gd name="T1" fmla="*/ 64 h 147"/>
                    <a:gd name="T2" fmla="*/ 188 w 223"/>
                    <a:gd name="T3" fmla="*/ 62 h 147"/>
                    <a:gd name="T4" fmla="*/ 126 w 223"/>
                    <a:gd name="T5" fmla="*/ 0 h 147"/>
                    <a:gd name="T6" fmla="*/ 75 w 223"/>
                    <a:gd name="T7" fmla="*/ 28 h 147"/>
                    <a:gd name="T8" fmla="*/ 58 w 223"/>
                    <a:gd name="T9" fmla="*/ 23 h 147"/>
                    <a:gd name="T10" fmla="*/ 38 w 223"/>
                    <a:gd name="T11" fmla="*/ 29 h 147"/>
                    <a:gd name="T12" fmla="*/ 22 w 223"/>
                    <a:gd name="T13" fmla="*/ 58 h 147"/>
                    <a:gd name="T14" fmla="*/ 0 w 223"/>
                    <a:gd name="T15" fmla="*/ 99 h 147"/>
                    <a:gd name="T16" fmla="*/ 43 w 223"/>
                    <a:gd name="T17" fmla="*/ 147 h 147"/>
                    <a:gd name="T18" fmla="*/ 49 w 223"/>
                    <a:gd name="T19" fmla="*/ 147 h 147"/>
                    <a:gd name="T20" fmla="*/ 53 w 223"/>
                    <a:gd name="T21" fmla="*/ 147 h 147"/>
                    <a:gd name="T22" fmla="*/ 154 w 223"/>
                    <a:gd name="T23" fmla="*/ 147 h 147"/>
                    <a:gd name="T24" fmla="*/ 156 w 223"/>
                    <a:gd name="T25" fmla="*/ 147 h 147"/>
                    <a:gd name="T26" fmla="*/ 158 w 223"/>
                    <a:gd name="T27" fmla="*/ 147 h 147"/>
                    <a:gd name="T28" fmla="*/ 166 w 223"/>
                    <a:gd name="T29" fmla="*/ 147 h 147"/>
                    <a:gd name="T30" fmla="*/ 182 w 223"/>
                    <a:gd name="T31" fmla="*/ 147 h 147"/>
                    <a:gd name="T32" fmla="*/ 223 w 223"/>
                    <a:gd name="T33" fmla="*/ 105 h 147"/>
                    <a:gd name="T34" fmla="*/ 188 w 223"/>
                    <a:gd name="T35" fmla="*/ 6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3" h="147">
                      <a:moveTo>
                        <a:pt x="188" y="64"/>
                      </a:moveTo>
                      <a:cubicBezTo>
                        <a:pt x="188" y="64"/>
                        <a:pt x="188" y="62"/>
                        <a:pt x="188" y="62"/>
                      </a:cubicBezTo>
                      <a:cubicBezTo>
                        <a:pt x="188" y="28"/>
                        <a:pt x="160" y="0"/>
                        <a:pt x="126" y="0"/>
                      </a:cubicBezTo>
                      <a:cubicBezTo>
                        <a:pt x="105" y="0"/>
                        <a:pt x="86" y="11"/>
                        <a:pt x="75" y="28"/>
                      </a:cubicBezTo>
                      <a:cubicBezTo>
                        <a:pt x="70" y="25"/>
                        <a:pt x="64" y="23"/>
                        <a:pt x="58" y="23"/>
                      </a:cubicBezTo>
                      <a:cubicBezTo>
                        <a:pt x="51" y="23"/>
                        <a:pt x="44" y="25"/>
                        <a:pt x="38" y="29"/>
                      </a:cubicBezTo>
                      <a:cubicBezTo>
                        <a:pt x="29" y="35"/>
                        <a:pt x="23" y="46"/>
                        <a:pt x="22" y="58"/>
                      </a:cubicBezTo>
                      <a:cubicBezTo>
                        <a:pt x="9" y="67"/>
                        <a:pt x="0" y="82"/>
                        <a:pt x="0" y="99"/>
                      </a:cubicBezTo>
                      <a:cubicBezTo>
                        <a:pt x="0" y="123"/>
                        <a:pt x="19" y="144"/>
                        <a:pt x="43" y="147"/>
                      </a:cubicBezTo>
                      <a:cubicBezTo>
                        <a:pt x="45" y="147"/>
                        <a:pt x="47" y="147"/>
                        <a:pt x="49" y="147"/>
                      </a:cubicBezTo>
                      <a:cubicBezTo>
                        <a:pt x="50" y="147"/>
                        <a:pt x="52" y="147"/>
                        <a:pt x="53" y="147"/>
                      </a:cubicBezTo>
                      <a:cubicBezTo>
                        <a:pt x="76" y="147"/>
                        <a:pt x="129" y="147"/>
                        <a:pt x="154" y="147"/>
                      </a:cubicBezTo>
                      <a:cubicBezTo>
                        <a:pt x="155" y="147"/>
                        <a:pt x="155" y="147"/>
                        <a:pt x="156" y="147"/>
                      </a:cubicBezTo>
                      <a:cubicBezTo>
                        <a:pt x="158" y="147"/>
                        <a:pt x="158" y="147"/>
                        <a:pt x="158" y="147"/>
                      </a:cubicBezTo>
                      <a:cubicBezTo>
                        <a:pt x="160" y="147"/>
                        <a:pt x="163" y="147"/>
                        <a:pt x="166" y="147"/>
                      </a:cubicBezTo>
                      <a:cubicBezTo>
                        <a:pt x="182" y="147"/>
                        <a:pt x="182" y="147"/>
                        <a:pt x="182" y="147"/>
                      </a:cubicBezTo>
                      <a:cubicBezTo>
                        <a:pt x="205" y="146"/>
                        <a:pt x="223" y="128"/>
                        <a:pt x="223" y="105"/>
                      </a:cubicBezTo>
                      <a:cubicBezTo>
                        <a:pt x="223" y="85"/>
                        <a:pt x="208" y="67"/>
                        <a:pt x="188" y="64"/>
                      </a:cubicBezTo>
                      <a:close/>
                    </a:path>
                  </a:pathLst>
                </a:custGeom>
                <a:solidFill>
                  <a:srgbClr val="00B0F0">
                    <a:alpha val="34118"/>
                  </a:srgbClr>
                </a:solidFill>
                <a:ln>
                  <a:noFill/>
                </a:ln>
                <a:extLst/>
              </p:spPr>
              <p:txBody>
                <a:bodyPr vert="horz" wrap="square" lIns="89629" tIns="44815" rIns="89629" bIns="44815"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764" dirty="0" smtClean="0">
                    <a:solidFill>
                      <a:prstClr val="black"/>
                    </a:solidFill>
                  </a:endParaRPr>
                </a:p>
                <a:p>
                  <a:pPr fontAlgn="auto">
                    <a:spcBef>
                      <a:spcPts val="0"/>
                    </a:spcBef>
                    <a:spcAft>
                      <a:spcPts val="0"/>
                    </a:spcAft>
                    <a:defRPr/>
                  </a:pPr>
                  <a:endParaRPr lang="en-US" sz="1764" dirty="0" smtClean="0">
                    <a:solidFill>
                      <a:prstClr val="black"/>
                    </a:solidFill>
                  </a:endParaRPr>
                </a:p>
              </p:txBody>
            </p:sp>
            <p:pic>
              <p:nvPicPr>
                <p:cNvPr id="127" name="Picture 126"/>
                <p:cNvPicPr>
                  <a:picLocks noChangeAspect="1"/>
                </p:cNvPicPr>
                <p:nvPr/>
              </p:nvPicPr>
              <p:blipFill>
                <a:blip r:embed="rId6"/>
                <a:stretch>
                  <a:fillRect/>
                </a:stretch>
              </p:blipFill>
              <p:spPr>
                <a:xfrm>
                  <a:off x="9292890" y="4482669"/>
                  <a:ext cx="1867762" cy="1340953"/>
                </a:xfrm>
                <a:prstGeom prst="rect">
                  <a:avLst/>
                </a:prstGeom>
              </p:spPr>
            </p:pic>
          </p:grpSp>
        </p:grpSp>
      </p:grpSp>
      <p:grpSp>
        <p:nvGrpSpPr>
          <p:cNvPr id="160" name="Group 159"/>
          <p:cNvGrpSpPr>
            <a:grpSpLocks noChangeAspect="1"/>
          </p:cNvGrpSpPr>
          <p:nvPr/>
        </p:nvGrpSpPr>
        <p:grpSpPr>
          <a:xfrm>
            <a:off x="8700013" y="2681513"/>
            <a:ext cx="3200400" cy="1235848"/>
            <a:chOff x="516754" y="2718947"/>
            <a:chExt cx="2171607" cy="838575"/>
          </a:xfrm>
        </p:grpSpPr>
        <p:grpSp>
          <p:nvGrpSpPr>
            <p:cNvPr id="161" name="Group 160"/>
            <p:cNvGrpSpPr/>
            <p:nvPr/>
          </p:nvGrpSpPr>
          <p:grpSpPr>
            <a:xfrm>
              <a:off x="516754" y="2718947"/>
              <a:ext cx="605761" cy="838575"/>
              <a:chOff x="8877856" y="3042381"/>
              <a:chExt cx="605761" cy="838575"/>
            </a:xfrm>
          </p:grpSpPr>
          <p:sp>
            <p:nvSpPr>
              <p:cNvPr id="182" name="Rectangle 181"/>
              <p:cNvSpPr>
                <a:spLocks noChangeArrowheads="1"/>
              </p:cNvSpPr>
              <p:nvPr/>
            </p:nvSpPr>
            <p:spPr bwMode="auto">
              <a:xfrm>
                <a:off x="8877856" y="3042381"/>
                <a:ext cx="605761" cy="838575"/>
              </a:xfrm>
              <a:prstGeom prst="rect">
                <a:avLst/>
              </a:prstGeom>
              <a:solidFill>
                <a:srgbClr val="DC3C00"/>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83" name="Freeform 182"/>
              <p:cNvSpPr>
                <a:spLocks/>
              </p:cNvSpPr>
              <p:nvPr/>
            </p:nvSpPr>
            <p:spPr bwMode="auto">
              <a:xfrm>
                <a:off x="8942738" y="3140380"/>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84" name="Freeform 183"/>
              <p:cNvSpPr>
                <a:spLocks/>
              </p:cNvSpPr>
              <p:nvPr/>
            </p:nvSpPr>
            <p:spPr bwMode="auto">
              <a:xfrm>
                <a:off x="8942738" y="3291721"/>
                <a:ext cx="475999" cy="85594"/>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85" name="Freeform 184"/>
              <p:cNvSpPr>
                <a:spLocks/>
              </p:cNvSpPr>
              <p:nvPr/>
            </p:nvSpPr>
            <p:spPr bwMode="auto">
              <a:xfrm>
                <a:off x="8942738" y="3441821"/>
                <a:ext cx="475999" cy="85594"/>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86" name="Freeform 185"/>
              <p:cNvSpPr>
                <a:spLocks/>
              </p:cNvSpPr>
              <p:nvPr/>
            </p:nvSpPr>
            <p:spPr bwMode="auto">
              <a:xfrm>
                <a:off x="8942738" y="3593161"/>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87" name="Oval 186"/>
              <p:cNvSpPr>
                <a:spLocks noChangeArrowheads="1"/>
              </p:cNvSpPr>
              <p:nvPr/>
            </p:nvSpPr>
            <p:spPr bwMode="auto">
              <a:xfrm>
                <a:off x="9327781" y="315836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88" name="Oval 187"/>
              <p:cNvSpPr>
                <a:spLocks noChangeArrowheads="1"/>
              </p:cNvSpPr>
              <p:nvPr/>
            </p:nvSpPr>
            <p:spPr bwMode="auto">
              <a:xfrm>
                <a:off x="9327781" y="330970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89" name="Oval 188"/>
              <p:cNvSpPr>
                <a:spLocks noChangeArrowheads="1"/>
              </p:cNvSpPr>
              <p:nvPr/>
            </p:nvSpPr>
            <p:spPr bwMode="auto">
              <a:xfrm>
                <a:off x="9327781" y="346104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90" name="Oval 189"/>
              <p:cNvSpPr>
                <a:spLocks noChangeArrowheads="1"/>
              </p:cNvSpPr>
              <p:nvPr/>
            </p:nvSpPr>
            <p:spPr bwMode="auto">
              <a:xfrm>
                <a:off x="9327781" y="361238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grpSp>
        <p:grpSp>
          <p:nvGrpSpPr>
            <p:cNvPr id="162" name="Group 161"/>
            <p:cNvGrpSpPr/>
            <p:nvPr/>
          </p:nvGrpSpPr>
          <p:grpSpPr>
            <a:xfrm>
              <a:off x="1299677" y="2718947"/>
              <a:ext cx="605761" cy="838575"/>
              <a:chOff x="8877856" y="3042381"/>
              <a:chExt cx="605761" cy="838575"/>
            </a:xfrm>
          </p:grpSpPr>
          <p:sp>
            <p:nvSpPr>
              <p:cNvPr id="173" name="Rectangle 172"/>
              <p:cNvSpPr>
                <a:spLocks noChangeArrowheads="1"/>
              </p:cNvSpPr>
              <p:nvPr/>
            </p:nvSpPr>
            <p:spPr bwMode="auto">
              <a:xfrm>
                <a:off x="8877856" y="3042381"/>
                <a:ext cx="605761" cy="838575"/>
              </a:xfrm>
              <a:prstGeom prst="rect">
                <a:avLst/>
              </a:prstGeom>
              <a:solidFill>
                <a:srgbClr val="DC3C00"/>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74" name="Freeform 173"/>
              <p:cNvSpPr>
                <a:spLocks/>
              </p:cNvSpPr>
              <p:nvPr/>
            </p:nvSpPr>
            <p:spPr bwMode="auto">
              <a:xfrm>
                <a:off x="8942738" y="3140380"/>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75" name="Freeform 174"/>
              <p:cNvSpPr>
                <a:spLocks/>
              </p:cNvSpPr>
              <p:nvPr/>
            </p:nvSpPr>
            <p:spPr bwMode="auto">
              <a:xfrm>
                <a:off x="8942738" y="3291721"/>
                <a:ext cx="475999" cy="85594"/>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76" name="Freeform 175"/>
              <p:cNvSpPr>
                <a:spLocks/>
              </p:cNvSpPr>
              <p:nvPr/>
            </p:nvSpPr>
            <p:spPr bwMode="auto">
              <a:xfrm>
                <a:off x="8942738" y="3441821"/>
                <a:ext cx="475999" cy="85594"/>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77" name="Freeform 176"/>
              <p:cNvSpPr>
                <a:spLocks/>
              </p:cNvSpPr>
              <p:nvPr/>
            </p:nvSpPr>
            <p:spPr bwMode="auto">
              <a:xfrm>
                <a:off x="8942738" y="3593161"/>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78" name="Oval 177"/>
              <p:cNvSpPr>
                <a:spLocks noChangeArrowheads="1"/>
              </p:cNvSpPr>
              <p:nvPr/>
            </p:nvSpPr>
            <p:spPr bwMode="auto">
              <a:xfrm>
                <a:off x="9327781" y="315836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79" name="Oval 178"/>
              <p:cNvSpPr>
                <a:spLocks noChangeArrowheads="1"/>
              </p:cNvSpPr>
              <p:nvPr/>
            </p:nvSpPr>
            <p:spPr bwMode="auto">
              <a:xfrm>
                <a:off x="9327781" y="330970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80" name="Oval 179"/>
              <p:cNvSpPr>
                <a:spLocks noChangeArrowheads="1"/>
              </p:cNvSpPr>
              <p:nvPr/>
            </p:nvSpPr>
            <p:spPr bwMode="auto">
              <a:xfrm>
                <a:off x="9327781" y="346104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81" name="Oval 180"/>
              <p:cNvSpPr>
                <a:spLocks noChangeArrowheads="1"/>
              </p:cNvSpPr>
              <p:nvPr/>
            </p:nvSpPr>
            <p:spPr bwMode="auto">
              <a:xfrm>
                <a:off x="9327781" y="361238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grpSp>
        <p:grpSp>
          <p:nvGrpSpPr>
            <p:cNvPr id="163" name="Group 162"/>
            <p:cNvGrpSpPr/>
            <p:nvPr/>
          </p:nvGrpSpPr>
          <p:grpSpPr>
            <a:xfrm>
              <a:off x="2082600" y="2718947"/>
              <a:ext cx="605761" cy="838575"/>
              <a:chOff x="8877856" y="3042381"/>
              <a:chExt cx="605761" cy="838575"/>
            </a:xfrm>
          </p:grpSpPr>
          <p:sp>
            <p:nvSpPr>
              <p:cNvPr id="164" name="Rectangle 163"/>
              <p:cNvSpPr>
                <a:spLocks noChangeArrowheads="1"/>
              </p:cNvSpPr>
              <p:nvPr/>
            </p:nvSpPr>
            <p:spPr bwMode="auto">
              <a:xfrm>
                <a:off x="8877856" y="3042381"/>
                <a:ext cx="605761" cy="838575"/>
              </a:xfrm>
              <a:prstGeom prst="rect">
                <a:avLst/>
              </a:prstGeom>
              <a:solidFill>
                <a:srgbClr val="DC3C00"/>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65" name="Freeform 164"/>
              <p:cNvSpPr>
                <a:spLocks/>
              </p:cNvSpPr>
              <p:nvPr/>
            </p:nvSpPr>
            <p:spPr bwMode="auto">
              <a:xfrm>
                <a:off x="8942738" y="3140380"/>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66" name="Freeform 165"/>
              <p:cNvSpPr>
                <a:spLocks/>
              </p:cNvSpPr>
              <p:nvPr/>
            </p:nvSpPr>
            <p:spPr bwMode="auto">
              <a:xfrm>
                <a:off x="8942738" y="3291721"/>
                <a:ext cx="475999" cy="85594"/>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67" name="Freeform 166"/>
              <p:cNvSpPr>
                <a:spLocks/>
              </p:cNvSpPr>
              <p:nvPr/>
            </p:nvSpPr>
            <p:spPr bwMode="auto">
              <a:xfrm>
                <a:off x="8942738" y="3441821"/>
                <a:ext cx="475999" cy="85594"/>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68" name="Freeform 167"/>
              <p:cNvSpPr>
                <a:spLocks/>
              </p:cNvSpPr>
              <p:nvPr/>
            </p:nvSpPr>
            <p:spPr bwMode="auto">
              <a:xfrm>
                <a:off x="8942738" y="3593161"/>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69" name="Oval 168"/>
              <p:cNvSpPr>
                <a:spLocks noChangeArrowheads="1"/>
              </p:cNvSpPr>
              <p:nvPr/>
            </p:nvSpPr>
            <p:spPr bwMode="auto">
              <a:xfrm>
                <a:off x="9327781" y="315836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70" name="Oval 169"/>
              <p:cNvSpPr>
                <a:spLocks noChangeArrowheads="1"/>
              </p:cNvSpPr>
              <p:nvPr/>
            </p:nvSpPr>
            <p:spPr bwMode="auto">
              <a:xfrm>
                <a:off x="9327781" y="330970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71" name="Oval 170"/>
              <p:cNvSpPr>
                <a:spLocks noChangeArrowheads="1"/>
              </p:cNvSpPr>
              <p:nvPr/>
            </p:nvSpPr>
            <p:spPr bwMode="auto">
              <a:xfrm>
                <a:off x="9327781" y="346104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72" name="Oval 171"/>
              <p:cNvSpPr>
                <a:spLocks noChangeArrowheads="1"/>
              </p:cNvSpPr>
              <p:nvPr/>
            </p:nvSpPr>
            <p:spPr bwMode="auto">
              <a:xfrm>
                <a:off x="9327781" y="361238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grpSp>
      </p:grpSp>
      <p:grpSp>
        <p:nvGrpSpPr>
          <p:cNvPr id="191" name="Group 190"/>
          <p:cNvGrpSpPr/>
          <p:nvPr/>
        </p:nvGrpSpPr>
        <p:grpSpPr>
          <a:xfrm>
            <a:off x="960120" y="3401568"/>
            <a:ext cx="10151006" cy="1235848"/>
            <a:chOff x="960437" y="3404414"/>
            <a:chExt cx="10151006" cy="1235848"/>
          </a:xfrm>
        </p:grpSpPr>
        <p:grpSp>
          <p:nvGrpSpPr>
            <p:cNvPr id="192" name="Group 191"/>
            <p:cNvGrpSpPr>
              <a:grpSpLocks noChangeAspect="1"/>
            </p:cNvGrpSpPr>
            <p:nvPr/>
          </p:nvGrpSpPr>
          <p:grpSpPr>
            <a:xfrm>
              <a:off x="4435742" y="3404414"/>
              <a:ext cx="3200400" cy="1235848"/>
              <a:chOff x="516754" y="2718947"/>
              <a:chExt cx="2171607" cy="838575"/>
            </a:xfrm>
          </p:grpSpPr>
          <p:grpSp>
            <p:nvGrpSpPr>
              <p:cNvPr id="255" name="Group 254"/>
              <p:cNvGrpSpPr/>
              <p:nvPr/>
            </p:nvGrpSpPr>
            <p:grpSpPr>
              <a:xfrm>
                <a:off x="516754" y="2718947"/>
                <a:ext cx="605761" cy="838575"/>
                <a:chOff x="8877856" y="3042381"/>
                <a:chExt cx="605761" cy="838575"/>
              </a:xfrm>
            </p:grpSpPr>
            <p:sp>
              <p:nvSpPr>
                <p:cNvPr id="276" name="Rectangle 275"/>
                <p:cNvSpPr>
                  <a:spLocks noChangeArrowheads="1"/>
                </p:cNvSpPr>
                <p:nvPr/>
              </p:nvSpPr>
              <p:spPr bwMode="auto">
                <a:xfrm>
                  <a:off x="8877856" y="3042381"/>
                  <a:ext cx="605761" cy="838575"/>
                </a:xfrm>
                <a:prstGeom prst="rect">
                  <a:avLst/>
                </a:prstGeom>
                <a:solidFill>
                  <a:srgbClr val="DC3C00"/>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77" name="Freeform 276"/>
                <p:cNvSpPr>
                  <a:spLocks/>
                </p:cNvSpPr>
                <p:nvPr/>
              </p:nvSpPr>
              <p:spPr bwMode="auto">
                <a:xfrm>
                  <a:off x="8942738" y="3140380"/>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78" name="Freeform 277"/>
                <p:cNvSpPr>
                  <a:spLocks/>
                </p:cNvSpPr>
                <p:nvPr/>
              </p:nvSpPr>
              <p:spPr bwMode="auto">
                <a:xfrm>
                  <a:off x="8942738" y="3291721"/>
                  <a:ext cx="475999" cy="85594"/>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79" name="Freeform 278"/>
                <p:cNvSpPr>
                  <a:spLocks/>
                </p:cNvSpPr>
                <p:nvPr/>
              </p:nvSpPr>
              <p:spPr bwMode="auto">
                <a:xfrm>
                  <a:off x="8942738" y="3441821"/>
                  <a:ext cx="475999" cy="85594"/>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80" name="Freeform 279"/>
                <p:cNvSpPr>
                  <a:spLocks/>
                </p:cNvSpPr>
                <p:nvPr/>
              </p:nvSpPr>
              <p:spPr bwMode="auto">
                <a:xfrm>
                  <a:off x="8942738" y="3593161"/>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81" name="Oval 280"/>
                <p:cNvSpPr>
                  <a:spLocks noChangeArrowheads="1"/>
                </p:cNvSpPr>
                <p:nvPr/>
              </p:nvSpPr>
              <p:spPr bwMode="auto">
                <a:xfrm>
                  <a:off x="9327781" y="315836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82" name="Oval 281"/>
                <p:cNvSpPr>
                  <a:spLocks noChangeArrowheads="1"/>
                </p:cNvSpPr>
                <p:nvPr/>
              </p:nvSpPr>
              <p:spPr bwMode="auto">
                <a:xfrm>
                  <a:off x="9327781" y="330970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83" name="Oval 282"/>
                <p:cNvSpPr>
                  <a:spLocks noChangeArrowheads="1"/>
                </p:cNvSpPr>
                <p:nvPr/>
              </p:nvSpPr>
              <p:spPr bwMode="auto">
                <a:xfrm>
                  <a:off x="9327781" y="346104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84" name="Oval 283"/>
                <p:cNvSpPr>
                  <a:spLocks noChangeArrowheads="1"/>
                </p:cNvSpPr>
                <p:nvPr/>
              </p:nvSpPr>
              <p:spPr bwMode="auto">
                <a:xfrm>
                  <a:off x="9327781" y="361238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grpSp>
          <p:grpSp>
            <p:nvGrpSpPr>
              <p:cNvPr id="256" name="Group 255"/>
              <p:cNvGrpSpPr/>
              <p:nvPr/>
            </p:nvGrpSpPr>
            <p:grpSpPr>
              <a:xfrm>
                <a:off x="1299677" y="2718947"/>
                <a:ext cx="605761" cy="838575"/>
                <a:chOff x="8877856" y="3042381"/>
                <a:chExt cx="605761" cy="838575"/>
              </a:xfrm>
            </p:grpSpPr>
            <p:sp>
              <p:nvSpPr>
                <p:cNvPr id="267" name="Rectangle 266"/>
                <p:cNvSpPr>
                  <a:spLocks noChangeArrowheads="1"/>
                </p:cNvSpPr>
                <p:nvPr/>
              </p:nvSpPr>
              <p:spPr bwMode="auto">
                <a:xfrm>
                  <a:off x="8877856" y="3042381"/>
                  <a:ext cx="605761" cy="838575"/>
                </a:xfrm>
                <a:prstGeom prst="rect">
                  <a:avLst/>
                </a:prstGeom>
                <a:solidFill>
                  <a:srgbClr val="DC3C00"/>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68" name="Freeform 267"/>
                <p:cNvSpPr>
                  <a:spLocks/>
                </p:cNvSpPr>
                <p:nvPr/>
              </p:nvSpPr>
              <p:spPr bwMode="auto">
                <a:xfrm>
                  <a:off x="8942738" y="3140380"/>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69" name="Freeform 268"/>
                <p:cNvSpPr>
                  <a:spLocks/>
                </p:cNvSpPr>
                <p:nvPr/>
              </p:nvSpPr>
              <p:spPr bwMode="auto">
                <a:xfrm>
                  <a:off x="8942738" y="3291721"/>
                  <a:ext cx="475999" cy="85594"/>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70" name="Freeform 269"/>
                <p:cNvSpPr>
                  <a:spLocks/>
                </p:cNvSpPr>
                <p:nvPr/>
              </p:nvSpPr>
              <p:spPr bwMode="auto">
                <a:xfrm>
                  <a:off x="8942738" y="3441821"/>
                  <a:ext cx="475999" cy="85594"/>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71" name="Freeform 270"/>
                <p:cNvSpPr>
                  <a:spLocks/>
                </p:cNvSpPr>
                <p:nvPr/>
              </p:nvSpPr>
              <p:spPr bwMode="auto">
                <a:xfrm>
                  <a:off x="8942738" y="3593161"/>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72" name="Oval 271"/>
                <p:cNvSpPr>
                  <a:spLocks noChangeArrowheads="1"/>
                </p:cNvSpPr>
                <p:nvPr/>
              </p:nvSpPr>
              <p:spPr bwMode="auto">
                <a:xfrm>
                  <a:off x="9327781" y="315836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73" name="Oval 272"/>
                <p:cNvSpPr>
                  <a:spLocks noChangeArrowheads="1"/>
                </p:cNvSpPr>
                <p:nvPr/>
              </p:nvSpPr>
              <p:spPr bwMode="auto">
                <a:xfrm>
                  <a:off x="9327781" y="330970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74" name="Oval 273"/>
                <p:cNvSpPr>
                  <a:spLocks noChangeArrowheads="1"/>
                </p:cNvSpPr>
                <p:nvPr/>
              </p:nvSpPr>
              <p:spPr bwMode="auto">
                <a:xfrm>
                  <a:off x="9327781" y="346104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75" name="Oval 274"/>
                <p:cNvSpPr>
                  <a:spLocks noChangeArrowheads="1"/>
                </p:cNvSpPr>
                <p:nvPr/>
              </p:nvSpPr>
              <p:spPr bwMode="auto">
                <a:xfrm>
                  <a:off x="9327781" y="361238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grpSp>
          <p:grpSp>
            <p:nvGrpSpPr>
              <p:cNvPr id="257" name="Group 256"/>
              <p:cNvGrpSpPr/>
              <p:nvPr/>
            </p:nvGrpSpPr>
            <p:grpSpPr>
              <a:xfrm>
                <a:off x="2082600" y="2718947"/>
                <a:ext cx="605761" cy="838575"/>
                <a:chOff x="8877856" y="3042381"/>
                <a:chExt cx="605761" cy="838575"/>
              </a:xfrm>
            </p:grpSpPr>
            <p:sp>
              <p:nvSpPr>
                <p:cNvPr id="258" name="Rectangle 257"/>
                <p:cNvSpPr>
                  <a:spLocks noChangeArrowheads="1"/>
                </p:cNvSpPr>
                <p:nvPr/>
              </p:nvSpPr>
              <p:spPr bwMode="auto">
                <a:xfrm>
                  <a:off x="8877856" y="3042381"/>
                  <a:ext cx="605761" cy="838575"/>
                </a:xfrm>
                <a:prstGeom prst="rect">
                  <a:avLst/>
                </a:prstGeom>
                <a:solidFill>
                  <a:srgbClr val="DC3C00"/>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59" name="Freeform 258"/>
                <p:cNvSpPr>
                  <a:spLocks/>
                </p:cNvSpPr>
                <p:nvPr/>
              </p:nvSpPr>
              <p:spPr bwMode="auto">
                <a:xfrm>
                  <a:off x="8942738" y="3140380"/>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60" name="Freeform 259"/>
                <p:cNvSpPr>
                  <a:spLocks/>
                </p:cNvSpPr>
                <p:nvPr/>
              </p:nvSpPr>
              <p:spPr bwMode="auto">
                <a:xfrm>
                  <a:off x="8942738" y="3291721"/>
                  <a:ext cx="475999" cy="85594"/>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61" name="Freeform 260"/>
                <p:cNvSpPr>
                  <a:spLocks/>
                </p:cNvSpPr>
                <p:nvPr/>
              </p:nvSpPr>
              <p:spPr bwMode="auto">
                <a:xfrm>
                  <a:off x="8942738" y="3441821"/>
                  <a:ext cx="475999" cy="85594"/>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62" name="Freeform 261"/>
                <p:cNvSpPr>
                  <a:spLocks/>
                </p:cNvSpPr>
                <p:nvPr/>
              </p:nvSpPr>
              <p:spPr bwMode="auto">
                <a:xfrm>
                  <a:off x="8942738" y="3593161"/>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63" name="Oval 262"/>
                <p:cNvSpPr>
                  <a:spLocks noChangeArrowheads="1"/>
                </p:cNvSpPr>
                <p:nvPr/>
              </p:nvSpPr>
              <p:spPr bwMode="auto">
                <a:xfrm>
                  <a:off x="9327781" y="315836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64" name="Oval 263"/>
                <p:cNvSpPr>
                  <a:spLocks noChangeArrowheads="1"/>
                </p:cNvSpPr>
                <p:nvPr/>
              </p:nvSpPr>
              <p:spPr bwMode="auto">
                <a:xfrm>
                  <a:off x="9327781" y="330970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65" name="Oval 264"/>
                <p:cNvSpPr>
                  <a:spLocks noChangeArrowheads="1"/>
                </p:cNvSpPr>
                <p:nvPr/>
              </p:nvSpPr>
              <p:spPr bwMode="auto">
                <a:xfrm>
                  <a:off x="9327781" y="346104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66" name="Oval 265"/>
                <p:cNvSpPr>
                  <a:spLocks noChangeArrowheads="1"/>
                </p:cNvSpPr>
                <p:nvPr/>
              </p:nvSpPr>
              <p:spPr bwMode="auto">
                <a:xfrm>
                  <a:off x="9327781" y="361238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grpSp>
        </p:grpSp>
        <p:grpSp>
          <p:nvGrpSpPr>
            <p:cNvPr id="193" name="Group 192"/>
            <p:cNvGrpSpPr>
              <a:grpSpLocks noChangeAspect="1"/>
            </p:cNvGrpSpPr>
            <p:nvPr/>
          </p:nvGrpSpPr>
          <p:grpSpPr>
            <a:xfrm>
              <a:off x="960437" y="3404414"/>
              <a:ext cx="3200403" cy="1235848"/>
              <a:chOff x="516753" y="2718947"/>
              <a:chExt cx="2171608" cy="838575"/>
            </a:xfrm>
          </p:grpSpPr>
          <p:grpSp>
            <p:nvGrpSpPr>
              <p:cNvPr id="225" name="Group 224"/>
              <p:cNvGrpSpPr/>
              <p:nvPr/>
            </p:nvGrpSpPr>
            <p:grpSpPr>
              <a:xfrm>
                <a:off x="516753" y="2718947"/>
                <a:ext cx="605761" cy="838575"/>
                <a:chOff x="8877856" y="3042381"/>
                <a:chExt cx="605761" cy="838575"/>
              </a:xfrm>
            </p:grpSpPr>
            <p:sp>
              <p:nvSpPr>
                <p:cNvPr id="246" name="Rectangle 245"/>
                <p:cNvSpPr>
                  <a:spLocks noChangeArrowheads="1"/>
                </p:cNvSpPr>
                <p:nvPr/>
              </p:nvSpPr>
              <p:spPr bwMode="auto">
                <a:xfrm>
                  <a:off x="8877856" y="3042381"/>
                  <a:ext cx="605761" cy="838575"/>
                </a:xfrm>
                <a:prstGeom prst="rect">
                  <a:avLst/>
                </a:prstGeom>
                <a:solidFill>
                  <a:srgbClr val="DC3C00"/>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47" name="Freeform 246"/>
                <p:cNvSpPr>
                  <a:spLocks/>
                </p:cNvSpPr>
                <p:nvPr/>
              </p:nvSpPr>
              <p:spPr bwMode="auto">
                <a:xfrm>
                  <a:off x="8942738" y="3140380"/>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48" name="Freeform 247"/>
                <p:cNvSpPr>
                  <a:spLocks/>
                </p:cNvSpPr>
                <p:nvPr/>
              </p:nvSpPr>
              <p:spPr bwMode="auto">
                <a:xfrm>
                  <a:off x="8942738" y="3291721"/>
                  <a:ext cx="475999" cy="85594"/>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49" name="Freeform 248"/>
                <p:cNvSpPr>
                  <a:spLocks/>
                </p:cNvSpPr>
                <p:nvPr/>
              </p:nvSpPr>
              <p:spPr bwMode="auto">
                <a:xfrm>
                  <a:off x="8942738" y="3441821"/>
                  <a:ext cx="475999" cy="85594"/>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50" name="Freeform 249"/>
                <p:cNvSpPr>
                  <a:spLocks/>
                </p:cNvSpPr>
                <p:nvPr/>
              </p:nvSpPr>
              <p:spPr bwMode="auto">
                <a:xfrm>
                  <a:off x="8942738" y="3593161"/>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51" name="Oval 250"/>
                <p:cNvSpPr>
                  <a:spLocks noChangeArrowheads="1"/>
                </p:cNvSpPr>
                <p:nvPr/>
              </p:nvSpPr>
              <p:spPr bwMode="auto">
                <a:xfrm>
                  <a:off x="9327781" y="315836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52" name="Oval 251"/>
                <p:cNvSpPr>
                  <a:spLocks noChangeArrowheads="1"/>
                </p:cNvSpPr>
                <p:nvPr/>
              </p:nvSpPr>
              <p:spPr bwMode="auto">
                <a:xfrm>
                  <a:off x="9327781" y="330970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53" name="Oval 252"/>
                <p:cNvSpPr>
                  <a:spLocks noChangeArrowheads="1"/>
                </p:cNvSpPr>
                <p:nvPr/>
              </p:nvSpPr>
              <p:spPr bwMode="auto">
                <a:xfrm>
                  <a:off x="9327781" y="346104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54" name="Oval 253"/>
                <p:cNvSpPr>
                  <a:spLocks noChangeArrowheads="1"/>
                </p:cNvSpPr>
                <p:nvPr/>
              </p:nvSpPr>
              <p:spPr bwMode="auto">
                <a:xfrm>
                  <a:off x="9327781" y="361238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grpSp>
          <p:grpSp>
            <p:nvGrpSpPr>
              <p:cNvPr id="226" name="Group 225"/>
              <p:cNvGrpSpPr/>
              <p:nvPr/>
            </p:nvGrpSpPr>
            <p:grpSpPr>
              <a:xfrm>
                <a:off x="1299676" y="2718947"/>
                <a:ext cx="605761" cy="838575"/>
                <a:chOff x="8877856" y="3042381"/>
                <a:chExt cx="605761" cy="838575"/>
              </a:xfrm>
            </p:grpSpPr>
            <p:sp>
              <p:nvSpPr>
                <p:cNvPr id="237" name="Rectangle 236"/>
                <p:cNvSpPr>
                  <a:spLocks noChangeArrowheads="1"/>
                </p:cNvSpPr>
                <p:nvPr/>
              </p:nvSpPr>
              <p:spPr bwMode="auto">
                <a:xfrm>
                  <a:off x="8877856" y="3042381"/>
                  <a:ext cx="605761" cy="838575"/>
                </a:xfrm>
                <a:prstGeom prst="rect">
                  <a:avLst/>
                </a:prstGeom>
                <a:solidFill>
                  <a:srgbClr val="DC3C00"/>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38" name="Freeform 237"/>
                <p:cNvSpPr>
                  <a:spLocks/>
                </p:cNvSpPr>
                <p:nvPr/>
              </p:nvSpPr>
              <p:spPr bwMode="auto">
                <a:xfrm>
                  <a:off x="8942738" y="3140380"/>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39" name="Freeform 238"/>
                <p:cNvSpPr>
                  <a:spLocks/>
                </p:cNvSpPr>
                <p:nvPr/>
              </p:nvSpPr>
              <p:spPr bwMode="auto">
                <a:xfrm>
                  <a:off x="8942738" y="3291721"/>
                  <a:ext cx="475999" cy="85594"/>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40" name="Freeform 239"/>
                <p:cNvSpPr>
                  <a:spLocks/>
                </p:cNvSpPr>
                <p:nvPr/>
              </p:nvSpPr>
              <p:spPr bwMode="auto">
                <a:xfrm>
                  <a:off x="8942738" y="3441821"/>
                  <a:ext cx="475999" cy="85594"/>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41" name="Freeform 240"/>
                <p:cNvSpPr>
                  <a:spLocks/>
                </p:cNvSpPr>
                <p:nvPr/>
              </p:nvSpPr>
              <p:spPr bwMode="auto">
                <a:xfrm>
                  <a:off x="8942738" y="3593161"/>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42" name="Oval 241"/>
                <p:cNvSpPr>
                  <a:spLocks noChangeArrowheads="1"/>
                </p:cNvSpPr>
                <p:nvPr/>
              </p:nvSpPr>
              <p:spPr bwMode="auto">
                <a:xfrm>
                  <a:off x="9327781" y="315836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43" name="Oval 242"/>
                <p:cNvSpPr>
                  <a:spLocks noChangeArrowheads="1"/>
                </p:cNvSpPr>
                <p:nvPr/>
              </p:nvSpPr>
              <p:spPr bwMode="auto">
                <a:xfrm>
                  <a:off x="9327781" y="330970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44" name="Oval 243"/>
                <p:cNvSpPr>
                  <a:spLocks noChangeArrowheads="1"/>
                </p:cNvSpPr>
                <p:nvPr/>
              </p:nvSpPr>
              <p:spPr bwMode="auto">
                <a:xfrm>
                  <a:off x="9327781" y="346104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45" name="Oval 244"/>
                <p:cNvSpPr>
                  <a:spLocks noChangeArrowheads="1"/>
                </p:cNvSpPr>
                <p:nvPr/>
              </p:nvSpPr>
              <p:spPr bwMode="auto">
                <a:xfrm>
                  <a:off x="9327781" y="361238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grpSp>
          <p:grpSp>
            <p:nvGrpSpPr>
              <p:cNvPr id="227" name="Group 226"/>
              <p:cNvGrpSpPr/>
              <p:nvPr/>
            </p:nvGrpSpPr>
            <p:grpSpPr>
              <a:xfrm>
                <a:off x="2082600" y="2718947"/>
                <a:ext cx="605761" cy="838575"/>
                <a:chOff x="8877856" y="3042381"/>
                <a:chExt cx="605761" cy="838575"/>
              </a:xfrm>
            </p:grpSpPr>
            <p:sp>
              <p:nvSpPr>
                <p:cNvPr id="228" name="Rectangle 227"/>
                <p:cNvSpPr>
                  <a:spLocks noChangeArrowheads="1"/>
                </p:cNvSpPr>
                <p:nvPr/>
              </p:nvSpPr>
              <p:spPr bwMode="auto">
                <a:xfrm>
                  <a:off x="8877856" y="3042381"/>
                  <a:ext cx="605761" cy="838575"/>
                </a:xfrm>
                <a:prstGeom prst="rect">
                  <a:avLst/>
                </a:prstGeom>
                <a:solidFill>
                  <a:srgbClr val="DC3C00"/>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29" name="Freeform 228"/>
                <p:cNvSpPr>
                  <a:spLocks/>
                </p:cNvSpPr>
                <p:nvPr/>
              </p:nvSpPr>
              <p:spPr bwMode="auto">
                <a:xfrm>
                  <a:off x="8942738" y="3140380"/>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30" name="Freeform 229"/>
                <p:cNvSpPr>
                  <a:spLocks/>
                </p:cNvSpPr>
                <p:nvPr/>
              </p:nvSpPr>
              <p:spPr bwMode="auto">
                <a:xfrm>
                  <a:off x="8942738" y="3291721"/>
                  <a:ext cx="475999" cy="85594"/>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31" name="Freeform 230"/>
                <p:cNvSpPr>
                  <a:spLocks/>
                </p:cNvSpPr>
                <p:nvPr/>
              </p:nvSpPr>
              <p:spPr bwMode="auto">
                <a:xfrm>
                  <a:off x="8942738" y="3441821"/>
                  <a:ext cx="475999" cy="85594"/>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32" name="Freeform 231"/>
                <p:cNvSpPr>
                  <a:spLocks/>
                </p:cNvSpPr>
                <p:nvPr/>
              </p:nvSpPr>
              <p:spPr bwMode="auto">
                <a:xfrm>
                  <a:off x="8942738" y="3593161"/>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33" name="Oval 232"/>
                <p:cNvSpPr>
                  <a:spLocks noChangeArrowheads="1"/>
                </p:cNvSpPr>
                <p:nvPr/>
              </p:nvSpPr>
              <p:spPr bwMode="auto">
                <a:xfrm>
                  <a:off x="9327781" y="315836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34" name="Oval 233"/>
                <p:cNvSpPr>
                  <a:spLocks noChangeArrowheads="1"/>
                </p:cNvSpPr>
                <p:nvPr/>
              </p:nvSpPr>
              <p:spPr bwMode="auto">
                <a:xfrm>
                  <a:off x="9327781" y="330970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35" name="Oval 234"/>
                <p:cNvSpPr>
                  <a:spLocks noChangeArrowheads="1"/>
                </p:cNvSpPr>
                <p:nvPr/>
              </p:nvSpPr>
              <p:spPr bwMode="auto">
                <a:xfrm>
                  <a:off x="9327781" y="346104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36" name="Oval 235"/>
                <p:cNvSpPr>
                  <a:spLocks noChangeArrowheads="1"/>
                </p:cNvSpPr>
                <p:nvPr/>
              </p:nvSpPr>
              <p:spPr bwMode="auto">
                <a:xfrm>
                  <a:off x="9327781" y="361238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grpSp>
        </p:grpSp>
        <p:grpSp>
          <p:nvGrpSpPr>
            <p:cNvPr id="194" name="Group 193"/>
            <p:cNvGrpSpPr>
              <a:grpSpLocks noChangeAspect="1"/>
            </p:cNvGrpSpPr>
            <p:nvPr/>
          </p:nvGrpSpPr>
          <p:grpSpPr>
            <a:xfrm>
              <a:off x="7911043" y="3404414"/>
              <a:ext cx="3200400" cy="1235848"/>
              <a:chOff x="516754" y="2718947"/>
              <a:chExt cx="2171607" cy="838575"/>
            </a:xfrm>
          </p:grpSpPr>
          <p:grpSp>
            <p:nvGrpSpPr>
              <p:cNvPr id="195" name="Group 194"/>
              <p:cNvGrpSpPr/>
              <p:nvPr/>
            </p:nvGrpSpPr>
            <p:grpSpPr>
              <a:xfrm>
                <a:off x="516754" y="2718947"/>
                <a:ext cx="605761" cy="838575"/>
                <a:chOff x="8877856" y="3042381"/>
                <a:chExt cx="605761" cy="838575"/>
              </a:xfrm>
            </p:grpSpPr>
            <p:sp>
              <p:nvSpPr>
                <p:cNvPr id="216" name="Rectangle 215"/>
                <p:cNvSpPr>
                  <a:spLocks noChangeArrowheads="1"/>
                </p:cNvSpPr>
                <p:nvPr/>
              </p:nvSpPr>
              <p:spPr bwMode="auto">
                <a:xfrm>
                  <a:off x="8877856" y="3042381"/>
                  <a:ext cx="605761" cy="838575"/>
                </a:xfrm>
                <a:prstGeom prst="rect">
                  <a:avLst/>
                </a:prstGeom>
                <a:solidFill>
                  <a:srgbClr val="DC3C00"/>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17" name="Freeform 216"/>
                <p:cNvSpPr>
                  <a:spLocks/>
                </p:cNvSpPr>
                <p:nvPr/>
              </p:nvSpPr>
              <p:spPr bwMode="auto">
                <a:xfrm>
                  <a:off x="8942738" y="3140380"/>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18" name="Freeform 217"/>
                <p:cNvSpPr>
                  <a:spLocks/>
                </p:cNvSpPr>
                <p:nvPr/>
              </p:nvSpPr>
              <p:spPr bwMode="auto">
                <a:xfrm>
                  <a:off x="8942738" y="3291721"/>
                  <a:ext cx="475999" cy="85594"/>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19" name="Freeform 218"/>
                <p:cNvSpPr>
                  <a:spLocks/>
                </p:cNvSpPr>
                <p:nvPr/>
              </p:nvSpPr>
              <p:spPr bwMode="auto">
                <a:xfrm>
                  <a:off x="8942738" y="3441821"/>
                  <a:ext cx="475999" cy="85594"/>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20" name="Freeform 219"/>
                <p:cNvSpPr>
                  <a:spLocks/>
                </p:cNvSpPr>
                <p:nvPr/>
              </p:nvSpPr>
              <p:spPr bwMode="auto">
                <a:xfrm>
                  <a:off x="8942738" y="3593161"/>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21" name="Oval 220"/>
                <p:cNvSpPr>
                  <a:spLocks noChangeArrowheads="1"/>
                </p:cNvSpPr>
                <p:nvPr/>
              </p:nvSpPr>
              <p:spPr bwMode="auto">
                <a:xfrm>
                  <a:off x="9327781" y="315836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22" name="Oval 221"/>
                <p:cNvSpPr>
                  <a:spLocks noChangeArrowheads="1"/>
                </p:cNvSpPr>
                <p:nvPr/>
              </p:nvSpPr>
              <p:spPr bwMode="auto">
                <a:xfrm>
                  <a:off x="9327781" y="330970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23" name="Oval 222"/>
                <p:cNvSpPr>
                  <a:spLocks noChangeArrowheads="1"/>
                </p:cNvSpPr>
                <p:nvPr/>
              </p:nvSpPr>
              <p:spPr bwMode="auto">
                <a:xfrm>
                  <a:off x="9327781" y="346104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24" name="Oval 223"/>
                <p:cNvSpPr>
                  <a:spLocks noChangeArrowheads="1"/>
                </p:cNvSpPr>
                <p:nvPr/>
              </p:nvSpPr>
              <p:spPr bwMode="auto">
                <a:xfrm>
                  <a:off x="9327781" y="361238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grpSp>
          <p:grpSp>
            <p:nvGrpSpPr>
              <p:cNvPr id="196" name="Group 195"/>
              <p:cNvGrpSpPr/>
              <p:nvPr/>
            </p:nvGrpSpPr>
            <p:grpSpPr>
              <a:xfrm>
                <a:off x="1299677" y="2718947"/>
                <a:ext cx="605761" cy="838575"/>
                <a:chOff x="8877856" y="3042381"/>
                <a:chExt cx="605761" cy="838575"/>
              </a:xfrm>
            </p:grpSpPr>
            <p:sp>
              <p:nvSpPr>
                <p:cNvPr id="207" name="Rectangle 206"/>
                <p:cNvSpPr>
                  <a:spLocks noChangeArrowheads="1"/>
                </p:cNvSpPr>
                <p:nvPr/>
              </p:nvSpPr>
              <p:spPr bwMode="auto">
                <a:xfrm>
                  <a:off x="8877856" y="3042381"/>
                  <a:ext cx="605761" cy="838575"/>
                </a:xfrm>
                <a:prstGeom prst="rect">
                  <a:avLst/>
                </a:prstGeom>
                <a:solidFill>
                  <a:srgbClr val="DC3C00"/>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08" name="Freeform 207"/>
                <p:cNvSpPr>
                  <a:spLocks/>
                </p:cNvSpPr>
                <p:nvPr/>
              </p:nvSpPr>
              <p:spPr bwMode="auto">
                <a:xfrm>
                  <a:off x="8942738" y="3140380"/>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09" name="Freeform 208"/>
                <p:cNvSpPr>
                  <a:spLocks/>
                </p:cNvSpPr>
                <p:nvPr/>
              </p:nvSpPr>
              <p:spPr bwMode="auto">
                <a:xfrm>
                  <a:off x="8942738" y="3291721"/>
                  <a:ext cx="475999" cy="85594"/>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10" name="Freeform 209"/>
                <p:cNvSpPr>
                  <a:spLocks/>
                </p:cNvSpPr>
                <p:nvPr/>
              </p:nvSpPr>
              <p:spPr bwMode="auto">
                <a:xfrm>
                  <a:off x="8942738" y="3441821"/>
                  <a:ext cx="475999" cy="85594"/>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11" name="Freeform 210"/>
                <p:cNvSpPr>
                  <a:spLocks/>
                </p:cNvSpPr>
                <p:nvPr/>
              </p:nvSpPr>
              <p:spPr bwMode="auto">
                <a:xfrm>
                  <a:off x="8942738" y="3593161"/>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12" name="Oval 211"/>
                <p:cNvSpPr>
                  <a:spLocks noChangeArrowheads="1"/>
                </p:cNvSpPr>
                <p:nvPr/>
              </p:nvSpPr>
              <p:spPr bwMode="auto">
                <a:xfrm>
                  <a:off x="9327781" y="315836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13" name="Oval 212"/>
                <p:cNvSpPr>
                  <a:spLocks noChangeArrowheads="1"/>
                </p:cNvSpPr>
                <p:nvPr/>
              </p:nvSpPr>
              <p:spPr bwMode="auto">
                <a:xfrm>
                  <a:off x="9327781" y="330970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14" name="Oval 213"/>
                <p:cNvSpPr>
                  <a:spLocks noChangeArrowheads="1"/>
                </p:cNvSpPr>
                <p:nvPr/>
              </p:nvSpPr>
              <p:spPr bwMode="auto">
                <a:xfrm>
                  <a:off x="9327781" y="346104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15" name="Oval 214"/>
                <p:cNvSpPr>
                  <a:spLocks noChangeArrowheads="1"/>
                </p:cNvSpPr>
                <p:nvPr/>
              </p:nvSpPr>
              <p:spPr bwMode="auto">
                <a:xfrm>
                  <a:off x="9327781" y="361238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grpSp>
          <p:grpSp>
            <p:nvGrpSpPr>
              <p:cNvPr id="197" name="Group 196"/>
              <p:cNvGrpSpPr/>
              <p:nvPr/>
            </p:nvGrpSpPr>
            <p:grpSpPr>
              <a:xfrm>
                <a:off x="2082600" y="2718947"/>
                <a:ext cx="605761" cy="838575"/>
                <a:chOff x="8877856" y="3042381"/>
                <a:chExt cx="605761" cy="838575"/>
              </a:xfrm>
            </p:grpSpPr>
            <p:sp>
              <p:nvSpPr>
                <p:cNvPr id="198" name="Rectangle 197"/>
                <p:cNvSpPr>
                  <a:spLocks noChangeArrowheads="1"/>
                </p:cNvSpPr>
                <p:nvPr/>
              </p:nvSpPr>
              <p:spPr bwMode="auto">
                <a:xfrm>
                  <a:off x="8877856" y="3042381"/>
                  <a:ext cx="605761" cy="838575"/>
                </a:xfrm>
                <a:prstGeom prst="rect">
                  <a:avLst/>
                </a:prstGeom>
                <a:solidFill>
                  <a:srgbClr val="DC3C00"/>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199" name="Freeform 198"/>
                <p:cNvSpPr>
                  <a:spLocks/>
                </p:cNvSpPr>
                <p:nvPr/>
              </p:nvSpPr>
              <p:spPr bwMode="auto">
                <a:xfrm>
                  <a:off x="8942738" y="3140380"/>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00" name="Freeform 199"/>
                <p:cNvSpPr>
                  <a:spLocks/>
                </p:cNvSpPr>
                <p:nvPr/>
              </p:nvSpPr>
              <p:spPr bwMode="auto">
                <a:xfrm>
                  <a:off x="8942738" y="3291721"/>
                  <a:ext cx="475999" cy="85594"/>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01" name="Freeform 200"/>
                <p:cNvSpPr>
                  <a:spLocks/>
                </p:cNvSpPr>
                <p:nvPr/>
              </p:nvSpPr>
              <p:spPr bwMode="auto">
                <a:xfrm>
                  <a:off x="8942738" y="3441821"/>
                  <a:ext cx="475999" cy="85594"/>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02" name="Freeform 201"/>
                <p:cNvSpPr>
                  <a:spLocks/>
                </p:cNvSpPr>
                <p:nvPr/>
              </p:nvSpPr>
              <p:spPr bwMode="auto">
                <a:xfrm>
                  <a:off x="8942738" y="3593161"/>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03" name="Oval 202"/>
                <p:cNvSpPr>
                  <a:spLocks noChangeArrowheads="1"/>
                </p:cNvSpPr>
                <p:nvPr/>
              </p:nvSpPr>
              <p:spPr bwMode="auto">
                <a:xfrm>
                  <a:off x="9327781" y="315836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04" name="Oval 203"/>
                <p:cNvSpPr>
                  <a:spLocks noChangeArrowheads="1"/>
                </p:cNvSpPr>
                <p:nvPr/>
              </p:nvSpPr>
              <p:spPr bwMode="auto">
                <a:xfrm>
                  <a:off x="9327781" y="330970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05" name="Oval 204"/>
                <p:cNvSpPr>
                  <a:spLocks noChangeArrowheads="1"/>
                </p:cNvSpPr>
                <p:nvPr/>
              </p:nvSpPr>
              <p:spPr bwMode="auto">
                <a:xfrm>
                  <a:off x="9327781" y="346104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206" name="Oval 205"/>
                <p:cNvSpPr>
                  <a:spLocks noChangeArrowheads="1"/>
                </p:cNvSpPr>
                <p:nvPr/>
              </p:nvSpPr>
              <p:spPr bwMode="auto">
                <a:xfrm>
                  <a:off x="9327781" y="361238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grpSp>
        </p:grpSp>
      </p:grpSp>
      <p:sp>
        <p:nvSpPr>
          <p:cNvPr id="285" name="Right Brace 284"/>
          <p:cNvSpPr/>
          <p:nvPr/>
        </p:nvSpPr>
        <p:spPr>
          <a:xfrm rot="5400000" flipV="1">
            <a:off x="5921630" y="2712427"/>
            <a:ext cx="197571" cy="4205642"/>
          </a:xfrm>
          <a:prstGeom prst="rightBrace">
            <a:avLst>
              <a:gd name="adj1" fmla="val 43816"/>
              <a:gd name="adj2" fmla="val 50000"/>
            </a:avLst>
          </a:prstGeom>
          <a:ln>
            <a:solidFill>
              <a:srgbClr val="FF8C00"/>
            </a:solidFill>
            <a:headEnd type="none" w="med" len="sm"/>
            <a:tailEnd type="none" w="med"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01" tIns="45700" rIns="91401" bIns="45700" numCol="1" spcCol="0" rtlCol="0" fromWordArt="0" anchor="ctr" anchorCtr="0" forceAA="0" compatLnSpc="1">
            <a:prstTxWarp prst="textNoShape">
              <a:avLst/>
            </a:prstTxWarp>
            <a:noAutofit/>
          </a:bodyPr>
          <a:lstStyle/>
          <a:p>
            <a:pPr algn="ctr" defTabSz="931326" fontAlgn="auto">
              <a:spcBef>
                <a:spcPts val="0"/>
              </a:spcBef>
              <a:spcAft>
                <a:spcPts val="0"/>
              </a:spcAft>
            </a:pPr>
            <a:endParaRPr lang="en-US" sz="1800">
              <a:solidFill>
                <a:srgbClr val="000000"/>
              </a:solidFill>
            </a:endParaRPr>
          </a:p>
        </p:txBody>
      </p:sp>
    </p:spTree>
    <p:extLst>
      <p:ext uri="{BB962C8B-B14F-4D97-AF65-F5344CB8AC3E}">
        <p14:creationId xmlns:p14="http://schemas.microsoft.com/office/powerpoint/2010/main" val="2459846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4.09242E-6 7.71675E-8 L 0.35334 0.08874 " pathEditMode="relative" rAng="0" ptsTypes="AA">
                                      <p:cBhvr>
                                        <p:cTn id="10" dur="2000" fill="hold"/>
                                        <p:tgtEl>
                                          <p:spTgt spid="83"/>
                                        </p:tgtEl>
                                        <p:attrNameLst>
                                          <p:attrName>ppt_x</p:attrName>
                                          <p:attrName>ppt_y</p:attrName>
                                        </p:attrNameLst>
                                      </p:cBhvr>
                                      <p:rCtr x="17667" y="4426"/>
                                    </p:animMotion>
                                  </p:childTnLst>
                                </p:cTn>
                              </p:par>
                              <p:par>
                                <p:cTn id="11" presetID="10" presetClass="entr" presetSubtype="0" fill="hold" nodeType="withEffect">
                                  <p:stCondLst>
                                    <p:cond delay="0"/>
                                  </p:stCondLst>
                                  <p:childTnLst>
                                    <p:set>
                                      <p:cBhvr>
                                        <p:cTn id="12" dur="1" fill="hold">
                                          <p:stCondLst>
                                            <p:cond delay="0"/>
                                          </p:stCondLst>
                                        </p:cTn>
                                        <p:tgtEl>
                                          <p:spTgt spid="160"/>
                                        </p:tgtEl>
                                        <p:attrNameLst>
                                          <p:attrName>style.visibility</p:attrName>
                                        </p:attrNameLst>
                                      </p:cBhvr>
                                      <p:to>
                                        <p:strVal val="visible"/>
                                      </p:to>
                                    </p:set>
                                    <p:animEffect transition="in" filter="fade">
                                      <p:cBhvr>
                                        <p:cTn id="13" dur="500"/>
                                        <p:tgtEl>
                                          <p:spTgt spid="160"/>
                                        </p:tgtEl>
                                      </p:cBhvr>
                                    </p:animEffect>
                                  </p:childTnLst>
                                </p:cTn>
                              </p:par>
                              <p:par>
                                <p:cTn id="14" presetID="42" presetClass="path" presetSubtype="0" accel="50000" decel="50000" fill="hold" nodeType="withEffect">
                                  <p:stCondLst>
                                    <p:cond delay="0"/>
                                  </p:stCondLst>
                                  <p:childTnLst>
                                    <p:animMotion origin="layout" path="M -4.83533E-6 4.03995E-7 L -0.34043 0.10554 " pathEditMode="relative" rAng="0" ptsTypes="AA">
                                      <p:cBhvr>
                                        <p:cTn id="15" dur="2000" fill="hold"/>
                                        <p:tgtEl>
                                          <p:spTgt spid="160"/>
                                        </p:tgtEl>
                                        <p:attrNameLst>
                                          <p:attrName>ppt_x</p:attrName>
                                          <p:attrName>ppt_y</p:attrName>
                                        </p:attrNameLst>
                                      </p:cBhvr>
                                      <p:rCtr x="-17028" y="5266"/>
                                    </p:animMotion>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285"/>
                                        </p:tgtEl>
                                        <p:attrNameLst>
                                          <p:attrName>style.visibility</p:attrName>
                                        </p:attrNameLst>
                                      </p:cBhvr>
                                      <p:to>
                                        <p:strVal val="visible"/>
                                      </p:to>
                                    </p:set>
                                    <p:animEffect transition="in" filter="fade">
                                      <p:cBhvr>
                                        <p:cTn id="19" dur="500"/>
                                        <p:tgtEl>
                                          <p:spTgt spid="28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0"/>
                                        </p:tgtEl>
                                      </p:cBhvr>
                                    </p:animEffect>
                                    <p:set>
                                      <p:cBhvr>
                                        <p:cTn id="24" dur="1" fill="hold">
                                          <p:stCondLst>
                                            <p:cond delay="499"/>
                                          </p:stCondLst>
                                        </p:cTn>
                                        <p:tgtEl>
                                          <p:spTgt spid="160"/>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91"/>
                                        </p:tgtEl>
                                        <p:attrNameLst>
                                          <p:attrName>style.visibility</p:attrName>
                                        </p:attrNameLst>
                                      </p:cBhvr>
                                      <p:to>
                                        <p:strVal val="visible"/>
                                      </p:to>
                                    </p:set>
                                    <p:animEffect transition="in" filter="fade">
                                      <p:cBhvr>
                                        <p:cTn id="28" dur="500"/>
                                        <p:tgtEl>
                                          <p:spTgt spid="191"/>
                                        </p:tgtEl>
                                      </p:cBhvr>
                                    </p:animEffect>
                                  </p:childTnLst>
                                </p:cTn>
                              </p:par>
                              <p:par>
                                <p:cTn id="29" presetID="6" presetClass="emph" presetSubtype="0" fill="hold" grpId="1" nodeType="withEffect">
                                  <p:stCondLst>
                                    <p:cond delay="0"/>
                                  </p:stCondLst>
                                  <p:childTnLst>
                                    <p:animScale>
                                      <p:cBhvr>
                                        <p:cTn id="30" dur="1000" fill="hold"/>
                                        <p:tgtEl>
                                          <p:spTgt spid="285"/>
                                        </p:tgtEl>
                                      </p:cBhvr>
                                      <p:by x="25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0" animBg="1"/>
      <p:bldP spid="28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Example – Azure Portal</a:t>
            </a:r>
            <a:endParaRPr lang="en-NZ" dirty="0"/>
          </a:p>
        </p:txBody>
      </p:sp>
      <p:pic>
        <p:nvPicPr>
          <p:cNvPr id="4" name="Picture 3"/>
          <p:cNvPicPr>
            <a:picLocks noChangeAspect="1"/>
          </p:cNvPicPr>
          <p:nvPr/>
        </p:nvPicPr>
        <p:blipFill rotWithShape="1">
          <a:blip r:embed="rId2"/>
          <a:srcRect t="5384" r="44167" b="35485"/>
          <a:stretch/>
        </p:blipFill>
        <p:spPr>
          <a:xfrm>
            <a:off x="1112838" y="1221158"/>
            <a:ext cx="10210800" cy="5857504"/>
          </a:xfrm>
          <a:prstGeom prst="rect">
            <a:avLst/>
          </a:prstGeom>
        </p:spPr>
      </p:pic>
    </p:spTree>
    <p:extLst>
      <p:ext uri="{BB962C8B-B14F-4D97-AF65-F5344CB8AC3E}">
        <p14:creationId xmlns:p14="http://schemas.microsoft.com/office/powerpoint/2010/main" val="2526310395"/>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Example - PowerShell</a:t>
            </a:r>
            <a:endParaRPr lang="en-NZ" dirty="0"/>
          </a:p>
        </p:txBody>
      </p:sp>
      <p:sp>
        <p:nvSpPr>
          <p:cNvPr id="5" name="Text Placeholder 2"/>
          <p:cNvSpPr>
            <a:spLocks noGrp="1"/>
          </p:cNvSpPr>
          <p:nvPr>
            <p:ph type="body" sz="quarter" idx="10"/>
          </p:nvPr>
        </p:nvSpPr>
        <p:spPr>
          <a:xfrm>
            <a:off x="274639" y="1221158"/>
            <a:ext cx="11887199" cy="4630498"/>
          </a:xfrm>
        </p:spPr>
        <p:txBody>
          <a:bodyPr/>
          <a:lstStyle/>
          <a:p>
            <a:endParaRPr lang="en-US" dirty="0" smtClean="0"/>
          </a:p>
          <a:p>
            <a:r>
              <a:rPr lang="en-US" sz="2400" dirty="0" smtClean="0">
                <a:solidFill>
                  <a:schemeClr val="bg2"/>
                </a:solidFill>
              </a:rPr>
              <a:t>C:\PS&gt;</a:t>
            </a:r>
            <a:r>
              <a:rPr lang="en-US" sz="2400" dirty="0" smtClean="0">
                <a:solidFill>
                  <a:srgbClr val="107C10"/>
                </a:solidFill>
              </a:rPr>
              <a:t>$ServerName</a:t>
            </a:r>
            <a:r>
              <a:rPr lang="en-US" sz="2400" dirty="0" smtClean="0">
                <a:solidFill>
                  <a:schemeClr val="bg2"/>
                </a:solidFill>
              </a:rPr>
              <a:t> = “</a:t>
            </a:r>
            <a:r>
              <a:rPr lang="en-US" sz="2400" dirty="0" err="1" smtClean="0">
                <a:solidFill>
                  <a:schemeClr val="bg2"/>
                </a:solidFill>
              </a:rPr>
              <a:t>DemoServer</a:t>
            </a:r>
            <a:r>
              <a:rPr lang="en-US" sz="2400" dirty="0" smtClean="0">
                <a:solidFill>
                  <a:schemeClr val="bg2"/>
                </a:solidFill>
              </a:rPr>
              <a:t>”</a:t>
            </a:r>
          </a:p>
          <a:p>
            <a:r>
              <a:rPr lang="en-US" sz="2400" dirty="0" smtClean="0">
                <a:solidFill>
                  <a:schemeClr val="bg2"/>
                </a:solidFill>
              </a:rPr>
              <a:t>C:\PS&gt;</a:t>
            </a:r>
            <a:r>
              <a:rPr lang="en-US" sz="2400" dirty="0" smtClean="0">
                <a:solidFill>
                  <a:srgbClr val="107C10"/>
                </a:solidFill>
              </a:rPr>
              <a:t>$DatabaseName</a:t>
            </a:r>
            <a:r>
              <a:rPr lang="en-US" sz="2400" dirty="0" smtClean="0">
                <a:solidFill>
                  <a:schemeClr val="bg2"/>
                </a:solidFill>
              </a:rPr>
              <a:t> = “</a:t>
            </a:r>
            <a:r>
              <a:rPr lang="en-US" sz="2400" dirty="0" err="1" smtClean="0">
                <a:solidFill>
                  <a:schemeClr val="bg2"/>
                </a:solidFill>
              </a:rPr>
              <a:t>SampleDW</a:t>
            </a:r>
            <a:r>
              <a:rPr lang="en-US" sz="2400" dirty="0" smtClean="0">
                <a:solidFill>
                  <a:schemeClr val="bg2"/>
                </a:solidFill>
              </a:rPr>
              <a:t>”</a:t>
            </a:r>
          </a:p>
          <a:p>
            <a:r>
              <a:rPr lang="en-US" sz="2400" dirty="0">
                <a:solidFill>
                  <a:schemeClr val="bg2"/>
                </a:solidFill>
              </a:rPr>
              <a:t>C:\PS</a:t>
            </a:r>
            <a:r>
              <a:rPr lang="en-US" sz="2400" dirty="0" smtClean="0">
                <a:solidFill>
                  <a:schemeClr val="bg2"/>
                </a:solidFill>
              </a:rPr>
              <a:t>&gt;</a:t>
            </a:r>
            <a:r>
              <a:rPr lang="en-US" sz="2400" dirty="0" smtClean="0">
                <a:solidFill>
                  <a:srgbClr val="107C10"/>
                </a:solidFill>
              </a:rPr>
              <a:t>$ServiceObjective</a:t>
            </a:r>
            <a:r>
              <a:rPr lang="en-US" sz="2400" dirty="0" smtClean="0">
                <a:solidFill>
                  <a:schemeClr val="bg2"/>
                </a:solidFill>
              </a:rPr>
              <a:t> </a:t>
            </a:r>
            <a:r>
              <a:rPr lang="en-US" sz="2400" dirty="0">
                <a:solidFill>
                  <a:schemeClr val="bg2"/>
                </a:solidFill>
              </a:rPr>
              <a:t>= “B89B9C6A-4EC2-4EB8-99DB-6D2807E6AAB</a:t>
            </a:r>
            <a:r>
              <a:rPr lang="en-US" sz="2400" dirty="0" smtClean="0">
                <a:solidFill>
                  <a:schemeClr val="bg2"/>
                </a:solidFill>
              </a:rPr>
              <a:t>”</a:t>
            </a:r>
          </a:p>
          <a:p>
            <a:r>
              <a:rPr lang="en-US" sz="2400" dirty="0">
                <a:solidFill>
                  <a:schemeClr val="bg2"/>
                </a:solidFill>
              </a:rPr>
              <a:t>	</a:t>
            </a:r>
            <a:r>
              <a:rPr lang="en-US" sz="2400" dirty="0" smtClean="0">
                <a:solidFill>
                  <a:schemeClr val="bg2"/>
                </a:solidFill>
              </a:rPr>
              <a:t>				</a:t>
            </a:r>
            <a:r>
              <a:rPr lang="en-US" sz="2400" dirty="0" smtClean="0">
                <a:solidFill>
                  <a:schemeClr val="bg2">
                    <a:lumMod val="60000"/>
                    <a:lumOff val="40000"/>
                  </a:schemeClr>
                </a:solidFill>
              </a:rPr>
              <a:t>(DW1000)</a:t>
            </a:r>
          </a:p>
          <a:p>
            <a:endParaRPr lang="en-US" sz="2400" dirty="0" smtClean="0">
              <a:solidFill>
                <a:schemeClr val="bg2"/>
              </a:solidFill>
            </a:endParaRPr>
          </a:p>
          <a:p>
            <a:r>
              <a:rPr lang="en-US" sz="2400" dirty="0">
                <a:solidFill>
                  <a:schemeClr val="bg2"/>
                </a:solidFill>
              </a:rPr>
              <a:t>C:\PS&gt;</a:t>
            </a:r>
            <a:r>
              <a:rPr lang="en-US" sz="2400" dirty="0" smtClean="0">
                <a:solidFill>
                  <a:srgbClr val="107C10"/>
                </a:solidFill>
              </a:rPr>
              <a:t>$Database</a:t>
            </a:r>
            <a:r>
              <a:rPr lang="en-US" sz="2400" dirty="0" smtClean="0">
                <a:solidFill>
                  <a:schemeClr val="bg2"/>
                </a:solidFill>
              </a:rPr>
              <a:t> = </a:t>
            </a:r>
            <a:r>
              <a:rPr lang="en-US" sz="2400" dirty="0" smtClean="0">
                <a:solidFill>
                  <a:srgbClr val="0078D7"/>
                </a:solidFill>
              </a:rPr>
              <a:t>Get-</a:t>
            </a:r>
            <a:r>
              <a:rPr lang="en-US" sz="2400" dirty="0" err="1" smtClean="0">
                <a:solidFill>
                  <a:srgbClr val="0078D7"/>
                </a:solidFill>
              </a:rPr>
              <a:t>AzureSqlDatabase</a:t>
            </a:r>
            <a:r>
              <a:rPr lang="en-US" sz="2400" dirty="0" smtClean="0">
                <a:solidFill>
                  <a:schemeClr val="bg2"/>
                </a:solidFill>
              </a:rPr>
              <a:t> </a:t>
            </a:r>
            <a:r>
              <a:rPr lang="en-US" sz="2400" dirty="0">
                <a:solidFill>
                  <a:schemeClr val="bg2"/>
                </a:solidFill>
              </a:rPr>
              <a:t>-</a:t>
            </a:r>
            <a:r>
              <a:rPr lang="en-US" sz="2400" dirty="0" err="1">
                <a:solidFill>
                  <a:schemeClr val="bg2"/>
                </a:solidFill>
              </a:rPr>
              <a:t>ServerName</a:t>
            </a:r>
            <a:r>
              <a:rPr lang="en-US" sz="2400" dirty="0">
                <a:solidFill>
                  <a:schemeClr val="bg2"/>
                </a:solidFill>
              </a:rPr>
              <a:t> </a:t>
            </a:r>
            <a:r>
              <a:rPr lang="en-US" sz="2400" dirty="0" smtClean="0">
                <a:solidFill>
                  <a:srgbClr val="107C10"/>
                </a:solidFill>
              </a:rPr>
              <a:t>$</a:t>
            </a:r>
            <a:r>
              <a:rPr lang="en-US" sz="2400" dirty="0" err="1" smtClean="0">
                <a:solidFill>
                  <a:srgbClr val="107C10"/>
                </a:solidFill>
              </a:rPr>
              <a:t>ServerName</a:t>
            </a:r>
            <a:r>
              <a:rPr lang="en-US" sz="2400" dirty="0" smtClean="0">
                <a:solidFill>
                  <a:schemeClr val="bg2"/>
                </a:solidFill>
              </a:rPr>
              <a:t> </a:t>
            </a:r>
            <a:br>
              <a:rPr lang="en-US" sz="2400" dirty="0" smtClean="0">
                <a:solidFill>
                  <a:schemeClr val="bg2"/>
                </a:solidFill>
              </a:rPr>
            </a:br>
            <a:r>
              <a:rPr lang="en-US" sz="2400" dirty="0" smtClean="0">
                <a:solidFill>
                  <a:schemeClr val="bg2"/>
                </a:solidFill>
              </a:rPr>
              <a:t>            -</a:t>
            </a:r>
            <a:r>
              <a:rPr lang="en-US" sz="2400" dirty="0" err="1">
                <a:solidFill>
                  <a:schemeClr val="bg2"/>
                </a:solidFill>
              </a:rPr>
              <a:t>DatabaseName</a:t>
            </a:r>
            <a:r>
              <a:rPr lang="en-US" sz="2400" dirty="0">
                <a:solidFill>
                  <a:schemeClr val="bg2"/>
                </a:solidFill>
              </a:rPr>
              <a:t> </a:t>
            </a:r>
            <a:r>
              <a:rPr lang="en-US" sz="2400" dirty="0" smtClean="0">
                <a:solidFill>
                  <a:srgbClr val="107C10"/>
                </a:solidFill>
              </a:rPr>
              <a:t>$</a:t>
            </a:r>
            <a:r>
              <a:rPr lang="en-US" sz="2400" dirty="0" err="1" smtClean="0">
                <a:solidFill>
                  <a:srgbClr val="107C10"/>
                </a:solidFill>
              </a:rPr>
              <a:t>DatabaseName</a:t>
            </a:r>
            <a:endParaRPr lang="en-US" dirty="0">
              <a:solidFill>
                <a:srgbClr val="107C10"/>
              </a:solidFill>
            </a:endParaRPr>
          </a:p>
          <a:p>
            <a:endParaRPr lang="en-US" sz="2400" dirty="0" smtClean="0">
              <a:solidFill>
                <a:schemeClr val="bg2"/>
              </a:solidFill>
            </a:endParaRPr>
          </a:p>
          <a:p>
            <a:r>
              <a:rPr lang="en-US" sz="2400" dirty="0" smtClean="0">
                <a:solidFill>
                  <a:schemeClr val="bg2"/>
                </a:solidFill>
              </a:rPr>
              <a:t>C</a:t>
            </a:r>
            <a:r>
              <a:rPr lang="en-US" sz="2400" dirty="0">
                <a:solidFill>
                  <a:schemeClr val="bg2"/>
                </a:solidFill>
              </a:rPr>
              <a:t>:\PS&gt;</a:t>
            </a:r>
            <a:r>
              <a:rPr lang="en-US" sz="2400" dirty="0" smtClean="0">
                <a:solidFill>
                  <a:srgbClr val="0078D7"/>
                </a:solidFill>
              </a:rPr>
              <a:t>Set-AzureSqlDatabase </a:t>
            </a:r>
            <a:r>
              <a:rPr lang="en-US" sz="2400" dirty="0" smtClean="0">
                <a:solidFill>
                  <a:schemeClr val="bg2"/>
                </a:solidFill>
              </a:rPr>
              <a:t>–</a:t>
            </a:r>
            <a:r>
              <a:rPr lang="en-US" sz="2400" dirty="0" err="1" smtClean="0">
                <a:solidFill>
                  <a:schemeClr val="bg2"/>
                </a:solidFill>
              </a:rPr>
              <a:t>ServerName</a:t>
            </a:r>
            <a:r>
              <a:rPr lang="en-US" sz="2400" dirty="0" smtClean="0">
                <a:solidFill>
                  <a:schemeClr val="bg2"/>
                </a:solidFill>
              </a:rPr>
              <a:t> </a:t>
            </a:r>
            <a:r>
              <a:rPr lang="en-US" sz="2400" dirty="0">
                <a:solidFill>
                  <a:srgbClr val="107C10"/>
                </a:solidFill>
              </a:rPr>
              <a:t>$</a:t>
            </a:r>
            <a:r>
              <a:rPr lang="en-US" sz="2400" dirty="0" err="1" smtClean="0">
                <a:solidFill>
                  <a:srgbClr val="107C10"/>
                </a:solidFill>
              </a:rPr>
              <a:t>ServerName</a:t>
            </a:r>
            <a:endParaRPr lang="en-US" sz="2400" dirty="0" smtClean="0">
              <a:solidFill>
                <a:srgbClr val="107C10"/>
              </a:solidFill>
            </a:endParaRPr>
          </a:p>
          <a:p>
            <a:r>
              <a:rPr lang="en-US" sz="2400" dirty="0">
                <a:solidFill>
                  <a:srgbClr val="107C10"/>
                </a:solidFill>
              </a:rPr>
              <a:t> </a:t>
            </a:r>
            <a:r>
              <a:rPr lang="en-US" sz="2400" dirty="0" smtClean="0">
                <a:solidFill>
                  <a:srgbClr val="107C10"/>
                </a:solidFill>
              </a:rPr>
              <a:t>           </a:t>
            </a:r>
            <a:r>
              <a:rPr lang="en-US" sz="2400" dirty="0" smtClean="0">
                <a:solidFill>
                  <a:schemeClr val="bg2"/>
                </a:solidFill>
              </a:rPr>
              <a:t>–</a:t>
            </a:r>
            <a:r>
              <a:rPr lang="en-US" sz="2400" dirty="0" err="1" smtClean="0">
                <a:solidFill>
                  <a:schemeClr val="bg2"/>
                </a:solidFill>
              </a:rPr>
              <a:t>ServiceObject</a:t>
            </a:r>
            <a:r>
              <a:rPr lang="en-US" sz="2400" dirty="0" smtClean="0">
                <a:solidFill>
                  <a:schemeClr val="bg2"/>
                </a:solidFill>
              </a:rPr>
              <a:t> </a:t>
            </a:r>
            <a:r>
              <a:rPr lang="en-US" sz="2400" dirty="0">
                <a:solidFill>
                  <a:srgbClr val="107C10"/>
                </a:solidFill>
              </a:rPr>
              <a:t>$</a:t>
            </a:r>
            <a:r>
              <a:rPr lang="en-US" sz="2400" dirty="0" err="1">
                <a:solidFill>
                  <a:srgbClr val="107C10"/>
                </a:solidFill>
              </a:rPr>
              <a:t>ServiceObjective</a:t>
            </a:r>
            <a:endParaRPr lang="en-US" sz="2400" dirty="0" smtClean="0">
              <a:solidFill>
                <a:schemeClr val="bg2"/>
              </a:solidFill>
            </a:endParaRPr>
          </a:p>
        </p:txBody>
      </p:sp>
    </p:spTree>
    <p:extLst>
      <p:ext uri="{BB962C8B-B14F-4D97-AF65-F5344CB8AC3E}">
        <p14:creationId xmlns:p14="http://schemas.microsoft.com/office/powerpoint/2010/main" val="154813395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Example - TSQL</a:t>
            </a:r>
            <a:endParaRPr lang="en-NZ" dirty="0"/>
          </a:p>
        </p:txBody>
      </p:sp>
      <p:sp>
        <p:nvSpPr>
          <p:cNvPr id="6" name="Text Placeholder 4"/>
          <p:cNvSpPr>
            <a:spLocks noGrp="1"/>
          </p:cNvSpPr>
          <p:nvPr>
            <p:ph type="body" sz="quarter" idx="10"/>
          </p:nvPr>
        </p:nvSpPr>
        <p:spPr>
          <a:xfrm>
            <a:off x="274639" y="1221158"/>
            <a:ext cx="11887199" cy="3079305"/>
          </a:xfrm>
        </p:spPr>
        <p:txBody>
          <a:bodyPr/>
          <a:lstStyle/>
          <a:p>
            <a:endParaRPr lang="en-US" dirty="0"/>
          </a:p>
          <a:p>
            <a:r>
              <a:rPr lang="en-US" sz="3600" dirty="0">
                <a:solidFill>
                  <a:srgbClr val="0000FF"/>
                </a:solidFill>
              </a:rPr>
              <a:t>ALTER</a:t>
            </a:r>
            <a:r>
              <a:rPr lang="en-US" sz="3600" dirty="0">
                <a:solidFill>
                  <a:prstClr val="black"/>
                </a:solidFill>
              </a:rPr>
              <a:t> </a:t>
            </a:r>
            <a:r>
              <a:rPr lang="en-US" sz="3600" dirty="0">
                <a:solidFill>
                  <a:srgbClr val="0000FF"/>
                </a:solidFill>
              </a:rPr>
              <a:t>DATABASE</a:t>
            </a:r>
            <a:r>
              <a:rPr lang="en-US" sz="3600" dirty="0">
                <a:solidFill>
                  <a:prstClr val="black"/>
                </a:solidFill>
              </a:rPr>
              <a:t> [</a:t>
            </a:r>
            <a:r>
              <a:rPr lang="en-US" sz="3600" dirty="0" err="1">
                <a:solidFill>
                  <a:prstClr val="black"/>
                </a:solidFill>
              </a:rPr>
              <a:t>dbo</a:t>
            </a:r>
            <a:r>
              <a:rPr lang="en-US" sz="3600" dirty="0">
                <a:solidFill>
                  <a:prstClr val="black"/>
                </a:solidFill>
              </a:rPr>
              <a:t>]</a:t>
            </a:r>
            <a:r>
              <a:rPr lang="en-US" sz="3600" dirty="0">
                <a:solidFill>
                  <a:srgbClr val="808080"/>
                </a:solidFill>
              </a:rPr>
              <a:t>.</a:t>
            </a:r>
            <a:r>
              <a:rPr lang="en-US" sz="3600" dirty="0">
                <a:solidFill>
                  <a:prstClr val="black"/>
                </a:solidFill>
              </a:rPr>
              <a:t>[</a:t>
            </a:r>
            <a:r>
              <a:rPr lang="en-US" sz="3600" dirty="0" err="1">
                <a:solidFill>
                  <a:prstClr val="black"/>
                </a:solidFill>
              </a:rPr>
              <a:t>SampleDW</a:t>
            </a:r>
            <a:r>
              <a:rPr lang="en-US" sz="3600" dirty="0">
                <a:solidFill>
                  <a:prstClr val="black"/>
                </a:solidFill>
              </a:rPr>
              <a:t>]</a:t>
            </a:r>
          </a:p>
          <a:p>
            <a:r>
              <a:rPr lang="en-US" sz="3600" dirty="0">
                <a:solidFill>
                  <a:srgbClr val="808080"/>
                </a:solidFill>
              </a:rPr>
              <a:t>{</a:t>
            </a:r>
            <a:endParaRPr lang="en-US" sz="3600" dirty="0">
              <a:solidFill>
                <a:prstClr val="black"/>
              </a:solidFill>
            </a:endParaRPr>
          </a:p>
          <a:p>
            <a:r>
              <a:rPr lang="en-US" sz="3600" dirty="0" smtClean="0">
                <a:solidFill>
                  <a:srgbClr val="0000FF"/>
                </a:solidFill>
              </a:rPr>
              <a:t>    SET</a:t>
            </a:r>
            <a:r>
              <a:rPr lang="en-US" sz="3600" dirty="0" smtClean="0">
                <a:solidFill>
                  <a:prstClr val="black"/>
                </a:solidFill>
              </a:rPr>
              <a:t> </a:t>
            </a:r>
            <a:r>
              <a:rPr lang="en-US" sz="3600" dirty="0">
                <a:solidFill>
                  <a:srgbClr val="FF00FF"/>
                </a:solidFill>
              </a:rPr>
              <a:t>SERVICE_OBJECTIVE</a:t>
            </a:r>
            <a:r>
              <a:rPr lang="en-US" sz="3600" dirty="0">
                <a:solidFill>
                  <a:prstClr val="black"/>
                </a:solidFill>
              </a:rPr>
              <a:t> </a:t>
            </a:r>
            <a:r>
              <a:rPr lang="en-US" sz="3600" dirty="0">
                <a:solidFill>
                  <a:srgbClr val="808080"/>
                </a:solidFill>
              </a:rPr>
              <a:t>=</a:t>
            </a:r>
            <a:r>
              <a:rPr lang="en-US" sz="3600" dirty="0">
                <a:solidFill>
                  <a:prstClr val="black"/>
                </a:solidFill>
              </a:rPr>
              <a:t> </a:t>
            </a:r>
            <a:r>
              <a:rPr lang="en-US" sz="3600" dirty="0">
                <a:solidFill>
                  <a:srgbClr val="FF0000"/>
                </a:solidFill>
              </a:rPr>
              <a:t>'DW1000'</a:t>
            </a:r>
            <a:endParaRPr lang="en-US" sz="3600" dirty="0">
              <a:solidFill>
                <a:prstClr val="black"/>
              </a:solidFill>
            </a:endParaRPr>
          </a:p>
          <a:p>
            <a:r>
              <a:rPr lang="en-US" sz="3600" dirty="0" smtClean="0">
                <a:solidFill>
                  <a:srgbClr val="808080"/>
                </a:solidFill>
              </a:rPr>
              <a:t>};</a:t>
            </a:r>
            <a:endParaRPr lang="en-US" sz="3600" dirty="0">
              <a:solidFill>
                <a:prstClr val="black"/>
              </a:solidFill>
            </a:endParaRPr>
          </a:p>
        </p:txBody>
      </p:sp>
    </p:spTree>
    <p:extLst>
      <p:ext uri="{BB962C8B-B14F-4D97-AF65-F5344CB8AC3E}">
        <p14:creationId xmlns:p14="http://schemas.microsoft.com/office/powerpoint/2010/main" val="145400308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Pause</a:t>
            </a:r>
            <a:endParaRPr lang="en-NZ" sz="5400" dirty="0"/>
          </a:p>
        </p:txBody>
      </p:sp>
      <p:sp>
        <p:nvSpPr>
          <p:cNvPr id="4" name="TextBox 3"/>
          <p:cNvSpPr txBox="1"/>
          <p:nvPr/>
        </p:nvSpPr>
        <p:spPr>
          <a:xfrm>
            <a:off x="279643" y="1305625"/>
            <a:ext cx="10691122" cy="1126462"/>
          </a:xfrm>
          <a:prstGeom prst="rect">
            <a:avLst/>
          </a:prstGeom>
          <a:noFill/>
        </p:spPr>
        <p:txBody>
          <a:bodyPr wrap="square" lIns="182880" tIns="146304" rIns="182880" bIns="146304" rtlCol="0">
            <a:spAutoFit/>
          </a:bodyPr>
          <a:lstStyle/>
          <a:p>
            <a:r>
              <a:rPr lang="en-US" dirty="0"/>
              <a:t>Data remains in place – no reloading / restoring of data</a:t>
            </a:r>
          </a:p>
          <a:p>
            <a:r>
              <a:rPr lang="en-US" dirty="0"/>
              <a:t>When paused, cloud-scale storage is min cost</a:t>
            </a:r>
          </a:p>
          <a:p>
            <a:r>
              <a:rPr lang="en-US" dirty="0"/>
              <a:t>Automate via PowerShell/REST API</a:t>
            </a:r>
          </a:p>
        </p:txBody>
      </p:sp>
      <p:sp>
        <p:nvSpPr>
          <p:cNvPr id="5" name="Rectangle 4"/>
          <p:cNvSpPr/>
          <p:nvPr/>
        </p:nvSpPr>
        <p:spPr bwMode="auto">
          <a:xfrm>
            <a:off x="-15699" y="2632343"/>
            <a:ext cx="12452174" cy="4362182"/>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286" name="Group 285"/>
          <p:cNvGrpSpPr/>
          <p:nvPr/>
        </p:nvGrpSpPr>
        <p:grpSpPr>
          <a:xfrm>
            <a:off x="538928" y="2811461"/>
            <a:ext cx="7273951" cy="4565269"/>
            <a:chOff x="711660" y="1748219"/>
            <a:chExt cx="12403691" cy="5246306"/>
          </a:xfrm>
        </p:grpSpPr>
        <p:sp>
          <p:nvSpPr>
            <p:cNvPr id="287" name="Isosceles Triangle 286"/>
            <p:cNvSpPr/>
            <p:nvPr/>
          </p:nvSpPr>
          <p:spPr bwMode="auto">
            <a:xfrm rot="5400000">
              <a:off x="4974145" y="-1735647"/>
              <a:ext cx="3783584" cy="12268203"/>
            </a:xfrm>
            <a:prstGeom prst="triangle">
              <a:avLst>
                <a:gd name="adj" fmla="val 100000"/>
              </a:avLst>
            </a:prstGeom>
            <a:solidFill>
              <a:srgbClr val="107C10">
                <a:alpha val="25098"/>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88" name="Rectangle 287"/>
            <p:cNvSpPr/>
            <p:nvPr/>
          </p:nvSpPr>
          <p:spPr bwMode="auto">
            <a:xfrm>
              <a:off x="11515128" y="4794937"/>
              <a:ext cx="1600223" cy="2199588"/>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289" name="Group 288"/>
            <p:cNvGrpSpPr/>
            <p:nvPr/>
          </p:nvGrpSpPr>
          <p:grpSpPr>
            <a:xfrm>
              <a:off x="711660" y="1748219"/>
              <a:ext cx="11191240" cy="4569756"/>
              <a:chOff x="711660" y="1748219"/>
              <a:chExt cx="11191240" cy="4569756"/>
            </a:xfrm>
          </p:grpSpPr>
          <p:sp>
            <p:nvSpPr>
              <p:cNvPr id="290" name="Freeform 289"/>
              <p:cNvSpPr/>
              <p:nvPr/>
            </p:nvSpPr>
            <p:spPr bwMode="auto">
              <a:xfrm flipV="1">
                <a:off x="713286" y="2506662"/>
                <a:ext cx="11004719" cy="3408657"/>
              </a:xfrm>
              <a:custGeom>
                <a:avLst/>
                <a:gdLst>
                  <a:gd name="connsiteX0" fmla="*/ 0 w 9843911"/>
                  <a:gd name="connsiteY0" fmla="*/ 3375378 h 3375378"/>
                  <a:gd name="connsiteX1" fmla="*/ 9843911 w 9843911"/>
                  <a:gd name="connsiteY1" fmla="*/ 0 h 3375378"/>
                </a:gdLst>
                <a:ahLst/>
                <a:cxnLst>
                  <a:cxn ang="0">
                    <a:pos x="connsiteX0" y="connsiteY0"/>
                  </a:cxn>
                  <a:cxn ang="0">
                    <a:pos x="connsiteX1" y="connsiteY1"/>
                  </a:cxn>
                </a:cxnLst>
                <a:rect l="l" t="t" r="r" b="b"/>
                <a:pathLst>
                  <a:path w="9843911" h="3375378">
                    <a:moveTo>
                      <a:pt x="0" y="3375378"/>
                    </a:moveTo>
                    <a:lnTo>
                      <a:pt x="9843911" y="0"/>
                    </a:lnTo>
                  </a:path>
                </a:pathLst>
              </a:custGeom>
              <a:noFill/>
              <a:ln w="63500">
                <a:solidFill>
                  <a:srgbClr val="107C10"/>
                </a:solidFill>
                <a:headEnd type="none" w="med" len="med"/>
                <a:tailEnd type="triangle" w="lg"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31684">
                  <a:spcBef>
                    <a:spcPts val="0"/>
                  </a:spcBef>
                  <a:spcAft>
                    <a:spcPts val="0"/>
                  </a:spcAft>
                </a:pPr>
                <a:endParaRPr lang="en-US" dirty="0">
                  <a:solidFill>
                    <a:srgbClr val="FFFFFF"/>
                  </a:solidFill>
                </a:endParaRPr>
              </a:p>
            </p:txBody>
          </p:sp>
          <p:sp>
            <p:nvSpPr>
              <p:cNvPr id="291" name="Freeform 290"/>
              <p:cNvSpPr/>
              <p:nvPr/>
            </p:nvSpPr>
            <p:spPr bwMode="auto">
              <a:xfrm>
                <a:off x="711660" y="1748219"/>
                <a:ext cx="11191240" cy="4569756"/>
              </a:xfrm>
              <a:custGeom>
                <a:avLst/>
                <a:gdLst>
                  <a:gd name="connsiteX0" fmla="*/ 0 w 6445404"/>
                  <a:gd name="connsiteY0" fmla="*/ 0 h 2955073"/>
                  <a:gd name="connsiteX1" fmla="*/ 0 w 6445404"/>
                  <a:gd name="connsiteY1" fmla="*/ 2955073 h 2955073"/>
                  <a:gd name="connsiteX2" fmla="*/ 6445404 w 6445404"/>
                  <a:gd name="connsiteY2" fmla="*/ 2955073 h 2955073"/>
                </a:gdLst>
                <a:ahLst/>
                <a:cxnLst>
                  <a:cxn ang="0">
                    <a:pos x="connsiteX0" y="connsiteY0"/>
                  </a:cxn>
                  <a:cxn ang="0">
                    <a:pos x="connsiteX1" y="connsiteY1"/>
                  </a:cxn>
                  <a:cxn ang="0">
                    <a:pos x="connsiteX2" y="connsiteY2"/>
                  </a:cxn>
                </a:cxnLst>
                <a:rect l="l" t="t" r="r" b="b"/>
                <a:pathLst>
                  <a:path w="6445404" h="2955073">
                    <a:moveTo>
                      <a:pt x="0" y="0"/>
                    </a:moveTo>
                    <a:lnTo>
                      <a:pt x="0" y="2955073"/>
                    </a:lnTo>
                    <a:lnTo>
                      <a:pt x="6445404" y="2955073"/>
                    </a:lnTo>
                  </a:path>
                </a:pathLst>
              </a:custGeom>
              <a:noFill/>
              <a:ln w="38100">
                <a:solidFill>
                  <a:schemeClr val="accent1"/>
                </a:solidFill>
                <a:headEnd type="triangle" w="lg" len="med"/>
                <a:tailEnd type="triangle" w="lg"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31684">
                  <a:spcBef>
                    <a:spcPts val="0"/>
                  </a:spcBef>
                  <a:spcAft>
                    <a:spcPts val="0"/>
                  </a:spcAft>
                </a:pPr>
                <a:endParaRPr lang="en-US" sz="2000" dirty="0">
                  <a:solidFill>
                    <a:srgbClr val="FFFFFF"/>
                  </a:solidFill>
                </a:endParaRPr>
              </a:p>
            </p:txBody>
          </p:sp>
        </p:grpSp>
      </p:grpSp>
      <p:sp>
        <p:nvSpPr>
          <p:cNvPr id="292" name="Freeform 291"/>
          <p:cNvSpPr>
            <a:spLocks/>
          </p:cNvSpPr>
          <p:nvPr/>
        </p:nvSpPr>
        <p:spPr bwMode="auto">
          <a:xfrm>
            <a:off x="7607832" y="4292570"/>
            <a:ext cx="4248967" cy="2570633"/>
          </a:xfrm>
          <a:custGeom>
            <a:avLst/>
            <a:gdLst>
              <a:gd name="T0" fmla="*/ 860 w 994"/>
              <a:gd name="T1" fmla="*/ 342 h 610"/>
              <a:gd name="T2" fmla="*/ 858 w 994"/>
              <a:gd name="T3" fmla="*/ 342 h 610"/>
              <a:gd name="T4" fmla="*/ 860 w 994"/>
              <a:gd name="T5" fmla="*/ 305 h 610"/>
              <a:gd name="T6" fmla="*/ 555 w 994"/>
              <a:gd name="T7" fmla="*/ 0 h 610"/>
              <a:gd name="T8" fmla="*/ 272 w 994"/>
              <a:gd name="T9" fmla="*/ 193 h 610"/>
              <a:gd name="T10" fmla="*/ 212 w 994"/>
              <a:gd name="T11" fmla="*/ 185 h 610"/>
              <a:gd name="T12" fmla="*/ 0 w 994"/>
              <a:gd name="T13" fmla="*/ 397 h 610"/>
              <a:gd name="T14" fmla="*/ 212 w 994"/>
              <a:gd name="T15" fmla="*/ 610 h 610"/>
              <a:gd name="T16" fmla="*/ 860 w 994"/>
              <a:gd name="T17" fmla="*/ 610 h 610"/>
              <a:gd name="T18" fmla="*/ 994 w 994"/>
              <a:gd name="T19" fmla="*/ 476 h 610"/>
              <a:gd name="T20" fmla="*/ 860 w 994"/>
              <a:gd name="T21" fmla="*/ 342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4" h="610">
                <a:moveTo>
                  <a:pt x="860" y="342"/>
                </a:moveTo>
                <a:cubicBezTo>
                  <a:pt x="859" y="342"/>
                  <a:pt x="858" y="342"/>
                  <a:pt x="858" y="342"/>
                </a:cubicBezTo>
                <a:cubicBezTo>
                  <a:pt x="859" y="330"/>
                  <a:pt x="860" y="318"/>
                  <a:pt x="860" y="305"/>
                </a:cubicBezTo>
                <a:cubicBezTo>
                  <a:pt x="860" y="137"/>
                  <a:pt x="723" y="0"/>
                  <a:pt x="555" y="0"/>
                </a:cubicBezTo>
                <a:cubicBezTo>
                  <a:pt x="426" y="0"/>
                  <a:pt x="316" y="80"/>
                  <a:pt x="272" y="193"/>
                </a:cubicBezTo>
                <a:cubicBezTo>
                  <a:pt x="253" y="188"/>
                  <a:pt x="233" y="185"/>
                  <a:pt x="212" y="185"/>
                </a:cubicBezTo>
                <a:cubicBezTo>
                  <a:pt x="95" y="185"/>
                  <a:pt x="0" y="280"/>
                  <a:pt x="0" y="397"/>
                </a:cubicBezTo>
                <a:cubicBezTo>
                  <a:pt x="0" y="515"/>
                  <a:pt x="95" y="610"/>
                  <a:pt x="212" y="610"/>
                </a:cubicBezTo>
                <a:cubicBezTo>
                  <a:pt x="860" y="610"/>
                  <a:pt x="860" y="610"/>
                  <a:pt x="860" y="610"/>
                </a:cubicBezTo>
                <a:cubicBezTo>
                  <a:pt x="934" y="610"/>
                  <a:pt x="994" y="550"/>
                  <a:pt x="994" y="476"/>
                </a:cubicBezTo>
                <a:cubicBezTo>
                  <a:pt x="994" y="402"/>
                  <a:pt x="934" y="342"/>
                  <a:pt x="860" y="342"/>
                </a:cubicBezTo>
                <a:close/>
              </a:path>
            </a:pathLst>
          </a:custGeom>
          <a:solidFill>
            <a:srgbClr val="C3E2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1198" dirty="0">
              <a:solidFill>
                <a:srgbClr val="000000"/>
              </a:solidFill>
            </a:endParaRPr>
          </a:p>
        </p:txBody>
      </p:sp>
      <p:grpSp>
        <p:nvGrpSpPr>
          <p:cNvPr id="293" name="Group 292"/>
          <p:cNvGrpSpPr/>
          <p:nvPr/>
        </p:nvGrpSpPr>
        <p:grpSpPr>
          <a:xfrm>
            <a:off x="4846320" y="4983480"/>
            <a:ext cx="2395910" cy="1717986"/>
            <a:chOff x="473611" y="4368838"/>
            <a:chExt cx="2395910" cy="1717986"/>
          </a:xfrm>
        </p:grpSpPr>
        <p:grpSp>
          <p:nvGrpSpPr>
            <p:cNvPr id="294" name="Group 293"/>
            <p:cNvGrpSpPr/>
            <p:nvPr/>
          </p:nvGrpSpPr>
          <p:grpSpPr>
            <a:xfrm>
              <a:off x="473611" y="4379464"/>
              <a:ext cx="1392869" cy="1707360"/>
              <a:chOff x="313191" y="4732388"/>
              <a:chExt cx="1392869" cy="1707360"/>
            </a:xfrm>
          </p:grpSpPr>
          <p:grpSp>
            <p:nvGrpSpPr>
              <p:cNvPr id="311" name="Group 310"/>
              <p:cNvGrpSpPr>
                <a:grpSpLocks noChangeAspect="1"/>
              </p:cNvGrpSpPr>
              <p:nvPr/>
            </p:nvGrpSpPr>
            <p:grpSpPr>
              <a:xfrm>
                <a:off x="791659" y="4732388"/>
                <a:ext cx="914401" cy="1187440"/>
                <a:chOff x="1644407" y="5115540"/>
                <a:chExt cx="822960" cy="1068695"/>
              </a:xfrm>
            </p:grpSpPr>
            <p:sp>
              <p:nvSpPr>
                <p:cNvPr id="322" name="Rectangle 321"/>
                <p:cNvSpPr/>
                <p:nvPr/>
              </p:nvSpPr>
              <p:spPr bwMode="auto">
                <a:xfrm>
                  <a:off x="1660881" y="5191639"/>
                  <a:ext cx="790012" cy="90757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lgn="ctr" defTabSz="932472">
                    <a:lnSpc>
                      <a:spcPct val="90000"/>
                    </a:lnSpc>
                    <a:buFont typeface="Wingdings 3" panose="05040102010807070707" pitchFamily="18" charset="2"/>
                    <a:buChar char="Æ"/>
                  </a:pPr>
                  <a:endParaRPr lang="en-US" sz="2000" b="1" dirty="0" err="1" smtClean="0">
                    <a:solidFill>
                      <a:srgbClr val="FFFFFF"/>
                    </a:solidFill>
                    <a:latin typeface="Segoe UI Light"/>
                    <a:ea typeface="Segoe UI" pitchFamily="34" charset="0"/>
                    <a:cs typeface="Segoe UI" pitchFamily="34" charset="0"/>
                  </a:endParaRPr>
                </a:p>
              </p:txBody>
            </p:sp>
            <p:grpSp>
              <p:nvGrpSpPr>
                <p:cNvPr id="323" name="Group 322"/>
                <p:cNvGrpSpPr/>
                <p:nvPr/>
              </p:nvGrpSpPr>
              <p:grpSpPr>
                <a:xfrm>
                  <a:off x="1644407" y="5115540"/>
                  <a:ext cx="822960" cy="1068695"/>
                  <a:chOff x="961359" y="2483721"/>
                  <a:chExt cx="822960" cy="1068695"/>
                </a:xfrm>
              </p:grpSpPr>
              <p:sp>
                <p:nvSpPr>
                  <p:cNvPr id="324" name="Oval 323"/>
                  <p:cNvSpPr>
                    <a:spLocks noChangeArrowheads="1"/>
                  </p:cNvSpPr>
                  <p:nvPr/>
                </p:nvSpPr>
                <p:spPr bwMode="auto">
                  <a:xfrm>
                    <a:off x="975436" y="2483721"/>
                    <a:ext cx="794803" cy="151025"/>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a:solidFill>
                        <a:srgbClr val="FFFFFF"/>
                      </a:solidFill>
                      <a:latin typeface="Segoe UI"/>
                      <a:cs typeface="+mn-cs"/>
                    </a:endParaRPr>
                  </a:p>
                </p:txBody>
              </p:sp>
              <p:sp>
                <p:nvSpPr>
                  <p:cNvPr id="325" name="Freeform 123"/>
                  <p:cNvSpPr>
                    <a:spLocks noEditPoints="1"/>
                  </p:cNvSpPr>
                  <p:nvPr/>
                </p:nvSpPr>
                <p:spPr bwMode="auto">
                  <a:xfrm>
                    <a:off x="961359" y="2588673"/>
                    <a:ext cx="822960" cy="96374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smtClean="0">
                      <a:solidFill>
                        <a:srgbClr val="FFFFFF"/>
                      </a:solidFill>
                      <a:latin typeface="Segoe UI"/>
                      <a:cs typeface="+mn-cs"/>
                    </a:endParaRPr>
                  </a:p>
                </p:txBody>
              </p:sp>
            </p:grpSp>
          </p:grpSp>
          <p:grpSp>
            <p:nvGrpSpPr>
              <p:cNvPr id="312" name="Group 311"/>
              <p:cNvGrpSpPr>
                <a:grpSpLocks noChangeAspect="1"/>
              </p:cNvGrpSpPr>
              <p:nvPr/>
            </p:nvGrpSpPr>
            <p:grpSpPr>
              <a:xfrm>
                <a:off x="552425" y="4994175"/>
                <a:ext cx="914401" cy="1183785"/>
                <a:chOff x="1645666" y="5118829"/>
                <a:chExt cx="822960" cy="1065406"/>
              </a:xfrm>
            </p:grpSpPr>
            <p:sp>
              <p:nvSpPr>
                <p:cNvPr id="318" name="Rectangle 317"/>
                <p:cNvSpPr/>
                <p:nvPr/>
              </p:nvSpPr>
              <p:spPr bwMode="auto">
                <a:xfrm>
                  <a:off x="1651311" y="5191641"/>
                  <a:ext cx="790012" cy="90757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lgn="ctr" defTabSz="932472">
                    <a:lnSpc>
                      <a:spcPct val="90000"/>
                    </a:lnSpc>
                    <a:buFont typeface="Wingdings 3" panose="05040102010807070707" pitchFamily="18" charset="2"/>
                    <a:buChar char="Æ"/>
                  </a:pPr>
                  <a:endParaRPr lang="en-US" sz="2000" b="1" dirty="0" err="1" smtClean="0">
                    <a:solidFill>
                      <a:srgbClr val="FFFFFF"/>
                    </a:solidFill>
                    <a:latin typeface="Segoe UI Light"/>
                    <a:ea typeface="Segoe UI" pitchFamily="34" charset="0"/>
                    <a:cs typeface="Segoe UI" pitchFamily="34" charset="0"/>
                  </a:endParaRPr>
                </a:p>
              </p:txBody>
            </p:sp>
            <p:grpSp>
              <p:nvGrpSpPr>
                <p:cNvPr id="319" name="Group 318"/>
                <p:cNvGrpSpPr/>
                <p:nvPr/>
              </p:nvGrpSpPr>
              <p:grpSpPr>
                <a:xfrm>
                  <a:off x="1645666" y="5118829"/>
                  <a:ext cx="822960" cy="1065406"/>
                  <a:chOff x="962618" y="2487010"/>
                  <a:chExt cx="822960" cy="1065406"/>
                </a:xfrm>
              </p:grpSpPr>
              <p:sp>
                <p:nvSpPr>
                  <p:cNvPr id="320" name="Oval 319"/>
                  <p:cNvSpPr>
                    <a:spLocks noChangeArrowheads="1"/>
                  </p:cNvSpPr>
                  <p:nvPr/>
                </p:nvSpPr>
                <p:spPr bwMode="auto">
                  <a:xfrm>
                    <a:off x="976696" y="2487010"/>
                    <a:ext cx="794803" cy="151025"/>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a:solidFill>
                        <a:srgbClr val="FFFFFF"/>
                      </a:solidFill>
                      <a:latin typeface="Segoe UI"/>
                      <a:cs typeface="+mn-cs"/>
                    </a:endParaRPr>
                  </a:p>
                </p:txBody>
              </p:sp>
              <p:sp>
                <p:nvSpPr>
                  <p:cNvPr id="321" name="Freeform 123"/>
                  <p:cNvSpPr>
                    <a:spLocks noEditPoints="1"/>
                  </p:cNvSpPr>
                  <p:nvPr/>
                </p:nvSpPr>
                <p:spPr bwMode="auto">
                  <a:xfrm>
                    <a:off x="962618" y="2588673"/>
                    <a:ext cx="822960" cy="96374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smtClean="0">
                      <a:solidFill>
                        <a:srgbClr val="FFFFFF"/>
                      </a:solidFill>
                      <a:latin typeface="Segoe UI"/>
                      <a:cs typeface="+mn-cs"/>
                    </a:endParaRPr>
                  </a:p>
                </p:txBody>
              </p:sp>
            </p:grpSp>
          </p:grpSp>
          <p:grpSp>
            <p:nvGrpSpPr>
              <p:cNvPr id="313" name="Group 312"/>
              <p:cNvGrpSpPr>
                <a:grpSpLocks noChangeAspect="1"/>
              </p:cNvGrpSpPr>
              <p:nvPr/>
            </p:nvGrpSpPr>
            <p:grpSpPr>
              <a:xfrm>
                <a:off x="313191" y="5252308"/>
                <a:ext cx="914401" cy="1187440"/>
                <a:chOff x="1625267" y="5096400"/>
                <a:chExt cx="822960" cy="1068695"/>
              </a:xfrm>
            </p:grpSpPr>
            <p:sp>
              <p:nvSpPr>
                <p:cNvPr id="314" name="Rectangle 313"/>
                <p:cNvSpPr/>
                <p:nvPr/>
              </p:nvSpPr>
              <p:spPr bwMode="auto">
                <a:xfrm>
                  <a:off x="1632171" y="5172501"/>
                  <a:ext cx="790012" cy="90757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lgn="ctr" defTabSz="932472">
                    <a:lnSpc>
                      <a:spcPct val="90000"/>
                    </a:lnSpc>
                    <a:buFont typeface="Wingdings 3" panose="05040102010807070707" pitchFamily="18" charset="2"/>
                    <a:buChar char="Æ"/>
                  </a:pPr>
                  <a:endParaRPr lang="en-US" sz="2000" b="1" dirty="0" err="1" smtClean="0">
                    <a:solidFill>
                      <a:srgbClr val="FFFFFF"/>
                    </a:solidFill>
                    <a:latin typeface="Segoe UI Light"/>
                    <a:ea typeface="Segoe UI" pitchFamily="34" charset="0"/>
                    <a:cs typeface="Segoe UI" pitchFamily="34" charset="0"/>
                  </a:endParaRPr>
                </a:p>
              </p:txBody>
            </p:sp>
            <p:grpSp>
              <p:nvGrpSpPr>
                <p:cNvPr id="315" name="Group 314"/>
                <p:cNvGrpSpPr/>
                <p:nvPr/>
              </p:nvGrpSpPr>
              <p:grpSpPr>
                <a:xfrm>
                  <a:off x="1625267" y="5096400"/>
                  <a:ext cx="822960" cy="1068695"/>
                  <a:chOff x="942219" y="2464581"/>
                  <a:chExt cx="822960" cy="1068695"/>
                </a:xfrm>
              </p:grpSpPr>
              <p:sp>
                <p:nvSpPr>
                  <p:cNvPr id="316" name="Oval 315"/>
                  <p:cNvSpPr>
                    <a:spLocks noChangeArrowheads="1"/>
                  </p:cNvSpPr>
                  <p:nvPr/>
                </p:nvSpPr>
                <p:spPr bwMode="auto">
                  <a:xfrm>
                    <a:off x="956299" y="2464581"/>
                    <a:ext cx="794803" cy="151025"/>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a:solidFill>
                        <a:srgbClr val="FFFFFF"/>
                      </a:solidFill>
                      <a:latin typeface="Segoe UI"/>
                      <a:cs typeface="+mn-cs"/>
                    </a:endParaRPr>
                  </a:p>
                </p:txBody>
              </p:sp>
              <p:sp>
                <p:nvSpPr>
                  <p:cNvPr id="317" name="Freeform 316"/>
                  <p:cNvSpPr>
                    <a:spLocks noEditPoints="1"/>
                  </p:cNvSpPr>
                  <p:nvPr/>
                </p:nvSpPr>
                <p:spPr bwMode="auto">
                  <a:xfrm>
                    <a:off x="942219" y="2569533"/>
                    <a:ext cx="822960" cy="96374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smtClean="0">
                      <a:solidFill>
                        <a:srgbClr val="FFFFFF"/>
                      </a:solidFill>
                      <a:latin typeface="Segoe UI"/>
                      <a:cs typeface="+mn-cs"/>
                    </a:endParaRPr>
                  </a:p>
                </p:txBody>
              </p:sp>
            </p:grpSp>
          </p:grpSp>
        </p:grpSp>
        <p:grpSp>
          <p:nvGrpSpPr>
            <p:cNvPr id="295" name="Group 294"/>
            <p:cNvGrpSpPr>
              <a:grpSpLocks noChangeAspect="1"/>
            </p:cNvGrpSpPr>
            <p:nvPr/>
          </p:nvGrpSpPr>
          <p:grpSpPr>
            <a:xfrm>
              <a:off x="2046561" y="4368838"/>
              <a:ext cx="822960" cy="1008773"/>
              <a:chOff x="313191" y="4732388"/>
              <a:chExt cx="1392869" cy="1707360"/>
            </a:xfrm>
          </p:grpSpPr>
          <p:grpSp>
            <p:nvGrpSpPr>
              <p:cNvPr id="296" name="Group 295"/>
              <p:cNvGrpSpPr>
                <a:grpSpLocks noChangeAspect="1"/>
              </p:cNvGrpSpPr>
              <p:nvPr/>
            </p:nvGrpSpPr>
            <p:grpSpPr>
              <a:xfrm>
                <a:off x="791659" y="4732388"/>
                <a:ext cx="914401" cy="1187440"/>
                <a:chOff x="1644407" y="5115540"/>
                <a:chExt cx="822960" cy="1068695"/>
              </a:xfrm>
            </p:grpSpPr>
            <p:sp>
              <p:nvSpPr>
                <p:cNvPr id="307" name="Rectangle 306"/>
                <p:cNvSpPr/>
                <p:nvPr/>
              </p:nvSpPr>
              <p:spPr bwMode="auto">
                <a:xfrm>
                  <a:off x="1660881" y="5191639"/>
                  <a:ext cx="790012" cy="90757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lgn="ctr" defTabSz="932472">
                    <a:lnSpc>
                      <a:spcPct val="90000"/>
                    </a:lnSpc>
                    <a:buFont typeface="Wingdings 3" panose="05040102010807070707" pitchFamily="18" charset="2"/>
                    <a:buChar char="Æ"/>
                  </a:pPr>
                  <a:endParaRPr lang="en-US" sz="2000" b="1" dirty="0" err="1" smtClean="0">
                    <a:solidFill>
                      <a:srgbClr val="FFFFFF"/>
                    </a:solidFill>
                    <a:latin typeface="Segoe UI Light"/>
                    <a:ea typeface="Segoe UI" pitchFamily="34" charset="0"/>
                    <a:cs typeface="Segoe UI" pitchFamily="34" charset="0"/>
                  </a:endParaRPr>
                </a:p>
              </p:txBody>
            </p:sp>
            <p:grpSp>
              <p:nvGrpSpPr>
                <p:cNvPr id="308" name="Group 307"/>
                <p:cNvGrpSpPr/>
                <p:nvPr/>
              </p:nvGrpSpPr>
              <p:grpSpPr>
                <a:xfrm>
                  <a:off x="1644407" y="5115540"/>
                  <a:ext cx="822960" cy="1068695"/>
                  <a:chOff x="961359" y="2483721"/>
                  <a:chExt cx="822960" cy="1068695"/>
                </a:xfrm>
              </p:grpSpPr>
              <p:sp>
                <p:nvSpPr>
                  <p:cNvPr id="309" name="Oval 308"/>
                  <p:cNvSpPr>
                    <a:spLocks noChangeArrowheads="1"/>
                  </p:cNvSpPr>
                  <p:nvPr/>
                </p:nvSpPr>
                <p:spPr bwMode="auto">
                  <a:xfrm>
                    <a:off x="975436" y="2483721"/>
                    <a:ext cx="794803" cy="151025"/>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a:solidFill>
                        <a:srgbClr val="FFFFFF"/>
                      </a:solidFill>
                      <a:latin typeface="Segoe UI"/>
                      <a:cs typeface="+mn-cs"/>
                    </a:endParaRPr>
                  </a:p>
                </p:txBody>
              </p:sp>
              <p:sp>
                <p:nvSpPr>
                  <p:cNvPr id="310" name="Freeform 123"/>
                  <p:cNvSpPr>
                    <a:spLocks noEditPoints="1"/>
                  </p:cNvSpPr>
                  <p:nvPr/>
                </p:nvSpPr>
                <p:spPr bwMode="auto">
                  <a:xfrm>
                    <a:off x="961359" y="2588673"/>
                    <a:ext cx="822960" cy="96374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smtClean="0">
                      <a:solidFill>
                        <a:srgbClr val="FFFFFF"/>
                      </a:solidFill>
                      <a:latin typeface="Segoe UI"/>
                      <a:cs typeface="+mn-cs"/>
                    </a:endParaRPr>
                  </a:p>
                </p:txBody>
              </p:sp>
            </p:grpSp>
          </p:grpSp>
          <p:grpSp>
            <p:nvGrpSpPr>
              <p:cNvPr id="297" name="Group 296"/>
              <p:cNvGrpSpPr>
                <a:grpSpLocks noChangeAspect="1"/>
              </p:cNvGrpSpPr>
              <p:nvPr/>
            </p:nvGrpSpPr>
            <p:grpSpPr>
              <a:xfrm>
                <a:off x="552425" y="4994175"/>
                <a:ext cx="914401" cy="1183785"/>
                <a:chOff x="1645666" y="5118829"/>
                <a:chExt cx="822960" cy="1065406"/>
              </a:xfrm>
            </p:grpSpPr>
            <p:sp>
              <p:nvSpPr>
                <p:cNvPr id="303" name="Rectangle 302"/>
                <p:cNvSpPr/>
                <p:nvPr/>
              </p:nvSpPr>
              <p:spPr bwMode="auto">
                <a:xfrm>
                  <a:off x="1651311" y="5191641"/>
                  <a:ext cx="790012" cy="90757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lgn="ctr" defTabSz="932472">
                    <a:lnSpc>
                      <a:spcPct val="90000"/>
                    </a:lnSpc>
                    <a:buFont typeface="Wingdings 3" panose="05040102010807070707" pitchFamily="18" charset="2"/>
                    <a:buChar char="Æ"/>
                  </a:pPr>
                  <a:endParaRPr lang="en-US" sz="2000" b="1" dirty="0" err="1" smtClean="0">
                    <a:solidFill>
                      <a:srgbClr val="FFFFFF"/>
                    </a:solidFill>
                    <a:latin typeface="Segoe UI Light"/>
                    <a:ea typeface="Segoe UI" pitchFamily="34" charset="0"/>
                    <a:cs typeface="Segoe UI" pitchFamily="34" charset="0"/>
                  </a:endParaRPr>
                </a:p>
              </p:txBody>
            </p:sp>
            <p:grpSp>
              <p:nvGrpSpPr>
                <p:cNvPr id="304" name="Group 303"/>
                <p:cNvGrpSpPr/>
                <p:nvPr/>
              </p:nvGrpSpPr>
              <p:grpSpPr>
                <a:xfrm>
                  <a:off x="1645666" y="5118829"/>
                  <a:ext cx="822960" cy="1065406"/>
                  <a:chOff x="962618" y="2487010"/>
                  <a:chExt cx="822960" cy="1065406"/>
                </a:xfrm>
              </p:grpSpPr>
              <p:sp>
                <p:nvSpPr>
                  <p:cNvPr id="305" name="Oval 304"/>
                  <p:cNvSpPr>
                    <a:spLocks noChangeArrowheads="1"/>
                  </p:cNvSpPr>
                  <p:nvPr/>
                </p:nvSpPr>
                <p:spPr bwMode="auto">
                  <a:xfrm>
                    <a:off x="976696" y="2487010"/>
                    <a:ext cx="794803" cy="151025"/>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a:solidFill>
                        <a:srgbClr val="FFFFFF"/>
                      </a:solidFill>
                      <a:latin typeface="Segoe UI"/>
                      <a:cs typeface="+mn-cs"/>
                    </a:endParaRPr>
                  </a:p>
                </p:txBody>
              </p:sp>
              <p:sp>
                <p:nvSpPr>
                  <p:cNvPr id="306" name="Freeform 123"/>
                  <p:cNvSpPr>
                    <a:spLocks noEditPoints="1"/>
                  </p:cNvSpPr>
                  <p:nvPr/>
                </p:nvSpPr>
                <p:spPr bwMode="auto">
                  <a:xfrm>
                    <a:off x="962618" y="2588673"/>
                    <a:ext cx="822960" cy="96374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smtClean="0">
                      <a:solidFill>
                        <a:srgbClr val="FFFFFF"/>
                      </a:solidFill>
                      <a:latin typeface="Segoe UI"/>
                      <a:cs typeface="+mn-cs"/>
                    </a:endParaRPr>
                  </a:p>
                </p:txBody>
              </p:sp>
            </p:grpSp>
          </p:grpSp>
          <p:grpSp>
            <p:nvGrpSpPr>
              <p:cNvPr id="298" name="Group 297"/>
              <p:cNvGrpSpPr>
                <a:grpSpLocks noChangeAspect="1"/>
              </p:cNvGrpSpPr>
              <p:nvPr/>
            </p:nvGrpSpPr>
            <p:grpSpPr>
              <a:xfrm>
                <a:off x="313191" y="5252308"/>
                <a:ext cx="914401" cy="1187440"/>
                <a:chOff x="1625267" y="5096400"/>
                <a:chExt cx="822960" cy="1068695"/>
              </a:xfrm>
            </p:grpSpPr>
            <p:sp>
              <p:nvSpPr>
                <p:cNvPr id="299" name="Rectangle 298"/>
                <p:cNvSpPr/>
                <p:nvPr/>
              </p:nvSpPr>
              <p:spPr bwMode="auto">
                <a:xfrm>
                  <a:off x="1632171" y="5172501"/>
                  <a:ext cx="790012" cy="90757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lgn="ctr" defTabSz="932472">
                    <a:lnSpc>
                      <a:spcPct val="90000"/>
                    </a:lnSpc>
                    <a:buFont typeface="Wingdings 3" panose="05040102010807070707" pitchFamily="18" charset="2"/>
                    <a:buChar char="Æ"/>
                  </a:pPr>
                  <a:endParaRPr lang="en-US" sz="2000" b="1" dirty="0" err="1" smtClean="0">
                    <a:solidFill>
                      <a:srgbClr val="FFFFFF"/>
                    </a:solidFill>
                    <a:latin typeface="Segoe UI Light"/>
                    <a:ea typeface="Segoe UI" pitchFamily="34" charset="0"/>
                    <a:cs typeface="Segoe UI" pitchFamily="34" charset="0"/>
                  </a:endParaRPr>
                </a:p>
              </p:txBody>
            </p:sp>
            <p:grpSp>
              <p:nvGrpSpPr>
                <p:cNvPr id="300" name="Group 299"/>
                <p:cNvGrpSpPr/>
                <p:nvPr/>
              </p:nvGrpSpPr>
              <p:grpSpPr>
                <a:xfrm>
                  <a:off x="1625267" y="5096400"/>
                  <a:ext cx="822960" cy="1068695"/>
                  <a:chOff x="942219" y="2464581"/>
                  <a:chExt cx="822960" cy="1068695"/>
                </a:xfrm>
              </p:grpSpPr>
              <p:sp>
                <p:nvSpPr>
                  <p:cNvPr id="301" name="Oval 300"/>
                  <p:cNvSpPr>
                    <a:spLocks noChangeArrowheads="1"/>
                  </p:cNvSpPr>
                  <p:nvPr/>
                </p:nvSpPr>
                <p:spPr bwMode="auto">
                  <a:xfrm>
                    <a:off x="956299" y="2464581"/>
                    <a:ext cx="794803" cy="151025"/>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a:solidFill>
                        <a:srgbClr val="FFFFFF"/>
                      </a:solidFill>
                      <a:latin typeface="Segoe UI"/>
                      <a:cs typeface="+mn-cs"/>
                    </a:endParaRPr>
                  </a:p>
                </p:txBody>
              </p:sp>
              <p:sp>
                <p:nvSpPr>
                  <p:cNvPr id="302" name="Freeform 301"/>
                  <p:cNvSpPr>
                    <a:spLocks noEditPoints="1"/>
                  </p:cNvSpPr>
                  <p:nvPr/>
                </p:nvSpPr>
                <p:spPr bwMode="auto">
                  <a:xfrm>
                    <a:off x="942219" y="2569533"/>
                    <a:ext cx="822960" cy="963743"/>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fontAlgn="auto">
                      <a:spcBef>
                        <a:spcPts val="0"/>
                      </a:spcBef>
                      <a:spcAft>
                        <a:spcPts val="0"/>
                      </a:spcAft>
                      <a:defRPr/>
                    </a:pPr>
                    <a:endParaRPr lang="en-US" sz="1800" kern="0" dirty="0" smtClean="0">
                      <a:solidFill>
                        <a:srgbClr val="FFFFFF"/>
                      </a:solidFill>
                      <a:latin typeface="Segoe UI"/>
                      <a:cs typeface="+mn-cs"/>
                    </a:endParaRPr>
                  </a:p>
                </p:txBody>
              </p:sp>
            </p:grpSp>
          </p:grpSp>
        </p:grpSp>
      </p:grpSp>
      <p:grpSp>
        <p:nvGrpSpPr>
          <p:cNvPr id="326" name="Group 325"/>
          <p:cNvGrpSpPr/>
          <p:nvPr/>
        </p:nvGrpSpPr>
        <p:grpSpPr>
          <a:xfrm>
            <a:off x="960120" y="3401568"/>
            <a:ext cx="10151006" cy="1235848"/>
            <a:chOff x="960437" y="3404414"/>
            <a:chExt cx="10151006" cy="1235848"/>
          </a:xfrm>
        </p:grpSpPr>
        <p:grpSp>
          <p:nvGrpSpPr>
            <p:cNvPr id="327" name="Group 326"/>
            <p:cNvGrpSpPr>
              <a:grpSpLocks noChangeAspect="1"/>
            </p:cNvGrpSpPr>
            <p:nvPr/>
          </p:nvGrpSpPr>
          <p:grpSpPr>
            <a:xfrm>
              <a:off x="4435742" y="3404414"/>
              <a:ext cx="3200400" cy="1235848"/>
              <a:chOff x="516754" y="2718947"/>
              <a:chExt cx="2171607" cy="838575"/>
            </a:xfrm>
          </p:grpSpPr>
          <p:grpSp>
            <p:nvGrpSpPr>
              <p:cNvPr id="390" name="Group 389"/>
              <p:cNvGrpSpPr/>
              <p:nvPr/>
            </p:nvGrpSpPr>
            <p:grpSpPr>
              <a:xfrm>
                <a:off x="516754" y="2718947"/>
                <a:ext cx="605761" cy="838575"/>
                <a:chOff x="8877856" y="3042381"/>
                <a:chExt cx="605761" cy="838575"/>
              </a:xfrm>
            </p:grpSpPr>
            <p:sp>
              <p:nvSpPr>
                <p:cNvPr id="411" name="Rectangle 410"/>
                <p:cNvSpPr>
                  <a:spLocks noChangeArrowheads="1"/>
                </p:cNvSpPr>
                <p:nvPr/>
              </p:nvSpPr>
              <p:spPr bwMode="auto">
                <a:xfrm>
                  <a:off x="8877856" y="3042381"/>
                  <a:ext cx="605761" cy="838575"/>
                </a:xfrm>
                <a:prstGeom prst="rect">
                  <a:avLst/>
                </a:prstGeom>
                <a:solidFill>
                  <a:srgbClr val="DC3C00"/>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412" name="Freeform 411"/>
                <p:cNvSpPr>
                  <a:spLocks/>
                </p:cNvSpPr>
                <p:nvPr/>
              </p:nvSpPr>
              <p:spPr bwMode="auto">
                <a:xfrm>
                  <a:off x="8942738" y="3140380"/>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413" name="Freeform 412"/>
                <p:cNvSpPr>
                  <a:spLocks/>
                </p:cNvSpPr>
                <p:nvPr/>
              </p:nvSpPr>
              <p:spPr bwMode="auto">
                <a:xfrm>
                  <a:off x="8942738" y="3291721"/>
                  <a:ext cx="475999" cy="85594"/>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414" name="Freeform 413"/>
                <p:cNvSpPr>
                  <a:spLocks/>
                </p:cNvSpPr>
                <p:nvPr/>
              </p:nvSpPr>
              <p:spPr bwMode="auto">
                <a:xfrm>
                  <a:off x="8942738" y="3441821"/>
                  <a:ext cx="475999" cy="85594"/>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415" name="Freeform 414"/>
                <p:cNvSpPr>
                  <a:spLocks/>
                </p:cNvSpPr>
                <p:nvPr/>
              </p:nvSpPr>
              <p:spPr bwMode="auto">
                <a:xfrm>
                  <a:off x="8942738" y="3593161"/>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416" name="Oval 415"/>
                <p:cNvSpPr>
                  <a:spLocks noChangeArrowheads="1"/>
                </p:cNvSpPr>
                <p:nvPr/>
              </p:nvSpPr>
              <p:spPr bwMode="auto">
                <a:xfrm>
                  <a:off x="9327781" y="315836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417" name="Oval 416"/>
                <p:cNvSpPr>
                  <a:spLocks noChangeArrowheads="1"/>
                </p:cNvSpPr>
                <p:nvPr/>
              </p:nvSpPr>
              <p:spPr bwMode="auto">
                <a:xfrm>
                  <a:off x="9327781" y="330970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418" name="Oval 417"/>
                <p:cNvSpPr>
                  <a:spLocks noChangeArrowheads="1"/>
                </p:cNvSpPr>
                <p:nvPr/>
              </p:nvSpPr>
              <p:spPr bwMode="auto">
                <a:xfrm>
                  <a:off x="9327781" y="346104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419" name="Oval 418"/>
                <p:cNvSpPr>
                  <a:spLocks noChangeArrowheads="1"/>
                </p:cNvSpPr>
                <p:nvPr/>
              </p:nvSpPr>
              <p:spPr bwMode="auto">
                <a:xfrm>
                  <a:off x="9327781" y="361238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grpSp>
          <p:grpSp>
            <p:nvGrpSpPr>
              <p:cNvPr id="391" name="Group 390"/>
              <p:cNvGrpSpPr/>
              <p:nvPr/>
            </p:nvGrpSpPr>
            <p:grpSpPr>
              <a:xfrm>
                <a:off x="1299677" y="2718947"/>
                <a:ext cx="605761" cy="838575"/>
                <a:chOff x="8877856" y="3042381"/>
                <a:chExt cx="605761" cy="838575"/>
              </a:xfrm>
            </p:grpSpPr>
            <p:sp>
              <p:nvSpPr>
                <p:cNvPr id="402" name="Rectangle 401"/>
                <p:cNvSpPr>
                  <a:spLocks noChangeArrowheads="1"/>
                </p:cNvSpPr>
                <p:nvPr/>
              </p:nvSpPr>
              <p:spPr bwMode="auto">
                <a:xfrm>
                  <a:off x="8877856" y="3042381"/>
                  <a:ext cx="605761" cy="838575"/>
                </a:xfrm>
                <a:prstGeom prst="rect">
                  <a:avLst/>
                </a:prstGeom>
                <a:solidFill>
                  <a:srgbClr val="DC3C00"/>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403" name="Freeform 402"/>
                <p:cNvSpPr>
                  <a:spLocks/>
                </p:cNvSpPr>
                <p:nvPr/>
              </p:nvSpPr>
              <p:spPr bwMode="auto">
                <a:xfrm>
                  <a:off x="8942738" y="3140380"/>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404" name="Freeform 403"/>
                <p:cNvSpPr>
                  <a:spLocks/>
                </p:cNvSpPr>
                <p:nvPr/>
              </p:nvSpPr>
              <p:spPr bwMode="auto">
                <a:xfrm>
                  <a:off x="8942738" y="3291721"/>
                  <a:ext cx="475999" cy="85594"/>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405" name="Freeform 404"/>
                <p:cNvSpPr>
                  <a:spLocks/>
                </p:cNvSpPr>
                <p:nvPr/>
              </p:nvSpPr>
              <p:spPr bwMode="auto">
                <a:xfrm>
                  <a:off x="8942738" y="3441821"/>
                  <a:ext cx="475999" cy="85594"/>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406" name="Freeform 405"/>
                <p:cNvSpPr>
                  <a:spLocks/>
                </p:cNvSpPr>
                <p:nvPr/>
              </p:nvSpPr>
              <p:spPr bwMode="auto">
                <a:xfrm>
                  <a:off x="8942738" y="3593161"/>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407" name="Oval 406"/>
                <p:cNvSpPr>
                  <a:spLocks noChangeArrowheads="1"/>
                </p:cNvSpPr>
                <p:nvPr/>
              </p:nvSpPr>
              <p:spPr bwMode="auto">
                <a:xfrm>
                  <a:off x="9327781" y="315836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408" name="Oval 407"/>
                <p:cNvSpPr>
                  <a:spLocks noChangeArrowheads="1"/>
                </p:cNvSpPr>
                <p:nvPr/>
              </p:nvSpPr>
              <p:spPr bwMode="auto">
                <a:xfrm>
                  <a:off x="9327781" y="330970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409" name="Oval 408"/>
                <p:cNvSpPr>
                  <a:spLocks noChangeArrowheads="1"/>
                </p:cNvSpPr>
                <p:nvPr/>
              </p:nvSpPr>
              <p:spPr bwMode="auto">
                <a:xfrm>
                  <a:off x="9327781" y="346104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410" name="Oval 409"/>
                <p:cNvSpPr>
                  <a:spLocks noChangeArrowheads="1"/>
                </p:cNvSpPr>
                <p:nvPr/>
              </p:nvSpPr>
              <p:spPr bwMode="auto">
                <a:xfrm>
                  <a:off x="9327781" y="361238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grpSp>
          <p:grpSp>
            <p:nvGrpSpPr>
              <p:cNvPr id="392" name="Group 391"/>
              <p:cNvGrpSpPr/>
              <p:nvPr/>
            </p:nvGrpSpPr>
            <p:grpSpPr>
              <a:xfrm>
                <a:off x="2082600" y="2718947"/>
                <a:ext cx="605761" cy="838575"/>
                <a:chOff x="8877856" y="3042381"/>
                <a:chExt cx="605761" cy="838575"/>
              </a:xfrm>
            </p:grpSpPr>
            <p:sp>
              <p:nvSpPr>
                <p:cNvPr id="393" name="Rectangle 392"/>
                <p:cNvSpPr>
                  <a:spLocks noChangeArrowheads="1"/>
                </p:cNvSpPr>
                <p:nvPr/>
              </p:nvSpPr>
              <p:spPr bwMode="auto">
                <a:xfrm>
                  <a:off x="8877856" y="3042381"/>
                  <a:ext cx="605761" cy="838575"/>
                </a:xfrm>
                <a:prstGeom prst="rect">
                  <a:avLst/>
                </a:prstGeom>
                <a:solidFill>
                  <a:srgbClr val="DC3C00"/>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94" name="Freeform 393"/>
                <p:cNvSpPr>
                  <a:spLocks/>
                </p:cNvSpPr>
                <p:nvPr/>
              </p:nvSpPr>
              <p:spPr bwMode="auto">
                <a:xfrm>
                  <a:off x="8942738" y="3140380"/>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95" name="Freeform 394"/>
                <p:cNvSpPr>
                  <a:spLocks/>
                </p:cNvSpPr>
                <p:nvPr/>
              </p:nvSpPr>
              <p:spPr bwMode="auto">
                <a:xfrm>
                  <a:off x="8942738" y="3291721"/>
                  <a:ext cx="475999" cy="85594"/>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96" name="Freeform 395"/>
                <p:cNvSpPr>
                  <a:spLocks/>
                </p:cNvSpPr>
                <p:nvPr/>
              </p:nvSpPr>
              <p:spPr bwMode="auto">
                <a:xfrm>
                  <a:off x="8942738" y="3441821"/>
                  <a:ext cx="475999" cy="85594"/>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97" name="Freeform 396"/>
                <p:cNvSpPr>
                  <a:spLocks/>
                </p:cNvSpPr>
                <p:nvPr/>
              </p:nvSpPr>
              <p:spPr bwMode="auto">
                <a:xfrm>
                  <a:off x="8942738" y="3593161"/>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98" name="Oval 397"/>
                <p:cNvSpPr>
                  <a:spLocks noChangeArrowheads="1"/>
                </p:cNvSpPr>
                <p:nvPr/>
              </p:nvSpPr>
              <p:spPr bwMode="auto">
                <a:xfrm>
                  <a:off x="9327781" y="315836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99" name="Oval 398"/>
                <p:cNvSpPr>
                  <a:spLocks noChangeArrowheads="1"/>
                </p:cNvSpPr>
                <p:nvPr/>
              </p:nvSpPr>
              <p:spPr bwMode="auto">
                <a:xfrm>
                  <a:off x="9327781" y="330970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400" name="Oval 399"/>
                <p:cNvSpPr>
                  <a:spLocks noChangeArrowheads="1"/>
                </p:cNvSpPr>
                <p:nvPr/>
              </p:nvSpPr>
              <p:spPr bwMode="auto">
                <a:xfrm>
                  <a:off x="9327781" y="346104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401" name="Oval 400"/>
                <p:cNvSpPr>
                  <a:spLocks noChangeArrowheads="1"/>
                </p:cNvSpPr>
                <p:nvPr/>
              </p:nvSpPr>
              <p:spPr bwMode="auto">
                <a:xfrm>
                  <a:off x="9327781" y="361238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grpSp>
        </p:grpSp>
        <p:grpSp>
          <p:nvGrpSpPr>
            <p:cNvPr id="328" name="Group 327"/>
            <p:cNvGrpSpPr>
              <a:grpSpLocks noChangeAspect="1"/>
            </p:cNvGrpSpPr>
            <p:nvPr/>
          </p:nvGrpSpPr>
          <p:grpSpPr>
            <a:xfrm>
              <a:off x="960437" y="3404414"/>
              <a:ext cx="3200403" cy="1235848"/>
              <a:chOff x="516753" y="2718947"/>
              <a:chExt cx="2171608" cy="838575"/>
            </a:xfrm>
          </p:grpSpPr>
          <p:grpSp>
            <p:nvGrpSpPr>
              <p:cNvPr id="360" name="Group 359"/>
              <p:cNvGrpSpPr/>
              <p:nvPr/>
            </p:nvGrpSpPr>
            <p:grpSpPr>
              <a:xfrm>
                <a:off x="516753" y="2718947"/>
                <a:ext cx="605761" cy="838575"/>
                <a:chOff x="8877856" y="3042381"/>
                <a:chExt cx="605761" cy="838575"/>
              </a:xfrm>
            </p:grpSpPr>
            <p:sp>
              <p:nvSpPr>
                <p:cNvPr id="381" name="Rectangle 380"/>
                <p:cNvSpPr>
                  <a:spLocks noChangeArrowheads="1"/>
                </p:cNvSpPr>
                <p:nvPr/>
              </p:nvSpPr>
              <p:spPr bwMode="auto">
                <a:xfrm>
                  <a:off x="8877856" y="3042381"/>
                  <a:ext cx="605761" cy="838575"/>
                </a:xfrm>
                <a:prstGeom prst="rect">
                  <a:avLst/>
                </a:prstGeom>
                <a:solidFill>
                  <a:srgbClr val="DC3C00"/>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82" name="Freeform 381"/>
                <p:cNvSpPr>
                  <a:spLocks/>
                </p:cNvSpPr>
                <p:nvPr/>
              </p:nvSpPr>
              <p:spPr bwMode="auto">
                <a:xfrm>
                  <a:off x="8942738" y="3140380"/>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83" name="Freeform 382"/>
                <p:cNvSpPr>
                  <a:spLocks/>
                </p:cNvSpPr>
                <p:nvPr/>
              </p:nvSpPr>
              <p:spPr bwMode="auto">
                <a:xfrm>
                  <a:off x="8942738" y="3291721"/>
                  <a:ext cx="475999" cy="85594"/>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84" name="Freeform 383"/>
                <p:cNvSpPr>
                  <a:spLocks/>
                </p:cNvSpPr>
                <p:nvPr/>
              </p:nvSpPr>
              <p:spPr bwMode="auto">
                <a:xfrm>
                  <a:off x="8942738" y="3441821"/>
                  <a:ext cx="475999" cy="85594"/>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85" name="Freeform 384"/>
                <p:cNvSpPr>
                  <a:spLocks/>
                </p:cNvSpPr>
                <p:nvPr/>
              </p:nvSpPr>
              <p:spPr bwMode="auto">
                <a:xfrm>
                  <a:off x="8942738" y="3593161"/>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86" name="Oval 385"/>
                <p:cNvSpPr>
                  <a:spLocks noChangeArrowheads="1"/>
                </p:cNvSpPr>
                <p:nvPr/>
              </p:nvSpPr>
              <p:spPr bwMode="auto">
                <a:xfrm>
                  <a:off x="9327781" y="315836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87" name="Oval 386"/>
                <p:cNvSpPr>
                  <a:spLocks noChangeArrowheads="1"/>
                </p:cNvSpPr>
                <p:nvPr/>
              </p:nvSpPr>
              <p:spPr bwMode="auto">
                <a:xfrm>
                  <a:off x="9327781" y="330970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88" name="Oval 387"/>
                <p:cNvSpPr>
                  <a:spLocks noChangeArrowheads="1"/>
                </p:cNvSpPr>
                <p:nvPr/>
              </p:nvSpPr>
              <p:spPr bwMode="auto">
                <a:xfrm>
                  <a:off x="9327781" y="346104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89" name="Oval 388"/>
                <p:cNvSpPr>
                  <a:spLocks noChangeArrowheads="1"/>
                </p:cNvSpPr>
                <p:nvPr/>
              </p:nvSpPr>
              <p:spPr bwMode="auto">
                <a:xfrm>
                  <a:off x="9327781" y="361238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grpSp>
          <p:grpSp>
            <p:nvGrpSpPr>
              <p:cNvPr id="361" name="Group 360"/>
              <p:cNvGrpSpPr/>
              <p:nvPr/>
            </p:nvGrpSpPr>
            <p:grpSpPr>
              <a:xfrm>
                <a:off x="1299676" y="2718947"/>
                <a:ext cx="605761" cy="838575"/>
                <a:chOff x="8877856" y="3042381"/>
                <a:chExt cx="605761" cy="838575"/>
              </a:xfrm>
            </p:grpSpPr>
            <p:sp>
              <p:nvSpPr>
                <p:cNvPr id="372" name="Rectangle 371"/>
                <p:cNvSpPr>
                  <a:spLocks noChangeArrowheads="1"/>
                </p:cNvSpPr>
                <p:nvPr/>
              </p:nvSpPr>
              <p:spPr bwMode="auto">
                <a:xfrm>
                  <a:off x="8877856" y="3042381"/>
                  <a:ext cx="605761" cy="838575"/>
                </a:xfrm>
                <a:prstGeom prst="rect">
                  <a:avLst/>
                </a:prstGeom>
                <a:solidFill>
                  <a:srgbClr val="DC3C00"/>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73" name="Freeform 372"/>
                <p:cNvSpPr>
                  <a:spLocks/>
                </p:cNvSpPr>
                <p:nvPr/>
              </p:nvSpPr>
              <p:spPr bwMode="auto">
                <a:xfrm>
                  <a:off x="8942738" y="3140380"/>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74" name="Freeform 373"/>
                <p:cNvSpPr>
                  <a:spLocks/>
                </p:cNvSpPr>
                <p:nvPr/>
              </p:nvSpPr>
              <p:spPr bwMode="auto">
                <a:xfrm>
                  <a:off x="8942738" y="3291721"/>
                  <a:ext cx="475999" cy="85594"/>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75" name="Freeform 374"/>
                <p:cNvSpPr>
                  <a:spLocks/>
                </p:cNvSpPr>
                <p:nvPr/>
              </p:nvSpPr>
              <p:spPr bwMode="auto">
                <a:xfrm>
                  <a:off x="8942738" y="3441821"/>
                  <a:ext cx="475999" cy="85594"/>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76" name="Freeform 375"/>
                <p:cNvSpPr>
                  <a:spLocks/>
                </p:cNvSpPr>
                <p:nvPr/>
              </p:nvSpPr>
              <p:spPr bwMode="auto">
                <a:xfrm>
                  <a:off x="8942738" y="3593161"/>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77" name="Oval 376"/>
                <p:cNvSpPr>
                  <a:spLocks noChangeArrowheads="1"/>
                </p:cNvSpPr>
                <p:nvPr/>
              </p:nvSpPr>
              <p:spPr bwMode="auto">
                <a:xfrm>
                  <a:off x="9327781" y="315836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78" name="Oval 377"/>
                <p:cNvSpPr>
                  <a:spLocks noChangeArrowheads="1"/>
                </p:cNvSpPr>
                <p:nvPr/>
              </p:nvSpPr>
              <p:spPr bwMode="auto">
                <a:xfrm>
                  <a:off x="9327781" y="330970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79" name="Oval 378"/>
                <p:cNvSpPr>
                  <a:spLocks noChangeArrowheads="1"/>
                </p:cNvSpPr>
                <p:nvPr/>
              </p:nvSpPr>
              <p:spPr bwMode="auto">
                <a:xfrm>
                  <a:off x="9327781" y="346104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80" name="Oval 379"/>
                <p:cNvSpPr>
                  <a:spLocks noChangeArrowheads="1"/>
                </p:cNvSpPr>
                <p:nvPr/>
              </p:nvSpPr>
              <p:spPr bwMode="auto">
                <a:xfrm>
                  <a:off x="9327781" y="361238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grpSp>
          <p:grpSp>
            <p:nvGrpSpPr>
              <p:cNvPr id="362" name="Group 361"/>
              <p:cNvGrpSpPr/>
              <p:nvPr/>
            </p:nvGrpSpPr>
            <p:grpSpPr>
              <a:xfrm>
                <a:off x="2082600" y="2718947"/>
                <a:ext cx="605761" cy="838575"/>
                <a:chOff x="8877856" y="3042381"/>
                <a:chExt cx="605761" cy="838575"/>
              </a:xfrm>
            </p:grpSpPr>
            <p:sp>
              <p:nvSpPr>
                <p:cNvPr id="363" name="Rectangle 362"/>
                <p:cNvSpPr>
                  <a:spLocks noChangeArrowheads="1"/>
                </p:cNvSpPr>
                <p:nvPr/>
              </p:nvSpPr>
              <p:spPr bwMode="auto">
                <a:xfrm>
                  <a:off x="8877856" y="3042381"/>
                  <a:ext cx="605761" cy="838575"/>
                </a:xfrm>
                <a:prstGeom prst="rect">
                  <a:avLst/>
                </a:prstGeom>
                <a:solidFill>
                  <a:srgbClr val="DC3C00"/>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64" name="Freeform 363"/>
                <p:cNvSpPr>
                  <a:spLocks/>
                </p:cNvSpPr>
                <p:nvPr/>
              </p:nvSpPr>
              <p:spPr bwMode="auto">
                <a:xfrm>
                  <a:off x="8942738" y="3140380"/>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65" name="Freeform 364"/>
                <p:cNvSpPr>
                  <a:spLocks/>
                </p:cNvSpPr>
                <p:nvPr/>
              </p:nvSpPr>
              <p:spPr bwMode="auto">
                <a:xfrm>
                  <a:off x="8942738" y="3291721"/>
                  <a:ext cx="475999" cy="85594"/>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66" name="Freeform 365"/>
                <p:cNvSpPr>
                  <a:spLocks/>
                </p:cNvSpPr>
                <p:nvPr/>
              </p:nvSpPr>
              <p:spPr bwMode="auto">
                <a:xfrm>
                  <a:off x="8942738" y="3441821"/>
                  <a:ext cx="475999" cy="85594"/>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67" name="Freeform 366"/>
                <p:cNvSpPr>
                  <a:spLocks/>
                </p:cNvSpPr>
                <p:nvPr/>
              </p:nvSpPr>
              <p:spPr bwMode="auto">
                <a:xfrm>
                  <a:off x="8942738" y="3593161"/>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68" name="Oval 367"/>
                <p:cNvSpPr>
                  <a:spLocks noChangeArrowheads="1"/>
                </p:cNvSpPr>
                <p:nvPr/>
              </p:nvSpPr>
              <p:spPr bwMode="auto">
                <a:xfrm>
                  <a:off x="9327781" y="315836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69" name="Oval 368"/>
                <p:cNvSpPr>
                  <a:spLocks noChangeArrowheads="1"/>
                </p:cNvSpPr>
                <p:nvPr/>
              </p:nvSpPr>
              <p:spPr bwMode="auto">
                <a:xfrm>
                  <a:off x="9327781" y="330970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70" name="Oval 369"/>
                <p:cNvSpPr>
                  <a:spLocks noChangeArrowheads="1"/>
                </p:cNvSpPr>
                <p:nvPr/>
              </p:nvSpPr>
              <p:spPr bwMode="auto">
                <a:xfrm>
                  <a:off x="9327781" y="346104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71" name="Oval 370"/>
                <p:cNvSpPr>
                  <a:spLocks noChangeArrowheads="1"/>
                </p:cNvSpPr>
                <p:nvPr/>
              </p:nvSpPr>
              <p:spPr bwMode="auto">
                <a:xfrm>
                  <a:off x="9327781" y="361238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grpSp>
        </p:grpSp>
        <p:grpSp>
          <p:nvGrpSpPr>
            <p:cNvPr id="329" name="Group 328"/>
            <p:cNvGrpSpPr>
              <a:grpSpLocks noChangeAspect="1"/>
            </p:cNvGrpSpPr>
            <p:nvPr/>
          </p:nvGrpSpPr>
          <p:grpSpPr>
            <a:xfrm>
              <a:off x="7911043" y="3404414"/>
              <a:ext cx="3200400" cy="1235848"/>
              <a:chOff x="516754" y="2718947"/>
              <a:chExt cx="2171607" cy="838575"/>
            </a:xfrm>
          </p:grpSpPr>
          <p:grpSp>
            <p:nvGrpSpPr>
              <p:cNvPr id="330" name="Group 329"/>
              <p:cNvGrpSpPr/>
              <p:nvPr/>
            </p:nvGrpSpPr>
            <p:grpSpPr>
              <a:xfrm>
                <a:off x="516754" y="2718947"/>
                <a:ext cx="605761" cy="838575"/>
                <a:chOff x="8877856" y="3042381"/>
                <a:chExt cx="605761" cy="838575"/>
              </a:xfrm>
            </p:grpSpPr>
            <p:sp>
              <p:nvSpPr>
                <p:cNvPr id="351" name="Rectangle 350"/>
                <p:cNvSpPr>
                  <a:spLocks noChangeArrowheads="1"/>
                </p:cNvSpPr>
                <p:nvPr/>
              </p:nvSpPr>
              <p:spPr bwMode="auto">
                <a:xfrm>
                  <a:off x="8877856" y="3042381"/>
                  <a:ext cx="605761" cy="838575"/>
                </a:xfrm>
                <a:prstGeom prst="rect">
                  <a:avLst/>
                </a:prstGeom>
                <a:solidFill>
                  <a:srgbClr val="DC3C00"/>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52" name="Freeform 351"/>
                <p:cNvSpPr>
                  <a:spLocks/>
                </p:cNvSpPr>
                <p:nvPr/>
              </p:nvSpPr>
              <p:spPr bwMode="auto">
                <a:xfrm>
                  <a:off x="8942738" y="3140380"/>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53" name="Freeform 352"/>
                <p:cNvSpPr>
                  <a:spLocks/>
                </p:cNvSpPr>
                <p:nvPr/>
              </p:nvSpPr>
              <p:spPr bwMode="auto">
                <a:xfrm>
                  <a:off x="8942738" y="3291721"/>
                  <a:ext cx="475999" cy="85594"/>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54" name="Freeform 353"/>
                <p:cNvSpPr>
                  <a:spLocks/>
                </p:cNvSpPr>
                <p:nvPr/>
              </p:nvSpPr>
              <p:spPr bwMode="auto">
                <a:xfrm>
                  <a:off x="8942738" y="3441821"/>
                  <a:ext cx="475999" cy="85594"/>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55" name="Freeform 354"/>
                <p:cNvSpPr>
                  <a:spLocks/>
                </p:cNvSpPr>
                <p:nvPr/>
              </p:nvSpPr>
              <p:spPr bwMode="auto">
                <a:xfrm>
                  <a:off x="8942738" y="3593161"/>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56" name="Oval 355"/>
                <p:cNvSpPr>
                  <a:spLocks noChangeArrowheads="1"/>
                </p:cNvSpPr>
                <p:nvPr/>
              </p:nvSpPr>
              <p:spPr bwMode="auto">
                <a:xfrm>
                  <a:off x="9327781" y="315836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57" name="Oval 356"/>
                <p:cNvSpPr>
                  <a:spLocks noChangeArrowheads="1"/>
                </p:cNvSpPr>
                <p:nvPr/>
              </p:nvSpPr>
              <p:spPr bwMode="auto">
                <a:xfrm>
                  <a:off x="9327781" y="330970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58" name="Oval 357"/>
                <p:cNvSpPr>
                  <a:spLocks noChangeArrowheads="1"/>
                </p:cNvSpPr>
                <p:nvPr/>
              </p:nvSpPr>
              <p:spPr bwMode="auto">
                <a:xfrm>
                  <a:off x="9327781" y="346104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59" name="Oval 358"/>
                <p:cNvSpPr>
                  <a:spLocks noChangeArrowheads="1"/>
                </p:cNvSpPr>
                <p:nvPr/>
              </p:nvSpPr>
              <p:spPr bwMode="auto">
                <a:xfrm>
                  <a:off x="9327781" y="361238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grpSp>
          <p:grpSp>
            <p:nvGrpSpPr>
              <p:cNvPr id="331" name="Group 330"/>
              <p:cNvGrpSpPr/>
              <p:nvPr/>
            </p:nvGrpSpPr>
            <p:grpSpPr>
              <a:xfrm>
                <a:off x="1299677" y="2718947"/>
                <a:ext cx="605761" cy="838575"/>
                <a:chOff x="8877856" y="3042381"/>
                <a:chExt cx="605761" cy="838575"/>
              </a:xfrm>
            </p:grpSpPr>
            <p:sp>
              <p:nvSpPr>
                <p:cNvPr id="342" name="Rectangle 341"/>
                <p:cNvSpPr>
                  <a:spLocks noChangeArrowheads="1"/>
                </p:cNvSpPr>
                <p:nvPr/>
              </p:nvSpPr>
              <p:spPr bwMode="auto">
                <a:xfrm>
                  <a:off x="8877856" y="3042381"/>
                  <a:ext cx="605761" cy="838575"/>
                </a:xfrm>
                <a:prstGeom prst="rect">
                  <a:avLst/>
                </a:prstGeom>
                <a:solidFill>
                  <a:srgbClr val="DC3C00"/>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43" name="Freeform 342"/>
                <p:cNvSpPr>
                  <a:spLocks/>
                </p:cNvSpPr>
                <p:nvPr/>
              </p:nvSpPr>
              <p:spPr bwMode="auto">
                <a:xfrm>
                  <a:off x="8942738" y="3140380"/>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44" name="Freeform 343"/>
                <p:cNvSpPr>
                  <a:spLocks/>
                </p:cNvSpPr>
                <p:nvPr/>
              </p:nvSpPr>
              <p:spPr bwMode="auto">
                <a:xfrm>
                  <a:off x="8942738" y="3291721"/>
                  <a:ext cx="475999" cy="85594"/>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45" name="Freeform 344"/>
                <p:cNvSpPr>
                  <a:spLocks/>
                </p:cNvSpPr>
                <p:nvPr/>
              </p:nvSpPr>
              <p:spPr bwMode="auto">
                <a:xfrm>
                  <a:off x="8942738" y="3441821"/>
                  <a:ext cx="475999" cy="85594"/>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46" name="Freeform 345"/>
                <p:cNvSpPr>
                  <a:spLocks/>
                </p:cNvSpPr>
                <p:nvPr/>
              </p:nvSpPr>
              <p:spPr bwMode="auto">
                <a:xfrm>
                  <a:off x="8942738" y="3593161"/>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47" name="Oval 346"/>
                <p:cNvSpPr>
                  <a:spLocks noChangeArrowheads="1"/>
                </p:cNvSpPr>
                <p:nvPr/>
              </p:nvSpPr>
              <p:spPr bwMode="auto">
                <a:xfrm>
                  <a:off x="9327781" y="315836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48" name="Oval 347"/>
                <p:cNvSpPr>
                  <a:spLocks noChangeArrowheads="1"/>
                </p:cNvSpPr>
                <p:nvPr/>
              </p:nvSpPr>
              <p:spPr bwMode="auto">
                <a:xfrm>
                  <a:off x="9327781" y="330970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49" name="Oval 348"/>
                <p:cNvSpPr>
                  <a:spLocks noChangeArrowheads="1"/>
                </p:cNvSpPr>
                <p:nvPr/>
              </p:nvSpPr>
              <p:spPr bwMode="auto">
                <a:xfrm>
                  <a:off x="9327781" y="346104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50" name="Oval 349"/>
                <p:cNvSpPr>
                  <a:spLocks noChangeArrowheads="1"/>
                </p:cNvSpPr>
                <p:nvPr/>
              </p:nvSpPr>
              <p:spPr bwMode="auto">
                <a:xfrm>
                  <a:off x="9327781" y="361238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grpSp>
          <p:grpSp>
            <p:nvGrpSpPr>
              <p:cNvPr id="332" name="Group 331"/>
              <p:cNvGrpSpPr/>
              <p:nvPr/>
            </p:nvGrpSpPr>
            <p:grpSpPr>
              <a:xfrm>
                <a:off x="2082600" y="2718947"/>
                <a:ext cx="605761" cy="838575"/>
                <a:chOff x="8877856" y="3042381"/>
                <a:chExt cx="605761" cy="838575"/>
              </a:xfrm>
            </p:grpSpPr>
            <p:sp>
              <p:nvSpPr>
                <p:cNvPr id="333" name="Rectangle 332"/>
                <p:cNvSpPr>
                  <a:spLocks noChangeArrowheads="1"/>
                </p:cNvSpPr>
                <p:nvPr/>
              </p:nvSpPr>
              <p:spPr bwMode="auto">
                <a:xfrm>
                  <a:off x="8877856" y="3042381"/>
                  <a:ext cx="605761" cy="838575"/>
                </a:xfrm>
                <a:prstGeom prst="rect">
                  <a:avLst/>
                </a:prstGeom>
                <a:solidFill>
                  <a:srgbClr val="DC3C00"/>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34" name="Freeform 333"/>
                <p:cNvSpPr>
                  <a:spLocks/>
                </p:cNvSpPr>
                <p:nvPr/>
              </p:nvSpPr>
              <p:spPr bwMode="auto">
                <a:xfrm>
                  <a:off x="8942738" y="3140380"/>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35" name="Freeform 334"/>
                <p:cNvSpPr>
                  <a:spLocks/>
                </p:cNvSpPr>
                <p:nvPr/>
              </p:nvSpPr>
              <p:spPr bwMode="auto">
                <a:xfrm>
                  <a:off x="8942738" y="3291721"/>
                  <a:ext cx="475999" cy="85594"/>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36" name="Freeform 335"/>
                <p:cNvSpPr>
                  <a:spLocks/>
                </p:cNvSpPr>
                <p:nvPr/>
              </p:nvSpPr>
              <p:spPr bwMode="auto">
                <a:xfrm>
                  <a:off x="8942738" y="3441821"/>
                  <a:ext cx="475999" cy="85594"/>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37" name="Freeform 336"/>
                <p:cNvSpPr>
                  <a:spLocks/>
                </p:cNvSpPr>
                <p:nvPr/>
              </p:nvSpPr>
              <p:spPr bwMode="auto">
                <a:xfrm>
                  <a:off x="8942738" y="3593161"/>
                  <a:ext cx="475999" cy="85594"/>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rgbClr val="FFFFFF">
                    <a:lumMod val="85000"/>
                  </a:srgbClr>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38" name="Oval 337"/>
                <p:cNvSpPr>
                  <a:spLocks noChangeArrowheads="1"/>
                </p:cNvSpPr>
                <p:nvPr/>
              </p:nvSpPr>
              <p:spPr bwMode="auto">
                <a:xfrm>
                  <a:off x="9327781" y="315836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39" name="Oval 338"/>
                <p:cNvSpPr>
                  <a:spLocks noChangeArrowheads="1"/>
                </p:cNvSpPr>
                <p:nvPr/>
              </p:nvSpPr>
              <p:spPr bwMode="auto">
                <a:xfrm>
                  <a:off x="9327781" y="3309708"/>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40" name="Oval 339"/>
                <p:cNvSpPr>
                  <a:spLocks noChangeArrowheads="1"/>
                </p:cNvSpPr>
                <p:nvPr/>
              </p:nvSpPr>
              <p:spPr bwMode="auto">
                <a:xfrm>
                  <a:off x="9327781" y="346104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sp>
              <p:nvSpPr>
                <p:cNvPr id="341" name="Oval 340"/>
                <p:cNvSpPr>
                  <a:spLocks noChangeArrowheads="1"/>
                </p:cNvSpPr>
                <p:nvPr/>
              </p:nvSpPr>
              <p:spPr bwMode="auto">
                <a:xfrm>
                  <a:off x="9327781" y="3612389"/>
                  <a:ext cx="46084" cy="47139"/>
                </a:xfrm>
                <a:prstGeom prst="ellipse">
                  <a:avLst/>
                </a:prstGeom>
                <a:solidFill>
                  <a:srgbClr val="00BCF2"/>
                </a:solidFill>
                <a:ln>
                  <a:noFill/>
                </a:ln>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36" kern="0">
                    <a:solidFill>
                      <a:srgbClr val="505050"/>
                    </a:solidFill>
                  </a:endParaRPr>
                </a:p>
              </p:txBody>
            </p:sp>
          </p:grpSp>
        </p:grpSp>
      </p:grpSp>
      <p:sp>
        <p:nvSpPr>
          <p:cNvPr id="420" name="Right Brace 419"/>
          <p:cNvSpPr/>
          <p:nvPr/>
        </p:nvSpPr>
        <p:spPr>
          <a:xfrm rot="5400000" flipV="1">
            <a:off x="5925312" y="-441804"/>
            <a:ext cx="197571" cy="10514105"/>
          </a:xfrm>
          <a:prstGeom prst="rightBrace">
            <a:avLst>
              <a:gd name="adj1" fmla="val 43816"/>
              <a:gd name="adj2" fmla="val 50000"/>
            </a:avLst>
          </a:prstGeom>
          <a:ln>
            <a:solidFill>
              <a:srgbClr val="FF8C00"/>
            </a:solidFill>
            <a:headEnd type="none" w="med" len="sm"/>
            <a:tailEnd type="none" w="med"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01" tIns="45700" rIns="91401" bIns="45700" numCol="1" spcCol="0" rtlCol="0" fromWordArt="0" anchor="ctr" anchorCtr="0" forceAA="0" compatLnSpc="1">
            <a:prstTxWarp prst="textNoShape">
              <a:avLst/>
            </a:prstTxWarp>
            <a:noAutofit/>
          </a:bodyPr>
          <a:lstStyle/>
          <a:p>
            <a:pPr algn="ctr" defTabSz="931326" fontAlgn="auto">
              <a:spcBef>
                <a:spcPts val="0"/>
              </a:spcBef>
              <a:spcAft>
                <a:spcPts val="0"/>
              </a:spcAft>
            </a:pPr>
            <a:endParaRPr lang="en-US" sz="1800">
              <a:solidFill>
                <a:srgbClr val="000000"/>
              </a:solidFill>
            </a:endParaRPr>
          </a:p>
        </p:txBody>
      </p:sp>
      <p:sp>
        <p:nvSpPr>
          <p:cNvPr id="421" name="TextBox 420"/>
          <p:cNvSpPr txBox="1"/>
          <p:nvPr/>
        </p:nvSpPr>
        <p:spPr>
          <a:xfrm>
            <a:off x="3396239" y="4255752"/>
            <a:ext cx="1363194" cy="794064"/>
          </a:xfrm>
          <a:prstGeom prst="rect">
            <a:avLst/>
          </a:prstGeom>
          <a:noFill/>
        </p:spPr>
        <p:txBody>
          <a:bodyPr wrap="none" lIns="182880" tIns="146304" rIns="182880" bIns="146304" rtlCol="0">
            <a:spAutoFit/>
          </a:bodyPr>
          <a:lstStyle/>
          <a:p>
            <a:pPr>
              <a:lnSpc>
                <a:spcPct val="90000"/>
              </a:lnSpc>
              <a:spcAft>
                <a:spcPts val="600"/>
              </a:spcAft>
            </a:pPr>
            <a:r>
              <a:rPr lang="en-US" sz="3600" dirty="0" smtClean="0">
                <a:solidFill>
                  <a:srgbClr val="004B1C"/>
                </a:solidFill>
              </a:rPr>
              <a:t>$$$$</a:t>
            </a:r>
          </a:p>
        </p:txBody>
      </p:sp>
    </p:spTree>
    <p:extLst>
      <p:ext uri="{BB962C8B-B14F-4D97-AF65-F5344CB8AC3E}">
        <p14:creationId xmlns:p14="http://schemas.microsoft.com/office/powerpoint/2010/main" val="1363509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6"/>
                                        </p:tgtEl>
                                      </p:cBhvr>
                                    </p:animEffect>
                                    <p:set>
                                      <p:cBhvr>
                                        <p:cTn id="7" dur="1" fill="hold">
                                          <p:stCondLst>
                                            <p:cond delay="499"/>
                                          </p:stCondLst>
                                        </p:cTn>
                                        <p:tgtEl>
                                          <p:spTgt spid="32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20"/>
                                        </p:tgtEl>
                                      </p:cBhvr>
                                    </p:animEffect>
                                    <p:set>
                                      <p:cBhvr>
                                        <p:cTn id="10" dur="1" fill="hold">
                                          <p:stCondLst>
                                            <p:cond delay="499"/>
                                          </p:stCondLst>
                                        </p:cTn>
                                        <p:tgtEl>
                                          <p:spTgt spid="420"/>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92"/>
                                        </p:tgtEl>
                                        <p:attrNameLst>
                                          <p:attrName>style.visibility</p:attrName>
                                        </p:attrNameLst>
                                      </p:cBhvr>
                                      <p:to>
                                        <p:strVal val="visible"/>
                                      </p:to>
                                    </p:set>
                                    <p:animEffect transition="in" filter="fade">
                                      <p:cBhvr>
                                        <p:cTn id="14" dur="500"/>
                                        <p:tgtEl>
                                          <p:spTgt spid="292"/>
                                        </p:tgtEl>
                                      </p:cBhvr>
                                    </p:animEffect>
                                  </p:childTnLst>
                                </p:cTn>
                              </p:par>
                              <p:par>
                                <p:cTn id="15" presetID="42" presetClass="path" presetSubtype="0" accel="50000" decel="50000" fill="hold" nodeType="withEffect">
                                  <p:stCondLst>
                                    <p:cond delay="0"/>
                                  </p:stCondLst>
                                  <p:childTnLst>
                                    <p:animMotion origin="layout" path="M 1.35818E-6 -4.6936E-6 L 0.28976 0.00931 " pathEditMode="relative" rAng="0" ptsTypes="AA">
                                      <p:cBhvr>
                                        <p:cTn id="16" dur="2000" fill="hold"/>
                                        <p:tgtEl>
                                          <p:spTgt spid="293"/>
                                        </p:tgtEl>
                                        <p:attrNameLst>
                                          <p:attrName>ppt_x</p:attrName>
                                          <p:attrName>ppt_y</p:attrName>
                                        </p:attrNameLst>
                                      </p:cBhvr>
                                      <p:rCtr x="14488" y="454"/>
                                    </p:animMotion>
                                  </p:childTnLst>
                                </p:cTn>
                              </p:par>
                              <p:par>
                                <p:cTn id="17" presetID="10" presetClass="entr" presetSubtype="0" fill="hold" nodeType="withEffect">
                                  <p:stCondLst>
                                    <p:cond delay="0"/>
                                  </p:stCondLst>
                                  <p:childTnLst>
                                    <p:set>
                                      <p:cBhvr>
                                        <p:cTn id="18" dur="1" fill="hold">
                                          <p:stCondLst>
                                            <p:cond delay="0"/>
                                          </p:stCondLst>
                                        </p:cTn>
                                        <p:tgtEl>
                                          <p:spTgt spid="286"/>
                                        </p:tgtEl>
                                        <p:attrNameLst>
                                          <p:attrName>style.visibility</p:attrName>
                                        </p:attrNameLst>
                                      </p:cBhvr>
                                      <p:to>
                                        <p:strVal val="visible"/>
                                      </p:to>
                                    </p:set>
                                    <p:animEffect transition="in" filter="fade">
                                      <p:cBhvr>
                                        <p:cTn id="19" dur="3000"/>
                                        <p:tgtEl>
                                          <p:spTgt spid="28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21"/>
                                        </p:tgtEl>
                                        <p:attrNameLst>
                                          <p:attrName>style.visibility</p:attrName>
                                        </p:attrNameLst>
                                      </p:cBhvr>
                                      <p:to>
                                        <p:strVal val="visible"/>
                                      </p:to>
                                    </p:set>
                                    <p:animEffect transition="in" filter="fade">
                                      <p:cBhvr>
                                        <p:cTn id="22" dur="3000"/>
                                        <p:tgtEl>
                                          <p:spTgt spid="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0" animBg="1"/>
      <p:bldP spid="420" grpId="0" animBg="1"/>
      <p:bldP spid="421" grpId="0"/>
    </p:bldLst>
  </p:timing>
</p:sld>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_v02.potx" id="{DA6A3121-A306-4E81-BF43-CBCE095D8B76}" vid="{C3266B5A-74AF-44F8-8FA8-F258E4A695D4}"/>
    </a:ext>
  </a:extLst>
</a:theme>
</file>

<file path=ppt/theme/theme2.xml><?xml version="1.0" encoding="utf-8"?>
<a:theme xmlns:a="http://schemas.openxmlformats.org/drawingml/2006/main" name="5-30545_S4_Template_16x9">
  <a:themeElements>
    <a:clrScheme name="S4 2014">
      <a:dk1>
        <a:srgbClr val="505050"/>
      </a:dk1>
      <a:lt1>
        <a:srgbClr val="FFFFFF"/>
      </a:lt1>
      <a:dk2>
        <a:srgbClr val="0072C6"/>
      </a:dk2>
      <a:lt2>
        <a:srgbClr val="D2D2D2"/>
      </a:lt2>
      <a:accent1>
        <a:srgbClr val="0072C6"/>
      </a:accent1>
      <a:accent2>
        <a:srgbClr val="008A00"/>
      </a:accent2>
      <a:accent3>
        <a:srgbClr val="442359"/>
      </a:accent3>
      <a:accent4>
        <a:srgbClr val="00188F"/>
      </a:accent4>
      <a:accent5>
        <a:srgbClr val="08BCF2"/>
      </a:accent5>
      <a:accent6>
        <a:srgbClr val="FCD116"/>
      </a:accent6>
      <a:hlink>
        <a:srgbClr val="00188F"/>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4_2014_Template_16x9.potx" id="{B80DCA74-A8BE-407B-8EBA-63E6316C6DA6}" vid="{AAF01369-DD49-486D-9CB1-DF32F472DBF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ignitenz-2015-speakertemplate</Template>
  <TotalTime>0</TotalTime>
  <Words>1584</Words>
  <Application>Microsoft Office PowerPoint</Application>
  <PresentationFormat>Custom</PresentationFormat>
  <Paragraphs>337</Paragraphs>
  <Slides>28</Slides>
  <Notes>16</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MS PGothic</vt:lpstr>
      <vt:lpstr>Arial</vt:lpstr>
      <vt:lpstr>Calibri Light</vt:lpstr>
      <vt:lpstr>Consolas</vt:lpstr>
      <vt:lpstr>Segoe Light</vt:lpstr>
      <vt:lpstr>Segoe UI</vt:lpstr>
      <vt:lpstr>Segoe UI Light</vt:lpstr>
      <vt:lpstr>Segoe UI Semibold</vt:lpstr>
      <vt:lpstr>Segoe UI Semilight</vt:lpstr>
      <vt:lpstr>Wingdings</vt:lpstr>
      <vt:lpstr>Wingdings 3</vt:lpstr>
      <vt:lpstr>5-30610_Microsoft_Ignite_Keynote_Template</vt:lpstr>
      <vt:lpstr>5-30545_S4_Template_16x9</vt:lpstr>
      <vt:lpstr>PowerPoint Presentation</vt:lpstr>
      <vt:lpstr>Microsoft Azure SQL Data Warehouse Overview</vt:lpstr>
      <vt:lpstr>PowerPoint Presentation</vt:lpstr>
      <vt:lpstr>Introducing SQL Data Warehouse</vt:lpstr>
      <vt:lpstr>Elastic Scale</vt:lpstr>
      <vt:lpstr>Example – Azure Portal</vt:lpstr>
      <vt:lpstr>Example - PowerShell</vt:lpstr>
      <vt:lpstr>Example - TSQL</vt:lpstr>
      <vt:lpstr>Pause</vt:lpstr>
      <vt:lpstr>Demo: Let’s Scale</vt:lpstr>
      <vt:lpstr>MPP vs. SMP Architecture</vt:lpstr>
      <vt:lpstr>SQL DW: Building on SQL DB Foundation</vt:lpstr>
      <vt:lpstr>SQL Server Compatibility</vt:lpstr>
      <vt:lpstr>Broad Ecosystem</vt:lpstr>
      <vt:lpstr>Query Unstructured Data via Polybase</vt:lpstr>
      <vt:lpstr>Example – Setup Keys &amp; Credentials</vt:lpstr>
      <vt:lpstr>Example – Data Source</vt:lpstr>
      <vt:lpstr>Example – File Format</vt:lpstr>
      <vt:lpstr>Example – External Table</vt:lpstr>
      <vt:lpstr>Symmetry</vt:lpstr>
      <vt:lpstr>Data Warehouse Unit (DWU)</vt:lpstr>
      <vt:lpstr>Market-Leading Price/Performance</vt:lpstr>
      <vt:lpstr>Demo: Let’s Integrate</vt:lpstr>
      <vt:lpstr>Cortana Analytics Suite</vt:lpstr>
      <vt:lpstr>Related Ignite NZ Sessions</vt:lpstr>
      <vt:lpstr>Resources</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2015-07-14T22:12:59Z</dcterms:created>
  <dcterms:modified xsi:type="dcterms:W3CDTF">2015-09-03T05:32:40Z</dcterms:modified>
</cp:coreProperties>
</file>