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51"/>
  </p:notesMasterIdLst>
  <p:handoutMasterIdLst>
    <p:handoutMasterId r:id="rId52"/>
  </p:handoutMasterIdLst>
  <p:sldIdLst>
    <p:sldId id="1521" r:id="rId2"/>
    <p:sldId id="1508" r:id="rId3"/>
    <p:sldId id="1538" r:id="rId4"/>
    <p:sldId id="1539" r:id="rId5"/>
    <p:sldId id="1540" r:id="rId6"/>
    <p:sldId id="1541" r:id="rId7"/>
    <p:sldId id="1542" r:id="rId8"/>
    <p:sldId id="1543" r:id="rId9"/>
    <p:sldId id="1544" r:id="rId10"/>
    <p:sldId id="1545" r:id="rId11"/>
    <p:sldId id="1546" r:id="rId12"/>
    <p:sldId id="1547" r:id="rId13"/>
    <p:sldId id="1548" r:id="rId14"/>
    <p:sldId id="1549" r:id="rId15"/>
    <p:sldId id="1550" r:id="rId16"/>
    <p:sldId id="1551" r:id="rId17"/>
    <p:sldId id="1552" r:id="rId18"/>
    <p:sldId id="1553" r:id="rId19"/>
    <p:sldId id="1554" r:id="rId20"/>
    <p:sldId id="1555" r:id="rId21"/>
    <p:sldId id="1556" r:id="rId22"/>
    <p:sldId id="1557" r:id="rId23"/>
    <p:sldId id="1558" r:id="rId24"/>
    <p:sldId id="1559" r:id="rId25"/>
    <p:sldId id="1560" r:id="rId26"/>
    <p:sldId id="1561" r:id="rId27"/>
    <p:sldId id="1562" r:id="rId28"/>
    <p:sldId id="1563" r:id="rId29"/>
    <p:sldId id="1564" r:id="rId30"/>
    <p:sldId id="1565" r:id="rId31"/>
    <p:sldId id="1566" r:id="rId32"/>
    <p:sldId id="1567" r:id="rId33"/>
    <p:sldId id="1568" r:id="rId34"/>
    <p:sldId id="1569" r:id="rId35"/>
    <p:sldId id="1570" r:id="rId36"/>
    <p:sldId id="1571" r:id="rId37"/>
    <p:sldId id="1572" r:id="rId38"/>
    <p:sldId id="1573" r:id="rId39"/>
    <p:sldId id="1574" r:id="rId40"/>
    <p:sldId id="1575" r:id="rId41"/>
    <p:sldId id="1576" r:id="rId42"/>
    <p:sldId id="1577" r:id="rId43"/>
    <p:sldId id="1578" r:id="rId44"/>
    <p:sldId id="1579" r:id="rId45"/>
    <p:sldId id="1580" r:id="rId46"/>
    <p:sldId id="1530" r:id="rId47"/>
    <p:sldId id="1523" r:id="rId48"/>
    <p:sldId id="1537" r:id="rId49"/>
    <p:sldId id="1326" r:id="rId5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crosoft Ignite Breakout Template" id="{A073DAE3-B461-442F-A3D3-6642BD875E45}">
          <p14:sldIdLst>
            <p14:sldId id="1521"/>
            <p14:sldId id="1508"/>
            <p14:sldId id="1538"/>
            <p14:sldId id="1539"/>
            <p14:sldId id="1540"/>
            <p14:sldId id="1541"/>
            <p14:sldId id="1542"/>
            <p14:sldId id="1543"/>
            <p14:sldId id="1544"/>
            <p14:sldId id="1545"/>
            <p14:sldId id="1546"/>
            <p14:sldId id="1547"/>
            <p14:sldId id="1548"/>
            <p14:sldId id="1549"/>
            <p14:sldId id="1550"/>
            <p14:sldId id="1551"/>
            <p14:sldId id="1552"/>
            <p14:sldId id="1553"/>
            <p14:sldId id="1554"/>
            <p14:sldId id="1555"/>
            <p14:sldId id="1556"/>
            <p14:sldId id="1557"/>
            <p14:sldId id="1558"/>
            <p14:sldId id="1559"/>
            <p14:sldId id="1560"/>
            <p14:sldId id="1561"/>
            <p14:sldId id="1562"/>
            <p14:sldId id="1563"/>
            <p14:sldId id="1564"/>
            <p14:sldId id="1565"/>
            <p14:sldId id="1566"/>
            <p14:sldId id="1567"/>
            <p14:sldId id="1568"/>
            <p14:sldId id="1569"/>
            <p14:sldId id="1570"/>
            <p14:sldId id="1571"/>
            <p14:sldId id="1572"/>
            <p14:sldId id="1573"/>
            <p14:sldId id="1574"/>
            <p14:sldId id="1575"/>
            <p14:sldId id="1576"/>
            <p14:sldId id="1577"/>
            <p14:sldId id="1578"/>
            <p14:sldId id="1579"/>
            <p14:sldId id="1580"/>
          </p14:sldIdLst>
        </p14:section>
        <p14:section name="Compulsory Slides" id="{F6B29FD8-C735-4346-9A78-4FFF5E98E3A6}">
          <p14:sldIdLst>
            <p14:sldId id="1530"/>
            <p14:sldId id="1523"/>
            <p14:sldId id="1537"/>
            <p14:sldId id="132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7"/>
    <a:srgbClr val="007396"/>
    <a:srgbClr val="00737D"/>
    <a:srgbClr val="FFFFFF"/>
    <a:srgbClr val="00BCF2"/>
    <a:srgbClr val="11CCFF"/>
    <a:srgbClr val="47D8FF"/>
    <a:srgbClr val="85E5FF"/>
    <a:srgbClr val="43D7FF"/>
    <a:srgbClr val="B4A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3" autoAdjust="0"/>
    <p:restoredTop sz="95455" autoAdjust="0"/>
  </p:normalViewPr>
  <p:slideViewPr>
    <p:cSldViewPr>
      <p:cViewPr varScale="1">
        <p:scale>
          <a:sx n="69" d="100"/>
          <a:sy n="69" d="100"/>
        </p:scale>
        <p:origin x="558" y="66"/>
      </p:cViewPr>
      <p:guideLst/>
    </p:cSldViewPr>
  </p:slideViewPr>
  <p:outlineViewPr>
    <p:cViewPr>
      <p:scale>
        <a:sx n="33" d="100"/>
        <a:sy n="33" d="100"/>
      </p:scale>
      <p:origin x="0" y="-7666"/>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83" d="100"/>
          <a:sy n="83" d="100"/>
        </p:scale>
        <p:origin x="299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Ignite 2015</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9/4/2015 3:37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Ignite 2015</a:t>
            </a:r>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9/4/2015 3:37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701090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40347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793040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954327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22628737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001296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11133464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22377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420264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8133566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366205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6681237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643585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529234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24895808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3088741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19443283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10600083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4292924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2861698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40837518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0532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4CFA94A-519F-445C-B30C-9E76FA6A2031}"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3514386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525213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5805138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14468419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18805320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9124375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36</a:t>
            </a:fld>
            <a:endParaRPr lang="en-US" dirty="0">
              <a:solidFill>
                <a:prstClr val="black"/>
              </a:solidFill>
            </a:endParaRPr>
          </a:p>
        </p:txBody>
      </p:sp>
    </p:spTree>
    <p:extLst>
      <p:ext uri="{BB962C8B-B14F-4D97-AF65-F5344CB8AC3E}">
        <p14:creationId xmlns:p14="http://schemas.microsoft.com/office/powerpoint/2010/main" val="12191965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37</a:t>
            </a:fld>
            <a:endParaRPr lang="en-US" dirty="0">
              <a:solidFill>
                <a:prstClr val="black"/>
              </a:solidFill>
            </a:endParaRPr>
          </a:p>
        </p:txBody>
      </p:sp>
    </p:spTree>
    <p:extLst>
      <p:ext uri="{BB962C8B-B14F-4D97-AF65-F5344CB8AC3E}">
        <p14:creationId xmlns:p14="http://schemas.microsoft.com/office/powerpoint/2010/main" val="10993353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38</a:t>
            </a:fld>
            <a:endParaRPr lang="en-US" dirty="0">
              <a:solidFill>
                <a:prstClr val="black"/>
              </a:solidFill>
            </a:endParaRPr>
          </a:p>
        </p:txBody>
      </p:sp>
    </p:spTree>
    <p:extLst>
      <p:ext uri="{BB962C8B-B14F-4D97-AF65-F5344CB8AC3E}">
        <p14:creationId xmlns:p14="http://schemas.microsoft.com/office/powerpoint/2010/main" val="15698529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6724136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40</a:t>
            </a:fld>
            <a:endParaRPr lang="en-US" dirty="0">
              <a:solidFill>
                <a:prstClr val="black"/>
              </a:solidFill>
            </a:endParaRPr>
          </a:p>
        </p:txBody>
      </p:sp>
    </p:spTree>
    <p:extLst>
      <p:ext uri="{BB962C8B-B14F-4D97-AF65-F5344CB8AC3E}">
        <p14:creationId xmlns:p14="http://schemas.microsoft.com/office/powerpoint/2010/main" val="25313822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41</a:t>
            </a:fld>
            <a:endParaRPr lang="en-US" dirty="0">
              <a:solidFill>
                <a:prstClr val="black"/>
              </a:solidFill>
            </a:endParaRPr>
          </a:p>
        </p:txBody>
      </p:sp>
    </p:spTree>
    <p:extLst>
      <p:ext uri="{BB962C8B-B14F-4D97-AF65-F5344CB8AC3E}">
        <p14:creationId xmlns:p14="http://schemas.microsoft.com/office/powerpoint/2010/main" val="481332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276803700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42</a:t>
            </a:fld>
            <a:endParaRPr lang="en-US" dirty="0">
              <a:solidFill>
                <a:prstClr val="black"/>
              </a:solidFill>
            </a:endParaRPr>
          </a:p>
        </p:txBody>
      </p:sp>
    </p:spTree>
    <p:extLst>
      <p:ext uri="{BB962C8B-B14F-4D97-AF65-F5344CB8AC3E}">
        <p14:creationId xmlns:p14="http://schemas.microsoft.com/office/powerpoint/2010/main" val="21400766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2015</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43</a:t>
            </a:fld>
            <a:endParaRPr lang="en-US" dirty="0">
              <a:solidFill>
                <a:prstClr val="black"/>
              </a:solidFill>
            </a:endParaRPr>
          </a:p>
        </p:txBody>
      </p:sp>
    </p:spTree>
    <p:extLst>
      <p:ext uri="{BB962C8B-B14F-4D97-AF65-F5344CB8AC3E}">
        <p14:creationId xmlns:p14="http://schemas.microsoft.com/office/powerpoint/2010/main" val="6257209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44</a:t>
            </a:fld>
            <a:endParaRPr lang="en-US" dirty="0">
              <a:solidFill>
                <a:prstClr val="black"/>
              </a:solidFill>
            </a:endParaRPr>
          </a:p>
        </p:txBody>
      </p:sp>
    </p:spTree>
    <p:extLst>
      <p:ext uri="{BB962C8B-B14F-4D97-AF65-F5344CB8AC3E}">
        <p14:creationId xmlns:p14="http://schemas.microsoft.com/office/powerpoint/2010/main" val="26412071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45</a:t>
            </a:fld>
            <a:endParaRPr lang="en-US" dirty="0">
              <a:solidFill>
                <a:prstClr val="black"/>
              </a:solidFill>
            </a:endParaRPr>
          </a:p>
        </p:txBody>
      </p:sp>
    </p:spTree>
    <p:extLst>
      <p:ext uri="{BB962C8B-B14F-4D97-AF65-F5344CB8AC3E}">
        <p14:creationId xmlns:p14="http://schemas.microsoft.com/office/powerpoint/2010/main" val="29763325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5C79F9-2E34-4CA1-A7E3-C624B27DB1D1}"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13353940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9/4/2015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47</a:t>
            </a:fld>
            <a:endParaRPr lang="en-US" dirty="0"/>
          </a:p>
        </p:txBody>
      </p:sp>
    </p:spTree>
    <p:extLst>
      <p:ext uri="{BB962C8B-B14F-4D97-AF65-F5344CB8AC3E}">
        <p14:creationId xmlns:p14="http://schemas.microsoft.com/office/powerpoint/2010/main" val="12290190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48</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9/4/2015 3:37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21002365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49</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861498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473437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4413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573732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938438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Microsoft Ignite 2015</a:t>
            </a:r>
            <a:endParaRPr lang="en-US" dirty="0" smtClean="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solidFill>
                  <a:prstClr val="black"/>
                </a:solidFill>
              </a:rPr>
              <a:pPr/>
              <a:t>9/4/2015 3:37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090294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ew Standard Master">
    <p:bg>
      <p:bgPr>
        <a:solidFill>
          <a:srgbClr val="0078D7"/>
        </a:solidFill>
        <a:effectLst/>
      </p:bgPr>
    </p:bg>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316865" y="400918"/>
            <a:ext cx="10725150" cy="864096"/>
          </a:xfrm>
          <a:prstGeom prst="rect">
            <a:avLst/>
          </a:prstGeom>
        </p:spPr>
        <p:txBody>
          <a:bodyPr vert="horz" lIns="91440" tIns="45720" rIns="91440" bIns="45720" rtlCol="0" anchor="ctr">
            <a:normAutofit/>
          </a:bodyPr>
          <a:lstStyle>
            <a:lvl1pPr>
              <a:defRPr sz="5400"/>
            </a:lvl1pPr>
          </a:lstStyle>
          <a:p>
            <a:r>
              <a:rPr lang="en-US" dirty="0" smtClean="0"/>
              <a:t>Click to edit Master title style</a:t>
            </a:r>
            <a:endParaRPr lang="en-NZ" dirty="0"/>
          </a:p>
        </p:txBody>
      </p:sp>
      <p:sp>
        <p:nvSpPr>
          <p:cNvPr id="3" name="Content Placeholder 2"/>
          <p:cNvSpPr>
            <a:spLocks noGrp="1"/>
          </p:cNvSpPr>
          <p:nvPr>
            <p:ph sz="quarter" idx="10"/>
          </p:nvPr>
        </p:nvSpPr>
        <p:spPr>
          <a:xfrm>
            <a:off x="316865" y="1481138"/>
            <a:ext cx="10724515" cy="2092881"/>
          </a:xfrm>
        </p:spPr>
        <p:txBody>
          <a:bodyPr/>
          <a:lstStyle>
            <a:lvl1pPr marL="0" indent="0">
              <a:buNone/>
              <a:defRPr/>
            </a:lvl1pPr>
            <a:lvl2pPr marL="0" indent="0">
              <a:buNone/>
              <a:defRPr sz="2000"/>
            </a:lvl2pPr>
            <a:lvl3pPr marL="0" indent="0">
              <a:buNone/>
              <a:defRPr/>
            </a:lvl3pPr>
            <a:lvl4pPr marL="0" indent="0">
              <a:buNone/>
              <a:defRPr sz="2000"/>
            </a:lvl4pPr>
            <a:lvl5pPr marL="0" indent="0">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NZ" dirty="0"/>
          </a:p>
        </p:txBody>
      </p:sp>
    </p:spTree>
    <p:extLst>
      <p:ext uri="{BB962C8B-B14F-4D97-AF65-F5344CB8AC3E}">
        <p14:creationId xmlns:p14="http://schemas.microsoft.com/office/powerpoint/2010/main" val="168309601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25279"/>
          </a:xfrm>
        </p:spPr>
        <p:txBody>
          <a:bodyPr wrap="square">
            <a:spAutoFit/>
          </a:bodyPr>
          <a:lstStyle>
            <a:lvl1pPr marL="287315" indent="-287315">
              <a:spcBef>
                <a:spcPts val="1224"/>
              </a:spcBef>
              <a:buClr>
                <a:schemeClr val="tx2"/>
              </a:buClr>
              <a:buFont typeface="Wingdings" panose="05000000000000000000" pitchFamily="2" charset="2"/>
              <a:buChar char="§"/>
              <a:defRPr sz="3200">
                <a:gradFill>
                  <a:gsLst>
                    <a:gs pos="19469">
                      <a:schemeClr val="tx2"/>
                    </a:gs>
                    <a:gs pos="32000">
                      <a:schemeClr val="tx2"/>
                    </a:gs>
                  </a:gsLst>
                  <a:lin ang="5400000" scaled="0"/>
                </a:gradFill>
              </a:defRPr>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2425279"/>
          </a:xfrm>
        </p:spPr>
        <p:txBody>
          <a:bodyPr wrap="square">
            <a:spAutoFit/>
          </a:bodyPr>
          <a:lstStyle>
            <a:lvl1pPr marL="287315" indent="-287315">
              <a:spcBef>
                <a:spcPts val="1224"/>
              </a:spcBef>
              <a:buClr>
                <a:schemeClr val="tx2"/>
              </a:buClr>
              <a:buFont typeface="Wingdings" panose="05000000000000000000" pitchFamily="2" charset="2"/>
              <a:buChar char="§"/>
              <a:defRPr sz="3200">
                <a:gradFill>
                  <a:gsLst>
                    <a:gs pos="19469">
                      <a:schemeClr val="tx2"/>
                    </a:gs>
                    <a:gs pos="32000">
                      <a:schemeClr val="tx2"/>
                    </a:gs>
                  </a:gsLst>
                  <a:lin ang="5400000" scaled="0"/>
                </a:gradFill>
              </a:defRPr>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994670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25279"/>
          </a:xfrm>
        </p:spPr>
        <p:txBody>
          <a:bodyPr wrap="square">
            <a:spAutoFit/>
          </a:bodyPr>
          <a:lstStyle>
            <a:lvl1pPr marL="287315" indent="-287315">
              <a:spcBef>
                <a:spcPts val="1224"/>
              </a:spcBef>
              <a:buClr>
                <a:schemeClr val="tx1"/>
              </a:buClr>
              <a:buFont typeface="Wingdings" panose="05000000000000000000" pitchFamily="2" charset="2"/>
              <a:buChar char="§"/>
              <a:defRPr sz="3200"/>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2425279"/>
          </a:xfrm>
        </p:spPr>
        <p:txBody>
          <a:bodyPr wrap="square">
            <a:spAutoFit/>
          </a:bodyPr>
          <a:lstStyle>
            <a:lvl1pPr marL="287315" indent="-287315">
              <a:spcBef>
                <a:spcPts val="1224"/>
              </a:spcBef>
              <a:buClr>
                <a:schemeClr val="tx1"/>
              </a:buClr>
              <a:buFont typeface="Wingdings" panose="05000000000000000000" pitchFamily="2" charset="2"/>
              <a:buChar char="§"/>
              <a:defRPr sz="3200"/>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8982855"/>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8933552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sp>
        <p:nvSpPr>
          <p:cNvPr id="2" name="Title 1"/>
          <p:cNvSpPr>
            <a:spLocks noGrp="1"/>
          </p:cNvSpPr>
          <p:nvPr>
            <p:ph type="title" hasCustomPrompt="1"/>
          </p:nvPr>
        </p:nvSpPr>
        <p:spPr>
          <a:xfrm>
            <a:off x="274639" y="2136776"/>
            <a:ext cx="10056812" cy="1181862"/>
          </a:xfrm>
          <a:noFill/>
        </p:spPr>
        <p:txBody>
          <a:bodyPr tIns="91440" bIns="91440" anchor="t" anchorCtr="0">
            <a:spAutoFit/>
          </a:bodyPr>
          <a:lstStyle>
            <a:lvl1pPr>
              <a:defRPr sz="7199" spc="-100"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4881266"/>
            <a:ext cx="10058401" cy="738664"/>
          </a:xfrm>
          <a:noFill/>
        </p:spPr>
        <p:txBody>
          <a:bodyPr lIns="182880" tIns="146304" rIns="182880" bIns="146304">
            <a:sp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537325"/>
            <a:ext cx="12435840" cy="457200"/>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5507" y="6678218"/>
            <a:ext cx="822951" cy="175415"/>
          </a:xfrm>
          <a:prstGeom prst="rect">
            <a:avLst/>
          </a:prstGeom>
        </p:spPr>
      </p:pic>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sp>
        <p:nvSpPr>
          <p:cNvPr id="2" name="Title 1"/>
          <p:cNvSpPr>
            <a:spLocks noGrp="1"/>
          </p:cNvSpPr>
          <p:nvPr>
            <p:ph type="title" hasCustomPrompt="1"/>
          </p:nvPr>
        </p:nvSpPr>
        <p:spPr>
          <a:xfrm>
            <a:off x="274639"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537325"/>
            <a:ext cx="12435840" cy="457200"/>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5507" y="6678218"/>
            <a:ext cx="822951" cy="175415"/>
          </a:xfrm>
          <a:prstGeom prst="rect">
            <a:avLst/>
          </a:prstGeom>
        </p:spPr>
      </p:pic>
    </p:spTree>
    <p:extLst>
      <p:ext uri="{BB962C8B-B14F-4D97-AF65-F5344CB8AC3E}">
        <p14:creationId xmlns:p14="http://schemas.microsoft.com/office/powerpoint/2010/main" val="20258259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72884901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934554"/>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15834702"/>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0869850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66291156"/>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55663" y="6483350"/>
            <a:ext cx="2797175" cy="371475"/>
          </a:xfrm>
          <a:prstGeom prst="rect">
            <a:avLst/>
          </a:prstGeom>
        </p:spPr>
        <p:txBody>
          <a:bodyPr/>
          <a:lstStyle/>
          <a:p>
            <a:fld id="{0626A314-07C3-4D18-A5FC-2D5811D0A94B}" type="datetimeFigureOut">
              <a:rPr lang="en-NZ" smtClean="0"/>
              <a:t>4/09/2015</a:t>
            </a:fld>
            <a:endParaRPr lang="en-NZ" dirty="0"/>
          </a:p>
        </p:txBody>
      </p:sp>
      <p:sp>
        <p:nvSpPr>
          <p:cNvPr id="4" name="Footer Placeholder 3"/>
          <p:cNvSpPr>
            <a:spLocks noGrp="1"/>
          </p:cNvSpPr>
          <p:nvPr>
            <p:ph type="ftr" sz="quarter" idx="11"/>
          </p:nvPr>
        </p:nvSpPr>
        <p:spPr>
          <a:xfrm>
            <a:off x="4119563" y="6483350"/>
            <a:ext cx="4197350" cy="371475"/>
          </a:xfrm>
          <a:prstGeom prst="rect">
            <a:avLst/>
          </a:prstGeom>
        </p:spPr>
        <p:txBody>
          <a:bodyPr/>
          <a:lstStyle/>
          <a:p>
            <a:endParaRPr lang="en-NZ" dirty="0"/>
          </a:p>
        </p:txBody>
      </p:sp>
      <p:sp>
        <p:nvSpPr>
          <p:cNvPr id="5" name="Slide Number Placeholder 4"/>
          <p:cNvSpPr>
            <a:spLocks noGrp="1"/>
          </p:cNvSpPr>
          <p:nvPr>
            <p:ph type="sldNum" sz="quarter" idx="12"/>
          </p:nvPr>
        </p:nvSpPr>
        <p:spPr>
          <a:xfrm>
            <a:off x="8783638" y="6483350"/>
            <a:ext cx="2797175" cy="371475"/>
          </a:xfrm>
          <a:prstGeom prst="rect">
            <a:avLst/>
          </a:prstGeom>
        </p:spPr>
        <p:txBody>
          <a:bodyPr/>
          <a:lstStyle/>
          <a:p>
            <a:fld id="{FB0C7228-8968-4EAD-A859-852F0E05042B}" type="slidenum">
              <a:rPr lang="en-NZ" smtClean="0"/>
              <a:t>‹#›</a:t>
            </a:fld>
            <a:endParaRPr lang="en-NZ" dirty="0"/>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30162" y="1"/>
            <a:ext cx="12496800" cy="7002462"/>
          </a:xfrm>
          <a:prstGeom prst="rect">
            <a:avLst/>
          </a:prstGeom>
        </p:spPr>
      </p:pic>
      <p:sp>
        <p:nvSpPr>
          <p:cNvPr id="7" name="Rectangle 6"/>
          <p:cNvSpPr/>
          <p:nvPr userDrawn="1"/>
        </p:nvSpPr>
        <p:spPr bwMode="gray">
          <a:xfrm>
            <a:off x="-30162" y="6537325"/>
            <a:ext cx="12496800" cy="465138"/>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99837" y="6678217"/>
            <a:ext cx="822951" cy="175415"/>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38007" y="2875069"/>
            <a:ext cx="4261830" cy="2782028"/>
          </a:xfrm>
          <a:prstGeom prst="rect">
            <a:avLst/>
          </a:prstGeom>
        </p:spPr>
      </p:pic>
    </p:spTree>
    <p:extLst>
      <p:ext uri="{BB962C8B-B14F-4D97-AF65-F5344CB8AC3E}">
        <p14:creationId xmlns:p14="http://schemas.microsoft.com/office/powerpoint/2010/main" val="2239331299"/>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366974557"/>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49218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390786"/>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398" fontAlgn="base">
              <a:spcBef>
                <a:spcPct val="0"/>
              </a:spcBef>
              <a:spcAft>
                <a:spcPct val="0"/>
              </a:spcAft>
            </a:pPr>
            <a:endParaRPr lang="en-US" sz="225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82" y="0"/>
            <a:ext cx="12435840" cy="6995160"/>
          </a:xfrm>
          <a:prstGeom prst="rect">
            <a:avLst/>
          </a:prstGeom>
        </p:spPr>
      </p:pic>
      <p:sp>
        <p:nvSpPr>
          <p:cNvPr id="6" name="Rectangle 5"/>
          <p:cNvSpPr/>
          <p:nvPr userDrawn="1"/>
        </p:nvSpPr>
        <p:spPr bwMode="gray">
          <a:xfrm>
            <a:off x="0" y="5173661"/>
            <a:ext cx="12436475" cy="1820863"/>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294438" y="6123709"/>
            <a:ext cx="5867384"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algn="r" defTabSz="932215" eaLnBrk="0" hangingPunct="0"/>
            <a:r>
              <a:rPr lang="en-US" sz="700" dirty="0">
                <a:solidFill>
                  <a:schemeClr val="bg1"/>
                </a:solidFill>
                <a:cs typeface="Segoe UI" pitchFamily="34" charset="0"/>
              </a:rPr>
              <a:t>© </a:t>
            </a:r>
            <a:r>
              <a:rPr lang="en-US" sz="700" dirty="0" smtClean="0">
                <a:solidFill>
                  <a:schemeClr val="bg1"/>
                </a:solidFill>
                <a:cs typeface="Segoe UI" pitchFamily="34" charset="0"/>
              </a:rPr>
              <a:t>2015 </a:t>
            </a:r>
            <a:r>
              <a:rPr lang="en-US" sz="700" dirty="0">
                <a:solidFill>
                  <a:schemeClr val="bg1"/>
                </a:solidFill>
                <a:cs typeface="Segoe UI" pitchFamily="34" charset="0"/>
              </a:rPr>
              <a:t>Microsoft Corporation. All rights reserved</a:t>
            </a:r>
            <a:r>
              <a:rPr lang="en-US" sz="700" dirty="0" smtClean="0">
                <a:solidFill>
                  <a:schemeClr val="bg1"/>
                </a:solidFill>
                <a:cs typeface="Segoe UI" pitchFamily="34" charset="0"/>
              </a:rPr>
              <a:t>.</a:t>
            </a:r>
          </a:p>
          <a:p>
            <a:pPr algn="r" defTabSz="932290" eaLnBrk="0" hangingPunct="0"/>
            <a:r>
              <a:rPr lang="en-US" sz="700" dirty="0" smtClean="0">
                <a:solidFill>
                  <a:schemeClr val="bg1"/>
                </a:solidFill>
                <a:cs typeface="Segoe UI" pitchFamily="34" charset="0"/>
              </a:rPr>
              <a:t>Microsoft, Windows and other product names are or may be registered trademarks and/or trademarks in the U.S. and/or other countries.</a:t>
            </a:r>
          </a:p>
          <a:p>
            <a:pPr algn="r" defTabSz="932290" eaLnBrk="0" hangingPunct="0"/>
            <a:r>
              <a:rPr lang="en-US" sz="700" dirty="0" smtClean="0">
                <a:solidFill>
                  <a:schemeClr val="bg1"/>
                </a:solidFill>
                <a:cs typeface="Segoe UI" pitchFamily="34" charset="0"/>
              </a:rPr>
              <a:t>MICROSOFT MAKES NO WARRANTIES, EXPRESS, IMPLIED OR STATUTORY, AS TO THE INFORMATION IN THIS PRESENTATION.</a:t>
            </a:r>
          </a:p>
          <a:p>
            <a:pPr algn="r" defTabSz="932215" eaLnBrk="0" hangingPunct="0"/>
            <a:r>
              <a:rPr lang="en-US" sz="700" dirty="0" smtClean="0">
                <a:gradFill>
                  <a:gsLst>
                    <a:gs pos="12389">
                      <a:srgbClr val="FFFFFF"/>
                    </a:gs>
                    <a:gs pos="54000">
                      <a:srgbClr val="FFFFFF"/>
                    </a:gs>
                  </a:gsLst>
                  <a:lin ang="5400000" scaled="0"/>
                </a:gradFill>
                <a:cs typeface="Segoe UI" pitchFamily="34" charset="0"/>
              </a:rPr>
              <a:t> </a:t>
            </a:r>
            <a:endParaRPr lang="en-US" sz="700" dirty="0">
              <a:gradFill>
                <a:gsLst>
                  <a:gs pos="12389">
                    <a:srgbClr val="FFFFFF"/>
                  </a:gs>
                  <a:gs pos="54000">
                    <a:srgbClr val="FFFFFF"/>
                  </a:gs>
                </a:gsLst>
                <a:lin ang="5400000" scaled="0"/>
              </a:gradFill>
              <a:cs typeface="Segoe UI" pitchFamily="34" charset="0"/>
            </a:endParaRP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5637" y="5750695"/>
            <a:ext cx="3291840" cy="701671"/>
          </a:xfrm>
          <a:prstGeom prst="rect">
            <a:avLst/>
          </a:prstGeom>
        </p:spPr>
      </p:pic>
    </p:spTree>
    <p:extLst>
      <p:ext uri="{BB962C8B-B14F-4D97-AF65-F5344CB8AC3E}">
        <p14:creationId xmlns:p14="http://schemas.microsoft.com/office/powerpoint/2010/main" val="1729398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490" indent="-290490">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454" indent="-280966">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944" indent="-290490">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526" indent="-228582">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107" indent="-228582">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2969643"/>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55663" y="6483350"/>
            <a:ext cx="2797175" cy="371475"/>
          </a:xfrm>
          <a:prstGeom prst="rect">
            <a:avLst/>
          </a:prstGeom>
        </p:spPr>
        <p:txBody>
          <a:bodyPr/>
          <a:lstStyle/>
          <a:p>
            <a:fld id="{0626A314-07C3-4D18-A5FC-2D5811D0A94B}" type="datetimeFigureOut">
              <a:rPr lang="en-NZ" smtClean="0"/>
              <a:t>4/09/2015</a:t>
            </a:fld>
            <a:endParaRPr lang="en-NZ" dirty="0"/>
          </a:p>
        </p:txBody>
      </p:sp>
      <p:sp>
        <p:nvSpPr>
          <p:cNvPr id="4" name="Footer Placeholder 3"/>
          <p:cNvSpPr>
            <a:spLocks noGrp="1"/>
          </p:cNvSpPr>
          <p:nvPr>
            <p:ph type="ftr" sz="quarter" idx="11"/>
          </p:nvPr>
        </p:nvSpPr>
        <p:spPr>
          <a:xfrm>
            <a:off x="4119563" y="6483350"/>
            <a:ext cx="4197350" cy="371475"/>
          </a:xfrm>
          <a:prstGeom prst="rect">
            <a:avLst/>
          </a:prstGeom>
        </p:spPr>
        <p:txBody>
          <a:bodyPr/>
          <a:lstStyle/>
          <a:p>
            <a:endParaRPr lang="en-NZ" dirty="0"/>
          </a:p>
        </p:txBody>
      </p:sp>
      <p:sp>
        <p:nvSpPr>
          <p:cNvPr id="5" name="Slide Number Placeholder 4"/>
          <p:cNvSpPr>
            <a:spLocks noGrp="1"/>
          </p:cNvSpPr>
          <p:nvPr>
            <p:ph type="sldNum" sz="quarter" idx="12"/>
          </p:nvPr>
        </p:nvSpPr>
        <p:spPr>
          <a:xfrm>
            <a:off x="8783638" y="6483350"/>
            <a:ext cx="2797175" cy="371475"/>
          </a:xfrm>
          <a:prstGeom prst="rect">
            <a:avLst/>
          </a:prstGeom>
        </p:spPr>
        <p:txBody>
          <a:bodyPr/>
          <a:lstStyle/>
          <a:p>
            <a:fld id="{FB0C7228-8968-4EAD-A859-852F0E05042B}" type="slidenum">
              <a:rPr lang="en-NZ" smtClean="0"/>
              <a:t>‹#›</a:t>
            </a:fld>
            <a:endParaRPr lang="en-NZ" dirty="0"/>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30162" y="1"/>
            <a:ext cx="12496800" cy="7002462"/>
          </a:xfrm>
          <a:prstGeom prst="rect">
            <a:avLst/>
          </a:prstGeom>
        </p:spPr>
      </p:pic>
    </p:spTree>
    <p:extLst>
      <p:ext uri="{BB962C8B-B14F-4D97-AF65-F5344CB8AC3E}">
        <p14:creationId xmlns:p14="http://schemas.microsoft.com/office/powerpoint/2010/main" val="82053931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1746059954"/>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a:solidFill>
            <a:srgbClr val="5C2D91"/>
          </a:solidFill>
        </p:spPr>
      </p:pic>
      <p:sp>
        <p:nvSpPr>
          <p:cNvPr id="9" name="Title 1"/>
          <p:cNvSpPr>
            <a:spLocks noGrp="1"/>
          </p:cNvSpPr>
          <p:nvPr>
            <p:ph type="title" hasCustomPrompt="1"/>
          </p:nvPr>
        </p:nvSpPr>
        <p:spPr>
          <a:xfrm>
            <a:off x="274702" y="2784565"/>
            <a:ext cx="9143936" cy="1524001"/>
          </a:xfrm>
          <a:solidFill>
            <a:srgbClr val="0078D7"/>
          </a:solidFill>
        </p:spPr>
        <p:txBody>
          <a:bodyPr lIns="146304" tIns="91440" rIns="146304" bIns="91440" anchor="t" anchorCtr="0"/>
          <a:lstStyle>
            <a:lvl1pPr>
              <a:defRPr sz="5399" spc="-100"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74702" y="4309889"/>
            <a:ext cx="7315137" cy="635173"/>
          </a:xfrm>
          <a:solidFill>
            <a:schemeClr val="accent2"/>
          </a:solidFill>
        </p:spPr>
        <p:txBody>
          <a:bodyPr lIns="146304" tIns="109728" rIns="146304" bIns="109728">
            <a:noAutofit/>
          </a:bodyPr>
          <a:lstStyle>
            <a:lvl1pPr marL="0" indent="0">
              <a:spcBef>
                <a:spcPts val="0"/>
              </a:spcBef>
              <a:buNone/>
              <a:defRPr sz="3200"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537325"/>
            <a:ext cx="12435840" cy="457200"/>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702" y="6678217"/>
            <a:ext cx="822951" cy="175415"/>
          </a:xfrm>
          <a:prstGeom prst="rect">
            <a:avLst/>
          </a:prstGeom>
        </p:spPr>
      </p:pic>
      <p:sp>
        <p:nvSpPr>
          <p:cNvPr id="4" name="Text Placeholder 3"/>
          <p:cNvSpPr>
            <a:spLocks noGrp="1"/>
          </p:cNvSpPr>
          <p:nvPr>
            <p:ph type="body" sz="quarter" idx="13" hasCustomPrompt="1"/>
          </p:nvPr>
        </p:nvSpPr>
        <p:spPr>
          <a:xfrm>
            <a:off x="7612430" y="4317198"/>
            <a:ext cx="1806208" cy="627864"/>
          </a:xfrm>
          <a:solidFill>
            <a:schemeClr val="accent3"/>
          </a:solidFill>
        </p:spPr>
        <p:txBody>
          <a:bodyPr/>
          <a:lstStyle>
            <a:lvl1pPr marL="0" indent="0" algn="ctr">
              <a:buFontTx/>
              <a:buNone/>
              <a:defRPr sz="3200" baseline="0">
                <a:solidFill>
                  <a:schemeClr val="bg1"/>
                </a:solidFill>
                <a:latin typeface="+mj-lt"/>
              </a:defRPr>
            </a:lvl1pPr>
            <a:lvl2pPr marL="342873" indent="0">
              <a:buFontTx/>
              <a:buNone/>
              <a:defRPr sz="1600">
                <a:latin typeface="+mn-lt"/>
              </a:defRPr>
            </a:lvl2pPr>
            <a:lvl3pPr marL="571454" indent="0">
              <a:buFontTx/>
              <a:buNone/>
              <a:defRPr sz="1600">
                <a:latin typeface="+mn-lt"/>
              </a:defRPr>
            </a:lvl3pPr>
            <a:lvl4pPr marL="800036" indent="0">
              <a:buFontTx/>
              <a:buNone/>
              <a:defRPr sz="1600">
                <a:latin typeface="+mn-lt"/>
              </a:defRPr>
            </a:lvl4pPr>
            <a:lvl5pPr marL="1028617" indent="0">
              <a:buFontTx/>
              <a:buNone/>
              <a:defRPr sz="1600">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2237" y="1343899"/>
            <a:ext cx="4733925" cy="1391363"/>
          </a:xfrm>
          <a:prstGeom prst="rect">
            <a:avLst/>
          </a:prstGeom>
        </p:spPr>
      </p:pic>
    </p:spTree>
    <p:extLst>
      <p:ext uri="{BB962C8B-B14F-4D97-AF65-F5344CB8AC3E}">
        <p14:creationId xmlns:p14="http://schemas.microsoft.com/office/powerpoint/2010/main" val="1901682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20354">
                      <a:schemeClr val="tx2"/>
                    </a:gs>
                    <a:gs pos="40000">
                      <a:schemeClr val="tx2"/>
                    </a:gs>
                  </a:gsLst>
                  <a:lin ang="5400000" scaled="0"/>
                </a:gradFill>
              </a:defRPr>
            </a:lvl1pPr>
            <a:lvl2pPr marL="0" indent="0">
              <a:buFontTx/>
              <a:buNone/>
              <a:defRPr sz="2000"/>
            </a:lvl2pPr>
            <a:lvl3pPr marL="228582" indent="0">
              <a:buNone/>
              <a:defRPr/>
            </a:lvl3pPr>
            <a:lvl4pPr marL="457163" indent="0">
              <a:buNone/>
              <a:defRPr/>
            </a:lvl4pPr>
            <a:lvl5pPr marL="685745"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133736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82" indent="0">
              <a:buNone/>
              <a:defRPr/>
            </a:lvl3pPr>
            <a:lvl4pPr marL="457163" indent="0">
              <a:buNone/>
              <a:defRPr/>
            </a:lvl4pPr>
            <a:lvl5pPr marL="685745"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609863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092881"/>
          </a:xfrm>
        </p:spPr>
        <p:txBody>
          <a:bodyPr>
            <a:spAutoFit/>
          </a:bodyPr>
          <a:lstStyle>
            <a:lvl1pPr>
              <a:buClr>
                <a:schemeClr val="tx2"/>
              </a:buClr>
              <a:defRPr sz="4000">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326847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092881"/>
          </a:xfrm>
        </p:spPr>
        <p:txBody>
          <a:bodyPr>
            <a:spAutoFit/>
          </a:bodyPr>
          <a:lstStyle>
            <a:lvl1pPr>
              <a:defRPr sz="40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131149"/>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389">
                      <a:schemeClr val="tx2"/>
                    </a:gs>
                    <a:gs pos="31000">
                      <a:schemeClr val="tx2"/>
                    </a:gs>
                  </a:gsLst>
                  <a:lin ang="5400000" scaled="0"/>
                </a:gradFill>
              </a:defRPr>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389">
                      <a:schemeClr val="tx2"/>
                    </a:gs>
                    <a:gs pos="31000">
                      <a:schemeClr val="tx2"/>
                    </a:gs>
                  </a:gsLst>
                  <a:lin ang="5400000" scaled="0"/>
                </a:gradFill>
              </a:defRPr>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7959926"/>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46586672"/>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1"/>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3588427678"/>
      </p:ext>
    </p:extLst>
  </p:cSld>
  <p:clrMap bg1="dk1" tx1="lt1" bg2="dk2" tx2="lt2" accent1="accent1" accent2="accent2" accent3="accent3" accent4="accent4" accent5="accent5" accent6="accent6" hlink="hlink" folHlink="folHlink"/>
  <p:sldLayoutIdLst>
    <p:sldLayoutId id="2147484337" r:id="rId1"/>
    <p:sldLayoutId id="2147484334" r:id="rId2"/>
    <p:sldLayoutId id="2147484335" r:id="rId3"/>
    <p:sldLayoutId id="2147484240" r:id="rId4"/>
    <p:sldLayoutId id="2147484272" r:id="rId5"/>
    <p:sldLayoutId id="2147484241" r:id="rId6"/>
    <p:sldLayoutId id="2147484273" r:id="rId7"/>
    <p:sldLayoutId id="2147484244" r:id="rId8"/>
    <p:sldLayoutId id="2147484274" r:id="rId9"/>
    <p:sldLayoutId id="2147484245" r:id="rId10"/>
    <p:sldLayoutId id="2147484275" r:id="rId11"/>
    <p:sldLayoutId id="2147484247" r:id="rId12"/>
    <p:sldLayoutId id="2147484249" r:id="rId13"/>
    <p:sldLayoutId id="2147484250" r:id="rId14"/>
    <p:sldLayoutId id="2147484264" r:id="rId15"/>
    <p:sldLayoutId id="2147484251" r:id="rId16"/>
    <p:sldLayoutId id="2147484270" r:id="rId17"/>
    <p:sldLayoutId id="2147484252" r:id="rId18"/>
    <p:sldLayoutId id="2147484253" r:id="rId19"/>
    <p:sldLayoutId id="2147484254" r:id="rId20"/>
    <p:sldLayoutId id="2147484271" r:id="rId21"/>
    <p:sldLayoutId id="2147484257" r:id="rId22"/>
    <p:sldLayoutId id="2147484258" r:id="rId23"/>
    <p:sldLayoutId id="2147484259" r:id="rId24"/>
    <p:sldLayoutId id="2147484260" r:id="rId25"/>
    <p:sldLayoutId id="2147484261" r:id="rId26"/>
    <p:sldLayoutId id="2147484263" r:id="rId27"/>
    <p:sldLayoutId id="2147484333" r:id="rId28"/>
    <p:sldLayoutId id="2147484338" r:id="rId29"/>
  </p:sldLayoutIdLst>
  <p:transition>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5" userDrawn="1">
          <p15:clr>
            <a:srgbClr val="5ACBF0"/>
          </p15:clr>
        </p15:guide>
        <p15:guide id="10" pos="4781" userDrawn="1">
          <p15:clr>
            <a:srgbClr val="5ACBF0"/>
          </p15:clr>
        </p15:guide>
        <p15:guide id="11" pos="5357" userDrawn="1">
          <p15:clr>
            <a:srgbClr val="5ACBF0"/>
          </p15:clr>
        </p15:guide>
        <p15:guide id="12" pos="5933" userDrawn="1">
          <p15:clr>
            <a:srgbClr val="5ACBF0"/>
          </p15:clr>
        </p15:guide>
        <p15:guide id="13" pos="6509" userDrawn="1">
          <p15:clr>
            <a:srgbClr val="5ACBF0"/>
          </p15:clr>
        </p15:guide>
        <p15:guide id="14" pos="7085" userDrawn="1">
          <p15:clr>
            <a:srgbClr val="5ACBF0"/>
          </p15:clr>
        </p15:guide>
        <p15:guide id="15" pos="7661" userDrawn="1">
          <p15:clr>
            <a:srgbClr val="5ACBF0"/>
          </p15:clr>
        </p15:guide>
        <p15:guide id="16" pos="288" userDrawn="1">
          <p15:clr>
            <a:srgbClr val="C35EA4"/>
          </p15:clr>
        </p15:guide>
        <p15:guide id="17" pos="7546"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10.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10.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10.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2.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10.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10.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10.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2.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png"/><Relationship Id="rId7"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4.png"/><Relationship Id="rId5" Type="http://schemas.microsoft.com/office/2007/relationships/hdphoto" Target="../media/hdphoto2.wdp"/><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29.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7.png"/><Relationship Id="rId7"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25.png"/><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7.png"/><Relationship Id="rId7" Type="http://schemas.microsoft.com/office/2007/relationships/hdphoto" Target="../media/hdphoto2.wdp"/><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23.png"/><Relationship Id="rId11" Type="http://schemas.microsoft.com/office/2007/relationships/hdphoto" Target="../media/hdphoto1.wdp"/><Relationship Id="rId5" Type="http://schemas.openxmlformats.org/officeDocument/2006/relationships/image" Target="../media/image19.png"/><Relationship Id="rId10" Type="http://schemas.openxmlformats.org/officeDocument/2006/relationships/image" Target="../media/image15.png"/><Relationship Id="rId4" Type="http://schemas.openxmlformats.org/officeDocument/2006/relationships/image" Target="../media/image24.png"/><Relationship Id="rId9" Type="http://schemas.openxmlformats.org/officeDocument/2006/relationships/image" Target="../media/image14.png"/></Relationships>
</file>

<file path=ppt/slides/_rels/slide2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28.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28.png"/><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5.png"/><Relationship Id="rId7" Type="http://schemas.microsoft.com/office/2007/relationships/hdphoto" Target="../media/hdphoto2.wdp"/><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9.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19.png"/><Relationship Id="rId9" Type="http://schemas.openxmlformats.org/officeDocument/2006/relationships/image" Target="../media/image24.png"/></Relationships>
</file>

<file path=ppt/slides/_rels/slide3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34.png"/><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29.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3.png"/><Relationship Id="rId7"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20.png"/><Relationship Id="rId11" Type="http://schemas.openxmlformats.org/officeDocument/2006/relationships/image" Target="../media/image10.png"/><Relationship Id="rId5" Type="http://schemas.openxmlformats.org/officeDocument/2006/relationships/image" Target="../media/image45.png"/><Relationship Id="rId10" Type="http://schemas.openxmlformats.org/officeDocument/2006/relationships/image" Target="../media/image47.png"/><Relationship Id="rId4" Type="http://schemas.openxmlformats.org/officeDocument/2006/relationships/image" Target="../media/image44.png"/><Relationship Id="rId9"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48.png"/><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48.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48.png"/><Relationship Id="rId4" Type="http://schemas.openxmlformats.org/officeDocument/2006/relationships/image" Target="../media/image16.png"/></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48.png"/><Relationship Id="rId4" Type="http://schemas.openxmlformats.org/officeDocument/2006/relationships/image" Target="../media/image16.png"/></Relationships>
</file>

<file path=ppt/slides/_rels/slide42.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9.png"/><Relationship Id="rId7" Type="http://schemas.openxmlformats.org/officeDocument/2006/relationships/image" Target="../media/image45.png"/><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image" Target="../media/image44.png"/><Relationship Id="rId11" Type="http://schemas.openxmlformats.org/officeDocument/2006/relationships/image" Target="../media/image53.png"/><Relationship Id="rId5" Type="http://schemas.openxmlformats.org/officeDocument/2006/relationships/image" Target="../media/image43.png"/><Relationship Id="rId10" Type="http://schemas.openxmlformats.org/officeDocument/2006/relationships/image" Target="../media/image36.png"/><Relationship Id="rId4" Type="http://schemas.openxmlformats.org/officeDocument/2006/relationships/image" Target="../media/image50.png"/><Relationship Id="rId9" Type="http://schemas.openxmlformats.org/officeDocument/2006/relationships/image" Target="../media/image52.png"/></Relationships>
</file>

<file path=ppt/slides/_rels/slide4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36.png"/><Relationship Id="rId7" Type="http://schemas.openxmlformats.org/officeDocument/2006/relationships/image" Target="../media/image49.png"/><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image" Target="../media/image53.png"/><Relationship Id="rId5" Type="http://schemas.openxmlformats.org/officeDocument/2006/relationships/image" Target="../media/image54.png"/><Relationship Id="rId4" Type="http://schemas.openxmlformats.org/officeDocument/2006/relationships/image" Target="../media/image17.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hyperlink" Target="http://aka.ms/containers"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hyperlink" Target="http://aka.ms/technetnz" TargetMode="External"/><Relationship Id="rId7" Type="http://schemas.openxmlformats.org/officeDocument/2006/relationships/image" Target="../media/image56.png"/><Relationship Id="rId2" Type="http://schemas.openxmlformats.org/officeDocument/2006/relationships/notesSlide" Target="../notesSlides/notesSlide45.xml"/><Relationship Id="rId1" Type="http://schemas.openxmlformats.org/officeDocument/2006/relationships/slideLayout" Target="../slideLayouts/slideLayout12.xml"/><Relationship Id="rId6" Type="http://schemas.openxmlformats.org/officeDocument/2006/relationships/hyperlink" Target="http://www.microsoft.com/learning" TargetMode="External"/><Relationship Id="rId11" Type="http://schemas.openxmlformats.org/officeDocument/2006/relationships/image" Target="../media/image60.png"/><Relationship Id="rId5" Type="http://schemas.openxmlformats.org/officeDocument/2006/relationships/hyperlink" Target="http://aka.ms/ch9nz" TargetMode="External"/><Relationship Id="rId10" Type="http://schemas.openxmlformats.org/officeDocument/2006/relationships/image" Target="../media/image59.png"/><Relationship Id="rId4" Type="http://schemas.openxmlformats.org/officeDocument/2006/relationships/hyperlink" Target="http://aka.ms/msdnnz" TargetMode="External"/><Relationship Id="rId9" Type="http://schemas.openxmlformats.org/officeDocument/2006/relationships/image" Target="../media/image58.png"/></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46.xml"/><Relationship Id="rId1" Type="http://schemas.openxmlformats.org/officeDocument/2006/relationships/slideLayout" Target="../slideLayouts/slideLayout1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6.png"/><Relationship Id="rId5" Type="http://schemas.microsoft.com/office/2007/relationships/hdphoto" Target="../media/hdphoto1.wdp"/><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microsoft.com/office/2007/relationships/hdphoto" Target="../media/hdphoto1.wdp"/><Relationship Id="rId5" Type="http://schemas.openxmlformats.org/officeDocument/2006/relationships/image" Target="../media/image15.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21.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27952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120" name="Picture 119"/>
          <p:cNvPicPr>
            <a:picLocks noChangeAspect="1"/>
          </p:cNvPicPr>
          <p:nvPr/>
        </p:nvPicPr>
        <p:blipFill>
          <a:blip r:embed="rId5"/>
          <a:stretch>
            <a:fillRect/>
          </a:stretch>
        </p:blipFill>
        <p:spPr>
          <a:xfrm>
            <a:off x="9787204" y="2551689"/>
            <a:ext cx="2015267" cy="1152270"/>
          </a:xfrm>
          <a:prstGeom prst="rect">
            <a:avLst/>
          </a:prstGeom>
        </p:spPr>
      </p:pic>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4" name="Rectangle 73"/>
          <p:cNvSpPr/>
          <p:nvPr/>
        </p:nvSpPr>
        <p:spPr bwMode="auto">
          <a:xfrm>
            <a:off x="9800819" y="3901181"/>
            <a:ext cx="2001652"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398" fontAlgn="base">
              <a:spcBef>
                <a:spcPct val="0"/>
              </a:spcBef>
              <a:spcAft>
                <a:spcPct val="0"/>
              </a:spcAft>
            </a:pPr>
            <a:r>
              <a:rPr lang="en-US" dirty="0" smtClean="0">
                <a:gradFill>
                  <a:gsLst>
                    <a:gs pos="16814">
                      <a:srgbClr val="FFFFFF"/>
                    </a:gs>
                    <a:gs pos="46000">
                      <a:srgbClr val="FFFFFF"/>
                    </a:gs>
                  </a:gsLst>
                  <a:lin ang="5400000" scaled="0"/>
                </a:gradFill>
              </a:rPr>
              <a:t>C:\Windows\*</a:t>
            </a:r>
            <a:endParaRPr lang="en-US" dirty="0">
              <a:gradFill>
                <a:gsLst>
                  <a:gs pos="16814">
                    <a:srgbClr val="FFFFFF"/>
                  </a:gs>
                  <a:gs pos="46000">
                    <a:srgbClr val="FFFFFF"/>
                  </a:gs>
                </a:gsLst>
                <a:lin ang="5400000" scaled="0"/>
              </a:gradFill>
            </a:endParaRPr>
          </a:p>
        </p:txBody>
      </p:sp>
      <p:pic>
        <p:nvPicPr>
          <p:cNvPr id="75" name="Picture 74"/>
          <p:cNvPicPr>
            <a:picLocks noChangeAspect="1"/>
          </p:cNvPicPr>
          <p:nvPr/>
        </p:nvPicPr>
        <p:blipFill>
          <a:blip r:embed="rId6"/>
          <a:stretch>
            <a:fillRect/>
          </a:stretch>
        </p:blipFill>
        <p:spPr>
          <a:xfrm>
            <a:off x="3483133" y="3413391"/>
            <a:ext cx="2878638" cy="1645920"/>
          </a:xfrm>
          <a:prstGeom prst="rect">
            <a:avLst/>
          </a:prstGeom>
        </p:spPr>
      </p:pic>
      <p:sp>
        <p:nvSpPr>
          <p:cNvPr id="76" name="TextBox 75"/>
          <p:cNvSpPr txBox="1"/>
          <p:nvPr/>
        </p:nvSpPr>
        <p:spPr>
          <a:xfrm>
            <a:off x="3475038" y="3943141"/>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i="1" dirty="0" smtClean="0">
                <a:gradFill>
                  <a:gsLst>
                    <a:gs pos="16814">
                      <a:srgbClr val="FFFFFF"/>
                    </a:gs>
                    <a:gs pos="46000">
                      <a:srgbClr val="FFFFFF"/>
                    </a:gs>
                  </a:gsLst>
                  <a:lin ang="5400000" scaled="0"/>
                </a:gradFill>
              </a:rPr>
              <a:t>empty</a:t>
            </a:r>
            <a:endParaRPr lang="en-US" sz="2000" i="1" dirty="0">
              <a:gradFill>
                <a:gsLst>
                  <a:gs pos="16814">
                    <a:srgbClr val="FFFFFF"/>
                  </a:gs>
                  <a:gs pos="46000">
                    <a:srgbClr val="FFFFFF"/>
                  </a:gs>
                </a:gsLst>
                <a:lin ang="5400000" scaled="0"/>
              </a:gradFill>
            </a:endParaRPr>
          </a:p>
        </p:txBody>
      </p:sp>
      <p:sp>
        <p:nvSpPr>
          <p:cNvPr id="78" name="Right Arrow 77"/>
          <p:cNvSpPr/>
          <p:nvPr/>
        </p:nvSpPr>
        <p:spPr bwMode="auto">
          <a:xfrm>
            <a:off x="9179032" y="3928408"/>
            <a:ext cx="500611" cy="484632"/>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54939747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120" name="Picture 119"/>
          <p:cNvPicPr>
            <a:picLocks noChangeAspect="1"/>
          </p:cNvPicPr>
          <p:nvPr/>
        </p:nvPicPr>
        <p:blipFill>
          <a:blip r:embed="rId5"/>
          <a:stretch>
            <a:fillRect/>
          </a:stretch>
        </p:blipFill>
        <p:spPr>
          <a:xfrm>
            <a:off x="9787204" y="2551689"/>
            <a:ext cx="2015267" cy="1152270"/>
          </a:xfrm>
          <a:prstGeom prst="rect">
            <a:avLst/>
          </a:prstGeom>
        </p:spPr>
      </p:pic>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4" name="Rectangle 73"/>
          <p:cNvSpPr/>
          <p:nvPr/>
        </p:nvSpPr>
        <p:spPr bwMode="auto">
          <a:xfrm>
            <a:off x="9800819" y="3901181"/>
            <a:ext cx="2001652"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398" fontAlgn="base">
              <a:spcBef>
                <a:spcPct val="0"/>
              </a:spcBef>
              <a:spcAft>
                <a:spcPct val="0"/>
              </a:spcAft>
            </a:pPr>
            <a:r>
              <a:rPr lang="en-US" dirty="0" smtClean="0">
                <a:gradFill>
                  <a:gsLst>
                    <a:gs pos="16814">
                      <a:srgbClr val="FFFFFF"/>
                    </a:gs>
                    <a:gs pos="46000">
                      <a:srgbClr val="FFFFFF"/>
                    </a:gs>
                  </a:gsLst>
                  <a:lin ang="5400000" scaled="0"/>
                </a:gradFill>
              </a:rPr>
              <a:t>C:\Windows\*</a:t>
            </a:r>
            <a:endParaRPr lang="en-US" dirty="0">
              <a:gradFill>
                <a:gsLst>
                  <a:gs pos="16814">
                    <a:srgbClr val="FFFFFF"/>
                  </a:gs>
                  <a:gs pos="46000">
                    <a:srgbClr val="FFFFFF"/>
                  </a:gs>
                </a:gsLst>
                <a:lin ang="5400000" scaled="0"/>
              </a:gradFill>
            </a:endParaRPr>
          </a:p>
        </p:txBody>
      </p:sp>
      <p:pic>
        <p:nvPicPr>
          <p:cNvPr id="75" name="Picture 74"/>
          <p:cNvPicPr>
            <a:picLocks noChangeAspect="1"/>
          </p:cNvPicPr>
          <p:nvPr/>
        </p:nvPicPr>
        <p:blipFill>
          <a:blip r:embed="rId6"/>
          <a:stretch>
            <a:fillRect/>
          </a:stretch>
        </p:blipFill>
        <p:spPr>
          <a:xfrm>
            <a:off x="3483133" y="3413391"/>
            <a:ext cx="2878638" cy="1645920"/>
          </a:xfrm>
          <a:prstGeom prst="rect">
            <a:avLst/>
          </a:prstGeom>
        </p:spPr>
      </p:pic>
      <p:sp>
        <p:nvSpPr>
          <p:cNvPr id="76" name="TextBox 75"/>
          <p:cNvSpPr txBox="1"/>
          <p:nvPr/>
        </p:nvSpPr>
        <p:spPr>
          <a:xfrm>
            <a:off x="3475038" y="3943141"/>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i="1" dirty="0" smtClean="0">
                <a:gradFill>
                  <a:gsLst>
                    <a:gs pos="16814">
                      <a:srgbClr val="FFFFFF"/>
                    </a:gs>
                    <a:gs pos="46000">
                      <a:srgbClr val="FFFFFF"/>
                    </a:gs>
                  </a:gsLst>
                  <a:lin ang="5400000" scaled="0"/>
                </a:gradFill>
              </a:rPr>
              <a:t>empty</a:t>
            </a:r>
            <a:endParaRPr lang="en-US" sz="2000" i="1" dirty="0">
              <a:gradFill>
                <a:gsLst>
                  <a:gs pos="16814">
                    <a:srgbClr val="FFFFFF"/>
                  </a:gs>
                  <a:gs pos="46000">
                    <a:srgbClr val="FFFFFF"/>
                  </a:gs>
                </a:gsLst>
                <a:lin ang="5400000" scaled="0"/>
              </a:gradFill>
            </a:endParaRPr>
          </a:p>
        </p:txBody>
      </p:sp>
      <p:sp>
        <p:nvSpPr>
          <p:cNvPr id="78" name="Rectangle 77"/>
          <p:cNvSpPr/>
          <p:nvPr/>
        </p:nvSpPr>
        <p:spPr bwMode="auto">
          <a:xfrm>
            <a:off x="9787204" y="1313364"/>
            <a:ext cx="2001652" cy="711784"/>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dirty="0" smtClean="0">
                <a:solidFill>
                  <a:srgbClr val="000000"/>
                </a:solidFill>
              </a:rPr>
              <a:t>C:\nodeJS</a:t>
            </a:r>
            <a:endParaRPr lang="en-US" dirty="0">
              <a:solidFill>
                <a:srgbClr val="000000"/>
              </a:solidFill>
            </a:endParaRPr>
          </a:p>
        </p:txBody>
      </p:sp>
      <p:sp>
        <p:nvSpPr>
          <p:cNvPr id="5" name="Down Arrow 4"/>
          <p:cNvSpPr/>
          <p:nvPr/>
        </p:nvSpPr>
        <p:spPr bwMode="auto">
          <a:xfrm>
            <a:off x="10190032" y="2023962"/>
            <a:ext cx="1195996" cy="544576"/>
          </a:xfrm>
          <a:prstGeom prst="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79" name="Right Arrow 78"/>
          <p:cNvSpPr/>
          <p:nvPr/>
        </p:nvSpPr>
        <p:spPr bwMode="auto">
          <a:xfrm>
            <a:off x="9179032" y="3928408"/>
            <a:ext cx="500611" cy="484632"/>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404623831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120" name="Picture 119"/>
          <p:cNvPicPr>
            <a:picLocks noChangeAspect="1"/>
          </p:cNvPicPr>
          <p:nvPr/>
        </p:nvPicPr>
        <p:blipFill>
          <a:blip r:embed="rId5"/>
          <a:stretch>
            <a:fillRect/>
          </a:stretch>
        </p:blipFill>
        <p:spPr>
          <a:xfrm>
            <a:off x="9787204" y="2551689"/>
            <a:ext cx="2015267" cy="1152270"/>
          </a:xfrm>
          <a:prstGeom prst="rect">
            <a:avLst/>
          </a:prstGeom>
        </p:spPr>
      </p:pic>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4" name="Rectangle 73"/>
          <p:cNvSpPr/>
          <p:nvPr/>
        </p:nvSpPr>
        <p:spPr bwMode="auto">
          <a:xfrm>
            <a:off x="9800819" y="3901181"/>
            <a:ext cx="2001652"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398" fontAlgn="base">
              <a:spcBef>
                <a:spcPct val="0"/>
              </a:spcBef>
              <a:spcAft>
                <a:spcPct val="0"/>
              </a:spcAft>
            </a:pPr>
            <a:r>
              <a:rPr lang="en-US" dirty="0" smtClean="0">
                <a:gradFill>
                  <a:gsLst>
                    <a:gs pos="16814">
                      <a:srgbClr val="FFFFFF"/>
                    </a:gs>
                    <a:gs pos="46000">
                      <a:srgbClr val="FFFFFF"/>
                    </a:gs>
                  </a:gsLst>
                  <a:lin ang="5400000" scaled="0"/>
                </a:gradFill>
              </a:rPr>
              <a:t>C:\Windows\*</a:t>
            </a:r>
          </a:p>
          <a:p>
            <a:pPr defTabSz="932398" fontAlgn="base">
              <a:spcBef>
                <a:spcPct val="0"/>
              </a:spcBef>
              <a:spcAft>
                <a:spcPct val="0"/>
              </a:spcAft>
            </a:pPr>
            <a:r>
              <a:rPr lang="en-US" dirty="0" smtClean="0">
                <a:gradFill>
                  <a:gsLst>
                    <a:gs pos="16814">
                      <a:srgbClr val="FFFFFF"/>
                    </a:gs>
                    <a:gs pos="46000">
                      <a:srgbClr val="FFFFFF"/>
                    </a:gs>
                  </a:gsLst>
                  <a:lin ang="5400000" scaled="0"/>
                </a:gradFill>
              </a:rPr>
              <a:t>C:\nodeJS</a:t>
            </a:r>
            <a:endParaRPr lang="en-US" dirty="0">
              <a:gradFill>
                <a:gsLst>
                  <a:gs pos="16814">
                    <a:srgbClr val="FFFFFF"/>
                  </a:gs>
                  <a:gs pos="46000">
                    <a:srgbClr val="FFFFFF"/>
                  </a:gs>
                </a:gsLst>
                <a:lin ang="5400000" scaled="0"/>
              </a:gradFill>
            </a:endParaRPr>
          </a:p>
        </p:txBody>
      </p:sp>
      <p:pic>
        <p:nvPicPr>
          <p:cNvPr id="75" name="Picture 74"/>
          <p:cNvPicPr>
            <a:picLocks noChangeAspect="1"/>
          </p:cNvPicPr>
          <p:nvPr/>
        </p:nvPicPr>
        <p:blipFill>
          <a:blip r:embed="rId6"/>
          <a:stretch>
            <a:fillRect/>
          </a:stretch>
        </p:blipFill>
        <p:spPr>
          <a:xfrm>
            <a:off x="3483133" y="3413391"/>
            <a:ext cx="2878638" cy="1645920"/>
          </a:xfrm>
          <a:prstGeom prst="rect">
            <a:avLst/>
          </a:prstGeom>
        </p:spPr>
      </p:pic>
      <p:sp>
        <p:nvSpPr>
          <p:cNvPr id="76" name="TextBox 75"/>
          <p:cNvSpPr txBox="1"/>
          <p:nvPr/>
        </p:nvSpPr>
        <p:spPr>
          <a:xfrm>
            <a:off x="3475038" y="3943141"/>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sp>
        <p:nvSpPr>
          <p:cNvPr id="78" name="Rectangle 77"/>
          <p:cNvSpPr/>
          <p:nvPr/>
        </p:nvSpPr>
        <p:spPr bwMode="auto">
          <a:xfrm>
            <a:off x="9787204" y="1313364"/>
            <a:ext cx="2001652" cy="711784"/>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dirty="0" smtClean="0">
                <a:solidFill>
                  <a:srgbClr val="000000"/>
                </a:solidFill>
              </a:rPr>
              <a:t>C:\nodeJS</a:t>
            </a:r>
            <a:endParaRPr lang="en-US" dirty="0">
              <a:solidFill>
                <a:srgbClr val="000000"/>
              </a:solidFill>
            </a:endParaRPr>
          </a:p>
        </p:txBody>
      </p:sp>
      <p:sp>
        <p:nvSpPr>
          <p:cNvPr id="5" name="Down Arrow 4"/>
          <p:cNvSpPr/>
          <p:nvPr/>
        </p:nvSpPr>
        <p:spPr bwMode="auto">
          <a:xfrm>
            <a:off x="10190032" y="2023962"/>
            <a:ext cx="1195996" cy="544576"/>
          </a:xfrm>
          <a:prstGeom prst="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79" name="Right Arrow 78"/>
          <p:cNvSpPr/>
          <p:nvPr/>
        </p:nvSpPr>
        <p:spPr bwMode="auto">
          <a:xfrm>
            <a:off x="9179032" y="3928408"/>
            <a:ext cx="500611" cy="484632"/>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186724474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pic>
        <p:nvPicPr>
          <p:cNvPr id="75" name="Picture 74"/>
          <p:cNvPicPr>
            <a:picLocks noChangeAspect="1"/>
          </p:cNvPicPr>
          <p:nvPr/>
        </p:nvPicPr>
        <p:blipFill>
          <a:blip r:embed="rId5"/>
          <a:stretch>
            <a:fillRect/>
          </a:stretch>
        </p:blipFill>
        <p:spPr>
          <a:xfrm>
            <a:off x="3483133" y="3413391"/>
            <a:ext cx="2878638" cy="1645920"/>
          </a:xfrm>
          <a:prstGeom prst="rect">
            <a:avLst/>
          </a:prstGeom>
        </p:spPr>
      </p:pic>
      <p:sp>
        <p:nvSpPr>
          <p:cNvPr id="76" name="TextBox 75"/>
          <p:cNvSpPr txBox="1"/>
          <p:nvPr/>
        </p:nvSpPr>
        <p:spPr>
          <a:xfrm>
            <a:off x="3475038" y="3943141"/>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pic>
        <p:nvPicPr>
          <p:cNvPr id="79" name="Picture 78"/>
          <p:cNvPicPr>
            <a:picLocks noChangeAspect="1"/>
          </p:cNvPicPr>
          <p:nvPr/>
        </p:nvPicPr>
        <p:blipFill>
          <a:blip r:embed="rId6"/>
          <a:stretch>
            <a:fillRect/>
          </a:stretch>
        </p:blipFill>
        <p:spPr>
          <a:xfrm>
            <a:off x="9794121" y="2559331"/>
            <a:ext cx="2015047" cy="1152144"/>
          </a:xfrm>
          <a:prstGeom prst="rect">
            <a:avLst/>
          </a:prstGeom>
        </p:spPr>
      </p:pic>
    </p:spTree>
    <p:extLst>
      <p:ext uri="{BB962C8B-B14F-4D97-AF65-F5344CB8AC3E}">
        <p14:creationId xmlns:p14="http://schemas.microsoft.com/office/powerpoint/2010/main" val="293578614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grpSp>
        <p:nvGrpSpPr>
          <p:cNvPr id="31" name="Group 30"/>
          <p:cNvGrpSpPr/>
          <p:nvPr/>
        </p:nvGrpSpPr>
        <p:grpSpPr>
          <a:xfrm>
            <a:off x="690845" y="3389694"/>
            <a:ext cx="1882150" cy="951832"/>
            <a:chOff x="4962561" y="2484878"/>
            <a:chExt cx="2522622" cy="1409700"/>
          </a:xfrm>
        </p:grpSpPr>
        <p:grpSp>
          <p:nvGrpSpPr>
            <p:cNvPr id="32" name="Group 31"/>
            <p:cNvGrpSpPr/>
            <p:nvPr/>
          </p:nvGrpSpPr>
          <p:grpSpPr>
            <a:xfrm>
              <a:off x="4962561" y="2484878"/>
              <a:ext cx="2522622" cy="1409700"/>
              <a:chOff x="3703637" y="1744662"/>
              <a:chExt cx="5181600" cy="2895600"/>
            </a:xfrm>
          </p:grpSpPr>
          <p:sp>
            <p:nvSpPr>
              <p:cNvPr id="42" name="Rectangle 41"/>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ight Bracket 42"/>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44" name="Left Bracket 43"/>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33" name="Straight Connector 32"/>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5151321" y="2732528"/>
              <a:ext cx="364693" cy="914400"/>
              <a:chOff x="5528956" y="2849562"/>
              <a:chExt cx="729385" cy="1828800"/>
            </a:xfrm>
          </p:grpSpPr>
          <p:cxnSp>
            <p:nvCxnSpPr>
              <p:cNvPr id="38" name="Straight Connector 37"/>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pic>
        <p:nvPicPr>
          <p:cNvPr id="79" name="Picture 78"/>
          <p:cNvPicPr>
            <a:picLocks noChangeAspect="1"/>
          </p:cNvPicPr>
          <p:nvPr/>
        </p:nvPicPr>
        <p:blipFill>
          <a:blip r:embed="rId4"/>
          <a:stretch>
            <a:fillRect/>
          </a:stretch>
        </p:blipFill>
        <p:spPr>
          <a:xfrm>
            <a:off x="3483133" y="3355486"/>
            <a:ext cx="2872629" cy="1645920"/>
          </a:xfrm>
          <a:prstGeom prst="rect">
            <a:avLst/>
          </a:prstGeom>
        </p:spPr>
      </p:pic>
      <p:sp>
        <p:nvSpPr>
          <p:cNvPr id="80" name="TextBox 79"/>
          <p:cNvSpPr txBox="1"/>
          <p:nvPr/>
        </p:nvSpPr>
        <p:spPr>
          <a:xfrm>
            <a:off x="3961332" y="3703959"/>
            <a:ext cx="1916229"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Application</a:t>
            </a:r>
          </a:p>
          <a:p>
            <a:pPr algn="ctr">
              <a:lnSpc>
                <a:spcPct val="90000"/>
              </a:lnSpc>
              <a:spcAft>
                <a:spcPts val="600"/>
              </a:spcAft>
            </a:pPr>
            <a:r>
              <a:rPr lang="en-US" sz="2400" dirty="0" smtClean="0">
                <a:gradFill>
                  <a:gsLst>
                    <a:gs pos="2917">
                      <a:srgbClr val="FFFFFF"/>
                    </a:gs>
                    <a:gs pos="30000">
                      <a:srgbClr val="FFFFFF"/>
                    </a:gs>
                  </a:gsLst>
                  <a:lin ang="5400000" scaled="0"/>
                </a:gradFill>
              </a:rPr>
              <a:t>Framework</a:t>
            </a:r>
          </a:p>
        </p:txBody>
      </p:sp>
      <p:pic>
        <p:nvPicPr>
          <p:cNvPr id="81" name="Picture 80"/>
          <p:cNvPicPr>
            <a:picLocks noChangeAspect="1"/>
          </p:cNvPicPr>
          <p:nvPr/>
        </p:nvPicPr>
        <p:blipFill>
          <a:blip r:embed="rId5"/>
          <a:stretch>
            <a:fillRect/>
          </a:stretch>
        </p:blipFill>
        <p:spPr>
          <a:xfrm>
            <a:off x="9794121" y="2559331"/>
            <a:ext cx="2015047" cy="1152144"/>
          </a:xfrm>
          <a:prstGeom prst="rect">
            <a:avLst/>
          </a:prstGeom>
        </p:spPr>
      </p:pic>
      <p:sp>
        <p:nvSpPr>
          <p:cNvPr id="5" name="Left Arrow 4"/>
          <p:cNvSpPr/>
          <p:nvPr/>
        </p:nvSpPr>
        <p:spPr bwMode="auto">
          <a:xfrm rot="738143">
            <a:off x="2565356" y="3867468"/>
            <a:ext cx="910953" cy="295035"/>
          </a:xfrm>
          <a:prstGeom prst="leftArrow">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31247818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grpSp>
        <p:nvGrpSpPr>
          <p:cNvPr id="31" name="Group 30"/>
          <p:cNvGrpSpPr/>
          <p:nvPr/>
        </p:nvGrpSpPr>
        <p:grpSpPr>
          <a:xfrm>
            <a:off x="690845" y="3389694"/>
            <a:ext cx="1882150" cy="951832"/>
            <a:chOff x="4962561" y="2484878"/>
            <a:chExt cx="2522622" cy="1409700"/>
          </a:xfrm>
        </p:grpSpPr>
        <p:grpSp>
          <p:nvGrpSpPr>
            <p:cNvPr id="32" name="Group 31"/>
            <p:cNvGrpSpPr/>
            <p:nvPr/>
          </p:nvGrpSpPr>
          <p:grpSpPr>
            <a:xfrm>
              <a:off x="4962561" y="2484878"/>
              <a:ext cx="2522622" cy="1409700"/>
              <a:chOff x="3703637" y="1744662"/>
              <a:chExt cx="5181600" cy="2895600"/>
            </a:xfrm>
          </p:grpSpPr>
          <p:sp>
            <p:nvSpPr>
              <p:cNvPr id="42" name="Rectangle 41"/>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ight Bracket 42"/>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44" name="Left Bracket 43"/>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33" name="Straight Connector 32"/>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5151321" y="2732528"/>
              <a:ext cx="364693" cy="914400"/>
              <a:chOff x="5528956" y="2849562"/>
              <a:chExt cx="729385" cy="1828800"/>
            </a:xfrm>
          </p:grpSpPr>
          <p:cxnSp>
            <p:nvCxnSpPr>
              <p:cNvPr id="38" name="Straight Connector 37"/>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120" name="Picture 119"/>
          <p:cNvPicPr>
            <a:picLocks noChangeAspect="1"/>
          </p:cNvPicPr>
          <p:nvPr/>
        </p:nvPicPr>
        <p:blipFill>
          <a:blip r:embed="rId5"/>
          <a:stretch>
            <a:fillRect/>
          </a:stretch>
        </p:blipFill>
        <p:spPr>
          <a:xfrm>
            <a:off x="9787204" y="2551689"/>
            <a:ext cx="2015267" cy="1152270"/>
          </a:xfrm>
          <a:prstGeom prst="rect">
            <a:avLst/>
          </a:prstGeom>
        </p:spPr>
      </p:pic>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4" name="Rectangle 73"/>
          <p:cNvSpPr/>
          <p:nvPr/>
        </p:nvSpPr>
        <p:spPr bwMode="auto">
          <a:xfrm>
            <a:off x="9800819" y="3901181"/>
            <a:ext cx="2001652"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398" fontAlgn="base">
              <a:spcBef>
                <a:spcPct val="0"/>
              </a:spcBef>
              <a:spcAft>
                <a:spcPct val="0"/>
              </a:spcAft>
            </a:pPr>
            <a:r>
              <a:rPr lang="en-US" dirty="0" smtClean="0">
                <a:gradFill>
                  <a:gsLst>
                    <a:gs pos="16814">
                      <a:srgbClr val="FFFFFF"/>
                    </a:gs>
                    <a:gs pos="46000">
                      <a:srgbClr val="FFFFFF"/>
                    </a:gs>
                  </a:gsLst>
                  <a:lin ang="5400000" scaled="0"/>
                </a:gradFill>
              </a:rPr>
              <a:t>C:\Windows\*</a:t>
            </a:r>
          </a:p>
          <a:p>
            <a:pPr defTabSz="932398" fontAlgn="base">
              <a:spcBef>
                <a:spcPct val="0"/>
              </a:spcBef>
              <a:spcAft>
                <a:spcPct val="0"/>
              </a:spcAft>
            </a:pPr>
            <a:r>
              <a:rPr lang="en-US" dirty="0" smtClean="0">
                <a:gradFill>
                  <a:gsLst>
                    <a:gs pos="16814">
                      <a:srgbClr val="FFFFFF"/>
                    </a:gs>
                    <a:gs pos="46000">
                      <a:srgbClr val="FFFFFF"/>
                    </a:gs>
                  </a:gsLst>
                  <a:lin ang="5400000" scaled="0"/>
                </a:gradFill>
              </a:rPr>
              <a:t>C:\nodeJS</a:t>
            </a:r>
            <a:endParaRPr lang="en-US" dirty="0">
              <a:gradFill>
                <a:gsLst>
                  <a:gs pos="16814">
                    <a:srgbClr val="FFFFFF"/>
                  </a:gs>
                  <a:gs pos="46000">
                    <a:srgbClr val="FFFFFF"/>
                  </a:gs>
                </a:gsLst>
                <a:lin ang="5400000" scaled="0"/>
              </a:gradFill>
            </a:endParaRP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pic>
        <p:nvPicPr>
          <p:cNvPr id="79" name="Picture 78"/>
          <p:cNvPicPr>
            <a:picLocks noChangeAspect="1"/>
          </p:cNvPicPr>
          <p:nvPr/>
        </p:nvPicPr>
        <p:blipFill>
          <a:blip r:embed="rId4"/>
          <a:stretch>
            <a:fillRect/>
          </a:stretch>
        </p:blipFill>
        <p:spPr>
          <a:xfrm>
            <a:off x="3483133" y="3355486"/>
            <a:ext cx="2872629" cy="1645920"/>
          </a:xfrm>
          <a:prstGeom prst="rect">
            <a:avLst/>
          </a:prstGeom>
        </p:spPr>
      </p:pic>
      <p:sp>
        <p:nvSpPr>
          <p:cNvPr id="80" name="TextBox 79"/>
          <p:cNvSpPr txBox="1"/>
          <p:nvPr/>
        </p:nvSpPr>
        <p:spPr>
          <a:xfrm>
            <a:off x="3961332" y="3703959"/>
            <a:ext cx="1916229"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Application</a:t>
            </a:r>
          </a:p>
          <a:p>
            <a:pPr algn="ctr">
              <a:lnSpc>
                <a:spcPct val="90000"/>
              </a:lnSpc>
              <a:spcAft>
                <a:spcPts val="600"/>
              </a:spcAft>
            </a:pPr>
            <a:r>
              <a:rPr lang="en-US" sz="2400" dirty="0" smtClean="0">
                <a:gradFill>
                  <a:gsLst>
                    <a:gs pos="2917">
                      <a:srgbClr val="FFFFFF"/>
                    </a:gs>
                    <a:gs pos="30000">
                      <a:srgbClr val="FFFFFF"/>
                    </a:gs>
                  </a:gsLst>
                  <a:lin ang="5400000" scaled="0"/>
                </a:gradFill>
              </a:rPr>
              <a:t>Framework</a:t>
            </a:r>
          </a:p>
        </p:txBody>
      </p:sp>
      <p:pic>
        <p:nvPicPr>
          <p:cNvPr id="75" name="Picture 74"/>
          <p:cNvPicPr>
            <a:picLocks noChangeAspect="1"/>
          </p:cNvPicPr>
          <p:nvPr/>
        </p:nvPicPr>
        <p:blipFill>
          <a:blip r:embed="rId6"/>
          <a:stretch>
            <a:fillRect/>
          </a:stretch>
        </p:blipFill>
        <p:spPr>
          <a:xfrm>
            <a:off x="3472336" y="1609220"/>
            <a:ext cx="2878638" cy="1645920"/>
          </a:xfrm>
          <a:prstGeom prst="rect">
            <a:avLst/>
          </a:prstGeom>
        </p:spPr>
      </p:pic>
      <p:sp>
        <p:nvSpPr>
          <p:cNvPr id="76" name="TextBox 75"/>
          <p:cNvSpPr txBox="1"/>
          <p:nvPr/>
        </p:nvSpPr>
        <p:spPr>
          <a:xfrm>
            <a:off x="3464241" y="2138970"/>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8" name="Rectangle 77"/>
          <p:cNvSpPr/>
          <p:nvPr/>
        </p:nvSpPr>
        <p:spPr bwMode="auto">
          <a:xfrm>
            <a:off x="6503483" y="2075107"/>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i="1" dirty="0" smtClean="0">
                <a:gradFill>
                  <a:gsLst>
                    <a:gs pos="16814">
                      <a:srgbClr val="FFFFFF"/>
                    </a:gs>
                    <a:gs pos="46000">
                      <a:srgbClr val="FFFFFF"/>
                    </a:gs>
                  </a:gsLst>
                  <a:lin ang="5400000" scaled="0"/>
                </a:gradFill>
              </a:rPr>
              <a:t>Empty</a:t>
            </a:r>
            <a:endParaRPr lang="en-US" sz="2000" i="1" dirty="0">
              <a:gradFill>
                <a:gsLst>
                  <a:gs pos="16814">
                    <a:srgbClr val="FFFFFF"/>
                  </a:gs>
                  <a:gs pos="46000">
                    <a:srgbClr val="FFFFFF"/>
                  </a:gs>
                </a:gsLst>
                <a:lin ang="5400000" scaled="0"/>
              </a:gradFill>
            </a:endParaRPr>
          </a:p>
        </p:txBody>
      </p:sp>
      <p:sp>
        <p:nvSpPr>
          <p:cNvPr id="81" name="Right Arrow 80"/>
          <p:cNvSpPr/>
          <p:nvPr/>
        </p:nvSpPr>
        <p:spPr bwMode="auto">
          <a:xfrm>
            <a:off x="9179032" y="3928408"/>
            <a:ext cx="500611" cy="484632"/>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295731690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grpSp>
        <p:nvGrpSpPr>
          <p:cNvPr id="31" name="Group 30"/>
          <p:cNvGrpSpPr/>
          <p:nvPr/>
        </p:nvGrpSpPr>
        <p:grpSpPr>
          <a:xfrm>
            <a:off x="690845" y="3389694"/>
            <a:ext cx="1882150" cy="951832"/>
            <a:chOff x="4962561" y="2484878"/>
            <a:chExt cx="2522622" cy="1409700"/>
          </a:xfrm>
        </p:grpSpPr>
        <p:grpSp>
          <p:nvGrpSpPr>
            <p:cNvPr id="32" name="Group 31"/>
            <p:cNvGrpSpPr/>
            <p:nvPr/>
          </p:nvGrpSpPr>
          <p:grpSpPr>
            <a:xfrm>
              <a:off x="4962561" y="2484878"/>
              <a:ext cx="2522622" cy="1409700"/>
              <a:chOff x="3703637" y="1744662"/>
              <a:chExt cx="5181600" cy="2895600"/>
            </a:xfrm>
          </p:grpSpPr>
          <p:sp>
            <p:nvSpPr>
              <p:cNvPr id="42" name="Rectangle 41"/>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ight Bracket 42"/>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44" name="Left Bracket 43"/>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33" name="Straight Connector 32"/>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5151321" y="2732528"/>
              <a:ext cx="364693" cy="914400"/>
              <a:chOff x="5528956" y="2849562"/>
              <a:chExt cx="729385" cy="1828800"/>
            </a:xfrm>
          </p:grpSpPr>
          <p:cxnSp>
            <p:nvCxnSpPr>
              <p:cNvPr id="38" name="Straight Connector 37"/>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120" name="Picture 119"/>
          <p:cNvPicPr>
            <a:picLocks noChangeAspect="1"/>
          </p:cNvPicPr>
          <p:nvPr/>
        </p:nvPicPr>
        <p:blipFill>
          <a:blip r:embed="rId5"/>
          <a:stretch>
            <a:fillRect/>
          </a:stretch>
        </p:blipFill>
        <p:spPr>
          <a:xfrm>
            <a:off x="9787204" y="2551689"/>
            <a:ext cx="2015267" cy="1152270"/>
          </a:xfrm>
          <a:prstGeom prst="rect">
            <a:avLst/>
          </a:prstGeom>
        </p:spPr>
      </p:pic>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4" name="Rectangle 73"/>
          <p:cNvSpPr/>
          <p:nvPr/>
        </p:nvSpPr>
        <p:spPr bwMode="auto">
          <a:xfrm>
            <a:off x="9800819" y="3901181"/>
            <a:ext cx="2001652"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398" fontAlgn="base">
              <a:spcBef>
                <a:spcPct val="0"/>
              </a:spcBef>
              <a:spcAft>
                <a:spcPct val="0"/>
              </a:spcAft>
            </a:pPr>
            <a:r>
              <a:rPr lang="en-US" dirty="0" smtClean="0">
                <a:gradFill>
                  <a:gsLst>
                    <a:gs pos="16814">
                      <a:srgbClr val="FFFFFF"/>
                    </a:gs>
                    <a:gs pos="46000">
                      <a:srgbClr val="FFFFFF"/>
                    </a:gs>
                  </a:gsLst>
                  <a:lin ang="5400000" scaled="0"/>
                </a:gradFill>
              </a:rPr>
              <a:t>C:\Windows\*</a:t>
            </a:r>
          </a:p>
          <a:p>
            <a:pPr defTabSz="932398" fontAlgn="base">
              <a:spcBef>
                <a:spcPct val="0"/>
              </a:spcBef>
              <a:spcAft>
                <a:spcPct val="0"/>
              </a:spcAft>
            </a:pPr>
            <a:r>
              <a:rPr lang="en-US" dirty="0" smtClean="0">
                <a:gradFill>
                  <a:gsLst>
                    <a:gs pos="16814">
                      <a:srgbClr val="FFFFFF"/>
                    </a:gs>
                    <a:gs pos="46000">
                      <a:srgbClr val="FFFFFF"/>
                    </a:gs>
                  </a:gsLst>
                  <a:lin ang="5400000" scaled="0"/>
                </a:gradFill>
              </a:rPr>
              <a:t>C:\nodeJS</a:t>
            </a:r>
            <a:endParaRPr lang="en-US" dirty="0">
              <a:gradFill>
                <a:gsLst>
                  <a:gs pos="16814">
                    <a:srgbClr val="FFFFFF"/>
                  </a:gs>
                  <a:gs pos="46000">
                    <a:srgbClr val="FFFFFF"/>
                  </a:gs>
                </a:gsLst>
                <a:lin ang="5400000" scaled="0"/>
              </a:gradFill>
            </a:endParaRP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pic>
        <p:nvPicPr>
          <p:cNvPr id="79" name="Picture 78"/>
          <p:cNvPicPr>
            <a:picLocks noChangeAspect="1"/>
          </p:cNvPicPr>
          <p:nvPr/>
        </p:nvPicPr>
        <p:blipFill>
          <a:blip r:embed="rId4"/>
          <a:stretch>
            <a:fillRect/>
          </a:stretch>
        </p:blipFill>
        <p:spPr>
          <a:xfrm>
            <a:off x="3483133" y="3355486"/>
            <a:ext cx="2872629" cy="1645920"/>
          </a:xfrm>
          <a:prstGeom prst="rect">
            <a:avLst/>
          </a:prstGeom>
        </p:spPr>
      </p:pic>
      <p:sp>
        <p:nvSpPr>
          <p:cNvPr id="80" name="TextBox 79"/>
          <p:cNvSpPr txBox="1"/>
          <p:nvPr/>
        </p:nvSpPr>
        <p:spPr>
          <a:xfrm>
            <a:off x="3961332" y="3703959"/>
            <a:ext cx="1916229"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Application</a:t>
            </a:r>
          </a:p>
          <a:p>
            <a:pPr algn="ctr">
              <a:lnSpc>
                <a:spcPct val="90000"/>
              </a:lnSpc>
              <a:spcAft>
                <a:spcPts val="600"/>
              </a:spcAft>
            </a:pPr>
            <a:r>
              <a:rPr lang="en-US" sz="2400" dirty="0" smtClean="0">
                <a:gradFill>
                  <a:gsLst>
                    <a:gs pos="2917">
                      <a:srgbClr val="FFFFFF"/>
                    </a:gs>
                    <a:gs pos="30000">
                      <a:srgbClr val="FFFFFF"/>
                    </a:gs>
                  </a:gsLst>
                  <a:lin ang="5400000" scaled="0"/>
                </a:gradFill>
              </a:rPr>
              <a:t>Framework</a:t>
            </a:r>
          </a:p>
        </p:txBody>
      </p:sp>
      <p:pic>
        <p:nvPicPr>
          <p:cNvPr id="75" name="Picture 74"/>
          <p:cNvPicPr>
            <a:picLocks noChangeAspect="1"/>
          </p:cNvPicPr>
          <p:nvPr/>
        </p:nvPicPr>
        <p:blipFill>
          <a:blip r:embed="rId6"/>
          <a:stretch>
            <a:fillRect/>
          </a:stretch>
        </p:blipFill>
        <p:spPr>
          <a:xfrm>
            <a:off x="3472336" y="1609220"/>
            <a:ext cx="2878638" cy="1645920"/>
          </a:xfrm>
          <a:prstGeom prst="rect">
            <a:avLst/>
          </a:prstGeom>
        </p:spPr>
      </p:pic>
      <p:sp>
        <p:nvSpPr>
          <p:cNvPr id="76" name="TextBox 75"/>
          <p:cNvSpPr txBox="1"/>
          <p:nvPr/>
        </p:nvSpPr>
        <p:spPr>
          <a:xfrm>
            <a:off x="3464241" y="2138970"/>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8" name="Rectangle 77"/>
          <p:cNvSpPr/>
          <p:nvPr/>
        </p:nvSpPr>
        <p:spPr bwMode="auto">
          <a:xfrm>
            <a:off x="6503483" y="2075107"/>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i="1" dirty="0" smtClean="0">
                <a:gradFill>
                  <a:gsLst>
                    <a:gs pos="16814">
                      <a:srgbClr val="FFFFFF"/>
                    </a:gs>
                    <a:gs pos="46000">
                      <a:srgbClr val="FFFFFF"/>
                    </a:gs>
                  </a:gsLst>
                  <a:lin ang="5400000" scaled="0"/>
                </a:gradFill>
              </a:rPr>
              <a:t>Empty</a:t>
            </a:r>
            <a:endParaRPr lang="en-US" sz="2000" i="1" dirty="0">
              <a:gradFill>
                <a:gsLst>
                  <a:gs pos="16814">
                    <a:srgbClr val="FFFFFF"/>
                  </a:gs>
                  <a:gs pos="46000">
                    <a:srgbClr val="FFFFFF"/>
                  </a:gs>
                </a:gsLst>
                <a:lin ang="5400000" scaled="0"/>
              </a:gradFill>
            </a:endParaRPr>
          </a:p>
        </p:txBody>
      </p:sp>
      <p:sp>
        <p:nvSpPr>
          <p:cNvPr id="81" name="Rectangle 80"/>
          <p:cNvSpPr/>
          <p:nvPr/>
        </p:nvSpPr>
        <p:spPr bwMode="auto">
          <a:xfrm>
            <a:off x="9787204" y="1313364"/>
            <a:ext cx="2001652" cy="711784"/>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dirty="0" smtClean="0">
                <a:solidFill>
                  <a:srgbClr val="000000"/>
                </a:solidFill>
              </a:rPr>
              <a:t>C:\myApp</a:t>
            </a:r>
            <a:endParaRPr lang="en-US" dirty="0">
              <a:solidFill>
                <a:srgbClr val="000000"/>
              </a:solidFill>
            </a:endParaRPr>
          </a:p>
        </p:txBody>
      </p:sp>
      <p:sp>
        <p:nvSpPr>
          <p:cNvPr id="82" name="Down Arrow 81"/>
          <p:cNvSpPr/>
          <p:nvPr/>
        </p:nvSpPr>
        <p:spPr bwMode="auto">
          <a:xfrm>
            <a:off x="10190032" y="2023962"/>
            <a:ext cx="1195996" cy="544576"/>
          </a:xfrm>
          <a:prstGeom prst="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84" name="Right Arrow 83"/>
          <p:cNvSpPr/>
          <p:nvPr/>
        </p:nvSpPr>
        <p:spPr bwMode="auto">
          <a:xfrm>
            <a:off x="9179032" y="3928408"/>
            <a:ext cx="500611" cy="484632"/>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410496290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grpSp>
        <p:nvGrpSpPr>
          <p:cNvPr id="31" name="Group 30"/>
          <p:cNvGrpSpPr/>
          <p:nvPr/>
        </p:nvGrpSpPr>
        <p:grpSpPr>
          <a:xfrm>
            <a:off x="690845" y="3389694"/>
            <a:ext cx="1882150" cy="951832"/>
            <a:chOff x="4962561" y="2484878"/>
            <a:chExt cx="2522622" cy="1409700"/>
          </a:xfrm>
        </p:grpSpPr>
        <p:grpSp>
          <p:nvGrpSpPr>
            <p:cNvPr id="32" name="Group 31"/>
            <p:cNvGrpSpPr/>
            <p:nvPr/>
          </p:nvGrpSpPr>
          <p:grpSpPr>
            <a:xfrm>
              <a:off x="4962561" y="2484878"/>
              <a:ext cx="2522622" cy="1409700"/>
              <a:chOff x="3703637" y="1744662"/>
              <a:chExt cx="5181600" cy="2895600"/>
            </a:xfrm>
          </p:grpSpPr>
          <p:sp>
            <p:nvSpPr>
              <p:cNvPr id="42" name="Rectangle 41"/>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ight Bracket 42"/>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44" name="Left Bracket 43"/>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33" name="Straight Connector 32"/>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5151321" y="2732528"/>
              <a:ext cx="364693" cy="914400"/>
              <a:chOff x="5528956" y="2849562"/>
              <a:chExt cx="729385" cy="1828800"/>
            </a:xfrm>
          </p:grpSpPr>
          <p:cxnSp>
            <p:nvCxnSpPr>
              <p:cNvPr id="38" name="Straight Connector 37"/>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120" name="Picture 119"/>
          <p:cNvPicPr>
            <a:picLocks noChangeAspect="1"/>
          </p:cNvPicPr>
          <p:nvPr/>
        </p:nvPicPr>
        <p:blipFill>
          <a:blip r:embed="rId5"/>
          <a:stretch>
            <a:fillRect/>
          </a:stretch>
        </p:blipFill>
        <p:spPr>
          <a:xfrm>
            <a:off x="9787204" y="2551689"/>
            <a:ext cx="2015267" cy="1152270"/>
          </a:xfrm>
          <a:prstGeom prst="rect">
            <a:avLst/>
          </a:prstGeom>
        </p:spPr>
      </p:pic>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4" name="Rectangle 73"/>
          <p:cNvSpPr/>
          <p:nvPr/>
        </p:nvSpPr>
        <p:spPr bwMode="auto">
          <a:xfrm>
            <a:off x="9800819" y="3901180"/>
            <a:ext cx="2001652" cy="1100225"/>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t" anchorCtr="0" compatLnSpc="1">
            <a:prstTxWarp prst="textNoShape">
              <a:avLst/>
            </a:prstTxWarp>
          </a:bodyPr>
          <a:lstStyle/>
          <a:p>
            <a:pPr defTabSz="932398" fontAlgn="base">
              <a:spcBef>
                <a:spcPct val="0"/>
              </a:spcBef>
              <a:spcAft>
                <a:spcPct val="0"/>
              </a:spcAft>
            </a:pPr>
            <a:r>
              <a:rPr lang="en-US" dirty="0" smtClean="0">
                <a:gradFill>
                  <a:gsLst>
                    <a:gs pos="16814">
                      <a:srgbClr val="FFFFFF"/>
                    </a:gs>
                    <a:gs pos="46000">
                      <a:srgbClr val="FFFFFF"/>
                    </a:gs>
                  </a:gsLst>
                  <a:lin ang="5400000" scaled="0"/>
                </a:gradFill>
              </a:rPr>
              <a:t>C:\Windows\*</a:t>
            </a:r>
          </a:p>
          <a:p>
            <a:pPr defTabSz="932398" fontAlgn="base">
              <a:spcBef>
                <a:spcPct val="0"/>
              </a:spcBef>
              <a:spcAft>
                <a:spcPct val="0"/>
              </a:spcAft>
            </a:pPr>
            <a:r>
              <a:rPr lang="en-US" dirty="0" smtClean="0">
                <a:gradFill>
                  <a:gsLst>
                    <a:gs pos="16814">
                      <a:srgbClr val="FFFFFF"/>
                    </a:gs>
                    <a:gs pos="46000">
                      <a:srgbClr val="FFFFFF"/>
                    </a:gs>
                  </a:gsLst>
                  <a:lin ang="5400000" scaled="0"/>
                </a:gradFill>
              </a:rPr>
              <a:t>C:\nodeJS</a:t>
            </a:r>
          </a:p>
          <a:p>
            <a:pPr defTabSz="932398" fontAlgn="base">
              <a:spcBef>
                <a:spcPct val="0"/>
              </a:spcBef>
              <a:spcAft>
                <a:spcPct val="0"/>
              </a:spcAft>
            </a:pPr>
            <a:r>
              <a:rPr lang="en-US" dirty="0" smtClean="0">
                <a:gradFill>
                  <a:gsLst>
                    <a:gs pos="16814">
                      <a:srgbClr val="FFFFFF"/>
                    </a:gs>
                    <a:gs pos="46000">
                      <a:srgbClr val="FFFFFF"/>
                    </a:gs>
                  </a:gsLst>
                  <a:lin ang="5400000" scaled="0"/>
                </a:gradFill>
              </a:rPr>
              <a:t>C:\myApp</a:t>
            </a:r>
            <a:endParaRPr lang="en-US" dirty="0">
              <a:gradFill>
                <a:gsLst>
                  <a:gs pos="16814">
                    <a:srgbClr val="FFFFFF"/>
                  </a:gs>
                  <a:gs pos="46000">
                    <a:srgbClr val="FFFFFF"/>
                  </a:gs>
                </a:gsLst>
                <a:lin ang="5400000" scaled="0"/>
              </a:gradFill>
            </a:endParaRP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pic>
        <p:nvPicPr>
          <p:cNvPr id="79" name="Picture 78"/>
          <p:cNvPicPr>
            <a:picLocks noChangeAspect="1"/>
          </p:cNvPicPr>
          <p:nvPr/>
        </p:nvPicPr>
        <p:blipFill>
          <a:blip r:embed="rId4"/>
          <a:stretch>
            <a:fillRect/>
          </a:stretch>
        </p:blipFill>
        <p:spPr>
          <a:xfrm>
            <a:off x="3483133" y="3355486"/>
            <a:ext cx="2872629" cy="1645920"/>
          </a:xfrm>
          <a:prstGeom prst="rect">
            <a:avLst/>
          </a:prstGeom>
        </p:spPr>
      </p:pic>
      <p:sp>
        <p:nvSpPr>
          <p:cNvPr id="80" name="TextBox 79"/>
          <p:cNvSpPr txBox="1"/>
          <p:nvPr/>
        </p:nvSpPr>
        <p:spPr>
          <a:xfrm>
            <a:off x="3961332" y="3703959"/>
            <a:ext cx="1916229"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Application</a:t>
            </a:r>
          </a:p>
          <a:p>
            <a:pPr algn="ctr">
              <a:lnSpc>
                <a:spcPct val="90000"/>
              </a:lnSpc>
              <a:spcAft>
                <a:spcPts val="600"/>
              </a:spcAft>
            </a:pPr>
            <a:r>
              <a:rPr lang="en-US" sz="2400" dirty="0" smtClean="0">
                <a:gradFill>
                  <a:gsLst>
                    <a:gs pos="2917">
                      <a:srgbClr val="FFFFFF"/>
                    </a:gs>
                    <a:gs pos="30000">
                      <a:srgbClr val="FFFFFF"/>
                    </a:gs>
                  </a:gsLst>
                  <a:lin ang="5400000" scaled="0"/>
                </a:gradFill>
              </a:rPr>
              <a:t>Framework</a:t>
            </a:r>
          </a:p>
        </p:txBody>
      </p:sp>
      <p:pic>
        <p:nvPicPr>
          <p:cNvPr id="75" name="Picture 74"/>
          <p:cNvPicPr>
            <a:picLocks noChangeAspect="1"/>
          </p:cNvPicPr>
          <p:nvPr/>
        </p:nvPicPr>
        <p:blipFill>
          <a:blip r:embed="rId6"/>
          <a:stretch>
            <a:fillRect/>
          </a:stretch>
        </p:blipFill>
        <p:spPr>
          <a:xfrm>
            <a:off x="3472336" y="1609220"/>
            <a:ext cx="2878638" cy="1645920"/>
          </a:xfrm>
          <a:prstGeom prst="rect">
            <a:avLst/>
          </a:prstGeom>
        </p:spPr>
      </p:pic>
      <p:sp>
        <p:nvSpPr>
          <p:cNvPr id="76" name="TextBox 75"/>
          <p:cNvSpPr txBox="1"/>
          <p:nvPr/>
        </p:nvSpPr>
        <p:spPr>
          <a:xfrm>
            <a:off x="3464241" y="2138970"/>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8" name="Rectangle 77"/>
          <p:cNvSpPr/>
          <p:nvPr/>
        </p:nvSpPr>
        <p:spPr bwMode="auto">
          <a:xfrm>
            <a:off x="6503483" y="2075107"/>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C:\myApp</a:t>
            </a:r>
            <a:endParaRPr lang="en-US" sz="2000" dirty="0">
              <a:gradFill>
                <a:gsLst>
                  <a:gs pos="16814">
                    <a:srgbClr val="FFFFFF"/>
                  </a:gs>
                  <a:gs pos="46000">
                    <a:srgbClr val="FFFFFF"/>
                  </a:gs>
                </a:gsLst>
                <a:lin ang="5400000" scaled="0"/>
              </a:gradFill>
            </a:endParaRPr>
          </a:p>
        </p:txBody>
      </p:sp>
      <p:sp>
        <p:nvSpPr>
          <p:cNvPr id="81" name="Rectangle 80"/>
          <p:cNvSpPr/>
          <p:nvPr/>
        </p:nvSpPr>
        <p:spPr bwMode="auto">
          <a:xfrm>
            <a:off x="9787204" y="1313364"/>
            <a:ext cx="2001652" cy="711784"/>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dirty="0" smtClean="0">
                <a:solidFill>
                  <a:srgbClr val="000000"/>
                </a:solidFill>
              </a:rPr>
              <a:t>C:\myApp</a:t>
            </a:r>
            <a:endParaRPr lang="en-US" dirty="0">
              <a:solidFill>
                <a:srgbClr val="000000"/>
              </a:solidFill>
            </a:endParaRPr>
          </a:p>
        </p:txBody>
      </p:sp>
      <p:sp>
        <p:nvSpPr>
          <p:cNvPr id="82" name="Down Arrow 81"/>
          <p:cNvSpPr/>
          <p:nvPr/>
        </p:nvSpPr>
        <p:spPr bwMode="auto">
          <a:xfrm>
            <a:off x="10180637" y="2023962"/>
            <a:ext cx="1195996" cy="544576"/>
          </a:xfrm>
          <a:prstGeom prst="down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83" name="Right Arrow 82"/>
          <p:cNvSpPr/>
          <p:nvPr/>
        </p:nvSpPr>
        <p:spPr bwMode="auto">
          <a:xfrm>
            <a:off x="9179032" y="3928408"/>
            <a:ext cx="500611" cy="484632"/>
          </a:xfrm>
          <a:prstGeom prst="rightArrow">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201049916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grpSp>
        <p:nvGrpSpPr>
          <p:cNvPr id="31" name="Group 30"/>
          <p:cNvGrpSpPr/>
          <p:nvPr/>
        </p:nvGrpSpPr>
        <p:grpSpPr>
          <a:xfrm>
            <a:off x="690845" y="3389694"/>
            <a:ext cx="1882150" cy="951832"/>
            <a:chOff x="4962561" y="2484878"/>
            <a:chExt cx="2522622" cy="1409700"/>
          </a:xfrm>
        </p:grpSpPr>
        <p:grpSp>
          <p:nvGrpSpPr>
            <p:cNvPr id="32" name="Group 31"/>
            <p:cNvGrpSpPr/>
            <p:nvPr/>
          </p:nvGrpSpPr>
          <p:grpSpPr>
            <a:xfrm>
              <a:off x="4962561" y="2484878"/>
              <a:ext cx="2522622" cy="1409700"/>
              <a:chOff x="3703637" y="1744662"/>
              <a:chExt cx="5181600" cy="2895600"/>
            </a:xfrm>
          </p:grpSpPr>
          <p:sp>
            <p:nvSpPr>
              <p:cNvPr id="42" name="Rectangle 41"/>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ight Bracket 42"/>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44" name="Left Bracket 43"/>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33" name="Straight Connector 32"/>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5151321" y="2732528"/>
              <a:ext cx="364693" cy="914400"/>
              <a:chOff x="5528956" y="2849562"/>
              <a:chExt cx="729385" cy="1828800"/>
            </a:xfrm>
          </p:grpSpPr>
          <p:cxnSp>
            <p:nvCxnSpPr>
              <p:cNvPr id="38" name="Straight Connector 37"/>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4"/>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pic>
        <p:nvPicPr>
          <p:cNvPr id="79" name="Picture 78"/>
          <p:cNvPicPr>
            <a:picLocks noChangeAspect="1"/>
          </p:cNvPicPr>
          <p:nvPr/>
        </p:nvPicPr>
        <p:blipFill>
          <a:blip r:embed="rId4"/>
          <a:stretch>
            <a:fillRect/>
          </a:stretch>
        </p:blipFill>
        <p:spPr>
          <a:xfrm>
            <a:off x="3483133" y="3355486"/>
            <a:ext cx="2872629" cy="1645920"/>
          </a:xfrm>
          <a:prstGeom prst="rect">
            <a:avLst/>
          </a:prstGeom>
        </p:spPr>
      </p:pic>
      <p:sp>
        <p:nvSpPr>
          <p:cNvPr id="80" name="TextBox 79"/>
          <p:cNvSpPr txBox="1"/>
          <p:nvPr/>
        </p:nvSpPr>
        <p:spPr>
          <a:xfrm>
            <a:off x="3961332" y="3703959"/>
            <a:ext cx="1916229"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Application</a:t>
            </a:r>
          </a:p>
          <a:p>
            <a:pPr algn="ctr">
              <a:lnSpc>
                <a:spcPct val="90000"/>
              </a:lnSpc>
              <a:spcAft>
                <a:spcPts val="600"/>
              </a:spcAft>
            </a:pPr>
            <a:r>
              <a:rPr lang="en-US" sz="2400" dirty="0" smtClean="0">
                <a:gradFill>
                  <a:gsLst>
                    <a:gs pos="2917">
                      <a:srgbClr val="FFFFFF"/>
                    </a:gs>
                    <a:gs pos="30000">
                      <a:srgbClr val="FFFFFF"/>
                    </a:gs>
                  </a:gsLst>
                  <a:lin ang="5400000" scaled="0"/>
                </a:gradFill>
              </a:rPr>
              <a:t>Framework</a:t>
            </a:r>
          </a:p>
        </p:txBody>
      </p:sp>
      <p:pic>
        <p:nvPicPr>
          <p:cNvPr id="75" name="Picture 74"/>
          <p:cNvPicPr>
            <a:picLocks noChangeAspect="1"/>
          </p:cNvPicPr>
          <p:nvPr/>
        </p:nvPicPr>
        <p:blipFill>
          <a:blip r:embed="rId5"/>
          <a:stretch>
            <a:fillRect/>
          </a:stretch>
        </p:blipFill>
        <p:spPr>
          <a:xfrm>
            <a:off x="3472336" y="1609220"/>
            <a:ext cx="2878638" cy="1645920"/>
          </a:xfrm>
          <a:prstGeom prst="rect">
            <a:avLst/>
          </a:prstGeom>
        </p:spPr>
      </p:pic>
      <p:sp>
        <p:nvSpPr>
          <p:cNvPr id="76" name="TextBox 75"/>
          <p:cNvSpPr txBox="1"/>
          <p:nvPr/>
        </p:nvSpPr>
        <p:spPr>
          <a:xfrm>
            <a:off x="3464241" y="2138970"/>
            <a:ext cx="2872628"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0078D7"/>
                </a:solidFill>
              </a:rPr>
              <a:t>Sandbox</a:t>
            </a:r>
          </a:p>
        </p:txBody>
      </p:sp>
      <p:sp>
        <p:nvSpPr>
          <p:cNvPr id="78" name="Rectangle 77"/>
          <p:cNvSpPr/>
          <p:nvPr/>
        </p:nvSpPr>
        <p:spPr bwMode="auto">
          <a:xfrm>
            <a:off x="6503483" y="2075107"/>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C:\myApp</a:t>
            </a:r>
            <a:endParaRPr lang="en-US" sz="2000" dirty="0">
              <a:gradFill>
                <a:gsLst>
                  <a:gs pos="16814">
                    <a:srgbClr val="FFFFFF"/>
                  </a:gs>
                  <a:gs pos="46000">
                    <a:srgbClr val="FFFFFF"/>
                  </a:gs>
                </a:gsLst>
                <a:lin ang="5400000" scaled="0"/>
              </a:gradFill>
            </a:endParaRPr>
          </a:p>
        </p:txBody>
      </p:sp>
      <p:pic>
        <p:nvPicPr>
          <p:cNvPr id="83" name="Picture 82"/>
          <p:cNvPicPr>
            <a:picLocks noChangeAspect="1"/>
          </p:cNvPicPr>
          <p:nvPr/>
        </p:nvPicPr>
        <p:blipFill>
          <a:blip r:embed="rId6"/>
          <a:stretch>
            <a:fillRect/>
          </a:stretch>
        </p:blipFill>
        <p:spPr>
          <a:xfrm>
            <a:off x="9794121" y="2559331"/>
            <a:ext cx="2015047" cy="1152144"/>
          </a:xfrm>
          <a:prstGeom prst="rect">
            <a:avLst/>
          </a:prstGeom>
        </p:spPr>
      </p:pic>
    </p:spTree>
    <p:extLst>
      <p:ext uri="{BB962C8B-B14F-4D97-AF65-F5344CB8AC3E}">
        <p14:creationId xmlns:p14="http://schemas.microsoft.com/office/powerpoint/2010/main" val="18653398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a:t>Image Creation</a:t>
            </a:r>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grpSp>
        <p:nvGrpSpPr>
          <p:cNvPr id="31" name="Group 30"/>
          <p:cNvGrpSpPr/>
          <p:nvPr/>
        </p:nvGrpSpPr>
        <p:grpSpPr>
          <a:xfrm>
            <a:off x="690845" y="3389694"/>
            <a:ext cx="1882150" cy="951832"/>
            <a:chOff x="4962561" y="2484878"/>
            <a:chExt cx="2522622" cy="1409700"/>
          </a:xfrm>
        </p:grpSpPr>
        <p:grpSp>
          <p:nvGrpSpPr>
            <p:cNvPr id="32" name="Group 31"/>
            <p:cNvGrpSpPr/>
            <p:nvPr/>
          </p:nvGrpSpPr>
          <p:grpSpPr>
            <a:xfrm>
              <a:off x="4962561" y="2484878"/>
              <a:ext cx="2522622" cy="1409700"/>
              <a:chOff x="3703637" y="1744662"/>
              <a:chExt cx="5181600" cy="2895600"/>
            </a:xfrm>
          </p:grpSpPr>
          <p:sp>
            <p:nvSpPr>
              <p:cNvPr id="42" name="Rectangle 41"/>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ight Bracket 42"/>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44" name="Left Bracket 43"/>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33" name="Straight Connector 32"/>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5151321" y="2732528"/>
              <a:ext cx="364693" cy="914400"/>
              <a:chOff x="5528956" y="2849562"/>
              <a:chExt cx="729385" cy="1828800"/>
            </a:xfrm>
          </p:grpSpPr>
          <p:cxnSp>
            <p:nvCxnSpPr>
              <p:cNvPr id="38" name="Straight Connector 37"/>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grpSp>
        <p:nvGrpSpPr>
          <p:cNvPr id="61" name="Group 60"/>
          <p:cNvGrpSpPr/>
          <p:nvPr/>
        </p:nvGrpSpPr>
        <p:grpSpPr>
          <a:xfrm>
            <a:off x="696475" y="2289453"/>
            <a:ext cx="1882150" cy="951832"/>
            <a:chOff x="553592" y="3180618"/>
            <a:chExt cx="1882150" cy="951832"/>
          </a:xfrm>
        </p:grpSpPr>
        <p:grpSp>
          <p:nvGrpSpPr>
            <p:cNvPr id="62" name="Group 61"/>
            <p:cNvGrpSpPr/>
            <p:nvPr/>
          </p:nvGrpSpPr>
          <p:grpSpPr>
            <a:xfrm>
              <a:off x="553592" y="3180618"/>
              <a:ext cx="1882150" cy="951832"/>
              <a:chOff x="3703637" y="1744662"/>
              <a:chExt cx="5181600" cy="2895600"/>
            </a:xfrm>
          </p:grpSpPr>
          <p:sp>
            <p:nvSpPr>
              <p:cNvPr id="69" name="Rectangle 68"/>
              <p:cNvSpPr/>
              <p:nvPr/>
            </p:nvSpPr>
            <p:spPr bwMode="auto">
              <a:xfrm>
                <a:off x="3789873" y="1829242"/>
                <a:ext cx="5013283" cy="2598061"/>
              </a:xfrm>
              <a:prstGeom prst="rect">
                <a:avLst/>
              </a:prstGeom>
              <a:solidFill>
                <a:schemeClr val="tx1"/>
              </a:solidFill>
              <a:ln w="76200" cmpd="sng">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0" name="Right Bracket 69"/>
              <p:cNvSpPr/>
              <p:nvPr/>
            </p:nvSpPr>
            <p:spPr>
              <a:xfrm>
                <a:off x="8512014" y="1744662"/>
                <a:ext cx="373223" cy="2895600"/>
              </a:xfrm>
              <a:prstGeom prst="rightBracket">
                <a:avLst/>
              </a:prstGeom>
              <a:ln w="76200" cmpd="sng">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71" name="Left Bracket 70"/>
              <p:cNvSpPr/>
              <p:nvPr/>
            </p:nvSpPr>
            <p:spPr>
              <a:xfrm>
                <a:off x="3703637" y="1744662"/>
                <a:ext cx="373223" cy="2895600"/>
              </a:xfrm>
              <a:prstGeom prst="leftBracket">
                <a:avLst/>
              </a:prstGeom>
              <a:ln w="76200" cmpd="sng">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63" name="Rectangle 62"/>
            <p:cNvSpPr/>
            <p:nvPr/>
          </p:nvSpPr>
          <p:spPr bwMode="auto">
            <a:xfrm>
              <a:off x="645711" y="3268662"/>
              <a:ext cx="1706002" cy="811236"/>
            </a:xfrm>
            <a:prstGeom prst="rect">
              <a:avLst/>
            </a:prstGeom>
            <a:solidFill>
              <a:schemeClr val="tx1"/>
            </a:solidFill>
            <a:ln w="19050" cmpd="sng">
              <a:solidFill>
                <a:schemeClr val="accent1"/>
              </a:solidFill>
              <a:prstDash val="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nvGrpSpPr>
            <p:cNvPr id="64" name="Group 63"/>
            <p:cNvGrpSpPr/>
            <p:nvPr/>
          </p:nvGrpSpPr>
          <p:grpSpPr>
            <a:xfrm>
              <a:off x="1174768" y="3332871"/>
              <a:ext cx="647889" cy="682818"/>
              <a:chOff x="1198963" y="3337014"/>
              <a:chExt cx="566533" cy="605357"/>
            </a:xfrm>
          </p:grpSpPr>
          <p:pic>
            <p:nvPicPr>
              <p:cNvPr id="65" name="Picture 64"/>
              <p:cNvPicPr>
                <a:picLocks noChangeAspect="1"/>
              </p:cNvPicPr>
              <p:nvPr/>
            </p:nvPicPr>
            <p:blipFill>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400000"/>
                        </a14:imgEffect>
                        <a14:imgEffect>
                          <a14:brightnessContrast bright="-84000" contrast="100000"/>
                        </a14:imgEffect>
                      </a14:imgLayer>
                    </a14:imgProps>
                  </a:ext>
                  <a:ext uri="{28A0092B-C50C-407E-A947-70E740481C1C}">
                    <a14:useLocalDpi xmlns:a14="http://schemas.microsoft.com/office/drawing/2010/main" val="0"/>
                  </a:ext>
                </a:extLst>
              </a:blip>
              <a:stretch>
                <a:fillRect/>
              </a:stretch>
            </p:blipFill>
            <p:spPr>
              <a:xfrm>
                <a:off x="1198963" y="3337014"/>
                <a:ext cx="566533" cy="605357"/>
              </a:xfrm>
              <a:prstGeom prst="rect">
                <a:avLst/>
              </a:prstGeom>
              <a:noFill/>
            </p:spPr>
          </p:pic>
          <p:pic>
            <p:nvPicPr>
              <p:cNvPr id="66" name="Picture 65" descr="\\MAGNUM\Projects\Microsoft\Cloud Power FY12\Design\ICONS_PNG\Application.png"/>
              <p:cNvPicPr>
                <a:picLocks noChangeAspect="1" noChangeArrowheads="1"/>
              </p:cNvPicPr>
              <p:nvPr/>
            </p:nvPicPr>
            <p:blipFill>
              <a:blip r:embed="rId6" cstate="print">
                <a:biLevel thresh="50000"/>
              </a:blip>
              <a:srcRect/>
              <a:stretch>
                <a:fillRect/>
              </a:stretch>
            </p:blipFill>
            <p:spPr bwMode="auto">
              <a:xfrm>
                <a:off x="1210845" y="3606983"/>
                <a:ext cx="227446" cy="227446"/>
              </a:xfrm>
              <a:prstGeom prst="rect">
                <a:avLst/>
              </a:prstGeom>
              <a:noFill/>
            </p:spPr>
          </p:pic>
          <p:pic>
            <p:nvPicPr>
              <p:cNvPr id="67" name="Picture 66" descr="\\MAGNUM\Projects\Microsoft\Cloud Power FY12\Design\ICONS_PNG\Application.png"/>
              <p:cNvPicPr>
                <a:picLocks noChangeAspect="1" noChangeArrowheads="1"/>
              </p:cNvPicPr>
              <p:nvPr/>
            </p:nvPicPr>
            <p:blipFill>
              <a:blip r:embed="rId6" cstate="print">
                <a:biLevel thresh="25000"/>
              </a:blip>
              <a:srcRect/>
              <a:stretch>
                <a:fillRect/>
              </a:stretch>
            </p:blipFill>
            <p:spPr bwMode="auto">
              <a:xfrm>
                <a:off x="1504291" y="3619910"/>
                <a:ext cx="227446" cy="227446"/>
              </a:xfrm>
              <a:prstGeom prst="rect">
                <a:avLst/>
              </a:prstGeom>
              <a:noFill/>
            </p:spPr>
          </p:pic>
          <p:pic>
            <p:nvPicPr>
              <p:cNvPr id="68" name="Picture 67" descr="\\MAGNUM\Projects\Microsoft\Cloud Power FY12\Design\ICONS_PNG\Application.png"/>
              <p:cNvPicPr>
                <a:picLocks noChangeAspect="1" noChangeArrowheads="1"/>
              </p:cNvPicPr>
              <p:nvPr/>
            </p:nvPicPr>
            <p:blipFill>
              <a:blip r:embed="rId6" cstate="print">
                <a:biLevel thresh="25000"/>
              </a:blip>
              <a:srcRect/>
              <a:stretch>
                <a:fillRect/>
              </a:stretch>
            </p:blipFill>
            <p:spPr bwMode="auto">
              <a:xfrm>
                <a:off x="1368506" y="3369292"/>
                <a:ext cx="227446" cy="227446"/>
              </a:xfrm>
              <a:prstGeom prst="rect">
                <a:avLst/>
              </a:prstGeom>
              <a:noFill/>
            </p:spPr>
          </p:pic>
        </p:grpSp>
      </p:grpSp>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pic>
        <p:nvPicPr>
          <p:cNvPr id="115" name="Picture 114"/>
          <p:cNvPicPr>
            <a:picLocks noChangeAspect="1"/>
          </p:cNvPicPr>
          <p:nvPr/>
        </p:nvPicPr>
        <p:blipFill>
          <a:blip r:embed="rId7"/>
          <a:stretch>
            <a:fillRect/>
          </a:stretch>
        </p:blipFill>
        <p:spPr>
          <a:xfrm>
            <a:off x="3475037" y="5138686"/>
            <a:ext cx="2872629" cy="1645920"/>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View</a:t>
            </a:r>
            <a:endParaRPr lang="en-US" sz="2000" b="1" dirty="0">
              <a:solidFill>
                <a:srgbClr val="0078D7"/>
              </a:solidFill>
            </a:endParaRPr>
          </a:p>
        </p:txBody>
      </p:sp>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4596" y="6161302"/>
            <a:ext cx="1773510" cy="407795"/>
          </a:xfrm>
          <a:prstGeom prst="rect">
            <a:avLst/>
          </a:prstGeom>
        </p:spPr>
      </p:pic>
      <p:sp>
        <p:nvSpPr>
          <p:cNvPr id="3" name="TextBox 2"/>
          <p:cNvSpPr txBox="1"/>
          <p:nvPr/>
        </p:nvSpPr>
        <p:spPr>
          <a:xfrm>
            <a:off x="3823393" y="5297437"/>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 name="Rectangle 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
        <p:nvSpPr>
          <p:cNvPr id="77" name="Rectangle 76"/>
          <p:cNvSpPr/>
          <p:nvPr/>
        </p:nvSpPr>
        <p:spPr bwMode="auto">
          <a:xfrm>
            <a:off x="6514280" y="387927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C:\nodeJs</a:t>
            </a:r>
            <a:endParaRPr lang="en-US" sz="2000" dirty="0">
              <a:gradFill>
                <a:gsLst>
                  <a:gs pos="16814">
                    <a:srgbClr val="FFFFFF"/>
                  </a:gs>
                  <a:gs pos="46000">
                    <a:srgbClr val="FFFFFF"/>
                  </a:gs>
                </a:gsLst>
                <a:lin ang="5400000" scaled="0"/>
              </a:gradFill>
            </a:endParaRPr>
          </a:p>
        </p:txBody>
      </p:sp>
      <p:pic>
        <p:nvPicPr>
          <p:cNvPr id="79" name="Picture 78"/>
          <p:cNvPicPr>
            <a:picLocks noChangeAspect="1"/>
          </p:cNvPicPr>
          <p:nvPr/>
        </p:nvPicPr>
        <p:blipFill>
          <a:blip r:embed="rId7"/>
          <a:stretch>
            <a:fillRect/>
          </a:stretch>
        </p:blipFill>
        <p:spPr>
          <a:xfrm>
            <a:off x="3483133" y="3355486"/>
            <a:ext cx="2872629" cy="1645920"/>
          </a:xfrm>
          <a:prstGeom prst="rect">
            <a:avLst/>
          </a:prstGeom>
        </p:spPr>
      </p:pic>
      <p:sp>
        <p:nvSpPr>
          <p:cNvPr id="80" name="TextBox 79"/>
          <p:cNvSpPr txBox="1"/>
          <p:nvPr/>
        </p:nvSpPr>
        <p:spPr>
          <a:xfrm>
            <a:off x="3961332" y="3703959"/>
            <a:ext cx="1916229"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Application</a:t>
            </a:r>
          </a:p>
          <a:p>
            <a:pPr algn="ctr">
              <a:lnSpc>
                <a:spcPct val="90000"/>
              </a:lnSpc>
              <a:spcAft>
                <a:spcPts val="600"/>
              </a:spcAft>
            </a:pPr>
            <a:r>
              <a:rPr lang="en-US" sz="2400" dirty="0" smtClean="0">
                <a:gradFill>
                  <a:gsLst>
                    <a:gs pos="2917">
                      <a:srgbClr val="FFFFFF"/>
                    </a:gs>
                    <a:gs pos="30000">
                      <a:srgbClr val="FFFFFF"/>
                    </a:gs>
                  </a:gsLst>
                  <a:lin ang="5400000" scaled="0"/>
                </a:gradFill>
              </a:rPr>
              <a:t>Framework</a:t>
            </a:r>
          </a:p>
        </p:txBody>
      </p:sp>
      <p:sp>
        <p:nvSpPr>
          <p:cNvPr id="78" name="Rectangle 77"/>
          <p:cNvSpPr/>
          <p:nvPr/>
        </p:nvSpPr>
        <p:spPr bwMode="auto">
          <a:xfrm>
            <a:off x="6503483" y="2075107"/>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C:\myApp</a:t>
            </a:r>
            <a:endParaRPr lang="en-US" sz="2000" dirty="0">
              <a:gradFill>
                <a:gsLst>
                  <a:gs pos="16814">
                    <a:srgbClr val="FFFFFF"/>
                  </a:gs>
                  <a:gs pos="46000">
                    <a:srgbClr val="FFFFFF"/>
                  </a:gs>
                </a:gsLst>
                <a:lin ang="5400000" scaled="0"/>
              </a:gradFill>
            </a:endParaRPr>
          </a:p>
        </p:txBody>
      </p:sp>
      <p:pic>
        <p:nvPicPr>
          <p:cNvPr id="83" name="Picture 82"/>
          <p:cNvPicPr>
            <a:picLocks noChangeAspect="1"/>
          </p:cNvPicPr>
          <p:nvPr/>
        </p:nvPicPr>
        <p:blipFill>
          <a:blip r:embed="rId7"/>
          <a:stretch>
            <a:fillRect/>
          </a:stretch>
        </p:blipFill>
        <p:spPr>
          <a:xfrm>
            <a:off x="3474455" y="1641967"/>
            <a:ext cx="2872629" cy="1645920"/>
          </a:xfrm>
          <a:prstGeom prst="rect">
            <a:avLst/>
          </a:prstGeom>
        </p:spPr>
      </p:pic>
      <p:sp>
        <p:nvSpPr>
          <p:cNvPr id="84" name="TextBox 83"/>
          <p:cNvSpPr txBox="1"/>
          <p:nvPr/>
        </p:nvSpPr>
        <p:spPr>
          <a:xfrm>
            <a:off x="3952653" y="1990440"/>
            <a:ext cx="1916229"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Application</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pic>
        <p:nvPicPr>
          <p:cNvPr id="75" name="Picture 74"/>
          <p:cNvPicPr>
            <a:picLocks noChangeAspect="1"/>
          </p:cNvPicPr>
          <p:nvPr/>
        </p:nvPicPr>
        <p:blipFill>
          <a:blip r:embed="rId8"/>
          <a:stretch>
            <a:fillRect/>
          </a:stretch>
        </p:blipFill>
        <p:spPr>
          <a:xfrm>
            <a:off x="9794121" y="2559331"/>
            <a:ext cx="2015047" cy="1152144"/>
          </a:xfrm>
          <a:prstGeom prst="rect">
            <a:avLst/>
          </a:prstGeom>
        </p:spPr>
      </p:pic>
      <p:sp>
        <p:nvSpPr>
          <p:cNvPr id="76" name="Left Arrow 75"/>
          <p:cNvSpPr/>
          <p:nvPr/>
        </p:nvSpPr>
        <p:spPr bwMode="auto">
          <a:xfrm rot="20638481">
            <a:off x="2577668" y="2476804"/>
            <a:ext cx="910953" cy="295035"/>
          </a:xfrm>
          <a:prstGeom prst="leftArrow">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15546506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Microsoft’s New Windows Server Containers</a:t>
            </a:r>
            <a:endParaRPr lang="en-NZ" dirty="0"/>
          </a:p>
        </p:txBody>
      </p:sp>
      <p:sp>
        <p:nvSpPr>
          <p:cNvPr id="3" name="Text Placeholder 2"/>
          <p:cNvSpPr>
            <a:spLocks noGrp="1"/>
          </p:cNvSpPr>
          <p:nvPr>
            <p:ph type="body" sz="quarter" idx="12"/>
          </p:nvPr>
        </p:nvSpPr>
        <p:spPr/>
        <p:txBody>
          <a:bodyPr/>
          <a:lstStyle/>
          <a:p>
            <a:r>
              <a:rPr lang="en-NZ" dirty="0" smtClean="0"/>
              <a:t>Ben Armstrong</a:t>
            </a:r>
            <a:endParaRPr lang="en-NZ" dirty="0"/>
          </a:p>
        </p:txBody>
      </p:sp>
      <p:sp>
        <p:nvSpPr>
          <p:cNvPr id="4" name="Text Placeholder 3"/>
          <p:cNvSpPr>
            <a:spLocks noGrp="1"/>
          </p:cNvSpPr>
          <p:nvPr>
            <p:ph type="body" sz="quarter" idx="13"/>
          </p:nvPr>
        </p:nvSpPr>
        <p:spPr/>
        <p:txBody>
          <a:bodyPr/>
          <a:lstStyle/>
          <a:p>
            <a:r>
              <a:rPr lang="en-NZ" smtClean="0"/>
              <a:t>M251</a:t>
            </a:r>
            <a:endParaRPr lang="en-NZ" dirty="0"/>
          </a:p>
        </p:txBody>
      </p:sp>
    </p:spTree>
    <p:extLst>
      <p:ext uri="{BB962C8B-B14F-4D97-AF65-F5344CB8AC3E}">
        <p14:creationId xmlns:p14="http://schemas.microsoft.com/office/powerpoint/2010/main" val="34287212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79437" y="601662"/>
            <a:ext cx="10058399" cy="1828800"/>
          </a:xfrm>
        </p:spPr>
        <p:txBody>
          <a:bodyPr/>
          <a:lstStyle/>
          <a:p>
            <a:r>
              <a:rPr lang="en-US" sz="8800" i="1" dirty="0" smtClean="0"/>
              <a:t>Demo</a:t>
            </a:r>
            <a:endParaRPr lang="en-US" sz="8800" i="1" dirty="0"/>
          </a:p>
        </p:txBody>
      </p:sp>
      <p:pic>
        <p:nvPicPr>
          <p:cNvPr id="9" name="Picture 8"/>
          <p:cNvPicPr>
            <a:picLocks noChangeAspect="1"/>
          </p:cNvPicPr>
          <p:nvPr/>
        </p:nvPicPr>
        <p:blipFill>
          <a:blip r:embed="rId3"/>
          <a:stretch>
            <a:fillRect/>
          </a:stretch>
        </p:blipFill>
        <p:spPr>
          <a:xfrm>
            <a:off x="-54020" y="2172171"/>
            <a:ext cx="3657917" cy="4822354"/>
          </a:xfrm>
          <a:prstGeom prst="rect">
            <a:avLst/>
          </a:prstGeom>
        </p:spPr>
      </p:pic>
      <p:pic>
        <p:nvPicPr>
          <p:cNvPr id="2" name="Picture 1"/>
          <p:cNvPicPr>
            <a:picLocks noChangeAspect="1"/>
          </p:cNvPicPr>
          <p:nvPr/>
        </p:nvPicPr>
        <p:blipFill rotWithShape="1">
          <a:blip r:embed="rId4"/>
          <a:srcRect l="-1" r="28344"/>
          <a:stretch/>
        </p:blipFill>
        <p:spPr>
          <a:xfrm>
            <a:off x="3607147" y="2172171"/>
            <a:ext cx="2621122" cy="4822354"/>
          </a:xfrm>
          <a:prstGeom prst="rect">
            <a:avLst/>
          </a:prstGeom>
        </p:spPr>
      </p:pic>
      <p:pic>
        <p:nvPicPr>
          <p:cNvPr id="3" name="Picture 2"/>
          <p:cNvPicPr>
            <a:picLocks noChangeAspect="1"/>
          </p:cNvPicPr>
          <p:nvPr/>
        </p:nvPicPr>
        <p:blipFill>
          <a:blip r:embed="rId4"/>
          <a:stretch>
            <a:fillRect/>
          </a:stretch>
        </p:blipFill>
        <p:spPr>
          <a:xfrm>
            <a:off x="6231519" y="2172171"/>
            <a:ext cx="3657917" cy="4822354"/>
          </a:xfrm>
          <a:prstGeom prst="rect">
            <a:avLst/>
          </a:prstGeom>
        </p:spPr>
      </p:pic>
      <p:pic>
        <p:nvPicPr>
          <p:cNvPr id="12" name="Picture 11"/>
          <p:cNvPicPr>
            <a:picLocks noChangeAspect="1"/>
          </p:cNvPicPr>
          <p:nvPr/>
        </p:nvPicPr>
        <p:blipFill rotWithShape="1">
          <a:blip r:embed="rId4"/>
          <a:srcRect l="-1" r="28344"/>
          <a:stretch/>
        </p:blipFill>
        <p:spPr>
          <a:xfrm>
            <a:off x="9892687" y="2172171"/>
            <a:ext cx="2621122" cy="4822354"/>
          </a:xfrm>
          <a:prstGeom prst="rect">
            <a:avLst/>
          </a:prstGeom>
        </p:spPr>
      </p:pic>
    </p:spTree>
    <p:extLst>
      <p:ext uri="{BB962C8B-B14F-4D97-AF65-F5344CB8AC3E}">
        <p14:creationId xmlns:p14="http://schemas.microsoft.com/office/powerpoint/2010/main" val="115330523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83504" y="3016827"/>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pic>
        <p:nvPicPr>
          <p:cNvPr id="428" name="Picture 427"/>
          <p:cNvPicPr>
            <a:picLocks noChangeAspect="1"/>
          </p:cNvPicPr>
          <p:nvPr/>
        </p:nvPicPr>
        <p:blipFill>
          <a:blip r:embed="rId3"/>
          <a:stretch>
            <a:fillRect/>
          </a:stretch>
        </p:blipFill>
        <p:spPr>
          <a:xfrm>
            <a:off x="8769634" y="2164360"/>
            <a:ext cx="3657917" cy="4822354"/>
          </a:xfrm>
          <a:prstGeom prst="rect">
            <a:avLst/>
          </a:prstGeom>
        </p:spPr>
      </p:pic>
      <p:grpSp>
        <p:nvGrpSpPr>
          <p:cNvPr id="429" name="Group 428"/>
          <p:cNvGrpSpPr/>
          <p:nvPr/>
        </p:nvGrpSpPr>
        <p:grpSpPr>
          <a:xfrm>
            <a:off x="503237" y="1297243"/>
            <a:ext cx="2338643" cy="1678829"/>
            <a:chOff x="503237" y="1297243"/>
            <a:chExt cx="2338643" cy="1678829"/>
          </a:xfrm>
        </p:grpSpPr>
        <p:sp>
          <p:nvSpPr>
            <p:cNvPr id="430" name="Freeform 429"/>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435"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6"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7"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8"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0"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1"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2"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568" name="Rounded Rectangle 567"/>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grpSp>
        <p:nvGrpSpPr>
          <p:cNvPr id="570" name="Group 569"/>
          <p:cNvGrpSpPr/>
          <p:nvPr/>
        </p:nvGrpSpPr>
        <p:grpSpPr>
          <a:xfrm>
            <a:off x="8300747" y="4679420"/>
            <a:ext cx="1882150" cy="951832"/>
            <a:chOff x="4962561" y="2484878"/>
            <a:chExt cx="2522622" cy="1409700"/>
          </a:xfrm>
        </p:grpSpPr>
        <p:grpSp>
          <p:nvGrpSpPr>
            <p:cNvPr id="571" name="Group 570"/>
            <p:cNvGrpSpPr/>
            <p:nvPr/>
          </p:nvGrpSpPr>
          <p:grpSpPr>
            <a:xfrm>
              <a:off x="4962561" y="2484878"/>
              <a:ext cx="2522622" cy="1409700"/>
              <a:chOff x="3703637" y="1744662"/>
              <a:chExt cx="5181600" cy="2895600"/>
            </a:xfrm>
          </p:grpSpPr>
          <p:sp>
            <p:nvSpPr>
              <p:cNvPr id="581" name="Rectangle 580"/>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2" name="Right Bracket 581"/>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83" name="Left Bracket 582"/>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2" name="Straight Connector 57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3" name="Straight Connector 572"/>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4" name="Straight Connector 573"/>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5" name="Straight Connector 574"/>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76" name="Group 575"/>
            <p:cNvGrpSpPr/>
            <p:nvPr/>
          </p:nvGrpSpPr>
          <p:grpSpPr>
            <a:xfrm>
              <a:off x="5151321" y="2732528"/>
              <a:ext cx="364693" cy="914400"/>
              <a:chOff x="5528956" y="2849562"/>
              <a:chExt cx="729385" cy="1828800"/>
            </a:xfrm>
          </p:grpSpPr>
          <p:cxnSp>
            <p:nvCxnSpPr>
              <p:cNvPr id="577" name="Straight Connector 576"/>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84" name="Rectangle 583"/>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85" name="Group 584"/>
          <p:cNvGrpSpPr/>
          <p:nvPr/>
        </p:nvGrpSpPr>
        <p:grpSpPr>
          <a:xfrm>
            <a:off x="8296160" y="5770768"/>
            <a:ext cx="1882150" cy="951832"/>
            <a:chOff x="4962561" y="2484878"/>
            <a:chExt cx="2522622" cy="1409700"/>
          </a:xfrm>
        </p:grpSpPr>
        <p:grpSp>
          <p:nvGrpSpPr>
            <p:cNvPr id="586" name="Group 585"/>
            <p:cNvGrpSpPr/>
            <p:nvPr/>
          </p:nvGrpSpPr>
          <p:grpSpPr>
            <a:xfrm>
              <a:off x="4962561" y="2484878"/>
              <a:ext cx="2522622" cy="1409700"/>
              <a:chOff x="3703637" y="1744662"/>
              <a:chExt cx="5181600" cy="2895600"/>
            </a:xfrm>
          </p:grpSpPr>
          <p:sp>
            <p:nvSpPr>
              <p:cNvPr id="596" name="Rectangle 59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97" name="Right Bracket 59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8" name="Left Bracket 59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87" name="Straight Connector 58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8" name="Straight Connector 58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9" name="Straight Connector 58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0" name="Straight Connector 58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91" name="Group 590"/>
            <p:cNvGrpSpPr/>
            <p:nvPr/>
          </p:nvGrpSpPr>
          <p:grpSpPr>
            <a:xfrm>
              <a:off x="5151321" y="2732528"/>
              <a:ext cx="364693" cy="914400"/>
              <a:chOff x="5528956" y="2849562"/>
              <a:chExt cx="729385" cy="1828800"/>
            </a:xfrm>
          </p:grpSpPr>
          <p:cxnSp>
            <p:nvCxnSpPr>
              <p:cNvPr id="592" name="Straight Connector 59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3" name="Straight Connector 59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4" name="Straight Connector 59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5" name="Straight Connector 59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599" name="Picture 59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spTree>
    <p:extLst>
      <p:ext uri="{BB962C8B-B14F-4D97-AF65-F5344CB8AC3E}">
        <p14:creationId xmlns:p14="http://schemas.microsoft.com/office/powerpoint/2010/main" val="412984623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83504" y="3016827"/>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grpSp>
        <p:nvGrpSpPr>
          <p:cNvPr id="575" name="Group 574"/>
          <p:cNvGrpSpPr/>
          <p:nvPr/>
        </p:nvGrpSpPr>
        <p:grpSpPr>
          <a:xfrm>
            <a:off x="547962" y="4280859"/>
            <a:ext cx="1882150" cy="951832"/>
            <a:chOff x="4962561" y="2484878"/>
            <a:chExt cx="2522622" cy="1409700"/>
          </a:xfrm>
        </p:grpSpPr>
        <p:grpSp>
          <p:nvGrpSpPr>
            <p:cNvPr id="576" name="Group 575"/>
            <p:cNvGrpSpPr/>
            <p:nvPr/>
          </p:nvGrpSpPr>
          <p:grpSpPr>
            <a:xfrm>
              <a:off x="4962561" y="2484878"/>
              <a:ext cx="2522622" cy="1409700"/>
              <a:chOff x="3703637" y="1744662"/>
              <a:chExt cx="5181600" cy="2895600"/>
            </a:xfrm>
          </p:grpSpPr>
          <p:sp>
            <p:nvSpPr>
              <p:cNvPr id="586" name="Rectangle 58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7" name="Right Bracket 58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88" name="Left Bracket 58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7" name="Straight Connector 57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1" name="Group 580"/>
            <p:cNvGrpSpPr/>
            <p:nvPr/>
          </p:nvGrpSpPr>
          <p:grpSpPr>
            <a:xfrm>
              <a:off x="5151321" y="2732528"/>
              <a:ext cx="364693" cy="914400"/>
              <a:chOff x="5528956" y="2849562"/>
              <a:chExt cx="729385" cy="1828800"/>
            </a:xfrm>
          </p:grpSpPr>
          <p:cxnSp>
            <p:nvCxnSpPr>
              <p:cNvPr id="582" name="Straight Connector 58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3" name="Straight Connector 58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4" name="Straight Connector 58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5" name="Straight Connector 58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89" name="Rectangle 588"/>
          <p:cNvSpPr/>
          <p:nvPr/>
        </p:nvSpPr>
        <p:spPr>
          <a:xfrm>
            <a:off x="630348" y="4460291"/>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sp>
        <p:nvSpPr>
          <p:cNvPr id="664" name="TextBox 17"/>
          <p:cNvSpPr txBox="1"/>
          <p:nvPr/>
        </p:nvSpPr>
        <p:spPr>
          <a:xfrm rot="205656">
            <a:off x="3674071" y="4356420"/>
            <a:ext cx="3287787" cy="1258806"/>
          </a:xfrm>
          <a:prstGeom prst="rect">
            <a:avLst/>
          </a:prstGeom>
          <a:solidFill>
            <a:schemeClr val="bg2"/>
          </a:solid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Developers </a:t>
            </a:r>
            <a:r>
              <a:rPr lang="en-US" sz="1600" dirty="0" smtClean="0">
                <a:gradFill>
                  <a:gsLst>
                    <a:gs pos="2917">
                      <a:srgbClr val="FFFFFF"/>
                    </a:gs>
                    <a:gs pos="30000">
                      <a:srgbClr val="FFFFFF"/>
                    </a:gs>
                  </a:gsLst>
                  <a:lin ang="5400000" scaled="0"/>
                </a:gradFill>
              </a:rPr>
              <a:t>can choose desired application frameworks </a:t>
            </a:r>
          </a:p>
          <a:p>
            <a:pPr algn="ctr">
              <a:lnSpc>
                <a:spcPct val="90000"/>
              </a:lnSpc>
              <a:spcAft>
                <a:spcPts val="600"/>
              </a:spcAft>
            </a:pPr>
            <a:r>
              <a:rPr lang="en-US" sz="1600" dirty="0" smtClean="0">
                <a:gradFill>
                  <a:gsLst>
                    <a:gs pos="2917">
                      <a:srgbClr val="FFFFFF"/>
                    </a:gs>
                    <a:gs pos="30000">
                      <a:srgbClr val="FFFFFF"/>
                    </a:gs>
                  </a:gsLst>
                  <a:lin ang="5400000" scaled="0"/>
                </a:gradFill>
              </a:rPr>
              <a:t>and pull them locally from central repositories</a:t>
            </a:r>
          </a:p>
        </p:txBody>
      </p:sp>
      <p:pic>
        <p:nvPicPr>
          <p:cNvPr id="428" name="Picture 427"/>
          <p:cNvPicPr>
            <a:picLocks noChangeAspect="1"/>
          </p:cNvPicPr>
          <p:nvPr/>
        </p:nvPicPr>
        <p:blipFill>
          <a:blip r:embed="rId3"/>
          <a:stretch>
            <a:fillRect/>
          </a:stretch>
        </p:blipFill>
        <p:spPr>
          <a:xfrm>
            <a:off x="8769634" y="2164360"/>
            <a:ext cx="3657917" cy="4822354"/>
          </a:xfrm>
          <a:prstGeom prst="rect">
            <a:avLst/>
          </a:prstGeom>
        </p:spPr>
      </p:pic>
      <p:grpSp>
        <p:nvGrpSpPr>
          <p:cNvPr id="429" name="Group 428"/>
          <p:cNvGrpSpPr/>
          <p:nvPr/>
        </p:nvGrpSpPr>
        <p:grpSpPr>
          <a:xfrm>
            <a:off x="503237" y="1297243"/>
            <a:ext cx="2338643" cy="1678829"/>
            <a:chOff x="503237" y="1297243"/>
            <a:chExt cx="2338643" cy="1678829"/>
          </a:xfrm>
        </p:grpSpPr>
        <p:sp>
          <p:nvSpPr>
            <p:cNvPr id="430" name="Freeform 429"/>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435"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6"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7"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8"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0"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1"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2"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568" name="Rounded Rectangle 567"/>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grpSp>
        <p:nvGrpSpPr>
          <p:cNvPr id="570" name="Group 569"/>
          <p:cNvGrpSpPr/>
          <p:nvPr/>
        </p:nvGrpSpPr>
        <p:grpSpPr>
          <a:xfrm>
            <a:off x="8300747" y="4679420"/>
            <a:ext cx="1882150" cy="951832"/>
            <a:chOff x="4962561" y="2484878"/>
            <a:chExt cx="2522622" cy="1409700"/>
          </a:xfrm>
        </p:grpSpPr>
        <p:grpSp>
          <p:nvGrpSpPr>
            <p:cNvPr id="571" name="Group 570"/>
            <p:cNvGrpSpPr/>
            <p:nvPr/>
          </p:nvGrpSpPr>
          <p:grpSpPr>
            <a:xfrm>
              <a:off x="4962561" y="2484878"/>
              <a:ext cx="2522622" cy="1409700"/>
              <a:chOff x="3703637" y="1744662"/>
              <a:chExt cx="5181600" cy="2895600"/>
            </a:xfrm>
          </p:grpSpPr>
          <p:sp>
            <p:nvSpPr>
              <p:cNvPr id="596" name="Rectangle 59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97" name="Right Bracket 59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8" name="Left Bracket 59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2" name="Straight Connector 57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3" name="Straight Connector 572"/>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4" name="Straight Connector 573"/>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0" name="Straight Connector 58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91" name="Group 590"/>
            <p:cNvGrpSpPr/>
            <p:nvPr/>
          </p:nvGrpSpPr>
          <p:grpSpPr>
            <a:xfrm>
              <a:off x="5151321" y="2732528"/>
              <a:ext cx="364693" cy="914400"/>
              <a:chOff x="5528956" y="2849562"/>
              <a:chExt cx="729385" cy="1828800"/>
            </a:xfrm>
          </p:grpSpPr>
          <p:cxnSp>
            <p:nvCxnSpPr>
              <p:cNvPr id="592" name="Straight Connector 59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3" name="Straight Connector 59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4" name="Straight Connector 59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5" name="Straight Connector 59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99" name="Rectangle 598"/>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600" name="Group 599"/>
          <p:cNvGrpSpPr/>
          <p:nvPr/>
        </p:nvGrpSpPr>
        <p:grpSpPr>
          <a:xfrm>
            <a:off x="8296160" y="5770768"/>
            <a:ext cx="1882150" cy="951832"/>
            <a:chOff x="4962561" y="2484878"/>
            <a:chExt cx="2522622" cy="1409700"/>
          </a:xfrm>
        </p:grpSpPr>
        <p:grpSp>
          <p:nvGrpSpPr>
            <p:cNvPr id="601" name="Group 600"/>
            <p:cNvGrpSpPr/>
            <p:nvPr/>
          </p:nvGrpSpPr>
          <p:grpSpPr>
            <a:xfrm>
              <a:off x="4962561" y="2484878"/>
              <a:ext cx="2522622" cy="1409700"/>
              <a:chOff x="3703637" y="1744662"/>
              <a:chExt cx="5181600" cy="2895600"/>
            </a:xfrm>
          </p:grpSpPr>
          <p:sp>
            <p:nvSpPr>
              <p:cNvPr id="623" name="Rectangle 622"/>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24" name="Right Bracket 623"/>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25" name="Left Bracket 624"/>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02" name="Straight Connector 60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3" name="Straight Connector 602"/>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4" name="Straight Connector 603"/>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5" name="Straight Connector 604"/>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18" name="Group 617"/>
            <p:cNvGrpSpPr/>
            <p:nvPr/>
          </p:nvGrpSpPr>
          <p:grpSpPr>
            <a:xfrm>
              <a:off x="5151321" y="2732528"/>
              <a:ext cx="364693" cy="914400"/>
              <a:chOff x="5528956" y="2849562"/>
              <a:chExt cx="729385" cy="1828800"/>
            </a:xfrm>
          </p:grpSpPr>
          <p:cxnSp>
            <p:nvCxnSpPr>
              <p:cNvPr id="619" name="Straight Connector 618"/>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0" name="Straight Connector 619"/>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1" name="Straight Connector 620"/>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2" name="Straight Connector 621"/>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26" name="Picture 6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cxnSp>
        <p:nvCxnSpPr>
          <p:cNvPr id="665" name="Straight Arrow Connector 664"/>
          <p:cNvCxnSpPr>
            <a:endCxn id="587" idx="2"/>
          </p:cNvCxnSpPr>
          <p:nvPr/>
        </p:nvCxnSpPr>
        <p:spPr>
          <a:xfrm flipH="1" flipV="1">
            <a:off x="2430112" y="4756775"/>
            <a:ext cx="5866049" cy="425553"/>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55997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 name="TextBox 18"/>
          <p:cNvSpPr txBox="1"/>
          <p:nvPr/>
        </p:nvSpPr>
        <p:spPr>
          <a:xfrm rot="217229">
            <a:off x="3807243" y="5645984"/>
            <a:ext cx="2925106" cy="1037207"/>
          </a:xfrm>
          <a:prstGeom prst="rect">
            <a:avLst/>
          </a:prstGeom>
          <a:solidFill>
            <a:schemeClr val="bg2"/>
          </a:solidFill>
        </p:spPr>
        <p:txBody>
          <a:bodyPr wrap="square" lIns="182880" tIns="146304" rIns="182880" bIns="146304" rtlCol="0">
            <a:spAutoFit/>
          </a:bodyPr>
          <a:lstStyle/>
          <a:p>
            <a:pPr algn="ctr">
              <a:lnSpc>
                <a:spcPct val="90000"/>
              </a:lnSpc>
              <a:spcAft>
                <a:spcPts val="600"/>
              </a:spcAft>
            </a:pPr>
            <a:r>
              <a:rPr lang="en-US" sz="1600" dirty="0" smtClean="0">
                <a:gradFill>
                  <a:gsLst>
                    <a:gs pos="2917">
                      <a:srgbClr val="FFFFFF"/>
                    </a:gs>
                    <a:gs pos="30000">
                      <a:srgbClr val="FFFFFF"/>
                    </a:gs>
                  </a:gsLst>
                  <a:lin ang="5400000" scaled="0"/>
                </a:gradFill>
              </a:rPr>
              <a:t>Required dependencies </a:t>
            </a:r>
          </a:p>
          <a:p>
            <a:pPr algn="ctr">
              <a:lnSpc>
                <a:spcPct val="90000"/>
              </a:lnSpc>
              <a:spcAft>
                <a:spcPts val="600"/>
              </a:spcAft>
            </a:pPr>
            <a:r>
              <a:rPr lang="en-US" sz="1600" dirty="0" smtClean="0">
                <a:gradFill>
                  <a:gsLst>
                    <a:gs pos="2917">
                      <a:srgbClr val="FFFFFF"/>
                    </a:gs>
                    <a:gs pos="30000">
                      <a:srgbClr val="FFFFFF"/>
                    </a:gs>
                  </a:gsLst>
                  <a:lin ang="5400000" scaled="0"/>
                </a:gradFill>
              </a:rPr>
              <a:t>are automatically identified and pulled locally</a:t>
            </a:r>
          </a:p>
        </p:txBody>
      </p:sp>
      <p:sp>
        <p:nvSpPr>
          <p:cNvPr id="20" name="Rounded Rectangle 19"/>
          <p:cNvSpPr/>
          <p:nvPr/>
        </p:nvSpPr>
        <p:spPr bwMode="auto">
          <a:xfrm>
            <a:off x="383504" y="3016827"/>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grpSp>
        <p:nvGrpSpPr>
          <p:cNvPr id="593" name="Group 592"/>
          <p:cNvGrpSpPr/>
          <p:nvPr/>
        </p:nvGrpSpPr>
        <p:grpSpPr>
          <a:xfrm>
            <a:off x="547962" y="4280859"/>
            <a:ext cx="1882150" cy="951832"/>
            <a:chOff x="4962561" y="2484878"/>
            <a:chExt cx="2522622" cy="1409700"/>
          </a:xfrm>
        </p:grpSpPr>
        <p:grpSp>
          <p:nvGrpSpPr>
            <p:cNvPr id="594" name="Group 593"/>
            <p:cNvGrpSpPr/>
            <p:nvPr/>
          </p:nvGrpSpPr>
          <p:grpSpPr>
            <a:xfrm>
              <a:off x="4962561" y="2484878"/>
              <a:ext cx="2522622" cy="1409700"/>
              <a:chOff x="3703637" y="1744662"/>
              <a:chExt cx="5181600" cy="2895600"/>
            </a:xfrm>
          </p:grpSpPr>
          <p:sp>
            <p:nvSpPr>
              <p:cNvPr id="604" name="Rectangle 603"/>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05" name="Right Bracket 604"/>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06" name="Left Bracket 605"/>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95" name="Straight Connector 594"/>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6" name="Straight Connector 595"/>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7" name="Straight Connector 596"/>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8" name="Straight Connector 597"/>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99" name="Group 598"/>
            <p:cNvGrpSpPr/>
            <p:nvPr/>
          </p:nvGrpSpPr>
          <p:grpSpPr>
            <a:xfrm>
              <a:off x="5151321" y="2732528"/>
              <a:ext cx="364693" cy="914400"/>
              <a:chOff x="5528956" y="2849562"/>
              <a:chExt cx="729385" cy="1828800"/>
            </a:xfrm>
          </p:grpSpPr>
          <p:cxnSp>
            <p:nvCxnSpPr>
              <p:cNvPr id="600" name="Straight Connector 599"/>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1" name="Straight Connector 600"/>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2" name="Straight Connector 601"/>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3" name="Straight Connector 602"/>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607" name="Rectangle 606"/>
          <p:cNvSpPr/>
          <p:nvPr/>
        </p:nvSpPr>
        <p:spPr>
          <a:xfrm>
            <a:off x="630348" y="4460291"/>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608" name="Group 607"/>
          <p:cNvGrpSpPr/>
          <p:nvPr/>
        </p:nvGrpSpPr>
        <p:grpSpPr>
          <a:xfrm>
            <a:off x="543375" y="5372207"/>
            <a:ext cx="1882150" cy="951832"/>
            <a:chOff x="4962561" y="2484878"/>
            <a:chExt cx="2522622" cy="1409700"/>
          </a:xfrm>
        </p:grpSpPr>
        <p:grpSp>
          <p:nvGrpSpPr>
            <p:cNvPr id="609" name="Group 608"/>
            <p:cNvGrpSpPr/>
            <p:nvPr/>
          </p:nvGrpSpPr>
          <p:grpSpPr>
            <a:xfrm>
              <a:off x="4962561" y="2484878"/>
              <a:ext cx="2522622" cy="1409700"/>
              <a:chOff x="3703637" y="1744662"/>
              <a:chExt cx="5181600" cy="2895600"/>
            </a:xfrm>
          </p:grpSpPr>
          <p:sp>
            <p:nvSpPr>
              <p:cNvPr id="633" name="Rectangle 632"/>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48" name="Right Bracket 64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49" name="Left Bracket 64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10" name="Straight Connector 609"/>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1" name="Straight Connector 610"/>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2" name="Straight Connector 611"/>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3" name="Straight Connector 612"/>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14" name="Group 613"/>
            <p:cNvGrpSpPr/>
            <p:nvPr/>
          </p:nvGrpSpPr>
          <p:grpSpPr>
            <a:xfrm>
              <a:off x="5151321" y="2732528"/>
              <a:ext cx="364693" cy="914400"/>
              <a:chOff x="5528956" y="2849562"/>
              <a:chExt cx="729385" cy="1828800"/>
            </a:xfrm>
          </p:grpSpPr>
          <p:cxnSp>
            <p:nvCxnSpPr>
              <p:cNvPr id="615" name="Straight Connector 614"/>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6" name="Straight Connector 615"/>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7" name="Straight Connector 616"/>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2" name="Straight Connector 631"/>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50" name="Picture 6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349" y="5697832"/>
            <a:ext cx="1773510" cy="407795"/>
          </a:xfrm>
          <a:prstGeom prst="rect">
            <a:avLst/>
          </a:prstGeom>
        </p:spPr>
      </p:pic>
      <p:pic>
        <p:nvPicPr>
          <p:cNvPr id="428" name="Picture 427"/>
          <p:cNvPicPr>
            <a:picLocks noChangeAspect="1"/>
          </p:cNvPicPr>
          <p:nvPr/>
        </p:nvPicPr>
        <p:blipFill>
          <a:blip r:embed="rId4"/>
          <a:stretch>
            <a:fillRect/>
          </a:stretch>
        </p:blipFill>
        <p:spPr>
          <a:xfrm>
            <a:off x="8769634" y="2164360"/>
            <a:ext cx="3657917" cy="4822354"/>
          </a:xfrm>
          <a:prstGeom prst="rect">
            <a:avLst/>
          </a:prstGeom>
        </p:spPr>
      </p:pic>
      <p:grpSp>
        <p:nvGrpSpPr>
          <p:cNvPr id="429" name="Group 428"/>
          <p:cNvGrpSpPr/>
          <p:nvPr/>
        </p:nvGrpSpPr>
        <p:grpSpPr>
          <a:xfrm>
            <a:off x="503237" y="1297243"/>
            <a:ext cx="2338643" cy="1678829"/>
            <a:chOff x="503237" y="1297243"/>
            <a:chExt cx="2338643" cy="1678829"/>
          </a:xfrm>
        </p:grpSpPr>
        <p:sp>
          <p:nvSpPr>
            <p:cNvPr id="430" name="Freeform 429"/>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435"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6"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7"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8"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0"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1"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2"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568" name="Rounded Rectangle 567"/>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grpSp>
        <p:nvGrpSpPr>
          <p:cNvPr id="570" name="Group 569"/>
          <p:cNvGrpSpPr/>
          <p:nvPr/>
        </p:nvGrpSpPr>
        <p:grpSpPr>
          <a:xfrm>
            <a:off x="8300747" y="4679420"/>
            <a:ext cx="1882150" cy="951832"/>
            <a:chOff x="4962561" y="2484878"/>
            <a:chExt cx="2522622" cy="1409700"/>
          </a:xfrm>
        </p:grpSpPr>
        <p:grpSp>
          <p:nvGrpSpPr>
            <p:cNvPr id="571" name="Group 570"/>
            <p:cNvGrpSpPr/>
            <p:nvPr/>
          </p:nvGrpSpPr>
          <p:grpSpPr>
            <a:xfrm>
              <a:off x="4962561" y="2484878"/>
              <a:ext cx="2522622" cy="1409700"/>
              <a:chOff x="3703637" y="1744662"/>
              <a:chExt cx="5181600" cy="2895600"/>
            </a:xfrm>
          </p:grpSpPr>
          <p:sp>
            <p:nvSpPr>
              <p:cNvPr id="585" name="Rectangle 584"/>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6" name="Right Bracket 585"/>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87" name="Left Bracket 586"/>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2" name="Straight Connector 57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7" name="Straight Connector 576"/>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0" name="Group 579"/>
            <p:cNvGrpSpPr/>
            <p:nvPr/>
          </p:nvGrpSpPr>
          <p:grpSpPr>
            <a:xfrm>
              <a:off x="5151321" y="2732528"/>
              <a:ext cx="364693" cy="914400"/>
              <a:chOff x="5528956" y="2849562"/>
              <a:chExt cx="729385" cy="1828800"/>
            </a:xfrm>
          </p:grpSpPr>
          <p:cxnSp>
            <p:nvCxnSpPr>
              <p:cNvPr id="581" name="Straight Connector 580"/>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2" name="Straight Connector 581"/>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3" name="Straight Connector 582"/>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4" name="Straight Connector 583"/>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88" name="Rectangle 587"/>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89" name="Group 588"/>
          <p:cNvGrpSpPr/>
          <p:nvPr/>
        </p:nvGrpSpPr>
        <p:grpSpPr>
          <a:xfrm>
            <a:off x="8296160" y="5770768"/>
            <a:ext cx="1882150" cy="951832"/>
            <a:chOff x="4962561" y="2484878"/>
            <a:chExt cx="2522622" cy="1409700"/>
          </a:xfrm>
        </p:grpSpPr>
        <p:grpSp>
          <p:nvGrpSpPr>
            <p:cNvPr id="590" name="Group 589"/>
            <p:cNvGrpSpPr/>
            <p:nvPr/>
          </p:nvGrpSpPr>
          <p:grpSpPr>
            <a:xfrm>
              <a:off x="4962561" y="2484878"/>
              <a:ext cx="2522622" cy="1409700"/>
              <a:chOff x="3703637" y="1744662"/>
              <a:chExt cx="5181600" cy="2895600"/>
            </a:xfrm>
          </p:grpSpPr>
          <p:sp>
            <p:nvSpPr>
              <p:cNvPr id="625" name="Rectangle 624"/>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26" name="Right Bracket 625"/>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27" name="Left Bracket 626"/>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91" name="Straight Connector 590"/>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2" name="Straight Connector 591"/>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8" name="Straight Connector 617"/>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9" name="Straight Connector 618"/>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20" name="Group 619"/>
            <p:cNvGrpSpPr/>
            <p:nvPr/>
          </p:nvGrpSpPr>
          <p:grpSpPr>
            <a:xfrm>
              <a:off x="5151321" y="2732528"/>
              <a:ext cx="364693" cy="914400"/>
              <a:chOff x="5528956" y="2849562"/>
              <a:chExt cx="729385" cy="1828800"/>
            </a:xfrm>
          </p:grpSpPr>
          <p:cxnSp>
            <p:nvCxnSpPr>
              <p:cNvPr id="621" name="Straight Connector 620"/>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2" name="Straight Connector 621"/>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3" name="Straight Connector 622"/>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4" name="Straight Connector 623"/>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28" name="Picture 6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cxnSp>
        <p:nvCxnSpPr>
          <p:cNvPr id="575" name="Straight Arrow Connector 14"/>
          <p:cNvCxnSpPr>
            <a:endCxn id="648" idx="2"/>
          </p:cNvCxnSpPr>
          <p:nvPr/>
        </p:nvCxnSpPr>
        <p:spPr>
          <a:xfrm flipH="1" flipV="1">
            <a:off x="2425525" y="5848123"/>
            <a:ext cx="5870635" cy="398561"/>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98" name="TextBox 17"/>
          <p:cNvSpPr txBox="1"/>
          <p:nvPr/>
        </p:nvSpPr>
        <p:spPr>
          <a:xfrm rot="205656">
            <a:off x="3674071" y="4356420"/>
            <a:ext cx="3287787" cy="1258806"/>
          </a:xfrm>
          <a:prstGeom prst="rect">
            <a:avLst/>
          </a:prstGeom>
          <a:solidFill>
            <a:schemeClr val="bg2"/>
          </a:solidFill>
        </p:spPr>
        <p:txBody>
          <a:bodyPr wrap="square" lIns="182880" tIns="146304" rIns="182880" bIns="146304" rtlCol="0">
            <a:spAutoFit/>
          </a:bodyPr>
          <a:lstStyle/>
          <a:p>
            <a:pPr algn="ctr">
              <a:lnSpc>
                <a:spcPct val="90000"/>
              </a:lnSpc>
              <a:spcAft>
                <a:spcPts val="600"/>
              </a:spcAft>
            </a:pPr>
            <a:r>
              <a:rPr lang="en-US" sz="1600" dirty="0" smtClean="0">
                <a:solidFill>
                  <a:srgbClr val="FFFFFF"/>
                </a:solidFill>
              </a:rPr>
              <a:t>Developers </a:t>
            </a:r>
            <a:r>
              <a:rPr lang="en-US" sz="1600" dirty="0" smtClean="0">
                <a:gradFill>
                  <a:gsLst>
                    <a:gs pos="2917">
                      <a:srgbClr val="FFFFFF"/>
                    </a:gs>
                    <a:gs pos="30000">
                      <a:srgbClr val="FFFFFF"/>
                    </a:gs>
                  </a:gsLst>
                  <a:lin ang="5400000" scaled="0"/>
                </a:gradFill>
              </a:rPr>
              <a:t>can choose desired application frameworks </a:t>
            </a:r>
          </a:p>
          <a:p>
            <a:pPr algn="ctr">
              <a:lnSpc>
                <a:spcPct val="90000"/>
              </a:lnSpc>
              <a:spcAft>
                <a:spcPts val="600"/>
              </a:spcAft>
            </a:pPr>
            <a:r>
              <a:rPr lang="en-US" sz="1600" dirty="0" smtClean="0">
                <a:gradFill>
                  <a:gsLst>
                    <a:gs pos="2917">
                      <a:srgbClr val="FFFFFF"/>
                    </a:gs>
                    <a:gs pos="30000">
                      <a:srgbClr val="FFFFFF"/>
                    </a:gs>
                  </a:gsLst>
                  <a:lin ang="5400000" scaled="0"/>
                </a:gradFill>
              </a:rPr>
              <a:t>and pull them locally from central repositories</a:t>
            </a:r>
          </a:p>
        </p:txBody>
      </p:sp>
      <p:cxnSp>
        <p:nvCxnSpPr>
          <p:cNvPr id="99" name="Straight Arrow Connector 98"/>
          <p:cNvCxnSpPr/>
          <p:nvPr/>
        </p:nvCxnSpPr>
        <p:spPr>
          <a:xfrm flipH="1" flipV="1">
            <a:off x="2430112" y="4756775"/>
            <a:ext cx="5866049" cy="425553"/>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5236564"/>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769634" y="2164360"/>
            <a:ext cx="3657917" cy="4822354"/>
          </a:xfrm>
          <a:prstGeom prst="rect">
            <a:avLst/>
          </a:prstGeom>
        </p:spPr>
      </p:pic>
      <p:sp>
        <p:nvSpPr>
          <p:cNvPr id="20" name="Rounded Rectangle 19"/>
          <p:cNvSpPr/>
          <p:nvPr/>
        </p:nvSpPr>
        <p:spPr bwMode="auto">
          <a:xfrm>
            <a:off x="383504" y="3016827"/>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grpSp>
        <p:nvGrpSpPr>
          <p:cNvPr id="14" name="Group 13"/>
          <p:cNvGrpSpPr/>
          <p:nvPr/>
        </p:nvGrpSpPr>
        <p:grpSpPr>
          <a:xfrm>
            <a:off x="503237" y="1297243"/>
            <a:ext cx="2338643" cy="1678829"/>
            <a:chOff x="503237" y="1297243"/>
            <a:chExt cx="2338643" cy="1678829"/>
          </a:xfrm>
        </p:grpSpPr>
        <p:sp>
          <p:nvSpPr>
            <p:cNvPr id="4" name="Freeform 3"/>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7"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567" name="Rounded Rectangle 566"/>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sp>
        <p:nvSpPr>
          <p:cNvPr id="593" name="TextBox 592"/>
          <p:cNvSpPr txBox="1"/>
          <p:nvPr/>
        </p:nvSpPr>
        <p:spPr>
          <a:xfrm>
            <a:off x="611159" y="1737656"/>
            <a:ext cx="1145185" cy="1021818"/>
          </a:xfrm>
          <a:prstGeom prst="rect">
            <a:avLst/>
          </a:prstGeom>
          <a:noFill/>
        </p:spPr>
        <p:txBody>
          <a:bodyPr wrap="none" lIns="182880" tIns="146304" rIns="182880" bIns="146304" rtlCol="0">
            <a:spAutoFit/>
          </a:bodyPr>
          <a:lstStyle/>
          <a:p>
            <a:r>
              <a:rPr lang="en-US" sz="500" dirty="0">
                <a:solidFill>
                  <a:srgbClr val="FFFFFF"/>
                </a:solidFill>
                <a:latin typeface="Consolas" panose="020B0609020204030204" pitchFamily="49" charset="0"/>
                <a:cs typeface="Consolas" panose="020B0609020204030204" pitchFamily="49" charset="0"/>
              </a:rPr>
              <a:t>using System</a:t>
            </a:r>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class </a:t>
            </a:r>
            <a:r>
              <a:rPr lang="en-US" sz="500" dirty="0">
                <a:solidFill>
                  <a:srgbClr val="FFFFFF"/>
                </a:solidFill>
                <a:latin typeface="Consolas" panose="020B0609020204030204" pitchFamily="49" charset="0"/>
                <a:cs typeface="Consolas" panose="020B0609020204030204" pitchFamily="49" charset="0"/>
              </a:rPr>
              <a:t>Program</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static void </a:t>
            </a:r>
            <a:r>
              <a:rPr lang="en-US" sz="500" dirty="0" smtClean="0">
                <a:solidFill>
                  <a:srgbClr val="FFFFFF"/>
                </a:solidFill>
                <a:latin typeface="Consolas" panose="020B0609020204030204" pitchFamily="49" charset="0"/>
                <a:cs typeface="Consolas" panose="020B0609020204030204" pitchFamily="49" charset="0"/>
              </a:rPr>
              <a:t>Main()</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p>
          <a:p>
            <a:endParaRPr lang="en-US" sz="500" dirty="0" smtClean="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pPr>
              <a:lnSpc>
                <a:spcPct val="90000"/>
              </a:lnSpc>
              <a:spcAft>
                <a:spcPts val="600"/>
              </a:spcAft>
            </a:pPr>
            <a:endParaRPr lang="en-US" sz="700" dirty="0" smtClean="0">
              <a:gradFill>
                <a:gsLst>
                  <a:gs pos="2917">
                    <a:srgbClr val="FFFFFF"/>
                  </a:gs>
                  <a:gs pos="30000">
                    <a:srgbClr val="FFFFFF"/>
                  </a:gs>
                </a:gsLst>
                <a:lin ang="5400000" scaled="0"/>
              </a:gradFill>
              <a:latin typeface="Consolas" panose="020B0609020204030204" pitchFamily="49" charset="0"/>
              <a:cs typeface="Consolas" panose="020B0609020204030204" pitchFamily="49" charset="0"/>
            </a:endParaRPr>
          </a:p>
        </p:txBody>
      </p:sp>
      <p:pic>
        <p:nvPicPr>
          <p:cNvPr id="594" name="Picture 7" descr="\\MAGNUM\Projects\Microsoft\Cloud Power FY12\Design\ICONS_PNG\Gears.png"/>
          <p:cNvPicPr>
            <a:picLocks noChangeAspect="1" noChangeArrowheads="1"/>
          </p:cNvPicPr>
          <p:nvPr/>
        </p:nvPicPr>
        <p:blipFill>
          <a:blip r:embed="rId4" cstate="print">
            <a:lum bright="100000"/>
          </a:blip>
          <a:srcRect/>
          <a:stretch>
            <a:fillRect/>
          </a:stretch>
        </p:blipFill>
        <p:spPr bwMode="auto">
          <a:xfrm>
            <a:off x="4678285" y="1301247"/>
            <a:ext cx="2057263" cy="2057263"/>
          </a:xfrm>
          <a:prstGeom prst="rect">
            <a:avLst/>
          </a:prstGeom>
          <a:noFill/>
        </p:spPr>
      </p:pic>
      <p:cxnSp>
        <p:nvCxnSpPr>
          <p:cNvPr id="595" name="Straight Arrow Connector 594"/>
          <p:cNvCxnSpPr>
            <a:endCxn id="594" idx="1"/>
          </p:cNvCxnSpPr>
          <p:nvPr/>
        </p:nvCxnSpPr>
        <p:spPr>
          <a:xfrm flipV="1">
            <a:off x="2841880" y="2329879"/>
            <a:ext cx="1836405" cy="5185"/>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596" name="TextBox 14"/>
          <p:cNvSpPr txBox="1"/>
          <p:nvPr/>
        </p:nvSpPr>
        <p:spPr>
          <a:xfrm>
            <a:off x="4378250" y="3014451"/>
            <a:ext cx="3287787" cy="1181862"/>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gradFill>
                  <a:gsLst>
                    <a:gs pos="2917">
                      <a:srgbClr val="FFFFFF"/>
                    </a:gs>
                    <a:gs pos="30000">
                      <a:srgbClr val="FFFFFF"/>
                    </a:gs>
                  </a:gsLst>
                  <a:lin ang="5400000" scaled="0"/>
                </a:gradFill>
              </a:rPr>
              <a:t>Developers use the same programming languages and environments they are accustomed to</a:t>
            </a:r>
          </a:p>
        </p:txBody>
      </p:sp>
      <p:grpSp>
        <p:nvGrpSpPr>
          <p:cNvPr id="597" name="Group 596"/>
          <p:cNvGrpSpPr/>
          <p:nvPr/>
        </p:nvGrpSpPr>
        <p:grpSpPr>
          <a:xfrm>
            <a:off x="547962" y="4280859"/>
            <a:ext cx="1882150" cy="951832"/>
            <a:chOff x="4962561" y="2484878"/>
            <a:chExt cx="2522622" cy="1409700"/>
          </a:xfrm>
        </p:grpSpPr>
        <p:grpSp>
          <p:nvGrpSpPr>
            <p:cNvPr id="598" name="Group 597"/>
            <p:cNvGrpSpPr/>
            <p:nvPr/>
          </p:nvGrpSpPr>
          <p:grpSpPr>
            <a:xfrm>
              <a:off x="4962561" y="2484878"/>
              <a:ext cx="2522622" cy="1409700"/>
              <a:chOff x="3703637" y="1744662"/>
              <a:chExt cx="5181600" cy="2895600"/>
            </a:xfrm>
          </p:grpSpPr>
          <p:sp>
            <p:nvSpPr>
              <p:cNvPr id="608" name="Rectangle 607"/>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09" name="Right Bracket 608"/>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10" name="Left Bracket 609"/>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99" name="Straight Connector 598"/>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0" name="Straight Connector 599"/>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1" name="Straight Connector 600"/>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2" name="Straight Connector 601"/>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03" name="Group 602"/>
            <p:cNvGrpSpPr/>
            <p:nvPr/>
          </p:nvGrpSpPr>
          <p:grpSpPr>
            <a:xfrm>
              <a:off x="5151321" y="2732528"/>
              <a:ext cx="364693" cy="914400"/>
              <a:chOff x="5528956" y="2849562"/>
              <a:chExt cx="729385" cy="1828800"/>
            </a:xfrm>
          </p:grpSpPr>
          <p:cxnSp>
            <p:nvCxnSpPr>
              <p:cNvPr id="604" name="Straight Connector 603"/>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5" name="Straight Connector 604"/>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6" name="Straight Connector 605"/>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7" name="Straight Connector 606"/>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611" name="Rectangle 610"/>
          <p:cNvSpPr/>
          <p:nvPr/>
        </p:nvSpPr>
        <p:spPr>
          <a:xfrm>
            <a:off x="630348" y="4460291"/>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612" name="Group 611"/>
          <p:cNvGrpSpPr/>
          <p:nvPr/>
        </p:nvGrpSpPr>
        <p:grpSpPr>
          <a:xfrm>
            <a:off x="543375" y="5372207"/>
            <a:ext cx="1882150" cy="951832"/>
            <a:chOff x="4962561" y="2484878"/>
            <a:chExt cx="2522622" cy="1409700"/>
          </a:xfrm>
        </p:grpSpPr>
        <p:grpSp>
          <p:nvGrpSpPr>
            <p:cNvPr id="613" name="Group 612"/>
            <p:cNvGrpSpPr/>
            <p:nvPr/>
          </p:nvGrpSpPr>
          <p:grpSpPr>
            <a:xfrm>
              <a:off x="4962561" y="2484878"/>
              <a:ext cx="2522622" cy="1409700"/>
              <a:chOff x="3703637" y="1744662"/>
              <a:chExt cx="5181600" cy="2895600"/>
            </a:xfrm>
          </p:grpSpPr>
          <p:sp>
            <p:nvSpPr>
              <p:cNvPr id="651" name="Rectangle 650"/>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52" name="Right Bracket 651"/>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53" name="Left Bracket 652"/>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14" name="Straight Connector 613"/>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5" name="Straight Connector 614"/>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6" name="Straight Connector 615"/>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7" name="Straight Connector 616"/>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32" name="Group 631"/>
            <p:cNvGrpSpPr/>
            <p:nvPr/>
          </p:nvGrpSpPr>
          <p:grpSpPr>
            <a:xfrm>
              <a:off x="5151321" y="2732528"/>
              <a:ext cx="364693" cy="914400"/>
              <a:chOff x="5528956" y="2849562"/>
              <a:chExt cx="729385" cy="1828800"/>
            </a:xfrm>
          </p:grpSpPr>
          <p:cxnSp>
            <p:nvCxnSpPr>
              <p:cNvPr id="633" name="Straight Connector 63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8" name="Straight Connector 647"/>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9" name="Straight Connector 648"/>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0" name="Straight Connector 649"/>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54" name="Picture 65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349" y="5697832"/>
            <a:ext cx="1773510" cy="407795"/>
          </a:xfrm>
          <a:prstGeom prst="rect">
            <a:avLst/>
          </a:prstGeom>
        </p:spPr>
      </p:pic>
      <p:grpSp>
        <p:nvGrpSpPr>
          <p:cNvPr id="655" name="Group 654"/>
          <p:cNvGrpSpPr/>
          <p:nvPr/>
        </p:nvGrpSpPr>
        <p:grpSpPr>
          <a:xfrm>
            <a:off x="8300747" y="4679420"/>
            <a:ext cx="1882150" cy="951832"/>
            <a:chOff x="4962561" y="2484878"/>
            <a:chExt cx="2522622" cy="1409700"/>
          </a:xfrm>
        </p:grpSpPr>
        <p:grpSp>
          <p:nvGrpSpPr>
            <p:cNvPr id="656" name="Group 655"/>
            <p:cNvGrpSpPr/>
            <p:nvPr/>
          </p:nvGrpSpPr>
          <p:grpSpPr>
            <a:xfrm>
              <a:off x="4962561" y="2484878"/>
              <a:ext cx="2522622" cy="1409700"/>
              <a:chOff x="3703637" y="1744662"/>
              <a:chExt cx="5181600" cy="2895600"/>
            </a:xfrm>
          </p:grpSpPr>
          <p:sp>
            <p:nvSpPr>
              <p:cNvPr id="666" name="Rectangle 66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67" name="Right Bracket 66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68" name="Left Bracket 66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57" name="Straight Connector 65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8" name="Straight Connector 65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59" name="Straight Connector 65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0" name="Straight Connector 65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61" name="Group 660"/>
            <p:cNvGrpSpPr/>
            <p:nvPr/>
          </p:nvGrpSpPr>
          <p:grpSpPr>
            <a:xfrm>
              <a:off x="5151321" y="2732528"/>
              <a:ext cx="364693" cy="914400"/>
              <a:chOff x="5528956" y="2849562"/>
              <a:chExt cx="729385" cy="1828800"/>
            </a:xfrm>
          </p:grpSpPr>
          <p:cxnSp>
            <p:nvCxnSpPr>
              <p:cNvPr id="662" name="Straight Connector 66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3" name="Straight Connector 66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4" name="Straight Connector 66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65" name="Straight Connector 66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669" name="Rectangle 668"/>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670" name="Group 669"/>
          <p:cNvGrpSpPr/>
          <p:nvPr/>
        </p:nvGrpSpPr>
        <p:grpSpPr>
          <a:xfrm>
            <a:off x="8296160" y="5770768"/>
            <a:ext cx="1882150" cy="951832"/>
            <a:chOff x="4962561" y="2484878"/>
            <a:chExt cx="2522622" cy="1409700"/>
          </a:xfrm>
        </p:grpSpPr>
        <p:grpSp>
          <p:nvGrpSpPr>
            <p:cNvPr id="671" name="Group 670"/>
            <p:cNvGrpSpPr/>
            <p:nvPr/>
          </p:nvGrpSpPr>
          <p:grpSpPr>
            <a:xfrm>
              <a:off x="4962561" y="2484878"/>
              <a:ext cx="2522622" cy="1409700"/>
              <a:chOff x="3703637" y="1744662"/>
              <a:chExt cx="5181600" cy="2895600"/>
            </a:xfrm>
          </p:grpSpPr>
          <p:sp>
            <p:nvSpPr>
              <p:cNvPr id="681" name="Rectangle 680"/>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82" name="Right Bracket 681"/>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83" name="Left Bracket 682"/>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72" name="Straight Connector 67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3" name="Straight Connector 672"/>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4" name="Straight Connector 673"/>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5" name="Straight Connector 674"/>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76" name="Group 675"/>
            <p:cNvGrpSpPr/>
            <p:nvPr/>
          </p:nvGrpSpPr>
          <p:grpSpPr>
            <a:xfrm>
              <a:off x="5151321" y="2732528"/>
              <a:ext cx="364693" cy="914400"/>
              <a:chOff x="5528956" y="2849562"/>
              <a:chExt cx="729385" cy="1828800"/>
            </a:xfrm>
          </p:grpSpPr>
          <p:cxnSp>
            <p:nvCxnSpPr>
              <p:cNvPr id="677" name="Straight Connector 676"/>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8" name="Straight Connector 677"/>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9" name="Straight Connector 678"/>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0" name="Straight Connector 679"/>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84" name="Picture 68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spTree>
    <p:extLst>
      <p:ext uri="{BB962C8B-B14F-4D97-AF65-F5344CB8AC3E}">
        <p14:creationId xmlns:p14="http://schemas.microsoft.com/office/powerpoint/2010/main" val="1558139758"/>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83504" y="3016827"/>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pic>
        <p:nvPicPr>
          <p:cNvPr id="594" name="Picture 7" descr="\\MAGNUM\Projects\Microsoft\Cloud Power FY12\Design\ICONS_PNG\Gears.png"/>
          <p:cNvPicPr>
            <a:picLocks noChangeAspect="1" noChangeArrowheads="1"/>
          </p:cNvPicPr>
          <p:nvPr/>
        </p:nvPicPr>
        <p:blipFill>
          <a:blip r:embed="rId3" cstate="print">
            <a:lum bright="100000"/>
          </a:blip>
          <a:srcRect/>
          <a:stretch>
            <a:fillRect/>
          </a:stretch>
        </p:blipFill>
        <p:spPr bwMode="auto">
          <a:xfrm>
            <a:off x="4678285" y="1301247"/>
            <a:ext cx="2057263" cy="2057263"/>
          </a:xfrm>
          <a:prstGeom prst="rect">
            <a:avLst/>
          </a:prstGeom>
          <a:noFill/>
        </p:spPr>
      </p:pic>
      <p:cxnSp>
        <p:nvCxnSpPr>
          <p:cNvPr id="595" name="Straight Arrow Connector 594"/>
          <p:cNvCxnSpPr>
            <a:endCxn id="594" idx="1"/>
          </p:cNvCxnSpPr>
          <p:nvPr/>
        </p:nvCxnSpPr>
        <p:spPr>
          <a:xfrm flipV="1">
            <a:off x="2841880" y="2329879"/>
            <a:ext cx="1836405" cy="5185"/>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573" name="Straight Arrow Connector 572"/>
          <p:cNvCxnSpPr/>
          <p:nvPr/>
        </p:nvCxnSpPr>
        <p:spPr>
          <a:xfrm>
            <a:off x="6294191" y="3113529"/>
            <a:ext cx="7048" cy="1126502"/>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599" name="TextBox 14"/>
          <p:cNvSpPr txBox="1"/>
          <p:nvPr/>
        </p:nvSpPr>
        <p:spPr>
          <a:xfrm>
            <a:off x="4643779" y="5758182"/>
            <a:ext cx="3287787" cy="960263"/>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gradFill>
                  <a:gsLst>
                    <a:gs pos="2917">
                      <a:srgbClr val="FFFFFF"/>
                    </a:gs>
                    <a:gs pos="30000">
                      <a:srgbClr val="FFFFFF"/>
                    </a:gs>
                  </a:gsLst>
                  <a:lin ang="5400000" scaled="0"/>
                </a:gradFill>
              </a:rPr>
              <a:t>Applications are compiled and assembled in the same way developers are accustomed to</a:t>
            </a:r>
          </a:p>
        </p:txBody>
      </p:sp>
      <p:grpSp>
        <p:nvGrpSpPr>
          <p:cNvPr id="670" name="Group 669"/>
          <p:cNvGrpSpPr/>
          <p:nvPr/>
        </p:nvGrpSpPr>
        <p:grpSpPr>
          <a:xfrm>
            <a:off x="547962" y="4280859"/>
            <a:ext cx="1882150" cy="951832"/>
            <a:chOff x="4962561" y="2484878"/>
            <a:chExt cx="2522622" cy="1409700"/>
          </a:xfrm>
        </p:grpSpPr>
        <p:grpSp>
          <p:nvGrpSpPr>
            <p:cNvPr id="697" name="Group 696"/>
            <p:cNvGrpSpPr/>
            <p:nvPr/>
          </p:nvGrpSpPr>
          <p:grpSpPr>
            <a:xfrm>
              <a:off x="4962561" y="2484878"/>
              <a:ext cx="2522622" cy="1409700"/>
              <a:chOff x="3703637" y="1744662"/>
              <a:chExt cx="5181600" cy="2895600"/>
            </a:xfrm>
          </p:grpSpPr>
          <p:sp>
            <p:nvSpPr>
              <p:cNvPr id="707" name="Rectangle 70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08" name="Right Bracket 70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709" name="Left Bracket 70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98" name="Straight Connector 69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9" name="Straight Connector 69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0" name="Straight Connector 69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1" name="Straight Connector 70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702" name="Group 701"/>
            <p:cNvGrpSpPr/>
            <p:nvPr/>
          </p:nvGrpSpPr>
          <p:grpSpPr>
            <a:xfrm>
              <a:off x="5151321" y="2732528"/>
              <a:ext cx="364693" cy="914400"/>
              <a:chOff x="5528956" y="2849562"/>
              <a:chExt cx="729385" cy="1828800"/>
            </a:xfrm>
          </p:grpSpPr>
          <p:cxnSp>
            <p:nvCxnSpPr>
              <p:cNvPr id="703" name="Straight Connector 70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4" name="Straight Connector 70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5" name="Straight Connector 70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06" name="Straight Connector 70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671" name="Rectangle 670"/>
          <p:cNvSpPr/>
          <p:nvPr/>
        </p:nvSpPr>
        <p:spPr>
          <a:xfrm>
            <a:off x="630348" y="4460291"/>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672" name="Group 671"/>
          <p:cNvGrpSpPr/>
          <p:nvPr/>
        </p:nvGrpSpPr>
        <p:grpSpPr>
          <a:xfrm>
            <a:off x="543375" y="5372207"/>
            <a:ext cx="1882150" cy="951832"/>
            <a:chOff x="4962561" y="2484878"/>
            <a:chExt cx="2522622" cy="1409700"/>
          </a:xfrm>
        </p:grpSpPr>
        <p:grpSp>
          <p:nvGrpSpPr>
            <p:cNvPr id="684" name="Group 683"/>
            <p:cNvGrpSpPr/>
            <p:nvPr/>
          </p:nvGrpSpPr>
          <p:grpSpPr>
            <a:xfrm>
              <a:off x="4962561" y="2484878"/>
              <a:ext cx="2522622" cy="1409700"/>
              <a:chOff x="3703637" y="1744662"/>
              <a:chExt cx="5181600" cy="2895600"/>
            </a:xfrm>
          </p:grpSpPr>
          <p:sp>
            <p:nvSpPr>
              <p:cNvPr id="694" name="Rectangle 693"/>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95" name="Right Bracket 694"/>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96" name="Left Bracket 695"/>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85" name="Straight Connector 684"/>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6" name="Straight Connector 685"/>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7" name="Straight Connector 686"/>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8" name="Straight Connector 687"/>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89" name="Group 688"/>
            <p:cNvGrpSpPr/>
            <p:nvPr/>
          </p:nvGrpSpPr>
          <p:grpSpPr>
            <a:xfrm>
              <a:off x="5151321" y="2732528"/>
              <a:ext cx="364693" cy="914400"/>
              <a:chOff x="5528956" y="2849562"/>
              <a:chExt cx="729385" cy="1828800"/>
            </a:xfrm>
          </p:grpSpPr>
          <p:cxnSp>
            <p:nvCxnSpPr>
              <p:cNvPr id="690" name="Straight Connector 689"/>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1" name="Straight Connector 690"/>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2" name="Straight Connector 691"/>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93" name="Straight Connector 692"/>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73" name="Picture 67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349" y="5697832"/>
            <a:ext cx="1773510" cy="407795"/>
          </a:xfrm>
          <a:prstGeom prst="rect">
            <a:avLst/>
          </a:prstGeom>
        </p:spPr>
      </p:pic>
      <p:pic>
        <p:nvPicPr>
          <p:cNvPr id="428" name="Picture 427"/>
          <p:cNvPicPr>
            <a:picLocks noChangeAspect="1"/>
          </p:cNvPicPr>
          <p:nvPr/>
        </p:nvPicPr>
        <p:blipFill>
          <a:blip r:embed="rId5"/>
          <a:stretch>
            <a:fillRect/>
          </a:stretch>
        </p:blipFill>
        <p:spPr>
          <a:xfrm>
            <a:off x="8769634" y="2164360"/>
            <a:ext cx="3657917" cy="4822354"/>
          </a:xfrm>
          <a:prstGeom prst="rect">
            <a:avLst/>
          </a:prstGeom>
        </p:spPr>
      </p:pic>
      <p:grpSp>
        <p:nvGrpSpPr>
          <p:cNvPr id="429" name="Group 428"/>
          <p:cNvGrpSpPr/>
          <p:nvPr/>
        </p:nvGrpSpPr>
        <p:grpSpPr>
          <a:xfrm>
            <a:off x="503237" y="1297243"/>
            <a:ext cx="2338643" cy="1678829"/>
            <a:chOff x="503237" y="1297243"/>
            <a:chExt cx="2338643" cy="1678829"/>
          </a:xfrm>
        </p:grpSpPr>
        <p:sp>
          <p:nvSpPr>
            <p:cNvPr id="430" name="Freeform 429"/>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435"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6"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7"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8"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0"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1"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2"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568" name="Rounded Rectangle 567"/>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sp>
        <p:nvSpPr>
          <p:cNvPr id="569" name="TextBox 568"/>
          <p:cNvSpPr txBox="1"/>
          <p:nvPr/>
        </p:nvSpPr>
        <p:spPr>
          <a:xfrm>
            <a:off x="611159" y="1737656"/>
            <a:ext cx="1145185" cy="1021818"/>
          </a:xfrm>
          <a:prstGeom prst="rect">
            <a:avLst/>
          </a:prstGeom>
          <a:noFill/>
        </p:spPr>
        <p:txBody>
          <a:bodyPr wrap="none" lIns="182880" tIns="146304" rIns="182880" bIns="146304" rtlCol="0">
            <a:spAutoFit/>
          </a:bodyPr>
          <a:lstStyle/>
          <a:p>
            <a:r>
              <a:rPr lang="en-US" sz="500" dirty="0">
                <a:solidFill>
                  <a:srgbClr val="FFFFFF"/>
                </a:solidFill>
                <a:latin typeface="Consolas" panose="020B0609020204030204" pitchFamily="49" charset="0"/>
                <a:cs typeface="Consolas" panose="020B0609020204030204" pitchFamily="49" charset="0"/>
              </a:rPr>
              <a:t>using System</a:t>
            </a:r>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class </a:t>
            </a:r>
            <a:r>
              <a:rPr lang="en-US" sz="500" dirty="0">
                <a:solidFill>
                  <a:srgbClr val="FFFFFF"/>
                </a:solidFill>
                <a:latin typeface="Consolas" panose="020B0609020204030204" pitchFamily="49" charset="0"/>
                <a:cs typeface="Consolas" panose="020B0609020204030204" pitchFamily="49" charset="0"/>
              </a:rPr>
              <a:t>Program</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static void </a:t>
            </a:r>
            <a:r>
              <a:rPr lang="en-US" sz="500" dirty="0" smtClean="0">
                <a:solidFill>
                  <a:srgbClr val="FFFFFF"/>
                </a:solidFill>
                <a:latin typeface="Consolas" panose="020B0609020204030204" pitchFamily="49" charset="0"/>
                <a:cs typeface="Consolas" panose="020B0609020204030204" pitchFamily="49" charset="0"/>
              </a:rPr>
              <a:t>Main()</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p>
          <a:p>
            <a:endParaRPr lang="en-US" sz="500" dirty="0" smtClean="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pPr>
              <a:lnSpc>
                <a:spcPct val="90000"/>
              </a:lnSpc>
              <a:spcAft>
                <a:spcPts val="600"/>
              </a:spcAft>
            </a:pPr>
            <a:endParaRPr lang="en-US" sz="700" dirty="0" smtClean="0">
              <a:gradFill>
                <a:gsLst>
                  <a:gs pos="2917">
                    <a:srgbClr val="FFFFFF"/>
                  </a:gs>
                  <a:gs pos="30000">
                    <a:srgbClr val="FFFFFF"/>
                  </a:gs>
                </a:gsLst>
                <a:lin ang="5400000" scaled="0"/>
              </a:gradFill>
              <a:latin typeface="Consolas" panose="020B0609020204030204" pitchFamily="49" charset="0"/>
              <a:cs typeface="Consolas" panose="020B0609020204030204" pitchFamily="49" charset="0"/>
            </a:endParaRPr>
          </a:p>
        </p:txBody>
      </p:sp>
      <p:grpSp>
        <p:nvGrpSpPr>
          <p:cNvPr id="570" name="Group 569"/>
          <p:cNvGrpSpPr/>
          <p:nvPr/>
        </p:nvGrpSpPr>
        <p:grpSpPr>
          <a:xfrm>
            <a:off x="8300747" y="4679420"/>
            <a:ext cx="1882150" cy="951832"/>
            <a:chOff x="4962561" y="2484878"/>
            <a:chExt cx="2522622" cy="1409700"/>
          </a:xfrm>
        </p:grpSpPr>
        <p:grpSp>
          <p:nvGrpSpPr>
            <p:cNvPr id="571" name="Group 570"/>
            <p:cNvGrpSpPr/>
            <p:nvPr/>
          </p:nvGrpSpPr>
          <p:grpSpPr>
            <a:xfrm>
              <a:off x="4962561" y="2484878"/>
              <a:ext cx="2522622" cy="1409700"/>
              <a:chOff x="3703637" y="1744662"/>
              <a:chExt cx="5181600" cy="2895600"/>
            </a:xfrm>
          </p:grpSpPr>
          <p:sp>
            <p:nvSpPr>
              <p:cNvPr id="585" name="Rectangle 584"/>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6" name="Right Bracket 585"/>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87" name="Left Bracket 586"/>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2" name="Straight Connector 57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7" name="Straight Connector 576"/>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0" name="Group 579"/>
            <p:cNvGrpSpPr/>
            <p:nvPr/>
          </p:nvGrpSpPr>
          <p:grpSpPr>
            <a:xfrm>
              <a:off x="5151321" y="2732528"/>
              <a:ext cx="364693" cy="914400"/>
              <a:chOff x="5528956" y="2849562"/>
              <a:chExt cx="729385" cy="1828800"/>
            </a:xfrm>
          </p:grpSpPr>
          <p:cxnSp>
            <p:nvCxnSpPr>
              <p:cNvPr id="581" name="Straight Connector 580"/>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2" name="Straight Connector 581"/>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3" name="Straight Connector 582"/>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4" name="Straight Connector 583"/>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88" name="Rectangle 587"/>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89" name="Group 588"/>
          <p:cNvGrpSpPr/>
          <p:nvPr/>
        </p:nvGrpSpPr>
        <p:grpSpPr>
          <a:xfrm>
            <a:off x="8296160" y="5770768"/>
            <a:ext cx="1882150" cy="951832"/>
            <a:chOff x="4962561" y="2484878"/>
            <a:chExt cx="2522622" cy="1409700"/>
          </a:xfrm>
        </p:grpSpPr>
        <p:grpSp>
          <p:nvGrpSpPr>
            <p:cNvPr id="590" name="Group 589"/>
            <p:cNvGrpSpPr/>
            <p:nvPr/>
          </p:nvGrpSpPr>
          <p:grpSpPr>
            <a:xfrm>
              <a:off x="4962561" y="2484878"/>
              <a:ext cx="2522622" cy="1409700"/>
              <a:chOff x="3703637" y="1744662"/>
              <a:chExt cx="5181600" cy="2895600"/>
            </a:xfrm>
          </p:grpSpPr>
          <p:sp>
            <p:nvSpPr>
              <p:cNvPr id="606" name="Rectangle 60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07" name="Right Bracket 60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08" name="Left Bracket 60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91" name="Straight Connector 590"/>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2" name="Straight Connector 591"/>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6" name="Straight Connector 595"/>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0" name="Straight Connector 59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01" name="Group 600"/>
            <p:cNvGrpSpPr/>
            <p:nvPr/>
          </p:nvGrpSpPr>
          <p:grpSpPr>
            <a:xfrm>
              <a:off x="5151321" y="2732528"/>
              <a:ext cx="364693" cy="914400"/>
              <a:chOff x="5528956" y="2849562"/>
              <a:chExt cx="729385" cy="1828800"/>
            </a:xfrm>
          </p:grpSpPr>
          <p:cxnSp>
            <p:nvCxnSpPr>
              <p:cNvPr id="602" name="Straight Connector 60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3" name="Straight Connector 60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4" name="Straight Connector 60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5" name="Straight Connector 60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9" name="Picture 60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grpSp>
        <p:nvGrpSpPr>
          <p:cNvPr id="3" name="Group 2"/>
          <p:cNvGrpSpPr/>
          <p:nvPr/>
        </p:nvGrpSpPr>
        <p:grpSpPr>
          <a:xfrm>
            <a:off x="5624585" y="4372841"/>
            <a:ext cx="1415904" cy="1454160"/>
            <a:chOff x="5624585" y="4372841"/>
            <a:chExt cx="1415904" cy="1454160"/>
          </a:xfrm>
        </p:grpSpPr>
        <p:pic>
          <p:nvPicPr>
            <p:cNvPr id="575" name="Picture 57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36496" y="4372841"/>
              <a:ext cx="1363868" cy="1454160"/>
            </a:xfrm>
            <a:prstGeom prst="rect">
              <a:avLst/>
            </a:prstGeom>
          </p:spPr>
        </p:pic>
        <p:pic>
          <p:nvPicPr>
            <p:cNvPr id="597" name="Picture 596" descr="\\MAGNUM\Projects\Microsoft\Cloud Power FY12\Design\ICONS_PNG\Application.png"/>
            <p:cNvPicPr>
              <a:picLocks noChangeAspect="1" noChangeArrowheads="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brightnessContrast bright="-100000" contrast="100000"/>
                      </a14:imgEffect>
                    </a14:imgLayer>
                  </a14:imgProps>
                </a:ext>
              </a:extLst>
            </a:blip>
            <a:srcRect/>
            <a:stretch>
              <a:fillRect/>
            </a:stretch>
          </p:blipFill>
          <p:spPr bwMode="auto">
            <a:xfrm>
              <a:off x="5624585" y="4961010"/>
              <a:ext cx="669852" cy="669852"/>
            </a:xfrm>
            <a:prstGeom prst="rect">
              <a:avLst/>
            </a:prstGeom>
            <a:noFill/>
          </p:spPr>
        </p:pic>
        <p:pic>
          <p:nvPicPr>
            <p:cNvPr id="104" name="Picture 103" descr="\\MAGNUM\Projects\Microsoft\Cloud Power FY12\Design\ICONS_PNG\Application.png"/>
            <p:cNvPicPr>
              <a:picLocks noChangeAspect="1" noChangeArrowheads="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brightnessContrast bright="-100000" contrast="100000"/>
                      </a14:imgEffect>
                    </a14:imgLayer>
                  </a14:imgProps>
                </a:ext>
              </a:extLst>
            </a:blip>
            <a:srcRect/>
            <a:stretch>
              <a:fillRect/>
            </a:stretch>
          </p:blipFill>
          <p:spPr bwMode="auto">
            <a:xfrm>
              <a:off x="6370637" y="4961010"/>
              <a:ext cx="669852" cy="669852"/>
            </a:xfrm>
            <a:prstGeom prst="rect">
              <a:avLst/>
            </a:prstGeom>
            <a:noFill/>
          </p:spPr>
        </p:pic>
        <p:pic>
          <p:nvPicPr>
            <p:cNvPr id="105" name="Picture 104" descr="\\MAGNUM\Projects\Microsoft\Cloud Power FY12\Design\ICONS_PNG\Application.png"/>
            <p:cNvPicPr>
              <a:picLocks noChangeAspect="1" noChangeArrowheads="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brightnessContrast bright="-100000" contrast="100000"/>
                      </a14:imgEffect>
                    </a14:imgLayer>
                  </a14:imgProps>
                </a:ext>
              </a:extLst>
            </a:blip>
            <a:srcRect/>
            <a:stretch>
              <a:fillRect/>
            </a:stretch>
          </p:blipFill>
          <p:spPr bwMode="auto">
            <a:xfrm>
              <a:off x="5989637" y="4411662"/>
              <a:ext cx="669852" cy="669852"/>
            </a:xfrm>
            <a:prstGeom prst="rect">
              <a:avLst/>
            </a:prstGeom>
            <a:noFill/>
          </p:spPr>
        </p:pic>
      </p:grpSp>
    </p:spTree>
    <p:extLst>
      <p:ext uri="{BB962C8B-B14F-4D97-AF65-F5344CB8AC3E}">
        <p14:creationId xmlns:p14="http://schemas.microsoft.com/office/powerpoint/2010/main" val="329071866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83504" y="3016827"/>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pic>
        <p:nvPicPr>
          <p:cNvPr id="594" name="Picture 7" descr="\\MAGNUM\Projects\Microsoft\Cloud Power FY12\Design\ICONS_PNG\Gears.png"/>
          <p:cNvPicPr>
            <a:picLocks noChangeAspect="1" noChangeArrowheads="1"/>
          </p:cNvPicPr>
          <p:nvPr/>
        </p:nvPicPr>
        <p:blipFill>
          <a:blip r:embed="rId3" cstate="print">
            <a:lum bright="100000"/>
          </a:blip>
          <a:srcRect/>
          <a:stretch>
            <a:fillRect/>
          </a:stretch>
        </p:blipFill>
        <p:spPr bwMode="auto">
          <a:xfrm>
            <a:off x="4678285" y="1301247"/>
            <a:ext cx="2057263" cy="2057263"/>
          </a:xfrm>
          <a:prstGeom prst="rect">
            <a:avLst/>
          </a:prstGeom>
          <a:noFill/>
        </p:spPr>
      </p:pic>
      <p:cxnSp>
        <p:nvCxnSpPr>
          <p:cNvPr id="595" name="Straight Arrow Connector 594"/>
          <p:cNvCxnSpPr>
            <a:endCxn id="594" idx="1"/>
          </p:cNvCxnSpPr>
          <p:nvPr/>
        </p:nvCxnSpPr>
        <p:spPr>
          <a:xfrm flipV="1">
            <a:off x="2841880" y="2329879"/>
            <a:ext cx="1836405" cy="5185"/>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cxnSp>
        <p:nvCxnSpPr>
          <p:cNvPr id="573" name="Straight Arrow Connector 572"/>
          <p:cNvCxnSpPr/>
          <p:nvPr/>
        </p:nvCxnSpPr>
        <p:spPr>
          <a:xfrm>
            <a:off x="6294191" y="3113529"/>
            <a:ext cx="7048" cy="1126502"/>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pic>
        <p:nvPicPr>
          <p:cNvPr id="576" name="Picture 575" descr="\\MAGNUM\Projects\Microsoft\Cloud Power FY12\Design\ICONS_PNG\Application.png"/>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5973889" y="4417403"/>
            <a:ext cx="669852" cy="669852"/>
          </a:xfrm>
          <a:prstGeom prst="rect">
            <a:avLst/>
          </a:prstGeom>
          <a:noFill/>
        </p:spPr>
      </p:pic>
      <p:pic>
        <p:nvPicPr>
          <p:cNvPr id="597" name="Picture 596" descr="\\MAGNUM\Projects\Microsoft\Cloud Power FY12\Design\ICONS_PNG\Application.png"/>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5624339" y="5011005"/>
            <a:ext cx="669852" cy="669852"/>
          </a:xfrm>
          <a:prstGeom prst="rect">
            <a:avLst/>
          </a:prstGeom>
          <a:noFill/>
        </p:spPr>
      </p:pic>
      <p:pic>
        <p:nvPicPr>
          <p:cNvPr id="598" name="Picture 597" descr="\\MAGNUM\Projects\Microsoft\Cloud Power FY12\Design\ICONS_PNG\Application.png"/>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6364468" y="5011005"/>
            <a:ext cx="669852" cy="669852"/>
          </a:xfrm>
          <a:prstGeom prst="rect">
            <a:avLst/>
          </a:prstGeom>
          <a:noFill/>
        </p:spPr>
      </p:pic>
      <p:grpSp>
        <p:nvGrpSpPr>
          <p:cNvPr id="428" name="Group 427"/>
          <p:cNvGrpSpPr/>
          <p:nvPr/>
        </p:nvGrpSpPr>
        <p:grpSpPr>
          <a:xfrm>
            <a:off x="547962" y="4280859"/>
            <a:ext cx="1882150" cy="951832"/>
            <a:chOff x="4962561" y="2484878"/>
            <a:chExt cx="2522622" cy="1409700"/>
          </a:xfrm>
        </p:grpSpPr>
        <p:grpSp>
          <p:nvGrpSpPr>
            <p:cNvPr id="429" name="Group 428"/>
            <p:cNvGrpSpPr/>
            <p:nvPr/>
          </p:nvGrpSpPr>
          <p:grpSpPr>
            <a:xfrm>
              <a:off x="4962561" y="2484878"/>
              <a:ext cx="2522622" cy="1409700"/>
              <a:chOff x="3703637" y="1744662"/>
              <a:chExt cx="5181600" cy="2895600"/>
            </a:xfrm>
          </p:grpSpPr>
          <p:sp>
            <p:nvSpPr>
              <p:cNvPr id="569" name="Rectangle 568"/>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70" name="Right Bracket 569"/>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71" name="Left Bracket 570"/>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30" name="Straight Connector 429"/>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5" name="Straight Connector 434"/>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6" name="Straight Connector 435"/>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7" name="Straight Connector 436"/>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38" name="Group 437"/>
            <p:cNvGrpSpPr/>
            <p:nvPr/>
          </p:nvGrpSpPr>
          <p:grpSpPr>
            <a:xfrm>
              <a:off x="5151321" y="2732528"/>
              <a:ext cx="364693" cy="914400"/>
              <a:chOff x="5528956" y="2849562"/>
              <a:chExt cx="729385" cy="1828800"/>
            </a:xfrm>
          </p:grpSpPr>
          <p:cxnSp>
            <p:nvCxnSpPr>
              <p:cNvPr id="440" name="Straight Connector 439"/>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1" name="Straight Connector 440"/>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2" name="Straight Connector 441"/>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8" name="Straight Connector 567"/>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72" name="Rectangle 571"/>
          <p:cNvSpPr/>
          <p:nvPr/>
        </p:nvSpPr>
        <p:spPr>
          <a:xfrm>
            <a:off x="630348" y="4460291"/>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77" name="Group 576"/>
          <p:cNvGrpSpPr/>
          <p:nvPr/>
        </p:nvGrpSpPr>
        <p:grpSpPr>
          <a:xfrm>
            <a:off x="543375" y="5372207"/>
            <a:ext cx="1882150" cy="951832"/>
            <a:chOff x="4962561" y="2484878"/>
            <a:chExt cx="2522622" cy="1409700"/>
          </a:xfrm>
        </p:grpSpPr>
        <p:grpSp>
          <p:nvGrpSpPr>
            <p:cNvPr id="578" name="Group 577"/>
            <p:cNvGrpSpPr/>
            <p:nvPr/>
          </p:nvGrpSpPr>
          <p:grpSpPr>
            <a:xfrm>
              <a:off x="4962561" y="2484878"/>
              <a:ext cx="2522622" cy="1409700"/>
              <a:chOff x="3703637" y="1744662"/>
              <a:chExt cx="5181600" cy="2895600"/>
            </a:xfrm>
          </p:grpSpPr>
          <p:sp>
            <p:nvSpPr>
              <p:cNvPr id="588" name="Rectangle 587"/>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9" name="Right Bracket 588"/>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1" name="Left Bracket 590"/>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9" name="Straight Connector 578"/>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1" name="Straight Connector 580"/>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2" name="Straight Connector 581"/>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3" name="Group 582"/>
            <p:cNvGrpSpPr/>
            <p:nvPr/>
          </p:nvGrpSpPr>
          <p:grpSpPr>
            <a:xfrm>
              <a:off x="5151321" y="2732528"/>
              <a:ext cx="364693" cy="914400"/>
              <a:chOff x="5528956" y="2849562"/>
              <a:chExt cx="729385" cy="1828800"/>
            </a:xfrm>
          </p:grpSpPr>
          <p:cxnSp>
            <p:nvCxnSpPr>
              <p:cNvPr id="584" name="Straight Connector 583"/>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5" name="Straight Connector 584"/>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6" name="Straight Connector 585"/>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7" name="Straight Connector 586"/>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592" name="Picture 59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349" y="5697832"/>
            <a:ext cx="1773510" cy="407795"/>
          </a:xfrm>
          <a:prstGeom prst="rect">
            <a:avLst/>
          </a:prstGeom>
        </p:spPr>
      </p:pic>
      <p:grpSp>
        <p:nvGrpSpPr>
          <p:cNvPr id="16" name="Group 15"/>
          <p:cNvGrpSpPr/>
          <p:nvPr/>
        </p:nvGrpSpPr>
        <p:grpSpPr>
          <a:xfrm>
            <a:off x="553592" y="3180618"/>
            <a:ext cx="1882150" cy="951832"/>
            <a:chOff x="553592" y="3180618"/>
            <a:chExt cx="1882150" cy="951832"/>
          </a:xfrm>
        </p:grpSpPr>
        <p:grpSp>
          <p:nvGrpSpPr>
            <p:cNvPr id="608" name="Group 607"/>
            <p:cNvGrpSpPr/>
            <p:nvPr/>
          </p:nvGrpSpPr>
          <p:grpSpPr>
            <a:xfrm>
              <a:off x="553592" y="3180618"/>
              <a:ext cx="1882150" cy="951832"/>
              <a:chOff x="3703637" y="1744662"/>
              <a:chExt cx="5181600" cy="2895600"/>
            </a:xfrm>
          </p:grpSpPr>
          <p:sp>
            <p:nvSpPr>
              <p:cNvPr id="632" name="Rectangle 631"/>
              <p:cNvSpPr/>
              <p:nvPr/>
            </p:nvSpPr>
            <p:spPr bwMode="auto">
              <a:xfrm>
                <a:off x="3789873" y="1829242"/>
                <a:ext cx="5013283" cy="2598061"/>
              </a:xfrm>
              <a:prstGeom prst="rect">
                <a:avLst/>
              </a:prstGeom>
              <a:solidFill>
                <a:schemeClr val="tx1"/>
              </a:solidFill>
              <a:ln w="76200" cmpd="sng">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33" name="Right Bracket 632"/>
              <p:cNvSpPr/>
              <p:nvPr/>
            </p:nvSpPr>
            <p:spPr>
              <a:xfrm>
                <a:off x="8512014" y="1744662"/>
                <a:ext cx="373223" cy="2895600"/>
              </a:xfrm>
              <a:prstGeom prst="rightBracket">
                <a:avLst/>
              </a:prstGeom>
              <a:ln w="76200" cmpd="sng">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48" name="Left Bracket 647"/>
              <p:cNvSpPr/>
              <p:nvPr/>
            </p:nvSpPr>
            <p:spPr>
              <a:xfrm>
                <a:off x="3703637" y="1744662"/>
                <a:ext cx="373223" cy="2895600"/>
              </a:xfrm>
              <a:prstGeom prst="leftBracket">
                <a:avLst/>
              </a:prstGeom>
              <a:ln w="76200" cmpd="sng">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14" name="Rectangle 13"/>
            <p:cNvSpPr/>
            <p:nvPr/>
          </p:nvSpPr>
          <p:spPr bwMode="auto">
            <a:xfrm>
              <a:off x="645711" y="3268662"/>
              <a:ext cx="1706002" cy="811236"/>
            </a:xfrm>
            <a:prstGeom prst="rect">
              <a:avLst/>
            </a:prstGeom>
            <a:solidFill>
              <a:schemeClr val="tx1"/>
            </a:solidFill>
            <a:ln w="19050" cmpd="sng">
              <a:solidFill>
                <a:schemeClr val="accent1"/>
              </a:solidFill>
              <a:prstDash val="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nvGrpSpPr>
            <p:cNvPr id="6" name="Group 5"/>
            <p:cNvGrpSpPr/>
            <p:nvPr/>
          </p:nvGrpSpPr>
          <p:grpSpPr>
            <a:xfrm>
              <a:off x="1174768" y="3332871"/>
              <a:ext cx="647889" cy="682818"/>
              <a:chOff x="1198963" y="3337014"/>
              <a:chExt cx="566533" cy="605357"/>
            </a:xfrm>
          </p:grpSpPr>
          <p:pic>
            <p:nvPicPr>
              <p:cNvPr id="596" name="Picture 595"/>
              <p:cNvPicPr>
                <a:picLocks noChangeAspect="1"/>
              </p:cNvPicPr>
              <p:nvPr/>
            </p:nvPicPr>
            <p:blipFill>
              <a:blip r:embed="rId6">
                <a:duotone>
                  <a:schemeClr val="accent1">
                    <a:shade val="45000"/>
                    <a:satMod val="135000"/>
                  </a:schemeClr>
                  <a:prstClr val="white"/>
                </a:duotone>
                <a:extLst>
                  <a:ext uri="{BEBA8EAE-BF5A-486C-A8C5-ECC9F3942E4B}">
                    <a14:imgProps xmlns:a14="http://schemas.microsoft.com/office/drawing/2010/main">
                      <a14:imgLayer r:embed="rId7">
                        <a14:imgEffect>
                          <a14:saturation sat="400000"/>
                        </a14:imgEffect>
                        <a14:imgEffect>
                          <a14:brightnessContrast bright="-84000" contrast="100000"/>
                        </a14:imgEffect>
                      </a14:imgLayer>
                    </a14:imgProps>
                  </a:ext>
                  <a:ext uri="{28A0092B-C50C-407E-A947-70E740481C1C}">
                    <a14:useLocalDpi xmlns:a14="http://schemas.microsoft.com/office/drawing/2010/main" val="0"/>
                  </a:ext>
                </a:extLst>
              </a:blip>
              <a:stretch>
                <a:fillRect/>
              </a:stretch>
            </p:blipFill>
            <p:spPr>
              <a:xfrm>
                <a:off x="1198963" y="3337014"/>
                <a:ext cx="566533" cy="605357"/>
              </a:xfrm>
              <a:prstGeom prst="rect">
                <a:avLst/>
              </a:prstGeom>
              <a:noFill/>
            </p:spPr>
          </p:pic>
          <p:pic>
            <p:nvPicPr>
              <p:cNvPr id="600" name="Picture 599" descr="\\MAGNUM\Projects\Microsoft\Cloud Power FY12\Design\ICONS_PNG\Application.png"/>
              <p:cNvPicPr>
                <a:picLocks noChangeAspect="1" noChangeArrowheads="1"/>
              </p:cNvPicPr>
              <p:nvPr/>
            </p:nvPicPr>
            <p:blipFill>
              <a:blip r:embed="rId4" cstate="print">
                <a:biLevel thresh="50000"/>
              </a:blip>
              <a:srcRect/>
              <a:stretch>
                <a:fillRect/>
              </a:stretch>
            </p:blipFill>
            <p:spPr bwMode="auto">
              <a:xfrm>
                <a:off x="1210845" y="3606983"/>
                <a:ext cx="227446" cy="227446"/>
              </a:xfrm>
              <a:prstGeom prst="rect">
                <a:avLst/>
              </a:prstGeom>
              <a:noFill/>
            </p:spPr>
          </p:pic>
          <p:pic>
            <p:nvPicPr>
              <p:cNvPr id="601" name="Picture 600" descr="\\MAGNUM\Projects\Microsoft\Cloud Power FY12\Design\ICONS_PNG\Application.png"/>
              <p:cNvPicPr>
                <a:picLocks noChangeAspect="1" noChangeArrowheads="1"/>
              </p:cNvPicPr>
              <p:nvPr/>
            </p:nvPicPr>
            <p:blipFill>
              <a:blip r:embed="rId4" cstate="print">
                <a:biLevel thresh="25000"/>
              </a:blip>
              <a:srcRect/>
              <a:stretch>
                <a:fillRect/>
              </a:stretch>
            </p:blipFill>
            <p:spPr bwMode="auto">
              <a:xfrm>
                <a:off x="1504291" y="3619910"/>
                <a:ext cx="227446" cy="227446"/>
              </a:xfrm>
              <a:prstGeom prst="rect">
                <a:avLst/>
              </a:prstGeom>
              <a:noFill/>
            </p:spPr>
          </p:pic>
          <p:pic>
            <p:nvPicPr>
              <p:cNvPr id="602" name="Picture 601" descr="\\MAGNUM\Projects\Microsoft\Cloud Power FY12\Design\ICONS_PNG\Application.png"/>
              <p:cNvPicPr>
                <a:picLocks noChangeAspect="1" noChangeArrowheads="1"/>
              </p:cNvPicPr>
              <p:nvPr/>
            </p:nvPicPr>
            <p:blipFill>
              <a:blip r:embed="rId4" cstate="print">
                <a:biLevel thresh="25000"/>
              </a:blip>
              <a:srcRect/>
              <a:stretch>
                <a:fillRect/>
              </a:stretch>
            </p:blipFill>
            <p:spPr bwMode="auto">
              <a:xfrm>
                <a:off x="1368506" y="3369292"/>
                <a:ext cx="227446" cy="227446"/>
              </a:xfrm>
              <a:prstGeom prst="rect">
                <a:avLst/>
              </a:prstGeom>
              <a:noFill/>
            </p:spPr>
          </p:pic>
        </p:grpSp>
      </p:grpSp>
      <p:cxnSp>
        <p:nvCxnSpPr>
          <p:cNvPr id="679" name="Straight Arrow Connector 678"/>
          <p:cNvCxnSpPr/>
          <p:nvPr/>
        </p:nvCxnSpPr>
        <p:spPr>
          <a:xfrm flipH="1" flipV="1">
            <a:off x="2631090" y="3954462"/>
            <a:ext cx="3005406" cy="1036636"/>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680" name="TextBox 14"/>
          <p:cNvSpPr txBox="1"/>
          <p:nvPr/>
        </p:nvSpPr>
        <p:spPr>
          <a:xfrm rot="1122519">
            <a:off x="2699877" y="3864582"/>
            <a:ext cx="2988647" cy="1258806"/>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gradFill>
                  <a:gsLst>
                    <a:gs pos="2917">
                      <a:srgbClr val="FFFFFF"/>
                    </a:gs>
                    <a:gs pos="30000">
                      <a:srgbClr val="FFFFFF"/>
                    </a:gs>
                  </a:gsLst>
                  <a:lin ang="5400000" scaled="0"/>
                </a:gradFill>
              </a:rPr>
              <a:t>A new container image is built containing the</a:t>
            </a:r>
          </a:p>
          <a:p>
            <a:pPr algn="ctr">
              <a:lnSpc>
                <a:spcPct val="90000"/>
              </a:lnSpc>
              <a:spcAft>
                <a:spcPts val="600"/>
              </a:spcAft>
            </a:pPr>
            <a:r>
              <a:rPr lang="en-US" sz="1600" dirty="0" smtClean="0">
                <a:gradFill>
                  <a:gsLst>
                    <a:gs pos="2917">
                      <a:srgbClr val="FFFFFF"/>
                    </a:gs>
                    <a:gs pos="30000">
                      <a:srgbClr val="FFFFFF"/>
                    </a:gs>
                  </a:gsLst>
                  <a:lin ang="5400000" scaled="0"/>
                </a:gradFill>
              </a:rPr>
              <a:t> application written by the developer </a:t>
            </a:r>
          </a:p>
        </p:txBody>
      </p:sp>
      <p:pic>
        <p:nvPicPr>
          <p:cNvPr id="590" name="Picture 589"/>
          <p:cNvPicPr>
            <a:picLocks noChangeAspect="1"/>
          </p:cNvPicPr>
          <p:nvPr/>
        </p:nvPicPr>
        <p:blipFill>
          <a:blip r:embed="rId8"/>
          <a:stretch>
            <a:fillRect/>
          </a:stretch>
        </p:blipFill>
        <p:spPr>
          <a:xfrm>
            <a:off x="8769634" y="2164360"/>
            <a:ext cx="3657917" cy="4822354"/>
          </a:xfrm>
          <a:prstGeom prst="rect">
            <a:avLst/>
          </a:prstGeom>
        </p:spPr>
      </p:pic>
      <p:grpSp>
        <p:nvGrpSpPr>
          <p:cNvPr id="599" name="Group 598"/>
          <p:cNvGrpSpPr/>
          <p:nvPr/>
        </p:nvGrpSpPr>
        <p:grpSpPr>
          <a:xfrm>
            <a:off x="503237" y="1297243"/>
            <a:ext cx="2338643" cy="1678829"/>
            <a:chOff x="503237" y="1297243"/>
            <a:chExt cx="2338643" cy="1678829"/>
          </a:xfrm>
        </p:grpSpPr>
        <p:sp>
          <p:nvSpPr>
            <p:cNvPr id="603" name="Freeform 602"/>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604"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5"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6"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7"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9"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0"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1"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612" name="Rounded Rectangle 611"/>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sp>
        <p:nvSpPr>
          <p:cNvPr id="613" name="TextBox 612"/>
          <p:cNvSpPr txBox="1"/>
          <p:nvPr/>
        </p:nvSpPr>
        <p:spPr>
          <a:xfrm>
            <a:off x="611159" y="1737656"/>
            <a:ext cx="1145185" cy="1021818"/>
          </a:xfrm>
          <a:prstGeom prst="rect">
            <a:avLst/>
          </a:prstGeom>
          <a:noFill/>
        </p:spPr>
        <p:txBody>
          <a:bodyPr wrap="none" lIns="182880" tIns="146304" rIns="182880" bIns="146304" rtlCol="0">
            <a:spAutoFit/>
          </a:bodyPr>
          <a:lstStyle/>
          <a:p>
            <a:r>
              <a:rPr lang="en-US" sz="500" dirty="0">
                <a:solidFill>
                  <a:srgbClr val="FFFFFF"/>
                </a:solidFill>
                <a:latin typeface="Consolas" panose="020B0609020204030204" pitchFamily="49" charset="0"/>
                <a:cs typeface="Consolas" panose="020B0609020204030204" pitchFamily="49" charset="0"/>
              </a:rPr>
              <a:t>using System</a:t>
            </a:r>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class </a:t>
            </a:r>
            <a:r>
              <a:rPr lang="en-US" sz="500" dirty="0">
                <a:solidFill>
                  <a:srgbClr val="FFFFFF"/>
                </a:solidFill>
                <a:latin typeface="Consolas" panose="020B0609020204030204" pitchFamily="49" charset="0"/>
                <a:cs typeface="Consolas" panose="020B0609020204030204" pitchFamily="49" charset="0"/>
              </a:rPr>
              <a:t>Program</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static void </a:t>
            </a:r>
            <a:r>
              <a:rPr lang="en-US" sz="500" dirty="0" smtClean="0">
                <a:solidFill>
                  <a:srgbClr val="FFFFFF"/>
                </a:solidFill>
                <a:latin typeface="Consolas" panose="020B0609020204030204" pitchFamily="49" charset="0"/>
                <a:cs typeface="Consolas" panose="020B0609020204030204" pitchFamily="49" charset="0"/>
              </a:rPr>
              <a:t>Main()</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p>
          <a:p>
            <a:endParaRPr lang="en-US" sz="500" dirty="0" smtClean="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pPr>
              <a:lnSpc>
                <a:spcPct val="90000"/>
              </a:lnSpc>
              <a:spcAft>
                <a:spcPts val="600"/>
              </a:spcAft>
            </a:pPr>
            <a:endParaRPr lang="en-US" sz="700" dirty="0" smtClean="0">
              <a:gradFill>
                <a:gsLst>
                  <a:gs pos="2917">
                    <a:srgbClr val="FFFFFF"/>
                  </a:gs>
                  <a:gs pos="30000">
                    <a:srgbClr val="FFFFFF"/>
                  </a:gs>
                </a:gsLst>
                <a:lin ang="5400000" scaled="0"/>
              </a:gradFill>
              <a:latin typeface="Consolas" panose="020B0609020204030204" pitchFamily="49" charset="0"/>
              <a:cs typeface="Consolas" panose="020B0609020204030204" pitchFamily="49" charset="0"/>
            </a:endParaRPr>
          </a:p>
        </p:txBody>
      </p:sp>
      <p:grpSp>
        <p:nvGrpSpPr>
          <p:cNvPr id="614" name="Group 613"/>
          <p:cNvGrpSpPr/>
          <p:nvPr/>
        </p:nvGrpSpPr>
        <p:grpSpPr>
          <a:xfrm>
            <a:off x="8300747" y="4679420"/>
            <a:ext cx="1882150" cy="951832"/>
            <a:chOff x="4962561" y="2484878"/>
            <a:chExt cx="2522622" cy="1409700"/>
          </a:xfrm>
        </p:grpSpPr>
        <p:grpSp>
          <p:nvGrpSpPr>
            <p:cNvPr id="615" name="Group 614"/>
            <p:cNvGrpSpPr/>
            <p:nvPr/>
          </p:nvGrpSpPr>
          <p:grpSpPr>
            <a:xfrm>
              <a:off x="4962561" y="2484878"/>
              <a:ext cx="2522622" cy="1409700"/>
              <a:chOff x="3703637" y="1744662"/>
              <a:chExt cx="5181600" cy="2895600"/>
            </a:xfrm>
          </p:grpSpPr>
          <p:sp>
            <p:nvSpPr>
              <p:cNvPr id="625" name="Rectangle 624"/>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26" name="Right Bracket 625"/>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27" name="Left Bracket 626"/>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16" name="Straight Connector 615"/>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7" name="Straight Connector 616"/>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8" name="Straight Connector 617"/>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9" name="Straight Connector 618"/>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20" name="Group 619"/>
            <p:cNvGrpSpPr/>
            <p:nvPr/>
          </p:nvGrpSpPr>
          <p:grpSpPr>
            <a:xfrm>
              <a:off x="5151321" y="2732528"/>
              <a:ext cx="364693" cy="914400"/>
              <a:chOff x="5528956" y="2849562"/>
              <a:chExt cx="729385" cy="1828800"/>
            </a:xfrm>
          </p:grpSpPr>
          <p:cxnSp>
            <p:nvCxnSpPr>
              <p:cNvPr id="621" name="Straight Connector 620"/>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2" name="Straight Connector 621"/>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3" name="Straight Connector 622"/>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24" name="Straight Connector 623"/>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628" name="Rectangle 627"/>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629" name="Group 628"/>
          <p:cNvGrpSpPr/>
          <p:nvPr/>
        </p:nvGrpSpPr>
        <p:grpSpPr>
          <a:xfrm>
            <a:off x="8296160" y="5770768"/>
            <a:ext cx="1882150" cy="951832"/>
            <a:chOff x="4962561" y="2484878"/>
            <a:chExt cx="2522622" cy="1409700"/>
          </a:xfrm>
        </p:grpSpPr>
        <p:grpSp>
          <p:nvGrpSpPr>
            <p:cNvPr id="630" name="Group 629"/>
            <p:cNvGrpSpPr/>
            <p:nvPr/>
          </p:nvGrpSpPr>
          <p:grpSpPr>
            <a:xfrm>
              <a:off x="4962561" y="2484878"/>
              <a:ext cx="2522622" cy="1409700"/>
              <a:chOff x="3703637" y="1744662"/>
              <a:chExt cx="5181600" cy="2895600"/>
            </a:xfrm>
          </p:grpSpPr>
          <p:sp>
            <p:nvSpPr>
              <p:cNvPr id="642" name="Rectangle 641"/>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43" name="Right Bracket 642"/>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44" name="Left Bracket 643"/>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31" name="Straight Connector 630"/>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4" name="Straight Connector 633"/>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5" name="Straight Connector 634"/>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6" name="Straight Connector 635"/>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37" name="Group 636"/>
            <p:cNvGrpSpPr/>
            <p:nvPr/>
          </p:nvGrpSpPr>
          <p:grpSpPr>
            <a:xfrm>
              <a:off x="5151321" y="2732528"/>
              <a:ext cx="364693" cy="914400"/>
              <a:chOff x="5528956" y="2849562"/>
              <a:chExt cx="729385" cy="1828800"/>
            </a:xfrm>
          </p:grpSpPr>
          <p:cxnSp>
            <p:nvCxnSpPr>
              <p:cNvPr id="638" name="Straight Connector 637"/>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39" name="Straight Connector 638"/>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0" name="Straight Connector 639"/>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1" name="Straight Connector 640"/>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45" name="Picture 64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grpSp>
        <p:nvGrpSpPr>
          <p:cNvPr id="137" name="Group 136"/>
          <p:cNvGrpSpPr/>
          <p:nvPr/>
        </p:nvGrpSpPr>
        <p:grpSpPr>
          <a:xfrm>
            <a:off x="5624585" y="4372841"/>
            <a:ext cx="1415904" cy="1454160"/>
            <a:chOff x="5624585" y="4372841"/>
            <a:chExt cx="1415904" cy="1454160"/>
          </a:xfrm>
        </p:grpSpPr>
        <p:pic>
          <p:nvPicPr>
            <p:cNvPr id="138" name="Picture 13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36496" y="4372841"/>
              <a:ext cx="1363868" cy="1454160"/>
            </a:xfrm>
            <a:prstGeom prst="rect">
              <a:avLst/>
            </a:prstGeom>
          </p:spPr>
        </p:pic>
        <p:pic>
          <p:nvPicPr>
            <p:cNvPr id="139" name="Picture 138" descr="\\MAGNUM\Projects\Microsoft\Cloud Power FY12\Design\ICONS_PNG\Application.png"/>
            <p:cNvPicPr>
              <a:picLocks noChangeAspect="1" noChangeArrowheads="1"/>
            </p:cNvPicPr>
            <p:nvPr/>
          </p:nvPicPr>
          <p:blipFill>
            <a:blip r:embed="rId10" cstate="print">
              <a:duotone>
                <a:schemeClr val="accent1">
                  <a:shade val="45000"/>
                  <a:satMod val="135000"/>
                </a:schemeClr>
                <a:prstClr val="white"/>
              </a:duotone>
              <a:extLst>
                <a:ext uri="{BEBA8EAE-BF5A-486C-A8C5-ECC9F3942E4B}">
                  <a14:imgProps xmlns:a14="http://schemas.microsoft.com/office/drawing/2010/main">
                    <a14:imgLayer r:embed="rId11">
                      <a14:imgEffect>
                        <a14:brightnessContrast bright="-100000" contrast="100000"/>
                      </a14:imgEffect>
                    </a14:imgLayer>
                  </a14:imgProps>
                </a:ext>
              </a:extLst>
            </a:blip>
            <a:srcRect/>
            <a:stretch>
              <a:fillRect/>
            </a:stretch>
          </p:blipFill>
          <p:spPr bwMode="auto">
            <a:xfrm>
              <a:off x="5624585" y="4961010"/>
              <a:ext cx="669852" cy="669852"/>
            </a:xfrm>
            <a:prstGeom prst="rect">
              <a:avLst/>
            </a:prstGeom>
            <a:noFill/>
          </p:spPr>
        </p:pic>
        <p:pic>
          <p:nvPicPr>
            <p:cNvPr id="140" name="Picture 139" descr="\\MAGNUM\Projects\Microsoft\Cloud Power FY12\Design\ICONS_PNG\Application.png"/>
            <p:cNvPicPr>
              <a:picLocks noChangeAspect="1" noChangeArrowheads="1"/>
            </p:cNvPicPr>
            <p:nvPr/>
          </p:nvPicPr>
          <p:blipFill>
            <a:blip r:embed="rId10" cstate="print">
              <a:duotone>
                <a:schemeClr val="accent1">
                  <a:shade val="45000"/>
                  <a:satMod val="135000"/>
                </a:schemeClr>
                <a:prstClr val="white"/>
              </a:duotone>
              <a:extLst>
                <a:ext uri="{BEBA8EAE-BF5A-486C-A8C5-ECC9F3942E4B}">
                  <a14:imgProps xmlns:a14="http://schemas.microsoft.com/office/drawing/2010/main">
                    <a14:imgLayer r:embed="rId11">
                      <a14:imgEffect>
                        <a14:brightnessContrast bright="-100000" contrast="100000"/>
                      </a14:imgEffect>
                    </a14:imgLayer>
                  </a14:imgProps>
                </a:ext>
              </a:extLst>
            </a:blip>
            <a:srcRect/>
            <a:stretch>
              <a:fillRect/>
            </a:stretch>
          </p:blipFill>
          <p:spPr bwMode="auto">
            <a:xfrm>
              <a:off x="6370637" y="4961010"/>
              <a:ext cx="669852" cy="669852"/>
            </a:xfrm>
            <a:prstGeom prst="rect">
              <a:avLst/>
            </a:prstGeom>
            <a:noFill/>
          </p:spPr>
        </p:pic>
        <p:pic>
          <p:nvPicPr>
            <p:cNvPr id="141" name="Picture 140" descr="\\MAGNUM\Projects\Microsoft\Cloud Power FY12\Design\ICONS_PNG\Application.png"/>
            <p:cNvPicPr>
              <a:picLocks noChangeAspect="1" noChangeArrowheads="1"/>
            </p:cNvPicPr>
            <p:nvPr/>
          </p:nvPicPr>
          <p:blipFill>
            <a:blip r:embed="rId10" cstate="print">
              <a:duotone>
                <a:schemeClr val="accent1">
                  <a:shade val="45000"/>
                  <a:satMod val="135000"/>
                </a:schemeClr>
                <a:prstClr val="white"/>
              </a:duotone>
              <a:extLst>
                <a:ext uri="{BEBA8EAE-BF5A-486C-A8C5-ECC9F3942E4B}">
                  <a14:imgProps xmlns:a14="http://schemas.microsoft.com/office/drawing/2010/main">
                    <a14:imgLayer r:embed="rId11">
                      <a14:imgEffect>
                        <a14:brightnessContrast bright="-100000" contrast="100000"/>
                      </a14:imgEffect>
                    </a14:imgLayer>
                  </a14:imgProps>
                </a:ext>
              </a:extLst>
            </a:blip>
            <a:srcRect/>
            <a:stretch>
              <a:fillRect/>
            </a:stretch>
          </p:blipFill>
          <p:spPr bwMode="auto">
            <a:xfrm>
              <a:off x="5989637" y="4411662"/>
              <a:ext cx="669852" cy="669852"/>
            </a:xfrm>
            <a:prstGeom prst="rect">
              <a:avLst/>
            </a:prstGeom>
            <a:noFill/>
          </p:spPr>
        </p:pic>
      </p:grpSp>
    </p:spTree>
    <p:extLst>
      <p:ext uri="{BB962C8B-B14F-4D97-AF65-F5344CB8AC3E}">
        <p14:creationId xmlns:p14="http://schemas.microsoft.com/office/powerpoint/2010/main" val="2957679178"/>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383504" y="3016827"/>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grpSp>
        <p:nvGrpSpPr>
          <p:cNvPr id="428" name="Group 427"/>
          <p:cNvGrpSpPr/>
          <p:nvPr/>
        </p:nvGrpSpPr>
        <p:grpSpPr>
          <a:xfrm>
            <a:off x="547962" y="4280859"/>
            <a:ext cx="1882150" cy="951832"/>
            <a:chOff x="4962561" y="2484878"/>
            <a:chExt cx="2522622" cy="1409700"/>
          </a:xfrm>
        </p:grpSpPr>
        <p:grpSp>
          <p:nvGrpSpPr>
            <p:cNvPr id="429" name="Group 428"/>
            <p:cNvGrpSpPr/>
            <p:nvPr/>
          </p:nvGrpSpPr>
          <p:grpSpPr>
            <a:xfrm>
              <a:off x="4962561" y="2484878"/>
              <a:ext cx="2522622" cy="1409700"/>
              <a:chOff x="3703637" y="1744662"/>
              <a:chExt cx="5181600" cy="2895600"/>
            </a:xfrm>
          </p:grpSpPr>
          <p:sp>
            <p:nvSpPr>
              <p:cNvPr id="569" name="Rectangle 568"/>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70" name="Right Bracket 569"/>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71" name="Left Bracket 570"/>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30" name="Straight Connector 429"/>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5" name="Straight Connector 434"/>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6" name="Straight Connector 435"/>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7" name="Straight Connector 436"/>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38" name="Group 437"/>
            <p:cNvGrpSpPr/>
            <p:nvPr/>
          </p:nvGrpSpPr>
          <p:grpSpPr>
            <a:xfrm>
              <a:off x="5151321" y="2732528"/>
              <a:ext cx="364693" cy="914400"/>
              <a:chOff x="5528956" y="2849562"/>
              <a:chExt cx="729385" cy="1828800"/>
            </a:xfrm>
          </p:grpSpPr>
          <p:cxnSp>
            <p:nvCxnSpPr>
              <p:cNvPr id="440" name="Straight Connector 439"/>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1" name="Straight Connector 440"/>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2" name="Straight Connector 441"/>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8" name="Straight Connector 567"/>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72" name="Rectangle 571"/>
          <p:cNvSpPr/>
          <p:nvPr/>
        </p:nvSpPr>
        <p:spPr>
          <a:xfrm>
            <a:off x="630348" y="4460291"/>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77" name="Group 576"/>
          <p:cNvGrpSpPr/>
          <p:nvPr/>
        </p:nvGrpSpPr>
        <p:grpSpPr>
          <a:xfrm>
            <a:off x="543375" y="5372207"/>
            <a:ext cx="1882150" cy="951832"/>
            <a:chOff x="4962561" y="2484878"/>
            <a:chExt cx="2522622" cy="1409700"/>
          </a:xfrm>
        </p:grpSpPr>
        <p:grpSp>
          <p:nvGrpSpPr>
            <p:cNvPr id="578" name="Group 577"/>
            <p:cNvGrpSpPr/>
            <p:nvPr/>
          </p:nvGrpSpPr>
          <p:grpSpPr>
            <a:xfrm>
              <a:off x="4962561" y="2484878"/>
              <a:ext cx="2522622" cy="1409700"/>
              <a:chOff x="3703637" y="1744662"/>
              <a:chExt cx="5181600" cy="2895600"/>
            </a:xfrm>
          </p:grpSpPr>
          <p:sp>
            <p:nvSpPr>
              <p:cNvPr id="588" name="Rectangle 587"/>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9" name="Right Bracket 588"/>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1" name="Left Bracket 590"/>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9" name="Straight Connector 578"/>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1" name="Straight Connector 580"/>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2" name="Straight Connector 581"/>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3" name="Group 582"/>
            <p:cNvGrpSpPr/>
            <p:nvPr/>
          </p:nvGrpSpPr>
          <p:grpSpPr>
            <a:xfrm>
              <a:off x="5151321" y="2732528"/>
              <a:ext cx="364693" cy="914400"/>
              <a:chOff x="5528956" y="2849562"/>
              <a:chExt cx="729385" cy="1828800"/>
            </a:xfrm>
          </p:grpSpPr>
          <p:cxnSp>
            <p:nvCxnSpPr>
              <p:cNvPr id="584" name="Straight Connector 583"/>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5" name="Straight Connector 584"/>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6" name="Straight Connector 585"/>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7" name="Straight Connector 586"/>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592" name="Picture 59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349" y="5697832"/>
            <a:ext cx="1773510" cy="407795"/>
          </a:xfrm>
          <a:prstGeom prst="rect">
            <a:avLst/>
          </a:prstGeom>
        </p:spPr>
      </p:pic>
      <p:sp>
        <p:nvSpPr>
          <p:cNvPr id="603" name="TextBox 14"/>
          <p:cNvSpPr txBox="1"/>
          <p:nvPr/>
        </p:nvSpPr>
        <p:spPr>
          <a:xfrm rot="296292">
            <a:off x="3422148" y="3478118"/>
            <a:ext cx="3940267" cy="1037207"/>
          </a:xfrm>
          <a:prstGeom prst="rect">
            <a:avLst/>
          </a:prstGeom>
          <a:noFill/>
        </p:spPr>
        <p:txBody>
          <a:bodyPr wrap="square" lIns="182880" tIns="146304" rIns="182880" bIns="146304" rtlCol="0">
            <a:spAutoFit/>
          </a:bodyPr>
          <a:lstStyle/>
          <a:p>
            <a:pPr algn="ctr">
              <a:lnSpc>
                <a:spcPct val="90000"/>
              </a:lnSpc>
              <a:spcAft>
                <a:spcPts val="600"/>
              </a:spcAft>
            </a:pPr>
            <a:r>
              <a:rPr lang="en-US" sz="1600" dirty="0" smtClean="0">
                <a:gradFill>
                  <a:gsLst>
                    <a:gs pos="2917">
                      <a:srgbClr val="FFFFFF"/>
                    </a:gs>
                    <a:gs pos="30000">
                      <a:srgbClr val="FFFFFF"/>
                    </a:gs>
                  </a:gsLst>
                  <a:lin ang="5400000" scaled="0"/>
                </a:gradFill>
              </a:rPr>
              <a:t>The new application container image</a:t>
            </a:r>
          </a:p>
          <a:p>
            <a:pPr algn="ctr">
              <a:lnSpc>
                <a:spcPct val="90000"/>
              </a:lnSpc>
              <a:spcAft>
                <a:spcPts val="600"/>
              </a:spcAft>
            </a:pPr>
            <a:r>
              <a:rPr lang="en-US" sz="1600" dirty="0" smtClean="0">
                <a:gradFill>
                  <a:gsLst>
                    <a:gs pos="2917">
                      <a:srgbClr val="FFFFFF"/>
                    </a:gs>
                    <a:gs pos="30000">
                      <a:srgbClr val="FFFFFF"/>
                    </a:gs>
                  </a:gsLst>
                  <a:lin ang="5400000" scaled="0"/>
                </a:gradFill>
              </a:rPr>
              <a:t> can now be pushed to a central repository</a:t>
            </a:r>
          </a:p>
        </p:txBody>
      </p:sp>
      <p:pic>
        <p:nvPicPr>
          <p:cNvPr id="573" name="Picture 572"/>
          <p:cNvPicPr>
            <a:picLocks noChangeAspect="1"/>
          </p:cNvPicPr>
          <p:nvPr/>
        </p:nvPicPr>
        <p:blipFill>
          <a:blip r:embed="rId4"/>
          <a:stretch>
            <a:fillRect/>
          </a:stretch>
        </p:blipFill>
        <p:spPr>
          <a:xfrm>
            <a:off x="8769634" y="2164360"/>
            <a:ext cx="3657917" cy="4822354"/>
          </a:xfrm>
          <a:prstGeom prst="rect">
            <a:avLst/>
          </a:prstGeom>
        </p:spPr>
      </p:pic>
      <p:grpSp>
        <p:nvGrpSpPr>
          <p:cNvPr id="574" name="Group 573"/>
          <p:cNvGrpSpPr/>
          <p:nvPr/>
        </p:nvGrpSpPr>
        <p:grpSpPr>
          <a:xfrm>
            <a:off x="503237" y="1297243"/>
            <a:ext cx="2338643" cy="1678829"/>
            <a:chOff x="503237" y="1297243"/>
            <a:chExt cx="2338643" cy="1678829"/>
          </a:xfrm>
        </p:grpSpPr>
        <p:sp>
          <p:nvSpPr>
            <p:cNvPr id="575" name="Freeform 574"/>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576"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0"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4"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5"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7"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8"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9"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605" name="Rounded Rectangle 604"/>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sp>
        <p:nvSpPr>
          <p:cNvPr id="606" name="TextBox 605"/>
          <p:cNvSpPr txBox="1"/>
          <p:nvPr/>
        </p:nvSpPr>
        <p:spPr>
          <a:xfrm>
            <a:off x="611159" y="1737656"/>
            <a:ext cx="1145185" cy="1021818"/>
          </a:xfrm>
          <a:prstGeom prst="rect">
            <a:avLst/>
          </a:prstGeom>
          <a:noFill/>
        </p:spPr>
        <p:txBody>
          <a:bodyPr wrap="none" lIns="182880" tIns="146304" rIns="182880" bIns="146304" rtlCol="0">
            <a:spAutoFit/>
          </a:bodyPr>
          <a:lstStyle/>
          <a:p>
            <a:r>
              <a:rPr lang="en-US" sz="500" dirty="0">
                <a:solidFill>
                  <a:srgbClr val="FFFFFF"/>
                </a:solidFill>
                <a:latin typeface="Consolas" panose="020B0609020204030204" pitchFamily="49" charset="0"/>
                <a:cs typeface="Consolas" panose="020B0609020204030204" pitchFamily="49" charset="0"/>
              </a:rPr>
              <a:t>using System</a:t>
            </a:r>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class </a:t>
            </a:r>
            <a:r>
              <a:rPr lang="en-US" sz="500" dirty="0">
                <a:solidFill>
                  <a:srgbClr val="FFFFFF"/>
                </a:solidFill>
                <a:latin typeface="Consolas" panose="020B0609020204030204" pitchFamily="49" charset="0"/>
                <a:cs typeface="Consolas" panose="020B0609020204030204" pitchFamily="49" charset="0"/>
              </a:rPr>
              <a:t>Program</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static void </a:t>
            </a:r>
            <a:r>
              <a:rPr lang="en-US" sz="500" dirty="0" smtClean="0">
                <a:solidFill>
                  <a:srgbClr val="FFFFFF"/>
                </a:solidFill>
                <a:latin typeface="Consolas" panose="020B0609020204030204" pitchFamily="49" charset="0"/>
                <a:cs typeface="Consolas" panose="020B0609020204030204" pitchFamily="49" charset="0"/>
              </a:rPr>
              <a:t>Main()</a:t>
            </a:r>
            <a:endParaRPr lang="en-US" sz="500" dirty="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p>
          <a:p>
            <a:endParaRPr lang="en-US" sz="500" dirty="0" smtClean="0">
              <a:solidFill>
                <a:srgbClr val="FFFFFF"/>
              </a:solidFill>
              <a:latin typeface="Consolas" panose="020B0609020204030204" pitchFamily="49" charset="0"/>
              <a:cs typeface="Consolas" panose="020B0609020204030204" pitchFamily="49" charset="0"/>
            </a:endParaRPr>
          </a:p>
          <a:p>
            <a:r>
              <a:rPr lang="en-US" sz="500" dirty="0" smtClean="0">
                <a:solidFill>
                  <a:srgbClr val="FFFFFF"/>
                </a:solidFill>
                <a:latin typeface="Consolas" panose="020B0609020204030204" pitchFamily="49" charset="0"/>
                <a:cs typeface="Consolas" panose="020B0609020204030204" pitchFamily="49" charset="0"/>
              </a:rPr>
              <a:t>    </a:t>
            </a:r>
            <a:r>
              <a:rPr lang="en-US" sz="500" dirty="0">
                <a:solidFill>
                  <a:srgbClr val="FFFFFF"/>
                </a:solidFill>
                <a:latin typeface="Consolas" panose="020B0609020204030204" pitchFamily="49" charset="0"/>
                <a:cs typeface="Consolas" panose="020B0609020204030204" pitchFamily="49" charset="0"/>
              </a:rPr>
              <a:t>}</a:t>
            </a:r>
          </a:p>
          <a:p>
            <a:r>
              <a:rPr lang="en-US" sz="500" dirty="0" smtClean="0">
                <a:solidFill>
                  <a:srgbClr val="FFFFFF"/>
                </a:solidFill>
                <a:latin typeface="Consolas" panose="020B0609020204030204" pitchFamily="49" charset="0"/>
                <a:cs typeface="Consolas" panose="020B0609020204030204" pitchFamily="49" charset="0"/>
              </a:rPr>
              <a:t>}</a:t>
            </a:r>
            <a:endParaRPr lang="en-US" sz="500" dirty="0">
              <a:solidFill>
                <a:srgbClr val="FFFFFF"/>
              </a:solidFill>
              <a:latin typeface="Consolas" panose="020B0609020204030204" pitchFamily="49" charset="0"/>
              <a:cs typeface="Consolas" panose="020B0609020204030204" pitchFamily="49" charset="0"/>
            </a:endParaRPr>
          </a:p>
          <a:p>
            <a:pPr>
              <a:lnSpc>
                <a:spcPct val="90000"/>
              </a:lnSpc>
              <a:spcAft>
                <a:spcPts val="600"/>
              </a:spcAft>
            </a:pPr>
            <a:endParaRPr lang="en-US" sz="700" dirty="0" smtClean="0">
              <a:gradFill>
                <a:gsLst>
                  <a:gs pos="2917">
                    <a:srgbClr val="FFFFFF"/>
                  </a:gs>
                  <a:gs pos="30000">
                    <a:srgbClr val="FFFFFF"/>
                  </a:gs>
                </a:gsLst>
                <a:lin ang="5400000" scaled="0"/>
              </a:gradFill>
              <a:latin typeface="Consolas" panose="020B0609020204030204" pitchFamily="49" charset="0"/>
              <a:cs typeface="Consolas" panose="020B0609020204030204" pitchFamily="49" charset="0"/>
            </a:endParaRPr>
          </a:p>
        </p:txBody>
      </p:sp>
      <p:grpSp>
        <p:nvGrpSpPr>
          <p:cNvPr id="607" name="Group 606"/>
          <p:cNvGrpSpPr/>
          <p:nvPr/>
        </p:nvGrpSpPr>
        <p:grpSpPr>
          <a:xfrm>
            <a:off x="8300747" y="4679420"/>
            <a:ext cx="1882150" cy="951832"/>
            <a:chOff x="4962561" y="2484878"/>
            <a:chExt cx="2522622" cy="1409700"/>
          </a:xfrm>
        </p:grpSpPr>
        <p:grpSp>
          <p:nvGrpSpPr>
            <p:cNvPr id="609" name="Group 608"/>
            <p:cNvGrpSpPr/>
            <p:nvPr/>
          </p:nvGrpSpPr>
          <p:grpSpPr>
            <a:xfrm>
              <a:off x="4962561" y="2484878"/>
              <a:ext cx="2522622" cy="1409700"/>
              <a:chOff x="3703637" y="1744662"/>
              <a:chExt cx="5181600" cy="2895600"/>
            </a:xfrm>
          </p:grpSpPr>
          <p:sp>
            <p:nvSpPr>
              <p:cNvPr id="619" name="Rectangle 618"/>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36" name="Right Bracket 635"/>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42" name="Left Bracket 641"/>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10" name="Straight Connector 609"/>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1" name="Straight Connector 610"/>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2" name="Straight Connector 611"/>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3" name="Straight Connector 612"/>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14" name="Group 613"/>
            <p:cNvGrpSpPr/>
            <p:nvPr/>
          </p:nvGrpSpPr>
          <p:grpSpPr>
            <a:xfrm>
              <a:off x="5151321" y="2732528"/>
              <a:ext cx="364693" cy="914400"/>
              <a:chOff x="5528956" y="2849562"/>
              <a:chExt cx="729385" cy="1828800"/>
            </a:xfrm>
          </p:grpSpPr>
          <p:cxnSp>
            <p:nvCxnSpPr>
              <p:cNvPr id="615" name="Straight Connector 614"/>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6" name="Straight Connector 615"/>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7" name="Straight Connector 616"/>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18" name="Straight Connector 617"/>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643" name="Rectangle 642"/>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644" name="Group 643"/>
          <p:cNvGrpSpPr/>
          <p:nvPr/>
        </p:nvGrpSpPr>
        <p:grpSpPr>
          <a:xfrm>
            <a:off x="8296160" y="5770768"/>
            <a:ext cx="1882150" cy="951832"/>
            <a:chOff x="4962561" y="2484878"/>
            <a:chExt cx="2522622" cy="1409700"/>
          </a:xfrm>
        </p:grpSpPr>
        <p:grpSp>
          <p:nvGrpSpPr>
            <p:cNvPr id="645" name="Group 644"/>
            <p:cNvGrpSpPr/>
            <p:nvPr/>
          </p:nvGrpSpPr>
          <p:grpSpPr>
            <a:xfrm>
              <a:off x="4962561" y="2484878"/>
              <a:ext cx="2522622" cy="1409700"/>
              <a:chOff x="3703637" y="1744662"/>
              <a:chExt cx="5181600" cy="2895600"/>
            </a:xfrm>
          </p:grpSpPr>
          <p:sp>
            <p:nvSpPr>
              <p:cNvPr id="686" name="Rectangle 68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87" name="Right Bracket 68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88" name="Left Bracket 68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646" name="Straight Connector 645"/>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47" name="Straight Connector 646"/>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79" name="Straight Connector 67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0" name="Straight Connector 67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81" name="Group 680"/>
            <p:cNvGrpSpPr/>
            <p:nvPr/>
          </p:nvGrpSpPr>
          <p:grpSpPr>
            <a:xfrm>
              <a:off x="5151321" y="2732528"/>
              <a:ext cx="364693" cy="914400"/>
              <a:chOff x="5528956" y="2849562"/>
              <a:chExt cx="729385" cy="1828800"/>
            </a:xfrm>
          </p:grpSpPr>
          <p:cxnSp>
            <p:nvCxnSpPr>
              <p:cNvPr id="682" name="Straight Connector 68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3" name="Straight Connector 68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4" name="Straight Connector 68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85" name="Straight Connector 68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89" name="Picture 68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cxnSp>
        <p:nvCxnSpPr>
          <p:cNvPr id="604" name="Straight Arrow Connector 603"/>
          <p:cNvCxnSpPr/>
          <p:nvPr/>
        </p:nvCxnSpPr>
        <p:spPr>
          <a:xfrm>
            <a:off x="2396851" y="3658806"/>
            <a:ext cx="5802586" cy="421092"/>
          </a:xfrm>
          <a:prstGeom prst="straightConnector1">
            <a:avLst/>
          </a:prstGeom>
          <a:solidFill>
            <a:schemeClr val="tx1"/>
          </a:solidFill>
          <a:ln w="28575">
            <a:solidFill>
              <a:schemeClr val="tx2"/>
            </a:solidFill>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108" name="Group 107"/>
          <p:cNvGrpSpPr/>
          <p:nvPr/>
        </p:nvGrpSpPr>
        <p:grpSpPr>
          <a:xfrm>
            <a:off x="8298487" y="3573462"/>
            <a:ext cx="1882150" cy="951832"/>
            <a:chOff x="-334963" y="3243172"/>
            <a:chExt cx="1882150" cy="951832"/>
          </a:xfrm>
        </p:grpSpPr>
        <p:grpSp>
          <p:nvGrpSpPr>
            <p:cNvPr id="109" name="Group 108"/>
            <p:cNvGrpSpPr/>
            <p:nvPr/>
          </p:nvGrpSpPr>
          <p:grpSpPr>
            <a:xfrm>
              <a:off x="-334963" y="3243172"/>
              <a:ext cx="1882150" cy="951832"/>
              <a:chOff x="4962561" y="2484878"/>
              <a:chExt cx="2522622" cy="1409700"/>
            </a:xfrm>
          </p:grpSpPr>
          <p:grpSp>
            <p:nvGrpSpPr>
              <p:cNvPr id="116" name="Group 115"/>
              <p:cNvGrpSpPr/>
              <p:nvPr/>
            </p:nvGrpSpPr>
            <p:grpSpPr>
              <a:xfrm>
                <a:off x="4962561" y="2484878"/>
                <a:ext cx="2522622" cy="1409700"/>
                <a:chOff x="3703637" y="1744662"/>
                <a:chExt cx="5181600" cy="2895600"/>
              </a:xfrm>
            </p:grpSpPr>
            <p:sp>
              <p:nvSpPr>
                <p:cNvPr id="126" name="Rectangle 12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7" name="Right Bracket 12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128" name="Left Bracket 12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117" name="Straight Connector 11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21" name="Group 120"/>
              <p:cNvGrpSpPr/>
              <p:nvPr/>
            </p:nvGrpSpPr>
            <p:grpSpPr>
              <a:xfrm>
                <a:off x="5151321" y="2732528"/>
                <a:ext cx="364693" cy="914400"/>
                <a:chOff x="5528956" y="2849562"/>
                <a:chExt cx="729385" cy="1828800"/>
              </a:xfrm>
            </p:grpSpPr>
            <p:cxnSp>
              <p:nvCxnSpPr>
                <p:cNvPr id="122" name="Straight Connector 12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110" name="Rounded Rectangle 109"/>
            <p:cNvSpPr/>
            <p:nvPr/>
          </p:nvSpPr>
          <p:spPr bwMode="auto">
            <a:xfrm>
              <a:off x="278125" y="3395750"/>
              <a:ext cx="659276" cy="643645"/>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nvGrpSpPr>
            <p:cNvPr id="111" name="Group 110"/>
            <p:cNvGrpSpPr/>
            <p:nvPr/>
          </p:nvGrpSpPr>
          <p:grpSpPr>
            <a:xfrm>
              <a:off x="309584" y="3442412"/>
              <a:ext cx="597876" cy="569999"/>
              <a:chOff x="1198963" y="3337014"/>
              <a:chExt cx="566533" cy="605357"/>
            </a:xfrm>
            <a:noFill/>
          </p:grpSpPr>
          <p:pic>
            <p:nvPicPr>
              <p:cNvPr id="112" name="Picture 111"/>
              <p:cNvPicPr>
                <a:picLocks noChangeAspect="1"/>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198963" y="3337014"/>
                <a:ext cx="566533" cy="605357"/>
              </a:xfrm>
              <a:prstGeom prst="rect">
                <a:avLst/>
              </a:prstGeom>
              <a:grpFill/>
            </p:spPr>
          </p:pic>
          <p:pic>
            <p:nvPicPr>
              <p:cNvPr id="113" name="Picture 112" descr="\\MAGNUM\Projects\Microsoft\Cloud Power FY12\Design\ICONS_PNG\Application.png"/>
              <p:cNvPicPr>
                <a:picLocks noChangeAspect="1" noChangeArrowheads="1"/>
              </p:cNvPicPr>
              <p:nvPr/>
            </p:nvPicPr>
            <p:blipFill>
              <a:blip r:embed="rId7" cstate="print">
                <a:biLevel thresh="50000"/>
              </a:blip>
              <a:srcRect/>
              <a:stretch>
                <a:fillRect/>
              </a:stretch>
            </p:blipFill>
            <p:spPr bwMode="auto">
              <a:xfrm>
                <a:off x="1210845" y="3606983"/>
                <a:ext cx="227446" cy="227446"/>
              </a:xfrm>
              <a:prstGeom prst="rect">
                <a:avLst/>
              </a:prstGeom>
              <a:grpFill/>
            </p:spPr>
          </p:pic>
          <p:pic>
            <p:nvPicPr>
              <p:cNvPr id="114" name="Picture 113" descr="\\MAGNUM\Projects\Microsoft\Cloud Power FY12\Design\ICONS_PNG\Application.png"/>
              <p:cNvPicPr>
                <a:picLocks noChangeAspect="1" noChangeArrowheads="1"/>
              </p:cNvPicPr>
              <p:nvPr/>
            </p:nvPicPr>
            <p:blipFill>
              <a:blip r:embed="rId7" cstate="print">
                <a:biLevel thresh="25000"/>
              </a:blip>
              <a:srcRect/>
              <a:stretch>
                <a:fillRect/>
              </a:stretch>
            </p:blipFill>
            <p:spPr bwMode="auto">
              <a:xfrm>
                <a:off x="1504291" y="3619910"/>
                <a:ext cx="227446" cy="227446"/>
              </a:xfrm>
              <a:prstGeom prst="rect">
                <a:avLst/>
              </a:prstGeom>
              <a:grpFill/>
            </p:spPr>
          </p:pic>
          <p:pic>
            <p:nvPicPr>
              <p:cNvPr id="115" name="Picture 114" descr="\\MAGNUM\Projects\Microsoft\Cloud Power FY12\Design\ICONS_PNG\Application.png"/>
              <p:cNvPicPr>
                <a:picLocks noChangeAspect="1" noChangeArrowheads="1"/>
              </p:cNvPicPr>
              <p:nvPr/>
            </p:nvPicPr>
            <p:blipFill>
              <a:blip r:embed="rId7" cstate="print">
                <a:biLevel thresh="25000"/>
              </a:blip>
              <a:srcRect/>
              <a:stretch>
                <a:fillRect/>
              </a:stretch>
            </p:blipFill>
            <p:spPr bwMode="auto">
              <a:xfrm>
                <a:off x="1368506" y="3369292"/>
                <a:ext cx="227446" cy="227446"/>
              </a:xfrm>
              <a:prstGeom prst="rect">
                <a:avLst/>
              </a:prstGeom>
              <a:grpFill/>
            </p:spPr>
          </p:pic>
        </p:grpSp>
      </p:grpSp>
      <p:grpSp>
        <p:nvGrpSpPr>
          <p:cNvPr id="129" name="Group 128"/>
          <p:cNvGrpSpPr/>
          <p:nvPr/>
        </p:nvGrpSpPr>
        <p:grpSpPr>
          <a:xfrm>
            <a:off x="553592" y="3180618"/>
            <a:ext cx="1882150" cy="951832"/>
            <a:chOff x="553592" y="3180618"/>
            <a:chExt cx="1882150" cy="951832"/>
          </a:xfrm>
        </p:grpSpPr>
        <p:grpSp>
          <p:nvGrpSpPr>
            <p:cNvPr id="130" name="Group 129"/>
            <p:cNvGrpSpPr/>
            <p:nvPr/>
          </p:nvGrpSpPr>
          <p:grpSpPr>
            <a:xfrm>
              <a:off x="553592" y="3180618"/>
              <a:ext cx="1882150" cy="951832"/>
              <a:chOff x="3703637" y="1744662"/>
              <a:chExt cx="5181600" cy="2895600"/>
            </a:xfrm>
          </p:grpSpPr>
          <p:sp>
            <p:nvSpPr>
              <p:cNvPr id="137" name="Rectangle 136"/>
              <p:cNvSpPr/>
              <p:nvPr/>
            </p:nvSpPr>
            <p:spPr bwMode="auto">
              <a:xfrm>
                <a:off x="3789873" y="1829242"/>
                <a:ext cx="5013283" cy="2598061"/>
              </a:xfrm>
              <a:prstGeom prst="rect">
                <a:avLst/>
              </a:prstGeom>
              <a:solidFill>
                <a:schemeClr val="tx1"/>
              </a:solidFill>
              <a:ln w="76200" cmpd="sng">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8" name="Right Bracket 137"/>
              <p:cNvSpPr/>
              <p:nvPr/>
            </p:nvSpPr>
            <p:spPr>
              <a:xfrm>
                <a:off x="8512014" y="1744662"/>
                <a:ext cx="373223" cy="2895600"/>
              </a:xfrm>
              <a:prstGeom prst="rightBracket">
                <a:avLst/>
              </a:prstGeom>
              <a:ln w="76200" cmpd="sng">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139" name="Left Bracket 138"/>
              <p:cNvSpPr/>
              <p:nvPr/>
            </p:nvSpPr>
            <p:spPr>
              <a:xfrm>
                <a:off x="3703637" y="1744662"/>
                <a:ext cx="373223" cy="2895600"/>
              </a:xfrm>
              <a:prstGeom prst="leftBracket">
                <a:avLst/>
              </a:prstGeom>
              <a:ln w="76200" cmpd="sng">
                <a:solidFill>
                  <a:schemeClr val="accent1"/>
                </a:solidFill>
                <a:prstDash val="solid"/>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sp>
          <p:nvSpPr>
            <p:cNvPr id="131" name="Rectangle 130"/>
            <p:cNvSpPr/>
            <p:nvPr/>
          </p:nvSpPr>
          <p:spPr bwMode="auto">
            <a:xfrm>
              <a:off x="645711" y="3268662"/>
              <a:ext cx="1706002" cy="811236"/>
            </a:xfrm>
            <a:prstGeom prst="rect">
              <a:avLst/>
            </a:prstGeom>
            <a:solidFill>
              <a:schemeClr val="tx1"/>
            </a:solidFill>
            <a:ln w="19050" cmpd="sng">
              <a:solidFill>
                <a:schemeClr val="accent1"/>
              </a:solidFill>
              <a:prstDash val="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nvGrpSpPr>
            <p:cNvPr id="132" name="Group 131"/>
            <p:cNvGrpSpPr/>
            <p:nvPr/>
          </p:nvGrpSpPr>
          <p:grpSpPr>
            <a:xfrm>
              <a:off x="1174768" y="3332871"/>
              <a:ext cx="647889" cy="682818"/>
              <a:chOff x="1198963" y="3337014"/>
              <a:chExt cx="566533" cy="605357"/>
            </a:xfrm>
          </p:grpSpPr>
          <p:pic>
            <p:nvPicPr>
              <p:cNvPr id="133" name="Picture 132"/>
              <p:cNvPicPr>
                <a:picLocks noChangeAspect="1"/>
              </p:cNvPicPr>
              <p:nvPr/>
            </p:nvPicPr>
            <p:blipFill>
              <a:blip r:embed="rId8">
                <a:duotone>
                  <a:schemeClr val="accent1">
                    <a:shade val="45000"/>
                    <a:satMod val="135000"/>
                  </a:schemeClr>
                  <a:prstClr val="white"/>
                </a:duotone>
                <a:extLst>
                  <a:ext uri="{BEBA8EAE-BF5A-486C-A8C5-ECC9F3942E4B}">
                    <a14:imgProps xmlns:a14="http://schemas.microsoft.com/office/drawing/2010/main">
                      <a14:imgLayer r:embed="rId6">
                        <a14:imgEffect>
                          <a14:saturation sat="400000"/>
                        </a14:imgEffect>
                        <a14:imgEffect>
                          <a14:brightnessContrast bright="-84000" contrast="100000"/>
                        </a14:imgEffect>
                      </a14:imgLayer>
                    </a14:imgProps>
                  </a:ext>
                  <a:ext uri="{28A0092B-C50C-407E-A947-70E740481C1C}">
                    <a14:useLocalDpi xmlns:a14="http://schemas.microsoft.com/office/drawing/2010/main" val="0"/>
                  </a:ext>
                </a:extLst>
              </a:blip>
              <a:stretch>
                <a:fillRect/>
              </a:stretch>
            </p:blipFill>
            <p:spPr>
              <a:xfrm>
                <a:off x="1198963" y="3337014"/>
                <a:ext cx="566533" cy="605357"/>
              </a:xfrm>
              <a:prstGeom prst="rect">
                <a:avLst/>
              </a:prstGeom>
              <a:noFill/>
            </p:spPr>
          </p:pic>
          <p:pic>
            <p:nvPicPr>
              <p:cNvPr id="134" name="Picture 133" descr="\\MAGNUM\Projects\Microsoft\Cloud Power FY12\Design\ICONS_PNG\Application.png"/>
              <p:cNvPicPr>
                <a:picLocks noChangeAspect="1" noChangeArrowheads="1"/>
              </p:cNvPicPr>
              <p:nvPr/>
            </p:nvPicPr>
            <p:blipFill>
              <a:blip r:embed="rId7" cstate="print">
                <a:biLevel thresh="50000"/>
              </a:blip>
              <a:srcRect/>
              <a:stretch>
                <a:fillRect/>
              </a:stretch>
            </p:blipFill>
            <p:spPr bwMode="auto">
              <a:xfrm>
                <a:off x="1210845" y="3606983"/>
                <a:ext cx="227446" cy="227446"/>
              </a:xfrm>
              <a:prstGeom prst="rect">
                <a:avLst/>
              </a:prstGeom>
              <a:noFill/>
            </p:spPr>
          </p:pic>
          <p:pic>
            <p:nvPicPr>
              <p:cNvPr id="135" name="Picture 134" descr="\\MAGNUM\Projects\Microsoft\Cloud Power FY12\Design\ICONS_PNG\Application.png"/>
              <p:cNvPicPr>
                <a:picLocks noChangeAspect="1" noChangeArrowheads="1"/>
              </p:cNvPicPr>
              <p:nvPr/>
            </p:nvPicPr>
            <p:blipFill>
              <a:blip r:embed="rId7" cstate="print">
                <a:biLevel thresh="25000"/>
              </a:blip>
              <a:srcRect/>
              <a:stretch>
                <a:fillRect/>
              </a:stretch>
            </p:blipFill>
            <p:spPr bwMode="auto">
              <a:xfrm>
                <a:off x="1504291" y="3619910"/>
                <a:ext cx="227446" cy="227446"/>
              </a:xfrm>
              <a:prstGeom prst="rect">
                <a:avLst/>
              </a:prstGeom>
              <a:noFill/>
            </p:spPr>
          </p:pic>
          <p:pic>
            <p:nvPicPr>
              <p:cNvPr id="136" name="Picture 135" descr="\\MAGNUM\Projects\Microsoft\Cloud Power FY12\Design\ICONS_PNG\Application.png"/>
              <p:cNvPicPr>
                <a:picLocks noChangeAspect="1" noChangeArrowheads="1"/>
              </p:cNvPicPr>
              <p:nvPr/>
            </p:nvPicPr>
            <p:blipFill>
              <a:blip r:embed="rId7" cstate="print">
                <a:biLevel thresh="25000"/>
              </a:blip>
              <a:srcRect/>
              <a:stretch>
                <a:fillRect/>
              </a:stretch>
            </p:blipFill>
            <p:spPr bwMode="auto">
              <a:xfrm>
                <a:off x="1368506" y="3369292"/>
                <a:ext cx="227446" cy="227446"/>
              </a:xfrm>
              <a:prstGeom prst="rect">
                <a:avLst/>
              </a:prstGeom>
              <a:noFill/>
            </p:spPr>
          </p:pic>
        </p:grpSp>
      </p:grpSp>
    </p:spTree>
    <p:extLst>
      <p:ext uri="{BB962C8B-B14F-4D97-AF65-F5344CB8AC3E}">
        <p14:creationId xmlns:p14="http://schemas.microsoft.com/office/powerpoint/2010/main" val="23549176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pic>
        <p:nvPicPr>
          <p:cNvPr id="428" name="Picture 427"/>
          <p:cNvPicPr>
            <a:picLocks noChangeAspect="1"/>
          </p:cNvPicPr>
          <p:nvPr/>
        </p:nvPicPr>
        <p:blipFill>
          <a:blip r:embed="rId3"/>
          <a:stretch>
            <a:fillRect/>
          </a:stretch>
        </p:blipFill>
        <p:spPr>
          <a:xfrm>
            <a:off x="8769634" y="2164360"/>
            <a:ext cx="3657917" cy="4822354"/>
          </a:xfrm>
          <a:prstGeom prst="rect">
            <a:avLst/>
          </a:prstGeom>
        </p:spPr>
      </p:pic>
      <p:sp>
        <p:nvSpPr>
          <p:cNvPr id="429" name="Rounded Rectangle 428"/>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grpSp>
        <p:nvGrpSpPr>
          <p:cNvPr id="430" name="Group 429"/>
          <p:cNvGrpSpPr/>
          <p:nvPr/>
        </p:nvGrpSpPr>
        <p:grpSpPr>
          <a:xfrm>
            <a:off x="8300747" y="4679420"/>
            <a:ext cx="1882150" cy="951832"/>
            <a:chOff x="4962561" y="2484878"/>
            <a:chExt cx="2522622" cy="1409700"/>
          </a:xfrm>
        </p:grpSpPr>
        <p:grpSp>
          <p:nvGrpSpPr>
            <p:cNvPr id="435" name="Group 434"/>
            <p:cNvGrpSpPr/>
            <p:nvPr/>
          </p:nvGrpSpPr>
          <p:grpSpPr>
            <a:xfrm>
              <a:off x="4962561" y="2484878"/>
              <a:ext cx="2522622" cy="1409700"/>
              <a:chOff x="3703637" y="1744662"/>
              <a:chExt cx="5181600" cy="2895600"/>
            </a:xfrm>
          </p:grpSpPr>
          <p:sp>
            <p:nvSpPr>
              <p:cNvPr id="571" name="Rectangle 570"/>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72" name="Right Bracket 571"/>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73" name="Left Bracket 572"/>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36" name="Straight Connector 435"/>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7" name="Straight Connector 436"/>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8" name="Straight Connector 437"/>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0" name="Straight Connector 43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41" name="Group 440"/>
            <p:cNvGrpSpPr/>
            <p:nvPr/>
          </p:nvGrpSpPr>
          <p:grpSpPr>
            <a:xfrm>
              <a:off x="5151321" y="2732528"/>
              <a:ext cx="364693" cy="914400"/>
              <a:chOff x="5528956" y="2849562"/>
              <a:chExt cx="729385" cy="1828800"/>
            </a:xfrm>
          </p:grpSpPr>
          <p:cxnSp>
            <p:nvCxnSpPr>
              <p:cNvPr id="442" name="Straight Connector 44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8" name="Straight Connector 567"/>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9" name="Straight Connector 568"/>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0" name="Straight Connector 569"/>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74" name="Rectangle 573"/>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75" name="Group 574"/>
          <p:cNvGrpSpPr/>
          <p:nvPr/>
        </p:nvGrpSpPr>
        <p:grpSpPr>
          <a:xfrm>
            <a:off x="8296160" y="5770768"/>
            <a:ext cx="1882150" cy="951832"/>
            <a:chOff x="4962561" y="2484878"/>
            <a:chExt cx="2522622" cy="1409700"/>
          </a:xfrm>
        </p:grpSpPr>
        <p:grpSp>
          <p:nvGrpSpPr>
            <p:cNvPr id="576" name="Group 575"/>
            <p:cNvGrpSpPr/>
            <p:nvPr/>
          </p:nvGrpSpPr>
          <p:grpSpPr>
            <a:xfrm>
              <a:off x="4962561" y="2484878"/>
              <a:ext cx="2522622" cy="1409700"/>
              <a:chOff x="3703637" y="1744662"/>
              <a:chExt cx="5181600" cy="2895600"/>
            </a:xfrm>
          </p:grpSpPr>
          <p:sp>
            <p:nvSpPr>
              <p:cNvPr id="586" name="Rectangle 58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7" name="Right Bracket 58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88" name="Left Bracket 58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7" name="Straight Connector 57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1" name="Group 580"/>
            <p:cNvGrpSpPr/>
            <p:nvPr/>
          </p:nvGrpSpPr>
          <p:grpSpPr>
            <a:xfrm>
              <a:off x="5151321" y="2732528"/>
              <a:ext cx="364693" cy="914400"/>
              <a:chOff x="5528956" y="2849562"/>
              <a:chExt cx="729385" cy="1828800"/>
            </a:xfrm>
          </p:grpSpPr>
          <p:cxnSp>
            <p:nvCxnSpPr>
              <p:cNvPr id="582" name="Straight Connector 58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3" name="Straight Connector 58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4" name="Straight Connector 58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5" name="Straight Connector 58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589" name="Picture 58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grpSp>
        <p:nvGrpSpPr>
          <p:cNvPr id="96" name="Group 95"/>
          <p:cNvGrpSpPr/>
          <p:nvPr/>
        </p:nvGrpSpPr>
        <p:grpSpPr>
          <a:xfrm>
            <a:off x="8298487" y="3573462"/>
            <a:ext cx="1882150" cy="951832"/>
            <a:chOff x="-334963" y="3243172"/>
            <a:chExt cx="1882150" cy="951832"/>
          </a:xfrm>
        </p:grpSpPr>
        <p:grpSp>
          <p:nvGrpSpPr>
            <p:cNvPr id="97" name="Group 96"/>
            <p:cNvGrpSpPr/>
            <p:nvPr/>
          </p:nvGrpSpPr>
          <p:grpSpPr>
            <a:xfrm>
              <a:off x="-334963" y="3243172"/>
              <a:ext cx="1882150" cy="951832"/>
              <a:chOff x="4962561" y="2484878"/>
              <a:chExt cx="2522622" cy="1409700"/>
            </a:xfrm>
          </p:grpSpPr>
          <p:grpSp>
            <p:nvGrpSpPr>
              <p:cNvPr id="104" name="Group 103"/>
              <p:cNvGrpSpPr/>
              <p:nvPr/>
            </p:nvGrpSpPr>
            <p:grpSpPr>
              <a:xfrm>
                <a:off x="4962561" y="2484878"/>
                <a:ext cx="2522622" cy="1409700"/>
                <a:chOff x="3703637" y="1744662"/>
                <a:chExt cx="5181600" cy="2895600"/>
              </a:xfrm>
            </p:grpSpPr>
            <p:sp>
              <p:nvSpPr>
                <p:cNvPr id="114" name="Rectangle 113"/>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5" name="Right Bracket 114"/>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116" name="Left Bracket 115"/>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105" name="Straight Connector 104"/>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09" name="Group 108"/>
              <p:cNvGrpSpPr/>
              <p:nvPr/>
            </p:nvGrpSpPr>
            <p:grpSpPr>
              <a:xfrm>
                <a:off x="5151321" y="2732528"/>
                <a:ext cx="364693" cy="914400"/>
                <a:chOff x="5528956" y="2849562"/>
                <a:chExt cx="729385" cy="1828800"/>
              </a:xfrm>
            </p:grpSpPr>
            <p:cxnSp>
              <p:nvCxnSpPr>
                <p:cNvPr id="110" name="Straight Connector 109"/>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98" name="Rounded Rectangle 97"/>
            <p:cNvSpPr/>
            <p:nvPr/>
          </p:nvSpPr>
          <p:spPr bwMode="auto">
            <a:xfrm>
              <a:off x="278125" y="3395750"/>
              <a:ext cx="659276" cy="643645"/>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nvGrpSpPr>
            <p:cNvPr id="99" name="Group 98"/>
            <p:cNvGrpSpPr/>
            <p:nvPr/>
          </p:nvGrpSpPr>
          <p:grpSpPr>
            <a:xfrm>
              <a:off x="309584" y="3442412"/>
              <a:ext cx="597876" cy="569999"/>
              <a:chOff x="1198963" y="3337014"/>
              <a:chExt cx="566533" cy="605357"/>
            </a:xfrm>
            <a:noFill/>
          </p:grpSpPr>
          <p:pic>
            <p:nvPicPr>
              <p:cNvPr id="100" name="Picture 99"/>
              <p:cNvPicPr>
                <a:picLocks noChangeAspect="1"/>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198963" y="3337014"/>
                <a:ext cx="566533" cy="605357"/>
              </a:xfrm>
              <a:prstGeom prst="rect">
                <a:avLst/>
              </a:prstGeom>
              <a:grpFill/>
            </p:spPr>
          </p:pic>
          <p:pic>
            <p:nvPicPr>
              <p:cNvPr id="101" name="Picture 100" descr="\\MAGNUM\Projects\Microsoft\Cloud Power FY12\Design\ICONS_PNG\Application.png"/>
              <p:cNvPicPr>
                <a:picLocks noChangeAspect="1" noChangeArrowheads="1"/>
              </p:cNvPicPr>
              <p:nvPr/>
            </p:nvPicPr>
            <p:blipFill>
              <a:blip r:embed="rId7" cstate="print">
                <a:biLevel thresh="50000"/>
              </a:blip>
              <a:srcRect/>
              <a:stretch>
                <a:fillRect/>
              </a:stretch>
            </p:blipFill>
            <p:spPr bwMode="auto">
              <a:xfrm>
                <a:off x="1210845" y="3606983"/>
                <a:ext cx="227446" cy="227446"/>
              </a:xfrm>
              <a:prstGeom prst="rect">
                <a:avLst/>
              </a:prstGeom>
              <a:grpFill/>
            </p:spPr>
          </p:pic>
          <p:pic>
            <p:nvPicPr>
              <p:cNvPr id="102" name="Picture 101" descr="\\MAGNUM\Projects\Microsoft\Cloud Power FY12\Design\ICONS_PNG\Application.png"/>
              <p:cNvPicPr>
                <a:picLocks noChangeAspect="1" noChangeArrowheads="1"/>
              </p:cNvPicPr>
              <p:nvPr/>
            </p:nvPicPr>
            <p:blipFill>
              <a:blip r:embed="rId7" cstate="print">
                <a:biLevel thresh="25000"/>
              </a:blip>
              <a:srcRect/>
              <a:stretch>
                <a:fillRect/>
              </a:stretch>
            </p:blipFill>
            <p:spPr bwMode="auto">
              <a:xfrm>
                <a:off x="1504291" y="3619910"/>
                <a:ext cx="227446" cy="227446"/>
              </a:xfrm>
              <a:prstGeom prst="rect">
                <a:avLst/>
              </a:prstGeom>
              <a:grpFill/>
            </p:spPr>
          </p:pic>
          <p:pic>
            <p:nvPicPr>
              <p:cNvPr id="103" name="Picture 102" descr="\\MAGNUM\Projects\Microsoft\Cloud Power FY12\Design\ICONS_PNG\Application.png"/>
              <p:cNvPicPr>
                <a:picLocks noChangeAspect="1" noChangeArrowheads="1"/>
              </p:cNvPicPr>
              <p:nvPr/>
            </p:nvPicPr>
            <p:blipFill>
              <a:blip r:embed="rId7" cstate="print">
                <a:biLevel thresh="25000"/>
              </a:blip>
              <a:srcRect/>
              <a:stretch>
                <a:fillRect/>
              </a:stretch>
            </p:blipFill>
            <p:spPr bwMode="auto">
              <a:xfrm>
                <a:off x="1368506" y="3369292"/>
                <a:ext cx="227446" cy="227446"/>
              </a:xfrm>
              <a:prstGeom prst="rect">
                <a:avLst/>
              </a:prstGeom>
              <a:grpFill/>
            </p:spPr>
          </p:pic>
        </p:grpSp>
      </p:grpSp>
    </p:spTree>
    <p:extLst>
      <p:ext uri="{BB962C8B-B14F-4D97-AF65-F5344CB8AC3E}">
        <p14:creationId xmlns:p14="http://schemas.microsoft.com/office/powerpoint/2010/main" val="118398822"/>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sp>
        <p:nvSpPr>
          <p:cNvPr id="570" name="TextBox 569"/>
          <p:cNvSpPr txBox="1"/>
          <p:nvPr/>
        </p:nvSpPr>
        <p:spPr>
          <a:xfrm>
            <a:off x="63537" y="2910171"/>
            <a:ext cx="3251527" cy="960263"/>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Share with other developers</a:t>
            </a:r>
          </a:p>
        </p:txBody>
      </p:sp>
      <p:sp>
        <p:nvSpPr>
          <p:cNvPr id="571" name="TextBox 2"/>
          <p:cNvSpPr txBox="1"/>
          <p:nvPr/>
        </p:nvSpPr>
        <p:spPr>
          <a:xfrm>
            <a:off x="119716" y="2210335"/>
            <a:ext cx="3251527"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Used for unit testing</a:t>
            </a:r>
          </a:p>
        </p:txBody>
      </p:sp>
      <p:pic>
        <p:nvPicPr>
          <p:cNvPr id="573" name="Picture 572"/>
          <p:cNvPicPr>
            <a:picLocks noChangeAspect="1"/>
          </p:cNvPicPr>
          <p:nvPr/>
        </p:nvPicPr>
        <p:blipFill>
          <a:blip r:embed="rId3"/>
          <a:stretch>
            <a:fillRect/>
          </a:stretch>
        </p:blipFill>
        <p:spPr>
          <a:xfrm>
            <a:off x="8769634" y="2164360"/>
            <a:ext cx="3657917" cy="4822354"/>
          </a:xfrm>
          <a:prstGeom prst="rect">
            <a:avLst/>
          </a:prstGeom>
        </p:spPr>
      </p:pic>
      <p:sp>
        <p:nvSpPr>
          <p:cNvPr id="574" name="Rounded Rectangle 573"/>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grpSp>
        <p:nvGrpSpPr>
          <p:cNvPr id="575" name="Group 574"/>
          <p:cNvGrpSpPr/>
          <p:nvPr/>
        </p:nvGrpSpPr>
        <p:grpSpPr>
          <a:xfrm>
            <a:off x="8300747" y="4679420"/>
            <a:ext cx="1882150" cy="951832"/>
            <a:chOff x="4962561" y="2484878"/>
            <a:chExt cx="2522622" cy="1409700"/>
          </a:xfrm>
        </p:grpSpPr>
        <p:grpSp>
          <p:nvGrpSpPr>
            <p:cNvPr id="576" name="Group 575"/>
            <p:cNvGrpSpPr/>
            <p:nvPr/>
          </p:nvGrpSpPr>
          <p:grpSpPr>
            <a:xfrm>
              <a:off x="4962561" y="2484878"/>
              <a:ext cx="2522622" cy="1409700"/>
              <a:chOff x="3703637" y="1744662"/>
              <a:chExt cx="5181600" cy="2895600"/>
            </a:xfrm>
          </p:grpSpPr>
          <p:sp>
            <p:nvSpPr>
              <p:cNvPr id="586" name="Rectangle 58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7" name="Right Bracket 58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88" name="Left Bracket 58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7" name="Straight Connector 57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1" name="Group 580"/>
            <p:cNvGrpSpPr/>
            <p:nvPr/>
          </p:nvGrpSpPr>
          <p:grpSpPr>
            <a:xfrm>
              <a:off x="5151321" y="2732528"/>
              <a:ext cx="364693" cy="914400"/>
              <a:chOff x="5528956" y="2849562"/>
              <a:chExt cx="729385" cy="1828800"/>
            </a:xfrm>
          </p:grpSpPr>
          <p:cxnSp>
            <p:nvCxnSpPr>
              <p:cNvPr id="582" name="Straight Connector 58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3" name="Straight Connector 58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4" name="Straight Connector 58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5" name="Straight Connector 58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89" name="Rectangle 588"/>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90" name="Group 589"/>
          <p:cNvGrpSpPr/>
          <p:nvPr/>
        </p:nvGrpSpPr>
        <p:grpSpPr>
          <a:xfrm>
            <a:off x="8296160" y="5770768"/>
            <a:ext cx="1882150" cy="951832"/>
            <a:chOff x="4962561" y="2484878"/>
            <a:chExt cx="2522622" cy="1409700"/>
          </a:xfrm>
        </p:grpSpPr>
        <p:grpSp>
          <p:nvGrpSpPr>
            <p:cNvPr id="591" name="Group 590"/>
            <p:cNvGrpSpPr/>
            <p:nvPr/>
          </p:nvGrpSpPr>
          <p:grpSpPr>
            <a:xfrm>
              <a:off x="4962561" y="2484878"/>
              <a:ext cx="2522622" cy="1409700"/>
              <a:chOff x="3703637" y="1744662"/>
              <a:chExt cx="5181600" cy="2895600"/>
            </a:xfrm>
          </p:grpSpPr>
          <p:sp>
            <p:nvSpPr>
              <p:cNvPr id="601" name="Rectangle 600"/>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02" name="Right Bracket 601"/>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03" name="Left Bracket 602"/>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92" name="Straight Connector 59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3" name="Straight Connector 592"/>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4" name="Straight Connector 593"/>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5" name="Straight Connector 594"/>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96" name="Group 595"/>
            <p:cNvGrpSpPr/>
            <p:nvPr/>
          </p:nvGrpSpPr>
          <p:grpSpPr>
            <a:xfrm>
              <a:off x="5151321" y="2732528"/>
              <a:ext cx="364693" cy="914400"/>
              <a:chOff x="5528956" y="2849562"/>
              <a:chExt cx="729385" cy="1828800"/>
            </a:xfrm>
          </p:grpSpPr>
          <p:cxnSp>
            <p:nvCxnSpPr>
              <p:cNvPr id="597" name="Straight Connector 596"/>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8" name="Straight Connector 597"/>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9" name="Straight Connector 598"/>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0" name="Straight Connector 599"/>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4" name="Picture 60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grpSp>
        <p:nvGrpSpPr>
          <p:cNvPr id="645" name="Group 644"/>
          <p:cNvGrpSpPr/>
          <p:nvPr/>
        </p:nvGrpSpPr>
        <p:grpSpPr>
          <a:xfrm>
            <a:off x="3375601" y="1653208"/>
            <a:ext cx="3203663" cy="2299796"/>
            <a:chOff x="503237" y="1297243"/>
            <a:chExt cx="2338643" cy="1678829"/>
          </a:xfrm>
        </p:grpSpPr>
        <p:sp>
          <p:nvSpPr>
            <p:cNvPr id="646" name="Freeform 645"/>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647"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8"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9"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0"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1"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2"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3"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pic>
        <p:nvPicPr>
          <p:cNvPr id="430" name="Picture 4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78264" y="2661568"/>
            <a:ext cx="944573" cy="519157"/>
          </a:xfrm>
          <a:prstGeom prst="rect">
            <a:avLst/>
          </a:prstGeom>
        </p:spPr>
      </p:pic>
      <p:cxnSp>
        <p:nvCxnSpPr>
          <p:cNvPr id="572" name="Straight Arrow Connector 571"/>
          <p:cNvCxnSpPr>
            <a:endCxn id="646" idx="20"/>
          </p:cNvCxnSpPr>
          <p:nvPr/>
        </p:nvCxnSpPr>
        <p:spPr>
          <a:xfrm flipH="1" flipV="1">
            <a:off x="6579264" y="3074899"/>
            <a:ext cx="1719223" cy="974480"/>
          </a:xfrm>
          <a:prstGeom prst="straightConnector1">
            <a:avLst/>
          </a:prstGeom>
          <a:solidFill>
            <a:schemeClr val="tx1"/>
          </a:solidFill>
          <a:ln w="28575">
            <a:solidFill>
              <a:schemeClr val="accent4"/>
            </a:solidFill>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88" name="Group 87"/>
          <p:cNvGrpSpPr/>
          <p:nvPr/>
        </p:nvGrpSpPr>
        <p:grpSpPr>
          <a:xfrm>
            <a:off x="8298487" y="3573462"/>
            <a:ext cx="1882150" cy="951832"/>
            <a:chOff x="-334963" y="3243172"/>
            <a:chExt cx="1882150" cy="951832"/>
          </a:xfrm>
        </p:grpSpPr>
        <p:grpSp>
          <p:nvGrpSpPr>
            <p:cNvPr id="89" name="Group 88"/>
            <p:cNvGrpSpPr/>
            <p:nvPr/>
          </p:nvGrpSpPr>
          <p:grpSpPr>
            <a:xfrm>
              <a:off x="-334963" y="3243172"/>
              <a:ext cx="1882150" cy="951832"/>
              <a:chOff x="4962561" y="2484878"/>
              <a:chExt cx="2522622" cy="1409700"/>
            </a:xfrm>
          </p:grpSpPr>
          <p:grpSp>
            <p:nvGrpSpPr>
              <p:cNvPr id="96" name="Group 95"/>
              <p:cNvGrpSpPr/>
              <p:nvPr/>
            </p:nvGrpSpPr>
            <p:grpSpPr>
              <a:xfrm>
                <a:off x="4962561" y="2484878"/>
                <a:ext cx="2522622" cy="1409700"/>
                <a:chOff x="3703637" y="1744662"/>
                <a:chExt cx="5181600" cy="2895600"/>
              </a:xfrm>
            </p:grpSpPr>
            <p:sp>
              <p:nvSpPr>
                <p:cNvPr id="106" name="Rectangle 10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7" name="Right Bracket 10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108" name="Left Bracket 10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97" name="Straight Connector 9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01" name="Group 100"/>
              <p:cNvGrpSpPr/>
              <p:nvPr/>
            </p:nvGrpSpPr>
            <p:grpSpPr>
              <a:xfrm>
                <a:off x="5151321" y="2732528"/>
                <a:ext cx="364693" cy="914400"/>
                <a:chOff x="5528956" y="2849562"/>
                <a:chExt cx="729385" cy="1828800"/>
              </a:xfrm>
            </p:grpSpPr>
            <p:cxnSp>
              <p:nvCxnSpPr>
                <p:cNvPr id="102" name="Straight Connector 10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90" name="Rounded Rectangle 89"/>
            <p:cNvSpPr/>
            <p:nvPr/>
          </p:nvSpPr>
          <p:spPr bwMode="auto">
            <a:xfrm>
              <a:off x="278125" y="3395750"/>
              <a:ext cx="659276" cy="643645"/>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nvGrpSpPr>
            <p:cNvPr id="91" name="Group 90"/>
            <p:cNvGrpSpPr/>
            <p:nvPr/>
          </p:nvGrpSpPr>
          <p:grpSpPr>
            <a:xfrm>
              <a:off x="309584" y="3442412"/>
              <a:ext cx="597876" cy="569999"/>
              <a:chOff x="1198963" y="3337014"/>
              <a:chExt cx="566533" cy="605357"/>
            </a:xfrm>
            <a:noFill/>
          </p:grpSpPr>
          <p:pic>
            <p:nvPicPr>
              <p:cNvPr id="92" name="Picture 91"/>
              <p:cNvPicPr>
                <a:picLocks noChangeAspect="1"/>
              </p:cNvPicPr>
              <p:nvPr/>
            </p:nvPicPr>
            <p:blipFill>
              <a:blip r:embed="rId6">
                <a:duotone>
                  <a:schemeClr val="accent1">
                    <a:shade val="45000"/>
                    <a:satMod val="135000"/>
                  </a:schemeClr>
                  <a:prstClr val="white"/>
                </a:duotone>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198963" y="3337014"/>
                <a:ext cx="566533" cy="605357"/>
              </a:xfrm>
              <a:prstGeom prst="rect">
                <a:avLst/>
              </a:prstGeom>
              <a:grpFill/>
            </p:spPr>
          </p:pic>
          <p:pic>
            <p:nvPicPr>
              <p:cNvPr id="93" name="Picture 92" descr="\\MAGNUM\Projects\Microsoft\Cloud Power FY12\Design\ICONS_PNG\Application.png"/>
              <p:cNvPicPr>
                <a:picLocks noChangeAspect="1" noChangeArrowheads="1"/>
              </p:cNvPicPr>
              <p:nvPr/>
            </p:nvPicPr>
            <p:blipFill>
              <a:blip r:embed="rId8" cstate="print">
                <a:biLevel thresh="50000"/>
              </a:blip>
              <a:srcRect/>
              <a:stretch>
                <a:fillRect/>
              </a:stretch>
            </p:blipFill>
            <p:spPr bwMode="auto">
              <a:xfrm>
                <a:off x="1210845" y="3606983"/>
                <a:ext cx="227446" cy="227446"/>
              </a:xfrm>
              <a:prstGeom prst="rect">
                <a:avLst/>
              </a:prstGeom>
              <a:grpFill/>
            </p:spPr>
          </p:pic>
          <p:pic>
            <p:nvPicPr>
              <p:cNvPr id="94" name="Picture 93" descr="\\MAGNUM\Projects\Microsoft\Cloud Power FY12\Design\ICONS_PNG\Application.png"/>
              <p:cNvPicPr>
                <a:picLocks noChangeAspect="1" noChangeArrowheads="1"/>
              </p:cNvPicPr>
              <p:nvPr/>
            </p:nvPicPr>
            <p:blipFill>
              <a:blip r:embed="rId8" cstate="print">
                <a:biLevel thresh="25000"/>
              </a:blip>
              <a:srcRect/>
              <a:stretch>
                <a:fillRect/>
              </a:stretch>
            </p:blipFill>
            <p:spPr bwMode="auto">
              <a:xfrm>
                <a:off x="1504291" y="3619910"/>
                <a:ext cx="227446" cy="227446"/>
              </a:xfrm>
              <a:prstGeom prst="rect">
                <a:avLst/>
              </a:prstGeom>
              <a:grpFill/>
            </p:spPr>
          </p:pic>
          <p:pic>
            <p:nvPicPr>
              <p:cNvPr id="95" name="Picture 94" descr="\\MAGNUM\Projects\Microsoft\Cloud Power FY12\Design\ICONS_PNG\Application.png"/>
              <p:cNvPicPr>
                <a:picLocks noChangeAspect="1" noChangeArrowheads="1"/>
              </p:cNvPicPr>
              <p:nvPr/>
            </p:nvPicPr>
            <p:blipFill>
              <a:blip r:embed="rId8" cstate="print">
                <a:biLevel thresh="25000"/>
              </a:blip>
              <a:srcRect/>
              <a:stretch>
                <a:fillRect/>
              </a:stretch>
            </p:blipFill>
            <p:spPr bwMode="auto">
              <a:xfrm>
                <a:off x="1368506" y="3369292"/>
                <a:ext cx="227446" cy="227446"/>
              </a:xfrm>
              <a:prstGeom prst="rect">
                <a:avLst/>
              </a:prstGeom>
              <a:grpFill/>
            </p:spPr>
          </p:pic>
        </p:grpSp>
      </p:grpSp>
    </p:spTree>
    <p:extLst>
      <p:ext uri="{BB962C8B-B14F-4D97-AF65-F5344CB8AC3E}">
        <p14:creationId xmlns:p14="http://schemas.microsoft.com/office/powerpoint/2010/main" val="254652104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Agenda/Objectives</a:t>
            </a:r>
          </a:p>
        </p:txBody>
      </p:sp>
      <p:sp>
        <p:nvSpPr>
          <p:cNvPr id="4" name="Rectangle 3"/>
          <p:cNvSpPr/>
          <p:nvPr/>
        </p:nvSpPr>
        <p:spPr bwMode="auto">
          <a:xfrm>
            <a:off x="198437" y="2062893"/>
            <a:ext cx="3657600" cy="36576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8800" dirty="0" smtClean="0">
                <a:solidFill>
                  <a:srgbClr val="FFFFFF"/>
                </a:solidFill>
                <a:latin typeface="Segoe UI Light"/>
              </a:rPr>
              <a:t>Know</a:t>
            </a:r>
          </a:p>
        </p:txBody>
      </p:sp>
      <p:sp>
        <p:nvSpPr>
          <p:cNvPr id="5" name="Rectangle 4"/>
          <p:cNvSpPr/>
          <p:nvPr/>
        </p:nvSpPr>
        <p:spPr bwMode="auto">
          <a:xfrm>
            <a:off x="4390621" y="2054084"/>
            <a:ext cx="3657600" cy="365760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146304" rIns="91440" bIns="146304" numCol="1" spcCol="0" rtlCol="0" fromWordArt="0" anchor="t" anchorCtr="0" forceAA="0" compatLnSpc="1">
            <a:prstTxWarp prst="textNoShape">
              <a:avLst/>
            </a:prstTxWarp>
            <a:noAutofit/>
          </a:bodyPr>
          <a:lstStyle/>
          <a:p>
            <a:r>
              <a:rPr lang="en-US" sz="8800" dirty="0" smtClean="0">
                <a:solidFill>
                  <a:srgbClr val="FFFFFF"/>
                </a:solidFill>
                <a:latin typeface="Segoe UI Light"/>
              </a:rPr>
              <a:t>Gain</a:t>
            </a:r>
          </a:p>
        </p:txBody>
      </p:sp>
      <p:sp>
        <p:nvSpPr>
          <p:cNvPr id="6" name="Rectangle 5"/>
          <p:cNvSpPr/>
          <p:nvPr/>
        </p:nvSpPr>
        <p:spPr bwMode="auto">
          <a:xfrm>
            <a:off x="8582805" y="2059109"/>
            <a:ext cx="3657600" cy="36576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146304" rIns="91440" bIns="146304" numCol="1" spcCol="0" rtlCol="0" fromWordArt="0" anchor="t" anchorCtr="0" forceAA="0" compatLnSpc="1">
            <a:prstTxWarp prst="textNoShape">
              <a:avLst/>
            </a:prstTxWarp>
            <a:noAutofit/>
          </a:bodyPr>
          <a:lstStyle/>
          <a:p>
            <a:r>
              <a:rPr lang="en-US" sz="8800" dirty="0" smtClean="0">
                <a:solidFill>
                  <a:srgbClr val="FFFFFF"/>
                </a:solidFill>
                <a:latin typeface="Segoe UI Light"/>
              </a:rPr>
              <a:t>Learn</a:t>
            </a:r>
          </a:p>
        </p:txBody>
      </p:sp>
      <p:sp>
        <p:nvSpPr>
          <p:cNvPr id="7" name="Rectangle 6"/>
          <p:cNvSpPr/>
          <p:nvPr/>
        </p:nvSpPr>
        <p:spPr>
          <a:xfrm>
            <a:off x="341456" y="3952736"/>
            <a:ext cx="3505200" cy="1754326"/>
          </a:xfrm>
          <a:prstGeom prst="rect">
            <a:avLst/>
          </a:prstGeom>
        </p:spPr>
        <p:txBody>
          <a:bodyPr wrap="square">
            <a:spAutoFit/>
          </a:bodyPr>
          <a:lstStyle/>
          <a:p>
            <a:pPr lvl="1" algn="r"/>
            <a:r>
              <a:rPr lang="en-US" sz="3600" dirty="0">
                <a:solidFill>
                  <a:srgbClr val="FFFFFF"/>
                </a:solidFill>
                <a:latin typeface="Segoe UI Light"/>
              </a:rPr>
              <a:t>enough about </a:t>
            </a:r>
            <a:r>
              <a:rPr lang="en-US" sz="3600" b="1" dirty="0">
                <a:solidFill>
                  <a:srgbClr val="FFFFFF"/>
                </a:solidFill>
              </a:rPr>
              <a:t>containers</a:t>
            </a:r>
            <a:r>
              <a:rPr lang="en-US" sz="3600" dirty="0">
                <a:solidFill>
                  <a:srgbClr val="FFFFFF"/>
                </a:solidFill>
                <a:latin typeface="Segoe UI Light"/>
              </a:rPr>
              <a:t> to be dangerous</a:t>
            </a:r>
          </a:p>
        </p:txBody>
      </p:sp>
      <p:sp>
        <p:nvSpPr>
          <p:cNvPr id="8" name="Rectangle 7"/>
          <p:cNvSpPr/>
          <p:nvPr/>
        </p:nvSpPr>
        <p:spPr>
          <a:xfrm>
            <a:off x="4061520" y="3952736"/>
            <a:ext cx="3962400" cy="1754326"/>
          </a:xfrm>
          <a:prstGeom prst="rect">
            <a:avLst/>
          </a:prstGeom>
        </p:spPr>
        <p:txBody>
          <a:bodyPr wrap="square">
            <a:spAutoFit/>
          </a:bodyPr>
          <a:lstStyle/>
          <a:p>
            <a:pPr lvl="1" algn="r"/>
            <a:r>
              <a:rPr lang="en-US" sz="3600" dirty="0" smtClean="0">
                <a:solidFill>
                  <a:srgbClr val="FFFFFF"/>
                </a:solidFill>
                <a:latin typeface="Segoe UI Light"/>
              </a:rPr>
              <a:t>insights on where you would use </a:t>
            </a:r>
            <a:r>
              <a:rPr lang="en-US" sz="3600" b="1" dirty="0" smtClean="0">
                <a:solidFill>
                  <a:srgbClr val="FFFFFF"/>
                </a:solidFill>
              </a:rPr>
              <a:t>containers</a:t>
            </a:r>
            <a:endParaRPr lang="en-US" sz="3600" b="1" dirty="0">
              <a:solidFill>
                <a:srgbClr val="FFFFFF"/>
              </a:solidFill>
            </a:endParaRPr>
          </a:p>
        </p:txBody>
      </p:sp>
      <p:sp>
        <p:nvSpPr>
          <p:cNvPr id="9" name="Rectangle 8"/>
          <p:cNvSpPr/>
          <p:nvPr/>
        </p:nvSpPr>
        <p:spPr>
          <a:xfrm>
            <a:off x="8229403" y="3952736"/>
            <a:ext cx="3877972" cy="1754326"/>
          </a:xfrm>
          <a:prstGeom prst="rect">
            <a:avLst/>
          </a:prstGeom>
        </p:spPr>
        <p:txBody>
          <a:bodyPr wrap="square">
            <a:spAutoFit/>
          </a:bodyPr>
          <a:lstStyle/>
          <a:p>
            <a:pPr lvl="1" algn="r"/>
            <a:r>
              <a:rPr lang="en-US" sz="3600" dirty="0" smtClean="0">
                <a:solidFill>
                  <a:srgbClr val="FFFFFF"/>
                </a:solidFill>
                <a:latin typeface="Segoe UI Light"/>
              </a:rPr>
              <a:t>what Microsoft </a:t>
            </a:r>
          </a:p>
          <a:p>
            <a:pPr lvl="1" algn="r"/>
            <a:r>
              <a:rPr lang="en-US" sz="3600" dirty="0" smtClean="0">
                <a:solidFill>
                  <a:srgbClr val="FFFFFF"/>
                </a:solidFill>
                <a:latin typeface="Segoe UI Light"/>
              </a:rPr>
              <a:t>is doing with </a:t>
            </a:r>
            <a:r>
              <a:rPr lang="en-US" sz="3600" b="1" dirty="0" smtClean="0">
                <a:solidFill>
                  <a:srgbClr val="FFFFFF"/>
                </a:solidFill>
              </a:rPr>
              <a:t>containers</a:t>
            </a:r>
            <a:endParaRPr lang="en-US" sz="3600" b="1" dirty="0">
              <a:solidFill>
                <a:srgbClr val="FFFFFF"/>
              </a:solidFill>
            </a:endParaRPr>
          </a:p>
        </p:txBody>
      </p:sp>
    </p:spTree>
    <p:extLst>
      <p:ext uri="{BB962C8B-B14F-4D97-AF65-F5344CB8AC3E}">
        <p14:creationId xmlns:p14="http://schemas.microsoft.com/office/powerpoint/2010/main" val="36825248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Development Process </a:t>
            </a:r>
            <a:r>
              <a:rPr lang="en-US" smtClean="0"/>
              <a:t>Using </a:t>
            </a:r>
            <a:r>
              <a:rPr lang="en-US" dirty="0"/>
              <a:t>Containers</a:t>
            </a:r>
          </a:p>
        </p:txBody>
      </p:sp>
      <p:sp>
        <p:nvSpPr>
          <p:cNvPr id="570" name="TextBox 569"/>
          <p:cNvSpPr txBox="1"/>
          <p:nvPr/>
        </p:nvSpPr>
        <p:spPr>
          <a:xfrm>
            <a:off x="63537" y="2910171"/>
            <a:ext cx="3251527" cy="960263"/>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Share with other developers</a:t>
            </a:r>
          </a:p>
        </p:txBody>
      </p:sp>
      <p:sp>
        <p:nvSpPr>
          <p:cNvPr id="571" name="TextBox 2"/>
          <p:cNvSpPr txBox="1"/>
          <p:nvPr/>
        </p:nvSpPr>
        <p:spPr>
          <a:xfrm>
            <a:off x="119716" y="2210335"/>
            <a:ext cx="3251527"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Used for unit testing</a:t>
            </a:r>
          </a:p>
        </p:txBody>
      </p:sp>
      <p:pic>
        <p:nvPicPr>
          <p:cNvPr id="573" name="Picture 572"/>
          <p:cNvPicPr>
            <a:picLocks noChangeAspect="1"/>
          </p:cNvPicPr>
          <p:nvPr/>
        </p:nvPicPr>
        <p:blipFill>
          <a:blip r:embed="rId3"/>
          <a:stretch>
            <a:fillRect/>
          </a:stretch>
        </p:blipFill>
        <p:spPr>
          <a:xfrm>
            <a:off x="8769634" y="2164360"/>
            <a:ext cx="3657917" cy="4822354"/>
          </a:xfrm>
          <a:prstGeom prst="rect">
            <a:avLst/>
          </a:prstGeom>
        </p:spPr>
      </p:pic>
      <p:sp>
        <p:nvSpPr>
          <p:cNvPr id="574" name="Rounded Rectangle 573"/>
          <p:cNvSpPr/>
          <p:nvPr/>
        </p:nvSpPr>
        <p:spPr bwMode="auto">
          <a:xfrm>
            <a:off x="8032469" y="2837888"/>
            <a:ext cx="2409029" cy="4126948"/>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Central Repository</a:t>
            </a:r>
            <a:endParaRPr lang="en-US" sz="2000" b="1" dirty="0">
              <a:solidFill>
                <a:srgbClr val="0078D7"/>
              </a:solidFill>
            </a:endParaRPr>
          </a:p>
        </p:txBody>
      </p:sp>
      <p:grpSp>
        <p:nvGrpSpPr>
          <p:cNvPr id="575" name="Group 574"/>
          <p:cNvGrpSpPr/>
          <p:nvPr/>
        </p:nvGrpSpPr>
        <p:grpSpPr>
          <a:xfrm>
            <a:off x="8300747" y="4679420"/>
            <a:ext cx="1882150" cy="951832"/>
            <a:chOff x="4962561" y="2484878"/>
            <a:chExt cx="2522622" cy="1409700"/>
          </a:xfrm>
        </p:grpSpPr>
        <p:grpSp>
          <p:nvGrpSpPr>
            <p:cNvPr id="576" name="Group 575"/>
            <p:cNvGrpSpPr/>
            <p:nvPr/>
          </p:nvGrpSpPr>
          <p:grpSpPr>
            <a:xfrm>
              <a:off x="4962561" y="2484878"/>
              <a:ext cx="2522622" cy="1409700"/>
              <a:chOff x="3703637" y="1744662"/>
              <a:chExt cx="5181600" cy="2895600"/>
            </a:xfrm>
          </p:grpSpPr>
          <p:sp>
            <p:nvSpPr>
              <p:cNvPr id="586" name="Rectangle 585"/>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7" name="Right Bracket 586"/>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88" name="Left Bracket 587"/>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77" name="Straight Connector 576"/>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8" name="Straight Connector 577"/>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79" name="Straight Connector 578"/>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0" name="Straight Connector 579"/>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81" name="Group 580"/>
            <p:cNvGrpSpPr/>
            <p:nvPr/>
          </p:nvGrpSpPr>
          <p:grpSpPr>
            <a:xfrm>
              <a:off x="5151321" y="2732528"/>
              <a:ext cx="364693" cy="914400"/>
              <a:chOff x="5528956" y="2849562"/>
              <a:chExt cx="729385" cy="1828800"/>
            </a:xfrm>
          </p:grpSpPr>
          <p:cxnSp>
            <p:nvCxnSpPr>
              <p:cNvPr id="582" name="Straight Connector 581"/>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3" name="Straight Connector 582"/>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4" name="Straight Connector 583"/>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85" name="Straight Connector 584"/>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589" name="Rectangle 588"/>
          <p:cNvSpPr/>
          <p:nvPr/>
        </p:nvSpPr>
        <p:spPr>
          <a:xfrm>
            <a:off x="8383133" y="4858852"/>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590" name="Group 589"/>
          <p:cNvGrpSpPr/>
          <p:nvPr/>
        </p:nvGrpSpPr>
        <p:grpSpPr>
          <a:xfrm>
            <a:off x="8296160" y="5770768"/>
            <a:ext cx="1882150" cy="951832"/>
            <a:chOff x="4962561" y="2484878"/>
            <a:chExt cx="2522622" cy="1409700"/>
          </a:xfrm>
        </p:grpSpPr>
        <p:grpSp>
          <p:nvGrpSpPr>
            <p:cNvPr id="591" name="Group 590"/>
            <p:cNvGrpSpPr/>
            <p:nvPr/>
          </p:nvGrpSpPr>
          <p:grpSpPr>
            <a:xfrm>
              <a:off x="4962561" y="2484878"/>
              <a:ext cx="2522622" cy="1409700"/>
              <a:chOff x="3703637" y="1744662"/>
              <a:chExt cx="5181600" cy="2895600"/>
            </a:xfrm>
          </p:grpSpPr>
          <p:sp>
            <p:nvSpPr>
              <p:cNvPr id="601" name="Rectangle 600"/>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02" name="Right Bracket 601"/>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603" name="Left Bracket 602"/>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592" name="Straight Connector 591"/>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3" name="Straight Connector 592"/>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4" name="Straight Connector 593"/>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5" name="Straight Connector 594"/>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96" name="Group 595"/>
            <p:cNvGrpSpPr/>
            <p:nvPr/>
          </p:nvGrpSpPr>
          <p:grpSpPr>
            <a:xfrm>
              <a:off x="5151321" y="2732528"/>
              <a:ext cx="364693" cy="914400"/>
              <a:chOff x="5528956" y="2849562"/>
              <a:chExt cx="729385" cy="1828800"/>
            </a:xfrm>
          </p:grpSpPr>
          <p:cxnSp>
            <p:nvCxnSpPr>
              <p:cNvPr id="597" name="Straight Connector 596"/>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8" name="Straight Connector 597"/>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9" name="Straight Connector 598"/>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0" name="Straight Connector 599"/>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4" name="Picture 60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3134" y="6096393"/>
            <a:ext cx="1773510" cy="407795"/>
          </a:xfrm>
          <a:prstGeom prst="rect">
            <a:avLst/>
          </a:prstGeom>
        </p:spPr>
      </p:pic>
      <p:grpSp>
        <p:nvGrpSpPr>
          <p:cNvPr id="645" name="Group 644"/>
          <p:cNvGrpSpPr/>
          <p:nvPr/>
        </p:nvGrpSpPr>
        <p:grpSpPr>
          <a:xfrm>
            <a:off x="3375601" y="1653208"/>
            <a:ext cx="3203663" cy="2299796"/>
            <a:chOff x="503237" y="1297243"/>
            <a:chExt cx="2338643" cy="1678829"/>
          </a:xfrm>
        </p:grpSpPr>
        <p:sp>
          <p:nvSpPr>
            <p:cNvPr id="646" name="Freeform 645"/>
            <p:cNvSpPr>
              <a:spLocks noChangeAspect="1" noEditPoints="1"/>
            </p:cNvSpPr>
            <p:nvPr/>
          </p:nvSpPr>
          <p:spPr bwMode="auto">
            <a:xfrm>
              <a:off x="868139" y="1297243"/>
              <a:ext cx="1973741" cy="1678828"/>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647" name="Freeform 5"/>
            <p:cNvSpPr>
              <a:spLocks/>
            </p:cNvSpPr>
            <p:nvPr/>
          </p:nvSpPr>
          <p:spPr bwMode="auto">
            <a:xfrm>
              <a:off x="2366880" y="2854592"/>
              <a:ext cx="243386" cy="121480"/>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8" name="Freeform 6"/>
            <p:cNvSpPr>
              <a:spLocks/>
            </p:cNvSpPr>
            <p:nvPr/>
          </p:nvSpPr>
          <p:spPr bwMode="auto">
            <a:xfrm>
              <a:off x="1918354" y="2856378"/>
              <a:ext cx="518065" cy="67886"/>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9" name="Oval 7"/>
            <p:cNvSpPr>
              <a:spLocks noChangeArrowheads="1"/>
            </p:cNvSpPr>
            <p:nvPr/>
          </p:nvSpPr>
          <p:spPr bwMode="auto">
            <a:xfrm>
              <a:off x="1043902" y="2661653"/>
              <a:ext cx="540665" cy="117907"/>
            </a:xfrm>
            <a:prstGeom prst="ellipse">
              <a:avLst/>
            </a:prstGeom>
            <a:solidFill>
              <a:schemeClr val="tx1">
                <a:lumMod val="85000"/>
              </a:schemeClr>
            </a:solidFill>
            <a:ln w="19050">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0" name="Freeform 8"/>
            <p:cNvSpPr>
              <a:spLocks/>
            </p:cNvSpPr>
            <p:nvPr/>
          </p:nvSpPr>
          <p:spPr bwMode="auto">
            <a:xfrm>
              <a:off x="649269" y="1788067"/>
              <a:ext cx="1307332" cy="932539"/>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1" name="Rectangle 9"/>
            <p:cNvSpPr>
              <a:spLocks noChangeArrowheads="1"/>
            </p:cNvSpPr>
            <p:nvPr/>
          </p:nvSpPr>
          <p:spPr bwMode="auto">
            <a:xfrm>
              <a:off x="690992" y="1830942"/>
              <a:ext cx="1225623" cy="712803"/>
            </a:xfrm>
            <a:prstGeom prst="rect">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2" name="Rectangle 10"/>
            <p:cNvSpPr>
              <a:spLocks noChangeArrowheads="1"/>
            </p:cNvSpPr>
            <p:nvPr/>
          </p:nvSpPr>
          <p:spPr bwMode="auto">
            <a:xfrm>
              <a:off x="503237" y="2911759"/>
              <a:ext cx="1620257" cy="62527"/>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3" name="Freeform 11"/>
            <p:cNvSpPr>
              <a:spLocks/>
            </p:cNvSpPr>
            <p:nvPr/>
          </p:nvSpPr>
          <p:spPr bwMode="auto">
            <a:xfrm>
              <a:off x="503237" y="2836727"/>
              <a:ext cx="1620257" cy="75032"/>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pic>
        <p:nvPicPr>
          <p:cNvPr id="430" name="Picture 42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78264" y="2661568"/>
            <a:ext cx="944573" cy="519157"/>
          </a:xfrm>
          <a:prstGeom prst="rect">
            <a:avLst/>
          </a:prstGeom>
        </p:spPr>
      </p:pic>
      <p:cxnSp>
        <p:nvCxnSpPr>
          <p:cNvPr id="572" name="Straight Arrow Connector 571"/>
          <p:cNvCxnSpPr>
            <a:endCxn id="646" idx="20"/>
          </p:cNvCxnSpPr>
          <p:nvPr/>
        </p:nvCxnSpPr>
        <p:spPr>
          <a:xfrm flipH="1" flipV="1">
            <a:off x="6579264" y="3074899"/>
            <a:ext cx="1719223" cy="974479"/>
          </a:xfrm>
          <a:prstGeom prst="straightConnector1">
            <a:avLst/>
          </a:prstGeom>
          <a:solidFill>
            <a:schemeClr val="tx1"/>
          </a:solidFill>
          <a:ln w="28575">
            <a:solidFill>
              <a:schemeClr val="accent4"/>
            </a:solidFill>
            <a:headEnd type="none"/>
            <a:tailEnd type="triangle" w="lg" len="lg"/>
          </a:ln>
        </p:spPr>
        <p:style>
          <a:lnRef idx="1">
            <a:schemeClr val="accent1"/>
          </a:lnRef>
          <a:fillRef idx="0">
            <a:schemeClr val="accent1"/>
          </a:fillRef>
          <a:effectRef idx="0">
            <a:schemeClr val="accent1"/>
          </a:effectRef>
          <a:fontRef idx="minor">
            <a:schemeClr val="tx1"/>
          </a:fontRef>
        </p:style>
      </p:cxnSp>
      <p:pic>
        <p:nvPicPr>
          <p:cNvPr id="88" name="Picture 8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3935" y="4742316"/>
            <a:ext cx="2972028" cy="1084217"/>
          </a:xfrm>
          <a:prstGeom prst="rect">
            <a:avLst/>
          </a:prstGeom>
        </p:spPr>
      </p:pic>
      <p:sp>
        <p:nvSpPr>
          <p:cNvPr id="89" name="TextBox 88"/>
          <p:cNvSpPr txBox="1"/>
          <p:nvPr/>
        </p:nvSpPr>
        <p:spPr>
          <a:xfrm>
            <a:off x="288499" y="4970492"/>
            <a:ext cx="2795061" cy="960263"/>
          </a:xfrm>
          <a:prstGeom prst="rect">
            <a:avLst/>
          </a:prstGeom>
          <a:noFill/>
        </p:spPr>
        <p:txBody>
          <a:bodyPr wrap="square" lIns="182880" tIns="146304" rIns="182880" bIns="146304" rtlCol="0">
            <a:spAutoFit/>
          </a:bodyPr>
          <a:lstStyle/>
          <a:p>
            <a:pPr algn="ctr">
              <a:lnSpc>
                <a:spcPct val="90000"/>
              </a:lnSpc>
              <a:spcAft>
                <a:spcPts val="600"/>
              </a:spcAft>
            </a:pPr>
            <a:r>
              <a:rPr lang="en-US" sz="2400" dirty="0">
                <a:gradFill>
                  <a:gsLst>
                    <a:gs pos="2917">
                      <a:srgbClr val="FFFFFF"/>
                    </a:gs>
                    <a:gs pos="30000">
                      <a:srgbClr val="FFFFFF"/>
                    </a:gs>
                  </a:gsLst>
                  <a:lin ang="5400000" scaled="0"/>
                </a:gradFill>
              </a:rPr>
              <a:t>Staged </a:t>
            </a:r>
            <a:r>
              <a:rPr lang="en-US" sz="2400" dirty="0" smtClean="0">
                <a:gradFill>
                  <a:gsLst>
                    <a:gs pos="2917">
                      <a:srgbClr val="FFFFFF"/>
                    </a:gs>
                    <a:gs pos="30000">
                      <a:srgbClr val="FFFFFF"/>
                    </a:gs>
                  </a:gsLst>
                  <a:lin ang="5400000" scaled="0"/>
                </a:gradFill>
              </a:rPr>
              <a:t>for integration or QA</a:t>
            </a:r>
            <a:endParaRPr lang="en-US" sz="2400" dirty="0">
              <a:gradFill>
                <a:gsLst>
                  <a:gs pos="2917">
                    <a:srgbClr val="FFFFFF"/>
                  </a:gs>
                  <a:gs pos="30000">
                    <a:srgbClr val="FFFFFF"/>
                  </a:gs>
                </a:gsLst>
                <a:lin ang="5400000" scaled="0"/>
              </a:gradFill>
            </a:endParaRPr>
          </a:p>
        </p:txBody>
      </p:sp>
      <p:cxnSp>
        <p:nvCxnSpPr>
          <p:cNvPr id="90" name="Straight Arrow Connector 89"/>
          <p:cNvCxnSpPr/>
          <p:nvPr/>
        </p:nvCxnSpPr>
        <p:spPr>
          <a:xfrm flipH="1">
            <a:off x="6218237" y="4049378"/>
            <a:ext cx="2057400" cy="1276684"/>
          </a:xfrm>
          <a:prstGeom prst="straightConnector1">
            <a:avLst/>
          </a:prstGeom>
          <a:solidFill>
            <a:schemeClr val="tx1"/>
          </a:solidFill>
          <a:ln w="28575">
            <a:solidFill>
              <a:schemeClr val="accent4"/>
            </a:solidFill>
            <a:headEnd type="none"/>
            <a:tailEnd type="triangle" w="lg" len="lg"/>
          </a:ln>
        </p:spPr>
        <p:style>
          <a:lnRef idx="1">
            <a:schemeClr val="accent1"/>
          </a:lnRef>
          <a:fillRef idx="0">
            <a:schemeClr val="accent1"/>
          </a:fillRef>
          <a:effectRef idx="0">
            <a:schemeClr val="accent1"/>
          </a:effectRef>
          <a:fontRef idx="minor">
            <a:schemeClr val="tx1"/>
          </a:fontRef>
        </p:style>
      </p:cxnSp>
      <p:grpSp>
        <p:nvGrpSpPr>
          <p:cNvPr id="91" name="Group 90"/>
          <p:cNvGrpSpPr/>
          <p:nvPr/>
        </p:nvGrpSpPr>
        <p:grpSpPr>
          <a:xfrm>
            <a:off x="8298487" y="3573462"/>
            <a:ext cx="1882150" cy="951832"/>
            <a:chOff x="-334963" y="3243172"/>
            <a:chExt cx="1882150" cy="951832"/>
          </a:xfrm>
        </p:grpSpPr>
        <p:grpSp>
          <p:nvGrpSpPr>
            <p:cNvPr id="92" name="Group 91"/>
            <p:cNvGrpSpPr/>
            <p:nvPr/>
          </p:nvGrpSpPr>
          <p:grpSpPr>
            <a:xfrm>
              <a:off x="-334963" y="3243172"/>
              <a:ext cx="1882150" cy="951832"/>
              <a:chOff x="4962561" y="2484878"/>
              <a:chExt cx="2522622" cy="1409700"/>
            </a:xfrm>
          </p:grpSpPr>
          <p:grpSp>
            <p:nvGrpSpPr>
              <p:cNvPr id="99" name="Group 98"/>
              <p:cNvGrpSpPr/>
              <p:nvPr/>
            </p:nvGrpSpPr>
            <p:grpSpPr>
              <a:xfrm>
                <a:off x="4962561" y="2484878"/>
                <a:ext cx="2522622" cy="1409700"/>
                <a:chOff x="3703637" y="1744662"/>
                <a:chExt cx="5181600" cy="2895600"/>
              </a:xfrm>
            </p:grpSpPr>
            <p:sp>
              <p:nvSpPr>
                <p:cNvPr id="109" name="Rectangle 108"/>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0" name="Right Bracket 109"/>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111" name="Left Bracket 110"/>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100" name="Straight Connector 99"/>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104" name="Group 103"/>
              <p:cNvGrpSpPr/>
              <p:nvPr/>
            </p:nvGrpSpPr>
            <p:grpSpPr>
              <a:xfrm>
                <a:off x="5151321" y="2732528"/>
                <a:ext cx="364693" cy="914400"/>
                <a:chOff x="5528956" y="2849562"/>
                <a:chExt cx="729385" cy="1828800"/>
              </a:xfrm>
            </p:grpSpPr>
            <p:cxnSp>
              <p:nvCxnSpPr>
                <p:cNvPr id="105" name="Straight Connector 104"/>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sp>
          <p:nvSpPr>
            <p:cNvPr id="93" name="Rounded Rectangle 92"/>
            <p:cNvSpPr/>
            <p:nvPr/>
          </p:nvSpPr>
          <p:spPr bwMode="auto">
            <a:xfrm>
              <a:off x="278125" y="3395750"/>
              <a:ext cx="659276" cy="643645"/>
            </a:xfrm>
            <a:prstGeom prst="roundRect">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grpSp>
          <p:nvGrpSpPr>
            <p:cNvPr id="94" name="Group 93"/>
            <p:cNvGrpSpPr/>
            <p:nvPr/>
          </p:nvGrpSpPr>
          <p:grpSpPr>
            <a:xfrm>
              <a:off x="309584" y="3442412"/>
              <a:ext cx="597876" cy="569999"/>
              <a:chOff x="1198963" y="3337014"/>
              <a:chExt cx="566533" cy="605357"/>
            </a:xfrm>
            <a:noFill/>
          </p:grpSpPr>
          <p:pic>
            <p:nvPicPr>
              <p:cNvPr id="95" name="Picture 94"/>
              <p:cNvPicPr>
                <a:picLocks noChangeAspect="1"/>
              </p:cNvPicPr>
              <p:nvPr/>
            </p:nvPicPr>
            <p:blipFill>
              <a:blip r:embed="rId7">
                <a:duotone>
                  <a:schemeClr val="accent1">
                    <a:shade val="45000"/>
                    <a:satMod val="135000"/>
                  </a:schemeClr>
                  <a:prstClr val="white"/>
                </a:duotone>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198963" y="3337014"/>
                <a:ext cx="566533" cy="605357"/>
              </a:xfrm>
              <a:prstGeom prst="rect">
                <a:avLst/>
              </a:prstGeom>
              <a:grpFill/>
            </p:spPr>
          </p:pic>
          <p:pic>
            <p:nvPicPr>
              <p:cNvPr id="96" name="Picture 95" descr="\\MAGNUM\Projects\Microsoft\Cloud Power FY12\Design\ICONS_PNG\Application.png"/>
              <p:cNvPicPr>
                <a:picLocks noChangeAspect="1" noChangeArrowheads="1"/>
              </p:cNvPicPr>
              <p:nvPr/>
            </p:nvPicPr>
            <p:blipFill>
              <a:blip r:embed="rId9" cstate="print">
                <a:biLevel thresh="50000"/>
              </a:blip>
              <a:srcRect/>
              <a:stretch>
                <a:fillRect/>
              </a:stretch>
            </p:blipFill>
            <p:spPr bwMode="auto">
              <a:xfrm>
                <a:off x="1210845" y="3606983"/>
                <a:ext cx="227446" cy="227446"/>
              </a:xfrm>
              <a:prstGeom prst="rect">
                <a:avLst/>
              </a:prstGeom>
              <a:grpFill/>
            </p:spPr>
          </p:pic>
          <p:pic>
            <p:nvPicPr>
              <p:cNvPr id="97" name="Picture 96" descr="\\MAGNUM\Projects\Microsoft\Cloud Power FY12\Design\ICONS_PNG\Application.png"/>
              <p:cNvPicPr>
                <a:picLocks noChangeAspect="1" noChangeArrowheads="1"/>
              </p:cNvPicPr>
              <p:nvPr/>
            </p:nvPicPr>
            <p:blipFill>
              <a:blip r:embed="rId9" cstate="print">
                <a:biLevel thresh="25000"/>
              </a:blip>
              <a:srcRect/>
              <a:stretch>
                <a:fillRect/>
              </a:stretch>
            </p:blipFill>
            <p:spPr bwMode="auto">
              <a:xfrm>
                <a:off x="1504291" y="3619910"/>
                <a:ext cx="227446" cy="227446"/>
              </a:xfrm>
              <a:prstGeom prst="rect">
                <a:avLst/>
              </a:prstGeom>
              <a:grpFill/>
            </p:spPr>
          </p:pic>
          <p:pic>
            <p:nvPicPr>
              <p:cNvPr id="98" name="Picture 97" descr="\\MAGNUM\Projects\Microsoft\Cloud Power FY12\Design\ICONS_PNG\Application.png"/>
              <p:cNvPicPr>
                <a:picLocks noChangeAspect="1" noChangeArrowheads="1"/>
              </p:cNvPicPr>
              <p:nvPr/>
            </p:nvPicPr>
            <p:blipFill>
              <a:blip r:embed="rId9" cstate="print">
                <a:biLevel thresh="25000"/>
              </a:blip>
              <a:srcRect/>
              <a:stretch>
                <a:fillRect/>
              </a:stretch>
            </p:blipFill>
            <p:spPr bwMode="auto">
              <a:xfrm>
                <a:off x="1368506" y="3369292"/>
                <a:ext cx="227446" cy="227446"/>
              </a:xfrm>
              <a:prstGeom prst="rect">
                <a:avLst/>
              </a:prstGeom>
              <a:grpFill/>
            </p:spPr>
          </p:pic>
        </p:grpSp>
      </p:grpSp>
    </p:spTree>
    <p:extLst>
      <p:ext uri="{BB962C8B-B14F-4D97-AF65-F5344CB8AC3E}">
        <p14:creationId xmlns:p14="http://schemas.microsoft.com/office/powerpoint/2010/main" val="196391763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 name="Picture 138"/>
          <p:cNvPicPr>
            <a:picLocks noChangeAspect="1"/>
          </p:cNvPicPr>
          <p:nvPr/>
        </p:nvPicPr>
        <p:blipFill>
          <a:blip r:embed="rId3"/>
          <a:stretch>
            <a:fillRect/>
          </a:stretch>
        </p:blipFill>
        <p:spPr>
          <a:xfrm>
            <a:off x="5380037" y="4487862"/>
            <a:ext cx="1865792" cy="2459736"/>
          </a:xfrm>
          <a:prstGeom prst="rect">
            <a:avLst/>
          </a:prstGeom>
        </p:spPr>
      </p:pic>
      <p:sp>
        <p:nvSpPr>
          <p:cNvPr id="20" name="Freeform 19"/>
          <p:cNvSpPr>
            <a:spLocks noChangeAspect="1" noEditPoints="1"/>
          </p:cNvSpPr>
          <p:nvPr/>
        </p:nvSpPr>
        <p:spPr bwMode="auto">
          <a:xfrm>
            <a:off x="1210648" y="2584828"/>
            <a:ext cx="2212984" cy="1831747"/>
          </a:xfrm>
          <a:custGeom>
            <a:avLst/>
            <a:gdLst>
              <a:gd name="T0" fmla="*/ 363 w 400"/>
              <a:gd name="T1" fmla="*/ 109 h 330"/>
              <a:gd name="T2" fmla="*/ 340 w 400"/>
              <a:gd name="T3" fmla="*/ 131 h 330"/>
              <a:gd name="T4" fmla="*/ 363 w 400"/>
              <a:gd name="T5" fmla="*/ 154 h 330"/>
              <a:gd name="T6" fmla="*/ 385 w 400"/>
              <a:gd name="T7" fmla="*/ 131 h 330"/>
              <a:gd name="T8" fmla="*/ 363 w 400"/>
              <a:gd name="T9" fmla="*/ 109 h 330"/>
              <a:gd name="T10" fmla="*/ 37 w 400"/>
              <a:gd name="T11" fmla="*/ 109 h 330"/>
              <a:gd name="T12" fmla="*/ 15 w 400"/>
              <a:gd name="T13" fmla="*/ 131 h 330"/>
              <a:gd name="T14" fmla="*/ 37 w 400"/>
              <a:gd name="T15" fmla="*/ 154 h 330"/>
              <a:gd name="T16" fmla="*/ 60 w 400"/>
              <a:gd name="T17" fmla="*/ 131 h 330"/>
              <a:gd name="T18" fmla="*/ 37 w 400"/>
              <a:gd name="T19" fmla="*/ 109 h 330"/>
              <a:gd name="T20" fmla="*/ 295 w 400"/>
              <a:gd name="T21" fmla="*/ 67 h 330"/>
              <a:gd name="T22" fmla="*/ 262 w 400"/>
              <a:gd name="T23" fmla="*/ 101 h 330"/>
              <a:gd name="T24" fmla="*/ 295 w 400"/>
              <a:gd name="T25" fmla="*/ 135 h 330"/>
              <a:gd name="T26" fmla="*/ 329 w 400"/>
              <a:gd name="T27" fmla="*/ 101 h 330"/>
              <a:gd name="T28" fmla="*/ 295 w 400"/>
              <a:gd name="T29" fmla="*/ 67 h 330"/>
              <a:gd name="T30" fmla="*/ 400 w 400"/>
              <a:gd name="T31" fmla="*/ 272 h 330"/>
              <a:gd name="T32" fmla="*/ 362 w 400"/>
              <a:gd name="T33" fmla="*/ 272 h 330"/>
              <a:gd name="T34" fmla="*/ 362 w 400"/>
              <a:gd name="T35" fmla="*/ 202 h 330"/>
              <a:gd name="T36" fmla="*/ 352 w 400"/>
              <a:gd name="T37" fmla="*/ 169 h 330"/>
              <a:gd name="T38" fmla="*/ 363 w 400"/>
              <a:gd name="T39" fmla="*/ 167 h 330"/>
              <a:gd name="T40" fmla="*/ 400 w 400"/>
              <a:gd name="T41" fmla="*/ 204 h 330"/>
              <a:gd name="T42" fmla="*/ 400 w 400"/>
              <a:gd name="T43" fmla="*/ 272 h 330"/>
              <a:gd name="T44" fmla="*/ 105 w 400"/>
              <a:gd name="T45" fmla="*/ 67 h 330"/>
              <a:gd name="T46" fmla="*/ 71 w 400"/>
              <a:gd name="T47" fmla="*/ 101 h 330"/>
              <a:gd name="T48" fmla="*/ 105 w 400"/>
              <a:gd name="T49" fmla="*/ 135 h 330"/>
              <a:gd name="T50" fmla="*/ 138 w 400"/>
              <a:gd name="T51" fmla="*/ 101 h 330"/>
              <a:gd name="T52" fmla="*/ 105 w 400"/>
              <a:gd name="T53" fmla="*/ 67 h 330"/>
              <a:gd name="T54" fmla="*/ 37 w 400"/>
              <a:gd name="T55" fmla="*/ 167 h 330"/>
              <a:gd name="T56" fmla="*/ 48 w 400"/>
              <a:gd name="T57" fmla="*/ 169 h 330"/>
              <a:gd name="T58" fmla="*/ 38 w 400"/>
              <a:gd name="T59" fmla="*/ 202 h 330"/>
              <a:gd name="T60" fmla="*/ 38 w 400"/>
              <a:gd name="T61" fmla="*/ 272 h 330"/>
              <a:gd name="T62" fmla="*/ 0 w 400"/>
              <a:gd name="T63" fmla="*/ 272 h 330"/>
              <a:gd name="T64" fmla="*/ 0 w 400"/>
              <a:gd name="T65" fmla="*/ 204 h 330"/>
              <a:gd name="T66" fmla="*/ 37 w 400"/>
              <a:gd name="T67" fmla="*/ 167 h 330"/>
              <a:gd name="T68" fmla="*/ 200 w 400"/>
              <a:gd name="T69" fmla="*/ 0 h 330"/>
              <a:gd name="T70" fmla="*/ 150 w 400"/>
              <a:gd name="T71" fmla="*/ 50 h 330"/>
              <a:gd name="T72" fmla="*/ 200 w 400"/>
              <a:gd name="T73" fmla="*/ 100 h 330"/>
              <a:gd name="T74" fmla="*/ 250 w 400"/>
              <a:gd name="T75" fmla="*/ 50 h 330"/>
              <a:gd name="T76" fmla="*/ 200 w 400"/>
              <a:gd name="T77" fmla="*/ 0 h 330"/>
              <a:gd name="T78" fmla="*/ 349 w 400"/>
              <a:gd name="T79" fmla="*/ 299 h 330"/>
              <a:gd name="T80" fmla="*/ 290 w 400"/>
              <a:gd name="T81" fmla="*/ 299 h 330"/>
              <a:gd name="T82" fmla="*/ 290 w 400"/>
              <a:gd name="T83" fmla="*/ 191 h 330"/>
              <a:gd name="T84" fmla="*/ 280 w 400"/>
              <a:gd name="T85" fmla="*/ 150 h 330"/>
              <a:gd name="T86" fmla="*/ 295 w 400"/>
              <a:gd name="T87" fmla="*/ 148 h 330"/>
              <a:gd name="T88" fmla="*/ 349 w 400"/>
              <a:gd name="T89" fmla="*/ 202 h 330"/>
              <a:gd name="T90" fmla="*/ 349 w 400"/>
              <a:gd name="T91" fmla="*/ 299 h 330"/>
              <a:gd name="T92" fmla="*/ 110 w 400"/>
              <a:gd name="T93" fmla="*/ 191 h 330"/>
              <a:gd name="T94" fmla="*/ 110 w 400"/>
              <a:gd name="T95" fmla="*/ 299 h 330"/>
              <a:gd name="T96" fmla="*/ 51 w 400"/>
              <a:gd name="T97" fmla="*/ 299 h 330"/>
              <a:gd name="T98" fmla="*/ 51 w 400"/>
              <a:gd name="T99" fmla="*/ 202 h 330"/>
              <a:gd name="T100" fmla="*/ 105 w 400"/>
              <a:gd name="T101" fmla="*/ 148 h 330"/>
              <a:gd name="T102" fmla="*/ 120 w 400"/>
              <a:gd name="T103" fmla="*/ 150 h 330"/>
              <a:gd name="T104" fmla="*/ 110 w 400"/>
              <a:gd name="T105" fmla="*/ 191 h 330"/>
              <a:gd name="T106" fmla="*/ 122 w 400"/>
              <a:gd name="T107" fmla="*/ 330 h 330"/>
              <a:gd name="T108" fmla="*/ 278 w 400"/>
              <a:gd name="T109" fmla="*/ 330 h 330"/>
              <a:gd name="T110" fmla="*/ 278 w 400"/>
              <a:gd name="T111" fmla="*/ 191 h 330"/>
              <a:gd name="T112" fmla="*/ 200 w 400"/>
              <a:gd name="T113" fmla="*/ 113 h 330"/>
              <a:gd name="T114" fmla="*/ 122 w 400"/>
              <a:gd name="T115" fmla="*/ 191 h 330"/>
              <a:gd name="T116" fmla="*/ 122 w 400"/>
              <a:gd name="T117" fmla="*/ 33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0" h="330">
                <a:moveTo>
                  <a:pt x="363" y="109"/>
                </a:moveTo>
                <a:cubicBezTo>
                  <a:pt x="350" y="109"/>
                  <a:pt x="340" y="119"/>
                  <a:pt x="340" y="131"/>
                </a:cubicBezTo>
                <a:cubicBezTo>
                  <a:pt x="340" y="144"/>
                  <a:pt x="350" y="154"/>
                  <a:pt x="363" y="154"/>
                </a:cubicBezTo>
                <a:cubicBezTo>
                  <a:pt x="375" y="154"/>
                  <a:pt x="385" y="144"/>
                  <a:pt x="385" y="131"/>
                </a:cubicBezTo>
                <a:cubicBezTo>
                  <a:pt x="385" y="119"/>
                  <a:pt x="375" y="109"/>
                  <a:pt x="363" y="109"/>
                </a:cubicBezTo>
                <a:close/>
                <a:moveTo>
                  <a:pt x="37" y="109"/>
                </a:moveTo>
                <a:cubicBezTo>
                  <a:pt x="25" y="109"/>
                  <a:pt x="15" y="119"/>
                  <a:pt x="15" y="131"/>
                </a:cubicBezTo>
                <a:cubicBezTo>
                  <a:pt x="15" y="144"/>
                  <a:pt x="25" y="154"/>
                  <a:pt x="37" y="154"/>
                </a:cubicBezTo>
                <a:cubicBezTo>
                  <a:pt x="50" y="154"/>
                  <a:pt x="60" y="144"/>
                  <a:pt x="60" y="131"/>
                </a:cubicBezTo>
                <a:cubicBezTo>
                  <a:pt x="60" y="119"/>
                  <a:pt x="50" y="109"/>
                  <a:pt x="37" y="109"/>
                </a:cubicBezTo>
                <a:close/>
                <a:moveTo>
                  <a:pt x="295" y="67"/>
                </a:moveTo>
                <a:cubicBezTo>
                  <a:pt x="277" y="67"/>
                  <a:pt x="262" y="83"/>
                  <a:pt x="262" y="101"/>
                </a:cubicBezTo>
                <a:cubicBezTo>
                  <a:pt x="262" y="120"/>
                  <a:pt x="277" y="135"/>
                  <a:pt x="295" y="135"/>
                </a:cubicBezTo>
                <a:cubicBezTo>
                  <a:pt x="314" y="135"/>
                  <a:pt x="329" y="120"/>
                  <a:pt x="329" y="101"/>
                </a:cubicBezTo>
                <a:cubicBezTo>
                  <a:pt x="329" y="83"/>
                  <a:pt x="314" y="67"/>
                  <a:pt x="295" y="67"/>
                </a:cubicBezTo>
                <a:close/>
                <a:moveTo>
                  <a:pt x="400" y="272"/>
                </a:moveTo>
                <a:cubicBezTo>
                  <a:pt x="362" y="272"/>
                  <a:pt x="362" y="272"/>
                  <a:pt x="362" y="272"/>
                </a:cubicBezTo>
                <a:cubicBezTo>
                  <a:pt x="362" y="202"/>
                  <a:pt x="362" y="202"/>
                  <a:pt x="362" y="202"/>
                </a:cubicBezTo>
                <a:cubicBezTo>
                  <a:pt x="362" y="190"/>
                  <a:pt x="358" y="178"/>
                  <a:pt x="352" y="169"/>
                </a:cubicBezTo>
                <a:cubicBezTo>
                  <a:pt x="356" y="168"/>
                  <a:pt x="359" y="167"/>
                  <a:pt x="363" y="167"/>
                </a:cubicBezTo>
                <a:cubicBezTo>
                  <a:pt x="383" y="167"/>
                  <a:pt x="400" y="184"/>
                  <a:pt x="400" y="204"/>
                </a:cubicBezTo>
                <a:lnTo>
                  <a:pt x="400" y="272"/>
                </a:lnTo>
                <a:close/>
                <a:moveTo>
                  <a:pt x="105" y="67"/>
                </a:moveTo>
                <a:cubicBezTo>
                  <a:pt x="86" y="67"/>
                  <a:pt x="71" y="83"/>
                  <a:pt x="71" y="101"/>
                </a:cubicBezTo>
                <a:cubicBezTo>
                  <a:pt x="71" y="120"/>
                  <a:pt x="86" y="135"/>
                  <a:pt x="105" y="135"/>
                </a:cubicBezTo>
                <a:cubicBezTo>
                  <a:pt x="123" y="135"/>
                  <a:pt x="138" y="120"/>
                  <a:pt x="138" y="101"/>
                </a:cubicBezTo>
                <a:cubicBezTo>
                  <a:pt x="138" y="83"/>
                  <a:pt x="123" y="67"/>
                  <a:pt x="105" y="67"/>
                </a:cubicBezTo>
                <a:close/>
                <a:moveTo>
                  <a:pt x="37" y="167"/>
                </a:moveTo>
                <a:cubicBezTo>
                  <a:pt x="41" y="167"/>
                  <a:pt x="44" y="168"/>
                  <a:pt x="48" y="169"/>
                </a:cubicBezTo>
                <a:cubicBezTo>
                  <a:pt x="42" y="178"/>
                  <a:pt x="38" y="190"/>
                  <a:pt x="38" y="202"/>
                </a:cubicBezTo>
                <a:cubicBezTo>
                  <a:pt x="38" y="272"/>
                  <a:pt x="38" y="272"/>
                  <a:pt x="38" y="272"/>
                </a:cubicBezTo>
                <a:cubicBezTo>
                  <a:pt x="0" y="272"/>
                  <a:pt x="0" y="272"/>
                  <a:pt x="0" y="272"/>
                </a:cubicBezTo>
                <a:cubicBezTo>
                  <a:pt x="0" y="204"/>
                  <a:pt x="0" y="204"/>
                  <a:pt x="0" y="204"/>
                </a:cubicBezTo>
                <a:cubicBezTo>
                  <a:pt x="0" y="184"/>
                  <a:pt x="17" y="167"/>
                  <a:pt x="37" y="167"/>
                </a:cubicBezTo>
                <a:close/>
                <a:moveTo>
                  <a:pt x="200" y="0"/>
                </a:moveTo>
                <a:cubicBezTo>
                  <a:pt x="173" y="0"/>
                  <a:pt x="150" y="22"/>
                  <a:pt x="150" y="50"/>
                </a:cubicBezTo>
                <a:cubicBezTo>
                  <a:pt x="150" y="77"/>
                  <a:pt x="173" y="100"/>
                  <a:pt x="200" y="100"/>
                </a:cubicBezTo>
                <a:cubicBezTo>
                  <a:pt x="227" y="100"/>
                  <a:pt x="250" y="77"/>
                  <a:pt x="250" y="50"/>
                </a:cubicBezTo>
                <a:cubicBezTo>
                  <a:pt x="250" y="22"/>
                  <a:pt x="227" y="0"/>
                  <a:pt x="200" y="0"/>
                </a:cubicBezTo>
                <a:close/>
                <a:moveTo>
                  <a:pt x="349" y="299"/>
                </a:moveTo>
                <a:cubicBezTo>
                  <a:pt x="290" y="299"/>
                  <a:pt x="290" y="299"/>
                  <a:pt x="290" y="299"/>
                </a:cubicBezTo>
                <a:cubicBezTo>
                  <a:pt x="290" y="191"/>
                  <a:pt x="290" y="191"/>
                  <a:pt x="290" y="191"/>
                </a:cubicBezTo>
                <a:cubicBezTo>
                  <a:pt x="290" y="176"/>
                  <a:pt x="287" y="163"/>
                  <a:pt x="280" y="150"/>
                </a:cubicBezTo>
                <a:cubicBezTo>
                  <a:pt x="285" y="149"/>
                  <a:pt x="290" y="148"/>
                  <a:pt x="295" y="148"/>
                </a:cubicBezTo>
                <a:cubicBezTo>
                  <a:pt x="325" y="148"/>
                  <a:pt x="349" y="172"/>
                  <a:pt x="349" y="202"/>
                </a:cubicBezTo>
                <a:lnTo>
                  <a:pt x="349" y="299"/>
                </a:lnTo>
                <a:close/>
                <a:moveTo>
                  <a:pt x="110" y="191"/>
                </a:moveTo>
                <a:cubicBezTo>
                  <a:pt x="110" y="299"/>
                  <a:pt x="110" y="299"/>
                  <a:pt x="110" y="299"/>
                </a:cubicBezTo>
                <a:cubicBezTo>
                  <a:pt x="51" y="299"/>
                  <a:pt x="51" y="299"/>
                  <a:pt x="51" y="299"/>
                </a:cubicBezTo>
                <a:cubicBezTo>
                  <a:pt x="51" y="202"/>
                  <a:pt x="51" y="202"/>
                  <a:pt x="51" y="202"/>
                </a:cubicBezTo>
                <a:cubicBezTo>
                  <a:pt x="51" y="172"/>
                  <a:pt x="75" y="148"/>
                  <a:pt x="105" y="148"/>
                </a:cubicBezTo>
                <a:cubicBezTo>
                  <a:pt x="110" y="148"/>
                  <a:pt x="115" y="149"/>
                  <a:pt x="120" y="150"/>
                </a:cubicBezTo>
                <a:cubicBezTo>
                  <a:pt x="113" y="163"/>
                  <a:pt x="110" y="176"/>
                  <a:pt x="110" y="191"/>
                </a:cubicBezTo>
                <a:close/>
                <a:moveTo>
                  <a:pt x="122" y="330"/>
                </a:moveTo>
                <a:cubicBezTo>
                  <a:pt x="278" y="330"/>
                  <a:pt x="278" y="330"/>
                  <a:pt x="278" y="330"/>
                </a:cubicBezTo>
                <a:cubicBezTo>
                  <a:pt x="278" y="191"/>
                  <a:pt x="278" y="191"/>
                  <a:pt x="278" y="191"/>
                </a:cubicBezTo>
                <a:cubicBezTo>
                  <a:pt x="278" y="148"/>
                  <a:pt x="243" y="113"/>
                  <a:pt x="200" y="113"/>
                </a:cubicBezTo>
                <a:cubicBezTo>
                  <a:pt x="157" y="113"/>
                  <a:pt x="122" y="148"/>
                  <a:pt x="122" y="191"/>
                </a:cubicBezTo>
                <a:lnTo>
                  <a:pt x="122" y="33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a:defRPr/>
            </a:pPr>
            <a:endParaRPr lang="en-US" kern="0" smtClean="0">
              <a:solidFill>
                <a:srgbClr val="505050"/>
              </a:solidFill>
            </a:endParaRPr>
          </a:p>
        </p:txBody>
      </p:sp>
      <p:sp>
        <p:nvSpPr>
          <p:cNvPr id="2" name="Title 1"/>
          <p:cNvSpPr>
            <a:spLocks noGrp="1"/>
          </p:cNvSpPr>
          <p:nvPr>
            <p:ph type="title"/>
          </p:nvPr>
        </p:nvSpPr>
        <p:spPr>
          <a:xfrm>
            <a:off x="274320" y="312664"/>
            <a:ext cx="12057380" cy="898600"/>
          </a:xfrm>
        </p:spPr>
        <p:txBody>
          <a:bodyPr/>
          <a:lstStyle/>
          <a:p>
            <a:r>
              <a:rPr lang="en-US" spc="0" dirty="0">
                <a:solidFill>
                  <a:schemeClr val="tx1"/>
                </a:solidFill>
              </a:rPr>
              <a:t>Dev/Ops</a:t>
            </a:r>
            <a:r>
              <a:rPr lang="en-US" spc="0">
                <a:solidFill>
                  <a:schemeClr val="tx1"/>
                </a:solidFill>
              </a:rPr>
              <a:t> Process with </a:t>
            </a:r>
            <a:r>
              <a:rPr lang="en-US" spc="0" smtClean="0">
                <a:solidFill>
                  <a:schemeClr val="tx1"/>
                </a:solidFill>
              </a:rPr>
              <a:t>Containers</a:t>
            </a:r>
            <a:endParaRPr lang="en-US" spc="0" dirty="0">
              <a:solidFill>
                <a:schemeClr val="tx1"/>
              </a:solidFill>
            </a:endParaRPr>
          </a:p>
        </p:txBody>
      </p:sp>
      <p:sp>
        <p:nvSpPr>
          <p:cNvPr id="5" name="Freeform 5"/>
          <p:cNvSpPr>
            <a:spLocks/>
          </p:cNvSpPr>
          <p:nvPr/>
        </p:nvSpPr>
        <p:spPr bwMode="auto">
          <a:xfrm>
            <a:off x="2874050" y="4284031"/>
            <a:ext cx="272888" cy="132545"/>
          </a:xfrm>
          <a:custGeom>
            <a:avLst/>
            <a:gdLst>
              <a:gd name="T0" fmla="*/ 51 w 100"/>
              <a:gd name="T1" fmla="*/ 1 h 49"/>
              <a:gd name="T2" fmla="*/ 0 w 100"/>
              <a:gd name="T3" fmla="*/ 49 h 49"/>
              <a:gd name="T4" fmla="*/ 99 w 100"/>
              <a:gd name="T5" fmla="*/ 49 h 49"/>
              <a:gd name="T6" fmla="*/ 51 w 100"/>
              <a:gd name="T7" fmla="*/ 1 h 49"/>
            </a:gdLst>
            <a:ahLst/>
            <a:cxnLst>
              <a:cxn ang="0">
                <a:pos x="T0" y="T1"/>
              </a:cxn>
              <a:cxn ang="0">
                <a:pos x="T2" y="T3"/>
              </a:cxn>
              <a:cxn ang="0">
                <a:pos x="T4" y="T5"/>
              </a:cxn>
              <a:cxn ang="0">
                <a:pos x="T6" y="T7"/>
              </a:cxn>
            </a:cxnLst>
            <a:rect l="0" t="0" r="r" b="b"/>
            <a:pathLst>
              <a:path w="100" h="49">
                <a:moveTo>
                  <a:pt x="51" y="1"/>
                </a:moveTo>
                <a:cubicBezTo>
                  <a:pt x="24" y="0"/>
                  <a:pt x="1" y="21"/>
                  <a:pt x="0" y="49"/>
                </a:cubicBezTo>
                <a:cubicBezTo>
                  <a:pt x="99" y="49"/>
                  <a:pt x="99" y="49"/>
                  <a:pt x="99" y="49"/>
                </a:cubicBezTo>
                <a:cubicBezTo>
                  <a:pt x="100" y="21"/>
                  <a:pt x="79" y="2"/>
                  <a:pt x="51" y="1"/>
                </a:cubicBez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9" name="Freeform 6"/>
          <p:cNvSpPr>
            <a:spLocks/>
          </p:cNvSpPr>
          <p:nvPr/>
        </p:nvSpPr>
        <p:spPr bwMode="auto">
          <a:xfrm>
            <a:off x="2371157" y="4285980"/>
            <a:ext cx="580861" cy="74069"/>
          </a:xfrm>
          <a:custGeom>
            <a:avLst/>
            <a:gdLst>
              <a:gd name="T0" fmla="*/ 210 w 213"/>
              <a:gd name="T1" fmla="*/ 27 h 27"/>
              <a:gd name="T2" fmla="*/ 188 w 213"/>
              <a:gd name="T3" fmla="*/ 17 h 27"/>
              <a:gd name="T4" fmla="*/ 142 w 213"/>
              <a:gd name="T5" fmla="*/ 8 h 27"/>
              <a:gd name="T6" fmla="*/ 0 w 213"/>
              <a:gd name="T7" fmla="*/ 8 h 27"/>
              <a:gd name="T8" fmla="*/ 0 w 213"/>
              <a:gd name="T9" fmla="*/ 0 h 27"/>
              <a:gd name="T10" fmla="*/ 142 w 213"/>
              <a:gd name="T11" fmla="*/ 0 h 27"/>
              <a:gd name="T12" fmla="*/ 191 w 213"/>
              <a:gd name="T13" fmla="*/ 10 h 27"/>
              <a:gd name="T14" fmla="*/ 213 w 213"/>
              <a:gd name="T15" fmla="*/ 20 h 27"/>
              <a:gd name="T16" fmla="*/ 210 w 213"/>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3" h="27">
                <a:moveTo>
                  <a:pt x="210" y="27"/>
                </a:moveTo>
                <a:cubicBezTo>
                  <a:pt x="188" y="17"/>
                  <a:pt x="188" y="17"/>
                  <a:pt x="188" y="17"/>
                </a:cubicBezTo>
                <a:cubicBezTo>
                  <a:pt x="177" y="12"/>
                  <a:pt x="155" y="8"/>
                  <a:pt x="142" y="8"/>
                </a:cubicBezTo>
                <a:cubicBezTo>
                  <a:pt x="0" y="8"/>
                  <a:pt x="0" y="8"/>
                  <a:pt x="0" y="8"/>
                </a:cubicBezTo>
                <a:cubicBezTo>
                  <a:pt x="0" y="0"/>
                  <a:pt x="0" y="0"/>
                  <a:pt x="0" y="0"/>
                </a:cubicBezTo>
                <a:cubicBezTo>
                  <a:pt x="142" y="0"/>
                  <a:pt x="142" y="0"/>
                  <a:pt x="142" y="0"/>
                </a:cubicBezTo>
                <a:cubicBezTo>
                  <a:pt x="157" y="0"/>
                  <a:pt x="179" y="5"/>
                  <a:pt x="191" y="10"/>
                </a:cubicBezTo>
                <a:cubicBezTo>
                  <a:pt x="213" y="20"/>
                  <a:pt x="213" y="20"/>
                  <a:pt x="213" y="20"/>
                </a:cubicBezTo>
                <a:lnTo>
                  <a:pt x="210" y="27"/>
                </a:lnTo>
                <a:close/>
              </a:path>
            </a:pathLst>
          </a:custGeom>
          <a:solidFill>
            <a:schemeClr val="bg2">
              <a:lumMod val="20000"/>
              <a:lumOff val="80000"/>
            </a:schemeClr>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0" name="Oval 7"/>
          <p:cNvSpPr>
            <a:spLocks noChangeArrowheads="1"/>
          </p:cNvSpPr>
          <p:nvPr/>
        </p:nvSpPr>
        <p:spPr bwMode="auto">
          <a:xfrm>
            <a:off x="1390711" y="4073517"/>
            <a:ext cx="606201" cy="128647"/>
          </a:xfrm>
          <a:prstGeom prst="ellipse">
            <a:avLst/>
          </a:pr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1" name="Freeform 8"/>
          <p:cNvSpPr>
            <a:spLocks/>
          </p:cNvSpPr>
          <p:nvPr/>
        </p:nvSpPr>
        <p:spPr bwMode="auto">
          <a:xfrm>
            <a:off x="948243" y="3120360"/>
            <a:ext cx="1465797" cy="1017481"/>
          </a:xfrm>
          <a:custGeom>
            <a:avLst/>
            <a:gdLst>
              <a:gd name="T0" fmla="*/ 527 w 537"/>
              <a:gd name="T1" fmla="*/ 373 h 373"/>
              <a:gd name="T2" fmla="*/ 537 w 537"/>
              <a:gd name="T3" fmla="*/ 362 h 373"/>
              <a:gd name="T4" fmla="*/ 537 w 537"/>
              <a:gd name="T5" fmla="*/ 11 h 373"/>
              <a:gd name="T6" fmla="*/ 527 w 537"/>
              <a:gd name="T7" fmla="*/ 0 h 373"/>
              <a:gd name="T8" fmla="*/ 11 w 537"/>
              <a:gd name="T9" fmla="*/ 0 h 373"/>
              <a:gd name="T10" fmla="*/ 0 w 537"/>
              <a:gd name="T11" fmla="*/ 11 h 373"/>
              <a:gd name="T12" fmla="*/ 0 w 537"/>
              <a:gd name="T13" fmla="*/ 362 h 373"/>
              <a:gd name="T14" fmla="*/ 11 w 537"/>
              <a:gd name="T15" fmla="*/ 373 h 373"/>
              <a:gd name="T16" fmla="*/ 527 w 537"/>
              <a:gd name="T17" fmla="*/ 37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7" h="373">
                <a:moveTo>
                  <a:pt x="527" y="373"/>
                </a:moveTo>
                <a:cubicBezTo>
                  <a:pt x="532" y="373"/>
                  <a:pt x="537" y="368"/>
                  <a:pt x="537" y="362"/>
                </a:cubicBezTo>
                <a:cubicBezTo>
                  <a:pt x="537" y="11"/>
                  <a:pt x="537" y="11"/>
                  <a:pt x="537" y="11"/>
                </a:cubicBezTo>
                <a:cubicBezTo>
                  <a:pt x="537" y="5"/>
                  <a:pt x="532" y="0"/>
                  <a:pt x="527" y="0"/>
                </a:cubicBezTo>
                <a:cubicBezTo>
                  <a:pt x="11" y="0"/>
                  <a:pt x="11" y="0"/>
                  <a:pt x="11" y="0"/>
                </a:cubicBezTo>
                <a:cubicBezTo>
                  <a:pt x="5" y="0"/>
                  <a:pt x="0" y="5"/>
                  <a:pt x="0" y="11"/>
                </a:cubicBezTo>
                <a:cubicBezTo>
                  <a:pt x="0" y="362"/>
                  <a:pt x="0" y="362"/>
                  <a:pt x="0" y="362"/>
                </a:cubicBezTo>
                <a:cubicBezTo>
                  <a:pt x="0" y="368"/>
                  <a:pt x="5" y="373"/>
                  <a:pt x="11" y="373"/>
                </a:cubicBezTo>
                <a:lnTo>
                  <a:pt x="527" y="373"/>
                </a:lnTo>
                <a:close/>
              </a:path>
            </a:pathLst>
          </a:custGeom>
          <a:solidFill>
            <a:schemeClr val="tx1"/>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2" name="Rectangle 9"/>
          <p:cNvSpPr>
            <a:spLocks noChangeArrowheads="1"/>
          </p:cNvSpPr>
          <p:nvPr/>
        </p:nvSpPr>
        <p:spPr bwMode="auto">
          <a:xfrm>
            <a:off x="995023" y="3167141"/>
            <a:ext cx="1374185" cy="77773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 name="Rectangle 10"/>
          <p:cNvSpPr>
            <a:spLocks noChangeArrowheads="1"/>
          </p:cNvSpPr>
          <p:nvPr/>
        </p:nvSpPr>
        <p:spPr bwMode="auto">
          <a:xfrm>
            <a:off x="784510" y="4346405"/>
            <a:ext cx="1816653" cy="68222"/>
          </a:xfrm>
          <a:prstGeom prst="rect">
            <a:avLst/>
          </a:prstGeom>
          <a:solidFill>
            <a:schemeClr val="tx1"/>
          </a:solidFill>
          <a:ln w="19050">
            <a:solidFill>
              <a:schemeClr val="tx1">
                <a:lumMod val="50000"/>
              </a:schemeClr>
            </a:solidFill>
            <a:miter lim="800000"/>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6" name="Freeform 11"/>
          <p:cNvSpPr>
            <a:spLocks/>
          </p:cNvSpPr>
          <p:nvPr/>
        </p:nvSpPr>
        <p:spPr bwMode="auto">
          <a:xfrm>
            <a:off x="784510" y="4264539"/>
            <a:ext cx="1816653" cy="81866"/>
          </a:xfrm>
          <a:custGeom>
            <a:avLst/>
            <a:gdLst>
              <a:gd name="T0" fmla="*/ 932 w 932"/>
              <a:gd name="T1" fmla="*/ 42 h 42"/>
              <a:gd name="T2" fmla="*/ 0 w 932"/>
              <a:gd name="T3" fmla="*/ 42 h 42"/>
              <a:gd name="T4" fmla="*/ 59 w 932"/>
              <a:gd name="T5" fmla="*/ 0 h 42"/>
              <a:gd name="T6" fmla="*/ 874 w 932"/>
              <a:gd name="T7" fmla="*/ 0 h 42"/>
              <a:gd name="T8" fmla="*/ 932 w 932"/>
              <a:gd name="T9" fmla="*/ 42 h 42"/>
            </a:gdLst>
            <a:ahLst/>
            <a:cxnLst>
              <a:cxn ang="0">
                <a:pos x="T0" y="T1"/>
              </a:cxn>
              <a:cxn ang="0">
                <a:pos x="T2" y="T3"/>
              </a:cxn>
              <a:cxn ang="0">
                <a:pos x="T4" y="T5"/>
              </a:cxn>
              <a:cxn ang="0">
                <a:pos x="T6" y="T7"/>
              </a:cxn>
              <a:cxn ang="0">
                <a:pos x="T8" y="T9"/>
              </a:cxn>
            </a:cxnLst>
            <a:rect l="0" t="0" r="r" b="b"/>
            <a:pathLst>
              <a:path w="932" h="42">
                <a:moveTo>
                  <a:pt x="932" y="42"/>
                </a:moveTo>
                <a:lnTo>
                  <a:pt x="0" y="42"/>
                </a:lnTo>
                <a:lnTo>
                  <a:pt x="59" y="0"/>
                </a:lnTo>
                <a:lnTo>
                  <a:pt x="874" y="0"/>
                </a:lnTo>
                <a:lnTo>
                  <a:pt x="932" y="42"/>
                </a:lnTo>
                <a:close/>
              </a:path>
            </a:pathLst>
          </a:custGeom>
          <a:solidFill>
            <a:schemeClr val="tx1">
              <a:lumMod val="85000"/>
            </a:schemeClr>
          </a:solidFill>
          <a:ln w="19050">
            <a:solidFill>
              <a:schemeClr val="tx1">
                <a:lumMod val="50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26" name="TextBox 825"/>
          <p:cNvSpPr txBox="1"/>
          <p:nvPr/>
        </p:nvSpPr>
        <p:spPr>
          <a:xfrm>
            <a:off x="767468" y="4418514"/>
            <a:ext cx="2846115" cy="1181862"/>
          </a:xfrm>
          <a:prstGeom prst="rect">
            <a:avLst/>
          </a:prstGeom>
          <a:noFill/>
        </p:spPr>
        <p:txBody>
          <a:bodyPr wrap="square" lIns="182880" tIns="146304" rIns="182880" bIns="146304" rtlCol="0">
            <a:spAutoFit/>
          </a:bodyPr>
          <a:lstStyle/>
          <a:p>
            <a:pPr algn="ctr">
              <a:lnSpc>
                <a:spcPct val="90000"/>
              </a:lnSpc>
              <a:spcAft>
                <a:spcPts val="600"/>
              </a:spcAft>
            </a:pPr>
            <a:r>
              <a:rPr lang="en-US" sz="1600" b="1" dirty="0" smtClean="0">
                <a:solidFill>
                  <a:srgbClr val="FFFFFF"/>
                </a:solidFill>
              </a:rPr>
              <a:t>Developers</a:t>
            </a:r>
            <a:r>
              <a:rPr lang="en-US" sz="1600" dirty="0" smtClean="0">
                <a:solidFill>
                  <a:srgbClr val="FFFFFF"/>
                </a:solidFill>
              </a:rPr>
              <a:t> </a:t>
            </a:r>
            <a:r>
              <a:rPr lang="en-US" sz="1600" dirty="0" smtClean="0">
                <a:gradFill>
                  <a:gsLst>
                    <a:gs pos="2917">
                      <a:srgbClr val="FFFFFF"/>
                    </a:gs>
                    <a:gs pos="30000">
                      <a:srgbClr val="FFFFFF"/>
                    </a:gs>
                  </a:gsLst>
                  <a:lin ang="5400000" scaled="0"/>
                </a:gradFill>
              </a:rPr>
              <a:t>build and test apps in containers, using development environment</a:t>
            </a:r>
            <a:br>
              <a:rPr lang="en-US" sz="1600" dirty="0" smtClean="0">
                <a:gradFill>
                  <a:gsLst>
                    <a:gs pos="2917">
                      <a:srgbClr val="FFFFFF"/>
                    </a:gs>
                    <a:gs pos="30000">
                      <a:srgbClr val="FFFFFF"/>
                    </a:gs>
                  </a:gsLst>
                  <a:lin ang="5400000" scaled="0"/>
                </a:gradFill>
              </a:rPr>
            </a:br>
            <a:r>
              <a:rPr lang="en-US" sz="1600" dirty="0" smtClean="0">
                <a:gradFill>
                  <a:gsLst>
                    <a:gs pos="2917">
                      <a:srgbClr val="FFFFFF"/>
                    </a:gs>
                    <a:gs pos="30000">
                      <a:srgbClr val="FFFFFF"/>
                    </a:gs>
                  </a:gsLst>
                  <a:lin ang="5400000" scaled="0"/>
                </a:gradFill>
              </a:rPr>
              <a:t>i.e. Visual Studio</a:t>
            </a:r>
          </a:p>
        </p:txBody>
      </p:sp>
      <p:sp>
        <p:nvSpPr>
          <p:cNvPr id="565" name="Rectangle 564"/>
          <p:cNvSpPr/>
          <p:nvPr/>
        </p:nvSpPr>
        <p:spPr>
          <a:xfrm>
            <a:off x="8932833" y="4823592"/>
            <a:ext cx="2468373" cy="978729"/>
          </a:xfrm>
          <a:prstGeom prst="rect">
            <a:avLst/>
          </a:prstGeom>
        </p:spPr>
        <p:txBody>
          <a:bodyPr wrap="square">
            <a:spAutoFit/>
          </a:bodyPr>
          <a:lstStyle/>
          <a:p>
            <a:pPr algn="ctr">
              <a:lnSpc>
                <a:spcPct val="90000"/>
              </a:lnSpc>
              <a:spcAft>
                <a:spcPts val="600"/>
              </a:spcAft>
            </a:pPr>
            <a:r>
              <a:rPr lang="en-US" sz="1600" b="1" dirty="0" smtClean="0">
                <a:solidFill>
                  <a:srgbClr val="FFFFFF"/>
                </a:solidFill>
              </a:rPr>
              <a:t>Operations</a:t>
            </a:r>
            <a:r>
              <a:rPr lang="en-US" sz="1600" dirty="0" smtClean="0">
                <a:solidFill>
                  <a:srgbClr val="FFFFFF"/>
                </a:solidFill>
              </a:rPr>
              <a:t> automates deployment and monitors deployed apps from central repository</a:t>
            </a:r>
            <a:endParaRPr lang="en-US" sz="1600" dirty="0">
              <a:solidFill>
                <a:srgbClr val="FFFFFF"/>
              </a:solidFill>
            </a:endParaRPr>
          </a:p>
        </p:txBody>
      </p:sp>
      <p:grpSp>
        <p:nvGrpSpPr>
          <p:cNvPr id="27" name="Group 26"/>
          <p:cNvGrpSpPr/>
          <p:nvPr/>
        </p:nvGrpSpPr>
        <p:grpSpPr>
          <a:xfrm>
            <a:off x="3613583" y="4961406"/>
            <a:ext cx="1309254" cy="481808"/>
            <a:chOff x="3613583" y="4961406"/>
            <a:chExt cx="1841662" cy="481808"/>
          </a:xfrm>
          <a:solidFill>
            <a:schemeClr val="tx1"/>
          </a:solidFill>
        </p:grpSpPr>
        <p:cxnSp>
          <p:nvCxnSpPr>
            <p:cNvPr id="415" name="Straight Arrow Connector 414"/>
            <p:cNvCxnSpPr/>
            <p:nvPr/>
          </p:nvCxnSpPr>
          <p:spPr>
            <a:xfrm>
              <a:off x="3613583" y="4961406"/>
              <a:ext cx="1841662" cy="481808"/>
            </a:xfrm>
            <a:prstGeom prst="straightConnector1">
              <a:avLst/>
            </a:prstGeom>
            <a:grpFill/>
            <a:ln w="28575">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416" name="Oval 68"/>
            <p:cNvSpPr>
              <a:spLocks noChangeArrowheads="1"/>
            </p:cNvSpPr>
            <p:nvPr/>
          </p:nvSpPr>
          <p:spPr bwMode="auto">
            <a:xfrm>
              <a:off x="4423417" y="5091580"/>
              <a:ext cx="221242" cy="221153"/>
            </a:xfrm>
            <a:prstGeom prst="rect">
              <a:avLst/>
            </a:prstGeom>
            <a:grpFill/>
            <a:ln w="9525">
              <a:solidFill>
                <a:schemeClr val="tx1"/>
              </a:solidFill>
              <a:round/>
              <a:headEnd/>
              <a:tailEnd/>
            </a:ln>
          </p:spPr>
          <p:txBody>
            <a:bodyPr wrap="none" lIns="93241" tIns="46620" rIns="93241" bIns="46620" anchor="ctr"/>
            <a:lstStyle/>
            <a:p>
              <a:pPr algn="ctr"/>
              <a:r>
                <a:rPr lang="en-US" sz="1399" b="1" dirty="0">
                  <a:gradFill>
                    <a:gsLst>
                      <a:gs pos="66972">
                        <a:srgbClr val="000000"/>
                      </a:gs>
                      <a:gs pos="43000">
                        <a:srgbClr val="000000"/>
                      </a:gs>
                    </a:gsLst>
                    <a:lin ang="5400000" scaled="0"/>
                  </a:gradFill>
                </a:rPr>
                <a:t>1</a:t>
              </a:r>
            </a:p>
          </p:txBody>
        </p:sp>
      </p:grpSp>
      <p:grpSp>
        <p:nvGrpSpPr>
          <p:cNvPr id="29" name="Group 28"/>
          <p:cNvGrpSpPr/>
          <p:nvPr/>
        </p:nvGrpSpPr>
        <p:grpSpPr>
          <a:xfrm>
            <a:off x="7287104" y="4910984"/>
            <a:ext cx="1576026" cy="572602"/>
            <a:chOff x="6945550" y="4910984"/>
            <a:chExt cx="1917580" cy="572602"/>
          </a:xfrm>
          <a:solidFill>
            <a:schemeClr val="tx1"/>
          </a:solidFill>
        </p:grpSpPr>
        <p:cxnSp>
          <p:nvCxnSpPr>
            <p:cNvPr id="417" name="Straight Arrow Connector 416"/>
            <p:cNvCxnSpPr/>
            <p:nvPr/>
          </p:nvCxnSpPr>
          <p:spPr>
            <a:xfrm flipH="1">
              <a:off x="6945550" y="4910984"/>
              <a:ext cx="1917580" cy="572602"/>
            </a:xfrm>
            <a:prstGeom prst="straightConnector1">
              <a:avLst/>
            </a:prstGeom>
            <a:grpFill/>
            <a:ln w="28575">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418" name="Oval 68"/>
            <p:cNvSpPr>
              <a:spLocks noChangeArrowheads="1"/>
            </p:cNvSpPr>
            <p:nvPr/>
          </p:nvSpPr>
          <p:spPr bwMode="auto">
            <a:xfrm>
              <a:off x="7848663" y="5056352"/>
              <a:ext cx="221242" cy="221153"/>
            </a:xfrm>
            <a:prstGeom prst="rect">
              <a:avLst/>
            </a:prstGeom>
            <a:grpFill/>
            <a:ln w="9525">
              <a:solidFill>
                <a:schemeClr val="tx1"/>
              </a:solidFill>
              <a:round/>
              <a:headEnd/>
              <a:tailEnd/>
            </a:ln>
          </p:spPr>
          <p:txBody>
            <a:bodyPr wrap="none" lIns="93241" tIns="46620" rIns="93241" bIns="46620" anchor="ctr"/>
            <a:lstStyle/>
            <a:p>
              <a:pPr algn="ctr"/>
              <a:r>
                <a:rPr lang="en-US" sz="1399" b="1" dirty="0">
                  <a:gradFill>
                    <a:gsLst>
                      <a:gs pos="66972">
                        <a:srgbClr val="000000"/>
                      </a:gs>
                      <a:gs pos="43000">
                        <a:srgbClr val="000000"/>
                      </a:gs>
                    </a:gsLst>
                    <a:lin ang="5400000" scaled="0"/>
                  </a:gradFill>
                </a:rPr>
                <a:t>2</a:t>
              </a:r>
            </a:p>
          </p:txBody>
        </p:sp>
      </p:grpSp>
      <p:grpSp>
        <p:nvGrpSpPr>
          <p:cNvPr id="31" name="Group 30"/>
          <p:cNvGrpSpPr/>
          <p:nvPr/>
        </p:nvGrpSpPr>
        <p:grpSpPr>
          <a:xfrm>
            <a:off x="7516038" y="2646436"/>
            <a:ext cx="1160026" cy="287129"/>
            <a:chOff x="7516038" y="2646436"/>
            <a:chExt cx="1160026" cy="287129"/>
          </a:xfrm>
          <a:solidFill>
            <a:schemeClr val="tx1"/>
          </a:solidFill>
        </p:grpSpPr>
        <p:cxnSp>
          <p:nvCxnSpPr>
            <p:cNvPr id="422" name="Straight Arrow Connector 421"/>
            <p:cNvCxnSpPr/>
            <p:nvPr/>
          </p:nvCxnSpPr>
          <p:spPr>
            <a:xfrm flipH="1" flipV="1">
              <a:off x="7516038" y="2646436"/>
              <a:ext cx="1160026" cy="287129"/>
            </a:xfrm>
            <a:prstGeom prst="straightConnector1">
              <a:avLst/>
            </a:prstGeom>
            <a:grpFill/>
            <a:ln w="28575">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421" name="Oval 68"/>
            <p:cNvSpPr>
              <a:spLocks noChangeArrowheads="1"/>
            </p:cNvSpPr>
            <p:nvPr/>
          </p:nvSpPr>
          <p:spPr bwMode="auto">
            <a:xfrm>
              <a:off x="7987061" y="2700308"/>
              <a:ext cx="221242" cy="221153"/>
            </a:xfrm>
            <a:prstGeom prst="rect">
              <a:avLst/>
            </a:prstGeom>
            <a:grpFill/>
            <a:ln w="9525">
              <a:solidFill>
                <a:schemeClr val="tx1"/>
              </a:solidFill>
              <a:round/>
              <a:headEnd/>
              <a:tailEnd/>
            </a:ln>
          </p:spPr>
          <p:txBody>
            <a:bodyPr wrap="none" lIns="93241" tIns="46620" rIns="93241" bIns="46620" anchor="ctr"/>
            <a:lstStyle/>
            <a:p>
              <a:pPr algn="ctr"/>
              <a:r>
                <a:rPr lang="en-US" sz="1399" b="1" dirty="0">
                  <a:gradFill>
                    <a:gsLst>
                      <a:gs pos="66972">
                        <a:srgbClr val="000000"/>
                      </a:gs>
                      <a:gs pos="43000">
                        <a:srgbClr val="000000"/>
                      </a:gs>
                    </a:gsLst>
                    <a:lin ang="5400000" scaled="0"/>
                  </a:gradFill>
                </a:rPr>
                <a:t>2</a:t>
              </a:r>
            </a:p>
          </p:txBody>
        </p:sp>
      </p:grpSp>
      <p:grpSp>
        <p:nvGrpSpPr>
          <p:cNvPr id="492" name="Group 491"/>
          <p:cNvGrpSpPr/>
          <p:nvPr/>
        </p:nvGrpSpPr>
        <p:grpSpPr>
          <a:xfrm>
            <a:off x="3618915" y="3510977"/>
            <a:ext cx="4942855" cy="221153"/>
            <a:chOff x="6969700" y="5010124"/>
            <a:chExt cx="4942855" cy="221153"/>
          </a:xfrm>
          <a:solidFill>
            <a:schemeClr val="tx1"/>
          </a:solidFill>
        </p:grpSpPr>
        <p:cxnSp>
          <p:nvCxnSpPr>
            <p:cNvPr id="493" name="Straight Arrow Connector 492"/>
            <p:cNvCxnSpPr/>
            <p:nvPr/>
          </p:nvCxnSpPr>
          <p:spPr>
            <a:xfrm flipH="1">
              <a:off x="6969700" y="5127220"/>
              <a:ext cx="4942855" cy="3933"/>
            </a:xfrm>
            <a:prstGeom prst="straightConnector1">
              <a:avLst/>
            </a:prstGeom>
            <a:grpFill/>
            <a:ln w="285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494" name="Oval 68"/>
            <p:cNvSpPr>
              <a:spLocks noChangeArrowheads="1"/>
            </p:cNvSpPr>
            <p:nvPr/>
          </p:nvSpPr>
          <p:spPr bwMode="auto">
            <a:xfrm>
              <a:off x="9476907" y="5010124"/>
              <a:ext cx="221242" cy="221153"/>
            </a:xfrm>
            <a:prstGeom prst="rect">
              <a:avLst/>
            </a:prstGeom>
            <a:grpFill/>
            <a:ln w="9525">
              <a:solidFill>
                <a:schemeClr val="tx1"/>
              </a:solidFill>
              <a:round/>
              <a:headEnd/>
              <a:tailEnd/>
            </a:ln>
          </p:spPr>
          <p:txBody>
            <a:bodyPr wrap="none" lIns="93241" tIns="46620" rIns="93241" bIns="46620" anchor="ctr"/>
            <a:lstStyle/>
            <a:p>
              <a:pPr algn="ctr"/>
              <a:r>
                <a:rPr lang="en-US" sz="1399" b="1" dirty="0" smtClean="0">
                  <a:gradFill>
                    <a:gsLst>
                      <a:gs pos="66972">
                        <a:srgbClr val="000000"/>
                      </a:gs>
                      <a:gs pos="43000">
                        <a:srgbClr val="000000"/>
                      </a:gs>
                    </a:gsLst>
                    <a:lin ang="5400000" scaled="0"/>
                  </a:gradFill>
                </a:rPr>
                <a:t>3</a:t>
              </a:r>
              <a:endParaRPr lang="en-US" sz="1399" b="1" dirty="0">
                <a:gradFill>
                  <a:gsLst>
                    <a:gs pos="66972">
                      <a:srgbClr val="000000"/>
                    </a:gs>
                    <a:gs pos="43000">
                      <a:srgbClr val="000000"/>
                    </a:gs>
                  </a:gsLst>
                  <a:lin ang="5400000" scaled="0"/>
                </a:gradFill>
              </a:endParaRPr>
            </a:p>
          </p:txBody>
        </p:sp>
      </p:grpSp>
      <p:sp>
        <p:nvSpPr>
          <p:cNvPr id="496" name="Rectangle 495"/>
          <p:cNvSpPr/>
          <p:nvPr/>
        </p:nvSpPr>
        <p:spPr>
          <a:xfrm>
            <a:off x="4254338" y="3768779"/>
            <a:ext cx="4019957" cy="535531"/>
          </a:xfrm>
          <a:prstGeom prst="rect">
            <a:avLst/>
          </a:prstGeom>
        </p:spPr>
        <p:txBody>
          <a:bodyPr wrap="square">
            <a:spAutoFit/>
          </a:bodyPr>
          <a:lstStyle/>
          <a:p>
            <a:pPr>
              <a:lnSpc>
                <a:spcPct val="90000"/>
              </a:lnSpc>
              <a:spcAft>
                <a:spcPts val="600"/>
              </a:spcAft>
            </a:pPr>
            <a:r>
              <a:rPr lang="en-US" sz="1600" b="1" dirty="0" smtClean="0">
                <a:solidFill>
                  <a:srgbClr val="FFFFFF"/>
                </a:solidFill>
              </a:rPr>
              <a:t>Operations</a:t>
            </a:r>
            <a:r>
              <a:rPr lang="en-US" sz="1600" dirty="0" smtClean="0">
                <a:solidFill>
                  <a:srgbClr val="FFFFFF"/>
                </a:solidFill>
              </a:rPr>
              <a:t> collaborates with </a:t>
            </a:r>
            <a:r>
              <a:rPr lang="en-US" sz="1600" b="1" dirty="0" smtClean="0">
                <a:solidFill>
                  <a:srgbClr val="FFFFFF"/>
                </a:solidFill>
              </a:rPr>
              <a:t>developers</a:t>
            </a:r>
            <a:r>
              <a:rPr lang="en-US" sz="1600" dirty="0" smtClean="0">
                <a:solidFill>
                  <a:srgbClr val="FFFFFF"/>
                </a:solidFill>
              </a:rPr>
              <a:t> to provide app metrics and insights</a:t>
            </a:r>
            <a:endParaRPr lang="en-US" sz="1600" dirty="0">
              <a:solidFill>
                <a:srgbClr val="FFFFFF"/>
              </a:solidFill>
            </a:endParaRPr>
          </a:p>
        </p:txBody>
      </p:sp>
      <p:grpSp>
        <p:nvGrpSpPr>
          <p:cNvPr id="497" name="Group 496"/>
          <p:cNvGrpSpPr/>
          <p:nvPr/>
        </p:nvGrpSpPr>
        <p:grpSpPr>
          <a:xfrm rot="17911915">
            <a:off x="608595" y="2869760"/>
            <a:ext cx="818766" cy="613570"/>
            <a:chOff x="5690188" y="2800883"/>
            <a:chExt cx="799207" cy="731153"/>
          </a:xfrm>
          <a:solidFill>
            <a:schemeClr val="tx1"/>
          </a:solidFill>
        </p:grpSpPr>
        <p:sp>
          <p:nvSpPr>
            <p:cNvPr id="498" name="Block Arc 497"/>
            <p:cNvSpPr/>
            <p:nvPr/>
          </p:nvSpPr>
          <p:spPr bwMode="auto">
            <a:xfrm rot="7725774">
              <a:off x="5747914" y="2790556"/>
              <a:ext cx="731153" cy="751808"/>
            </a:xfrm>
            <a:prstGeom prst="blockArc">
              <a:avLst>
                <a:gd name="adj1" fmla="val 4105831"/>
                <a:gd name="adj2" fmla="val 16706539"/>
                <a:gd name="adj3" fmla="val 1167"/>
              </a:avLst>
            </a:prstGeom>
            <a:grpFill/>
            <a:ln w="285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13737" fontAlgn="base">
                <a:lnSpc>
                  <a:spcPct val="90000"/>
                </a:lnSpc>
                <a:spcBef>
                  <a:spcPct val="0"/>
                </a:spcBef>
                <a:spcAft>
                  <a:spcPct val="0"/>
                </a:spcAft>
              </a:pPr>
              <a:endParaRPr lang="en-US" sz="1999" spc="-50" dirty="0">
                <a:gradFill>
                  <a:gsLst>
                    <a:gs pos="1250">
                      <a:srgbClr val="000000"/>
                    </a:gs>
                    <a:gs pos="10417">
                      <a:srgbClr val="000000"/>
                    </a:gs>
                  </a:gsLst>
                  <a:lin ang="5400000" scaled="0"/>
                </a:gradFill>
              </a:endParaRPr>
            </a:p>
          </p:txBody>
        </p:sp>
        <p:sp>
          <p:nvSpPr>
            <p:cNvPr id="499" name="Isosceles Triangle 498"/>
            <p:cNvSpPr/>
            <p:nvPr/>
          </p:nvSpPr>
          <p:spPr bwMode="auto">
            <a:xfrm rot="700520" flipV="1">
              <a:off x="5690188" y="3003791"/>
              <a:ext cx="149095" cy="136402"/>
            </a:xfrm>
            <a:prstGeom prst="triangle">
              <a:avLst/>
            </a:prstGeom>
            <a:grpFill/>
            <a:ln w="2857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13737" fontAlgn="base">
                <a:lnSpc>
                  <a:spcPct val="90000"/>
                </a:lnSpc>
                <a:spcBef>
                  <a:spcPct val="0"/>
                </a:spcBef>
                <a:spcAft>
                  <a:spcPct val="0"/>
                </a:spcAft>
              </a:pPr>
              <a:endParaRPr lang="en-US" sz="1999" spc="-50" dirty="0">
                <a:gradFill>
                  <a:gsLst>
                    <a:gs pos="1250">
                      <a:srgbClr val="000000"/>
                    </a:gs>
                    <a:gs pos="10417">
                      <a:srgbClr val="000000"/>
                    </a:gs>
                  </a:gsLst>
                  <a:lin ang="5400000" scaled="0"/>
                </a:gradFill>
              </a:endParaRPr>
            </a:p>
          </p:txBody>
        </p:sp>
      </p:grpSp>
      <p:sp>
        <p:nvSpPr>
          <p:cNvPr id="500" name="Rectangle 499"/>
          <p:cNvSpPr/>
          <p:nvPr/>
        </p:nvSpPr>
        <p:spPr>
          <a:xfrm>
            <a:off x="509802" y="2060317"/>
            <a:ext cx="2983212" cy="535531"/>
          </a:xfrm>
          <a:prstGeom prst="rect">
            <a:avLst/>
          </a:prstGeom>
        </p:spPr>
        <p:txBody>
          <a:bodyPr wrap="square">
            <a:spAutoFit/>
          </a:bodyPr>
          <a:lstStyle/>
          <a:p>
            <a:pPr>
              <a:lnSpc>
                <a:spcPct val="90000"/>
              </a:lnSpc>
              <a:spcAft>
                <a:spcPts val="600"/>
              </a:spcAft>
            </a:pPr>
            <a:r>
              <a:rPr lang="en-US" sz="1600" b="1" dirty="0">
                <a:solidFill>
                  <a:srgbClr val="FFFFFF"/>
                </a:solidFill>
              </a:rPr>
              <a:t>Developers </a:t>
            </a:r>
            <a:r>
              <a:rPr lang="en-US" sz="1600" dirty="0">
                <a:solidFill>
                  <a:srgbClr val="FFFFFF"/>
                </a:solidFill>
              </a:rPr>
              <a:t>update, iterate, and deploy updated containers</a:t>
            </a:r>
          </a:p>
        </p:txBody>
      </p:sp>
      <p:pic>
        <p:nvPicPr>
          <p:cNvPr id="62" name="Picture 6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66812" y="1441389"/>
            <a:ext cx="3818424" cy="2033542"/>
          </a:xfrm>
          <a:prstGeom prst="rect">
            <a:avLst/>
          </a:prstGeom>
        </p:spPr>
      </p:pic>
      <p:pic>
        <p:nvPicPr>
          <p:cNvPr id="73" name="Picture 72"/>
          <p:cNvPicPr>
            <a:picLocks noChangeAspect="1"/>
          </p:cNvPicPr>
          <p:nvPr/>
        </p:nvPicPr>
        <p:blipFill>
          <a:blip r:embed="rId5"/>
          <a:stretch>
            <a:fillRect/>
          </a:stretch>
        </p:blipFill>
        <p:spPr>
          <a:xfrm>
            <a:off x="1031186" y="3172555"/>
            <a:ext cx="656082" cy="374904"/>
          </a:xfrm>
          <a:prstGeom prst="rect">
            <a:avLst/>
          </a:prstGeom>
        </p:spPr>
      </p:pic>
      <p:pic>
        <p:nvPicPr>
          <p:cNvPr id="77" name="Picture 76"/>
          <p:cNvPicPr>
            <a:picLocks noChangeAspect="1"/>
          </p:cNvPicPr>
          <p:nvPr/>
        </p:nvPicPr>
        <p:blipFill>
          <a:blip r:embed="rId5"/>
          <a:stretch>
            <a:fillRect/>
          </a:stretch>
        </p:blipFill>
        <p:spPr>
          <a:xfrm>
            <a:off x="5012962" y="2521223"/>
            <a:ext cx="656082" cy="374904"/>
          </a:xfrm>
          <a:prstGeom prst="rect">
            <a:avLst/>
          </a:prstGeom>
        </p:spPr>
      </p:pic>
      <p:pic>
        <p:nvPicPr>
          <p:cNvPr id="76" name="Picture 75"/>
          <p:cNvPicPr>
            <a:picLocks noChangeAspect="1"/>
          </p:cNvPicPr>
          <p:nvPr/>
        </p:nvPicPr>
        <p:blipFill>
          <a:blip r:embed="rId5"/>
          <a:stretch>
            <a:fillRect/>
          </a:stretch>
        </p:blipFill>
        <p:spPr>
          <a:xfrm>
            <a:off x="5835033" y="2514412"/>
            <a:ext cx="656082" cy="374904"/>
          </a:xfrm>
          <a:prstGeom prst="rect">
            <a:avLst/>
          </a:prstGeom>
        </p:spPr>
      </p:pic>
      <p:pic>
        <p:nvPicPr>
          <p:cNvPr id="75" name="Picture 74"/>
          <p:cNvPicPr>
            <a:picLocks noChangeAspect="1"/>
          </p:cNvPicPr>
          <p:nvPr/>
        </p:nvPicPr>
        <p:blipFill>
          <a:blip r:embed="rId5"/>
          <a:stretch>
            <a:fillRect/>
          </a:stretch>
        </p:blipFill>
        <p:spPr>
          <a:xfrm>
            <a:off x="6622060" y="2518795"/>
            <a:ext cx="656082" cy="374904"/>
          </a:xfrm>
          <a:prstGeom prst="rect">
            <a:avLst/>
          </a:prstGeom>
        </p:spPr>
      </p:pic>
      <p:pic>
        <p:nvPicPr>
          <p:cNvPr id="15" name="Picture 14"/>
          <p:cNvPicPr>
            <a:picLocks noChangeAspect="1"/>
          </p:cNvPicPr>
          <p:nvPr/>
        </p:nvPicPr>
        <p:blipFill>
          <a:blip r:embed="rId6"/>
          <a:stretch>
            <a:fillRect/>
          </a:stretch>
        </p:blipFill>
        <p:spPr>
          <a:xfrm>
            <a:off x="1031186" y="3172555"/>
            <a:ext cx="656082" cy="374904"/>
          </a:xfrm>
          <a:prstGeom prst="rect">
            <a:avLst/>
          </a:prstGeom>
        </p:spPr>
      </p:pic>
      <p:pic>
        <p:nvPicPr>
          <p:cNvPr id="61" name="Picture 6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06482" y="3025104"/>
            <a:ext cx="1721074" cy="1487349"/>
          </a:xfrm>
          <a:prstGeom prst="rect">
            <a:avLst/>
          </a:prstGeom>
        </p:spPr>
      </p:pic>
      <p:pic>
        <p:nvPicPr>
          <p:cNvPr id="14" name="Picture 13"/>
          <p:cNvPicPr>
            <a:picLocks noChangeAspect="1"/>
          </p:cNvPicPr>
          <p:nvPr/>
        </p:nvPicPr>
        <p:blipFill>
          <a:blip r:embed="rId8"/>
          <a:stretch>
            <a:fillRect/>
          </a:stretch>
        </p:blipFill>
        <p:spPr>
          <a:xfrm>
            <a:off x="1680005" y="3534710"/>
            <a:ext cx="656082" cy="374904"/>
          </a:xfrm>
          <a:prstGeom prst="rect">
            <a:avLst/>
          </a:prstGeom>
        </p:spPr>
      </p:pic>
      <p:pic>
        <p:nvPicPr>
          <p:cNvPr id="80" name="Picture 79"/>
          <p:cNvPicPr>
            <a:picLocks noChangeAspect="1"/>
          </p:cNvPicPr>
          <p:nvPr/>
        </p:nvPicPr>
        <p:blipFill>
          <a:blip r:embed="rId8"/>
          <a:stretch>
            <a:fillRect/>
          </a:stretch>
        </p:blipFill>
        <p:spPr>
          <a:xfrm>
            <a:off x="6631022" y="2967762"/>
            <a:ext cx="656082" cy="374904"/>
          </a:xfrm>
          <a:prstGeom prst="rect">
            <a:avLst/>
          </a:prstGeom>
        </p:spPr>
      </p:pic>
      <p:pic>
        <p:nvPicPr>
          <p:cNvPr id="81" name="Picture 80"/>
          <p:cNvPicPr>
            <a:picLocks noChangeAspect="1"/>
          </p:cNvPicPr>
          <p:nvPr/>
        </p:nvPicPr>
        <p:blipFill>
          <a:blip r:embed="rId8"/>
          <a:stretch>
            <a:fillRect/>
          </a:stretch>
        </p:blipFill>
        <p:spPr>
          <a:xfrm>
            <a:off x="5828479" y="2969781"/>
            <a:ext cx="656082" cy="374904"/>
          </a:xfrm>
          <a:prstGeom prst="rect">
            <a:avLst/>
          </a:prstGeom>
        </p:spPr>
      </p:pic>
      <p:pic>
        <p:nvPicPr>
          <p:cNvPr id="82" name="Picture 81"/>
          <p:cNvPicPr>
            <a:picLocks noChangeAspect="1"/>
          </p:cNvPicPr>
          <p:nvPr/>
        </p:nvPicPr>
        <p:blipFill>
          <a:blip r:embed="rId8"/>
          <a:stretch>
            <a:fillRect/>
          </a:stretch>
        </p:blipFill>
        <p:spPr>
          <a:xfrm>
            <a:off x="5008812" y="2981723"/>
            <a:ext cx="656082" cy="374904"/>
          </a:xfrm>
          <a:prstGeom prst="rect">
            <a:avLst/>
          </a:prstGeom>
        </p:spPr>
      </p:pic>
      <p:pic>
        <p:nvPicPr>
          <p:cNvPr id="72" name="Picture 71"/>
          <p:cNvPicPr>
            <a:picLocks noChangeAspect="1"/>
          </p:cNvPicPr>
          <p:nvPr/>
        </p:nvPicPr>
        <p:blipFill>
          <a:blip r:embed="rId6"/>
          <a:stretch>
            <a:fillRect/>
          </a:stretch>
        </p:blipFill>
        <p:spPr>
          <a:xfrm>
            <a:off x="5012962" y="2521223"/>
            <a:ext cx="656082" cy="374904"/>
          </a:xfrm>
          <a:prstGeom prst="rect">
            <a:avLst/>
          </a:prstGeom>
        </p:spPr>
      </p:pic>
      <p:pic>
        <p:nvPicPr>
          <p:cNvPr id="71" name="Picture 70"/>
          <p:cNvPicPr>
            <a:picLocks noChangeAspect="1"/>
          </p:cNvPicPr>
          <p:nvPr/>
        </p:nvPicPr>
        <p:blipFill>
          <a:blip r:embed="rId6"/>
          <a:stretch>
            <a:fillRect/>
          </a:stretch>
        </p:blipFill>
        <p:spPr>
          <a:xfrm>
            <a:off x="5835033" y="2514412"/>
            <a:ext cx="656082" cy="374904"/>
          </a:xfrm>
          <a:prstGeom prst="rect">
            <a:avLst/>
          </a:prstGeom>
        </p:spPr>
      </p:pic>
      <p:pic>
        <p:nvPicPr>
          <p:cNvPr id="70" name="Picture 69"/>
          <p:cNvPicPr>
            <a:picLocks noChangeAspect="1"/>
          </p:cNvPicPr>
          <p:nvPr/>
        </p:nvPicPr>
        <p:blipFill>
          <a:blip r:embed="rId6"/>
          <a:stretch>
            <a:fillRect/>
          </a:stretch>
        </p:blipFill>
        <p:spPr>
          <a:xfrm>
            <a:off x="6622060" y="2518795"/>
            <a:ext cx="656082" cy="374904"/>
          </a:xfrm>
          <a:prstGeom prst="rect">
            <a:avLst/>
          </a:prstGeom>
        </p:spPr>
      </p:pic>
      <p:grpSp>
        <p:nvGrpSpPr>
          <p:cNvPr id="121" name="Group 120"/>
          <p:cNvGrpSpPr/>
          <p:nvPr/>
        </p:nvGrpSpPr>
        <p:grpSpPr bwMode="black">
          <a:xfrm>
            <a:off x="5192062" y="2570316"/>
            <a:ext cx="282961" cy="289406"/>
            <a:chOff x="307975" y="1987550"/>
            <a:chExt cx="1377950" cy="1409701"/>
          </a:xfrm>
          <a:solidFill>
            <a:srgbClr val="FFFFFF"/>
          </a:solidFill>
        </p:grpSpPr>
        <p:sp>
          <p:nvSpPr>
            <p:cNvPr id="122" name="Freeform 118"/>
            <p:cNvSpPr>
              <a:spLocks/>
            </p:cNvSpPr>
            <p:nvPr/>
          </p:nvSpPr>
          <p:spPr bwMode="black">
            <a:xfrm>
              <a:off x="538163" y="2516188"/>
              <a:ext cx="917575" cy="881063"/>
            </a:xfrm>
            <a:custGeom>
              <a:avLst/>
              <a:gdLst>
                <a:gd name="T0" fmla="*/ 237 w 245"/>
                <a:gd name="T1" fmla="*/ 0 h 235"/>
                <a:gd name="T2" fmla="*/ 218 w 245"/>
                <a:gd name="T3" fmla="*/ 10 h 235"/>
                <a:gd name="T4" fmla="*/ 131 w 245"/>
                <a:gd name="T5" fmla="*/ 30 h 235"/>
                <a:gd name="T6" fmla="*/ 131 w 245"/>
                <a:gd name="T7" fmla="*/ 201 h 235"/>
                <a:gd name="T8" fmla="*/ 115 w 245"/>
                <a:gd name="T9" fmla="*/ 201 h 235"/>
                <a:gd name="T10" fmla="*/ 115 w 245"/>
                <a:gd name="T11" fmla="*/ 30 h 235"/>
                <a:gd name="T12" fmla="*/ 27 w 245"/>
                <a:gd name="T13" fmla="*/ 10 h 235"/>
                <a:gd name="T14" fmla="*/ 9 w 245"/>
                <a:gd name="T15" fmla="*/ 0 h 235"/>
                <a:gd name="T16" fmla="*/ 0 w 245"/>
                <a:gd name="T17" fmla="*/ 67 h 235"/>
                <a:gd name="T18" fmla="*/ 123 w 245"/>
                <a:gd name="T19" fmla="*/ 235 h 235"/>
                <a:gd name="T20" fmla="*/ 245 w 245"/>
                <a:gd name="T21" fmla="*/ 67 h 235"/>
                <a:gd name="T22" fmla="*/ 237 w 245"/>
                <a:gd name="T23"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35">
                  <a:moveTo>
                    <a:pt x="237" y="0"/>
                  </a:moveTo>
                  <a:cubicBezTo>
                    <a:pt x="232" y="3"/>
                    <a:pt x="226" y="7"/>
                    <a:pt x="218" y="10"/>
                  </a:cubicBezTo>
                  <a:cubicBezTo>
                    <a:pt x="198" y="20"/>
                    <a:pt x="169" y="29"/>
                    <a:pt x="131" y="30"/>
                  </a:cubicBezTo>
                  <a:cubicBezTo>
                    <a:pt x="131" y="201"/>
                    <a:pt x="131" y="201"/>
                    <a:pt x="131" y="201"/>
                  </a:cubicBezTo>
                  <a:cubicBezTo>
                    <a:pt x="115" y="201"/>
                    <a:pt x="115" y="201"/>
                    <a:pt x="115" y="201"/>
                  </a:cubicBezTo>
                  <a:cubicBezTo>
                    <a:pt x="115" y="30"/>
                    <a:pt x="115" y="30"/>
                    <a:pt x="115" y="30"/>
                  </a:cubicBezTo>
                  <a:cubicBezTo>
                    <a:pt x="76" y="29"/>
                    <a:pt x="47" y="20"/>
                    <a:pt x="27" y="10"/>
                  </a:cubicBezTo>
                  <a:cubicBezTo>
                    <a:pt x="19" y="7"/>
                    <a:pt x="13" y="3"/>
                    <a:pt x="9" y="0"/>
                  </a:cubicBezTo>
                  <a:cubicBezTo>
                    <a:pt x="3" y="20"/>
                    <a:pt x="0" y="43"/>
                    <a:pt x="0" y="67"/>
                  </a:cubicBezTo>
                  <a:cubicBezTo>
                    <a:pt x="0" y="149"/>
                    <a:pt x="61" y="235"/>
                    <a:pt x="123" y="235"/>
                  </a:cubicBezTo>
                  <a:cubicBezTo>
                    <a:pt x="184" y="235"/>
                    <a:pt x="245" y="149"/>
                    <a:pt x="245" y="67"/>
                  </a:cubicBezTo>
                  <a:cubicBezTo>
                    <a:pt x="245" y="43"/>
                    <a:pt x="242" y="20"/>
                    <a:pt x="2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3" name="Freeform 119"/>
            <p:cNvSpPr>
              <a:spLocks/>
            </p:cNvSpPr>
            <p:nvPr/>
          </p:nvSpPr>
          <p:spPr bwMode="black">
            <a:xfrm>
              <a:off x="579438" y="2478088"/>
              <a:ext cx="3175" cy="7938"/>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4" name="Freeform 120"/>
            <p:cNvSpPr>
              <a:spLocks/>
            </p:cNvSpPr>
            <p:nvPr/>
          </p:nvSpPr>
          <p:spPr bwMode="black">
            <a:xfrm>
              <a:off x="571500" y="2486025"/>
              <a:ext cx="7938" cy="30163"/>
            </a:xfrm>
            <a:custGeom>
              <a:avLst/>
              <a:gdLst>
                <a:gd name="T0" fmla="*/ 2 w 2"/>
                <a:gd name="T1" fmla="*/ 0 h 8"/>
                <a:gd name="T2" fmla="*/ 0 w 2"/>
                <a:gd name="T3" fmla="*/ 8 h 8"/>
                <a:gd name="T4" fmla="*/ 2 w 2"/>
                <a:gd name="T5" fmla="*/ 0 h 8"/>
              </a:gdLst>
              <a:ahLst/>
              <a:cxnLst>
                <a:cxn ang="0">
                  <a:pos x="T0" y="T1"/>
                </a:cxn>
                <a:cxn ang="0">
                  <a:pos x="T2" y="T3"/>
                </a:cxn>
                <a:cxn ang="0">
                  <a:pos x="T4" y="T5"/>
                </a:cxn>
              </a:cxnLst>
              <a:rect l="0" t="0" r="r" b="b"/>
              <a:pathLst>
                <a:path w="2" h="8">
                  <a:moveTo>
                    <a:pt x="2" y="0"/>
                  </a:moveTo>
                  <a:cubicBezTo>
                    <a:pt x="1" y="3"/>
                    <a:pt x="0" y="5"/>
                    <a:pt x="0" y="8"/>
                  </a:cubicBezTo>
                  <a:cubicBezTo>
                    <a:pt x="0" y="5"/>
                    <a:pt x="1"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5" name="Freeform 121"/>
            <p:cNvSpPr>
              <a:spLocks/>
            </p:cNvSpPr>
            <p:nvPr/>
          </p:nvSpPr>
          <p:spPr bwMode="black">
            <a:xfrm>
              <a:off x="1414463" y="2486025"/>
              <a:ext cx="12700" cy="30163"/>
            </a:xfrm>
            <a:custGeom>
              <a:avLst/>
              <a:gdLst>
                <a:gd name="T0" fmla="*/ 0 w 3"/>
                <a:gd name="T1" fmla="*/ 0 h 8"/>
                <a:gd name="T2" fmla="*/ 3 w 3"/>
                <a:gd name="T3" fmla="*/ 8 h 8"/>
                <a:gd name="T4" fmla="*/ 0 w 3"/>
                <a:gd name="T5" fmla="*/ 0 h 8"/>
              </a:gdLst>
              <a:ahLst/>
              <a:cxnLst>
                <a:cxn ang="0">
                  <a:pos x="T0" y="T1"/>
                </a:cxn>
                <a:cxn ang="0">
                  <a:pos x="T2" y="T3"/>
                </a:cxn>
                <a:cxn ang="0">
                  <a:pos x="T4" y="T5"/>
                </a:cxn>
              </a:cxnLst>
              <a:rect l="0" t="0" r="r" b="b"/>
              <a:pathLst>
                <a:path w="3" h="8">
                  <a:moveTo>
                    <a:pt x="0" y="0"/>
                  </a:moveTo>
                  <a:cubicBezTo>
                    <a:pt x="1" y="3"/>
                    <a:pt x="2" y="5"/>
                    <a:pt x="3" y="8"/>
                  </a:cubicBezTo>
                  <a:cubicBezTo>
                    <a:pt x="2" y="5"/>
                    <a:pt x="1"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6" name="Freeform 122"/>
            <p:cNvSpPr>
              <a:spLocks/>
            </p:cNvSpPr>
            <p:nvPr/>
          </p:nvSpPr>
          <p:spPr bwMode="black">
            <a:xfrm>
              <a:off x="582613" y="2459038"/>
              <a:ext cx="7938" cy="19050"/>
            </a:xfrm>
            <a:custGeom>
              <a:avLst/>
              <a:gdLst>
                <a:gd name="T0" fmla="*/ 0 w 2"/>
                <a:gd name="T1" fmla="*/ 5 h 5"/>
                <a:gd name="T2" fmla="*/ 2 w 2"/>
                <a:gd name="T3" fmla="*/ 0 h 5"/>
                <a:gd name="T4" fmla="*/ 2 w 2"/>
                <a:gd name="T5" fmla="*/ 0 h 5"/>
                <a:gd name="T6" fmla="*/ 0 w 2"/>
                <a:gd name="T7" fmla="*/ 5 h 5"/>
              </a:gdLst>
              <a:ahLst/>
              <a:cxnLst>
                <a:cxn ang="0">
                  <a:pos x="T0" y="T1"/>
                </a:cxn>
                <a:cxn ang="0">
                  <a:pos x="T2" y="T3"/>
                </a:cxn>
                <a:cxn ang="0">
                  <a:pos x="T4" y="T5"/>
                </a:cxn>
                <a:cxn ang="0">
                  <a:pos x="T6" y="T7"/>
                </a:cxn>
              </a:cxnLst>
              <a:rect l="0" t="0" r="r" b="b"/>
              <a:pathLst>
                <a:path w="2" h="5">
                  <a:moveTo>
                    <a:pt x="0" y="5"/>
                  </a:moveTo>
                  <a:cubicBezTo>
                    <a:pt x="1" y="4"/>
                    <a:pt x="1" y="2"/>
                    <a:pt x="2" y="0"/>
                  </a:cubicBezTo>
                  <a:cubicBezTo>
                    <a:pt x="2" y="0"/>
                    <a:pt x="2" y="0"/>
                    <a:pt x="2" y="0"/>
                  </a:cubicBezTo>
                  <a:cubicBezTo>
                    <a:pt x="1" y="2"/>
                    <a:pt x="1"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7" name="Freeform 123"/>
            <p:cNvSpPr>
              <a:spLocks/>
            </p:cNvSpPr>
            <p:nvPr/>
          </p:nvSpPr>
          <p:spPr bwMode="black">
            <a:xfrm>
              <a:off x="1411288" y="2478088"/>
              <a:ext cx="3175" cy="7938"/>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8" name="Freeform 124"/>
            <p:cNvSpPr>
              <a:spLocks noEditPoints="1"/>
            </p:cNvSpPr>
            <p:nvPr/>
          </p:nvSpPr>
          <p:spPr bwMode="black">
            <a:xfrm>
              <a:off x="590550" y="2224088"/>
              <a:ext cx="812800" cy="344488"/>
            </a:xfrm>
            <a:custGeom>
              <a:avLst/>
              <a:gdLst>
                <a:gd name="T0" fmla="*/ 109 w 217"/>
                <a:gd name="T1" fmla="*/ 0 h 92"/>
                <a:gd name="T2" fmla="*/ 0 w 217"/>
                <a:gd name="T3" fmla="*/ 63 h 92"/>
                <a:gd name="T4" fmla="*/ 19 w 217"/>
                <a:gd name="T5" fmla="*/ 74 h 92"/>
                <a:gd name="T6" fmla="*/ 109 w 217"/>
                <a:gd name="T7" fmla="*/ 92 h 92"/>
                <a:gd name="T8" fmla="*/ 196 w 217"/>
                <a:gd name="T9" fmla="*/ 74 h 92"/>
                <a:gd name="T10" fmla="*/ 217 w 217"/>
                <a:gd name="T11" fmla="*/ 63 h 92"/>
                <a:gd name="T12" fmla="*/ 109 w 217"/>
                <a:gd name="T13" fmla="*/ 0 h 92"/>
                <a:gd name="T14" fmla="*/ 45 w 217"/>
                <a:gd name="T15" fmla="*/ 47 h 92"/>
                <a:gd name="T16" fmla="*/ 31 w 217"/>
                <a:gd name="T17" fmla="*/ 33 h 92"/>
                <a:gd name="T18" fmla="*/ 45 w 217"/>
                <a:gd name="T19" fmla="*/ 20 h 92"/>
                <a:gd name="T20" fmla="*/ 59 w 217"/>
                <a:gd name="T21" fmla="*/ 33 h 92"/>
                <a:gd name="T22" fmla="*/ 45 w 217"/>
                <a:gd name="T23" fmla="*/ 47 h 92"/>
                <a:gd name="T24" fmla="*/ 172 w 217"/>
                <a:gd name="T25" fmla="*/ 47 h 92"/>
                <a:gd name="T26" fmla="*/ 158 w 217"/>
                <a:gd name="T27" fmla="*/ 33 h 92"/>
                <a:gd name="T28" fmla="*/ 172 w 217"/>
                <a:gd name="T29" fmla="*/ 20 h 92"/>
                <a:gd name="T30" fmla="*/ 186 w 217"/>
                <a:gd name="T31" fmla="*/ 33 h 92"/>
                <a:gd name="T32" fmla="*/ 172 w 217"/>
                <a:gd name="T33"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 h="92">
                  <a:moveTo>
                    <a:pt x="109" y="0"/>
                  </a:moveTo>
                  <a:cubicBezTo>
                    <a:pt x="49" y="0"/>
                    <a:pt x="16" y="25"/>
                    <a:pt x="0" y="63"/>
                  </a:cubicBezTo>
                  <a:cubicBezTo>
                    <a:pt x="5" y="66"/>
                    <a:pt x="11" y="70"/>
                    <a:pt x="19" y="74"/>
                  </a:cubicBezTo>
                  <a:cubicBezTo>
                    <a:pt x="39" y="83"/>
                    <a:pt x="68" y="92"/>
                    <a:pt x="109" y="92"/>
                  </a:cubicBezTo>
                  <a:cubicBezTo>
                    <a:pt x="148" y="92"/>
                    <a:pt x="177" y="83"/>
                    <a:pt x="196" y="74"/>
                  </a:cubicBezTo>
                  <a:cubicBezTo>
                    <a:pt x="205" y="70"/>
                    <a:pt x="212" y="66"/>
                    <a:pt x="217" y="63"/>
                  </a:cubicBezTo>
                  <a:cubicBezTo>
                    <a:pt x="201" y="25"/>
                    <a:pt x="168" y="0"/>
                    <a:pt x="109" y="0"/>
                  </a:cubicBezTo>
                  <a:close/>
                  <a:moveTo>
                    <a:pt x="45" y="47"/>
                  </a:moveTo>
                  <a:cubicBezTo>
                    <a:pt x="37" y="47"/>
                    <a:pt x="31" y="41"/>
                    <a:pt x="31" y="33"/>
                  </a:cubicBezTo>
                  <a:cubicBezTo>
                    <a:pt x="31" y="26"/>
                    <a:pt x="37" y="20"/>
                    <a:pt x="45" y="20"/>
                  </a:cubicBezTo>
                  <a:cubicBezTo>
                    <a:pt x="53" y="20"/>
                    <a:pt x="59" y="26"/>
                    <a:pt x="59" y="33"/>
                  </a:cubicBezTo>
                  <a:cubicBezTo>
                    <a:pt x="59" y="41"/>
                    <a:pt x="53" y="47"/>
                    <a:pt x="45" y="47"/>
                  </a:cubicBezTo>
                  <a:close/>
                  <a:moveTo>
                    <a:pt x="172" y="47"/>
                  </a:moveTo>
                  <a:cubicBezTo>
                    <a:pt x="164" y="47"/>
                    <a:pt x="158" y="41"/>
                    <a:pt x="158" y="33"/>
                  </a:cubicBezTo>
                  <a:cubicBezTo>
                    <a:pt x="158" y="26"/>
                    <a:pt x="164" y="20"/>
                    <a:pt x="172" y="20"/>
                  </a:cubicBezTo>
                  <a:cubicBezTo>
                    <a:pt x="180" y="20"/>
                    <a:pt x="186" y="26"/>
                    <a:pt x="186" y="33"/>
                  </a:cubicBezTo>
                  <a:cubicBezTo>
                    <a:pt x="186" y="41"/>
                    <a:pt x="180" y="47"/>
                    <a:pt x="172"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9" name="Freeform 125"/>
            <p:cNvSpPr>
              <a:spLocks/>
            </p:cNvSpPr>
            <p:nvPr/>
          </p:nvSpPr>
          <p:spPr bwMode="black">
            <a:xfrm>
              <a:off x="1403350" y="2459038"/>
              <a:ext cx="7938" cy="19050"/>
            </a:xfrm>
            <a:custGeom>
              <a:avLst/>
              <a:gdLst>
                <a:gd name="T0" fmla="*/ 0 w 2"/>
                <a:gd name="T1" fmla="*/ 0 h 5"/>
                <a:gd name="T2" fmla="*/ 0 w 2"/>
                <a:gd name="T3" fmla="*/ 0 h 5"/>
                <a:gd name="T4" fmla="*/ 2 w 2"/>
                <a:gd name="T5" fmla="*/ 5 h 5"/>
                <a:gd name="T6" fmla="*/ 0 w 2"/>
                <a:gd name="T7" fmla="*/ 0 h 5"/>
              </a:gdLst>
              <a:ahLst/>
              <a:cxnLst>
                <a:cxn ang="0">
                  <a:pos x="T0" y="T1"/>
                </a:cxn>
                <a:cxn ang="0">
                  <a:pos x="T2" y="T3"/>
                </a:cxn>
                <a:cxn ang="0">
                  <a:pos x="T4" y="T5"/>
                </a:cxn>
                <a:cxn ang="0">
                  <a:pos x="T6" y="T7"/>
                </a:cxn>
              </a:cxnLst>
              <a:rect l="0" t="0" r="r" b="b"/>
              <a:pathLst>
                <a:path w="2" h="5">
                  <a:moveTo>
                    <a:pt x="0" y="0"/>
                  </a:moveTo>
                  <a:cubicBezTo>
                    <a:pt x="0" y="0"/>
                    <a:pt x="0" y="0"/>
                    <a:pt x="0" y="0"/>
                  </a:cubicBezTo>
                  <a:cubicBezTo>
                    <a:pt x="1" y="2"/>
                    <a:pt x="1" y="3"/>
                    <a:pt x="2" y="5"/>
                  </a:cubicBezTo>
                  <a:cubicBezTo>
                    <a:pt x="2" y="3"/>
                    <a:pt x="1"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0" name="Freeform 126"/>
            <p:cNvSpPr>
              <a:spLocks/>
            </p:cNvSpPr>
            <p:nvPr/>
          </p:nvSpPr>
          <p:spPr bwMode="black">
            <a:xfrm>
              <a:off x="750888" y="2006600"/>
              <a:ext cx="492125" cy="269875"/>
            </a:xfrm>
            <a:custGeom>
              <a:avLst/>
              <a:gdLst>
                <a:gd name="T0" fmla="*/ 2 w 131"/>
                <a:gd name="T1" fmla="*/ 11 h 72"/>
                <a:gd name="T2" fmla="*/ 61 w 131"/>
                <a:gd name="T3" fmla="*/ 70 h 72"/>
                <a:gd name="T4" fmla="*/ 66 w 131"/>
                <a:gd name="T5" fmla="*/ 72 h 72"/>
                <a:gd name="T6" fmla="*/ 70 w 131"/>
                <a:gd name="T7" fmla="*/ 70 h 72"/>
                <a:gd name="T8" fmla="*/ 129 w 131"/>
                <a:gd name="T9" fmla="*/ 11 h 72"/>
                <a:gd name="T10" fmla="*/ 129 w 131"/>
                <a:gd name="T11" fmla="*/ 2 h 72"/>
                <a:gd name="T12" fmla="*/ 121 w 131"/>
                <a:gd name="T13" fmla="*/ 2 h 72"/>
                <a:gd name="T14" fmla="*/ 66 w 131"/>
                <a:gd name="T15" fmla="*/ 57 h 72"/>
                <a:gd name="T16" fmla="*/ 10 w 131"/>
                <a:gd name="T17" fmla="*/ 2 h 72"/>
                <a:gd name="T18" fmla="*/ 2 w 131"/>
                <a:gd name="T19" fmla="*/ 2 h 72"/>
                <a:gd name="T20" fmla="*/ 2 w 131"/>
                <a:gd name="T21" fmla="*/ 1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72">
                  <a:moveTo>
                    <a:pt x="2" y="11"/>
                  </a:moveTo>
                  <a:cubicBezTo>
                    <a:pt x="61" y="70"/>
                    <a:pt x="61" y="70"/>
                    <a:pt x="61" y="70"/>
                  </a:cubicBezTo>
                  <a:cubicBezTo>
                    <a:pt x="62" y="71"/>
                    <a:pt x="64" y="72"/>
                    <a:pt x="66" y="72"/>
                  </a:cubicBezTo>
                  <a:cubicBezTo>
                    <a:pt x="67" y="72"/>
                    <a:pt x="69" y="71"/>
                    <a:pt x="70" y="70"/>
                  </a:cubicBezTo>
                  <a:cubicBezTo>
                    <a:pt x="129" y="11"/>
                    <a:pt x="129" y="11"/>
                    <a:pt x="129" y="11"/>
                  </a:cubicBezTo>
                  <a:cubicBezTo>
                    <a:pt x="131" y="8"/>
                    <a:pt x="131" y="5"/>
                    <a:pt x="129" y="2"/>
                  </a:cubicBezTo>
                  <a:cubicBezTo>
                    <a:pt x="127" y="0"/>
                    <a:pt x="123" y="0"/>
                    <a:pt x="121" y="2"/>
                  </a:cubicBezTo>
                  <a:cubicBezTo>
                    <a:pt x="66" y="57"/>
                    <a:pt x="66" y="57"/>
                    <a:pt x="66" y="57"/>
                  </a:cubicBezTo>
                  <a:cubicBezTo>
                    <a:pt x="10" y="2"/>
                    <a:pt x="10" y="2"/>
                    <a:pt x="10" y="2"/>
                  </a:cubicBezTo>
                  <a:cubicBezTo>
                    <a:pt x="8" y="0"/>
                    <a:pt x="4" y="0"/>
                    <a:pt x="2" y="2"/>
                  </a:cubicBezTo>
                  <a:cubicBezTo>
                    <a:pt x="0" y="5"/>
                    <a:pt x="0" y="8"/>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1" name="Oval 127"/>
            <p:cNvSpPr>
              <a:spLocks noChangeArrowheads="1"/>
            </p:cNvSpPr>
            <p:nvPr/>
          </p:nvSpPr>
          <p:spPr bwMode="black">
            <a:xfrm>
              <a:off x="731838" y="1987550"/>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2" name="Oval 128"/>
            <p:cNvSpPr>
              <a:spLocks noChangeArrowheads="1"/>
            </p:cNvSpPr>
            <p:nvPr/>
          </p:nvSpPr>
          <p:spPr bwMode="black">
            <a:xfrm>
              <a:off x="1174750" y="1987550"/>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3" name="Freeform 129"/>
            <p:cNvSpPr>
              <a:spLocks/>
            </p:cNvSpPr>
            <p:nvPr/>
          </p:nvSpPr>
          <p:spPr bwMode="black">
            <a:xfrm>
              <a:off x="342900" y="2549525"/>
              <a:ext cx="404813" cy="206375"/>
            </a:xfrm>
            <a:custGeom>
              <a:avLst/>
              <a:gdLst>
                <a:gd name="T0" fmla="*/ 101 w 108"/>
                <a:gd name="T1" fmla="*/ 34 h 55"/>
                <a:gd name="T2" fmla="*/ 14 w 108"/>
                <a:gd name="T3" fmla="*/ 2 h 55"/>
                <a:gd name="T4" fmla="*/ 1 w 108"/>
                <a:gd name="T5" fmla="*/ 8 h 55"/>
                <a:gd name="T6" fmla="*/ 7 w 108"/>
                <a:gd name="T7" fmla="*/ 21 h 55"/>
                <a:gd name="T8" fmla="*/ 94 w 108"/>
                <a:gd name="T9" fmla="*/ 53 h 55"/>
                <a:gd name="T10" fmla="*/ 107 w 108"/>
                <a:gd name="T11" fmla="*/ 47 h 55"/>
                <a:gd name="T12" fmla="*/ 101 w 108"/>
                <a:gd name="T13" fmla="*/ 34 h 55"/>
              </a:gdLst>
              <a:ahLst/>
              <a:cxnLst>
                <a:cxn ang="0">
                  <a:pos x="T0" y="T1"/>
                </a:cxn>
                <a:cxn ang="0">
                  <a:pos x="T2" y="T3"/>
                </a:cxn>
                <a:cxn ang="0">
                  <a:pos x="T4" y="T5"/>
                </a:cxn>
                <a:cxn ang="0">
                  <a:pos x="T6" y="T7"/>
                </a:cxn>
                <a:cxn ang="0">
                  <a:pos x="T8" y="T9"/>
                </a:cxn>
                <a:cxn ang="0">
                  <a:pos x="T10" y="T11"/>
                </a:cxn>
                <a:cxn ang="0">
                  <a:pos x="T12" y="T13"/>
                </a:cxn>
              </a:cxnLst>
              <a:rect l="0" t="0" r="r" b="b"/>
              <a:pathLst>
                <a:path w="108" h="55">
                  <a:moveTo>
                    <a:pt x="101" y="34"/>
                  </a:moveTo>
                  <a:cubicBezTo>
                    <a:pt x="14" y="2"/>
                    <a:pt x="14" y="2"/>
                    <a:pt x="14" y="2"/>
                  </a:cubicBezTo>
                  <a:cubicBezTo>
                    <a:pt x="9" y="0"/>
                    <a:pt x="3" y="3"/>
                    <a:pt x="1" y="8"/>
                  </a:cubicBezTo>
                  <a:cubicBezTo>
                    <a:pt x="0" y="13"/>
                    <a:pt x="2" y="19"/>
                    <a:pt x="7" y="21"/>
                  </a:cubicBezTo>
                  <a:cubicBezTo>
                    <a:pt x="94" y="53"/>
                    <a:pt x="94" y="53"/>
                    <a:pt x="94" y="53"/>
                  </a:cubicBezTo>
                  <a:cubicBezTo>
                    <a:pt x="99" y="55"/>
                    <a:pt x="105" y="52"/>
                    <a:pt x="107" y="47"/>
                  </a:cubicBezTo>
                  <a:cubicBezTo>
                    <a:pt x="108" y="42"/>
                    <a:pt x="106" y="36"/>
                    <a:pt x="10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4" name="Freeform 130"/>
            <p:cNvSpPr>
              <a:spLocks/>
            </p:cNvSpPr>
            <p:nvPr/>
          </p:nvSpPr>
          <p:spPr bwMode="black">
            <a:xfrm>
              <a:off x="390525" y="3063875"/>
              <a:ext cx="409575" cy="201613"/>
            </a:xfrm>
            <a:custGeom>
              <a:avLst/>
              <a:gdLst>
                <a:gd name="T0" fmla="*/ 95 w 109"/>
                <a:gd name="T1" fmla="*/ 2 h 54"/>
                <a:gd name="T2" fmla="*/ 8 w 109"/>
                <a:gd name="T3" fmla="*/ 34 h 54"/>
                <a:gd name="T4" fmla="*/ 2 w 109"/>
                <a:gd name="T5" fmla="*/ 47 h 54"/>
                <a:gd name="T6" fmla="*/ 15 w 109"/>
                <a:gd name="T7" fmla="*/ 53 h 54"/>
                <a:gd name="T8" fmla="*/ 102 w 109"/>
                <a:gd name="T9" fmla="*/ 20 h 54"/>
                <a:gd name="T10" fmla="*/ 107 w 109"/>
                <a:gd name="T11" fmla="*/ 8 h 54"/>
                <a:gd name="T12" fmla="*/ 95 w 109"/>
                <a:gd name="T13" fmla="*/ 2 h 54"/>
              </a:gdLst>
              <a:ahLst/>
              <a:cxnLst>
                <a:cxn ang="0">
                  <a:pos x="T0" y="T1"/>
                </a:cxn>
                <a:cxn ang="0">
                  <a:pos x="T2" y="T3"/>
                </a:cxn>
                <a:cxn ang="0">
                  <a:pos x="T4" y="T5"/>
                </a:cxn>
                <a:cxn ang="0">
                  <a:pos x="T6" y="T7"/>
                </a:cxn>
                <a:cxn ang="0">
                  <a:pos x="T8" y="T9"/>
                </a:cxn>
                <a:cxn ang="0">
                  <a:pos x="T10" y="T11"/>
                </a:cxn>
                <a:cxn ang="0">
                  <a:pos x="T12" y="T13"/>
                </a:cxn>
              </a:cxnLst>
              <a:rect l="0" t="0" r="r" b="b"/>
              <a:pathLst>
                <a:path w="109" h="54">
                  <a:moveTo>
                    <a:pt x="95" y="2"/>
                  </a:moveTo>
                  <a:cubicBezTo>
                    <a:pt x="8" y="34"/>
                    <a:pt x="8" y="34"/>
                    <a:pt x="8" y="34"/>
                  </a:cubicBezTo>
                  <a:cubicBezTo>
                    <a:pt x="3" y="36"/>
                    <a:pt x="0" y="41"/>
                    <a:pt x="2" y="47"/>
                  </a:cubicBezTo>
                  <a:cubicBezTo>
                    <a:pt x="4" y="52"/>
                    <a:pt x="10" y="54"/>
                    <a:pt x="15" y="53"/>
                  </a:cubicBezTo>
                  <a:cubicBezTo>
                    <a:pt x="102" y="20"/>
                    <a:pt x="102" y="20"/>
                    <a:pt x="102" y="20"/>
                  </a:cubicBezTo>
                  <a:cubicBezTo>
                    <a:pt x="107" y="19"/>
                    <a:pt x="109" y="13"/>
                    <a:pt x="107" y="8"/>
                  </a:cubicBezTo>
                  <a:cubicBezTo>
                    <a:pt x="106" y="2"/>
                    <a:pt x="100" y="0"/>
                    <a:pt x="9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5" name="Freeform 131"/>
            <p:cNvSpPr>
              <a:spLocks/>
            </p:cNvSpPr>
            <p:nvPr/>
          </p:nvSpPr>
          <p:spPr bwMode="black">
            <a:xfrm>
              <a:off x="307975" y="2882900"/>
              <a:ext cx="428625" cy="76200"/>
            </a:xfrm>
            <a:custGeom>
              <a:avLst/>
              <a:gdLst>
                <a:gd name="T0" fmla="*/ 104 w 114"/>
                <a:gd name="T1" fmla="*/ 0 h 20"/>
                <a:gd name="T2" fmla="*/ 10 w 114"/>
                <a:gd name="T3" fmla="*/ 0 h 20"/>
                <a:gd name="T4" fmla="*/ 0 w 114"/>
                <a:gd name="T5" fmla="*/ 10 h 20"/>
                <a:gd name="T6" fmla="*/ 10 w 114"/>
                <a:gd name="T7" fmla="*/ 20 h 20"/>
                <a:gd name="T8" fmla="*/ 104 w 114"/>
                <a:gd name="T9" fmla="*/ 20 h 20"/>
                <a:gd name="T10" fmla="*/ 114 w 114"/>
                <a:gd name="T11" fmla="*/ 10 h 20"/>
                <a:gd name="T12" fmla="*/ 104 w 11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4" h="20">
                  <a:moveTo>
                    <a:pt x="104" y="0"/>
                  </a:moveTo>
                  <a:cubicBezTo>
                    <a:pt x="10" y="0"/>
                    <a:pt x="10" y="0"/>
                    <a:pt x="10" y="0"/>
                  </a:cubicBezTo>
                  <a:cubicBezTo>
                    <a:pt x="5" y="0"/>
                    <a:pt x="0" y="4"/>
                    <a:pt x="0" y="10"/>
                  </a:cubicBezTo>
                  <a:cubicBezTo>
                    <a:pt x="0" y="15"/>
                    <a:pt x="5" y="20"/>
                    <a:pt x="10" y="20"/>
                  </a:cubicBezTo>
                  <a:cubicBezTo>
                    <a:pt x="104" y="20"/>
                    <a:pt x="104" y="20"/>
                    <a:pt x="104" y="20"/>
                  </a:cubicBezTo>
                  <a:cubicBezTo>
                    <a:pt x="110" y="20"/>
                    <a:pt x="114" y="15"/>
                    <a:pt x="114" y="10"/>
                  </a:cubicBezTo>
                  <a:cubicBezTo>
                    <a:pt x="114" y="4"/>
                    <a:pt x="110"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6" name="Freeform 132"/>
            <p:cNvSpPr>
              <a:spLocks/>
            </p:cNvSpPr>
            <p:nvPr/>
          </p:nvSpPr>
          <p:spPr bwMode="black">
            <a:xfrm>
              <a:off x="1246188" y="2549525"/>
              <a:ext cx="409575" cy="206375"/>
            </a:xfrm>
            <a:custGeom>
              <a:avLst/>
              <a:gdLst>
                <a:gd name="T0" fmla="*/ 14 w 109"/>
                <a:gd name="T1" fmla="*/ 53 h 55"/>
                <a:gd name="T2" fmla="*/ 101 w 109"/>
                <a:gd name="T3" fmla="*/ 21 h 55"/>
                <a:gd name="T4" fmla="*/ 107 w 109"/>
                <a:gd name="T5" fmla="*/ 8 h 55"/>
                <a:gd name="T6" fmla="*/ 94 w 109"/>
                <a:gd name="T7" fmla="*/ 2 h 55"/>
                <a:gd name="T8" fmla="*/ 7 w 109"/>
                <a:gd name="T9" fmla="*/ 34 h 55"/>
                <a:gd name="T10" fmla="*/ 2 w 109"/>
                <a:gd name="T11" fmla="*/ 47 h 55"/>
                <a:gd name="T12" fmla="*/ 14 w 109"/>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109" h="55">
                  <a:moveTo>
                    <a:pt x="14" y="53"/>
                  </a:moveTo>
                  <a:cubicBezTo>
                    <a:pt x="101" y="21"/>
                    <a:pt x="101" y="21"/>
                    <a:pt x="101" y="21"/>
                  </a:cubicBezTo>
                  <a:cubicBezTo>
                    <a:pt x="106" y="19"/>
                    <a:pt x="109" y="13"/>
                    <a:pt x="107" y="8"/>
                  </a:cubicBezTo>
                  <a:cubicBezTo>
                    <a:pt x="105" y="3"/>
                    <a:pt x="99" y="0"/>
                    <a:pt x="94" y="2"/>
                  </a:cubicBezTo>
                  <a:cubicBezTo>
                    <a:pt x="7" y="34"/>
                    <a:pt x="7" y="34"/>
                    <a:pt x="7" y="34"/>
                  </a:cubicBezTo>
                  <a:cubicBezTo>
                    <a:pt x="2" y="36"/>
                    <a:pt x="0" y="42"/>
                    <a:pt x="2" y="47"/>
                  </a:cubicBezTo>
                  <a:cubicBezTo>
                    <a:pt x="3" y="52"/>
                    <a:pt x="9" y="55"/>
                    <a:pt x="14"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7" name="Freeform 133"/>
            <p:cNvSpPr>
              <a:spLocks/>
            </p:cNvSpPr>
            <p:nvPr/>
          </p:nvSpPr>
          <p:spPr bwMode="black">
            <a:xfrm>
              <a:off x="1193800" y="3063875"/>
              <a:ext cx="409575" cy="201613"/>
            </a:xfrm>
            <a:custGeom>
              <a:avLst/>
              <a:gdLst>
                <a:gd name="T0" fmla="*/ 8 w 109"/>
                <a:gd name="T1" fmla="*/ 20 h 54"/>
                <a:gd name="T2" fmla="*/ 94 w 109"/>
                <a:gd name="T3" fmla="*/ 53 h 54"/>
                <a:gd name="T4" fmla="*/ 107 w 109"/>
                <a:gd name="T5" fmla="*/ 47 h 54"/>
                <a:gd name="T6" fmla="*/ 101 w 109"/>
                <a:gd name="T7" fmla="*/ 34 h 54"/>
                <a:gd name="T8" fmla="*/ 14 w 109"/>
                <a:gd name="T9" fmla="*/ 2 h 54"/>
                <a:gd name="T10" fmla="*/ 2 w 109"/>
                <a:gd name="T11" fmla="*/ 8 h 54"/>
                <a:gd name="T12" fmla="*/ 8 w 109"/>
                <a:gd name="T13" fmla="*/ 20 h 54"/>
              </a:gdLst>
              <a:ahLst/>
              <a:cxnLst>
                <a:cxn ang="0">
                  <a:pos x="T0" y="T1"/>
                </a:cxn>
                <a:cxn ang="0">
                  <a:pos x="T2" y="T3"/>
                </a:cxn>
                <a:cxn ang="0">
                  <a:pos x="T4" y="T5"/>
                </a:cxn>
                <a:cxn ang="0">
                  <a:pos x="T6" y="T7"/>
                </a:cxn>
                <a:cxn ang="0">
                  <a:pos x="T8" y="T9"/>
                </a:cxn>
                <a:cxn ang="0">
                  <a:pos x="T10" y="T11"/>
                </a:cxn>
                <a:cxn ang="0">
                  <a:pos x="T12" y="T13"/>
                </a:cxn>
              </a:cxnLst>
              <a:rect l="0" t="0" r="r" b="b"/>
              <a:pathLst>
                <a:path w="109" h="54">
                  <a:moveTo>
                    <a:pt x="8" y="20"/>
                  </a:moveTo>
                  <a:cubicBezTo>
                    <a:pt x="94" y="53"/>
                    <a:pt x="94" y="53"/>
                    <a:pt x="94" y="53"/>
                  </a:cubicBezTo>
                  <a:cubicBezTo>
                    <a:pt x="99" y="54"/>
                    <a:pt x="105" y="52"/>
                    <a:pt x="107" y="47"/>
                  </a:cubicBezTo>
                  <a:cubicBezTo>
                    <a:pt x="109" y="41"/>
                    <a:pt x="106" y="36"/>
                    <a:pt x="101" y="34"/>
                  </a:cubicBezTo>
                  <a:cubicBezTo>
                    <a:pt x="14" y="2"/>
                    <a:pt x="14" y="2"/>
                    <a:pt x="14" y="2"/>
                  </a:cubicBezTo>
                  <a:cubicBezTo>
                    <a:pt x="9" y="0"/>
                    <a:pt x="4" y="2"/>
                    <a:pt x="2" y="8"/>
                  </a:cubicBezTo>
                  <a:cubicBezTo>
                    <a:pt x="0" y="13"/>
                    <a:pt x="2" y="19"/>
                    <a:pt x="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38" name="Freeform 134"/>
            <p:cNvSpPr>
              <a:spLocks/>
            </p:cNvSpPr>
            <p:nvPr/>
          </p:nvSpPr>
          <p:spPr bwMode="black">
            <a:xfrm>
              <a:off x="1257300" y="2882900"/>
              <a:ext cx="428625" cy="76200"/>
            </a:xfrm>
            <a:custGeom>
              <a:avLst/>
              <a:gdLst>
                <a:gd name="T0" fmla="*/ 10 w 114"/>
                <a:gd name="T1" fmla="*/ 20 h 20"/>
                <a:gd name="T2" fmla="*/ 104 w 114"/>
                <a:gd name="T3" fmla="*/ 20 h 20"/>
                <a:gd name="T4" fmla="*/ 114 w 114"/>
                <a:gd name="T5" fmla="*/ 10 h 20"/>
                <a:gd name="T6" fmla="*/ 104 w 114"/>
                <a:gd name="T7" fmla="*/ 0 h 20"/>
                <a:gd name="T8" fmla="*/ 10 w 114"/>
                <a:gd name="T9" fmla="*/ 0 h 20"/>
                <a:gd name="T10" fmla="*/ 0 w 114"/>
                <a:gd name="T11" fmla="*/ 10 h 20"/>
                <a:gd name="T12" fmla="*/ 10 w 11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4" h="20">
                  <a:moveTo>
                    <a:pt x="10" y="20"/>
                  </a:moveTo>
                  <a:cubicBezTo>
                    <a:pt x="104" y="20"/>
                    <a:pt x="104" y="20"/>
                    <a:pt x="104" y="20"/>
                  </a:cubicBezTo>
                  <a:cubicBezTo>
                    <a:pt x="109" y="20"/>
                    <a:pt x="114" y="15"/>
                    <a:pt x="114" y="10"/>
                  </a:cubicBezTo>
                  <a:cubicBezTo>
                    <a:pt x="114" y="4"/>
                    <a:pt x="109" y="0"/>
                    <a:pt x="104" y="0"/>
                  </a:cubicBezTo>
                  <a:cubicBezTo>
                    <a:pt x="10" y="0"/>
                    <a:pt x="10" y="0"/>
                    <a:pt x="10" y="0"/>
                  </a:cubicBezTo>
                  <a:cubicBezTo>
                    <a:pt x="4" y="0"/>
                    <a:pt x="0" y="4"/>
                    <a:pt x="0" y="10"/>
                  </a:cubicBezTo>
                  <a:cubicBezTo>
                    <a:pt x="0" y="15"/>
                    <a:pt x="4" y="20"/>
                    <a:pt x="1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grpSp>
      <p:grpSp>
        <p:nvGrpSpPr>
          <p:cNvPr id="103" name="Group 102"/>
          <p:cNvGrpSpPr/>
          <p:nvPr/>
        </p:nvGrpSpPr>
        <p:grpSpPr bwMode="black">
          <a:xfrm>
            <a:off x="6036723" y="2544381"/>
            <a:ext cx="282961" cy="289406"/>
            <a:chOff x="307975" y="1987550"/>
            <a:chExt cx="1377950" cy="1409701"/>
          </a:xfrm>
          <a:solidFill>
            <a:srgbClr val="FFFFFF"/>
          </a:solidFill>
        </p:grpSpPr>
        <p:sp>
          <p:nvSpPr>
            <p:cNvPr id="104" name="Freeform 118"/>
            <p:cNvSpPr>
              <a:spLocks/>
            </p:cNvSpPr>
            <p:nvPr/>
          </p:nvSpPr>
          <p:spPr bwMode="black">
            <a:xfrm>
              <a:off x="538163" y="2516188"/>
              <a:ext cx="917575" cy="881063"/>
            </a:xfrm>
            <a:custGeom>
              <a:avLst/>
              <a:gdLst>
                <a:gd name="T0" fmla="*/ 237 w 245"/>
                <a:gd name="T1" fmla="*/ 0 h 235"/>
                <a:gd name="T2" fmla="*/ 218 w 245"/>
                <a:gd name="T3" fmla="*/ 10 h 235"/>
                <a:gd name="T4" fmla="*/ 131 w 245"/>
                <a:gd name="T5" fmla="*/ 30 h 235"/>
                <a:gd name="T6" fmla="*/ 131 w 245"/>
                <a:gd name="T7" fmla="*/ 201 h 235"/>
                <a:gd name="T8" fmla="*/ 115 w 245"/>
                <a:gd name="T9" fmla="*/ 201 h 235"/>
                <a:gd name="T10" fmla="*/ 115 w 245"/>
                <a:gd name="T11" fmla="*/ 30 h 235"/>
                <a:gd name="T12" fmla="*/ 27 w 245"/>
                <a:gd name="T13" fmla="*/ 10 h 235"/>
                <a:gd name="T14" fmla="*/ 9 w 245"/>
                <a:gd name="T15" fmla="*/ 0 h 235"/>
                <a:gd name="T16" fmla="*/ 0 w 245"/>
                <a:gd name="T17" fmla="*/ 67 h 235"/>
                <a:gd name="T18" fmla="*/ 123 w 245"/>
                <a:gd name="T19" fmla="*/ 235 h 235"/>
                <a:gd name="T20" fmla="*/ 245 w 245"/>
                <a:gd name="T21" fmla="*/ 67 h 235"/>
                <a:gd name="T22" fmla="*/ 237 w 245"/>
                <a:gd name="T23"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35">
                  <a:moveTo>
                    <a:pt x="237" y="0"/>
                  </a:moveTo>
                  <a:cubicBezTo>
                    <a:pt x="232" y="3"/>
                    <a:pt x="226" y="7"/>
                    <a:pt x="218" y="10"/>
                  </a:cubicBezTo>
                  <a:cubicBezTo>
                    <a:pt x="198" y="20"/>
                    <a:pt x="169" y="29"/>
                    <a:pt x="131" y="30"/>
                  </a:cubicBezTo>
                  <a:cubicBezTo>
                    <a:pt x="131" y="201"/>
                    <a:pt x="131" y="201"/>
                    <a:pt x="131" y="201"/>
                  </a:cubicBezTo>
                  <a:cubicBezTo>
                    <a:pt x="115" y="201"/>
                    <a:pt x="115" y="201"/>
                    <a:pt x="115" y="201"/>
                  </a:cubicBezTo>
                  <a:cubicBezTo>
                    <a:pt x="115" y="30"/>
                    <a:pt x="115" y="30"/>
                    <a:pt x="115" y="30"/>
                  </a:cubicBezTo>
                  <a:cubicBezTo>
                    <a:pt x="76" y="29"/>
                    <a:pt x="47" y="20"/>
                    <a:pt x="27" y="10"/>
                  </a:cubicBezTo>
                  <a:cubicBezTo>
                    <a:pt x="19" y="7"/>
                    <a:pt x="13" y="3"/>
                    <a:pt x="9" y="0"/>
                  </a:cubicBezTo>
                  <a:cubicBezTo>
                    <a:pt x="3" y="20"/>
                    <a:pt x="0" y="43"/>
                    <a:pt x="0" y="67"/>
                  </a:cubicBezTo>
                  <a:cubicBezTo>
                    <a:pt x="0" y="149"/>
                    <a:pt x="61" y="235"/>
                    <a:pt x="123" y="235"/>
                  </a:cubicBezTo>
                  <a:cubicBezTo>
                    <a:pt x="184" y="235"/>
                    <a:pt x="245" y="149"/>
                    <a:pt x="245" y="67"/>
                  </a:cubicBezTo>
                  <a:cubicBezTo>
                    <a:pt x="245" y="43"/>
                    <a:pt x="242" y="20"/>
                    <a:pt x="2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5" name="Freeform 119"/>
            <p:cNvSpPr>
              <a:spLocks/>
            </p:cNvSpPr>
            <p:nvPr/>
          </p:nvSpPr>
          <p:spPr bwMode="black">
            <a:xfrm>
              <a:off x="579438" y="2478088"/>
              <a:ext cx="3175" cy="7938"/>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6" name="Freeform 120"/>
            <p:cNvSpPr>
              <a:spLocks/>
            </p:cNvSpPr>
            <p:nvPr/>
          </p:nvSpPr>
          <p:spPr bwMode="black">
            <a:xfrm>
              <a:off x="571500" y="2486025"/>
              <a:ext cx="7938" cy="30163"/>
            </a:xfrm>
            <a:custGeom>
              <a:avLst/>
              <a:gdLst>
                <a:gd name="T0" fmla="*/ 2 w 2"/>
                <a:gd name="T1" fmla="*/ 0 h 8"/>
                <a:gd name="T2" fmla="*/ 0 w 2"/>
                <a:gd name="T3" fmla="*/ 8 h 8"/>
                <a:gd name="T4" fmla="*/ 2 w 2"/>
                <a:gd name="T5" fmla="*/ 0 h 8"/>
              </a:gdLst>
              <a:ahLst/>
              <a:cxnLst>
                <a:cxn ang="0">
                  <a:pos x="T0" y="T1"/>
                </a:cxn>
                <a:cxn ang="0">
                  <a:pos x="T2" y="T3"/>
                </a:cxn>
                <a:cxn ang="0">
                  <a:pos x="T4" y="T5"/>
                </a:cxn>
              </a:cxnLst>
              <a:rect l="0" t="0" r="r" b="b"/>
              <a:pathLst>
                <a:path w="2" h="8">
                  <a:moveTo>
                    <a:pt x="2" y="0"/>
                  </a:moveTo>
                  <a:cubicBezTo>
                    <a:pt x="1" y="3"/>
                    <a:pt x="0" y="5"/>
                    <a:pt x="0" y="8"/>
                  </a:cubicBezTo>
                  <a:cubicBezTo>
                    <a:pt x="0" y="5"/>
                    <a:pt x="1"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7" name="Freeform 121"/>
            <p:cNvSpPr>
              <a:spLocks/>
            </p:cNvSpPr>
            <p:nvPr/>
          </p:nvSpPr>
          <p:spPr bwMode="black">
            <a:xfrm>
              <a:off x="1414463" y="2486025"/>
              <a:ext cx="12700" cy="30163"/>
            </a:xfrm>
            <a:custGeom>
              <a:avLst/>
              <a:gdLst>
                <a:gd name="T0" fmla="*/ 0 w 3"/>
                <a:gd name="T1" fmla="*/ 0 h 8"/>
                <a:gd name="T2" fmla="*/ 3 w 3"/>
                <a:gd name="T3" fmla="*/ 8 h 8"/>
                <a:gd name="T4" fmla="*/ 0 w 3"/>
                <a:gd name="T5" fmla="*/ 0 h 8"/>
              </a:gdLst>
              <a:ahLst/>
              <a:cxnLst>
                <a:cxn ang="0">
                  <a:pos x="T0" y="T1"/>
                </a:cxn>
                <a:cxn ang="0">
                  <a:pos x="T2" y="T3"/>
                </a:cxn>
                <a:cxn ang="0">
                  <a:pos x="T4" y="T5"/>
                </a:cxn>
              </a:cxnLst>
              <a:rect l="0" t="0" r="r" b="b"/>
              <a:pathLst>
                <a:path w="3" h="8">
                  <a:moveTo>
                    <a:pt x="0" y="0"/>
                  </a:moveTo>
                  <a:cubicBezTo>
                    <a:pt x="1" y="3"/>
                    <a:pt x="2" y="5"/>
                    <a:pt x="3" y="8"/>
                  </a:cubicBezTo>
                  <a:cubicBezTo>
                    <a:pt x="2" y="5"/>
                    <a:pt x="1"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8" name="Freeform 122"/>
            <p:cNvSpPr>
              <a:spLocks/>
            </p:cNvSpPr>
            <p:nvPr/>
          </p:nvSpPr>
          <p:spPr bwMode="black">
            <a:xfrm>
              <a:off x="582613" y="2459038"/>
              <a:ext cx="7938" cy="19050"/>
            </a:xfrm>
            <a:custGeom>
              <a:avLst/>
              <a:gdLst>
                <a:gd name="T0" fmla="*/ 0 w 2"/>
                <a:gd name="T1" fmla="*/ 5 h 5"/>
                <a:gd name="T2" fmla="*/ 2 w 2"/>
                <a:gd name="T3" fmla="*/ 0 h 5"/>
                <a:gd name="T4" fmla="*/ 2 w 2"/>
                <a:gd name="T5" fmla="*/ 0 h 5"/>
                <a:gd name="T6" fmla="*/ 0 w 2"/>
                <a:gd name="T7" fmla="*/ 5 h 5"/>
              </a:gdLst>
              <a:ahLst/>
              <a:cxnLst>
                <a:cxn ang="0">
                  <a:pos x="T0" y="T1"/>
                </a:cxn>
                <a:cxn ang="0">
                  <a:pos x="T2" y="T3"/>
                </a:cxn>
                <a:cxn ang="0">
                  <a:pos x="T4" y="T5"/>
                </a:cxn>
                <a:cxn ang="0">
                  <a:pos x="T6" y="T7"/>
                </a:cxn>
              </a:cxnLst>
              <a:rect l="0" t="0" r="r" b="b"/>
              <a:pathLst>
                <a:path w="2" h="5">
                  <a:moveTo>
                    <a:pt x="0" y="5"/>
                  </a:moveTo>
                  <a:cubicBezTo>
                    <a:pt x="1" y="4"/>
                    <a:pt x="1" y="2"/>
                    <a:pt x="2" y="0"/>
                  </a:cubicBezTo>
                  <a:cubicBezTo>
                    <a:pt x="2" y="0"/>
                    <a:pt x="2" y="0"/>
                    <a:pt x="2" y="0"/>
                  </a:cubicBezTo>
                  <a:cubicBezTo>
                    <a:pt x="1" y="2"/>
                    <a:pt x="1"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9" name="Freeform 123"/>
            <p:cNvSpPr>
              <a:spLocks/>
            </p:cNvSpPr>
            <p:nvPr/>
          </p:nvSpPr>
          <p:spPr bwMode="black">
            <a:xfrm>
              <a:off x="1411288" y="2478088"/>
              <a:ext cx="3175" cy="7938"/>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0" name="Freeform 124"/>
            <p:cNvSpPr>
              <a:spLocks noEditPoints="1"/>
            </p:cNvSpPr>
            <p:nvPr/>
          </p:nvSpPr>
          <p:spPr bwMode="black">
            <a:xfrm>
              <a:off x="590550" y="2224088"/>
              <a:ext cx="812800" cy="344488"/>
            </a:xfrm>
            <a:custGeom>
              <a:avLst/>
              <a:gdLst>
                <a:gd name="T0" fmla="*/ 109 w 217"/>
                <a:gd name="T1" fmla="*/ 0 h 92"/>
                <a:gd name="T2" fmla="*/ 0 w 217"/>
                <a:gd name="T3" fmla="*/ 63 h 92"/>
                <a:gd name="T4" fmla="*/ 19 w 217"/>
                <a:gd name="T5" fmla="*/ 74 h 92"/>
                <a:gd name="T6" fmla="*/ 109 w 217"/>
                <a:gd name="T7" fmla="*/ 92 h 92"/>
                <a:gd name="T8" fmla="*/ 196 w 217"/>
                <a:gd name="T9" fmla="*/ 74 h 92"/>
                <a:gd name="T10" fmla="*/ 217 w 217"/>
                <a:gd name="T11" fmla="*/ 63 h 92"/>
                <a:gd name="T12" fmla="*/ 109 w 217"/>
                <a:gd name="T13" fmla="*/ 0 h 92"/>
                <a:gd name="T14" fmla="*/ 45 w 217"/>
                <a:gd name="T15" fmla="*/ 47 h 92"/>
                <a:gd name="T16" fmla="*/ 31 w 217"/>
                <a:gd name="T17" fmla="*/ 33 h 92"/>
                <a:gd name="T18" fmla="*/ 45 w 217"/>
                <a:gd name="T19" fmla="*/ 20 h 92"/>
                <a:gd name="T20" fmla="*/ 59 w 217"/>
                <a:gd name="T21" fmla="*/ 33 h 92"/>
                <a:gd name="T22" fmla="*/ 45 w 217"/>
                <a:gd name="T23" fmla="*/ 47 h 92"/>
                <a:gd name="T24" fmla="*/ 172 w 217"/>
                <a:gd name="T25" fmla="*/ 47 h 92"/>
                <a:gd name="T26" fmla="*/ 158 w 217"/>
                <a:gd name="T27" fmla="*/ 33 h 92"/>
                <a:gd name="T28" fmla="*/ 172 w 217"/>
                <a:gd name="T29" fmla="*/ 20 h 92"/>
                <a:gd name="T30" fmla="*/ 186 w 217"/>
                <a:gd name="T31" fmla="*/ 33 h 92"/>
                <a:gd name="T32" fmla="*/ 172 w 217"/>
                <a:gd name="T33"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 h="92">
                  <a:moveTo>
                    <a:pt x="109" y="0"/>
                  </a:moveTo>
                  <a:cubicBezTo>
                    <a:pt x="49" y="0"/>
                    <a:pt x="16" y="25"/>
                    <a:pt x="0" y="63"/>
                  </a:cubicBezTo>
                  <a:cubicBezTo>
                    <a:pt x="5" y="66"/>
                    <a:pt x="11" y="70"/>
                    <a:pt x="19" y="74"/>
                  </a:cubicBezTo>
                  <a:cubicBezTo>
                    <a:pt x="39" y="83"/>
                    <a:pt x="68" y="92"/>
                    <a:pt x="109" y="92"/>
                  </a:cubicBezTo>
                  <a:cubicBezTo>
                    <a:pt x="148" y="92"/>
                    <a:pt x="177" y="83"/>
                    <a:pt x="196" y="74"/>
                  </a:cubicBezTo>
                  <a:cubicBezTo>
                    <a:pt x="205" y="70"/>
                    <a:pt x="212" y="66"/>
                    <a:pt x="217" y="63"/>
                  </a:cubicBezTo>
                  <a:cubicBezTo>
                    <a:pt x="201" y="25"/>
                    <a:pt x="168" y="0"/>
                    <a:pt x="109" y="0"/>
                  </a:cubicBezTo>
                  <a:close/>
                  <a:moveTo>
                    <a:pt x="45" y="47"/>
                  </a:moveTo>
                  <a:cubicBezTo>
                    <a:pt x="37" y="47"/>
                    <a:pt x="31" y="41"/>
                    <a:pt x="31" y="33"/>
                  </a:cubicBezTo>
                  <a:cubicBezTo>
                    <a:pt x="31" y="26"/>
                    <a:pt x="37" y="20"/>
                    <a:pt x="45" y="20"/>
                  </a:cubicBezTo>
                  <a:cubicBezTo>
                    <a:pt x="53" y="20"/>
                    <a:pt x="59" y="26"/>
                    <a:pt x="59" y="33"/>
                  </a:cubicBezTo>
                  <a:cubicBezTo>
                    <a:pt x="59" y="41"/>
                    <a:pt x="53" y="47"/>
                    <a:pt x="45" y="47"/>
                  </a:cubicBezTo>
                  <a:close/>
                  <a:moveTo>
                    <a:pt x="172" y="47"/>
                  </a:moveTo>
                  <a:cubicBezTo>
                    <a:pt x="164" y="47"/>
                    <a:pt x="158" y="41"/>
                    <a:pt x="158" y="33"/>
                  </a:cubicBezTo>
                  <a:cubicBezTo>
                    <a:pt x="158" y="26"/>
                    <a:pt x="164" y="20"/>
                    <a:pt x="172" y="20"/>
                  </a:cubicBezTo>
                  <a:cubicBezTo>
                    <a:pt x="180" y="20"/>
                    <a:pt x="186" y="26"/>
                    <a:pt x="186" y="33"/>
                  </a:cubicBezTo>
                  <a:cubicBezTo>
                    <a:pt x="186" y="41"/>
                    <a:pt x="180" y="47"/>
                    <a:pt x="172"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1" name="Freeform 125"/>
            <p:cNvSpPr>
              <a:spLocks/>
            </p:cNvSpPr>
            <p:nvPr/>
          </p:nvSpPr>
          <p:spPr bwMode="black">
            <a:xfrm>
              <a:off x="1403350" y="2459038"/>
              <a:ext cx="7938" cy="19050"/>
            </a:xfrm>
            <a:custGeom>
              <a:avLst/>
              <a:gdLst>
                <a:gd name="T0" fmla="*/ 0 w 2"/>
                <a:gd name="T1" fmla="*/ 0 h 5"/>
                <a:gd name="T2" fmla="*/ 0 w 2"/>
                <a:gd name="T3" fmla="*/ 0 h 5"/>
                <a:gd name="T4" fmla="*/ 2 w 2"/>
                <a:gd name="T5" fmla="*/ 5 h 5"/>
                <a:gd name="T6" fmla="*/ 0 w 2"/>
                <a:gd name="T7" fmla="*/ 0 h 5"/>
              </a:gdLst>
              <a:ahLst/>
              <a:cxnLst>
                <a:cxn ang="0">
                  <a:pos x="T0" y="T1"/>
                </a:cxn>
                <a:cxn ang="0">
                  <a:pos x="T2" y="T3"/>
                </a:cxn>
                <a:cxn ang="0">
                  <a:pos x="T4" y="T5"/>
                </a:cxn>
                <a:cxn ang="0">
                  <a:pos x="T6" y="T7"/>
                </a:cxn>
              </a:cxnLst>
              <a:rect l="0" t="0" r="r" b="b"/>
              <a:pathLst>
                <a:path w="2" h="5">
                  <a:moveTo>
                    <a:pt x="0" y="0"/>
                  </a:moveTo>
                  <a:cubicBezTo>
                    <a:pt x="0" y="0"/>
                    <a:pt x="0" y="0"/>
                    <a:pt x="0" y="0"/>
                  </a:cubicBezTo>
                  <a:cubicBezTo>
                    <a:pt x="1" y="2"/>
                    <a:pt x="1" y="3"/>
                    <a:pt x="2" y="5"/>
                  </a:cubicBezTo>
                  <a:cubicBezTo>
                    <a:pt x="2" y="3"/>
                    <a:pt x="1"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2" name="Freeform 126"/>
            <p:cNvSpPr>
              <a:spLocks/>
            </p:cNvSpPr>
            <p:nvPr/>
          </p:nvSpPr>
          <p:spPr bwMode="black">
            <a:xfrm>
              <a:off x="750888" y="2006600"/>
              <a:ext cx="492125" cy="269875"/>
            </a:xfrm>
            <a:custGeom>
              <a:avLst/>
              <a:gdLst>
                <a:gd name="T0" fmla="*/ 2 w 131"/>
                <a:gd name="T1" fmla="*/ 11 h 72"/>
                <a:gd name="T2" fmla="*/ 61 w 131"/>
                <a:gd name="T3" fmla="*/ 70 h 72"/>
                <a:gd name="T4" fmla="*/ 66 w 131"/>
                <a:gd name="T5" fmla="*/ 72 h 72"/>
                <a:gd name="T6" fmla="*/ 70 w 131"/>
                <a:gd name="T7" fmla="*/ 70 h 72"/>
                <a:gd name="T8" fmla="*/ 129 w 131"/>
                <a:gd name="T9" fmla="*/ 11 h 72"/>
                <a:gd name="T10" fmla="*/ 129 w 131"/>
                <a:gd name="T11" fmla="*/ 2 h 72"/>
                <a:gd name="T12" fmla="*/ 121 w 131"/>
                <a:gd name="T13" fmla="*/ 2 h 72"/>
                <a:gd name="T14" fmla="*/ 66 w 131"/>
                <a:gd name="T15" fmla="*/ 57 h 72"/>
                <a:gd name="T16" fmla="*/ 10 w 131"/>
                <a:gd name="T17" fmla="*/ 2 h 72"/>
                <a:gd name="T18" fmla="*/ 2 w 131"/>
                <a:gd name="T19" fmla="*/ 2 h 72"/>
                <a:gd name="T20" fmla="*/ 2 w 131"/>
                <a:gd name="T21" fmla="*/ 1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72">
                  <a:moveTo>
                    <a:pt x="2" y="11"/>
                  </a:moveTo>
                  <a:cubicBezTo>
                    <a:pt x="61" y="70"/>
                    <a:pt x="61" y="70"/>
                    <a:pt x="61" y="70"/>
                  </a:cubicBezTo>
                  <a:cubicBezTo>
                    <a:pt x="62" y="71"/>
                    <a:pt x="64" y="72"/>
                    <a:pt x="66" y="72"/>
                  </a:cubicBezTo>
                  <a:cubicBezTo>
                    <a:pt x="67" y="72"/>
                    <a:pt x="69" y="71"/>
                    <a:pt x="70" y="70"/>
                  </a:cubicBezTo>
                  <a:cubicBezTo>
                    <a:pt x="129" y="11"/>
                    <a:pt x="129" y="11"/>
                    <a:pt x="129" y="11"/>
                  </a:cubicBezTo>
                  <a:cubicBezTo>
                    <a:pt x="131" y="8"/>
                    <a:pt x="131" y="5"/>
                    <a:pt x="129" y="2"/>
                  </a:cubicBezTo>
                  <a:cubicBezTo>
                    <a:pt x="127" y="0"/>
                    <a:pt x="123" y="0"/>
                    <a:pt x="121" y="2"/>
                  </a:cubicBezTo>
                  <a:cubicBezTo>
                    <a:pt x="66" y="57"/>
                    <a:pt x="66" y="57"/>
                    <a:pt x="66" y="57"/>
                  </a:cubicBezTo>
                  <a:cubicBezTo>
                    <a:pt x="10" y="2"/>
                    <a:pt x="10" y="2"/>
                    <a:pt x="10" y="2"/>
                  </a:cubicBezTo>
                  <a:cubicBezTo>
                    <a:pt x="8" y="0"/>
                    <a:pt x="4" y="0"/>
                    <a:pt x="2" y="2"/>
                  </a:cubicBezTo>
                  <a:cubicBezTo>
                    <a:pt x="0" y="5"/>
                    <a:pt x="0" y="8"/>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3" name="Oval 127"/>
            <p:cNvSpPr>
              <a:spLocks noChangeArrowheads="1"/>
            </p:cNvSpPr>
            <p:nvPr/>
          </p:nvSpPr>
          <p:spPr bwMode="black">
            <a:xfrm>
              <a:off x="731838" y="1987550"/>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4" name="Oval 128"/>
            <p:cNvSpPr>
              <a:spLocks noChangeArrowheads="1"/>
            </p:cNvSpPr>
            <p:nvPr/>
          </p:nvSpPr>
          <p:spPr bwMode="black">
            <a:xfrm>
              <a:off x="1174750" y="1987550"/>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5" name="Freeform 129"/>
            <p:cNvSpPr>
              <a:spLocks/>
            </p:cNvSpPr>
            <p:nvPr/>
          </p:nvSpPr>
          <p:spPr bwMode="black">
            <a:xfrm>
              <a:off x="342900" y="2549525"/>
              <a:ext cx="404813" cy="206375"/>
            </a:xfrm>
            <a:custGeom>
              <a:avLst/>
              <a:gdLst>
                <a:gd name="T0" fmla="*/ 101 w 108"/>
                <a:gd name="T1" fmla="*/ 34 h 55"/>
                <a:gd name="T2" fmla="*/ 14 w 108"/>
                <a:gd name="T3" fmla="*/ 2 h 55"/>
                <a:gd name="T4" fmla="*/ 1 w 108"/>
                <a:gd name="T5" fmla="*/ 8 h 55"/>
                <a:gd name="T6" fmla="*/ 7 w 108"/>
                <a:gd name="T7" fmla="*/ 21 h 55"/>
                <a:gd name="T8" fmla="*/ 94 w 108"/>
                <a:gd name="T9" fmla="*/ 53 h 55"/>
                <a:gd name="T10" fmla="*/ 107 w 108"/>
                <a:gd name="T11" fmla="*/ 47 h 55"/>
                <a:gd name="T12" fmla="*/ 101 w 108"/>
                <a:gd name="T13" fmla="*/ 34 h 55"/>
              </a:gdLst>
              <a:ahLst/>
              <a:cxnLst>
                <a:cxn ang="0">
                  <a:pos x="T0" y="T1"/>
                </a:cxn>
                <a:cxn ang="0">
                  <a:pos x="T2" y="T3"/>
                </a:cxn>
                <a:cxn ang="0">
                  <a:pos x="T4" y="T5"/>
                </a:cxn>
                <a:cxn ang="0">
                  <a:pos x="T6" y="T7"/>
                </a:cxn>
                <a:cxn ang="0">
                  <a:pos x="T8" y="T9"/>
                </a:cxn>
                <a:cxn ang="0">
                  <a:pos x="T10" y="T11"/>
                </a:cxn>
                <a:cxn ang="0">
                  <a:pos x="T12" y="T13"/>
                </a:cxn>
              </a:cxnLst>
              <a:rect l="0" t="0" r="r" b="b"/>
              <a:pathLst>
                <a:path w="108" h="55">
                  <a:moveTo>
                    <a:pt x="101" y="34"/>
                  </a:moveTo>
                  <a:cubicBezTo>
                    <a:pt x="14" y="2"/>
                    <a:pt x="14" y="2"/>
                    <a:pt x="14" y="2"/>
                  </a:cubicBezTo>
                  <a:cubicBezTo>
                    <a:pt x="9" y="0"/>
                    <a:pt x="3" y="3"/>
                    <a:pt x="1" y="8"/>
                  </a:cubicBezTo>
                  <a:cubicBezTo>
                    <a:pt x="0" y="13"/>
                    <a:pt x="2" y="19"/>
                    <a:pt x="7" y="21"/>
                  </a:cubicBezTo>
                  <a:cubicBezTo>
                    <a:pt x="94" y="53"/>
                    <a:pt x="94" y="53"/>
                    <a:pt x="94" y="53"/>
                  </a:cubicBezTo>
                  <a:cubicBezTo>
                    <a:pt x="99" y="55"/>
                    <a:pt x="105" y="52"/>
                    <a:pt x="107" y="47"/>
                  </a:cubicBezTo>
                  <a:cubicBezTo>
                    <a:pt x="108" y="42"/>
                    <a:pt x="106" y="36"/>
                    <a:pt x="10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6" name="Freeform 130"/>
            <p:cNvSpPr>
              <a:spLocks/>
            </p:cNvSpPr>
            <p:nvPr/>
          </p:nvSpPr>
          <p:spPr bwMode="black">
            <a:xfrm>
              <a:off x="390525" y="3063875"/>
              <a:ext cx="409575" cy="201613"/>
            </a:xfrm>
            <a:custGeom>
              <a:avLst/>
              <a:gdLst>
                <a:gd name="T0" fmla="*/ 95 w 109"/>
                <a:gd name="T1" fmla="*/ 2 h 54"/>
                <a:gd name="T2" fmla="*/ 8 w 109"/>
                <a:gd name="T3" fmla="*/ 34 h 54"/>
                <a:gd name="T4" fmla="*/ 2 w 109"/>
                <a:gd name="T5" fmla="*/ 47 h 54"/>
                <a:gd name="T6" fmla="*/ 15 w 109"/>
                <a:gd name="T7" fmla="*/ 53 h 54"/>
                <a:gd name="T8" fmla="*/ 102 w 109"/>
                <a:gd name="T9" fmla="*/ 20 h 54"/>
                <a:gd name="T10" fmla="*/ 107 w 109"/>
                <a:gd name="T11" fmla="*/ 8 h 54"/>
                <a:gd name="T12" fmla="*/ 95 w 109"/>
                <a:gd name="T13" fmla="*/ 2 h 54"/>
              </a:gdLst>
              <a:ahLst/>
              <a:cxnLst>
                <a:cxn ang="0">
                  <a:pos x="T0" y="T1"/>
                </a:cxn>
                <a:cxn ang="0">
                  <a:pos x="T2" y="T3"/>
                </a:cxn>
                <a:cxn ang="0">
                  <a:pos x="T4" y="T5"/>
                </a:cxn>
                <a:cxn ang="0">
                  <a:pos x="T6" y="T7"/>
                </a:cxn>
                <a:cxn ang="0">
                  <a:pos x="T8" y="T9"/>
                </a:cxn>
                <a:cxn ang="0">
                  <a:pos x="T10" y="T11"/>
                </a:cxn>
                <a:cxn ang="0">
                  <a:pos x="T12" y="T13"/>
                </a:cxn>
              </a:cxnLst>
              <a:rect l="0" t="0" r="r" b="b"/>
              <a:pathLst>
                <a:path w="109" h="54">
                  <a:moveTo>
                    <a:pt x="95" y="2"/>
                  </a:moveTo>
                  <a:cubicBezTo>
                    <a:pt x="8" y="34"/>
                    <a:pt x="8" y="34"/>
                    <a:pt x="8" y="34"/>
                  </a:cubicBezTo>
                  <a:cubicBezTo>
                    <a:pt x="3" y="36"/>
                    <a:pt x="0" y="41"/>
                    <a:pt x="2" y="47"/>
                  </a:cubicBezTo>
                  <a:cubicBezTo>
                    <a:pt x="4" y="52"/>
                    <a:pt x="10" y="54"/>
                    <a:pt x="15" y="53"/>
                  </a:cubicBezTo>
                  <a:cubicBezTo>
                    <a:pt x="102" y="20"/>
                    <a:pt x="102" y="20"/>
                    <a:pt x="102" y="20"/>
                  </a:cubicBezTo>
                  <a:cubicBezTo>
                    <a:pt x="107" y="19"/>
                    <a:pt x="109" y="13"/>
                    <a:pt x="107" y="8"/>
                  </a:cubicBezTo>
                  <a:cubicBezTo>
                    <a:pt x="106" y="2"/>
                    <a:pt x="100" y="0"/>
                    <a:pt x="9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7" name="Freeform 131"/>
            <p:cNvSpPr>
              <a:spLocks/>
            </p:cNvSpPr>
            <p:nvPr/>
          </p:nvSpPr>
          <p:spPr bwMode="black">
            <a:xfrm>
              <a:off x="307975" y="2882900"/>
              <a:ext cx="428625" cy="76200"/>
            </a:xfrm>
            <a:custGeom>
              <a:avLst/>
              <a:gdLst>
                <a:gd name="T0" fmla="*/ 104 w 114"/>
                <a:gd name="T1" fmla="*/ 0 h 20"/>
                <a:gd name="T2" fmla="*/ 10 w 114"/>
                <a:gd name="T3" fmla="*/ 0 h 20"/>
                <a:gd name="T4" fmla="*/ 0 w 114"/>
                <a:gd name="T5" fmla="*/ 10 h 20"/>
                <a:gd name="T6" fmla="*/ 10 w 114"/>
                <a:gd name="T7" fmla="*/ 20 h 20"/>
                <a:gd name="T8" fmla="*/ 104 w 114"/>
                <a:gd name="T9" fmla="*/ 20 h 20"/>
                <a:gd name="T10" fmla="*/ 114 w 114"/>
                <a:gd name="T11" fmla="*/ 10 h 20"/>
                <a:gd name="T12" fmla="*/ 104 w 11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4" h="20">
                  <a:moveTo>
                    <a:pt x="104" y="0"/>
                  </a:moveTo>
                  <a:cubicBezTo>
                    <a:pt x="10" y="0"/>
                    <a:pt x="10" y="0"/>
                    <a:pt x="10" y="0"/>
                  </a:cubicBezTo>
                  <a:cubicBezTo>
                    <a:pt x="5" y="0"/>
                    <a:pt x="0" y="4"/>
                    <a:pt x="0" y="10"/>
                  </a:cubicBezTo>
                  <a:cubicBezTo>
                    <a:pt x="0" y="15"/>
                    <a:pt x="5" y="20"/>
                    <a:pt x="10" y="20"/>
                  </a:cubicBezTo>
                  <a:cubicBezTo>
                    <a:pt x="104" y="20"/>
                    <a:pt x="104" y="20"/>
                    <a:pt x="104" y="20"/>
                  </a:cubicBezTo>
                  <a:cubicBezTo>
                    <a:pt x="110" y="20"/>
                    <a:pt x="114" y="15"/>
                    <a:pt x="114" y="10"/>
                  </a:cubicBezTo>
                  <a:cubicBezTo>
                    <a:pt x="114" y="4"/>
                    <a:pt x="110"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8" name="Freeform 132"/>
            <p:cNvSpPr>
              <a:spLocks/>
            </p:cNvSpPr>
            <p:nvPr/>
          </p:nvSpPr>
          <p:spPr bwMode="black">
            <a:xfrm>
              <a:off x="1246188" y="2549525"/>
              <a:ext cx="409575" cy="206375"/>
            </a:xfrm>
            <a:custGeom>
              <a:avLst/>
              <a:gdLst>
                <a:gd name="T0" fmla="*/ 14 w 109"/>
                <a:gd name="T1" fmla="*/ 53 h 55"/>
                <a:gd name="T2" fmla="*/ 101 w 109"/>
                <a:gd name="T3" fmla="*/ 21 h 55"/>
                <a:gd name="T4" fmla="*/ 107 w 109"/>
                <a:gd name="T5" fmla="*/ 8 h 55"/>
                <a:gd name="T6" fmla="*/ 94 w 109"/>
                <a:gd name="T7" fmla="*/ 2 h 55"/>
                <a:gd name="T8" fmla="*/ 7 w 109"/>
                <a:gd name="T9" fmla="*/ 34 h 55"/>
                <a:gd name="T10" fmla="*/ 2 w 109"/>
                <a:gd name="T11" fmla="*/ 47 h 55"/>
                <a:gd name="T12" fmla="*/ 14 w 109"/>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109" h="55">
                  <a:moveTo>
                    <a:pt x="14" y="53"/>
                  </a:moveTo>
                  <a:cubicBezTo>
                    <a:pt x="101" y="21"/>
                    <a:pt x="101" y="21"/>
                    <a:pt x="101" y="21"/>
                  </a:cubicBezTo>
                  <a:cubicBezTo>
                    <a:pt x="106" y="19"/>
                    <a:pt x="109" y="13"/>
                    <a:pt x="107" y="8"/>
                  </a:cubicBezTo>
                  <a:cubicBezTo>
                    <a:pt x="105" y="3"/>
                    <a:pt x="99" y="0"/>
                    <a:pt x="94" y="2"/>
                  </a:cubicBezTo>
                  <a:cubicBezTo>
                    <a:pt x="7" y="34"/>
                    <a:pt x="7" y="34"/>
                    <a:pt x="7" y="34"/>
                  </a:cubicBezTo>
                  <a:cubicBezTo>
                    <a:pt x="2" y="36"/>
                    <a:pt x="0" y="42"/>
                    <a:pt x="2" y="47"/>
                  </a:cubicBezTo>
                  <a:cubicBezTo>
                    <a:pt x="3" y="52"/>
                    <a:pt x="9" y="55"/>
                    <a:pt x="14"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19" name="Freeform 133"/>
            <p:cNvSpPr>
              <a:spLocks/>
            </p:cNvSpPr>
            <p:nvPr/>
          </p:nvSpPr>
          <p:spPr bwMode="black">
            <a:xfrm>
              <a:off x="1193800" y="3063875"/>
              <a:ext cx="409575" cy="201613"/>
            </a:xfrm>
            <a:custGeom>
              <a:avLst/>
              <a:gdLst>
                <a:gd name="T0" fmla="*/ 8 w 109"/>
                <a:gd name="T1" fmla="*/ 20 h 54"/>
                <a:gd name="T2" fmla="*/ 94 w 109"/>
                <a:gd name="T3" fmla="*/ 53 h 54"/>
                <a:gd name="T4" fmla="*/ 107 w 109"/>
                <a:gd name="T5" fmla="*/ 47 h 54"/>
                <a:gd name="T6" fmla="*/ 101 w 109"/>
                <a:gd name="T7" fmla="*/ 34 h 54"/>
                <a:gd name="T8" fmla="*/ 14 w 109"/>
                <a:gd name="T9" fmla="*/ 2 h 54"/>
                <a:gd name="T10" fmla="*/ 2 w 109"/>
                <a:gd name="T11" fmla="*/ 8 h 54"/>
                <a:gd name="T12" fmla="*/ 8 w 109"/>
                <a:gd name="T13" fmla="*/ 20 h 54"/>
              </a:gdLst>
              <a:ahLst/>
              <a:cxnLst>
                <a:cxn ang="0">
                  <a:pos x="T0" y="T1"/>
                </a:cxn>
                <a:cxn ang="0">
                  <a:pos x="T2" y="T3"/>
                </a:cxn>
                <a:cxn ang="0">
                  <a:pos x="T4" y="T5"/>
                </a:cxn>
                <a:cxn ang="0">
                  <a:pos x="T6" y="T7"/>
                </a:cxn>
                <a:cxn ang="0">
                  <a:pos x="T8" y="T9"/>
                </a:cxn>
                <a:cxn ang="0">
                  <a:pos x="T10" y="T11"/>
                </a:cxn>
                <a:cxn ang="0">
                  <a:pos x="T12" y="T13"/>
                </a:cxn>
              </a:cxnLst>
              <a:rect l="0" t="0" r="r" b="b"/>
              <a:pathLst>
                <a:path w="109" h="54">
                  <a:moveTo>
                    <a:pt x="8" y="20"/>
                  </a:moveTo>
                  <a:cubicBezTo>
                    <a:pt x="94" y="53"/>
                    <a:pt x="94" y="53"/>
                    <a:pt x="94" y="53"/>
                  </a:cubicBezTo>
                  <a:cubicBezTo>
                    <a:pt x="99" y="54"/>
                    <a:pt x="105" y="52"/>
                    <a:pt x="107" y="47"/>
                  </a:cubicBezTo>
                  <a:cubicBezTo>
                    <a:pt x="109" y="41"/>
                    <a:pt x="106" y="36"/>
                    <a:pt x="101" y="34"/>
                  </a:cubicBezTo>
                  <a:cubicBezTo>
                    <a:pt x="14" y="2"/>
                    <a:pt x="14" y="2"/>
                    <a:pt x="14" y="2"/>
                  </a:cubicBezTo>
                  <a:cubicBezTo>
                    <a:pt x="9" y="0"/>
                    <a:pt x="4" y="2"/>
                    <a:pt x="2" y="8"/>
                  </a:cubicBezTo>
                  <a:cubicBezTo>
                    <a:pt x="0" y="13"/>
                    <a:pt x="2" y="19"/>
                    <a:pt x="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20" name="Freeform 134"/>
            <p:cNvSpPr>
              <a:spLocks/>
            </p:cNvSpPr>
            <p:nvPr/>
          </p:nvSpPr>
          <p:spPr bwMode="black">
            <a:xfrm>
              <a:off x="1257300" y="2882900"/>
              <a:ext cx="428625" cy="76200"/>
            </a:xfrm>
            <a:custGeom>
              <a:avLst/>
              <a:gdLst>
                <a:gd name="T0" fmla="*/ 10 w 114"/>
                <a:gd name="T1" fmla="*/ 20 h 20"/>
                <a:gd name="T2" fmla="*/ 104 w 114"/>
                <a:gd name="T3" fmla="*/ 20 h 20"/>
                <a:gd name="T4" fmla="*/ 114 w 114"/>
                <a:gd name="T5" fmla="*/ 10 h 20"/>
                <a:gd name="T6" fmla="*/ 104 w 114"/>
                <a:gd name="T7" fmla="*/ 0 h 20"/>
                <a:gd name="T8" fmla="*/ 10 w 114"/>
                <a:gd name="T9" fmla="*/ 0 h 20"/>
                <a:gd name="T10" fmla="*/ 0 w 114"/>
                <a:gd name="T11" fmla="*/ 10 h 20"/>
                <a:gd name="T12" fmla="*/ 10 w 11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4" h="20">
                  <a:moveTo>
                    <a:pt x="10" y="20"/>
                  </a:moveTo>
                  <a:cubicBezTo>
                    <a:pt x="104" y="20"/>
                    <a:pt x="104" y="20"/>
                    <a:pt x="104" y="20"/>
                  </a:cubicBezTo>
                  <a:cubicBezTo>
                    <a:pt x="109" y="20"/>
                    <a:pt x="114" y="15"/>
                    <a:pt x="114" y="10"/>
                  </a:cubicBezTo>
                  <a:cubicBezTo>
                    <a:pt x="114" y="4"/>
                    <a:pt x="109" y="0"/>
                    <a:pt x="104" y="0"/>
                  </a:cubicBezTo>
                  <a:cubicBezTo>
                    <a:pt x="10" y="0"/>
                    <a:pt x="10" y="0"/>
                    <a:pt x="10" y="0"/>
                  </a:cubicBezTo>
                  <a:cubicBezTo>
                    <a:pt x="4" y="0"/>
                    <a:pt x="0" y="4"/>
                    <a:pt x="0" y="10"/>
                  </a:cubicBezTo>
                  <a:cubicBezTo>
                    <a:pt x="0" y="15"/>
                    <a:pt x="4" y="20"/>
                    <a:pt x="1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grpSp>
      <p:grpSp>
        <p:nvGrpSpPr>
          <p:cNvPr id="85" name="Group 84"/>
          <p:cNvGrpSpPr/>
          <p:nvPr/>
        </p:nvGrpSpPr>
        <p:grpSpPr bwMode="black">
          <a:xfrm>
            <a:off x="6815194" y="2555605"/>
            <a:ext cx="282961" cy="289406"/>
            <a:chOff x="307975" y="1987550"/>
            <a:chExt cx="1377950" cy="1409701"/>
          </a:xfrm>
          <a:solidFill>
            <a:srgbClr val="FFFFFF"/>
          </a:solidFill>
        </p:grpSpPr>
        <p:sp>
          <p:nvSpPr>
            <p:cNvPr id="86" name="Freeform 118"/>
            <p:cNvSpPr>
              <a:spLocks/>
            </p:cNvSpPr>
            <p:nvPr/>
          </p:nvSpPr>
          <p:spPr bwMode="black">
            <a:xfrm>
              <a:off x="538163" y="2516188"/>
              <a:ext cx="917575" cy="881063"/>
            </a:xfrm>
            <a:custGeom>
              <a:avLst/>
              <a:gdLst>
                <a:gd name="T0" fmla="*/ 237 w 245"/>
                <a:gd name="T1" fmla="*/ 0 h 235"/>
                <a:gd name="T2" fmla="*/ 218 w 245"/>
                <a:gd name="T3" fmla="*/ 10 h 235"/>
                <a:gd name="T4" fmla="*/ 131 w 245"/>
                <a:gd name="T5" fmla="*/ 30 h 235"/>
                <a:gd name="T6" fmla="*/ 131 w 245"/>
                <a:gd name="T7" fmla="*/ 201 h 235"/>
                <a:gd name="T8" fmla="*/ 115 w 245"/>
                <a:gd name="T9" fmla="*/ 201 h 235"/>
                <a:gd name="T10" fmla="*/ 115 w 245"/>
                <a:gd name="T11" fmla="*/ 30 h 235"/>
                <a:gd name="T12" fmla="*/ 27 w 245"/>
                <a:gd name="T13" fmla="*/ 10 h 235"/>
                <a:gd name="T14" fmla="*/ 9 w 245"/>
                <a:gd name="T15" fmla="*/ 0 h 235"/>
                <a:gd name="T16" fmla="*/ 0 w 245"/>
                <a:gd name="T17" fmla="*/ 67 h 235"/>
                <a:gd name="T18" fmla="*/ 123 w 245"/>
                <a:gd name="T19" fmla="*/ 235 h 235"/>
                <a:gd name="T20" fmla="*/ 245 w 245"/>
                <a:gd name="T21" fmla="*/ 67 h 235"/>
                <a:gd name="T22" fmla="*/ 237 w 245"/>
                <a:gd name="T23"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35">
                  <a:moveTo>
                    <a:pt x="237" y="0"/>
                  </a:moveTo>
                  <a:cubicBezTo>
                    <a:pt x="232" y="3"/>
                    <a:pt x="226" y="7"/>
                    <a:pt x="218" y="10"/>
                  </a:cubicBezTo>
                  <a:cubicBezTo>
                    <a:pt x="198" y="20"/>
                    <a:pt x="169" y="29"/>
                    <a:pt x="131" y="30"/>
                  </a:cubicBezTo>
                  <a:cubicBezTo>
                    <a:pt x="131" y="201"/>
                    <a:pt x="131" y="201"/>
                    <a:pt x="131" y="201"/>
                  </a:cubicBezTo>
                  <a:cubicBezTo>
                    <a:pt x="115" y="201"/>
                    <a:pt x="115" y="201"/>
                    <a:pt x="115" y="201"/>
                  </a:cubicBezTo>
                  <a:cubicBezTo>
                    <a:pt x="115" y="30"/>
                    <a:pt x="115" y="30"/>
                    <a:pt x="115" y="30"/>
                  </a:cubicBezTo>
                  <a:cubicBezTo>
                    <a:pt x="76" y="29"/>
                    <a:pt x="47" y="20"/>
                    <a:pt x="27" y="10"/>
                  </a:cubicBezTo>
                  <a:cubicBezTo>
                    <a:pt x="19" y="7"/>
                    <a:pt x="13" y="3"/>
                    <a:pt x="9" y="0"/>
                  </a:cubicBezTo>
                  <a:cubicBezTo>
                    <a:pt x="3" y="20"/>
                    <a:pt x="0" y="43"/>
                    <a:pt x="0" y="67"/>
                  </a:cubicBezTo>
                  <a:cubicBezTo>
                    <a:pt x="0" y="149"/>
                    <a:pt x="61" y="235"/>
                    <a:pt x="123" y="235"/>
                  </a:cubicBezTo>
                  <a:cubicBezTo>
                    <a:pt x="184" y="235"/>
                    <a:pt x="245" y="149"/>
                    <a:pt x="245" y="67"/>
                  </a:cubicBezTo>
                  <a:cubicBezTo>
                    <a:pt x="245" y="43"/>
                    <a:pt x="242" y="20"/>
                    <a:pt x="2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87" name="Freeform 119"/>
            <p:cNvSpPr>
              <a:spLocks/>
            </p:cNvSpPr>
            <p:nvPr/>
          </p:nvSpPr>
          <p:spPr bwMode="black">
            <a:xfrm>
              <a:off x="579438" y="2478088"/>
              <a:ext cx="3175" cy="7938"/>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1"/>
                    <a:pt x="0" y="2"/>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88" name="Freeform 120"/>
            <p:cNvSpPr>
              <a:spLocks/>
            </p:cNvSpPr>
            <p:nvPr/>
          </p:nvSpPr>
          <p:spPr bwMode="black">
            <a:xfrm>
              <a:off x="571500" y="2486025"/>
              <a:ext cx="7938" cy="30163"/>
            </a:xfrm>
            <a:custGeom>
              <a:avLst/>
              <a:gdLst>
                <a:gd name="T0" fmla="*/ 2 w 2"/>
                <a:gd name="T1" fmla="*/ 0 h 8"/>
                <a:gd name="T2" fmla="*/ 0 w 2"/>
                <a:gd name="T3" fmla="*/ 8 h 8"/>
                <a:gd name="T4" fmla="*/ 2 w 2"/>
                <a:gd name="T5" fmla="*/ 0 h 8"/>
              </a:gdLst>
              <a:ahLst/>
              <a:cxnLst>
                <a:cxn ang="0">
                  <a:pos x="T0" y="T1"/>
                </a:cxn>
                <a:cxn ang="0">
                  <a:pos x="T2" y="T3"/>
                </a:cxn>
                <a:cxn ang="0">
                  <a:pos x="T4" y="T5"/>
                </a:cxn>
              </a:cxnLst>
              <a:rect l="0" t="0" r="r" b="b"/>
              <a:pathLst>
                <a:path w="2" h="8">
                  <a:moveTo>
                    <a:pt x="2" y="0"/>
                  </a:moveTo>
                  <a:cubicBezTo>
                    <a:pt x="1" y="3"/>
                    <a:pt x="0" y="5"/>
                    <a:pt x="0" y="8"/>
                  </a:cubicBezTo>
                  <a:cubicBezTo>
                    <a:pt x="0" y="5"/>
                    <a:pt x="1" y="3"/>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89" name="Freeform 121"/>
            <p:cNvSpPr>
              <a:spLocks/>
            </p:cNvSpPr>
            <p:nvPr/>
          </p:nvSpPr>
          <p:spPr bwMode="black">
            <a:xfrm>
              <a:off x="1414463" y="2486025"/>
              <a:ext cx="12700" cy="30163"/>
            </a:xfrm>
            <a:custGeom>
              <a:avLst/>
              <a:gdLst>
                <a:gd name="T0" fmla="*/ 0 w 3"/>
                <a:gd name="T1" fmla="*/ 0 h 8"/>
                <a:gd name="T2" fmla="*/ 3 w 3"/>
                <a:gd name="T3" fmla="*/ 8 h 8"/>
                <a:gd name="T4" fmla="*/ 0 w 3"/>
                <a:gd name="T5" fmla="*/ 0 h 8"/>
              </a:gdLst>
              <a:ahLst/>
              <a:cxnLst>
                <a:cxn ang="0">
                  <a:pos x="T0" y="T1"/>
                </a:cxn>
                <a:cxn ang="0">
                  <a:pos x="T2" y="T3"/>
                </a:cxn>
                <a:cxn ang="0">
                  <a:pos x="T4" y="T5"/>
                </a:cxn>
              </a:cxnLst>
              <a:rect l="0" t="0" r="r" b="b"/>
              <a:pathLst>
                <a:path w="3" h="8">
                  <a:moveTo>
                    <a:pt x="0" y="0"/>
                  </a:moveTo>
                  <a:cubicBezTo>
                    <a:pt x="1" y="3"/>
                    <a:pt x="2" y="5"/>
                    <a:pt x="3" y="8"/>
                  </a:cubicBezTo>
                  <a:cubicBezTo>
                    <a:pt x="2" y="5"/>
                    <a:pt x="1" y="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0" name="Freeform 122"/>
            <p:cNvSpPr>
              <a:spLocks/>
            </p:cNvSpPr>
            <p:nvPr/>
          </p:nvSpPr>
          <p:spPr bwMode="black">
            <a:xfrm>
              <a:off x="582613" y="2459038"/>
              <a:ext cx="7938" cy="19050"/>
            </a:xfrm>
            <a:custGeom>
              <a:avLst/>
              <a:gdLst>
                <a:gd name="T0" fmla="*/ 0 w 2"/>
                <a:gd name="T1" fmla="*/ 5 h 5"/>
                <a:gd name="T2" fmla="*/ 2 w 2"/>
                <a:gd name="T3" fmla="*/ 0 h 5"/>
                <a:gd name="T4" fmla="*/ 2 w 2"/>
                <a:gd name="T5" fmla="*/ 0 h 5"/>
                <a:gd name="T6" fmla="*/ 0 w 2"/>
                <a:gd name="T7" fmla="*/ 5 h 5"/>
              </a:gdLst>
              <a:ahLst/>
              <a:cxnLst>
                <a:cxn ang="0">
                  <a:pos x="T0" y="T1"/>
                </a:cxn>
                <a:cxn ang="0">
                  <a:pos x="T2" y="T3"/>
                </a:cxn>
                <a:cxn ang="0">
                  <a:pos x="T4" y="T5"/>
                </a:cxn>
                <a:cxn ang="0">
                  <a:pos x="T6" y="T7"/>
                </a:cxn>
              </a:cxnLst>
              <a:rect l="0" t="0" r="r" b="b"/>
              <a:pathLst>
                <a:path w="2" h="5">
                  <a:moveTo>
                    <a:pt x="0" y="5"/>
                  </a:moveTo>
                  <a:cubicBezTo>
                    <a:pt x="1" y="4"/>
                    <a:pt x="1" y="2"/>
                    <a:pt x="2" y="0"/>
                  </a:cubicBezTo>
                  <a:cubicBezTo>
                    <a:pt x="2" y="0"/>
                    <a:pt x="2" y="0"/>
                    <a:pt x="2" y="0"/>
                  </a:cubicBezTo>
                  <a:cubicBezTo>
                    <a:pt x="1" y="2"/>
                    <a:pt x="1"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1" name="Freeform 123"/>
            <p:cNvSpPr>
              <a:spLocks/>
            </p:cNvSpPr>
            <p:nvPr/>
          </p:nvSpPr>
          <p:spPr bwMode="black">
            <a:xfrm>
              <a:off x="1411288" y="2478088"/>
              <a:ext cx="3175" cy="7938"/>
            </a:xfrm>
            <a:custGeom>
              <a:avLst/>
              <a:gdLst>
                <a:gd name="T0" fmla="*/ 0 w 1"/>
                <a:gd name="T1" fmla="*/ 0 h 2"/>
                <a:gd name="T2" fmla="*/ 1 w 1"/>
                <a:gd name="T3" fmla="*/ 2 h 2"/>
                <a:gd name="T4" fmla="*/ 0 w 1"/>
                <a:gd name="T5" fmla="*/ 0 h 2"/>
              </a:gdLst>
              <a:ahLst/>
              <a:cxnLst>
                <a:cxn ang="0">
                  <a:pos x="T0" y="T1"/>
                </a:cxn>
                <a:cxn ang="0">
                  <a:pos x="T2" y="T3"/>
                </a:cxn>
                <a:cxn ang="0">
                  <a:pos x="T4" y="T5"/>
                </a:cxn>
              </a:cxnLst>
              <a:rect l="0" t="0" r="r" b="b"/>
              <a:pathLst>
                <a:path w="1" h="2">
                  <a:moveTo>
                    <a:pt x="0" y="0"/>
                  </a:moveTo>
                  <a:cubicBezTo>
                    <a:pt x="0" y="1"/>
                    <a:pt x="1" y="1"/>
                    <a:pt x="1" y="2"/>
                  </a:cubicBezTo>
                  <a:cubicBezTo>
                    <a:pt x="1"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2" name="Freeform 124"/>
            <p:cNvSpPr>
              <a:spLocks noEditPoints="1"/>
            </p:cNvSpPr>
            <p:nvPr/>
          </p:nvSpPr>
          <p:spPr bwMode="black">
            <a:xfrm>
              <a:off x="590550" y="2224088"/>
              <a:ext cx="812800" cy="344488"/>
            </a:xfrm>
            <a:custGeom>
              <a:avLst/>
              <a:gdLst>
                <a:gd name="T0" fmla="*/ 109 w 217"/>
                <a:gd name="T1" fmla="*/ 0 h 92"/>
                <a:gd name="T2" fmla="*/ 0 w 217"/>
                <a:gd name="T3" fmla="*/ 63 h 92"/>
                <a:gd name="T4" fmla="*/ 19 w 217"/>
                <a:gd name="T5" fmla="*/ 74 h 92"/>
                <a:gd name="T6" fmla="*/ 109 w 217"/>
                <a:gd name="T7" fmla="*/ 92 h 92"/>
                <a:gd name="T8" fmla="*/ 196 w 217"/>
                <a:gd name="T9" fmla="*/ 74 h 92"/>
                <a:gd name="T10" fmla="*/ 217 w 217"/>
                <a:gd name="T11" fmla="*/ 63 h 92"/>
                <a:gd name="T12" fmla="*/ 109 w 217"/>
                <a:gd name="T13" fmla="*/ 0 h 92"/>
                <a:gd name="T14" fmla="*/ 45 w 217"/>
                <a:gd name="T15" fmla="*/ 47 h 92"/>
                <a:gd name="T16" fmla="*/ 31 w 217"/>
                <a:gd name="T17" fmla="*/ 33 h 92"/>
                <a:gd name="T18" fmla="*/ 45 w 217"/>
                <a:gd name="T19" fmla="*/ 20 h 92"/>
                <a:gd name="T20" fmla="*/ 59 w 217"/>
                <a:gd name="T21" fmla="*/ 33 h 92"/>
                <a:gd name="T22" fmla="*/ 45 w 217"/>
                <a:gd name="T23" fmla="*/ 47 h 92"/>
                <a:gd name="T24" fmla="*/ 172 w 217"/>
                <a:gd name="T25" fmla="*/ 47 h 92"/>
                <a:gd name="T26" fmla="*/ 158 w 217"/>
                <a:gd name="T27" fmla="*/ 33 h 92"/>
                <a:gd name="T28" fmla="*/ 172 w 217"/>
                <a:gd name="T29" fmla="*/ 20 h 92"/>
                <a:gd name="T30" fmla="*/ 186 w 217"/>
                <a:gd name="T31" fmla="*/ 33 h 92"/>
                <a:gd name="T32" fmla="*/ 172 w 217"/>
                <a:gd name="T33" fmla="*/ 4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7" h="92">
                  <a:moveTo>
                    <a:pt x="109" y="0"/>
                  </a:moveTo>
                  <a:cubicBezTo>
                    <a:pt x="49" y="0"/>
                    <a:pt x="16" y="25"/>
                    <a:pt x="0" y="63"/>
                  </a:cubicBezTo>
                  <a:cubicBezTo>
                    <a:pt x="5" y="66"/>
                    <a:pt x="11" y="70"/>
                    <a:pt x="19" y="74"/>
                  </a:cubicBezTo>
                  <a:cubicBezTo>
                    <a:pt x="39" y="83"/>
                    <a:pt x="68" y="92"/>
                    <a:pt x="109" y="92"/>
                  </a:cubicBezTo>
                  <a:cubicBezTo>
                    <a:pt x="148" y="92"/>
                    <a:pt x="177" y="83"/>
                    <a:pt x="196" y="74"/>
                  </a:cubicBezTo>
                  <a:cubicBezTo>
                    <a:pt x="205" y="70"/>
                    <a:pt x="212" y="66"/>
                    <a:pt x="217" y="63"/>
                  </a:cubicBezTo>
                  <a:cubicBezTo>
                    <a:pt x="201" y="25"/>
                    <a:pt x="168" y="0"/>
                    <a:pt x="109" y="0"/>
                  </a:cubicBezTo>
                  <a:close/>
                  <a:moveTo>
                    <a:pt x="45" y="47"/>
                  </a:moveTo>
                  <a:cubicBezTo>
                    <a:pt x="37" y="47"/>
                    <a:pt x="31" y="41"/>
                    <a:pt x="31" y="33"/>
                  </a:cubicBezTo>
                  <a:cubicBezTo>
                    <a:pt x="31" y="26"/>
                    <a:pt x="37" y="20"/>
                    <a:pt x="45" y="20"/>
                  </a:cubicBezTo>
                  <a:cubicBezTo>
                    <a:pt x="53" y="20"/>
                    <a:pt x="59" y="26"/>
                    <a:pt x="59" y="33"/>
                  </a:cubicBezTo>
                  <a:cubicBezTo>
                    <a:pt x="59" y="41"/>
                    <a:pt x="53" y="47"/>
                    <a:pt x="45" y="47"/>
                  </a:cubicBezTo>
                  <a:close/>
                  <a:moveTo>
                    <a:pt x="172" y="47"/>
                  </a:moveTo>
                  <a:cubicBezTo>
                    <a:pt x="164" y="47"/>
                    <a:pt x="158" y="41"/>
                    <a:pt x="158" y="33"/>
                  </a:cubicBezTo>
                  <a:cubicBezTo>
                    <a:pt x="158" y="26"/>
                    <a:pt x="164" y="20"/>
                    <a:pt x="172" y="20"/>
                  </a:cubicBezTo>
                  <a:cubicBezTo>
                    <a:pt x="180" y="20"/>
                    <a:pt x="186" y="26"/>
                    <a:pt x="186" y="33"/>
                  </a:cubicBezTo>
                  <a:cubicBezTo>
                    <a:pt x="186" y="41"/>
                    <a:pt x="180" y="47"/>
                    <a:pt x="172"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3" name="Freeform 125"/>
            <p:cNvSpPr>
              <a:spLocks/>
            </p:cNvSpPr>
            <p:nvPr/>
          </p:nvSpPr>
          <p:spPr bwMode="black">
            <a:xfrm>
              <a:off x="1403350" y="2459038"/>
              <a:ext cx="7938" cy="19050"/>
            </a:xfrm>
            <a:custGeom>
              <a:avLst/>
              <a:gdLst>
                <a:gd name="T0" fmla="*/ 0 w 2"/>
                <a:gd name="T1" fmla="*/ 0 h 5"/>
                <a:gd name="T2" fmla="*/ 0 w 2"/>
                <a:gd name="T3" fmla="*/ 0 h 5"/>
                <a:gd name="T4" fmla="*/ 2 w 2"/>
                <a:gd name="T5" fmla="*/ 5 h 5"/>
                <a:gd name="T6" fmla="*/ 0 w 2"/>
                <a:gd name="T7" fmla="*/ 0 h 5"/>
              </a:gdLst>
              <a:ahLst/>
              <a:cxnLst>
                <a:cxn ang="0">
                  <a:pos x="T0" y="T1"/>
                </a:cxn>
                <a:cxn ang="0">
                  <a:pos x="T2" y="T3"/>
                </a:cxn>
                <a:cxn ang="0">
                  <a:pos x="T4" y="T5"/>
                </a:cxn>
                <a:cxn ang="0">
                  <a:pos x="T6" y="T7"/>
                </a:cxn>
              </a:cxnLst>
              <a:rect l="0" t="0" r="r" b="b"/>
              <a:pathLst>
                <a:path w="2" h="5">
                  <a:moveTo>
                    <a:pt x="0" y="0"/>
                  </a:moveTo>
                  <a:cubicBezTo>
                    <a:pt x="0" y="0"/>
                    <a:pt x="0" y="0"/>
                    <a:pt x="0" y="0"/>
                  </a:cubicBezTo>
                  <a:cubicBezTo>
                    <a:pt x="1" y="2"/>
                    <a:pt x="1" y="3"/>
                    <a:pt x="2" y="5"/>
                  </a:cubicBezTo>
                  <a:cubicBezTo>
                    <a:pt x="2" y="3"/>
                    <a:pt x="1"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4" name="Freeform 126"/>
            <p:cNvSpPr>
              <a:spLocks/>
            </p:cNvSpPr>
            <p:nvPr/>
          </p:nvSpPr>
          <p:spPr bwMode="black">
            <a:xfrm>
              <a:off x="750888" y="2006600"/>
              <a:ext cx="492125" cy="269875"/>
            </a:xfrm>
            <a:custGeom>
              <a:avLst/>
              <a:gdLst>
                <a:gd name="T0" fmla="*/ 2 w 131"/>
                <a:gd name="T1" fmla="*/ 11 h 72"/>
                <a:gd name="T2" fmla="*/ 61 w 131"/>
                <a:gd name="T3" fmla="*/ 70 h 72"/>
                <a:gd name="T4" fmla="*/ 66 w 131"/>
                <a:gd name="T5" fmla="*/ 72 h 72"/>
                <a:gd name="T6" fmla="*/ 70 w 131"/>
                <a:gd name="T7" fmla="*/ 70 h 72"/>
                <a:gd name="T8" fmla="*/ 129 w 131"/>
                <a:gd name="T9" fmla="*/ 11 h 72"/>
                <a:gd name="T10" fmla="*/ 129 w 131"/>
                <a:gd name="T11" fmla="*/ 2 h 72"/>
                <a:gd name="T12" fmla="*/ 121 w 131"/>
                <a:gd name="T13" fmla="*/ 2 h 72"/>
                <a:gd name="T14" fmla="*/ 66 w 131"/>
                <a:gd name="T15" fmla="*/ 57 h 72"/>
                <a:gd name="T16" fmla="*/ 10 w 131"/>
                <a:gd name="T17" fmla="*/ 2 h 72"/>
                <a:gd name="T18" fmla="*/ 2 w 131"/>
                <a:gd name="T19" fmla="*/ 2 h 72"/>
                <a:gd name="T20" fmla="*/ 2 w 131"/>
                <a:gd name="T21" fmla="*/ 1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72">
                  <a:moveTo>
                    <a:pt x="2" y="11"/>
                  </a:moveTo>
                  <a:cubicBezTo>
                    <a:pt x="61" y="70"/>
                    <a:pt x="61" y="70"/>
                    <a:pt x="61" y="70"/>
                  </a:cubicBezTo>
                  <a:cubicBezTo>
                    <a:pt x="62" y="71"/>
                    <a:pt x="64" y="72"/>
                    <a:pt x="66" y="72"/>
                  </a:cubicBezTo>
                  <a:cubicBezTo>
                    <a:pt x="67" y="72"/>
                    <a:pt x="69" y="71"/>
                    <a:pt x="70" y="70"/>
                  </a:cubicBezTo>
                  <a:cubicBezTo>
                    <a:pt x="129" y="11"/>
                    <a:pt x="129" y="11"/>
                    <a:pt x="129" y="11"/>
                  </a:cubicBezTo>
                  <a:cubicBezTo>
                    <a:pt x="131" y="8"/>
                    <a:pt x="131" y="5"/>
                    <a:pt x="129" y="2"/>
                  </a:cubicBezTo>
                  <a:cubicBezTo>
                    <a:pt x="127" y="0"/>
                    <a:pt x="123" y="0"/>
                    <a:pt x="121" y="2"/>
                  </a:cubicBezTo>
                  <a:cubicBezTo>
                    <a:pt x="66" y="57"/>
                    <a:pt x="66" y="57"/>
                    <a:pt x="66" y="57"/>
                  </a:cubicBezTo>
                  <a:cubicBezTo>
                    <a:pt x="10" y="2"/>
                    <a:pt x="10" y="2"/>
                    <a:pt x="10" y="2"/>
                  </a:cubicBezTo>
                  <a:cubicBezTo>
                    <a:pt x="8" y="0"/>
                    <a:pt x="4" y="0"/>
                    <a:pt x="2" y="2"/>
                  </a:cubicBezTo>
                  <a:cubicBezTo>
                    <a:pt x="0" y="5"/>
                    <a:pt x="0" y="8"/>
                    <a:pt x="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5" name="Oval 127"/>
            <p:cNvSpPr>
              <a:spLocks noChangeArrowheads="1"/>
            </p:cNvSpPr>
            <p:nvPr/>
          </p:nvSpPr>
          <p:spPr bwMode="black">
            <a:xfrm>
              <a:off x="731838" y="1987550"/>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6" name="Oval 128"/>
            <p:cNvSpPr>
              <a:spLocks noChangeArrowheads="1"/>
            </p:cNvSpPr>
            <p:nvPr/>
          </p:nvSpPr>
          <p:spPr bwMode="black">
            <a:xfrm>
              <a:off x="1174750" y="1987550"/>
              <a:ext cx="87313" cy="857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7" name="Freeform 129"/>
            <p:cNvSpPr>
              <a:spLocks/>
            </p:cNvSpPr>
            <p:nvPr/>
          </p:nvSpPr>
          <p:spPr bwMode="black">
            <a:xfrm>
              <a:off x="342900" y="2549525"/>
              <a:ext cx="404813" cy="206375"/>
            </a:xfrm>
            <a:custGeom>
              <a:avLst/>
              <a:gdLst>
                <a:gd name="T0" fmla="*/ 101 w 108"/>
                <a:gd name="T1" fmla="*/ 34 h 55"/>
                <a:gd name="T2" fmla="*/ 14 w 108"/>
                <a:gd name="T3" fmla="*/ 2 h 55"/>
                <a:gd name="T4" fmla="*/ 1 w 108"/>
                <a:gd name="T5" fmla="*/ 8 h 55"/>
                <a:gd name="T6" fmla="*/ 7 w 108"/>
                <a:gd name="T7" fmla="*/ 21 h 55"/>
                <a:gd name="T8" fmla="*/ 94 w 108"/>
                <a:gd name="T9" fmla="*/ 53 h 55"/>
                <a:gd name="T10" fmla="*/ 107 w 108"/>
                <a:gd name="T11" fmla="*/ 47 h 55"/>
                <a:gd name="T12" fmla="*/ 101 w 108"/>
                <a:gd name="T13" fmla="*/ 34 h 55"/>
              </a:gdLst>
              <a:ahLst/>
              <a:cxnLst>
                <a:cxn ang="0">
                  <a:pos x="T0" y="T1"/>
                </a:cxn>
                <a:cxn ang="0">
                  <a:pos x="T2" y="T3"/>
                </a:cxn>
                <a:cxn ang="0">
                  <a:pos x="T4" y="T5"/>
                </a:cxn>
                <a:cxn ang="0">
                  <a:pos x="T6" y="T7"/>
                </a:cxn>
                <a:cxn ang="0">
                  <a:pos x="T8" y="T9"/>
                </a:cxn>
                <a:cxn ang="0">
                  <a:pos x="T10" y="T11"/>
                </a:cxn>
                <a:cxn ang="0">
                  <a:pos x="T12" y="T13"/>
                </a:cxn>
              </a:cxnLst>
              <a:rect l="0" t="0" r="r" b="b"/>
              <a:pathLst>
                <a:path w="108" h="55">
                  <a:moveTo>
                    <a:pt x="101" y="34"/>
                  </a:moveTo>
                  <a:cubicBezTo>
                    <a:pt x="14" y="2"/>
                    <a:pt x="14" y="2"/>
                    <a:pt x="14" y="2"/>
                  </a:cubicBezTo>
                  <a:cubicBezTo>
                    <a:pt x="9" y="0"/>
                    <a:pt x="3" y="3"/>
                    <a:pt x="1" y="8"/>
                  </a:cubicBezTo>
                  <a:cubicBezTo>
                    <a:pt x="0" y="13"/>
                    <a:pt x="2" y="19"/>
                    <a:pt x="7" y="21"/>
                  </a:cubicBezTo>
                  <a:cubicBezTo>
                    <a:pt x="94" y="53"/>
                    <a:pt x="94" y="53"/>
                    <a:pt x="94" y="53"/>
                  </a:cubicBezTo>
                  <a:cubicBezTo>
                    <a:pt x="99" y="55"/>
                    <a:pt x="105" y="52"/>
                    <a:pt x="107" y="47"/>
                  </a:cubicBezTo>
                  <a:cubicBezTo>
                    <a:pt x="108" y="42"/>
                    <a:pt x="106" y="36"/>
                    <a:pt x="10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8" name="Freeform 130"/>
            <p:cNvSpPr>
              <a:spLocks/>
            </p:cNvSpPr>
            <p:nvPr/>
          </p:nvSpPr>
          <p:spPr bwMode="black">
            <a:xfrm>
              <a:off x="390525" y="3063875"/>
              <a:ext cx="409575" cy="201613"/>
            </a:xfrm>
            <a:custGeom>
              <a:avLst/>
              <a:gdLst>
                <a:gd name="T0" fmla="*/ 95 w 109"/>
                <a:gd name="T1" fmla="*/ 2 h 54"/>
                <a:gd name="T2" fmla="*/ 8 w 109"/>
                <a:gd name="T3" fmla="*/ 34 h 54"/>
                <a:gd name="T4" fmla="*/ 2 w 109"/>
                <a:gd name="T5" fmla="*/ 47 h 54"/>
                <a:gd name="T6" fmla="*/ 15 w 109"/>
                <a:gd name="T7" fmla="*/ 53 h 54"/>
                <a:gd name="T8" fmla="*/ 102 w 109"/>
                <a:gd name="T9" fmla="*/ 20 h 54"/>
                <a:gd name="T10" fmla="*/ 107 w 109"/>
                <a:gd name="T11" fmla="*/ 8 h 54"/>
                <a:gd name="T12" fmla="*/ 95 w 109"/>
                <a:gd name="T13" fmla="*/ 2 h 54"/>
              </a:gdLst>
              <a:ahLst/>
              <a:cxnLst>
                <a:cxn ang="0">
                  <a:pos x="T0" y="T1"/>
                </a:cxn>
                <a:cxn ang="0">
                  <a:pos x="T2" y="T3"/>
                </a:cxn>
                <a:cxn ang="0">
                  <a:pos x="T4" y="T5"/>
                </a:cxn>
                <a:cxn ang="0">
                  <a:pos x="T6" y="T7"/>
                </a:cxn>
                <a:cxn ang="0">
                  <a:pos x="T8" y="T9"/>
                </a:cxn>
                <a:cxn ang="0">
                  <a:pos x="T10" y="T11"/>
                </a:cxn>
                <a:cxn ang="0">
                  <a:pos x="T12" y="T13"/>
                </a:cxn>
              </a:cxnLst>
              <a:rect l="0" t="0" r="r" b="b"/>
              <a:pathLst>
                <a:path w="109" h="54">
                  <a:moveTo>
                    <a:pt x="95" y="2"/>
                  </a:moveTo>
                  <a:cubicBezTo>
                    <a:pt x="8" y="34"/>
                    <a:pt x="8" y="34"/>
                    <a:pt x="8" y="34"/>
                  </a:cubicBezTo>
                  <a:cubicBezTo>
                    <a:pt x="3" y="36"/>
                    <a:pt x="0" y="41"/>
                    <a:pt x="2" y="47"/>
                  </a:cubicBezTo>
                  <a:cubicBezTo>
                    <a:pt x="4" y="52"/>
                    <a:pt x="10" y="54"/>
                    <a:pt x="15" y="53"/>
                  </a:cubicBezTo>
                  <a:cubicBezTo>
                    <a:pt x="102" y="20"/>
                    <a:pt x="102" y="20"/>
                    <a:pt x="102" y="20"/>
                  </a:cubicBezTo>
                  <a:cubicBezTo>
                    <a:pt x="107" y="19"/>
                    <a:pt x="109" y="13"/>
                    <a:pt x="107" y="8"/>
                  </a:cubicBezTo>
                  <a:cubicBezTo>
                    <a:pt x="106" y="2"/>
                    <a:pt x="100" y="0"/>
                    <a:pt x="9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99" name="Freeform 131"/>
            <p:cNvSpPr>
              <a:spLocks/>
            </p:cNvSpPr>
            <p:nvPr/>
          </p:nvSpPr>
          <p:spPr bwMode="black">
            <a:xfrm>
              <a:off x="307975" y="2882900"/>
              <a:ext cx="428625" cy="76200"/>
            </a:xfrm>
            <a:custGeom>
              <a:avLst/>
              <a:gdLst>
                <a:gd name="T0" fmla="*/ 104 w 114"/>
                <a:gd name="T1" fmla="*/ 0 h 20"/>
                <a:gd name="T2" fmla="*/ 10 w 114"/>
                <a:gd name="T3" fmla="*/ 0 h 20"/>
                <a:gd name="T4" fmla="*/ 0 w 114"/>
                <a:gd name="T5" fmla="*/ 10 h 20"/>
                <a:gd name="T6" fmla="*/ 10 w 114"/>
                <a:gd name="T7" fmla="*/ 20 h 20"/>
                <a:gd name="T8" fmla="*/ 104 w 114"/>
                <a:gd name="T9" fmla="*/ 20 h 20"/>
                <a:gd name="T10" fmla="*/ 114 w 114"/>
                <a:gd name="T11" fmla="*/ 10 h 20"/>
                <a:gd name="T12" fmla="*/ 104 w 114"/>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4" h="20">
                  <a:moveTo>
                    <a:pt x="104" y="0"/>
                  </a:moveTo>
                  <a:cubicBezTo>
                    <a:pt x="10" y="0"/>
                    <a:pt x="10" y="0"/>
                    <a:pt x="10" y="0"/>
                  </a:cubicBezTo>
                  <a:cubicBezTo>
                    <a:pt x="5" y="0"/>
                    <a:pt x="0" y="4"/>
                    <a:pt x="0" y="10"/>
                  </a:cubicBezTo>
                  <a:cubicBezTo>
                    <a:pt x="0" y="15"/>
                    <a:pt x="5" y="20"/>
                    <a:pt x="10" y="20"/>
                  </a:cubicBezTo>
                  <a:cubicBezTo>
                    <a:pt x="104" y="20"/>
                    <a:pt x="104" y="20"/>
                    <a:pt x="104" y="20"/>
                  </a:cubicBezTo>
                  <a:cubicBezTo>
                    <a:pt x="110" y="20"/>
                    <a:pt x="114" y="15"/>
                    <a:pt x="114" y="10"/>
                  </a:cubicBezTo>
                  <a:cubicBezTo>
                    <a:pt x="114" y="4"/>
                    <a:pt x="110"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0" name="Freeform 132"/>
            <p:cNvSpPr>
              <a:spLocks/>
            </p:cNvSpPr>
            <p:nvPr/>
          </p:nvSpPr>
          <p:spPr bwMode="black">
            <a:xfrm>
              <a:off x="1246188" y="2549525"/>
              <a:ext cx="409575" cy="206375"/>
            </a:xfrm>
            <a:custGeom>
              <a:avLst/>
              <a:gdLst>
                <a:gd name="T0" fmla="*/ 14 w 109"/>
                <a:gd name="T1" fmla="*/ 53 h 55"/>
                <a:gd name="T2" fmla="*/ 101 w 109"/>
                <a:gd name="T3" fmla="*/ 21 h 55"/>
                <a:gd name="T4" fmla="*/ 107 w 109"/>
                <a:gd name="T5" fmla="*/ 8 h 55"/>
                <a:gd name="T6" fmla="*/ 94 w 109"/>
                <a:gd name="T7" fmla="*/ 2 h 55"/>
                <a:gd name="T8" fmla="*/ 7 w 109"/>
                <a:gd name="T9" fmla="*/ 34 h 55"/>
                <a:gd name="T10" fmla="*/ 2 w 109"/>
                <a:gd name="T11" fmla="*/ 47 h 55"/>
                <a:gd name="T12" fmla="*/ 14 w 109"/>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109" h="55">
                  <a:moveTo>
                    <a:pt x="14" y="53"/>
                  </a:moveTo>
                  <a:cubicBezTo>
                    <a:pt x="101" y="21"/>
                    <a:pt x="101" y="21"/>
                    <a:pt x="101" y="21"/>
                  </a:cubicBezTo>
                  <a:cubicBezTo>
                    <a:pt x="106" y="19"/>
                    <a:pt x="109" y="13"/>
                    <a:pt x="107" y="8"/>
                  </a:cubicBezTo>
                  <a:cubicBezTo>
                    <a:pt x="105" y="3"/>
                    <a:pt x="99" y="0"/>
                    <a:pt x="94" y="2"/>
                  </a:cubicBezTo>
                  <a:cubicBezTo>
                    <a:pt x="7" y="34"/>
                    <a:pt x="7" y="34"/>
                    <a:pt x="7" y="34"/>
                  </a:cubicBezTo>
                  <a:cubicBezTo>
                    <a:pt x="2" y="36"/>
                    <a:pt x="0" y="42"/>
                    <a:pt x="2" y="47"/>
                  </a:cubicBezTo>
                  <a:cubicBezTo>
                    <a:pt x="3" y="52"/>
                    <a:pt x="9" y="55"/>
                    <a:pt x="14"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1" name="Freeform 133"/>
            <p:cNvSpPr>
              <a:spLocks/>
            </p:cNvSpPr>
            <p:nvPr/>
          </p:nvSpPr>
          <p:spPr bwMode="black">
            <a:xfrm>
              <a:off x="1193800" y="3063875"/>
              <a:ext cx="409575" cy="201613"/>
            </a:xfrm>
            <a:custGeom>
              <a:avLst/>
              <a:gdLst>
                <a:gd name="T0" fmla="*/ 8 w 109"/>
                <a:gd name="T1" fmla="*/ 20 h 54"/>
                <a:gd name="T2" fmla="*/ 94 w 109"/>
                <a:gd name="T3" fmla="*/ 53 h 54"/>
                <a:gd name="T4" fmla="*/ 107 w 109"/>
                <a:gd name="T5" fmla="*/ 47 h 54"/>
                <a:gd name="T6" fmla="*/ 101 w 109"/>
                <a:gd name="T7" fmla="*/ 34 h 54"/>
                <a:gd name="T8" fmla="*/ 14 w 109"/>
                <a:gd name="T9" fmla="*/ 2 h 54"/>
                <a:gd name="T10" fmla="*/ 2 w 109"/>
                <a:gd name="T11" fmla="*/ 8 h 54"/>
                <a:gd name="T12" fmla="*/ 8 w 109"/>
                <a:gd name="T13" fmla="*/ 20 h 54"/>
              </a:gdLst>
              <a:ahLst/>
              <a:cxnLst>
                <a:cxn ang="0">
                  <a:pos x="T0" y="T1"/>
                </a:cxn>
                <a:cxn ang="0">
                  <a:pos x="T2" y="T3"/>
                </a:cxn>
                <a:cxn ang="0">
                  <a:pos x="T4" y="T5"/>
                </a:cxn>
                <a:cxn ang="0">
                  <a:pos x="T6" y="T7"/>
                </a:cxn>
                <a:cxn ang="0">
                  <a:pos x="T8" y="T9"/>
                </a:cxn>
                <a:cxn ang="0">
                  <a:pos x="T10" y="T11"/>
                </a:cxn>
                <a:cxn ang="0">
                  <a:pos x="T12" y="T13"/>
                </a:cxn>
              </a:cxnLst>
              <a:rect l="0" t="0" r="r" b="b"/>
              <a:pathLst>
                <a:path w="109" h="54">
                  <a:moveTo>
                    <a:pt x="8" y="20"/>
                  </a:moveTo>
                  <a:cubicBezTo>
                    <a:pt x="94" y="53"/>
                    <a:pt x="94" y="53"/>
                    <a:pt x="94" y="53"/>
                  </a:cubicBezTo>
                  <a:cubicBezTo>
                    <a:pt x="99" y="54"/>
                    <a:pt x="105" y="52"/>
                    <a:pt x="107" y="47"/>
                  </a:cubicBezTo>
                  <a:cubicBezTo>
                    <a:pt x="109" y="41"/>
                    <a:pt x="106" y="36"/>
                    <a:pt x="101" y="34"/>
                  </a:cubicBezTo>
                  <a:cubicBezTo>
                    <a:pt x="14" y="2"/>
                    <a:pt x="14" y="2"/>
                    <a:pt x="14" y="2"/>
                  </a:cubicBezTo>
                  <a:cubicBezTo>
                    <a:pt x="9" y="0"/>
                    <a:pt x="4" y="2"/>
                    <a:pt x="2" y="8"/>
                  </a:cubicBezTo>
                  <a:cubicBezTo>
                    <a:pt x="0" y="13"/>
                    <a:pt x="2" y="19"/>
                    <a:pt x="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sp>
          <p:nvSpPr>
            <p:cNvPr id="102" name="Freeform 134"/>
            <p:cNvSpPr>
              <a:spLocks/>
            </p:cNvSpPr>
            <p:nvPr/>
          </p:nvSpPr>
          <p:spPr bwMode="black">
            <a:xfrm>
              <a:off x="1257300" y="2882900"/>
              <a:ext cx="428625" cy="76200"/>
            </a:xfrm>
            <a:custGeom>
              <a:avLst/>
              <a:gdLst>
                <a:gd name="T0" fmla="*/ 10 w 114"/>
                <a:gd name="T1" fmla="*/ 20 h 20"/>
                <a:gd name="T2" fmla="*/ 104 w 114"/>
                <a:gd name="T3" fmla="*/ 20 h 20"/>
                <a:gd name="T4" fmla="*/ 114 w 114"/>
                <a:gd name="T5" fmla="*/ 10 h 20"/>
                <a:gd name="T6" fmla="*/ 104 w 114"/>
                <a:gd name="T7" fmla="*/ 0 h 20"/>
                <a:gd name="T8" fmla="*/ 10 w 114"/>
                <a:gd name="T9" fmla="*/ 0 h 20"/>
                <a:gd name="T10" fmla="*/ 0 w 114"/>
                <a:gd name="T11" fmla="*/ 10 h 20"/>
                <a:gd name="T12" fmla="*/ 10 w 11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4" h="20">
                  <a:moveTo>
                    <a:pt x="10" y="20"/>
                  </a:moveTo>
                  <a:cubicBezTo>
                    <a:pt x="104" y="20"/>
                    <a:pt x="104" y="20"/>
                    <a:pt x="104" y="20"/>
                  </a:cubicBezTo>
                  <a:cubicBezTo>
                    <a:pt x="109" y="20"/>
                    <a:pt x="114" y="15"/>
                    <a:pt x="114" y="10"/>
                  </a:cubicBezTo>
                  <a:cubicBezTo>
                    <a:pt x="114" y="4"/>
                    <a:pt x="109" y="0"/>
                    <a:pt x="104" y="0"/>
                  </a:cubicBezTo>
                  <a:cubicBezTo>
                    <a:pt x="10" y="0"/>
                    <a:pt x="10" y="0"/>
                    <a:pt x="10" y="0"/>
                  </a:cubicBezTo>
                  <a:cubicBezTo>
                    <a:pt x="4" y="0"/>
                    <a:pt x="0" y="4"/>
                    <a:pt x="0" y="10"/>
                  </a:cubicBezTo>
                  <a:cubicBezTo>
                    <a:pt x="0" y="15"/>
                    <a:pt x="4" y="20"/>
                    <a:pt x="1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solidFill>
                  <a:srgbClr val="FFFFFF"/>
                </a:solidFill>
              </a:endParaRPr>
            </a:p>
          </p:txBody>
        </p:sp>
      </p:grpSp>
      <p:pic>
        <p:nvPicPr>
          <p:cNvPr id="7" name="Picture 6"/>
          <p:cNvPicPr>
            <a:picLocks noChangeAspect="1"/>
          </p:cNvPicPr>
          <p:nvPr/>
        </p:nvPicPr>
        <p:blipFill>
          <a:blip r:embed="rId5"/>
          <a:stretch>
            <a:fillRect/>
          </a:stretch>
        </p:blipFill>
        <p:spPr>
          <a:xfrm>
            <a:off x="5012962" y="2521223"/>
            <a:ext cx="656082" cy="374904"/>
          </a:xfrm>
          <a:prstGeom prst="rect">
            <a:avLst/>
          </a:prstGeom>
        </p:spPr>
      </p:pic>
      <p:pic>
        <p:nvPicPr>
          <p:cNvPr id="83" name="Picture 82"/>
          <p:cNvPicPr>
            <a:picLocks noChangeAspect="1"/>
          </p:cNvPicPr>
          <p:nvPr/>
        </p:nvPicPr>
        <p:blipFill>
          <a:blip r:embed="rId5"/>
          <a:stretch>
            <a:fillRect/>
          </a:stretch>
        </p:blipFill>
        <p:spPr>
          <a:xfrm>
            <a:off x="5835033" y="2514412"/>
            <a:ext cx="656082" cy="374904"/>
          </a:xfrm>
          <a:prstGeom prst="rect">
            <a:avLst/>
          </a:prstGeom>
        </p:spPr>
      </p:pic>
      <p:pic>
        <p:nvPicPr>
          <p:cNvPr id="84" name="Picture 83"/>
          <p:cNvPicPr>
            <a:picLocks noChangeAspect="1"/>
          </p:cNvPicPr>
          <p:nvPr/>
        </p:nvPicPr>
        <p:blipFill>
          <a:blip r:embed="rId5"/>
          <a:stretch>
            <a:fillRect/>
          </a:stretch>
        </p:blipFill>
        <p:spPr>
          <a:xfrm>
            <a:off x="6622060" y="2518795"/>
            <a:ext cx="656082" cy="374904"/>
          </a:xfrm>
          <a:prstGeom prst="rect">
            <a:avLst/>
          </a:prstGeom>
        </p:spPr>
      </p:pic>
      <p:sp>
        <p:nvSpPr>
          <p:cNvPr id="471" name="Rounded Rectangle 470"/>
          <p:cNvSpPr/>
          <p:nvPr/>
        </p:nvSpPr>
        <p:spPr bwMode="auto">
          <a:xfrm>
            <a:off x="4922837" y="5021262"/>
            <a:ext cx="1172538" cy="1878934"/>
          </a:xfrm>
          <a:prstGeom prst="roundRect">
            <a:avLst/>
          </a:prstGeom>
          <a:solidFill>
            <a:schemeClr val="lt1">
              <a:alpha val="95000"/>
            </a:schemeClr>
          </a:solidFill>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0" rIns="182880" bIns="91440" numCol="1" spcCol="0" rtlCol="0" fromWordArt="0" anchor="t" anchorCtr="0" forceAA="0" compatLnSpc="1">
            <a:prstTxWarp prst="textNoShape">
              <a:avLst/>
            </a:prstTxWarp>
            <a:noAutofit/>
          </a:bodyPr>
          <a:lstStyle/>
          <a:p>
            <a:pPr algn="ctr">
              <a:lnSpc>
                <a:spcPct val="90000"/>
              </a:lnSpc>
              <a:spcAft>
                <a:spcPts val="600"/>
              </a:spcAft>
            </a:pPr>
            <a:r>
              <a:rPr lang="en-US" sz="1050" b="1" dirty="0" smtClean="0">
                <a:solidFill>
                  <a:srgbClr val="0078D7"/>
                </a:solidFill>
              </a:rPr>
              <a:t>Central Repository</a:t>
            </a:r>
            <a:endParaRPr lang="en-US" sz="1050" b="1" dirty="0">
              <a:solidFill>
                <a:srgbClr val="0078D7"/>
              </a:solidFill>
            </a:endParaRPr>
          </a:p>
        </p:txBody>
      </p:sp>
      <p:pic>
        <p:nvPicPr>
          <p:cNvPr id="74" name="Picture 73"/>
          <p:cNvPicPr>
            <a:picLocks noChangeAspect="1"/>
          </p:cNvPicPr>
          <p:nvPr/>
        </p:nvPicPr>
        <p:blipFill>
          <a:blip r:embed="rId5"/>
          <a:stretch>
            <a:fillRect/>
          </a:stretch>
        </p:blipFill>
        <p:spPr>
          <a:xfrm>
            <a:off x="5181065" y="6395361"/>
            <a:ext cx="656082" cy="374904"/>
          </a:xfrm>
          <a:prstGeom prst="rect">
            <a:avLst/>
          </a:prstGeom>
        </p:spPr>
      </p:pic>
      <p:pic>
        <p:nvPicPr>
          <p:cNvPr id="69" name="Picture 68"/>
          <p:cNvPicPr>
            <a:picLocks noChangeAspect="1"/>
          </p:cNvPicPr>
          <p:nvPr/>
        </p:nvPicPr>
        <p:blipFill>
          <a:blip r:embed="rId6"/>
          <a:stretch>
            <a:fillRect/>
          </a:stretch>
        </p:blipFill>
        <p:spPr>
          <a:xfrm>
            <a:off x="5181065" y="5446258"/>
            <a:ext cx="656082" cy="374904"/>
          </a:xfrm>
          <a:prstGeom prst="rect">
            <a:avLst/>
          </a:prstGeom>
        </p:spPr>
      </p:pic>
      <p:pic>
        <p:nvPicPr>
          <p:cNvPr id="79" name="Picture 78"/>
          <p:cNvPicPr>
            <a:picLocks noChangeAspect="1"/>
          </p:cNvPicPr>
          <p:nvPr/>
        </p:nvPicPr>
        <p:blipFill>
          <a:blip r:embed="rId8"/>
          <a:stretch>
            <a:fillRect/>
          </a:stretch>
        </p:blipFill>
        <p:spPr>
          <a:xfrm>
            <a:off x="5181065" y="5920810"/>
            <a:ext cx="656082" cy="374904"/>
          </a:xfrm>
          <a:prstGeom prst="rect">
            <a:avLst/>
          </a:prstGeom>
        </p:spPr>
      </p:pic>
      <p:sp>
        <p:nvSpPr>
          <p:cNvPr id="831" name="Rectangle 830"/>
          <p:cNvSpPr/>
          <p:nvPr/>
        </p:nvSpPr>
        <p:spPr>
          <a:xfrm>
            <a:off x="6178203" y="6272924"/>
            <a:ext cx="2333094" cy="5355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lnSpc>
                <a:spcPct val="90000"/>
              </a:lnSpc>
              <a:spcAft>
                <a:spcPts val="600"/>
              </a:spcAft>
            </a:pPr>
            <a:r>
              <a:rPr lang="en-US" sz="1600" dirty="0" smtClean="0">
                <a:solidFill>
                  <a:srgbClr val="FFFFFF"/>
                </a:solidFill>
              </a:rPr>
              <a:t>Containers pushed to</a:t>
            </a:r>
            <a:br>
              <a:rPr lang="en-US" sz="1600" dirty="0" smtClean="0">
                <a:solidFill>
                  <a:srgbClr val="FFFFFF"/>
                </a:solidFill>
              </a:rPr>
            </a:br>
            <a:r>
              <a:rPr lang="en-US" sz="1600" dirty="0" smtClean="0">
                <a:solidFill>
                  <a:srgbClr val="FFFFFF"/>
                </a:solidFill>
              </a:rPr>
              <a:t>central repository</a:t>
            </a:r>
            <a:endParaRPr lang="en-US" sz="1600" dirty="0">
              <a:solidFill>
                <a:srgbClr val="FFFFFF"/>
              </a:solidFill>
            </a:endParaRPr>
          </a:p>
        </p:txBody>
      </p:sp>
    </p:spTree>
    <p:extLst>
      <p:ext uri="{BB962C8B-B14F-4D97-AF65-F5344CB8AC3E}">
        <p14:creationId xmlns:p14="http://schemas.microsoft.com/office/powerpoint/2010/main" val="10407329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31"/>
                                        </p:tgtEl>
                                        <p:attrNameLst>
                                          <p:attrName>style.visibility</p:attrName>
                                        </p:attrNameLst>
                                      </p:cBhvr>
                                      <p:to>
                                        <p:strVal val="visible"/>
                                      </p:to>
                                    </p:set>
                                    <p:animEffect transition="in" filter="fade">
                                      <p:cBhvr>
                                        <p:cTn id="10" dur="1000"/>
                                        <p:tgtEl>
                                          <p:spTgt spid="831"/>
                                        </p:tgtEl>
                                      </p:cBhvr>
                                    </p:animEffect>
                                  </p:childTnLst>
                                </p:cTn>
                              </p:par>
                              <p:par>
                                <p:cTn id="11" presetID="10" presetClass="entr" presetSubtype="0" fill="hold" nodeType="withEffect">
                                  <p:stCondLst>
                                    <p:cond delay="25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1250"/>
                                        <p:tgtEl>
                                          <p:spTgt spid="74"/>
                                        </p:tgtEl>
                                      </p:cBhvr>
                                    </p:animEffect>
                                  </p:childTnLst>
                                </p:cTn>
                              </p:par>
                              <p:par>
                                <p:cTn id="14" presetID="10" presetClass="entr" presetSubtype="0" fill="hold" nodeType="withEffect">
                                  <p:stCondLst>
                                    <p:cond delay="500"/>
                                  </p:stCondLst>
                                  <p:childTnLst>
                                    <p:set>
                                      <p:cBhvr>
                                        <p:cTn id="15" dur="1" fill="hold">
                                          <p:stCondLst>
                                            <p:cond delay="0"/>
                                          </p:stCondLst>
                                        </p:cTn>
                                        <p:tgtEl>
                                          <p:spTgt spid="79"/>
                                        </p:tgtEl>
                                        <p:attrNameLst>
                                          <p:attrName>style.visibility</p:attrName>
                                        </p:attrNameLst>
                                      </p:cBhvr>
                                      <p:to>
                                        <p:strVal val="visible"/>
                                      </p:to>
                                    </p:set>
                                    <p:animEffect transition="in" filter="fade">
                                      <p:cBhvr>
                                        <p:cTn id="16" dur="1250"/>
                                        <p:tgtEl>
                                          <p:spTgt spid="79"/>
                                        </p:tgtEl>
                                      </p:cBhvr>
                                    </p:animEffect>
                                  </p:childTnLst>
                                </p:cTn>
                              </p:par>
                            </p:childTnLst>
                          </p:cTn>
                        </p:par>
                        <p:par>
                          <p:cTn id="17" fill="hold">
                            <p:stCondLst>
                              <p:cond delay="1750"/>
                            </p:stCondLst>
                            <p:childTnLst>
                              <p:par>
                                <p:cTn id="18" presetID="22" presetClass="entr" presetSubtype="2"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right)">
                                      <p:cBhvr>
                                        <p:cTn id="20" dur="500"/>
                                        <p:tgtEl>
                                          <p:spTgt spid="29"/>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childTnLst>
                          </p:cTn>
                        </p:par>
                        <p:par>
                          <p:cTn id="24" fill="hold">
                            <p:stCondLst>
                              <p:cond delay="2250"/>
                            </p:stCondLst>
                            <p:childTnLst>
                              <p:par>
                                <p:cTn id="25" presetID="10" presetClass="entr" presetSubtype="0"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750"/>
                                        <p:tgtEl>
                                          <p:spTgt spid="75"/>
                                        </p:tgtEl>
                                      </p:cBhvr>
                                    </p:animEffect>
                                  </p:childTnLst>
                                </p:cTn>
                              </p:par>
                              <p:par>
                                <p:cTn id="28" presetID="10" presetClass="entr" presetSubtype="0" fill="hold" nodeType="withEffect">
                                  <p:stCondLst>
                                    <p:cond delay="50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750"/>
                                        <p:tgtEl>
                                          <p:spTgt spid="76"/>
                                        </p:tgtEl>
                                      </p:cBhvr>
                                    </p:animEffect>
                                  </p:childTnLst>
                                </p:cTn>
                              </p:par>
                              <p:par>
                                <p:cTn id="31" presetID="10" presetClass="entr" presetSubtype="0" fill="hold" nodeType="withEffect">
                                  <p:stCondLst>
                                    <p:cond delay="100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750"/>
                                        <p:tgtEl>
                                          <p:spTgt spid="77"/>
                                        </p:tgtEl>
                                      </p:cBhvr>
                                    </p:animEffect>
                                  </p:childTnLst>
                                </p:cTn>
                              </p:par>
                              <p:par>
                                <p:cTn id="34" presetID="10" presetClass="entr" presetSubtype="0" fill="hold" nodeType="withEffect">
                                  <p:stCondLst>
                                    <p:cond delay="0"/>
                                  </p:stCondLst>
                                  <p:childTnLst>
                                    <p:set>
                                      <p:cBhvr>
                                        <p:cTn id="35" dur="1" fill="hold">
                                          <p:stCondLst>
                                            <p:cond delay="0"/>
                                          </p:stCondLst>
                                        </p:cTn>
                                        <p:tgtEl>
                                          <p:spTgt spid="80"/>
                                        </p:tgtEl>
                                        <p:attrNameLst>
                                          <p:attrName>style.visibility</p:attrName>
                                        </p:attrNameLst>
                                      </p:cBhvr>
                                      <p:to>
                                        <p:strVal val="visible"/>
                                      </p:to>
                                    </p:set>
                                    <p:animEffect transition="in" filter="fade">
                                      <p:cBhvr>
                                        <p:cTn id="36" dur="750"/>
                                        <p:tgtEl>
                                          <p:spTgt spid="80"/>
                                        </p:tgtEl>
                                      </p:cBhvr>
                                    </p:animEffect>
                                  </p:childTnLst>
                                </p:cTn>
                              </p:par>
                              <p:par>
                                <p:cTn id="37" presetID="10" presetClass="entr" presetSubtype="0" fill="hold" nodeType="withEffect">
                                  <p:stCondLst>
                                    <p:cond delay="50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750"/>
                                        <p:tgtEl>
                                          <p:spTgt spid="81"/>
                                        </p:tgtEl>
                                      </p:cBhvr>
                                    </p:animEffect>
                                  </p:childTnLst>
                                </p:cTn>
                              </p:par>
                              <p:par>
                                <p:cTn id="40" presetID="10" presetClass="entr" presetSubtype="0" fill="hold" nodeType="withEffect">
                                  <p:stCondLst>
                                    <p:cond delay="100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750"/>
                                        <p:tgtEl>
                                          <p:spTgt spid="8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2" fill="hold" nodeType="clickEffect">
                                  <p:stCondLst>
                                    <p:cond delay="0"/>
                                  </p:stCondLst>
                                  <p:childTnLst>
                                    <p:set>
                                      <p:cBhvr>
                                        <p:cTn id="46" dur="1" fill="hold">
                                          <p:stCondLst>
                                            <p:cond delay="0"/>
                                          </p:stCondLst>
                                        </p:cTn>
                                        <p:tgtEl>
                                          <p:spTgt spid="492"/>
                                        </p:tgtEl>
                                        <p:attrNameLst>
                                          <p:attrName>style.visibility</p:attrName>
                                        </p:attrNameLst>
                                      </p:cBhvr>
                                      <p:to>
                                        <p:strVal val="visible"/>
                                      </p:to>
                                    </p:set>
                                    <p:animEffect transition="in" filter="wipe(right)">
                                      <p:cBhvr>
                                        <p:cTn id="47" dur="500"/>
                                        <p:tgtEl>
                                          <p:spTgt spid="492"/>
                                        </p:tgtEl>
                                      </p:cBhvr>
                                    </p:animEffec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496"/>
                                        </p:tgtEl>
                                        <p:attrNameLst>
                                          <p:attrName>style.visibility</p:attrName>
                                        </p:attrNameLst>
                                      </p:cBhvr>
                                      <p:to>
                                        <p:strVal val="visible"/>
                                      </p:to>
                                    </p:set>
                                    <p:animEffect transition="in" filter="fade">
                                      <p:cBhvr>
                                        <p:cTn id="51" dur="500"/>
                                        <p:tgtEl>
                                          <p:spTgt spid="496"/>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nodeType="clickEffect">
                                  <p:stCondLst>
                                    <p:cond delay="0"/>
                                  </p:stCondLst>
                                  <p:childTnLst>
                                    <p:set>
                                      <p:cBhvr>
                                        <p:cTn id="55" dur="1" fill="hold">
                                          <p:stCondLst>
                                            <p:cond delay="0"/>
                                          </p:stCondLst>
                                        </p:cTn>
                                        <p:tgtEl>
                                          <p:spTgt spid="497"/>
                                        </p:tgtEl>
                                        <p:attrNameLst>
                                          <p:attrName>style.visibility</p:attrName>
                                        </p:attrNameLst>
                                      </p:cBhvr>
                                      <p:to>
                                        <p:strVal val="visible"/>
                                      </p:to>
                                    </p:set>
                                    <p:animEffect transition="in" filter="wipe(right)">
                                      <p:cBhvr>
                                        <p:cTn id="56" dur="500"/>
                                        <p:tgtEl>
                                          <p:spTgt spid="497"/>
                                        </p:tgtEl>
                                      </p:cBhvr>
                                    </p:animEffect>
                                  </p:childTnLst>
                                </p:cTn>
                              </p:par>
                            </p:childTnLst>
                          </p:cTn>
                        </p:par>
                        <p:par>
                          <p:cTn id="57" fill="hold">
                            <p:stCondLst>
                              <p:cond delay="500"/>
                            </p:stCondLst>
                            <p:childTnLst>
                              <p:par>
                                <p:cTn id="58" presetID="10" presetClass="entr" presetSubtype="0" fill="hold" grpId="0" nodeType="afterEffect">
                                  <p:stCondLst>
                                    <p:cond delay="0"/>
                                  </p:stCondLst>
                                  <p:childTnLst>
                                    <p:set>
                                      <p:cBhvr>
                                        <p:cTn id="59" dur="1" fill="hold">
                                          <p:stCondLst>
                                            <p:cond delay="0"/>
                                          </p:stCondLst>
                                        </p:cTn>
                                        <p:tgtEl>
                                          <p:spTgt spid="500"/>
                                        </p:tgtEl>
                                        <p:attrNameLst>
                                          <p:attrName>style.visibility</p:attrName>
                                        </p:attrNameLst>
                                      </p:cBhvr>
                                      <p:to>
                                        <p:strVal val="visible"/>
                                      </p:to>
                                    </p:set>
                                    <p:animEffect transition="in" filter="fade">
                                      <p:cBhvr>
                                        <p:cTn id="60" dur="500"/>
                                        <p:tgtEl>
                                          <p:spTgt spid="500"/>
                                        </p:tgtEl>
                                      </p:cBhvr>
                                    </p:animEffect>
                                  </p:childTnLst>
                                </p:cTn>
                              </p:par>
                              <p:par>
                                <p:cTn id="61" presetID="10" presetClass="entr" presetSubtype="0"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1000"/>
                                        <p:tgtEl>
                                          <p:spTgt spid="15"/>
                                        </p:tgtEl>
                                      </p:cBhvr>
                                    </p:animEffect>
                                  </p:childTnLst>
                                </p:cTn>
                              </p:par>
                              <p:par>
                                <p:cTn id="64" presetID="10" presetClass="exit" presetSubtype="0" fill="hold" nodeType="withEffect">
                                  <p:stCondLst>
                                    <p:cond delay="0"/>
                                  </p:stCondLst>
                                  <p:childTnLst>
                                    <p:animEffect transition="out" filter="fade">
                                      <p:cBhvr>
                                        <p:cTn id="65" dur="750"/>
                                        <p:tgtEl>
                                          <p:spTgt spid="73"/>
                                        </p:tgtEl>
                                      </p:cBhvr>
                                    </p:animEffect>
                                    <p:set>
                                      <p:cBhvr>
                                        <p:cTn id="66" dur="1" fill="hold">
                                          <p:stCondLst>
                                            <p:cond delay="749"/>
                                          </p:stCondLst>
                                        </p:cTn>
                                        <p:tgtEl>
                                          <p:spTgt spid="73"/>
                                        </p:tgtEl>
                                        <p:attrNameLst>
                                          <p:attrName>style.visibility</p:attrName>
                                        </p:attrNameLst>
                                      </p:cBhvr>
                                      <p:to>
                                        <p:strVal val="hidden"/>
                                      </p:to>
                                    </p:set>
                                  </p:childTnLst>
                                </p:cTn>
                              </p:par>
                            </p:childTnLst>
                          </p:cTn>
                        </p:par>
                        <p:par>
                          <p:cTn id="67" fill="hold">
                            <p:stCondLst>
                              <p:cond delay="1500"/>
                            </p:stCondLst>
                            <p:childTnLst>
                              <p:par>
                                <p:cTn id="68" presetID="10" presetClass="entr" presetSubtype="0" fill="hold" nodeType="afterEffect">
                                  <p:stCondLst>
                                    <p:cond delay="0"/>
                                  </p:stCondLst>
                                  <p:childTnLst>
                                    <p:set>
                                      <p:cBhvr>
                                        <p:cTn id="69" dur="1" fill="hold">
                                          <p:stCondLst>
                                            <p:cond delay="0"/>
                                          </p:stCondLst>
                                        </p:cTn>
                                        <p:tgtEl>
                                          <p:spTgt spid="69"/>
                                        </p:tgtEl>
                                        <p:attrNameLst>
                                          <p:attrName>style.visibility</p:attrName>
                                        </p:attrNameLst>
                                      </p:cBhvr>
                                      <p:to>
                                        <p:strVal val="visible"/>
                                      </p:to>
                                    </p:set>
                                    <p:animEffect transition="in" filter="fade">
                                      <p:cBhvr>
                                        <p:cTn id="70" dur="1000"/>
                                        <p:tgtEl>
                                          <p:spTgt spid="69"/>
                                        </p:tgtEl>
                                      </p:cBhvr>
                                    </p:animEffect>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fade">
                                      <p:cBhvr>
                                        <p:cTn id="74" dur="750"/>
                                        <p:tgtEl>
                                          <p:spTgt spid="70"/>
                                        </p:tgtEl>
                                      </p:cBhvr>
                                    </p:animEffect>
                                  </p:childTnLst>
                                </p:cTn>
                              </p:par>
                              <p:par>
                                <p:cTn id="75" presetID="10" presetClass="exit" presetSubtype="0" fill="hold" nodeType="withEffect">
                                  <p:stCondLst>
                                    <p:cond delay="250"/>
                                  </p:stCondLst>
                                  <p:childTnLst>
                                    <p:animEffect transition="out" filter="fade">
                                      <p:cBhvr>
                                        <p:cTn id="76" dur="500"/>
                                        <p:tgtEl>
                                          <p:spTgt spid="75"/>
                                        </p:tgtEl>
                                      </p:cBhvr>
                                    </p:animEffect>
                                    <p:set>
                                      <p:cBhvr>
                                        <p:cTn id="77" dur="1" fill="hold">
                                          <p:stCondLst>
                                            <p:cond delay="499"/>
                                          </p:stCondLst>
                                        </p:cTn>
                                        <p:tgtEl>
                                          <p:spTgt spid="75"/>
                                        </p:tgtEl>
                                        <p:attrNameLst>
                                          <p:attrName>style.visibility</p:attrName>
                                        </p:attrNameLst>
                                      </p:cBhvr>
                                      <p:to>
                                        <p:strVal val="hidden"/>
                                      </p:to>
                                    </p:set>
                                  </p:childTnLst>
                                </p:cTn>
                              </p:par>
                            </p:childTnLst>
                          </p:cTn>
                        </p:par>
                        <p:par>
                          <p:cTn id="78" fill="hold">
                            <p:stCondLst>
                              <p:cond delay="3250"/>
                            </p:stCondLst>
                            <p:childTnLst>
                              <p:par>
                                <p:cTn id="79" presetID="10" presetClass="entr" presetSubtype="0" fill="hold" nodeType="afterEffect">
                                  <p:stCondLst>
                                    <p:cond delay="25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childTnLst>
                                </p:cTn>
                              </p:par>
                              <p:par>
                                <p:cTn id="82" presetID="10" presetClass="exit" presetSubtype="0" fill="hold" nodeType="withEffect">
                                  <p:stCondLst>
                                    <p:cond delay="250"/>
                                  </p:stCondLst>
                                  <p:childTnLst>
                                    <p:animEffect transition="out" filter="fade">
                                      <p:cBhvr>
                                        <p:cTn id="83" dur="500"/>
                                        <p:tgtEl>
                                          <p:spTgt spid="76"/>
                                        </p:tgtEl>
                                      </p:cBhvr>
                                    </p:animEffect>
                                    <p:set>
                                      <p:cBhvr>
                                        <p:cTn id="84" dur="1" fill="hold">
                                          <p:stCondLst>
                                            <p:cond delay="499"/>
                                          </p:stCondLst>
                                        </p:cTn>
                                        <p:tgtEl>
                                          <p:spTgt spid="76"/>
                                        </p:tgtEl>
                                        <p:attrNameLst>
                                          <p:attrName>style.visibility</p:attrName>
                                        </p:attrNameLst>
                                      </p:cBhvr>
                                      <p:to>
                                        <p:strVal val="hidden"/>
                                      </p:to>
                                    </p:set>
                                  </p:childTnLst>
                                </p:cTn>
                              </p:par>
                            </p:childTnLst>
                          </p:cTn>
                        </p:par>
                        <p:par>
                          <p:cTn id="85" fill="hold">
                            <p:stCondLst>
                              <p:cond delay="4250"/>
                            </p:stCondLst>
                            <p:childTnLst>
                              <p:par>
                                <p:cTn id="86" presetID="10" presetClass="entr" presetSubtype="0" fill="hold" nodeType="afterEffect">
                                  <p:stCondLst>
                                    <p:cond delay="0"/>
                                  </p:stCondLst>
                                  <p:childTnLst>
                                    <p:set>
                                      <p:cBhvr>
                                        <p:cTn id="87" dur="1" fill="hold">
                                          <p:stCondLst>
                                            <p:cond delay="0"/>
                                          </p:stCondLst>
                                        </p:cTn>
                                        <p:tgtEl>
                                          <p:spTgt spid="72"/>
                                        </p:tgtEl>
                                        <p:attrNameLst>
                                          <p:attrName>style.visibility</p:attrName>
                                        </p:attrNameLst>
                                      </p:cBhvr>
                                      <p:to>
                                        <p:strVal val="visible"/>
                                      </p:to>
                                    </p:set>
                                    <p:animEffect transition="in" filter="fade">
                                      <p:cBhvr>
                                        <p:cTn id="88" dur="750"/>
                                        <p:tgtEl>
                                          <p:spTgt spid="72"/>
                                        </p:tgtEl>
                                      </p:cBhvr>
                                    </p:animEffect>
                                  </p:childTnLst>
                                </p:cTn>
                              </p:par>
                              <p:par>
                                <p:cTn id="89" presetID="10" presetClass="exit" presetSubtype="0" fill="hold" nodeType="withEffect">
                                  <p:stCondLst>
                                    <p:cond delay="250"/>
                                  </p:stCondLst>
                                  <p:childTnLst>
                                    <p:animEffect transition="out" filter="fade">
                                      <p:cBhvr>
                                        <p:cTn id="90" dur="500"/>
                                        <p:tgtEl>
                                          <p:spTgt spid="77"/>
                                        </p:tgtEl>
                                      </p:cBhvr>
                                    </p:animEffect>
                                    <p:set>
                                      <p:cBhvr>
                                        <p:cTn id="91" dur="1" fill="hold">
                                          <p:stCondLst>
                                            <p:cond delay="499"/>
                                          </p:stCondLst>
                                        </p:cTn>
                                        <p:tgtEl>
                                          <p:spTgt spid="77"/>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fade">
                                      <p:cBhvr>
                                        <p:cTn id="96" dur="750"/>
                                        <p:tgtEl>
                                          <p:spTgt spid="85"/>
                                        </p:tgtEl>
                                      </p:cBhvr>
                                    </p:animEffect>
                                  </p:childTnLst>
                                </p:cTn>
                              </p:par>
                              <p:par>
                                <p:cTn id="97" presetID="10" presetClass="entr" presetSubtype="0" fill="hold" nodeType="withEffect">
                                  <p:stCondLst>
                                    <p:cond delay="250"/>
                                  </p:stCondLst>
                                  <p:childTnLst>
                                    <p:set>
                                      <p:cBhvr>
                                        <p:cTn id="98" dur="1" fill="hold">
                                          <p:stCondLst>
                                            <p:cond delay="0"/>
                                          </p:stCondLst>
                                        </p:cTn>
                                        <p:tgtEl>
                                          <p:spTgt spid="103"/>
                                        </p:tgtEl>
                                        <p:attrNameLst>
                                          <p:attrName>style.visibility</p:attrName>
                                        </p:attrNameLst>
                                      </p:cBhvr>
                                      <p:to>
                                        <p:strVal val="visible"/>
                                      </p:to>
                                    </p:set>
                                    <p:animEffect transition="in" filter="fade">
                                      <p:cBhvr>
                                        <p:cTn id="99" dur="750"/>
                                        <p:tgtEl>
                                          <p:spTgt spid="103"/>
                                        </p:tgtEl>
                                      </p:cBhvr>
                                    </p:animEffect>
                                  </p:childTnLst>
                                </p:cTn>
                              </p:par>
                              <p:par>
                                <p:cTn id="100" presetID="10" presetClass="entr" presetSubtype="0" fill="hold" nodeType="withEffect">
                                  <p:stCondLst>
                                    <p:cond delay="500"/>
                                  </p:stCondLst>
                                  <p:childTnLst>
                                    <p:set>
                                      <p:cBhvr>
                                        <p:cTn id="101" dur="1" fill="hold">
                                          <p:stCondLst>
                                            <p:cond delay="0"/>
                                          </p:stCondLst>
                                        </p:cTn>
                                        <p:tgtEl>
                                          <p:spTgt spid="121"/>
                                        </p:tgtEl>
                                        <p:attrNameLst>
                                          <p:attrName>style.visibility</p:attrName>
                                        </p:attrNameLst>
                                      </p:cBhvr>
                                      <p:to>
                                        <p:strVal val="visible"/>
                                      </p:to>
                                    </p:set>
                                    <p:animEffect transition="in" filter="fade">
                                      <p:cBhvr>
                                        <p:cTn id="102" dur="750"/>
                                        <p:tgtEl>
                                          <p:spTgt spid="121"/>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84"/>
                                        </p:tgtEl>
                                        <p:attrNameLst>
                                          <p:attrName>style.visibility</p:attrName>
                                        </p:attrNameLst>
                                      </p:cBhvr>
                                      <p:to>
                                        <p:strVal val="visible"/>
                                      </p:to>
                                    </p:set>
                                    <p:animEffect transition="in" filter="fade">
                                      <p:cBhvr>
                                        <p:cTn id="107" dur="750"/>
                                        <p:tgtEl>
                                          <p:spTgt spid="84"/>
                                        </p:tgtEl>
                                      </p:cBhvr>
                                    </p:animEffect>
                                  </p:childTnLst>
                                </p:cTn>
                              </p:par>
                              <p:par>
                                <p:cTn id="108" presetID="10" presetClass="exit" presetSubtype="0" fill="hold" nodeType="withEffect">
                                  <p:stCondLst>
                                    <p:cond delay="500"/>
                                  </p:stCondLst>
                                  <p:childTnLst>
                                    <p:animEffect transition="out" filter="fade">
                                      <p:cBhvr>
                                        <p:cTn id="109" dur="500"/>
                                        <p:tgtEl>
                                          <p:spTgt spid="85"/>
                                        </p:tgtEl>
                                      </p:cBhvr>
                                    </p:animEffect>
                                    <p:set>
                                      <p:cBhvr>
                                        <p:cTn id="110" dur="1" fill="hold">
                                          <p:stCondLst>
                                            <p:cond delay="499"/>
                                          </p:stCondLst>
                                        </p:cTn>
                                        <p:tgtEl>
                                          <p:spTgt spid="85"/>
                                        </p:tgtEl>
                                        <p:attrNameLst>
                                          <p:attrName>style.visibility</p:attrName>
                                        </p:attrNameLst>
                                      </p:cBhvr>
                                      <p:to>
                                        <p:strVal val="hidden"/>
                                      </p:to>
                                    </p:set>
                                  </p:childTnLst>
                                </p:cTn>
                              </p:par>
                              <p:par>
                                <p:cTn id="111" presetID="10" presetClass="exit" presetSubtype="0" fill="hold" nodeType="withEffect">
                                  <p:stCondLst>
                                    <p:cond delay="500"/>
                                  </p:stCondLst>
                                  <p:childTnLst>
                                    <p:animEffect transition="out" filter="fade">
                                      <p:cBhvr>
                                        <p:cTn id="112" dur="500"/>
                                        <p:tgtEl>
                                          <p:spTgt spid="70"/>
                                        </p:tgtEl>
                                      </p:cBhvr>
                                    </p:animEffect>
                                    <p:set>
                                      <p:cBhvr>
                                        <p:cTn id="113" dur="1" fill="hold">
                                          <p:stCondLst>
                                            <p:cond delay="499"/>
                                          </p:stCondLst>
                                        </p:cTn>
                                        <p:tgtEl>
                                          <p:spTgt spid="70"/>
                                        </p:tgtEl>
                                        <p:attrNameLst>
                                          <p:attrName>style.visibility</p:attrName>
                                        </p:attrNameLst>
                                      </p:cBhvr>
                                      <p:to>
                                        <p:strVal val="hidden"/>
                                      </p:to>
                                    </p:set>
                                  </p:childTnLst>
                                </p:cTn>
                              </p:par>
                            </p:childTnLst>
                          </p:cTn>
                        </p:par>
                        <p:par>
                          <p:cTn id="114" fill="hold">
                            <p:stCondLst>
                              <p:cond delay="1000"/>
                            </p:stCondLst>
                            <p:childTnLst>
                              <p:par>
                                <p:cTn id="115" presetID="10" presetClass="entr" presetSubtype="0" fill="hold"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750"/>
                                        <p:tgtEl>
                                          <p:spTgt spid="83"/>
                                        </p:tgtEl>
                                      </p:cBhvr>
                                    </p:animEffect>
                                  </p:childTnLst>
                                </p:cTn>
                              </p:par>
                            </p:childTnLst>
                          </p:cTn>
                        </p:par>
                        <p:par>
                          <p:cTn id="118" fill="hold">
                            <p:stCondLst>
                              <p:cond delay="1750"/>
                            </p:stCondLst>
                            <p:childTnLst>
                              <p:par>
                                <p:cTn id="119" presetID="10" presetClass="exit" presetSubtype="0" fill="hold" nodeType="afterEffect">
                                  <p:stCondLst>
                                    <p:cond delay="0"/>
                                  </p:stCondLst>
                                  <p:childTnLst>
                                    <p:animEffect transition="out" filter="fade">
                                      <p:cBhvr>
                                        <p:cTn id="120" dur="500"/>
                                        <p:tgtEl>
                                          <p:spTgt spid="71"/>
                                        </p:tgtEl>
                                      </p:cBhvr>
                                    </p:animEffect>
                                    <p:set>
                                      <p:cBhvr>
                                        <p:cTn id="121" dur="1" fill="hold">
                                          <p:stCondLst>
                                            <p:cond delay="499"/>
                                          </p:stCondLst>
                                        </p:cTn>
                                        <p:tgtEl>
                                          <p:spTgt spid="71"/>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103"/>
                                        </p:tgtEl>
                                      </p:cBhvr>
                                    </p:animEffect>
                                    <p:set>
                                      <p:cBhvr>
                                        <p:cTn id="124" dur="1" fill="hold">
                                          <p:stCondLst>
                                            <p:cond delay="499"/>
                                          </p:stCondLst>
                                        </p:cTn>
                                        <p:tgtEl>
                                          <p:spTgt spid="103"/>
                                        </p:tgtEl>
                                        <p:attrNameLst>
                                          <p:attrName>style.visibility</p:attrName>
                                        </p:attrNameLst>
                                      </p:cBhvr>
                                      <p:to>
                                        <p:strVal val="hidden"/>
                                      </p:to>
                                    </p:set>
                                  </p:childTnLst>
                                </p:cTn>
                              </p:par>
                            </p:childTnLst>
                          </p:cTn>
                        </p:par>
                        <p:par>
                          <p:cTn id="125" fill="hold">
                            <p:stCondLst>
                              <p:cond delay="2250"/>
                            </p:stCondLst>
                            <p:childTnLst>
                              <p:par>
                                <p:cTn id="126" presetID="10" presetClass="entr" presetSubtype="0" fill="hold" nodeType="afterEffect">
                                  <p:stCondLst>
                                    <p:cond delay="0"/>
                                  </p:stCondLst>
                                  <p:childTnLst>
                                    <p:set>
                                      <p:cBhvr>
                                        <p:cTn id="127" dur="1" fill="hold">
                                          <p:stCondLst>
                                            <p:cond delay="0"/>
                                          </p:stCondLst>
                                        </p:cTn>
                                        <p:tgtEl>
                                          <p:spTgt spid="7"/>
                                        </p:tgtEl>
                                        <p:attrNameLst>
                                          <p:attrName>style.visibility</p:attrName>
                                        </p:attrNameLst>
                                      </p:cBhvr>
                                      <p:to>
                                        <p:strVal val="visible"/>
                                      </p:to>
                                    </p:set>
                                    <p:animEffect transition="in" filter="fade">
                                      <p:cBhvr>
                                        <p:cTn id="128" dur="750"/>
                                        <p:tgtEl>
                                          <p:spTgt spid="7"/>
                                        </p:tgtEl>
                                      </p:cBhvr>
                                    </p:animEffect>
                                  </p:childTnLst>
                                </p:cTn>
                              </p:par>
                            </p:childTnLst>
                          </p:cTn>
                        </p:par>
                        <p:par>
                          <p:cTn id="129" fill="hold">
                            <p:stCondLst>
                              <p:cond delay="3000"/>
                            </p:stCondLst>
                            <p:childTnLst>
                              <p:par>
                                <p:cTn id="130" presetID="10" presetClass="exit" presetSubtype="0" fill="hold" nodeType="afterEffect">
                                  <p:stCondLst>
                                    <p:cond delay="0"/>
                                  </p:stCondLst>
                                  <p:childTnLst>
                                    <p:animEffect transition="out" filter="fade">
                                      <p:cBhvr>
                                        <p:cTn id="131" dur="500"/>
                                        <p:tgtEl>
                                          <p:spTgt spid="72"/>
                                        </p:tgtEl>
                                      </p:cBhvr>
                                    </p:animEffect>
                                    <p:set>
                                      <p:cBhvr>
                                        <p:cTn id="132" dur="1" fill="hold">
                                          <p:stCondLst>
                                            <p:cond delay="499"/>
                                          </p:stCondLst>
                                        </p:cTn>
                                        <p:tgtEl>
                                          <p:spTgt spid="72"/>
                                        </p:tgtEl>
                                        <p:attrNameLst>
                                          <p:attrName>style.visibility</p:attrName>
                                        </p:attrNameLst>
                                      </p:cBhvr>
                                      <p:to>
                                        <p:strVal val="hidden"/>
                                      </p:to>
                                    </p:set>
                                  </p:childTnLst>
                                </p:cTn>
                              </p:par>
                              <p:par>
                                <p:cTn id="133" presetID="10" presetClass="exit" presetSubtype="0" fill="hold" nodeType="withEffect">
                                  <p:stCondLst>
                                    <p:cond delay="0"/>
                                  </p:stCondLst>
                                  <p:childTnLst>
                                    <p:animEffect transition="out" filter="fade">
                                      <p:cBhvr>
                                        <p:cTn id="134" dur="500"/>
                                        <p:tgtEl>
                                          <p:spTgt spid="121"/>
                                        </p:tgtEl>
                                      </p:cBhvr>
                                    </p:animEffect>
                                    <p:set>
                                      <p:cBhvr>
                                        <p:cTn id="135" dur="1" fill="hold">
                                          <p:stCondLst>
                                            <p:cond delay="499"/>
                                          </p:stCondLst>
                                        </p:cTn>
                                        <p:tgtEl>
                                          <p:spTgt spid="1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6" grpId="0"/>
      <p:bldP spid="500" grpId="0"/>
      <p:bldP spid="83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79437" y="601662"/>
            <a:ext cx="10058399" cy="1828800"/>
          </a:xfrm>
        </p:spPr>
        <p:txBody>
          <a:bodyPr/>
          <a:lstStyle/>
          <a:p>
            <a:r>
              <a:rPr lang="en-US" sz="8800" i="1" dirty="0" smtClean="0"/>
              <a:t>Demo</a:t>
            </a:r>
            <a:endParaRPr lang="en-US" sz="8800" i="1" dirty="0"/>
          </a:p>
        </p:txBody>
      </p:sp>
      <p:pic>
        <p:nvPicPr>
          <p:cNvPr id="9" name="Picture 8"/>
          <p:cNvPicPr>
            <a:picLocks noChangeAspect="1"/>
          </p:cNvPicPr>
          <p:nvPr/>
        </p:nvPicPr>
        <p:blipFill>
          <a:blip r:embed="rId3"/>
          <a:stretch>
            <a:fillRect/>
          </a:stretch>
        </p:blipFill>
        <p:spPr>
          <a:xfrm>
            <a:off x="-54020" y="2172171"/>
            <a:ext cx="3657917" cy="4822354"/>
          </a:xfrm>
          <a:prstGeom prst="rect">
            <a:avLst/>
          </a:prstGeom>
        </p:spPr>
      </p:pic>
      <p:pic>
        <p:nvPicPr>
          <p:cNvPr id="2" name="Picture 1"/>
          <p:cNvPicPr>
            <a:picLocks noChangeAspect="1"/>
          </p:cNvPicPr>
          <p:nvPr/>
        </p:nvPicPr>
        <p:blipFill rotWithShape="1">
          <a:blip r:embed="rId4"/>
          <a:srcRect l="-1" r="28344"/>
          <a:stretch/>
        </p:blipFill>
        <p:spPr>
          <a:xfrm>
            <a:off x="3607147" y="2172171"/>
            <a:ext cx="2621122" cy="4822354"/>
          </a:xfrm>
          <a:prstGeom prst="rect">
            <a:avLst/>
          </a:prstGeom>
        </p:spPr>
      </p:pic>
      <p:pic>
        <p:nvPicPr>
          <p:cNvPr id="3" name="Picture 2"/>
          <p:cNvPicPr>
            <a:picLocks noChangeAspect="1"/>
          </p:cNvPicPr>
          <p:nvPr/>
        </p:nvPicPr>
        <p:blipFill>
          <a:blip r:embed="rId4"/>
          <a:stretch>
            <a:fillRect/>
          </a:stretch>
        </p:blipFill>
        <p:spPr>
          <a:xfrm>
            <a:off x="6231519" y="2172171"/>
            <a:ext cx="3657917" cy="4822354"/>
          </a:xfrm>
          <a:prstGeom prst="rect">
            <a:avLst/>
          </a:prstGeom>
        </p:spPr>
      </p:pic>
      <p:pic>
        <p:nvPicPr>
          <p:cNvPr id="12" name="Picture 11"/>
          <p:cNvPicPr>
            <a:picLocks noChangeAspect="1"/>
          </p:cNvPicPr>
          <p:nvPr/>
        </p:nvPicPr>
        <p:blipFill rotWithShape="1">
          <a:blip r:embed="rId4"/>
          <a:srcRect l="-1" r="28344"/>
          <a:stretch/>
        </p:blipFill>
        <p:spPr>
          <a:xfrm>
            <a:off x="9892687" y="2172171"/>
            <a:ext cx="2621122" cy="4822354"/>
          </a:xfrm>
          <a:prstGeom prst="rect">
            <a:avLst/>
          </a:prstGeom>
        </p:spPr>
      </p:pic>
    </p:spTree>
    <p:extLst>
      <p:ext uri="{BB962C8B-B14F-4D97-AF65-F5344CB8AC3E}">
        <p14:creationId xmlns:p14="http://schemas.microsoft.com/office/powerpoint/2010/main" val="117533278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Containers Offer</a:t>
            </a:r>
            <a:endParaRPr lang="en-US" dirty="0"/>
          </a:p>
        </p:txBody>
      </p:sp>
      <p:sp>
        <p:nvSpPr>
          <p:cNvPr id="4" name="Rectangle 3"/>
          <p:cNvSpPr/>
          <p:nvPr/>
        </p:nvSpPr>
        <p:spPr bwMode="auto">
          <a:xfrm>
            <a:off x="736473" y="1668462"/>
            <a:ext cx="1828800" cy="1828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FFFFFF"/>
                </a:solidFill>
              </a:rPr>
              <a:t>Fast Iteration</a:t>
            </a:r>
            <a:endParaRPr lang="en-US" dirty="0">
              <a:solidFill>
                <a:srgbClr val="FFFFFF"/>
              </a:solidFill>
            </a:endParaRPr>
          </a:p>
        </p:txBody>
      </p:sp>
      <p:sp>
        <p:nvSpPr>
          <p:cNvPr id="6" name="Rectangle 5"/>
          <p:cNvSpPr/>
          <p:nvPr/>
        </p:nvSpPr>
        <p:spPr bwMode="auto">
          <a:xfrm>
            <a:off x="5305021" y="1668462"/>
            <a:ext cx="1828800" cy="1828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FFFFFF"/>
                </a:solidFill>
              </a:rPr>
              <a:t>Resource Controls</a:t>
            </a:r>
            <a:endParaRPr lang="en-US" dirty="0">
              <a:solidFill>
                <a:srgbClr val="FFFFFF"/>
              </a:solidFill>
            </a:endParaRPr>
          </a:p>
        </p:txBody>
      </p:sp>
      <p:sp>
        <p:nvSpPr>
          <p:cNvPr id="7" name="Rectangle 6"/>
          <p:cNvSpPr/>
          <p:nvPr/>
        </p:nvSpPr>
        <p:spPr bwMode="auto">
          <a:xfrm>
            <a:off x="9873569" y="1668462"/>
            <a:ext cx="1828800" cy="1828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FFFFFF"/>
                </a:solidFill>
              </a:rPr>
              <a:t>Rapid Deployment</a:t>
            </a:r>
            <a:endParaRPr lang="en-US" dirty="0">
              <a:solidFill>
                <a:srgbClr val="FFFFFF"/>
              </a:solidFill>
            </a:endParaRPr>
          </a:p>
        </p:txBody>
      </p:sp>
      <p:sp>
        <p:nvSpPr>
          <p:cNvPr id="8" name="Rectangle 7"/>
          <p:cNvSpPr/>
          <p:nvPr/>
        </p:nvSpPr>
        <p:spPr bwMode="auto">
          <a:xfrm>
            <a:off x="3020747" y="4411662"/>
            <a:ext cx="1828800" cy="1828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FFFFFF"/>
                </a:solidFill>
              </a:rPr>
              <a:t>Defined State Separation</a:t>
            </a:r>
            <a:endParaRPr lang="en-US" dirty="0">
              <a:solidFill>
                <a:srgbClr val="FFFFFF"/>
              </a:solidFill>
            </a:endParaRPr>
          </a:p>
        </p:txBody>
      </p:sp>
      <p:sp>
        <p:nvSpPr>
          <p:cNvPr id="9" name="Rectangle 8"/>
          <p:cNvSpPr/>
          <p:nvPr/>
        </p:nvSpPr>
        <p:spPr bwMode="auto">
          <a:xfrm>
            <a:off x="7589295" y="4411662"/>
            <a:ext cx="1828800" cy="1828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FFFFFF"/>
                </a:solidFill>
              </a:rPr>
              <a:t>Immutability</a:t>
            </a:r>
            <a:endParaRPr lang="en-US" dirty="0">
              <a:solidFill>
                <a:srgbClr val="FFFFFF"/>
              </a:solidFill>
            </a:endParaRPr>
          </a:p>
        </p:txBody>
      </p:sp>
    </p:spTree>
    <p:extLst>
      <p:ext uri="{BB962C8B-B14F-4D97-AF65-F5344CB8AC3E}">
        <p14:creationId xmlns:p14="http://schemas.microsoft.com/office/powerpoint/2010/main" val="11064729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Making Them Ideal For</a:t>
            </a:r>
            <a:endParaRPr lang="en-US" dirty="0"/>
          </a:p>
        </p:txBody>
      </p:sp>
      <p:grpSp>
        <p:nvGrpSpPr>
          <p:cNvPr id="7" name="Group 6"/>
          <p:cNvGrpSpPr/>
          <p:nvPr/>
        </p:nvGrpSpPr>
        <p:grpSpPr>
          <a:xfrm>
            <a:off x="736473" y="1668462"/>
            <a:ext cx="1828800" cy="1828800"/>
            <a:chOff x="2103523" y="4870764"/>
            <a:chExt cx="1828800" cy="1828800"/>
          </a:xfrm>
        </p:grpSpPr>
        <p:sp>
          <p:nvSpPr>
            <p:cNvPr id="29" name="Rectangle 28"/>
            <p:cNvSpPr/>
            <p:nvPr/>
          </p:nvSpPr>
          <p:spPr bwMode="auto">
            <a:xfrm>
              <a:off x="2103523" y="4870764"/>
              <a:ext cx="1828800" cy="1828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rgbClr val="000000"/>
                  </a:solidFill>
                </a:rPr>
                <a:t>Distributed Compute</a:t>
              </a:r>
            </a:p>
          </p:txBody>
        </p:sp>
        <mc:AlternateContent xmlns:mc="http://schemas.openxmlformats.org/markup-compatibility/2006" xmlns:a14="http://schemas.microsoft.com/office/drawing/2010/main">
          <mc:Choice Requires="a14">
            <p:sp>
              <p:nvSpPr>
                <p:cNvPr id="30" name="TextBox 29"/>
                <p:cNvSpPr txBox="1"/>
                <p:nvPr/>
              </p:nvSpPr>
              <p:spPr>
                <a:xfrm>
                  <a:off x="2142683" y="4978500"/>
                  <a:ext cx="1750479" cy="1037207"/>
                </a:xfrm>
                <a:prstGeom prst="rect">
                  <a:avLst/>
                </a:prstGeom>
                <a:noFill/>
              </p:spPr>
              <p:txBody>
                <a:bodyPr wrap="none" lIns="182880" tIns="146304" rIns="182880" bIns="146304" rtlCol="0">
                  <a:spAutoFit/>
                </a:bodyPr>
                <a:lstStyle/>
                <a:p>
                  <a:pPr>
                    <a:lnSpc>
                      <a:spcPct val="90000"/>
                    </a:lnSpc>
                    <a:spcAft>
                      <a:spcPts val="600"/>
                    </a:spcAft>
                  </a:pPr>
                  <a14:m>
                    <m:oMathPara xmlns:m="http://schemas.openxmlformats.org/officeDocument/2006/math">
                      <m:oMathParaPr>
                        <m:jc m:val="centerGroup"/>
                      </m:oMathParaPr>
                      <m:oMath xmlns:m="http://schemas.openxmlformats.org/officeDocument/2006/math">
                        <m:r>
                          <a:rPr lang="en-US" sz="4800" i="1" smtClean="0">
                            <a:ln w="0"/>
                            <a:solidFill>
                              <a:srgbClr val="0078D7"/>
                            </a:solidFill>
                            <a:effectLst>
                              <a:outerShdw blurRad="38100" dist="25400" dir="5400000" algn="ctr" rotWithShape="0">
                                <a:srgbClr val="6E747A">
                                  <a:alpha val="43000"/>
                                </a:srgbClr>
                              </a:outerShdw>
                            </a:effectLst>
                            <a:latin typeface="Cambria Math" panose="02040503050406030204" pitchFamily="18" charset="0"/>
                            <a:ea typeface="Cambria Math" panose="02040503050406030204" pitchFamily="18" charset="0"/>
                          </a:rPr>
                          <m:t>𝑓</m:t>
                        </m:r>
                        <m:d>
                          <m:dPr>
                            <m:ctrlPr>
                              <a:rPr lang="en-US" sz="4800" i="1" smtClean="0">
                                <a:ln w="0"/>
                                <a:solidFill>
                                  <a:srgbClr val="0078D7"/>
                                </a:solidFill>
                                <a:effectLst>
                                  <a:outerShdw blurRad="38100" dist="25400" dir="5400000" algn="ctr" rotWithShape="0">
                                    <a:srgbClr val="6E747A">
                                      <a:alpha val="43000"/>
                                    </a:srgbClr>
                                  </a:outerShdw>
                                </a:effectLst>
                                <a:latin typeface="Cambria Math" panose="02040503050406030204" pitchFamily="18" charset="0"/>
                                <a:ea typeface="Cambria Math" panose="02040503050406030204" pitchFamily="18" charset="0"/>
                              </a:rPr>
                            </m:ctrlPr>
                          </m:dPr>
                          <m:e>
                            <m:r>
                              <a:rPr lang="en-US" sz="4800" i="1" smtClean="0">
                                <a:ln w="0"/>
                                <a:solidFill>
                                  <a:srgbClr val="0078D7"/>
                                </a:solidFill>
                                <a:effectLst>
                                  <a:outerShdw blurRad="38100" dist="25400" dir="5400000" algn="ctr" rotWithShape="0">
                                    <a:srgbClr val="6E747A">
                                      <a:alpha val="43000"/>
                                    </a:srgbClr>
                                  </a:outerShdw>
                                </a:effectLst>
                                <a:latin typeface="Cambria Math" panose="02040503050406030204" pitchFamily="18" charset="0"/>
                                <a:ea typeface="Cambria Math" panose="02040503050406030204" pitchFamily="18" charset="0"/>
                              </a:rPr>
                              <m:t>𝑥</m:t>
                            </m:r>
                          </m:e>
                        </m:d>
                      </m:oMath>
                    </m:oMathPara>
                  </a14:m>
                  <a:endParaRPr lang="en-US" sz="4800" dirty="0" err="1" smtClean="0">
                    <a:ln w="0"/>
                    <a:solidFill>
                      <a:srgbClr val="0078D7"/>
                    </a:solidFill>
                    <a:effectLst>
                      <a:outerShdw blurRad="38100" dist="25400" dir="5400000" algn="ctr" rotWithShape="0">
                        <a:srgbClr val="6E747A">
                          <a:alpha val="43000"/>
                        </a:srgbClr>
                      </a:outerShdw>
                    </a:effectLst>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2142683" y="4978500"/>
                  <a:ext cx="1750479" cy="1037207"/>
                </a:xfrm>
                <a:prstGeom prst="rect">
                  <a:avLst/>
                </a:prstGeom>
                <a:blipFill>
                  <a:blip r:embed="rId3"/>
                  <a:stretch>
                    <a:fillRect/>
                  </a:stretch>
                </a:blipFill>
              </p:spPr>
              <p:txBody>
                <a:bodyPr/>
                <a:lstStyle/>
                <a:p>
                  <a:r>
                    <a:rPr lang="en-US">
                      <a:noFill/>
                    </a:rPr>
                    <a:t> </a:t>
                  </a:r>
                </a:p>
              </p:txBody>
            </p:sp>
          </mc:Fallback>
        </mc:AlternateContent>
      </p:grpSp>
      <p:grpSp>
        <p:nvGrpSpPr>
          <p:cNvPr id="5" name="Group 4"/>
          <p:cNvGrpSpPr/>
          <p:nvPr/>
        </p:nvGrpSpPr>
        <p:grpSpPr>
          <a:xfrm>
            <a:off x="5306155" y="1668462"/>
            <a:ext cx="1828800" cy="1828800"/>
            <a:chOff x="4922837" y="4870764"/>
            <a:chExt cx="1828800" cy="1828800"/>
          </a:xfrm>
        </p:grpSpPr>
        <p:sp>
          <p:nvSpPr>
            <p:cNvPr id="31" name="Rectangle 30"/>
            <p:cNvSpPr/>
            <p:nvPr/>
          </p:nvSpPr>
          <p:spPr bwMode="auto">
            <a:xfrm>
              <a:off x="4922837" y="4870764"/>
              <a:ext cx="1828800" cy="1828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000000"/>
                  </a:solidFill>
                </a:rPr>
                <a:t>Databases</a:t>
              </a:r>
              <a:endParaRPr lang="en-US" dirty="0">
                <a:solidFill>
                  <a:srgbClr val="000000"/>
                </a:solidFill>
              </a:endParaRPr>
            </a:p>
          </p:txBody>
        </p:sp>
        <p:sp>
          <p:nvSpPr>
            <p:cNvPr id="32" name="Freeform 31"/>
            <p:cNvSpPr>
              <a:spLocks noChangeAspect="1"/>
            </p:cNvSpPr>
            <p:nvPr/>
          </p:nvSpPr>
          <p:spPr bwMode="black">
            <a:xfrm>
              <a:off x="5127604" y="5021262"/>
              <a:ext cx="1419266" cy="990600"/>
            </a:xfrm>
            <a:custGeom>
              <a:avLst/>
              <a:gdLst>
                <a:gd name="connsiteX0" fmla="*/ 541228 w 979570"/>
                <a:gd name="connsiteY0" fmla="*/ 531962 h 887227"/>
                <a:gd name="connsiteX1" fmla="*/ 547155 w 979570"/>
                <a:gd name="connsiteY1" fmla="*/ 538150 h 887227"/>
                <a:gd name="connsiteX2" fmla="*/ 760399 w 979570"/>
                <a:gd name="connsiteY2" fmla="*/ 601984 h 887227"/>
                <a:gd name="connsiteX3" fmla="*/ 973643 w 979570"/>
                <a:gd name="connsiteY3" fmla="*/ 538150 h 887227"/>
                <a:gd name="connsiteX4" fmla="*/ 979570 w 979570"/>
                <a:gd name="connsiteY4" fmla="*/ 531962 h 887227"/>
                <a:gd name="connsiteX5" fmla="*/ 979570 w 979570"/>
                <a:gd name="connsiteY5" fmla="*/ 776991 h 887227"/>
                <a:gd name="connsiteX6" fmla="*/ 979570 w 979570"/>
                <a:gd name="connsiteY6" fmla="*/ 776993 h 887227"/>
                <a:gd name="connsiteX7" fmla="*/ 760399 w 979570"/>
                <a:gd name="connsiteY7" fmla="*/ 887227 h 887227"/>
                <a:gd name="connsiteX8" fmla="*/ 541228 w 979570"/>
                <a:gd name="connsiteY8" fmla="*/ 776993 h 887227"/>
                <a:gd name="connsiteX9" fmla="*/ 541228 w 979570"/>
                <a:gd name="connsiteY9" fmla="*/ 776993 h 887227"/>
                <a:gd name="connsiteX10" fmla="*/ 0 w 979570"/>
                <a:gd name="connsiteY10" fmla="*/ 531962 h 887227"/>
                <a:gd name="connsiteX11" fmla="*/ 5927 w 979570"/>
                <a:gd name="connsiteY11" fmla="*/ 538150 h 887227"/>
                <a:gd name="connsiteX12" fmla="*/ 219171 w 979570"/>
                <a:gd name="connsiteY12" fmla="*/ 601984 h 887227"/>
                <a:gd name="connsiteX13" fmla="*/ 432415 w 979570"/>
                <a:gd name="connsiteY13" fmla="*/ 538150 h 887227"/>
                <a:gd name="connsiteX14" fmla="*/ 438342 w 979570"/>
                <a:gd name="connsiteY14" fmla="*/ 531962 h 887227"/>
                <a:gd name="connsiteX15" fmla="*/ 438342 w 979570"/>
                <a:gd name="connsiteY15" fmla="*/ 776991 h 887227"/>
                <a:gd name="connsiteX16" fmla="*/ 438342 w 979570"/>
                <a:gd name="connsiteY16" fmla="*/ 776993 h 887227"/>
                <a:gd name="connsiteX17" fmla="*/ 219171 w 979570"/>
                <a:gd name="connsiteY17" fmla="*/ 887227 h 887227"/>
                <a:gd name="connsiteX18" fmla="*/ 0 w 979570"/>
                <a:gd name="connsiteY18" fmla="*/ 776993 h 887227"/>
                <a:gd name="connsiteX19" fmla="*/ 0 w 979570"/>
                <a:gd name="connsiteY19" fmla="*/ 776993 h 887227"/>
                <a:gd name="connsiteX20" fmla="*/ 760036 w 979570"/>
                <a:gd name="connsiteY20" fmla="*/ 322411 h 887227"/>
                <a:gd name="connsiteX21" fmla="*/ 978844 w 979570"/>
                <a:gd name="connsiteY21" fmla="*/ 444386 h 887227"/>
                <a:gd name="connsiteX22" fmla="*/ 760036 w 979570"/>
                <a:gd name="connsiteY22" fmla="*/ 566361 h 887227"/>
                <a:gd name="connsiteX23" fmla="*/ 541228 w 979570"/>
                <a:gd name="connsiteY23" fmla="*/ 444386 h 887227"/>
                <a:gd name="connsiteX24" fmla="*/ 760036 w 979570"/>
                <a:gd name="connsiteY24" fmla="*/ 322411 h 887227"/>
                <a:gd name="connsiteX25" fmla="*/ 0 w 979570"/>
                <a:gd name="connsiteY25" fmla="*/ 209552 h 887227"/>
                <a:gd name="connsiteX26" fmla="*/ 5927 w 979570"/>
                <a:gd name="connsiteY26" fmla="*/ 215739 h 887227"/>
                <a:gd name="connsiteX27" fmla="*/ 219171 w 979570"/>
                <a:gd name="connsiteY27" fmla="*/ 279574 h 887227"/>
                <a:gd name="connsiteX28" fmla="*/ 432415 w 979570"/>
                <a:gd name="connsiteY28" fmla="*/ 215739 h 887227"/>
                <a:gd name="connsiteX29" fmla="*/ 438342 w 979570"/>
                <a:gd name="connsiteY29" fmla="*/ 209552 h 887227"/>
                <a:gd name="connsiteX30" fmla="*/ 438342 w 979570"/>
                <a:gd name="connsiteY30" fmla="*/ 454580 h 887227"/>
                <a:gd name="connsiteX31" fmla="*/ 438342 w 979570"/>
                <a:gd name="connsiteY31" fmla="*/ 454583 h 887227"/>
                <a:gd name="connsiteX32" fmla="*/ 219171 w 979570"/>
                <a:gd name="connsiteY32" fmla="*/ 564817 h 887227"/>
                <a:gd name="connsiteX33" fmla="*/ 0 w 979570"/>
                <a:gd name="connsiteY33" fmla="*/ 454583 h 887227"/>
                <a:gd name="connsiteX34" fmla="*/ 0 w 979570"/>
                <a:gd name="connsiteY34" fmla="*/ 454582 h 887227"/>
                <a:gd name="connsiteX35" fmla="*/ 218808 w 979570"/>
                <a:gd name="connsiteY35" fmla="*/ 0 h 887227"/>
                <a:gd name="connsiteX36" fmla="*/ 437616 w 979570"/>
                <a:gd name="connsiteY36" fmla="*/ 121975 h 887227"/>
                <a:gd name="connsiteX37" fmla="*/ 218808 w 979570"/>
                <a:gd name="connsiteY37" fmla="*/ 243950 h 887227"/>
                <a:gd name="connsiteX38" fmla="*/ 0 w 979570"/>
                <a:gd name="connsiteY38" fmla="*/ 121975 h 887227"/>
                <a:gd name="connsiteX39" fmla="*/ 218808 w 979570"/>
                <a:gd name="connsiteY39" fmla="*/ 0 h 88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79570" h="887227">
                  <a:moveTo>
                    <a:pt x="541228" y="531962"/>
                  </a:moveTo>
                  <a:lnTo>
                    <a:pt x="547155" y="538150"/>
                  </a:lnTo>
                  <a:cubicBezTo>
                    <a:pt x="588222" y="576173"/>
                    <a:pt x="668317" y="601984"/>
                    <a:pt x="760399" y="601984"/>
                  </a:cubicBezTo>
                  <a:cubicBezTo>
                    <a:pt x="852481" y="601984"/>
                    <a:pt x="932576" y="576173"/>
                    <a:pt x="973643" y="538150"/>
                  </a:cubicBezTo>
                  <a:lnTo>
                    <a:pt x="979570" y="531962"/>
                  </a:lnTo>
                  <a:lnTo>
                    <a:pt x="979570" y="776991"/>
                  </a:lnTo>
                  <a:lnTo>
                    <a:pt x="979570" y="776993"/>
                  </a:lnTo>
                  <a:cubicBezTo>
                    <a:pt x="979570" y="837874"/>
                    <a:pt x="881444" y="887227"/>
                    <a:pt x="760399" y="887227"/>
                  </a:cubicBezTo>
                  <a:cubicBezTo>
                    <a:pt x="639354" y="887227"/>
                    <a:pt x="541228" y="837874"/>
                    <a:pt x="541228" y="776993"/>
                  </a:cubicBezTo>
                  <a:lnTo>
                    <a:pt x="541228" y="776993"/>
                  </a:lnTo>
                  <a:close/>
                  <a:moveTo>
                    <a:pt x="0" y="531962"/>
                  </a:moveTo>
                  <a:lnTo>
                    <a:pt x="5927" y="538150"/>
                  </a:lnTo>
                  <a:cubicBezTo>
                    <a:pt x="46994" y="576173"/>
                    <a:pt x="127089" y="601984"/>
                    <a:pt x="219171" y="601984"/>
                  </a:cubicBezTo>
                  <a:cubicBezTo>
                    <a:pt x="311253" y="601984"/>
                    <a:pt x="391348" y="576173"/>
                    <a:pt x="432415" y="538150"/>
                  </a:cubicBezTo>
                  <a:lnTo>
                    <a:pt x="438342" y="531962"/>
                  </a:lnTo>
                  <a:lnTo>
                    <a:pt x="438342" y="776991"/>
                  </a:lnTo>
                  <a:lnTo>
                    <a:pt x="438342" y="776993"/>
                  </a:lnTo>
                  <a:cubicBezTo>
                    <a:pt x="438342" y="837874"/>
                    <a:pt x="340216" y="887227"/>
                    <a:pt x="219171" y="887227"/>
                  </a:cubicBezTo>
                  <a:cubicBezTo>
                    <a:pt x="98126" y="887227"/>
                    <a:pt x="0" y="837874"/>
                    <a:pt x="0" y="776993"/>
                  </a:cubicBezTo>
                  <a:lnTo>
                    <a:pt x="0" y="776993"/>
                  </a:lnTo>
                  <a:close/>
                  <a:moveTo>
                    <a:pt x="760036" y="322411"/>
                  </a:moveTo>
                  <a:cubicBezTo>
                    <a:pt x="880880" y="322411"/>
                    <a:pt x="978844" y="377021"/>
                    <a:pt x="978844" y="444386"/>
                  </a:cubicBezTo>
                  <a:cubicBezTo>
                    <a:pt x="978844" y="511751"/>
                    <a:pt x="880880" y="566361"/>
                    <a:pt x="760036" y="566361"/>
                  </a:cubicBezTo>
                  <a:cubicBezTo>
                    <a:pt x="639192" y="566361"/>
                    <a:pt x="541228" y="511751"/>
                    <a:pt x="541228" y="444386"/>
                  </a:cubicBezTo>
                  <a:cubicBezTo>
                    <a:pt x="541228" y="377021"/>
                    <a:pt x="639192" y="322411"/>
                    <a:pt x="760036" y="322411"/>
                  </a:cubicBezTo>
                  <a:close/>
                  <a:moveTo>
                    <a:pt x="0" y="209552"/>
                  </a:moveTo>
                  <a:lnTo>
                    <a:pt x="5927" y="215739"/>
                  </a:lnTo>
                  <a:cubicBezTo>
                    <a:pt x="46994" y="253762"/>
                    <a:pt x="127089" y="279574"/>
                    <a:pt x="219171" y="279574"/>
                  </a:cubicBezTo>
                  <a:cubicBezTo>
                    <a:pt x="311253" y="279574"/>
                    <a:pt x="391348" y="253762"/>
                    <a:pt x="432415" y="215739"/>
                  </a:cubicBezTo>
                  <a:lnTo>
                    <a:pt x="438342" y="209552"/>
                  </a:lnTo>
                  <a:lnTo>
                    <a:pt x="438342" y="454580"/>
                  </a:lnTo>
                  <a:lnTo>
                    <a:pt x="438342" y="454583"/>
                  </a:lnTo>
                  <a:cubicBezTo>
                    <a:pt x="438342" y="515463"/>
                    <a:pt x="340216" y="564817"/>
                    <a:pt x="219171" y="564817"/>
                  </a:cubicBezTo>
                  <a:cubicBezTo>
                    <a:pt x="98126" y="564817"/>
                    <a:pt x="0" y="515463"/>
                    <a:pt x="0" y="454583"/>
                  </a:cubicBezTo>
                  <a:lnTo>
                    <a:pt x="0" y="454582"/>
                  </a:lnTo>
                  <a:close/>
                  <a:moveTo>
                    <a:pt x="218808" y="0"/>
                  </a:moveTo>
                  <a:cubicBezTo>
                    <a:pt x="339652" y="0"/>
                    <a:pt x="437616" y="54610"/>
                    <a:pt x="437616" y="121975"/>
                  </a:cubicBezTo>
                  <a:cubicBezTo>
                    <a:pt x="437616" y="189340"/>
                    <a:pt x="339652" y="243950"/>
                    <a:pt x="218808" y="243950"/>
                  </a:cubicBezTo>
                  <a:cubicBezTo>
                    <a:pt x="97964" y="243950"/>
                    <a:pt x="0" y="189340"/>
                    <a:pt x="0" y="121975"/>
                  </a:cubicBezTo>
                  <a:cubicBezTo>
                    <a:pt x="0" y="54610"/>
                    <a:pt x="97964" y="0"/>
                    <a:pt x="218808" y="0"/>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4" name="Group 3"/>
          <p:cNvGrpSpPr/>
          <p:nvPr/>
        </p:nvGrpSpPr>
        <p:grpSpPr>
          <a:xfrm>
            <a:off x="9875837" y="1668462"/>
            <a:ext cx="1828800" cy="1828800"/>
            <a:chOff x="7165848" y="4895023"/>
            <a:chExt cx="1828800" cy="1828800"/>
          </a:xfrm>
        </p:grpSpPr>
        <p:sp>
          <p:nvSpPr>
            <p:cNvPr id="33" name="Rectangle 32"/>
            <p:cNvSpPr/>
            <p:nvPr/>
          </p:nvSpPr>
          <p:spPr bwMode="auto">
            <a:xfrm>
              <a:off x="7165848" y="4895023"/>
              <a:ext cx="1828800" cy="1828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dirty="0">
                  <a:solidFill>
                    <a:srgbClr val="000000"/>
                  </a:solidFill>
                </a:rPr>
                <a:t>Web</a:t>
              </a:r>
            </a:p>
          </p:txBody>
        </p:sp>
        <p:grpSp>
          <p:nvGrpSpPr>
            <p:cNvPr id="2" name="Group 1"/>
            <p:cNvGrpSpPr/>
            <p:nvPr/>
          </p:nvGrpSpPr>
          <p:grpSpPr>
            <a:xfrm>
              <a:off x="7577364" y="5021262"/>
              <a:ext cx="1005769" cy="920831"/>
              <a:chOff x="7589837" y="5094544"/>
              <a:chExt cx="1005769" cy="920831"/>
            </a:xfrm>
          </p:grpSpPr>
          <p:sp>
            <p:nvSpPr>
              <p:cNvPr id="35" name="Freeform 19"/>
              <p:cNvSpPr>
                <a:spLocks/>
              </p:cNvSpPr>
              <p:nvPr/>
            </p:nvSpPr>
            <p:spPr bwMode="auto">
              <a:xfrm>
                <a:off x="7589837" y="5094544"/>
                <a:ext cx="1005769" cy="920831"/>
              </a:xfrm>
              <a:custGeom>
                <a:avLst/>
                <a:gdLst>
                  <a:gd name="T0" fmla="*/ 180 w 234"/>
                  <a:gd name="T1" fmla="*/ 186 h 207"/>
                  <a:gd name="T2" fmla="*/ 117 w 234"/>
                  <a:gd name="T3" fmla="*/ 207 h 207"/>
                  <a:gd name="T4" fmla="*/ 35 w 234"/>
                  <a:gd name="T5" fmla="*/ 166 h 207"/>
                  <a:gd name="T6" fmla="*/ 54 w 234"/>
                  <a:gd name="T7" fmla="*/ 21 h 207"/>
                  <a:gd name="T8" fmla="*/ 117 w 234"/>
                  <a:gd name="T9" fmla="*/ 0 h 207"/>
                  <a:gd name="T10" fmla="*/ 199 w 234"/>
                  <a:gd name="T11" fmla="*/ 41 h 207"/>
                  <a:gd name="T12" fmla="*/ 180 w 234"/>
                  <a:gd name="T13" fmla="*/ 186 h 207"/>
                </a:gdLst>
                <a:ahLst/>
                <a:cxnLst>
                  <a:cxn ang="0">
                    <a:pos x="T0" y="T1"/>
                  </a:cxn>
                  <a:cxn ang="0">
                    <a:pos x="T2" y="T3"/>
                  </a:cxn>
                  <a:cxn ang="0">
                    <a:pos x="T4" y="T5"/>
                  </a:cxn>
                  <a:cxn ang="0">
                    <a:pos x="T6" y="T7"/>
                  </a:cxn>
                  <a:cxn ang="0">
                    <a:pos x="T8" y="T9"/>
                  </a:cxn>
                  <a:cxn ang="0">
                    <a:pos x="T10" y="T11"/>
                  </a:cxn>
                  <a:cxn ang="0">
                    <a:pos x="T12" y="T13"/>
                  </a:cxn>
                </a:cxnLst>
                <a:rect l="0" t="0" r="r" b="b"/>
                <a:pathLst>
                  <a:path w="234" h="207">
                    <a:moveTo>
                      <a:pt x="180" y="186"/>
                    </a:moveTo>
                    <a:cubicBezTo>
                      <a:pt x="161" y="200"/>
                      <a:pt x="139" y="207"/>
                      <a:pt x="117" y="207"/>
                    </a:cubicBezTo>
                    <a:cubicBezTo>
                      <a:pt x="86" y="207"/>
                      <a:pt x="55" y="193"/>
                      <a:pt x="35" y="166"/>
                    </a:cubicBezTo>
                    <a:cubicBezTo>
                      <a:pt x="0" y="121"/>
                      <a:pt x="9" y="56"/>
                      <a:pt x="54" y="21"/>
                    </a:cubicBezTo>
                    <a:cubicBezTo>
                      <a:pt x="73" y="7"/>
                      <a:pt x="95" y="0"/>
                      <a:pt x="117" y="0"/>
                    </a:cubicBezTo>
                    <a:cubicBezTo>
                      <a:pt x="148" y="0"/>
                      <a:pt x="179" y="14"/>
                      <a:pt x="199" y="41"/>
                    </a:cubicBezTo>
                    <a:cubicBezTo>
                      <a:pt x="234" y="86"/>
                      <a:pt x="225" y="151"/>
                      <a:pt x="180" y="186"/>
                    </a:cubicBezTo>
                    <a:close/>
                  </a:path>
                </a:pathLst>
              </a:custGeom>
              <a:solidFill>
                <a:srgbClr val="59B4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36" name="Freeform 20"/>
              <p:cNvSpPr>
                <a:spLocks/>
              </p:cNvSpPr>
              <p:nvPr/>
            </p:nvSpPr>
            <p:spPr bwMode="auto">
              <a:xfrm>
                <a:off x="7589837" y="5094544"/>
                <a:ext cx="1005769" cy="920831"/>
              </a:xfrm>
              <a:custGeom>
                <a:avLst/>
                <a:gdLst>
                  <a:gd name="T0" fmla="*/ 180 w 234"/>
                  <a:gd name="T1" fmla="*/ 186 h 207"/>
                  <a:gd name="T2" fmla="*/ 117 w 234"/>
                  <a:gd name="T3" fmla="*/ 207 h 207"/>
                  <a:gd name="T4" fmla="*/ 35 w 234"/>
                  <a:gd name="T5" fmla="*/ 166 h 207"/>
                  <a:gd name="T6" fmla="*/ 54 w 234"/>
                  <a:gd name="T7" fmla="*/ 21 h 207"/>
                  <a:gd name="T8" fmla="*/ 117 w 234"/>
                  <a:gd name="T9" fmla="*/ 0 h 207"/>
                  <a:gd name="T10" fmla="*/ 199 w 234"/>
                  <a:gd name="T11" fmla="*/ 41 h 207"/>
                  <a:gd name="T12" fmla="*/ 180 w 234"/>
                  <a:gd name="T13" fmla="*/ 186 h 207"/>
                </a:gdLst>
                <a:ahLst/>
                <a:cxnLst>
                  <a:cxn ang="0">
                    <a:pos x="T0" y="T1"/>
                  </a:cxn>
                  <a:cxn ang="0">
                    <a:pos x="T2" y="T3"/>
                  </a:cxn>
                  <a:cxn ang="0">
                    <a:pos x="T4" y="T5"/>
                  </a:cxn>
                  <a:cxn ang="0">
                    <a:pos x="T6" y="T7"/>
                  </a:cxn>
                  <a:cxn ang="0">
                    <a:pos x="T8" y="T9"/>
                  </a:cxn>
                  <a:cxn ang="0">
                    <a:pos x="T10" y="T11"/>
                  </a:cxn>
                  <a:cxn ang="0">
                    <a:pos x="T12" y="T13"/>
                  </a:cxn>
                </a:cxnLst>
                <a:rect l="0" t="0" r="r" b="b"/>
                <a:pathLst>
                  <a:path w="234" h="207">
                    <a:moveTo>
                      <a:pt x="180" y="186"/>
                    </a:moveTo>
                    <a:cubicBezTo>
                      <a:pt x="161" y="200"/>
                      <a:pt x="139" y="207"/>
                      <a:pt x="117" y="207"/>
                    </a:cubicBezTo>
                    <a:cubicBezTo>
                      <a:pt x="86" y="207"/>
                      <a:pt x="55" y="193"/>
                      <a:pt x="35" y="166"/>
                    </a:cubicBezTo>
                    <a:cubicBezTo>
                      <a:pt x="0" y="121"/>
                      <a:pt x="9" y="56"/>
                      <a:pt x="54" y="21"/>
                    </a:cubicBezTo>
                    <a:cubicBezTo>
                      <a:pt x="73" y="7"/>
                      <a:pt x="95" y="0"/>
                      <a:pt x="117" y="0"/>
                    </a:cubicBezTo>
                    <a:cubicBezTo>
                      <a:pt x="148" y="0"/>
                      <a:pt x="179" y="14"/>
                      <a:pt x="199" y="41"/>
                    </a:cubicBezTo>
                    <a:cubicBezTo>
                      <a:pt x="234" y="86"/>
                      <a:pt x="225" y="151"/>
                      <a:pt x="180" y="186"/>
                    </a:cubicBezTo>
                    <a:close/>
                  </a:path>
                </a:pathLst>
              </a:custGeom>
              <a:solidFill>
                <a:schemeClr val="accent1"/>
              </a:solidFill>
              <a:ln>
                <a:noFill/>
              </a:ln>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37" name="Freeform 21"/>
              <p:cNvSpPr>
                <a:spLocks/>
              </p:cNvSpPr>
              <p:nvPr/>
            </p:nvSpPr>
            <p:spPr bwMode="auto">
              <a:xfrm>
                <a:off x="7711121" y="5232209"/>
                <a:ext cx="124243" cy="330398"/>
              </a:xfrm>
              <a:custGeom>
                <a:avLst/>
                <a:gdLst>
                  <a:gd name="T0" fmla="*/ 19 w 29"/>
                  <a:gd name="T1" fmla="*/ 74 h 74"/>
                  <a:gd name="T2" fmla="*/ 29 w 29"/>
                  <a:gd name="T3" fmla="*/ 57 h 74"/>
                  <a:gd name="T4" fmla="*/ 15 w 29"/>
                  <a:gd name="T5" fmla="*/ 0 h 74"/>
                  <a:gd name="T6" fmla="*/ 4 w 29"/>
                  <a:gd name="T7" fmla="*/ 13 h 74"/>
                  <a:gd name="T8" fmla="*/ 19 w 29"/>
                  <a:gd name="T9" fmla="*/ 74 h 74"/>
                </a:gdLst>
                <a:ahLst/>
                <a:cxnLst>
                  <a:cxn ang="0">
                    <a:pos x="T0" y="T1"/>
                  </a:cxn>
                  <a:cxn ang="0">
                    <a:pos x="T2" y="T3"/>
                  </a:cxn>
                  <a:cxn ang="0">
                    <a:pos x="T4" y="T5"/>
                  </a:cxn>
                  <a:cxn ang="0">
                    <a:pos x="T6" y="T7"/>
                  </a:cxn>
                  <a:cxn ang="0">
                    <a:pos x="T8" y="T9"/>
                  </a:cxn>
                </a:cxnLst>
                <a:rect l="0" t="0" r="r" b="b"/>
                <a:pathLst>
                  <a:path w="29" h="74">
                    <a:moveTo>
                      <a:pt x="19" y="74"/>
                    </a:moveTo>
                    <a:cubicBezTo>
                      <a:pt x="21" y="69"/>
                      <a:pt x="25" y="63"/>
                      <a:pt x="29" y="57"/>
                    </a:cubicBezTo>
                    <a:cubicBezTo>
                      <a:pt x="12" y="31"/>
                      <a:pt x="13" y="10"/>
                      <a:pt x="15" y="0"/>
                    </a:cubicBezTo>
                    <a:cubicBezTo>
                      <a:pt x="11" y="4"/>
                      <a:pt x="7" y="9"/>
                      <a:pt x="4" y="13"/>
                    </a:cubicBezTo>
                    <a:cubicBezTo>
                      <a:pt x="1" y="27"/>
                      <a:pt x="0" y="48"/>
                      <a:pt x="19"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38" name="Freeform 22"/>
              <p:cNvSpPr>
                <a:spLocks/>
              </p:cNvSpPr>
              <p:nvPr/>
            </p:nvSpPr>
            <p:spPr bwMode="auto">
              <a:xfrm>
                <a:off x="7861987" y="5577903"/>
                <a:ext cx="600503" cy="308983"/>
              </a:xfrm>
              <a:custGeom>
                <a:avLst/>
                <a:gdLst>
                  <a:gd name="T0" fmla="*/ 30 w 140"/>
                  <a:gd name="T1" fmla="*/ 17 h 69"/>
                  <a:gd name="T2" fmla="*/ 10 w 140"/>
                  <a:gd name="T3" fmla="*/ 0 h 69"/>
                  <a:gd name="T4" fmla="*/ 0 w 140"/>
                  <a:gd name="T5" fmla="*/ 16 h 69"/>
                  <a:gd name="T6" fmla="*/ 18 w 140"/>
                  <a:gd name="T7" fmla="*/ 32 h 69"/>
                  <a:gd name="T8" fmla="*/ 126 w 140"/>
                  <a:gd name="T9" fmla="*/ 69 h 69"/>
                  <a:gd name="T10" fmla="*/ 140 w 140"/>
                  <a:gd name="T11" fmla="*/ 52 h 69"/>
                  <a:gd name="T12" fmla="*/ 30 w 140"/>
                  <a:gd name="T13" fmla="*/ 17 h 69"/>
                </a:gdLst>
                <a:ahLst/>
                <a:cxnLst>
                  <a:cxn ang="0">
                    <a:pos x="T0" y="T1"/>
                  </a:cxn>
                  <a:cxn ang="0">
                    <a:pos x="T2" y="T3"/>
                  </a:cxn>
                  <a:cxn ang="0">
                    <a:pos x="T4" y="T5"/>
                  </a:cxn>
                  <a:cxn ang="0">
                    <a:pos x="T6" y="T7"/>
                  </a:cxn>
                  <a:cxn ang="0">
                    <a:pos x="T8" y="T9"/>
                  </a:cxn>
                  <a:cxn ang="0">
                    <a:pos x="T10" y="T11"/>
                  </a:cxn>
                  <a:cxn ang="0">
                    <a:pos x="T12" y="T13"/>
                  </a:cxn>
                </a:cxnLst>
                <a:rect l="0" t="0" r="r" b="b"/>
                <a:pathLst>
                  <a:path w="140" h="69">
                    <a:moveTo>
                      <a:pt x="30" y="17"/>
                    </a:moveTo>
                    <a:cubicBezTo>
                      <a:pt x="22" y="11"/>
                      <a:pt x="16" y="5"/>
                      <a:pt x="10" y="0"/>
                    </a:cubicBezTo>
                    <a:cubicBezTo>
                      <a:pt x="6" y="5"/>
                      <a:pt x="3" y="11"/>
                      <a:pt x="0" y="16"/>
                    </a:cubicBezTo>
                    <a:cubicBezTo>
                      <a:pt x="6" y="21"/>
                      <a:pt x="11" y="26"/>
                      <a:pt x="18" y="32"/>
                    </a:cubicBezTo>
                    <a:cubicBezTo>
                      <a:pt x="61" y="66"/>
                      <a:pt x="103" y="69"/>
                      <a:pt x="126" y="69"/>
                    </a:cubicBezTo>
                    <a:cubicBezTo>
                      <a:pt x="128" y="69"/>
                      <a:pt x="135" y="59"/>
                      <a:pt x="140" y="52"/>
                    </a:cubicBezTo>
                    <a:cubicBezTo>
                      <a:pt x="129" y="55"/>
                      <a:pt x="84" y="60"/>
                      <a:pt x="30"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39" name="Freeform 23"/>
              <p:cNvSpPr>
                <a:spLocks/>
              </p:cNvSpPr>
              <p:nvPr/>
            </p:nvSpPr>
            <p:spPr bwMode="auto">
              <a:xfrm>
                <a:off x="8101597" y="5342342"/>
                <a:ext cx="425972" cy="370167"/>
              </a:xfrm>
              <a:custGeom>
                <a:avLst/>
                <a:gdLst>
                  <a:gd name="T0" fmla="*/ 0 w 99"/>
                  <a:gd name="T1" fmla="*/ 9 h 83"/>
                  <a:gd name="T2" fmla="*/ 96 w 99"/>
                  <a:gd name="T3" fmla="*/ 83 h 83"/>
                  <a:gd name="T4" fmla="*/ 99 w 99"/>
                  <a:gd name="T5" fmla="*/ 74 h 83"/>
                  <a:gd name="T6" fmla="*/ 14 w 99"/>
                  <a:gd name="T7" fmla="*/ 0 h 83"/>
                  <a:gd name="T8" fmla="*/ 0 w 99"/>
                  <a:gd name="T9" fmla="*/ 9 h 83"/>
                </a:gdLst>
                <a:ahLst/>
                <a:cxnLst>
                  <a:cxn ang="0">
                    <a:pos x="T0" y="T1"/>
                  </a:cxn>
                  <a:cxn ang="0">
                    <a:pos x="T2" y="T3"/>
                  </a:cxn>
                  <a:cxn ang="0">
                    <a:pos x="T4" y="T5"/>
                  </a:cxn>
                  <a:cxn ang="0">
                    <a:pos x="T6" y="T7"/>
                  </a:cxn>
                  <a:cxn ang="0">
                    <a:pos x="T8" y="T9"/>
                  </a:cxn>
                </a:cxnLst>
                <a:rect l="0" t="0" r="r" b="b"/>
                <a:pathLst>
                  <a:path w="99" h="83">
                    <a:moveTo>
                      <a:pt x="0" y="9"/>
                    </a:moveTo>
                    <a:cubicBezTo>
                      <a:pt x="39" y="45"/>
                      <a:pt x="84" y="75"/>
                      <a:pt x="96" y="83"/>
                    </a:cubicBezTo>
                    <a:cubicBezTo>
                      <a:pt x="97" y="80"/>
                      <a:pt x="98" y="77"/>
                      <a:pt x="99" y="74"/>
                    </a:cubicBezTo>
                    <a:cubicBezTo>
                      <a:pt x="86" y="65"/>
                      <a:pt x="54" y="40"/>
                      <a:pt x="14" y="0"/>
                    </a:cubicBezTo>
                    <a:cubicBezTo>
                      <a:pt x="10" y="3"/>
                      <a:pt x="5" y="6"/>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40" name="Freeform 24"/>
              <p:cNvSpPr>
                <a:spLocks/>
              </p:cNvSpPr>
              <p:nvPr/>
            </p:nvSpPr>
            <p:spPr bwMode="auto">
              <a:xfrm>
                <a:off x="7894526" y="5115959"/>
                <a:ext cx="186363" cy="183553"/>
              </a:xfrm>
              <a:custGeom>
                <a:avLst/>
                <a:gdLst>
                  <a:gd name="T0" fmla="*/ 43 w 43"/>
                  <a:gd name="T1" fmla="*/ 32 h 41"/>
                  <a:gd name="T2" fmla="*/ 14 w 43"/>
                  <a:gd name="T3" fmla="*/ 0 h 41"/>
                  <a:gd name="T4" fmla="*/ 0 w 43"/>
                  <a:gd name="T5" fmla="*/ 5 h 41"/>
                  <a:gd name="T6" fmla="*/ 28 w 43"/>
                  <a:gd name="T7" fmla="*/ 41 h 41"/>
                  <a:gd name="T8" fmla="*/ 43 w 43"/>
                  <a:gd name="T9" fmla="*/ 32 h 41"/>
                </a:gdLst>
                <a:ahLst/>
                <a:cxnLst>
                  <a:cxn ang="0">
                    <a:pos x="T0" y="T1"/>
                  </a:cxn>
                  <a:cxn ang="0">
                    <a:pos x="T2" y="T3"/>
                  </a:cxn>
                  <a:cxn ang="0">
                    <a:pos x="T4" y="T5"/>
                  </a:cxn>
                  <a:cxn ang="0">
                    <a:pos x="T6" y="T7"/>
                  </a:cxn>
                  <a:cxn ang="0">
                    <a:pos x="T8" y="T9"/>
                  </a:cxn>
                </a:cxnLst>
                <a:rect l="0" t="0" r="r" b="b"/>
                <a:pathLst>
                  <a:path w="43" h="41">
                    <a:moveTo>
                      <a:pt x="43" y="32"/>
                    </a:moveTo>
                    <a:cubicBezTo>
                      <a:pt x="34" y="22"/>
                      <a:pt x="24" y="11"/>
                      <a:pt x="14" y="0"/>
                    </a:cubicBezTo>
                    <a:cubicBezTo>
                      <a:pt x="9" y="1"/>
                      <a:pt x="5" y="3"/>
                      <a:pt x="0" y="5"/>
                    </a:cubicBezTo>
                    <a:cubicBezTo>
                      <a:pt x="8" y="17"/>
                      <a:pt x="17" y="29"/>
                      <a:pt x="28" y="41"/>
                    </a:cubicBezTo>
                    <a:cubicBezTo>
                      <a:pt x="33" y="37"/>
                      <a:pt x="38" y="34"/>
                      <a:pt x="43"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41" name="Freeform 25"/>
              <p:cNvSpPr>
                <a:spLocks/>
              </p:cNvSpPr>
              <p:nvPr/>
            </p:nvSpPr>
            <p:spPr bwMode="auto">
              <a:xfrm>
                <a:off x="7728870" y="5562607"/>
                <a:ext cx="133116" cy="348752"/>
              </a:xfrm>
              <a:custGeom>
                <a:avLst/>
                <a:gdLst>
                  <a:gd name="T0" fmla="*/ 15 w 31"/>
                  <a:gd name="T1" fmla="*/ 0 h 79"/>
                  <a:gd name="T2" fmla="*/ 0 w 31"/>
                  <a:gd name="T3" fmla="*/ 58 h 79"/>
                  <a:gd name="T4" fmla="*/ 2 w 31"/>
                  <a:gd name="T5" fmla="*/ 62 h 79"/>
                  <a:gd name="T6" fmla="*/ 19 w 31"/>
                  <a:gd name="T7" fmla="*/ 79 h 79"/>
                  <a:gd name="T8" fmla="*/ 31 w 31"/>
                  <a:gd name="T9" fmla="*/ 20 h 79"/>
                  <a:gd name="T10" fmla="*/ 15 w 31"/>
                  <a:gd name="T11" fmla="*/ 0 h 79"/>
                </a:gdLst>
                <a:ahLst/>
                <a:cxnLst>
                  <a:cxn ang="0">
                    <a:pos x="T0" y="T1"/>
                  </a:cxn>
                  <a:cxn ang="0">
                    <a:pos x="T2" y="T3"/>
                  </a:cxn>
                  <a:cxn ang="0">
                    <a:pos x="T4" y="T5"/>
                  </a:cxn>
                  <a:cxn ang="0">
                    <a:pos x="T6" y="T7"/>
                  </a:cxn>
                  <a:cxn ang="0">
                    <a:pos x="T8" y="T9"/>
                  </a:cxn>
                  <a:cxn ang="0">
                    <a:pos x="T10" y="T11"/>
                  </a:cxn>
                </a:cxnLst>
                <a:rect l="0" t="0" r="r" b="b"/>
                <a:pathLst>
                  <a:path w="31" h="79">
                    <a:moveTo>
                      <a:pt x="15" y="0"/>
                    </a:moveTo>
                    <a:cubicBezTo>
                      <a:pt x="5" y="21"/>
                      <a:pt x="1" y="41"/>
                      <a:pt x="0" y="58"/>
                    </a:cubicBezTo>
                    <a:cubicBezTo>
                      <a:pt x="1" y="59"/>
                      <a:pt x="1" y="60"/>
                      <a:pt x="2" y="62"/>
                    </a:cubicBezTo>
                    <a:cubicBezTo>
                      <a:pt x="7" y="68"/>
                      <a:pt x="13" y="74"/>
                      <a:pt x="19" y="79"/>
                    </a:cubicBezTo>
                    <a:cubicBezTo>
                      <a:pt x="18" y="65"/>
                      <a:pt x="20" y="43"/>
                      <a:pt x="31" y="20"/>
                    </a:cubicBezTo>
                    <a:cubicBezTo>
                      <a:pt x="24" y="13"/>
                      <a:pt x="19" y="7"/>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42" name="Freeform 26"/>
              <p:cNvSpPr>
                <a:spLocks/>
              </p:cNvSpPr>
              <p:nvPr/>
            </p:nvSpPr>
            <p:spPr bwMode="auto">
              <a:xfrm>
                <a:off x="7790991" y="5299512"/>
                <a:ext cx="310604" cy="351813"/>
              </a:xfrm>
              <a:custGeom>
                <a:avLst/>
                <a:gdLst>
                  <a:gd name="T0" fmla="*/ 52 w 72"/>
                  <a:gd name="T1" fmla="*/ 0 h 79"/>
                  <a:gd name="T2" fmla="*/ 24 w 72"/>
                  <a:gd name="T3" fmla="*/ 25 h 79"/>
                  <a:gd name="T4" fmla="*/ 10 w 72"/>
                  <a:gd name="T5" fmla="*/ 42 h 79"/>
                  <a:gd name="T6" fmla="*/ 10 w 72"/>
                  <a:gd name="T7" fmla="*/ 42 h 79"/>
                  <a:gd name="T8" fmla="*/ 0 w 72"/>
                  <a:gd name="T9" fmla="*/ 59 h 79"/>
                  <a:gd name="T10" fmla="*/ 16 w 72"/>
                  <a:gd name="T11" fmla="*/ 79 h 79"/>
                  <a:gd name="T12" fmla="*/ 26 w 72"/>
                  <a:gd name="T13" fmla="*/ 63 h 79"/>
                  <a:gd name="T14" fmla="*/ 26 w 72"/>
                  <a:gd name="T15" fmla="*/ 63 h 79"/>
                  <a:gd name="T16" fmla="*/ 45 w 72"/>
                  <a:gd name="T17" fmla="*/ 41 h 79"/>
                  <a:gd name="T18" fmla="*/ 72 w 72"/>
                  <a:gd name="T19" fmla="*/ 19 h 79"/>
                  <a:gd name="T20" fmla="*/ 52 w 72"/>
                  <a:gd name="T2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79">
                    <a:moveTo>
                      <a:pt x="52" y="0"/>
                    </a:moveTo>
                    <a:cubicBezTo>
                      <a:pt x="43" y="6"/>
                      <a:pt x="33" y="14"/>
                      <a:pt x="24" y="25"/>
                    </a:cubicBezTo>
                    <a:cubicBezTo>
                      <a:pt x="18" y="30"/>
                      <a:pt x="14" y="36"/>
                      <a:pt x="10" y="42"/>
                    </a:cubicBezTo>
                    <a:cubicBezTo>
                      <a:pt x="10" y="42"/>
                      <a:pt x="10" y="42"/>
                      <a:pt x="10" y="42"/>
                    </a:cubicBezTo>
                    <a:cubicBezTo>
                      <a:pt x="6" y="48"/>
                      <a:pt x="2" y="54"/>
                      <a:pt x="0" y="59"/>
                    </a:cubicBezTo>
                    <a:cubicBezTo>
                      <a:pt x="4" y="66"/>
                      <a:pt x="9" y="72"/>
                      <a:pt x="16" y="79"/>
                    </a:cubicBezTo>
                    <a:cubicBezTo>
                      <a:pt x="19" y="74"/>
                      <a:pt x="22" y="68"/>
                      <a:pt x="26" y="63"/>
                    </a:cubicBezTo>
                    <a:cubicBezTo>
                      <a:pt x="26" y="63"/>
                      <a:pt x="26" y="63"/>
                      <a:pt x="26" y="63"/>
                    </a:cubicBezTo>
                    <a:cubicBezTo>
                      <a:pt x="31" y="55"/>
                      <a:pt x="37" y="48"/>
                      <a:pt x="45" y="41"/>
                    </a:cubicBezTo>
                    <a:cubicBezTo>
                      <a:pt x="55" y="32"/>
                      <a:pt x="64" y="25"/>
                      <a:pt x="72" y="19"/>
                    </a:cubicBezTo>
                    <a:cubicBezTo>
                      <a:pt x="65" y="13"/>
                      <a:pt x="58" y="6"/>
                      <a:pt x="5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43" name="Freeform 27"/>
              <p:cNvSpPr>
                <a:spLocks/>
              </p:cNvSpPr>
              <p:nvPr/>
            </p:nvSpPr>
            <p:spPr bwMode="auto">
              <a:xfrm>
                <a:off x="8015811" y="5189379"/>
                <a:ext cx="425972" cy="192731"/>
              </a:xfrm>
              <a:custGeom>
                <a:avLst/>
                <a:gdLst>
                  <a:gd name="T0" fmla="*/ 84 w 99"/>
                  <a:gd name="T1" fmla="*/ 3 h 44"/>
                  <a:gd name="T2" fmla="*/ 15 w 99"/>
                  <a:gd name="T3" fmla="*/ 16 h 44"/>
                  <a:gd name="T4" fmla="*/ 15 w 99"/>
                  <a:gd name="T5" fmla="*/ 16 h 44"/>
                  <a:gd name="T6" fmla="*/ 0 w 99"/>
                  <a:gd name="T7" fmla="*/ 25 h 44"/>
                  <a:gd name="T8" fmla="*/ 20 w 99"/>
                  <a:gd name="T9" fmla="*/ 44 h 44"/>
                  <a:gd name="T10" fmla="*/ 34 w 99"/>
                  <a:gd name="T11" fmla="*/ 35 h 44"/>
                  <a:gd name="T12" fmla="*/ 34 w 99"/>
                  <a:gd name="T13" fmla="*/ 35 h 44"/>
                  <a:gd name="T14" fmla="*/ 99 w 99"/>
                  <a:gd name="T15" fmla="*/ 18 h 44"/>
                  <a:gd name="T16" fmla="*/ 84 w 99"/>
                  <a:gd name="T17"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44">
                    <a:moveTo>
                      <a:pt x="84" y="3"/>
                    </a:moveTo>
                    <a:cubicBezTo>
                      <a:pt x="68" y="0"/>
                      <a:pt x="43" y="1"/>
                      <a:pt x="15" y="16"/>
                    </a:cubicBezTo>
                    <a:cubicBezTo>
                      <a:pt x="15" y="16"/>
                      <a:pt x="15" y="16"/>
                      <a:pt x="15" y="16"/>
                    </a:cubicBezTo>
                    <a:cubicBezTo>
                      <a:pt x="10" y="18"/>
                      <a:pt x="5" y="21"/>
                      <a:pt x="0" y="25"/>
                    </a:cubicBezTo>
                    <a:cubicBezTo>
                      <a:pt x="6" y="31"/>
                      <a:pt x="13" y="38"/>
                      <a:pt x="20" y="44"/>
                    </a:cubicBezTo>
                    <a:cubicBezTo>
                      <a:pt x="25" y="41"/>
                      <a:pt x="30" y="38"/>
                      <a:pt x="34" y="35"/>
                    </a:cubicBezTo>
                    <a:cubicBezTo>
                      <a:pt x="34" y="35"/>
                      <a:pt x="34" y="35"/>
                      <a:pt x="34" y="35"/>
                    </a:cubicBezTo>
                    <a:cubicBezTo>
                      <a:pt x="72" y="15"/>
                      <a:pt x="99" y="18"/>
                      <a:pt x="99" y="18"/>
                    </a:cubicBezTo>
                    <a:cubicBezTo>
                      <a:pt x="95" y="12"/>
                      <a:pt x="90" y="7"/>
                      <a:pt x="8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44" name="Freeform 28"/>
              <p:cNvSpPr>
                <a:spLocks/>
              </p:cNvSpPr>
              <p:nvPr/>
            </p:nvSpPr>
            <p:spPr bwMode="auto">
              <a:xfrm>
                <a:off x="8246545" y="5464711"/>
                <a:ext cx="221861" cy="220266"/>
              </a:xfrm>
              <a:custGeom>
                <a:avLst/>
                <a:gdLst>
                  <a:gd name="T0" fmla="*/ 12 w 51"/>
                  <a:gd name="T1" fmla="*/ 7 h 50"/>
                  <a:gd name="T2" fmla="*/ 8 w 51"/>
                  <a:gd name="T3" fmla="*/ 39 h 50"/>
                  <a:gd name="T4" fmla="*/ 39 w 51"/>
                  <a:gd name="T5" fmla="*/ 43 h 50"/>
                  <a:gd name="T6" fmla="*/ 43 w 51"/>
                  <a:gd name="T7" fmla="*/ 12 h 50"/>
                  <a:gd name="T8" fmla="*/ 12 w 51"/>
                  <a:gd name="T9" fmla="*/ 7 h 50"/>
                </a:gdLst>
                <a:ahLst/>
                <a:cxnLst>
                  <a:cxn ang="0">
                    <a:pos x="T0" y="T1"/>
                  </a:cxn>
                  <a:cxn ang="0">
                    <a:pos x="T2" y="T3"/>
                  </a:cxn>
                  <a:cxn ang="0">
                    <a:pos x="T4" y="T5"/>
                  </a:cxn>
                  <a:cxn ang="0">
                    <a:pos x="T6" y="T7"/>
                  </a:cxn>
                  <a:cxn ang="0">
                    <a:pos x="T8" y="T9"/>
                  </a:cxn>
                </a:cxnLst>
                <a:rect l="0" t="0" r="r" b="b"/>
                <a:pathLst>
                  <a:path w="51" h="50">
                    <a:moveTo>
                      <a:pt x="12" y="7"/>
                    </a:moveTo>
                    <a:cubicBezTo>
                      <a:pt x="2" y="15"/>
                      <a:pt x="0" y="29"/>
                      <a:pt x="8" y="39"/>
                    </a:cubicBezTo>
                    <a:cubicBezTo>
                      <a:pt x="15" y="48"/>
                      <a:pt x="29" y="50"/>
                      <a:pt x="39" y="43"/>
                    </a:cubicBezTo>
                    <a:cubicBezTo>
                      <a:pt x="49" y="35"/>
                      <a:pt x="51" y="21"/>
                      <a:pt x="43" y="12"/>
                    </a:cubicBezTo>
                    <a:cubicBezTo>
                      <a:pt x="36" y="2"/>
                      <a:pt x="22" y="0"/>
                      <a:pt x="12"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45" name="Freeform 29"/>
              <p:cNvSpPr>
                <a:spLocks/>
              </p:cNvSpPr>
              <p:nvPr/>
            </p:nvSpPr>
            <p:spPr bwMode="auto">
              <a:xfrm>
                <a:off x="8060182" y="5712509"/>
                <a:ext cx="195237" cy="204968"/>
              </a:xfrm>
              <a:custGeom>
                <a:avLst/>
                <a:gdLst>
                  <a:gd name="T0" fmla="*/ 10 w 46"/>
                  <a:gd name="T1" fmla="*/ 7 h 46"/>
                  <a:gd name="T2" fmla="*/ 6 w 46"/>
                  <a:gd name="T3" fmla="*/ 36 h 46"/>
                  <a:gd name="T4" fmla="*/ 35 w 46"/>
                  <a:gd name="T5" fmla="*/ 40 h 46"/>
                  <a:gd name="T6" fmla="*/ 39 w 46"/>
                  <a:gd name="T7" fmla="*/ 11 h 46"/>
                  <a:gd name="T8" fmla="*/ 10 w 46"/>
                  <a:gd name="T9" fmla="*/ 7 h 46"/>
                </a:gdLst>
                <a:ahLst/>
                <a:cxnLst>
                  <a:cxn ang="0">
                    <a:pos x="T0" y="T1"/>
                  </a:cxn>
                  <a:cxn ang="0">
                    <a:pos x="T2" y="T3"/>
                  </a:cxn>
                  <a:cxn ang="0">
                    <a:pos x="T4" y="T5"/>
                  </a:cxn>
                  <a:cxn ang="0">
                    <a:pos x="T6" y="T7"/>
                  </a:cxn>
                  <a:cxn ang="0">
                    <a:pos x="T8" y="T9"/>
                  </a:cxn>
                </a:cxnLst>
                <a:rect l="0" t="0" r="r" b="b"/>
                <a:pathLst>
                  <a:path w="46" h="46">
                    <a:moveTo>
                      <a:pt x="10" y="7"/>
                    </a:moveTo>
                    <a:cubicBezTo>
                      <a:pt x="1" y="14"/>
                      <a:pt x="0" y="27"/>
                      <a:pt x="6" y="36"/>
                    </a:cubicBezTo>
                    <a:cubicBezTo>
                      <a:pt x="13" y="45"/>
                      <a:pt x="26" y="46"/>
                      <a:pt x="35" y="40"/>
                    </a:cubicBezTo>
                    <a:cubicBezTo>
                      <a:pt x="44" y="33"/>
                      <a:pt x="46" y="20"/>
                      <a:pt x="39" y="11"/>
                    </a:cubicBezTo>
                    <a:cubicBezTo>
                      <a:pt x="32" y="2"/>
                      <a:pt x="19" y="0"/>
                      <a:pt x="10"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sp>
            <p:nvSpPr>
              <p:cNvPr id="46" name="Freeform 30"/>
              <p:cNvSpPr>
                <a:spLocks/>
              </p:cNvSpPr>
              <p:nvPr/>
            </p:nvSpPr>
            <p:spPr bwMode="auto">
              <a:xfrm>
                <a:off x="7699289" y="5406586"/>
                <a:ext cx="304689" cy="308983"/>
              </a:xfrm>
              <a:custGeom>
                <a:avLst/>
                <a:gdLst>
                  <a:gd name="T0" fmla="*/ 17 w 71"/>
                  <a:gd name="T1" fmla="*/ 10 h 70"/>
                  <a:gd name="T2" fmla="*/ 11 w 71"/>
                  <a:gd name="T3" fmla="*/ 54 h 70"/>
                  <a:gd name="T4" fmla="*/ 55 w 71"/>
                  <a:gd name="T5" fmla="*/ 60 h 70"/>
                  <a:gd name="T6" fmla="*/ 61 w 71"/>
                  <a:gd name="T7" fmla="*/ 16 h 70"/>
                  <a:gd name="T8" fmla="*/ 17 w 71"/>
                  <a:gd name="T9" fmla="*/ 10 h 70"/>
                </a:gdLst>
                <a:ahLst/>
                <a:cxnLst>
                  <a:cxn ang="0">
                    <a:pos x="T0" y="T1"/>
                  </a:cxn>
                  <a:cxn ang="0">
                    <a:pos x="T2" y="T3"/>
                  </a:cxn>
                  <a:cxn ang="0">
                    <a:pos x="T4" y="T5"/>
                  </a:cxn>
                  <a:cxn ang="0">
                    <a:pos x="T6" y="T7"/>
                  </a:cxn>
                  <a:cxn ang="0">
                    <a:pos x="T8" y="T9"/>
                  </a:cxn>
                </a:cxnLst>
                <a:rect l="0" t="0" r="r" b="b"/>
                <a:pathLst>
                  <a:path w="71" h="70">
                    <a:moveTo>
                      <a:pt x="17" y="10"/>
                    </a:moveTo>
                    <a:cubicBezTo>
                      <a:pt x="3" y="21"/>
                      <a:pt x="0" y="40"/>
                      <a:pt x="11" y="54"/>
                    </a:cubicBezTo>
                    <a:cubicBezTo>
                      <a:pt x="21" y="68"/>
                      <a:pt x="41" y="70"/>
                      <a:pt x="55" y="60"/>
                    </a:cubicBezTo>
                    <a:cubicBezTo>
                      <a:pt x="68" y="49"/>
                      <a:pt x="71" y="30"/>
                      <a:pt x="61" y="16"/>
                    </a:cubicBezTo>
                    <a:cubicBezTo>
                      <a:pt x="50" y="2"/>
                      <a:pt x="30" y="0"/>
                      <a:pt x="17"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14225"/>
                <a:endParaRPr lang="en-US">
                  <a:solidFill>
                    <a:srgbClr val="00B0F0"/>
                  </a:solidFill>
                </a:endParaRPr>
              </a:p>
            </p:txBody>
          </p:sp>
        </p:grpSp>
      </p:grpSp>
      <p:grpSp>
        <p:nvGrpSpPr>
          <p:cNvPr id="15" name="Group 14"/>
          <p:cNvGrpSpPr/>
          <p:nvPr/>
        </p:nvGrpSpPr>
        <p:grpSpPr>
          <a:xfrm>
            <a:off x="7589837" y="4411662"/>
            <a:ext cx="1828800" cy="1828800"/>
            <a:chOff x="7666037" y="3954462"/>
            <a:chExt cx="1828800" cy="1828800"/>
          </a:xfrm>
        </p:grpSpPr>
        <p:sp>
          <p:nvSpPr>
            <p:cNvPr id="64" name="Rectangle 63"/>
            <p:cNvSpPr/>
            <p:nvPr/>
          </p:nvSpPr>
          <p:spPr bwMode="auto">
            <a:xfrm>
              <a:off x="7666037" y="3954462"/>
              <a:ext cx="1828800" cy="1828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000000"/>
                  </a:solidFill>
                </a:rPr>
                <a:t>Tasks</a:t>
              </a:r>
              <a:endParaRPr lang="en-US" dirty="0">
                <a:solidFill>
                  <a:srgbClr val="000000"/>
                </a:solidFill>
              </a:endParaRPr>
            </a:p>
          </p:txBody>
        </p:sp>
        <p:sp>
          <p:nvSpPr>
            <p:cNvPr id="70" name="Freeform 69"/>
            <p:cNvSpPr>
              <a:spLocks noChangeAspect="1"/>
            </p:cNvSpPr>
            <p:nvPr/>
          </p:nvSpPr>
          <p:spPr bwMode="black">
            <a:xfrm>
              <a:off x="8114156" y="4210815"/>
              <a:ext cx="932561" cy="987257"/>
            </a:xfrm>
            <a:custGeom>
              <a:avLst/>
              <a:gdLst>
                <a:gd name="connsiteX0" fmla="*/ 59957 w 546268"/>
                <a:gd name="connsiteY0" fmla="*/ 369868 h 578307"/>
                <a:gd name="connsiteX1" fmla="*/ 257006 w 546268"/>
                <a:gd name="connsiteY1" fmla="*/ 484264 h 578307"/>
                <a:gd name="connsiteX2" fmla="*/ 257707 w 546268"/>
                <a:gd name="connsiteY2" fmla="*/ 484264 h 578307"/>
                <a:gd name="connsiteX3" fmla="*/ 273135 w 546268"/>
                <a:gd name="connsiteY3" fmla="*/ 488475 h 578307"/>
                <a:gd name="connsiteX4" fmla="*/ 289263 w 546268"/>
                <a:gd name="connsiteY4" fmla="*/ 484264 h 578307"/>
                <a:gd name="connsiteX5" fmla="*/ 487013 w 546268"/>
                <a:gd name="connsiteY5" fmla="*/ 369868 h 578307"/>
                <a:gd name="connsiteX6" fmla="*/ 538204 w 546268"/>
                <a:gd name="connsiteY6" fmla="*/ 399344 h 578307"/>
                <a:gd name="connsiteX7" fmla="*/ 545217 w 546268"/>
                <a:gd name="connsiteY7" fmla="*/ 407766 h 578307"/>
                <a:gd name="connsiteX8" fmla="*/ 545217 w 546268"/>
                <a:gd name="connsiteY8" fmla="*/ 418995 h 578307"/>
                <a:gd name="connsiteX9" fmla="*/ 538204 w 546268"/>
                <a:gd name="connsiteY9" fmla="*/ 427417 h 578307"/>
                <a:gd name="connsiteX10" fmla="*/ 280848 w 546268"/>
                <a:gd name="connsiteY10" fmla="*/ 576202 h 578307"/>
                <a:gd name="connsiteX11" fmla="*/ 273135 w 546268"/>
                <a:gd name="connsiteY11" fmla="*/ 578307 h 578307"/>
                <a:gd name="connsiteX12" fmla="*/ 265421 w 546268"/>
                <a:gd name="connsiteY12" fmla="*/ 576202 h 578307"/>
                <a:gd name="connsiteX13" fmla="*/ 8065 w 546268"/>
                <a:gd name="connsiteY13" fmla="*/ 427417 h 578307"/>
                <a:gd name="connsiteX14" fmla="*/ 1052 w 546268"/>
                <a:gd name="connsiteY14" fmla="*/ 418995 h 578307"/>
                <a:gd name="connsiteX15" fmla="*/ 1052 w 546268"/>
                <a:gd name="connsiteY15" fmla="*/ 407766 h 578307"/>
                <a:gd name="connsiteX16" fmla="*/ 8065 w 546268"/>
                <a:gd name="connsiteY16" fmla="*/ 399344 h 578307"/>
                <a:gd name="connsiteX17" fmla="*/ 59957 w 546268"/>
                <a:gd name="connsiteY17" fmla="*/ 369868 h 578307"/>
                <a:gd name="connsiteX18" fmla="*/ 59957 w 546268"/>
                <a:gd name="connsiteY18" fmla="*/ 245100 h 578307"/>
                <a:gd name="connsiteX19" fmla="*/ 257006 w 546268"/>
                <a:gd name="connsiteY19" fmla="*/ 359394 h 578307"/>
                <a:gd name="connsiteX20" fmla="*/ 257707 w 546268"/>
                <a:gd name="connsiteY20" fmla="*/ 359394 h 578307"/>
                <a:gd name="connsiteX21" fmla="*/ 273135 w 546268"/>
                <a:gd name="connsiteY21" fmla="*/ 362900 h 578307"/>
                <a:gd name="connsiteX22" fmla="*/ 289263 w 546268"/>
                <a:gd name="connsiteY22" fmla="*/ 359394 h 578307"/>
                <a:gd name="connsiteX23" fmla="*/ 487013 w 546268"/>
                <a:gd name="connsiteY23" fmla="*/ 245100 h 578307"/>
                <a:gd name="connsiteX24" fmla="*/ 538204 w 546268"/>
                <a:gd name="connsiteY24" fmla="*/ 274550 h 578307"/>
                <a:gd name="connsiteX25" fmla="*/ 545217 w 546268"/>
                <a:gd name="connsiteY25" fmla="*/ 282964 h 578307"/>
                <a:gd name="connsiteX26" fmla="*/ 545217 w 546268"/>
                <a:gd name="connsiteY26" fmla="*/ 294183 h 578307"/>
                <a:gd name="connsiteX27" fmla="*/ 538204 w 546268"/>
                <a:gd name="connsiteY27" fmla="*/ 302598 h 578307"/>
                <a:gd name="connsiteX28" fmla="*/ 280848 w 546268"/>
                <a:gd name="connsiteY28" fmla="*/ 451250 h 578307"/>
                <a:gd name="connsiteX29" fmla="*/ 273135 w 546268"/>
                <a:gd name="connsiteY29" fmla="*/ 452652 h 578307"/>
                <a:gd name="connsiteX30" fmla="*/ 265421 w 546268"/>
                <a:gd name="connsiteY30" fmla="*/ 451250 h 578307"/>
                <a:gd name="connsiteX31" fmla="*/ 8065 w 546268"/>
                <a:gd name="connsiteY31" fmla="*/ 302598 h 578307"/>
                <a:gd name="connsiteX32" fmla="*/ 1052 w 546268"/>
                <a:gd name="connsiteY32" fmla="*/ 294183 h 578307"/>
                <a:gd name="connsiteX33" fmla="*/ 1052 w 546268"/>
                <a:gd name="connsiteY33" fmla="*/ 282964 h 578307"/>
                <a:gd name="connsiteX34" fmla="*/ 8065 w 546268"/>
                <a:gd name="connsiteY34" fmla="*/ 274550 h 578307"/>
                <a:gd name="connsiteX35" fmla="*/ 59957 w 546268"/>
                <a:gd name="connsiteY35" fmla="*/ 245100 h 578307"/>
                <a:gd name="connsiteX36" fmla="*/ 273135 w 546268"/>
                <a:gd name="connsiteY36" fmla="*/ 0 h 578307"/>
                <a:gd name="connsiteX37" fmla="*/ 280848 w 546268"/>
                <a:gd name="connsiteY37" fmla="*/ 2803 h 578307"/>
                <a:gd name="connsiteX38" fmla="*/ 538204 w 546268"/>
                <a:gd name="connsiteY38" fmla="*/ 151352 h 578307"/>
                <a:gd name="connsiteX39" fmla="*/ 545217 w 546268"/>
                <a:gd name="connsiteY39" fmla="*/ 159761 h 578307"/>
                <a:gd name="connsiteX40" fmla="*/ 545217 w 546268"/>
                <a:gd name="connsiteY40" fmla="*/ 170271 h 578307"/>
                <a:gd name="connsiteX41" fmla="*/ 538204 w 546268"/>
                <a:gd name="connsiteY41" fmla="*/ 178680 h 578307"/>
                <a:gd name="connsiteX42" fmla="*/ 280848 w 546268"/>
                <a:gd name="connsiteY42" fmla="*/ 327930 h 578307"/>
                <a:gd name="connsiteX43" fmla="*/ 277342 w 546268"/>
                <a:gd name="connsiteY43" fmla="*/ 329331 h 578307"/>
                <a:gd name="connsiteX44" fmla="*/ 273135 w 546268"/>
                <a:gd name="connsiteY44" fmla="*/ 331433 h 578307"/>
                <a:gd name="connsiteX45" fmla="*/ 268927 w 546268"/>
                <a:gd name="connsiteY45" fmla="*/ 329331 h 578307"/>
                <a:gd name="connsiteX46" fmla="*/ 265421 w 546268"/>
                <a:gd name="connsiteY46" fmla="*/ 327930 h 578307"/>
                <a:gd name="connsiteX47" fmla="*/ 8065 w 546268"/>
                <a:gd name="connsiteY47" fmla="*/ 178680 h 578307"/>
                <a:gd name="connsiteX48" fmla="*/ 1052 w 546268"/>
                <a:gd name="connsiteY48" fmla="*/ 170271 h 578307"/>
                <a:gd name="connsiteX49" fmla="*/ 1052 w 546268"/>
                <a:gd name="connsiteY49" fmla="*/ 159761 h 578307"/>
                <a:gd name="connsiteX50" fmla="*/ 8065 w 546268"/>
                <a:gd name="connsiteY50" fmla="*/ 151352 h 578307"/>
                <a:gd name="connsiteX51" fmla="*/ 265421 w 546268"/>
                <a:gd name="connsiteY51" fmla="*/ 2803 h 578307"/>
                <a:gd name="connsiteX52" fmla="*/ 273135 w 546268"/>
                <a:gd name="connsiteY52" fmla="*/ 0 h 578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46268" h="578307">
                  <a:moveTo>
                    <a:pt x="59957" y="369868"/>
                  </a:moveTo>
                  <a:lnTo>
                    <a:pt x="257006" y="484264"/>
                  </a:lnTo>
                  <a:cubicBezTo>
                    <a:pt x="257707" y="484264"/>
                    <a:pt x="257707" y="484264"/>
                    <a:pt x="257707" y="484264"/>
                  </a:cubicBezTo>
                  <a:cubicBezTo>
                    <a:pt x="261915" y="487071"/>
                    <a:pt x="267525" y="488475"/>
                    <a:pt x="273135" y="488475"/>
                  </a:cubicBezTo>
                  <a:cubicBezTo>
                    <a:pt x="278744" y="488475"/>
                    <a:pt x="284354" y="487071"/>
                    <a:pt x="289263" y="484264"/>
                  </a:cubicBezTo>
                  <a:cubicBezTo>
                    <a:pt x="487013" y="369868"/>
                    <a:pt x="487013" y="369868"/>
                    <a:pt x="487013" y="369868"/>
                  </a:cubicBezTo>
                  <a:cubicBezTo>
                    <a:pt x="538204" y="399344"/>
                    <a:pt x="538204" y="399344"/>
                    <a:pt x="538204" y="399344"/>
                  </a:cubicBezTo>
                  <a:cubicBezTo>
                    <a:pt x="541710" y="401450"/>
                    <a:pt x="543814" y="404257"/>
                    <a:pt x="545217" y="407766"/>
                  </a:cubicBezTo>
                  <a:cubicBezTo>
                    <a:pt x="546619" y="411275"/>
                    <a:pt x="546619" y="415486"/>
                    <a:pt x="545217" y="418995"/>
                  </a:cubicBezTo>
                  <a:cubicBezTo>
                    <a:pt x="543814" y="422504"/>
                    <a:pt x="541710" y="425312"/>
                    <a:pt x="538204" y="427417"/>
                  </a:cubicBezTo>
                  <a:cubicBezTo>
                    <a:pt x="280848" y="576202"/>
                    <a:pt x="280848" y="576202"/>
                    <a:pt x="280848" y="576202"/>
                  </a:cubicBezTo>
                  <a:cubicBezTo>
                    <a:pt x="278744" y="577605"/>
                    <a:pt x="275939" y="578307"/>
                    <a:pt x="273135" y="578307"/>
                  </a:cubicBezTo>
                  <a:cubicBezTo>
                    <a:pt x="270330" y="578307"/>
                    <a:pt x="267525" y="577605"/>
                    <a:pt x="265421" y="576202"/>
                  </a:cubicBezTo>
                  <a:cubicBezTo>
                    <a:pt x="8065" y="427417"/>
                    <a:pt x="8065" y="427417"/>
                    <a:pt x="8065" y="427417"/>
                  </a:cubicBezTo>
                  <a:cubicBezTo>
                    <a:pt x="4559" y="425312"/>
                    <a:pt x="2455" y="422504"/>
                    <a:pt x="1052" y="418995"/>
                  </a:cubicBezTo>
                  <a:cubicBezTo>
                    <a:pt x="-350" y="415486"/>
                    <a:pt x="-350" y="411275"/>
                    <a:pt x="1052" y="407766"/>
                  </a:cubicBezTo>
                  <a:cubicBezTo>
                    <a:pt x="2455" y="404257"/>
                    <a:pt x="4559" y="401450"/>
                    <a:pt x="8065" y="399344"/>
                  </a:cubicBezTo>
                  <a:cubicBezTo>
                    <a:pt x="59957" y="369868"/>
                    <a:pt x="59957" y="369868"/>
                    <a:pt x="59957" y="369868"/>
                  </a:cubicBezTo>
                  <a:close/>
                  <a:moveTo>
                    <a:pt x="59957" y="245100"/>
                  </a:moveTo>
                  <a:cubicBezTo>
                    <a:pt x="257006" y="359394"/>
                    <a:pt x="257006" y="359394"/>
                    <a:pt x="257006" y="359394"/>
                  </a:cubicBezTo>
                  <a:cubicBezTo>
                    <a:pt x="257707" y="359394"/>
                    <a:pt x="257707" y="359394"/>
                    <a:pt x="257707" y="359394"/>
                  </a:cubicBezTo>
                  <a:cubicBezTo>
                    <a:pt x="261915" y="362199"/>
                    <a:pt x="267525" y="362900"/>
                    <a:pt x="273135" y="362900"/>
                  </a:cubicBezTo>
                  <a:cubicBezTo>
                    <a:pt x="278744" y="362900"/>
                    <a:pt x="284354" y="362199"/>
                    <a:pt x="289263" y="359394"/>
                  </a:cubicBezTo>
                  <a:cubicBezTo>
                    <a:pt x="487013" y="245100"/>
                    <a:pt x="487013" y="245100"/>
                    <a:pt x="487013" y="245100"/>
                  </a:cubicBezTo>
                  <a:cubicBezTo>
                    <a:pt x="538204" y="274550"/>
                    <a:pt x="538204" y="274550"/>
                    <a:pt x="538204" y="274550"/>
                  </a:cubicBezTo>
                  <a:cubicBezTo>
                    <a:pt x="541710" y="276654"/>
                    <a:pt x="543814" y="279459"/>
                    <a:pt x="545217" y="282964"/>
                  </a:cubicBezTo>
                  <a:cubicBezTo>
                    <a:pt x="546619" y="286470"/>
                    <a:pt x="546619" y="289976"/>
                    <a:pt x="545217" y="294183"/>
                  </a:cubicBezTo>
                  <a:cubicBezTo>
                    <a:pt x="543814" y="296988"/>
                    <a:pt x="541710" y="299793"/>
                    <a:pt x="538204" y="302598"/>
                  </a:cubicBezTo>
                  <a:cubicBezTo>
                    <a:pt x="280848" y="451250"/>
                    <a:pt x="280848" y="451250"/>
                    <a:pt x="280848" y="451250"/>
                  </a:cubicBezTo>
                  <a:cubicBezTo>
                    <a:pt x="278744" y="451951"/>
                    <a:pt x="275939" y="452652"/>
                    <a:pt x="273135" y="452652"/>
                  </a:cubicBezTo>
                  <a:cubicBezTo>
                    <a:pt x="270330" y="452652"/>
                    <a:pt x="267525" y="451951"/>
                    <a:pt x="265421" y="451250"/>
                  </a:cubicBezTo>
                  <a:cubicBezTo>
                    <a:pt x="8065" y="302598"/>
                    <a:pt x="8065" y="302598"/>
                    <a:pt x="8065" y="302598"/>
                  </a:cubicBezTo>
                  <a:cubicBezTo>
                    <a:pt x="4559" y="299793"/>
                    <a:pt x="2455" y="296988"/>
                    <a:pt x="1052" y="294183"/>
                  </a:cubicBezTo>
                  <a:cubicBezTo>
                    <a:pt x="-350" y="289976"/>
                    <a:pt x="-350" y="286470"/>
                    <a:pt x="1052" y="282964"/>
                  </a:cubicBezTo>
                  <a:cubicBezTo>
                    <a:pt x="2455" y="279459"/>
                    <a:pt x="4559" y="276654"/>
                    <a:pt x="8065" y="274550"/>
                  </a:cubicBezTo>
                  <a:cubicBezTo>
                    <a:pt x="59957" y="245100"/>
                    <a:pt x="59957" y="245100"/>
                    <a:pt x="59957" y="245100"/>
                  </a:cubicBezTo>
                  <a:close/>
                  <a:moveTo>
                    <a:pt x="273135" y="0"/>
                  </a:moveTo>
                  <a:cubicBezTo>
                    <a:pt x="275939" y="0"/>
                    <a:pt x="278744" y="701"/>
                    <a:pt x="280848" y="2803"/>
                  </a:cubicBezTo>
                  <a:cubicBezTo>
                    <a:pt x="538204" y="151352"/>
                    <a:pt x="538204" y="151352"/>
                    <a:pt x="538204" y="151352"/>
                  </a:cubicBezTo>
                  <a:cubicBezTo>
                    <a:pt x="541710" y="153454"/>
                    <a:pt x="543814" y="156257"/>
                    <a:pt x="545217" y="159761"/>
                  </a:cubicBezTo>
                  <a:cubicBezTo>
                    <a:pt x="546619" y="163264"/>
                    <a:pt x="546619" y="166768"/>
                    <a:pt x="545217" y="170271"/>
                  </a:cubicBezTo>
                  <a:cubicBezTo>
                    <a:pt x="543814" y="173775"/>
                    <a:pt x="541710" y="176578"/>
                    <a:pt x="538204" y="178680"/>
                  </a:cubicBezTo>
                  <a:cubicBezTo>
                    <a:pt x="280848" y="327930"/>
                    <a:pt x="280848" y="327930"/>
                    <a:pt x="280848" y="327930"/>
                  </a:cubicBezTo>
                  <a:cubicBezTo>
                    <a:pt x="280147" y="327930"/>
                    <a:pt x="278744" y="328630"/>
                    <a:pt x="277342" y="329331"/>
                  </a:cubicBezTo>
                  <a:cubicBezTo>
                    <a:pt x="273135" y="331433"/>
                    <a:pt x="273135" y="331433"/>
                    <a:pt x="273135" y="331433"/>
                  </a:cubicBezTo>
                  <a:cubicBezTo>
                    <a:pt x="268927" y="329331"/>
                    <a:pt x="268927" y="329331"/>
                    <a:pt x="268927" y="329331"/>
                  </a:cubicBezTo>
                  <a:cubicBezTo>
                    <a:pt x="267525" y="328630"/>
                    <a:pt x="266122" y="327930"/>
                    <a:pt x="265421" y="327930"/>
                  </a:cubicBezTo>
                  <a:cubicBezTo>
                    <a:pt x="8065" y="178680"/>
                    <a:pt x="8065" y="178680"/>
                    <a:pt x="8065" y="178680"/>
                  </a:cubicBezTo>
                  <a:cubicBezTo>
                    <a:pt x="4559" y="176578"/>
                    <a:pt x="2455" y="173775"/>
                    <a:pt x="1052" y="170271"/>
                  </a:cubicBezTo>
                  <a:cubicBezTo>
                    <a:pt x="-350" y="166768"/>
                    <a:pt x="-350" y="163264"/>
                    <a:pt x="1052" y="159761"/>
                  </a:cubicBezTo>
                  <a:cubicBezTo>
                    <a:pt x="2455" y="156257"/>
                    <a:pt x="4559" y="153454"/>
                    <a:pt x="8065" y="151352"/>
                  </a:cubicBezTo>
                  <a:cubicBezTo>
                    <a:pt x="265421" y="2803"/>
                    <a:pt x="265421" y="2803"/>
                    <a:pt x="265421" y="2803"/>
                  </a:cubicBezTo>
                  <a:cubicBezTo>
                    <a:pt x="267525" y="701"/>
                    <a:pt x="270330" y="0"/>
                    <a:pt x="273135" y="0"/>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4911" tIns="75929" rIns="94911" bIns="75929" numCol="1" spcCol="0" rtlCol="0" fromWordArt="0" anchor="t" anchorCtr="0" forceAA="0" compatLnSpc="1">
              <a:prstTxWarp prst="textNoShape">
                <a:avLst/>
              </a:prstTxWarp>
              <a:noAutofit/>
            </a:bodyPr>
            <a:lstStyle/>
            <a:p>
              <a:pPr algn="ctr" defTabSz="483924" fontAlgn="base">
                <a:lnSpc>
                  <a:spcPct val="90000"/>
                </a:lnSpc>
                <a:spcBef>
                  <a:spcPct val="0"/>
                </a:spcBef>
                <a:spcAft>
                  <a:spcPct val="0"/>
                </a:spcAft>
              </a:pPr>
              <a:endParaRPr lang="en-US" sz="1246"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4" name="Group 13"/>
          <p:cNvGrpSpPr/>
          <p:nvPr/>
        </p:nvGrpSpPr>
        <p:grpSpPr>
          <a:xfrm>
            <a:off x="3017837" y="4411662"/>
            <a:ext cx="1828800" cy="1828800"/>
            <a:chOff x="3017837" y="3954462"/>
            <a:chExt cx="1828800" cy="1828800"/>
          </a:xfrm>
        </p:grpSpPr>
        <p:sp>
          <p:nvSpPr>
            <p:cNvPr id="48" name="Rectangle 47"/>
            <p:cNvSpPr/>
            <p:nvPr/>
          </p:nvSpPr>
          <p:spPr bwMode="auto">
            <a:xfrm>
              <a:off x="3017837" y="3954462"/>
              <a:ext cx="1828800" cy="18288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dirty="0" smtClean="0">
                  <a:solidFill>
                    <a:srgbClr val="000000"/>
                  </a:solidFill>
                </a:rPr>
                <a:t>Scale Out</a:t>
              </a:r>
              <a:endParaRPr lang="en-US" dirty="0">
                <a:solidFill>
                  <a:srgbClr val="000000"/>
                </a:solidFill>
              </a:endParaRPr>
            </a:p>
          </p:txBody>
        </p:sp>
        <p:sp>
          <p:nvSpPr>
            <p:cNvPr id="72" name="Freeform 21"/>
            <p:cNvSpPr>
              <a:spLocks noChangeAspect="1" noEditPoints="1"/>
            </p:cNvSpPr>
            <p:nvPr/>
          </p:nvSpPr>
          <p:spPr bwMode="black">
            <a:xfrm>
              <a:off x="3474298" y="4305311"/>
              <a:ext cx="915878" cy="798263"/>
            </a:xfrm>
            <a:custGeom>
              <a:avLst/>
              <a:gdLst>
                <a:gd name="T0" fmla="*/ 1220 w 1220"/>
                <a:gd name="T1" fmla="*/ 204 h 1063"/>
                <a:gd name="T2" fmla="*/ 1096 w 1220"/>
                <a:gd name="T3" fmla="*/ 79 h 1063"/>
                <a:gd name="T4" fmla="*/ 978 w 1220"/>
                <a:gd name="T5" fmla="*/ 164 h 1063"/>
                <a:gd name="T6" fmla="*/ 589 w 1220"/>
                <a:gd name="T7" fmla="*/ 115 h 1063"/>
                <a:gd name="T8" fmla="*/ 465 w 1220"/>
                <a:gd name="T9" fmla="*/ 0 h 1063"/>
                <a:gd name="T10" fmla="*/ 340 w 1220"/>
                <a:gd name="T11" fmla="*/ 124 h 1063"/>
                <a:gd name="T12" fmla="*/ 370 w 1220"/>
                <a:gd name="T13" fmla="*/ 205 h 1063"/>
                <a:gd name="T14" fmla="*/ 180 w 1220"/>
                <a:gd name="T15" fmla="*/ 453 h 1063"/>
                <a:gd name="T16" fmla="*/ 125 w 1220"/>
                <a:gd name="T17" fmla="*/ 440 h 1063"/>
                <a:gd name="T18" fmla="*/ 0 w 1220"/>
                <a:gd name="T19" fmla="*/ 564 h 1063"/>
                <a:gd name="T20" fmla="*/ 125 w 1220"/>
                <a:gd name="T21" fmla="*/ 689 h 1063"/>
                <a:gd name="T22" fmla="*/ 197 w 1220"/>
                <a:gd name="T23" fmla="*/ 666 h 1063"/>
                <a:gd name="T24" fmla="*/ 416 w 1220"/>
                <a:gd name="T25" fmla="*/ 872 h 1063"/>
                <a:gd name="T26" fmla="*/ 397 w 1220"/>
                <a:gd name="T27" fmla="*/ 938 h 1063"/>
                <a:gd name="T28" fmla="*/ 521 w 1220"/>
                <a:gd name="T29" fmla="*/ 1063 h 1063"/>
                <a:gd name="T30" fmla="*/ 646 w 1220"/>
                <a:gd name="T31" fmla="*/ 938 h 1063"/>
                <a:gd name="T32" fmla="*/ 642 w 1220"/>
                <a:gd name="T33" fmla="*/ 908 h 1063"/>
                <a:gd name="T34" fmla="*/ 948 w 1220"/>
                <a:gd name="T35" fmla="*/ 763 h 1063"/>
                <a:gd name="T36" fmla="*/ 1048 w 1220"/>
                <a:gd name="T37" fmla="*/ 814 h 1063"/>
                <a:gd name="T38" fmla="*/ 1173 w 1220"/>
                <a:gd name="T39" fmla="*/ 689 h 1063"/>
                <a:gd name="T40" fmla="*/ 1084 w 1220"/>
                <a:gd name="T41" fmla="*/ 570 h 1063"/>
                <a:gd name="T42" fmla="*/ 1108 w 1220"/>
                <a:gd name="T43" fmla="*/ 327 h 1063"/>
                <a:gd name="T44" fmla="*/ 1220 w 1220"/>
                <a:gd name="T45" fmla="*/ 204 h 1063"/>
                <a:gd name="T46" fmla="*/ 521 w 1220"/>
                <a:gd name="T47" fmla="*/ 594 h 1063"/>
                <a:gd name="T48" fmla="*/ 493 w 1220"/>
                <a:gd name="T49" fmla="*/ 245 h 1063"/>
                <a:gd name="T50" fmla="*/ 535 w 1220"/>
                <a:gd name="T51" fmla="*/ 226 h 1063"/>
                <a:gd name="T52" fmla="*/ 944 w 1220"/>
                <a:gd name="T53" fmla="*/ 621 h 1063"/>
                <a:gd name="T54" fmla="*/ 930 w 1220"/>
                <a:gd name="T55" fmla="*/ 649 h 1063"/>
                <a:gd name="T56" fmla="*/ 521 w 1220"/>
                <a:gd name="T57" fmla="*/ 594 h 1063"/>
                <a:gd name="T58" fmla="*/ 490 w 1220"/>
                <a:gd name="T59" fmla="*/ 818 h 1063"/>
                <a:gd name="T60" fmla="*/ 449 w 1220"/>
                <a:gd name="T61" fmla="*/ 837 h 1063"/>
                <a:gd name="T62" fmla="*/ 230 w 1220"/>
                <a:gd name="T63" fmla="*/ 631 h 1063"/>
                <a:gd name="T64" fmla="*/ 242 w 1220"/>
                <a:gd name="T65" fmla="*/ 605 h 1063"/>
                <a:gd name="T66" fmla="*/ 476 w 1220"/>
                <a:gd name="T67" fmla="*/ 636 h 1063"/>
                <a:gd name="T68" fmla="*/ 490 w 1220"/>
                <a:gd name="T69" fmla="*/ 818 h 1063"/>
                <a:gd name="T70" fmla="*/ 249 w 1220"/>
                <a:gd name="T71" fmla="*/ 558 h 1063"/>
                <a:gd name="T72" fmla="*/ 218 w 1220"/>
                <a:gd name="T73" fmla="*/ 482 h 1063"/>
                <a:gd name="T74" fmla="*/ 408 w 1220"/>
                <a:gd name="T75" fmla="*/ 235 h 1063"/>
                <a:gd name="T76" fmla="*/ 445 w 1220"/>
                <a:gd name="T77" fmla="*/ 247 h 1063"/>
                <a:gd name="T78" fmla="*/ 472 w 1220"/>
                <a:gd name="T79" fmla="*/ 587 h 1063"/>
                <a:gd name="T80" fmla="*/ 249 w 1220"/>
                <a:gd name="T81" fmla="*/ 558 h 1063"/>
                <a:gd name="T82" fmla="*/ 977 w 1220"/>
                <a:gd name="T83" fmla="*/ 587 h 1063"/>
                <a:gd name="T84" fmla="*/ 569 w 1220"/>
                <a:gd name="T85" fmla="*/ 192 h 1063"/>
                <a:gd name="T86" fmla="*/ 583 w 1220"/>
                <a:gd name="T87" fmla="*/ 163 h 1063"/>
                <a:gd name="T88" fmla="*/ 972 w 1220"/>
                <a:gd name="T89" fmla="*/ 212 h 1063"/>
                <a:gd name="T90" fmla="*/ 1060 w 1220"/>
                <a:gd name="T91" fmla="*/ 323 h 1063"/>
                <a:gd name="T92" fmla="*/ 1036 w 1220"/>
                <a:gd name="T93" fmla="*/ 566 h 1063"/>
                <a:gd name="T94" fmla="*/ 977 w 1220"/>
                <a:gd name="T95" fmla="*/ 587 h 1063"/>
                <a:gd name="T96" fmla="*/ 621 w 1220"/>
                <a:gd name="T97" fmla="*/ 864 h 1063"/>
                <a:gd name="T98" fmla="*/ 538 w 1220"/>
                <a:gd name="T99" fmla="*/ 815 h 1063"/>
                <a:gd name="T100" fmla="*/ 524 w 1220"/>
                <a:gd name="T101" fmla="*/ 643 h 1063"/>
                <a:gd name="T102" fmla="*/ 924 w 1220"/>
                <a:gd name="T103" fmla="*/ 696 h 1063"/>
                <a:gd name="T104" fmla="*/ 927 w 1220"/>
                <a:gd name="T105" fmla="*/ 720 h 1063"/>
                <a:gd name="T106" fmla="*/ 621 w 1220"/>
                <a:gd name="T107" fmla="*/ 864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0" h="1063">
                  <a:moveTo>
                    <a:pt x="1220" y="204"/>
                  </a:moveTo>
                  <a:cubicBezTo>
                    <a:pt x="1220" y="135"/>
                    <a:pt x="1164" y="79"/>
                    <a:pt x="1096" y="79"/>
                  </a:cubicBezTo>
                  <a:cubicBezTo>
                    <a:pt x="1041" y="79"/>
                    <a:pt x="994" y="115"/>
                    <a:pt x="978" y="164"/>
                  </a:cubicBezTo>
                  <a:cubicBezTo>
                    <a:pt x="589" y="115"/>
                    <a:pt x="589" y="115"/>
                    <a:pt x="589" y="115"/>
                  </a:cubicBezTo>
                  <a:cubicBezTo>
                    <a:pt x="584" y="51"/>
                    <a:pt x="530" y="0"/>
                    <a:pt x="465" y="0"/>
                  </a:cubicBezTo>
                  <a:cubicBezTo>
                    <a:pt x="396" y="0"/>
                    <a:pt x="340" y="55"/>
                    <a:pt x="340" y="124"/>
                  </a:cubicBezTo>
                  <a:cubicBezTo>
                    <a:pt x="340" y="155"/>
                    <a:pt x="352" y="183"/>
                    <a:pt x="370" y="205"/>
                  </a:cubicBezTo>
                  <a:cubicBezTo>
                    <a:pt x="180" y="453"/>
                    <a:pt x="180" y="453"/>
                    <a:pt x="180" y="453"/>
                  </a:cubicBezTo>
                  <a:cubicBezTo>
                    <a:pt x="163" y="445"/>
                    <a:pt x="145" y="440"/>
                    <a:pt x="125" y="440"/>
                  </a:cubicBezTo>
                  <a:cubicBezTo>
                    <a:pt x="56" y="440"/>
                    <a:pt x="0" y="496"/>
                    <a:pt x="0" y="564"/>
                  </a:cubicBezTo>
                  <a:cubicBezTo>
                    <a:pt x="0" y="633"/>
                    <a:pt x="56" y="689"/>
                    <a:pt x="125" y="689"/>
                  </a:cubicBezTo>
                  <a:cubicBezTo>
                    <a:pt x="152" y="689"/>
                    <a:pt x="177" y="680"/>
                    <a:pt x="197" y="666"/>
                  </a:cubicBezTo>
                  <a:cubicBezTo>
                    <a:pt x="416" y="872"/>
                    <a:pt x="416" y="872"/>
                    <a:pt x="416" y="872"/>
                  </a:cubicBezTo>
                  <a:cubicBezTo>
                    <a:pt x="404" y="891"/>
                    <a:pt x="397" y="914"/>
                    <a:pt x="397" y="938"/>
                  </a:cubicBezTo>
                  <a:cubicBezTo>
                    <a:pt x="397" y="1007"/>
                    <a:pt x="453" y="1063"/>
                    <a:pt x="521" y="1063"/>
                  </a:cubicBezTo>
                  <a:cubicBezTo>
                    <a:pt x="590" y="1063"/>
                    <a:pt x="646" y="1007"/>
                    <a:pt x="646" y="938"/>
                  </a:cubicBezTo>
                  <a:cubicBezTo>
                    <a:pt x="646" y="928"/>
                    <a:pt x="644" y="918"/>
                    <a:pt x="642" y="908"/>
                  </a:cubicBezTo>
                  <a:cubicBezTo>
                    <a:pt x="948" y="763"/>
                    <a:pt x="948" y="763"/>
                    <a:pt x="948" y="763"/>
                  </a:cubicBezTo>
                  <a:cubicBezTo>
                    <a:pt x="970" y="794"/>
                    <a:pt x="1007" y="814"/>
                    <a:pt x="1048" y="814"/>
                  </a:cubicBezTo>
                  <a:cubicBezTo>
                    <a:pt x="1117" y="814"/>
                    <a:pt x="1173" y="758"/>
                    <a:pt x="1173" y="689"/>
                  </a:cubicBezTo>
                  <a:cubicBezTo>
                    <a:pt x="1173" y="633"/>
                    <a:pt x="1135" y="586"/>
                    <a:pt x="1084" y="570"/>
                  </a:cubicBezTo>
                  <a:cubicBezTo>
                    <a:pt x="1108" y="327"/>
                    <a:pt x="1108" y="327"/>
                    <a:pt x="1108" y="327"/>
                  </a:cubicBezTo>
                  <a:cubicBezTo>
                    <a:pt x="1171" y="321"/>
                    <a:pt x="1220" y="268"/>
                    <a:pt x="1220" y="204"/>
                  </a:cubicBezTo>
                  <a:close/>
                  <a:moveTo>
                    <a:pt x="521" y="594"/>
                  </a:moveTo>
                  <a:cubicBezTo>
                    <a:pt x="493" y="245"/>
                    <a:pt x="493" y="245"/>
                    <a:pt x="493" y="245"/>
                  </a:cubicBezTo>
                  <a:cubicBezTo>
                    <a:pt x="509" y="241"/>
                    <a:pt x="523" y="235"/>
                    <a:pt x="535" y="226"/>
                  </a:cubicBezTo>
                  <a:cubicBezTo>
                    <a:pt x="944" y="621"/>
                    <a:pt x="944" y="621"/>
                    <a:pt x="944" y="621"/>
                  </a:cubicBezTo>
                  <a:cubicBezTo>
                    <a:pt x="938" y="630"/>
                    <a:pt x="934" y="639"/>
                    <a:pt x="930" y="649"/>
                  </a:cubicBezTo>
                  <a:lnTo>
                    <a:pt x="521" y="594"/>
                  </a:lnTo>
                  <a:close/>
                  <a:moveTo>
                    <a:pt x="490" y="818"/>
                  </a:moveTo>
                  <a:cubicBezTo>
                    <a:pt x="475" y="822"/>
                    <a:pt x="461" y="828"/>
                    <a:pt x="449" y="837"/>
                  </a:cubicBezTo>
                  <a:cubicBezTo>
                    <a:pt x="230" y="631"/>
                    <a:pt x="230" y="631"/>
                    <a:pt x="230" y="631"/>
                  </a:cubicBezTo>
                  <a:cubicBezTo>
                    <a:pt x="235" y="623"/>
                    <a:pt x="239" y="614"/>
                    <a:pt x="242" y="605"/>
                  </a:cubicBezTo>
                  <a:cubicBezTo>
                    <a:pt x="476" y="636"/>
                    <a:pt x="476" y="636"/>
                    <a:pt x="476" y="636"/>
                  </a:cubicBezTo>
                  <a:lnTo>
                    <a:pt x="490" y="818"/>
                  </a:lnTo>
                  <a:close/>
                  <a:moveTo>
                    <a:pt x="249" y="558"/>
                  </a:moveTo>
                  <a:cubicBezTo>
                    <a:pt x="247" y="529"/>
                    <a:pt x="236" y="502"/>
                    <a:pt x="218" y="482"/>
                  </a:cubicBezTo>
                  <a:cubicBezTo>
                    <a:pt x="408" y="235"/>
                    <a:pt x="408" y="235"/>
                    <a:pt x="408" y="235"/>
                  </a:cubicBezTo>
                  <a:cubicBezTo>
                    <a:pt x="420" y="241"/>
                    <a:pt x="432" y="245"/>
                    <a:pt x="445" y="247"/>
                  </a:cubicBezTo>
                  <a:cubicBezTo>
                    <a:pt x="472" y="587"/>
                    <a:pt x="472" y="587"/>
                    <a:pt x="472" y="587"/>
                  </a:cubicBezTo>
                  <a:lnTo>
                    <a:pt x="249" y="558"/>
                  </a:lnTo>
                  <a:close/>
                  <a:moveTo>
                    <a:pt x="977" y="587"/>
                  </a:moveTo>
                  <a:cubicBezTo>
                    <a:pt x="569" y="192"/>
                    <a:pt x="569" y="192"/>
                    <a:pt x="569" y="192"/>
                  </a:cubicBezTo>
                  <a:cubicBezTo>
                    <a:pt x="575" y="183"/>
                    <a:pt x="579" y="173"/>
                    <a:pt x="583" y="163"/>
                  </a:cubicBezTo>
                  <a:cubicBezTo>
                    <a:pt x="972" y="212"/>
                    <a:pt x="972" y="212"/>
                    <a:pt x="972" y="212"/>
                  </a:cubicBezTo>
                  <a:cubicBezTo>
                    <a:pt x="975" y="265"/>
                    <a:pt x="1011" y="308"/>
                    <a:pt x="1060" y="323"/>
                  </a:cubicBezTo>
                  <a:cubicBezTo>
                    <a:pt x="1036" y="566"/>
                    <a:pt x="1036" y="566"/>
                    <a:pt x="1036" y="566"/>
                  </a:cubicBezTo>
                  <a:cubicBezTo>
                    <a:pt x="1015" y="568"/>
                    <a:pt x="994" y="575"/>
                    <a:pt x="977" y="587"/>
                  </a:cubicBezTo>
                  <a:close/>
                  <a:moveTo>
                    <a:pt x="621" y="864"/>
                  </a:moveTo>
                  <a:cubicBezTo>
                    <a:pt x="602" y="838"/>
                    <a:pt x="572" y="819"/>
                    <a:pt x="538" y="815"/>
                  </a:cubicBezTo>
                  <a:cubicBezTo>
                    <a:pt x="524" y="643"/>
                    <a:pt x="524" y="643"/>
                    <a:pt x="524" y="643"/>
                  </a:cubicBezTo>
                  <a:cubicBezTo>
                    <a:pt x="924" y="696"/>
                    <a:pt x="924" y="696"/>
                    <a:pt x="924" y="696"/>
                  </a:cubicBezTo>
                  <a:cubicBezTo>
                    <a:pt x="924" y="704"/>
                    <a:pt x="925" y="712"/>
                    <a:pt x="927" y="720"/>
                  </a:cubicBezTo>
                  <a:lnTo>
                    <a:pt x="621" y="864"/>
                  </a:ln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4911" tIns="75929" rIns="94911" bIns="75929" numCol="1" spcCol="0" rtlCol="0" fromWordArt="0" anchor="t" anchorCtr="0" forceAA="0" compatLnSpc="1">
              <a:prstTxWarp prst="textNoShape">
                <a:avLst/>
              </a:prstTxWarp>
              <a:noAutofit/>
            </a:bodyPr>
            <a:lstStyle/>
            <a:p>
              <a:pPr algn="ctr" defTabSz="483924" fontAlgn="base">
                <a:lnSpc>
                  <a:spcPct val="90000"/>
                </a:lnSpc>
                <a:spcBef>
                  <a:spcPct val="0"/>
                </a:spcBef>
                <a:spcAft>
                  <a:spcPct val="0"/>
                </a:spcAft>
              </a:pPr>
              <a:endParaRPr lang="en-US" sz="1246"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324919228"/>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Container Operating System Environments</a:t>
            </a:r>
            <a:endParaRPr lang="en-US" dirty="0"/>
          </a:p>
        </p:txBody>
      </p:sp>
      <p:sp>
        <p:nvSpPr>
          <p:cNvPr id="4" name="Rectangle 3"/>
          <p:cNvSpPr/>
          <p:nvPr/>
        </p:nvSpPr>
        <p:spPr bwMode="auto">
          <a:xfrm>
            <a:off x="7056437" y="1363662"/>
            <a:ext cx="3886200" cy="4572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800" dirty="0" smtClean="0">
                <a:solidFill>
                  <a:srgbClr val="000000"/>
                </a:solidFill>
              </a:rPr>
              <a:t>Server </a:t>
            </a:r>
            <a:r>
              <a:rPr lang="en-US" sz="2800" dirty="0">
                <a:solidFill>
                  <a:srgbClr val="000000"/>
                </a:solidFill>
              </a:rPr>
              <a:t>Core</a:t>
            </a:r>
            <a:endParaRPr lang="en-US" sz="2400" dirty="0">
              <a:solidFill>
                <a:srgbClr val="000000"/>
              </a:solidFill>
            </a:endParaRPr>
          </a:p>
        </p:txBody>
      </p:sp>
      <p:sp>
        <p:nvSpPr>
          <p:cNvPr id="5" name="Rectangle 4"/>
          <p:cNvSpPr/>
          <p:nvPr/>
        </p:nvSpPr>
        <p:spPr bwMode="auto">
          <a:xfrm>
            <a:off x="1318610" y="1287462"/>
            <a:ext cx="3886200" cy="4572000"/>
          </a:xfrm>
          <a:prstGeom prst="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800" dirty="0" smtClean="0">
                <a:solidFill>
                  <a:srgbClr val="000000"/>
                </a:solidFill>
              </a:rPr>
              <a:t>Nano Server</a:t>
            </a:r>
            <a:endParaRPr lang="en-US" sz="2400" dirty="0">
              <a:solidFill>
                <a:srgbClr val="000000"/>
              </a:solidFill>
            </a:endParaRPr>
          </a:p>
        </p:txBody>
      </p:sp>
      <p:sp>
        <p:nvSpPr>
          <p:cNvPr id="10" name="TextBox 9"/>
          <p:cNvSpPr txBox="1"/>
          <p:nvPr/>
        </p:nvSpPr>
        <p:spPr>
          <a:xfrm>
            <a:off x="1318610" y="5256546"/>
            <a:ext cx="3886201"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000000"/>
                </a:solidFill>
              </a:rPr>
              <a:t>Born in the </a:t>
            </a:r>
            <a:r>
              <a:rPr lang="en-US" sz="2000" dirty="0" smtClean="0">
                <a:solidFill>
                  <a:srgbClr val="000000"/>
                </a:solidFill>
              </a:rPr>
              <a:t>cloud </a:t>
            </a:r>
            <a:r>
              <a:rPr lang="en-US" sz="2000" dirty="0">
                <a:solidFill>
                  <a:srgbClr val="000000"/>
                </a:solidFill>
              </a:rPr>
              <a:t>applications</a:t>
            </a:r>
            <a:endParaRPr lang="en-US" sz="2000" dirty="0" smtClean="0">
              <a:solidFill>
                <a:srgbClr val="000000"/>
              </a:solidFill>
            </a:endParaRPr>
          </a:p>
        </p:txBody>
      </p:sp>
      <p:sp>
        <p:nvSpPr>
          <p:cNvPr id="15" name="TextBox 14"/>
          <p:cNvSpPr txBox="1"/>
          <p:nvPr/>
        </p:nvSpPr>
        <p:spPr>
          <a:xfrm>
            <a:off x="7056437" y="5256546"/>
            <a:ext cx="38862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000000"/>
                </a:solidFill>
              </a:rPr>
              <a:t>Traditional Applications</a:t>
            </a:r>
            <a:endParaRPr lang="en-US" dirty="0" smtClean="0">
              <a:solidFill>
                <a:srgbClr val="000000"/>
              </a:solidFill>
            </a:endParaRPr>
          </a:p>
        </p:txBody>
      </p:sp>
      <p:sp>
        <p:nvSpPr>
          <p:cNvPr id="17" name="TextBox 16"/>
          <p:cNvSpPr txBox="1"/>
          <p:nvPr/>
        </p:nvSpPr>
        <p:spPr>
          <a:xfrm>
            <a:off x="7056437" y="3320192"/>
            <a:ext cx="3886200"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a:solidFill>
                  <a:srgbClr val="000000"/>
                </a:solidFill>
              </a:rPr>
              <a:t>Highly Compatible</a:t>
            </a:r>
            <a:endParaRPr lang="en-US" dirty="0" smtClean="0">
              <a:solidFill>
                <a:srgbClr val="000000"/>
              </a:solidFill>
            </a:endParaRPr>
          </a:p>
        </p:txBody>
      </p:sp>
      <p:sp>
        <p:nvSpPr>
          <p:cNvPr id="19" name="TextBox 1"/>
          <p:cNvSpPr txBox="1"/>
          <p:nvPr/>
        </p:nvSpPr>
        <p:spPr>
          <a:xfrm>
            <a:off x="1318610" y="3320192"/>
            <a:ext cx="3886201" cy="572464"/>
          </a:xfrm>
          <a:prstGeom prst="rect">
            <a:avLst/>
          </a:prstGeom>
          <a:noFill/>
        </p:spPr>
        <p:txBody>
          <a:bodyPr wrap="square" lIns="182880" tIns="146304" rIns="182880" bIns="146304" rtlCol="0">
            <a:spAutoFit/>
          </a:bodyPr>
          <a:lstStyle>
            <a:defPPr>
              <a:defRPr lang="en-US"/>
            </a:defPPr>
            <a:lvl1pPr algn="ctr">
              <a:lnSpc>
                <a:spcPct val="90000"/>
              </a:lnSpc>
              <a:spcAft>
                <a:spcPts val="600"/>
              </a:spcAft>
              <a:defRPr sz="2000">
                <a:gradFill>
                  <a:gsLst>
                    <a:gs pos="2917">
                      <a:schemeClr val="tx1"/>
                    </a:gs>
                    <a:gs pos="30000">
                      <a:schemeClr val="tx1"/>
                    </a:gs>
                  </a:gsLst>
                  <a:lin ang="5400000" scaled="0"/>
                </a:gradFill>
              </a:defRPr>
            </a:lvl1pPr>
          </a:lstStyle>
          <a:p>
            <a:r>
              <a:rPr lang="en-US" dirty="0">
                <a:solidFill>
                  <a:srgbClr val="000000"/>
                </a:solidFill>
              </a:rPr>
              <a:t>Highly Optimized</a:t>
            </a:r>
          </a:p>
        </p:txBody>
      </p:sp>
      <p:sp>
        <p:nvSpPr>
          <p:cNvPr id="16" name="Freeform 15"/>
          <p:cNvSpPr>
            <a:spLocks noChangeAspect="1"/>
          </p:cNvSpPr>
          <p:nvPr/>
        </p:nvSpPr>
        <p:spPr bwMode="black">
          <a:xfrm>
            <a:off x="2023130" y="3871438"/>
            <a:ext cx="2477158" cy="1464988"/>
          </a:xfrm>
          <a:custGeom>
            <a:avLst/>
            <a:gdLst>
              <a:gd name="T0" fmla="*/ 1942 w 2359"/>
              <a:gd name="T1" fmla="*/ 1394 h 1394"/>
              <a:gd name="T2" fmla="*/ 416 w 2359"/>
              <a:gd name="T3" fmla="*/ 1394 h 1394"/>
              <a:gd name="T4" fmla="*/ 0 w 2359"/>
              <a:gd name="T5" fmla="*/ 971 h 1394"/>
              <a:gd name="T6" fmla="*/ 416 w 2359"/>
              <a:gd name="T7" fmla="*/ 552 h 1394"/>
              <a:gd name="T8" fmla="*/ 517 w 2359"/>
              <a:gd name="T9" fmla="*/ 565 h 1394"/>
              <a:gd name="T10" fmla="*/ 925 w 2359"/>
              <a:gd name="T11" fmla="*/ 221 h 1394"/>
              <a:gd name="T12" fmla="*/ 1175 w 2359"/>
              <a:gd name="T13" fmla="*/ 305 h 1394"/>
              <a:gd name="T14" fmla="*/ 1578 w 2359"/>
              <a:gd name="T15" fmla="*/ 0 h 1394"/>
              <a:gd name="T16" fmla="*/ 1982 w 2359"/>
              <a:gd name="T17" fmla="*/ 424 h 1394"/>
              <a:gd name="T18" fmla="*/ 1968 w 2359"/>
              <a:gd name="T19" fmla="*/ 552 h 1394"/>
              <a:gd name="T20" fmla="*/ 2359 w 2359"/>
              <a:gd name="T21" fmla="*/ 971 h 1394"/>
              <a:gd name="T22" fmla="*/ 1942 w 2359"/>
              <a:gd name="T23" fmla="*/ 1394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59" h="1394">
                <a:moveTo>
                  <a:pt x="1942" y="1394"/>
                </a:moveTo>
                <a:cubicBezTo>
                  <a:pt x="416" y="1394"/>
                  <a:pt x="416" y="1394"/>
                  <a:pt x="416" y="1394"/>
                </a:cubicBezTo>
                <a:cubicBezTo>
                  <a:pt x="193" y="1394"/>
                  <a:pt x="0" y="1200"/>
                  <a:pt x="0" y="971"/>
                </a:cubicBezTo>
                <a:cubicBezTo>
                  <a:pt x="0" y="741"/>
                  <a:pt x="193" y="552"/>
                  <a:pt x="416" y="552"/>
                </a:cubicBezTo>
                <a:cubicBezTo>
                  <a:pt x="451" y="552"/>
                  <a:pt x="487" y="556"/>
                  <a:pt x="517" y="565"/>
                </a:cubicBezTo>
                <a:cubicBezTo>
                  <a:pt x="552" y="362"/>
                  <a:pt x="719" y="221"/>
                  <a:pt x="925" y="221"/>
                </a:cubicBezTo>
                <a:cubicBezTo>
                  <a:pt x="1021" y="221"/>
                  <a:pt x="1105" y="247"/>
                  <a:pt x="1175" y="305"/>
                </a:cubicBezTo>
                <a:cubicBezTo>
                  <a:pt x="1227" y="128"/>
                  <a:pt x="1394" y="0"/>
                  <a:pt x="1578" y="0"/>
                </a:cubicBezTo>
                <a:cubicBezTo>
                  <a:pt x="1802" y="0"/>
                  <a:pt x="1982" y="190"/>
                  <a:pt x="1982" y="424"/>
                </a:cubicBezTo>
                <a:cubicBezTo>
                  <a:pt x="1982" y="468"/>
                  <a:pt x="1977" y="512"/>
                  <a:pt x="1968" y="552"/>
                </a:cubicBezTo>
                <a:cubicBezTo>
                  <a:pt x="2188" y="565"/>
                  <a:pt x="2359" y="750"/>
                  <a:pt x="2359" y="971"/>
                </a:cubicBezTo>
                <a:cubicBezTo>
                  <a:pt x="2359" y="1205"/>
                  <a:pt x="2170" y="1394"/>
                  <a:pt x="1942" y="1394"/>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dirty="0">
              <a:solidFill>
                <a:srgbClr val="FFFFFF"/>
              </a:solidFill>
            </a:endParaRPr>
          </a:p>
        </p:txBody>
      </p:sp>
      <p:sp>
        <p:nvSpPr>
          <p:cNvPr id="21" name="Freeform 20"/>
          <p:cNvSpPr>
            <a:spLocks noChangeAspect="1" noEditPoints="1"/>
          </p:cNvSpPr>
          <p:nvPr/>
        </p:nvSpPr>
        <p:spPr bwMode="black">
          <a:xfrm>
            <a:off x="2583546" y="2025341"/>
            <a:ext cx="1356327" cy="1356327"/>
          </a:xfrm>
          <a:custGeom>
            <a:avLst/>
            <a:gdLst>
              <a:gd name="T0" fmla="*/ 995 w 1047"/>
              <a:gd name="T1" fmla="*/ 0 h 1047"/>
              <a:gd name="T2" fmla="*/ 519 w 1047"/>
              <a:gd name="T3" fmla="*/ 104 h 1047"/>
              <a:gd name="T4" fmla="*/ 437 w 1047"/>
              <a:gd name="T5" fmla="*/ 283 h 1047"/>
              <a:gd name="T6" fmla="*/ 133 w 1047"/>
              <a:gd name="T7" fmla="*/ 283 h 1047"/>
              <a:gd name="T8" fmla="*/ 351 w 1047"/>
              <a:gd name="T9" fmla="*/ 146 h 1047"/>
              <a:gd name="T10" fmla="*/ 497 w 1047"/>
              <a:gd name="T11" fmla="*/ 0 h 1047"/>
              <a:gd name="T12" fmla="*/ 15 w 1047"/>
              <a:gd name="T13" fmla="*/ 15 h 1047"/>
              <a:gd name="T14" fmla="*/ 0 w 1047"/>
              <a:gd name="T15" fmla="*/ 995 h 1047"/>
              <a:gd name="T16" fmla="*/ 52 w 1047"/>
              <a:gd name="T17" fmla="*/ 1047 h 1047"/>
              <a:gd name="T18" fmla="*/ 879 w 1047"/>
              <a:gd name="T19" fmla="*/ 943 h 1047"/>
              <a:gd name="T20" fmla="*/ 762 w 1047"/>
              <a:gd name="T21" fmla="*/ 916 h 1047"/>
              <a:gd name="T22" fmla="*/ 762 w 1047"/>
              <a:gd name="T23" fmla="*/ 611 h 1047"/>
              <a:gd name="T24" fmla="*/ 896 w 1047"/>
              <a:gd name="T25" fmla="*/ 834 h 1047"/>
              <a:gd name="T26" fmla="*/ 995 w 1047"/>
              <a:gd name="T27" fmla="*/ 932 h 1047"/>
              <a:gd name="T28" fmla="*/ 1047 w 1047"/>
              <a:gd name="T29" fmla="*/ 52 h 1047"/>
              <a:gd name="T30" fmla="*/ 762 w 1047"/>
              <a:gd name="T31" fmla="*/ 436 h 1047"/>
              <a:gd name="T32" fmla="*/ 416 w 1047"/>
              <a:gd name="T33" fmla="*/ 687 h 1047"/>
              <a:gd name="T34" fmla="*/ 285 w 1047"/>
              <a:gd name="T35" fmla="*/ 916 h 1047"/>
              <a:gd name="T36" fmla="*/ 285 w 1047"/>
              <a:gd name="T37" fmla="*/ 611 h 1047"/>
              <a:gd name="T38" fmla="*/ 625 w 1047"/>
              <a:gd name="T39" fmla="*/ 351 h 1047"/>
              <a:gd name="T40" fmla="*/ 762 w 1047"/>
              <a:gd name="T41" fmla="*/ 131 h 1047"/>
              <a:gd name="T42" fmla="*/ 762 w 1047"/>
              <a:gd name="T43" fmla="*/ 436 h 1047"/>
              <a:gd name="T44" fmla="*/ 709 w 1047"/>
              <a:gd name="T45" fmla="*/ 764 h 1047"/>
              <a:gd name="T46" fmla="*/ 762 w 1047"/>
              <a:gd name="T47" fmla="*/ 817 h 1047"/>
              <a:gd name="T48" fmla="*/ 813 w 1047"/>
              <a:gd name="T49" fmla="*/ 750 h 1047"/>
              <a:gd name="T50" fmla="*/ 285 w 1047"/>
              <a:gd name="T51" fmla="*/ 710 h 1047"/>
              <a:gd name="T52" fmla="*/ 232 w 1047"/>
              <a:gd name="T53" fmla="*/ 764 h 1047"/>
              <a:gd name="T54" fmla="*/ 338 w 1047"/>
              <a:gd name="T55" fmla="*/ 765 h 1047"/>
              <a:gd name="T56" fmla="*/ 285 w 1047"/>
              <a:gd name="T57" fmla="*/ 710 h 1047"/>
              <a:gd name="T58" fmla="*/ 742 w 1047"/>
              <a:gd name="T59" fmla="*/ 234 h 1047"/>
              <a:gd name="T60" fmla="*/ 709 w 1047"/>
              <a:gd name="T61" fmla="*/ 283 h 1047"/>
              <a:gd name="T62" fmla="*/ 767 w 1047"/>
              <a:gd name="T63" fmla="*/ 336 h 1047"/>
              <a:gd name="T64" fmla="*/ 815 w 1047"/>
              <a:gd name="T65" fmla="*/ 283 h 1047"/>
              <a:gd name="T66" fmla="*/ 261 w 1047"/>
              <a:gd name="T67" fmla="*/ 236 h 1047"/>
              <a:gd name="T68" fmla="*/ 285 w 1047"/>
              <a:gd name="T69" fmla="*/ 337 h 1047"/>
              <a:gd name="T70" fmla="*/ 338 w 1047"/>
              <a:gd name="T71" fmla="*/ 283 h 1047"/>
              <a:gd name="T72" fmla="*/ 261 w 1047"/>
              <a:gd name="T73" fmla="*/ 236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47" h="1047">
                <a:moveTo>
                  <a:pt x="1031" y="15"/>
                </a:moveTo>
                <a:cubicBezTo>
                  <a:pt x="1022" y="6"/>
                  <a:pt x="1008" y="0"/>
                  <a:pt x="995" y="0"/>
                </a:cubicBezTo>
                <a:cubicBezTo>
                  <a:pt x="623" y="0"/>
                  <a:pt x="623" y="0"/>
                  <a:pt x="623" y="0"/>
                </a:cubicBezTo>
                <a:cubicBezTo>
                  <a:pt x="519" y="104"/>
                  <a:pt x="519" y="104"/>
                  <a:pt x="519" y="104"/>
                </a:cubicBezTo>
                <a:cubicBezTo>
                  <a:pt x="416" y="207"/>
                  <a:pt x="416" y="207"/>
                  <a:pt x="416" y="207"/>
                </a:cubicBezTo>
                <a:cubicBezTo>
                  <a:pt x="429" y="230"/>
                  <a:pt x="437" y="256"/>
                  <a:pt x="437" y="283"/>
                </a:cubicBezTo>
                <a:cubicBezTo>
                  <a:pt x="437" y="368"/>
                  <a:pt x="369" y="436"/>
                  <a:pt x="285" y="436"/>
                </a:cubicBezTo>
                <a:cubicBezTo>
                  <a:pt x="201" y="436"/>
                  <a:pt x="133" y="368"/>
                  <a:pt x="133" y="283"/>
                </a:cubicBezTo>
                <a:cubicBezTo>
                  <a:pt x="133" y="199"/>
                  <a:pt x="201" y="131"/>
                  <a:pt x="285" y="131"/>
                </a:cubicBezTo>
                <a:cubicBezTo>
                  <a:pt x="308" y="131"/>
                  <a:pt x="331" y="137"/>
                  <a:pt x="351" y="146"/>
                </a:cubicBezTo>
                <a:cubicBezTo>
                  <a:pt x="393" y="104"/>
                  <a:pt x="393" y="104"/>
                  <a:pt x="393" y="104"/>
                </a:cubicBezTo>
                <a:cubicBezTo>
                  <a:pt x="497" y="0"/>
                  <a:pt x="497" y="0"/>
                  <a:pt x="497" y="0"/>
                </a:cubicBezTo>
                <a:cubicBezTo>
                  <a:pt x="52" y="0"/>
                  <a:pt x="52" y="0"/>
                  <a:pt x="52" y="0"/>
                </a:cubicBezTo>
                <a:cubicBezTo>
                  <a:pt x="38" y="0"/>
                  <a:pt x="25" y="6"/>
                  <a:pt x="15" y="15"/>
                </a:cubicBezTo>
                <a:cubicBezTo>
                  <a:pt x="5" y="25"/>
                  <a:pt x="0" y="39"/>
                  <a:pt x="0" y="52"/>
                </a:cubicBezTo>
                <a:cubicBezTo>
                  <a:pt x="0" y="995"/>
                  <a:pt x="0" y="995"/>
                  <a:pt x="0" y="995"/>
                </a:cubicBezTo>
                <a:cubicBezTo>
                  <a:pt x="0" y="1008"/>
                  <a:pt x="5" y="1022"/>
                  <a:pt x="15" y="1032"/>
                </a:cubicBezTo>
                <a:cubicBezTo>
                  <a:pt x="25" y="1041"/>
                  <a:pt x="38" y="1047"/>
                  <a:pt x="52" y="1047"/>
                </a:cubicBezTo>
                <a:cubicBezTo>
                  <a:pt x="983" y="1047"/>
                  <a:pt x="983" y="1047"/>
                  <a:pt x="983" y="1047"/>
                </a:cubicBezTo>
                <a:cubicBezTo>
                  <a:pt x="879" y="943"/>
                  <a:pt x="879" y="943"/>
                  <a:pt x="879" y="943"/>
                </a:cubicBezTo>
                <a:cubicBezTo>
                  <a:pt x="833" y="898"/>
                  <a:pt x="833" y="898"/>
                  <a:pt x="833" y="898"/>
                </a:cubicBezTo>
                <a:cubicBezTo>
                  <a:pt x="812" y="909"/>
                  <a:pt x="788" y="916"/>
                  <a:pt x="762" y="916"/>
                </a:cubicBezTo>
                <a:cubicBezTo>
                  <a:pt x="678" y="916"/>
                  <a:pt x="610" y="848"/>
                  <a:pt x="610" y="764"/>
                </a:cubicBezTo>
                <a:cubicBezTo>
                  <a:pt x="610" y="680"/>
                  <a:pt x="678" y="611"/>
                  <a:pt x="762" y="611"/>
                </a:cubicBezTo>
                <a:cubicBezTo>
                  <a:pt x="846" y="611"/>
                  <a:pt x="914" y="680"/>
                  <a:pt x="914" y="764"/>
                </a:cubicBezTo>
                <a:cubicBezTo>
                  <a:pt x="914" y="789"/>
                  <a:pt x="907" y="813"/>
                  <a:pt x="896" y="834"/>
                </a:cubicBezTo>
                <a:cubicBezTo>
                  <a:pt x="943" y="880"/>
                  <a:pt x="943" y="880"/>
                  <a:pt x="943" y="880"/>
                </a:cubicBezTo>
                <a:cubicBezTo>
                  <a:pt x="995" y="932"/>
                  <a:pt x="995" y="932"/>
                  <a:pt x="995" y="932"/>
                </a:cubicBezTo>
                <a:cubicBezTo>
                  <a:pt x="1047" y="984"/>
                  <a:pt x="1047" y="984"/>
                  <a:pt x="1047" y="984"/>
                </a:cubicBezTo>
                <a:cubicBezTo>
                  <a:pt x="1047" y="52"/>
                  <a:pt x="1047" y="52"/>
                  <a:pt x="1047" y="52"/>
                </a:cubicBezTo>
                <a:cubicBezTo>
                  <a:pt x="1047" y="39"/>
                  <a:pt x="1041" y="25"/>
                  <a:pt x="1031" y="15"/>
                </a:cubicBezTo>
                <a:close/>
                <a:moveTo>
                  <a:pt x="762" y="436"/>
                </a:moveTo>
                <a:cubicBezTo>
                  <a:pt x="735" y="436"/>
                  <a:pt x="709" y="428"/>
                  <a:pt x="687" y="416"/>
                </a:cubicBezTo>
                <a:cubicBezTo>
                  <a:pt x="416" y="687"/>
                  <a:pt x="416" y="687"/>
                  <a:pt x="416" y="687"/>
                </a:cubicBezTo>
                <a:cubicBezTo>
                  <a:pt x="429" y="709"/>
                  <a:pt x="437" y="736"/>
                  <a:pt x="437" y="764"/>
                </a:cubicBezTo>
                <a:cubicBezTo>
                  <a:pt x="437" y="848"/>
                  <a:pt x="369" y="916"/>
                  <a:pt x="285" y="916"/>
                </a:cubicBezTo>
                <a:cubicBezTo>
                  <a:pt x="201" y="916"/>
                  <a:pt x="133" y="848"/>
                  <a:pt x="133" y="764"/>
                </a:cubicBezTo>
                <a:cubicBezTo>
                  <a:pt x="133" y="680"/>
                  <a:pt x="201" y="611"/>
                  <a:pt x="285" y="611"/>
                </a:cubicBezTo>
                <a:cubicBezTo>
                  <a:pt x="308" y="611"/>
                  <a:pt x="330" y="617"/>
                  <a:pt x="350" y="626"/>
                </a:cubicBezTo>
                <a:cubicBezTo>
                  <a:pt x="625" y="351"/>
                  <a:pt x="625" y="351"/>
                  <a:pt x="625" y="351"/>
                </a:cubicBezTo>
                <a:cubicBezTo>
                  <a:pt x="615" y="331"/>
                  <a:pt x="610" y="308"/>
                  <a:pt x="610" y="283"/>
                </a:cubicBezTo>
                <a:cubicBezTo>
                  <a:pt x="610" y="199"/>
                  <a:pt x="678" y="131"/>
                  <a:pt x="762" y="131"/>
                </a:cubicBezTo>
                <a:cubicBezTo>
                  <a:pt x="846" y="131"/>
                  <a:pt x="914" y="199"/>
                  <a:pt x="914" y="283"/>
                </a:cubicBezTo>
                <a:cubicBezTo>
                  <a:pt x="914" y="368"/>
                  <a:pt x="846" y="436"/>
                  <a:pt x="762" y="436"/>
                </a:cubicBezTo>
                <a:close/>
                <a:moveTo>
                  <a:pt x="762" y="710"/>
                </a:moveTo>
                <a:cubicBezTo>
                  <a:pt x="732" y="711"/>
                  <a:pt x="709" y="734"/>
                  <a:pt x="709" y="764"/>
                </a:cubicBezTo>
                <a:cubicBezTo>
                  <a:pt x="709" y="789"/>
                  <a:pt x="727" y="811"/>
                  <a:pt x="751" y="816"/>
                </a:cubicBezTo>
                <a:cubicBezTo>
                  <a:pt x="755" y="816"/>
                  <a:pt x="758" y="817"/>
                  <a:pt x="762" y="817"/>
                </a:cubicBezTo>
                <a:cubicBezTo>
                  <a:pt x="791" y="817"/>
                  <a:pt x="815" y="793"/>
                  <a:pt x="815" y="764"/>
                </a:cubicBezTo>
                <a:cubicBezTo>
                  <a:pt x="815" y="759"/>
                  <a:pt x="814" y="755"/>
                  <a:pt x="813" y="750"/>
                </a:cubicBezTo>
                <a:cubicBezTo>
                  <a:pt x="807" y="727"/>
                  <a:pt x="786" y="711"/>
                  <a:pt x="762" y="710"/>
                </a:cubicBezTo>
                <a:close/>
                <a:moveTo>
                  <a:pt x="285" y="710"/>
                </a:moveTo>
                <a:cubicBezTo>
                  <a:pt x="276" y="710"/>
                  <a:pt x="267" y="713"/>
                  <a:pt x="260" y="717"/>
                </a:cubicBezTo>
                <a:cubicBezTo>
                  <a:pt x="243" y="726"/>
                  <a:pt x="232" y="743"/>
                  <a:pt x="232" y="764"/>
                </a:cubicBezTo>
                <a:cubicBezTo>
                  <a:pt x="232" y="793"/>
                  <a:pt x="256" y="817"/>
                  <a:pt x="285" y="817"/>
                </a:cubicBezTo>
                <a:cubicBezTo>
                  <a:pt x="313" y="817"/>
                  <a:pt x="337" y="794"/>
                  <a:pt x="338" y="765"/>
                </a:cubicBezTo>
                <a:cubicBezTo>
                  <a:pt x="338" y="765"/>
                  <a:pt x="338" y="764"/>
                  <a:pt x="338" y="764"/>
                </a:cubicBezTo>
                <a:cubicBezTo>
                  <a:pt x="338" y="734"/>
                  <a:pt x="314" y="711"/>
                  <a:pt x="285" y="710"/>
                </a:cubicBezTo>
                <a:close/>
                <a:moveTo>
                  <a:pt x="762" y="230"/>
                </a:moveTo>
                <a:cubicBezTo>
                  <a:pt x="755" y="230"/>
                  <a:pt x="748" y="232"/>
                  <a:pt x="742" y="234"/>
                </a:cubicBezTo>
                <a:cubicBezTo>
                  <a:pt x="729" y="240"/>
                  <a:pt x="718" y="250"/>
                  <a:pt x="712" y="264"/>
                </a:cubicBezTo>
                <a:cubicBezTo>
                  <a:pt x="710" y="270"/>
                  <a:pt x="709" y="277"/>
                  <a:pt x="709" y="283"/>
                </a:cubicBezTo>
                <a:cubicBezTo>
                  <a:pt x="709" y="313"/>
                  <a:pt x="732" y="336"/>
                  <a:pt x="762" y="337"/>
                </a:cubicBezTo>
                <a:cubicBezTo>
                  <a:pt x="763" y="337"/>
                  <a:pt x="765" y="336"/>
                  <a:pt x="767" y="336"/>
                </a:cubicBezTo>
                <a:cubicBezTo>
                  <a:pt x="792" y="334"/>
                  <a:pt x="812" y="314"/>
                  <a:pt x="814" y="289"/>
                </a:cubicBezTo>
                <a:cubicBezTo>
                  <a:pt x="815" y="287"/>
                  <a:pt x="815" y="285"/>
                  <a:pt x="815" y="283"/>
                </a:cubicBezTo>
                <a:cubicBezTo>
                  <a:pt x="815" y="254"/>
                  <a:pt x="791" y="230"/>
                  <a:pt x="762" y="230"/>
                </a:cubicBezTo>
                <a:close/>
                <a:moveTo>
                  <a:pt x="261" y="236"/>
                </a:moveTo>
                <a:cubicBezTo>
                  <a:pt x="243" y="245"/>
                  <a:pt x="232" y="263"/>
                  <a:pt x="232" y="283"/>
                </a:cubicBezTo>
                <a:cubicBezTo>
                  <a:pt x="232" y="313"/>
                  <a:pt x="256" y="336"/>
                  <a:pt x="285" y="337"/>
                </a:cubicBezTo>
                <a:cubicBezTo>
                  <a:pt x="313" y="336"/>
                  <a:pt x="336" y="314"/>
                  <a:pt x="338" y="286"/>
                </a:cubicBezTo>
                <a:cubicBezTo>
                  <a:pt x="338" y="285"/>
                  <a:pt x="338" y="284"/>
                  <a:pt x="338" y="283"/>
                </a:cubicBezTo>
                <a:cubicBezTo>
                  <a:pt x="338" y="254"/>
                  <a:pt x="314" y="230"/>
                  <a:pt x="285" y="230"/>
                </a:cubicBezTo>
                <a:cubicBezTo>
                  <a:pt x="276" y="230"/>
                  <a:pt x="268" y="233"/>
                  <a:pt x="261" y="236"/>
                </a:cubicBezTo>
                <a:close/>
              </a:path>
            </a:pathLst>
          </a:cu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 name="Freeform 21"/>
          <p:cNvSpPr>
            <a:spLocks noChangeAspect="1" noEditPoints="1"/>
          </p:cNvSpPr>
          <p:nvPr/>
        </p:nvSpPr>
        <p:spPr bwMode="black">
          <a:xfrm>
            <a:off x="8239190" y="2140943"/>
            <a:ext cx="1520693" cy="1233026"/>
          </a:xfrm>
          <a:custGeom>
            <a:avLst/>
            <a:gdLst>
              <a:gd name="T0" fmla="*/ 600 w 1107"/>
              <a:gd name="T1" fmla="*/ 625 h 897"/>
              <a:gd name="T2" fmla="*/ 649 w 1107"/>
              <a:gd name="T3" fmla="*/ 567 h 897"/>
              <a:gd name="T4" fmla="*/ 727 w 1107"/>
              <a:gd name="T5" fmla="*/ 482 h 897"/>
              <a:gd name="T6" fmla="*/ 601 w 1107"/>
              <a:gd name="T7" fmla="*/ 434 h 897"/>
              <a:gd name="T8" fmla="*/ 628 w 1107"/>
              <a:gd name="T9" fmla="*/ 305 h 897"/>
              <a:gd name="T10" fmla="*/ 547 w 1107"/>
              <a:gd name="T11" fmla="*/ 240 h 897"/>
              <a:gd name="T12" fmla="*/ 427 w 1107"/>
              <a:gd name="T13" fmla="*/ 287 h 897"/>
              <a:gd name="T14" fmla="*/ 368 w 1107"/>
              <a:gd name="T15" fmla="*/ 170 h 897"/>
              <a:gd name="T16" fmla="*/ 285 w 1107"/>
              <a:gd name="T17" fmla="*/ 263 h 897"/>
              <a:gd name="T18" fmla="*/ 241 w 1107"/>
              <a:gd name="T19" fmla="*/ 313 h 897"/>
              <a:gd name="T20" fmla="*/ 139 w 1107"/>
              <a:gd name="T21" fmla="*/ 281 h 897"/>
              <a:gd name="T22" fmla="*/ 79 w 1107"/>
              <a:gd name="T23" fmla="*/ 355 h 897"/>
              <a:gd name="T24" fmla="*/ 132 w 1107"/>
              <a:gd name="T25" fmla="*/ 446 h 897"/>
              <a:gd name="T26" fmla="*/ 83 w 1107"/>
              <a:gd name="T27" fmla="*/ 505 h 897"/>
              <a:gd name="T28" fmla="*/ 5 w 1107"/>
              <a:gd name="T29" fmla="*/ 590 h 897"/>
              <a:gd name="T30" fmla="*/ 132 w 1107"/>
              <a:gd name="T31" fmla="*/ 638 h 897"/>
              <a:gd name="T32" fmla="*/ 145 w 1107"/>
              <a:gd name="T33" fmla="*/ 669 h 897"/>
              <a:gd name="T34" fmla="*/ 110 w 1107"/>
              <a:gd name="T35" fmla="*/ 793 h 897"/>
              <a:gd name="T36" fmla="*/ 230 w 1107"/>
              <a:gd name="T37" fmla="*/ 781 h 897"/>
              <a:gd name="T38" fmla="*/ 306 w 1107"/>
              <a:gd name="T39" fmla="*/ 785 h 897"/>
              <a:gd name="T40" fmla="*/ 346 w 1107"/>
              <a:gd name="T41" fmla="*/ 878 h 897"/>
              <a:gd name="T42" fmla="*/ 440 w 1107"/>
              <a:gd name="T43" fmla="*/ 872 h 897"/>
              <a:gd name="T44" fmla="*/ 466 w 1107"/>
              <a:gd name="T45" fmla="*/ 764 h 897"/>
              <a:gd name="T46" fmla="*/ 539 w 1107"/>
              <a:gd name="T47" fmla="*/ 755 h 897"/>
              <a:gd name="T48" fmla="*/ 659 w 1107"/>
              <a:gd name="T49" fmla="*/ 743 h 897"/>
              <a:gd name="T50" fmla="*/ 263 w 1107"/>
              <a:gd name="T51" fmla="*/ 452 h 897"/>
              <a:gd name="T52" fmla="*/ 281 w 1107"/>
              <a:gd name="T53" fmla="*/ 633 h 897"/>
              <a:gd name="T54" fmla="*/ 1002 w 1107"/>
              <a:gd name="T55" fmla="*/ 332 h 897"/>
              <a:gd name="T56" fmla="*/ 1043 w 1107"/>
              <a:gd name="T57" fmla="*/ 304 h 897"/>
              <a:gd name="T58" fmla="*/ 1107 w 1107"/>
              <a:gd name="T59" fmla="*/ 266 h 897"/>
              <a:gd name="T60" fmla="*/ 1037 w 1107"/>
              <a:gd name="T61" fmla="*/ 213 h 897"/>
              <a:gd name="T62" fmla="*/ 1077 w 1107"/>
              <a:gd name="T63" fmla="*/ 138 h 897"/>
              <a:gd name="T64" fmla="*/ 1038 w 1107"/>
              <a:gd name="T65" fmla="*/ 83 h 897"/>
              <a:gd name="T66" fmla="*/ 956 w 1107"/>
              <a:gd name="T67" fmla="*/ 91 h 897"/>
              <a:gd name="T68" fmla="*/ 940 w 1107"/>
              <a:gd name="T69" fmla="*/ 7 h 897"/>
              <a:gd name="T70" fmla="*/ 872 w 1107"/>
              <a:gd name="T71" fmla="*/ 50 h 897"/>
              <a:gd name="T72" fmla="*/ 836 w 1107"/>
              <a:gd name="T73" fmla="*/ 74 h 897"/>
              <a:gd name="T74" fmla="*/ 778 w 1107"/>
              <a:gd name="T75" fmla="*/ 35 h 897"/>
              <a:gd name="T76" fmla="*/ 728 w 1107"/>
              <a:gd name="T77" fmla="*/ 70 h 897"/>
              <a:gd name="T78" fmla="*/ 744 w 1107"/>
              <a:gd name="T79" fmla="*/ 136 h 897"/>
              <a:gd name="T80" fmla="*/ 703 w 1107"/>
              <a:gd name="T81" fmla="*/ 164 h 897"/>
              <a:gd name="T82" fmla="*/ 640 w 1107"/>
              <a:gd name="T83" fmla="*/ 203 h 897"/>
              <a:gd name="T84" fmla="*/ 710 w 1107"/>
              <a:gd name="T85" fmla="*/ 255 h 897"/>
              <a:gd name="T86" fmla="*/ 712 w 1107"/>
              <a:gd name="T87" fmla="*/ 277 h 897"/>
              <a:gd name="T88" fmla="*/ 668 w 1107"/>
              <a:gd name="T89" fmla="*/ 347 h 897"/>
              <a:gd name="T90" fmla="*/ 745 w 1107"/>
              <a:gd name="T91" fmla="*/ 361 h 897"/>
              <a:gd name="T92" fmla="*/ 791 w 1107"/>
              <a:gd name="T93" fmla="*/ 377 h 897"/>
              <a:gd name="T94" fmla="*/ 799 w 1107"/>
              <a:gd name="T95" fmla="*/ 443 h 897"/>
              <a:gd name="T96" fmla="*/ 859 w 1107"/>
              <a:gd name="T97" fmla="*/ 456 h 897"/>
              <a:gd name="T98" fmla="*/ 894 w 1107"/>
              <a:gd name="T99" fmla="*/ 393 h 897"/>
              <a:gd name="T100" fmla="*/ 941 w 1107"/>
              <a:gd name="T101" fmla="*/ 401 h 897"/>
              <a:gd name="T102" fmla="*/ 1018 w 1107"/>
              <a:gd name="T103" fmla="*/ 415 h 897"/>
              <a:gd name="T104" fmla="*/ 825 w 1107"/>
              <a:gd name="T105" fmla="*/ 164 h 897"/>
              <a:gd name="T106" fmla="*/ 803 w 1107"/>
              <a:gd name="T107" fmla="*/ 279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7" h="897">
                <a:moveTo>
                  <a:pt x="654" y="716"/>
                </a:moveTo>
                <a:cubicBezTo>
                  <a:pt x="616" y="670"/>
                  <a:pt x="616" y="670"/>
                  <a:pt x="616" y="670"/>
                </a:cubicBezTo>
                <a:cubicBezTo>
                  <a:pt x="593" y="654"/>
                  <a:pt x="603" y="638"/>
                  <a:pt x="600" y="625"/>
                </a:cubicBezTo>
                <a:cubicBezTo>
                  <a:pt x="600" y="625"/>
                  <a:pt x="600" y="625"/>
                  <a:pt x="600" y="625"/>
                </a:cubicBezTo>
                <a:cubicBezTo>
                  <a:pt x="605" y="617"/>
                  <a:pt x="611" y="609"/>
                  <a:pt x="608" y="596"/>
                </a:cubicBezTo>
                <a:cubicBezTo>
                  <a:pt x="618" y="580"/>
                  <a:pt x="623" y="572"/>
                  <a:pt x="649" y="567"/>
                </a:cubicBezTo>
                <a:cubicBezTo>
                  <a:pt x="715" y="553"/>
                  <a:pt x="715" y="553"/>
                  <a:pt x="715" y="553"/>
                </a:cubicBezTo>
                <a:cubicBezTo>
                  <a:pt x="728" y="550"/>
                  <a:pt x="733" y="542"/>
                  <a:pt x="730" y="529"/>
                </a:cubicBezTo>
                <a:cubicBezTo>
                  <a:pt x="727" y="482"/>
                  <a:pt x="727" y="482"/>
                  <a:pt x="727" y="482"/>
                </a:cubicBezTo>
                <a:cubicBezTo>
                  <a:pt x="724" y="469"/>
                  <a:pt x="717" y="463"/>
                  <a:pt x="701" y="453"/>
                </a:cubicBezTo>
                <a:cubicBezTo>
                  <a:pt x="641" y="459"/>
                  <a:pt x="641" y="459"/>
                  <a:pt x="641" y="459"/>
                </a:cubicBezTo>
                <a:cubicBezTo>
                  <a:pt x="620" y="457"/>
                  <a:pt x="604" y="447"/>
                  <a:pt x="601" y="434"/>
                </a:cubicBezTo>
                <a:cubicBezTo>
                  <a:pt x="598" y="421"/>
                  <a:pt x="590" y="416"/>
                  <a:pt x="580" y="397"/>
                </a:cubicBezTo>
                <a:cubicBezTo>
                  <a:pt x="577" y="384"/>
                  <a:pt x="574" y="371"/>
                  <a:pt x="584" y="355"/>
                </a:cubicBezTo>
                <a:cubicBezTo>
                  <a:pt x="628" y="305"/>
                  <a:pt x="628" y="305"/>
                  <a:pt x="628" y="305"/>
                </a:cubicBezTo>
                <a:cubicBezTo>
                  <a:pt x="634" y="297"/>
                  <a:pt x="631" y="284"/>
                  <a:pt x="623" y="279"/>
                </a:cubicBezTo>
                <a:cubicBezTo>
                  <a:pt x="581" y="240"/>
                  <a:pt x="581" y="240"/>
                  <a:pt x="581" y="240"/>
                </a:cubicBezTo>
                <a:cubicBezTo>
                  <a:pt x="573" y="235"/>
                  <a:pt x="560" y="238"/>
                  <a:pt x="547" y="240"/>
                </a:cubicBezTo>
                <a:cubicBezTo>
                  <a:pt x="503" y="291"/>
                  <a:pt x="503" y="291"/>
                  <a:pt x="503" y="291"/>
                </a:cubicBezTo>
                <a:cubicBezTo>
                  <a:pt x="484" y="302"/>
                  <a:pt x="471" y="304"/>
                  <a:pt x="463" y="299"/>
                </a:cubicBezTo>
                <a:cubicBezTo>
                  <a:pt x="456" y="294"/>
                  <a:pt x="435" y="292"/>
                  <a:pt x="427" y="287"/>
                </a:cubicBezTo>
                <a:cubicBezTo>
                  <a:pt x="419" y="282"/>
                  <a:pt x="403" y="271"/>
                  <a:pt x="400" y="258"/>
                </a:cubicBezTo>
                <a:cubicBezTo>
                  <a:pt x="386" y="193"/>
                  <a:pt x="386" y="193"/>
                  <a:pt x="386" y="193"/>
                </a:cubicBezTo>
                <a:cubicBezTo>
                  <a:pt x="384" y="180"/>
                  <a:pt x="368" y="170"/>
                  <a:pt x="368" y="170"/>
                </a:cubicBezTo>
                <a:cubicBezTo>
                  <a:pt x="308" y="176"/>
                  <a:pt x="308" y="176"/>
                  <a:pt x="308" y="176"/>
                </a:cubicBezTo>
                <a:cubicBezTo>
                  <a:pt x="308" y="176"/>
                  <a:pt x="289" y="187"/>
                  <a:pt x="292" y="200"/>
                </a:cubicBezTo>
                <a:cubicBezTo>
                  <a:pt x="285" y="263"/>
                  <a:pt x="285" y="263"/>
                  <a:pt x="285" y="263"/>
                </a:cubicBezTo>
                <a:cubicBezTo>
                  <a:pt x="291" y="289"/>
                  <a:pt x="277" y="292"/>
                  <a:pt x="272" y="300"/>
                </a:cubicBezTo>
                <a:cubicBezTo>
                  <a:pt x="272" y="300"/>
                  <a:pt x="272" y="300"/>
                  <a:pt x="267" y="308"/>
                </a:cubicBezTo>
                <a:cubicBezTo>
                  <a:pt x="259" y="302"/>
                  <a:pt x="246" y="305"/>
                  <a:pt x="241" y="313"/>
                </a:cubicBezTo>
                <a:cubicBezTo>
                  <a:pt x="236" y="321"/>
                  <a:pt x="236" y="321"/>
                  <a:pt x="236" y="321"/>
                </a:cubicBezTo>
                <a:cubicBezTo>
                  <a:pt x="223" y="324"/>
                  <a:pt x="210" y="327"/>
                  <a:pt x="194" y="317"/>
                </a:cubicBezTo>
                <a:cubicBezTo>
                  <a:pt x="139" y="281"/>
                  <a:pt x="139" y="281"/>
                  <a:pt x="139" y="281"/>
                </a:cubicBezTo>
                <a:cubicBezTo>
                  <a:pt x="131" y="276"/>
                  <a:pt x="110" y="273"/>
                  <a:pt x="104" y="281"/>
                </a:cubicBezTo>
                <a:cubicBezTo>
                  <a:pt x="79" y="321"/>
                  <a:pt x="79" y="321"/>
                  <a:pt x="79" y="321"/>
                </a:cubicBezTo>
                <a:cubicBezTo>
                  <a:pt x="66" y="324"/>
                  <a:pt x="68" y="337"/>
                  <a:pt x="79" y="355"/>
                </a:cubicBezTo>
                <a:cubicBezTo>
                  <a:pt x="121" y="394"/>
                  <a:pt x="121" y="394"/>
                  <a:pt x="121" y="394"/>
                </a:cubicBezTo>
                <a:cubicBezTo>
                  <a:pt x="140" y="417"/>
                  <a:pt x="135" y="425"/>
                  <a:pt x="132" y="446"/>
                </a:cubicBezTo>
                <a:cubicBezTo>
                  <a:pt x="132" y="446"/>
                  <a:pt x="132" y="446"/>
                  <a:pt x="132" y="446"/>
                </a:cubicBezTo>
                <a:cubicBezTo>
                  <a:pt x="127" y="454"/>
                  <a:pt x="122" y="462"/>
                  <a:pt x="117" y="470"/>
                </a:cubicBezTo>
                <a:cubicBezTo>
                  <a:pt x="117" y="470"/>
                  <a:pt x="117" y="470"/>
                  <a:pt x="117" y="470"/>
                </a:cubicBezTo>
                <a:cubicBezTo>
                  <a:pt x="120" y="483"/>
                  <a:pt x="109" y="499"/>
                  <a:pt x="83" y="505"/>
                </a:cubicBezTo>
                <a:cubicBezTo>
                  <a:pt x="23" y="511"/>
                  <a:pt x="23" y="511"/>
                  <a:pt x="23" y="511"/>
                </a:cubicBezTo>
                <a:cubicBezTo>
                  <a:pt x="10" y="514"/>
                  <a:pt x="0" y="529"/>
                  <a:pt x="2" y="543"/>
                </a:cubicBezTo>
                <a:cubicBezTo>
                  <a:pt x="5" y="590"/>
                  <a:pt x="5" y="590"/>
                  <a:pt x="5" y="590"/>
                </a:cubicBezTo>
                <a:cubicBezTo>
                  <a:pt x="8" y="603"/>
                  <a:pt x="16" y="608"/>
                  <a:pt x="37" y="610"/>
                </a:cubicBezTo>
                <a:cubicBezTo>
                  <a:pt x="92" y="612"/>
                  <a:pt x="92" y="612"/>
                  <a:pt x="92" y="612"/>
                </a:cubicBezTo>
                <a:cubicBezTo>
                  <a:pt x="113" y="614"/>
                  <a:pt x="129" y="625"/>
                  <a:pt x="132" y="638"/>
                </a:cubicBezTo>
                <a:cubicBezTo>
                  <a:pt x="132" y="638"/>
                  <a:pt x="132" y="638"/>
                  <a:pt x="132" y="638"/>
                </a:cubicBezTo>
                <a:cubicBezTo>
                  <a:pt x="140" y="643"/>
                  <a:pt x="142" y="656"/>
                  <a:pt x="150" y="661"/>
                </a:cubicBezTo>
                <a:cubicBezTo>
                  <a:pt x="145" y="669"/>
                  <a:pt x="145" y="669"/>
                  <a:pt x="145" y="669"/>
                </a:cubicBezTo>
                <a:cubicBezTo>
                  <a:pt x="153" y="674"/>
                  <a:pt x="156" y="687"/>
                  <a:pt x="140" y="711"/>
                </a:cubicBezTo>
                <a:cubicBezTo>
                  <a:pt x="109" y="759"/>
                  <a:pt x="109" y="759"/>
                  <a:pt x="109" y="759"/>
                </a:cubicBezTo>
                <a:cubicBezTo>
                  <a:pt x="99" y="775"/>
                  <a:pt x="102" y="788"/>
                  <a:pt x="110" y="793"/>
                </a:cubicBezTo>
                <a:cubicBezTo>
                  <a:pt x="152" y="832"/>
                  <a:pt x="152" y="832"/>
                  <a:pt x="152" y="832"/>
                </a:cubicBezTo>
                <a:cubicBezTo>
                  <a:pt x="160" y="837"/>
                  <a:pt x="173" y="834"/>
                  <a:pt x="178" y="826"/>
                </a:cubicBezTo>
                <a:cubicBezTo>
                  <a:pt x="230" y="781"/>
                  <a:pt x="230" y="781"/>
                  <a:pt x="230" y="781"/>
                </a:cubicBezTo>
                <a:cubicBezTo>
                  <a:pt x="248" y="770"/>
                  <a:pt x="261" y="767"/>
                  <a:pt x="269" y="772"/>
                </a:cubicBezTo>
                <a:cubicBezTo>
                  <a:pt x="269" y="772"/>
                  <a:pt x="269" y="772"/>
                  <a:pt x="269" y="772"/>
                </a:cubicBezTo>
                <a:cubicBezTo>
                  <a:pt x="282" y="769"/>
                  <a:pt x="298" y="779"/>
                  <a:pt x="306" y="785"/>
                </a:cubicBezTo>
                <a:cubicBezTo>
                  <a:pt x="306" y="785"/>
                  <a:pt x="306" y="785"/>
                  <a:pt x="306" y="785"/>
                </a:cubicBezTo>
                <a:cubicBezTo>
                  <a:pt x="319" y="782"/>
                  <a:pt x="327" y="787"/>
                  <a:pt x="332" y="813"/>
                </a:cubicBezTo>
                <a:cubicBezTo>
                  <a:pt x="346" y="878"/>
                  <a:pt x="346" y="878"/>
                  <a:pt x="346" y="878"/>
                </a:cubicBezTo>
                <a:cubicBezTo>
                  <a:pt x="349" y="892"/>
                  <a:pt x="357" y="897"/>
                  <a:pt x="370" y="894"/>
                </a:cubicBezTo>
                <a:cubicBezTo>
                  <a:pt x="425" y="896"/>
                  <a:pt x="425" y="896"/>
                  <a:pt x="425" y="896"/>
                </a:cubicBezTo>
                <a:cubicBezTo>
                  <a:pt x="430" y="888"/>
                  <a:pt x="443" y="885"/>
                  <a:pt x="440" y="872"/>
                </a:cubicBezTo>
                <a:cubicBezTo>
                  <a:pt x="440" y="804"/>
                  <a:pt x="440" y="804"/>
                  <a:pt x="440" y="804"/>
                </a:cubicBezTo>
                <a:cubicBezTo>
                  <a:pt x="442" y="783"/>
                  <a:pt x="460" y="772"/>
                  <a:pt x="466" y="764"/>
                </a:cubicBezTo>
                <a:cubicBezTo>
                  <a:pt x="466" y="764"/>
                  <a:pt x="466" y="764"/>
                  <a:pt x="466" y="764"/>
                </a:cubicBezTo>
                <a:cubicBezTo>
                  <a:pt x="479" y="761"/>
                  <a:pt x="492" y="758"/>
                  <a:pt x="497" y="750"/>
                </a:cubicBezTo>
                <a:cubicBezTo>
                  <a:pt x="497" y="750"/>
                  <a:pt x="497" y="750"/>
                  <a:pt x="497" y="750"/>
                </a:cubicBezTo>
                <a:cubicBezTo>
                  <a:pt x="510" y="747"/>
                  <a:pt x="523" y="745"/>
                  <a:pt x="539" y="755"/>
                </a:cubicBezTo>
                <a:cubicBezTo>
                  <a:pt x="594" y="791"/>
                  <a:pt x="594" y="791"/>
                  <a:pt x="594" y="791"/>
                </a:cubicBezTo>
                <a:cubicBezTo>
                  <a:pt x="602" y="796"/>
                  <a:pt x="623" y="798"/>
                  <a:pt x="628" y="790"/>
                </a:cubicBezTo>
                <a:cubicBezTo>
                  <a:pt x="659" y="743"/>
                  <a:pt x="659" y="743"/>
                  <a:pt x="659" y="743"/>
                </a:cubicBezTo>
                <a:cubicBezTo>
                  <a:pt x="659" y="743"/>
                  <a:pt x="669" y="727"/>
                  <a:pt x="654" y="716"/>
                </a:cubicBezTo>
                <a:close/>
                <a:moveTo>
                  <a:pt x="281" y="633"/>
                </a:moveTo>
                <a:cubicBezTo>
                  <a:pt x="223" y="584"/>
                  <a:pt x="219" y="502"/>
                  <a:pt x="263" y="452"/>
                </a:cubicBezTo>
                <a:cubicBezTo>
                  <a:pt x="313" y="393"/>
                  <a:pt x="399" y="382"/>
                  <a:pt x="457" y="431"/>
                </a:cubicBezTo>
                <a:cubicBezTo>
                  <a:pt x="507" y="475"/>
                  <a:pt x="518" y="561"/>
                  <a:pt x="469" y="619"/>
                </a:cubicBezTo>
                <a:cubicBezTo>
                  <a:pt x="420" y="678"/>
                  <a:pt x="339" y="682"/>
                  <a:pt x="281" y="633"/>
                </a:cubicBezTo>
                <a:close/>
                <a:moveTo>
                  <a:pt x="1019" y="398"/>
                </a:moveTo>
                <a:cubicBezTo>
                  <a:pt x="1004" y="362"/>
                  <a:pt x="1004" y="362"/>
                  <a:pt x="1004" y="362"/>
                </a:cubicBezTo>
                <a:cubicBezTo>
                  <a:pt x="992" y="348"/>
                  <a:pt x="1002" y="340"/>
                  <a:pt x="1002" y="332"/>
                </a:cubicBezTo>
                <a:cubicBezTo>
                  <a:pt x="1002" y="332"/>
                  <a:pt x="1002" y="332"/>
                  <a:pt x="1002" y="332"/>
                </a:cubicBezTo>
                <a:cubicBezTo>
                  <a:pt x="1007" y="328"/>
                  <a:pt x="1011" y="324"/>
                  <a:pt x="1012" y="315"/>
                </a:cubicBezTo>
                <a:cubicBezTo>
                  <a:pt x="1021" y="307"/>
                  <a:pt x="1026" y="303"/>
                  <a:pt x="1043" y="304"/>
                </a:cubicBezTo>
                <a:cubicBezTo>
                  <a:pt x="1086" y="307"/>
                  <a:pt x="1086" y="307"/>
                  <a:pt x="1086" y="307"/>
                </a:cubicBezTo>
                <a:cubicBezTo>
                  <a:pt x="1095" y="308"/>
                  <a:pt x="1099" y="304"/>
                  <a:pt x="1100" y="295"/>
                </a:cubicBezTo>
                <a:cubicBezTo>
                  <a:pt x="1107" y="266"/>
                  <a:pt x="1107" y="266"/>
                  <a:pt x="1107" y="266"/>
                </a:cubicBezTo>
                <a:cubicBezTo>
                  <a:pt x="1107" y="257"/>
                  <a:pt x="1103" y="252"/>
                  <a:pt x="1095" y="243"/>
                </a:cubicBezTo>
                <a:cubicBezTo>
                  <a:pt x="1057" y="236"/>
                  <a:pt x="1057" y="236"/>
                  <a:pt x="1057" y="236"/>
                </a:cubicBezTo>
                <a:cubicBezTo>
                  <a:pt x="1044" y="231"/>
                  <a:pt x="1036" y="222"/>
                  <a:pt x="1037" y="213"/>
                </a:cubicBezTo>
                <a:cubicBezTo>
                  <a:pt x="1038" y="205"/>
                  <a:pt x="1034" y="200"/>
                  <a:pt x="1030" y="187"/>
                </a:cubicBezTo>
                <a:cubicBezTo>
                  <a:pt x="1031" y="178"/>
                  <a:pt x="1032" y="170"/>
                  <a:pt x="1041" y="162"/>
                </a:cubicBezTo>
                <a:cubicBezTo>
                  <a:pt x="1077" y="138"/>
                  <a:pt x="1077" y="138"/>
                  <a:pt x="1077" y="138"/>
                </a:cubicBezTo>
                <a:cubicBezTo>
                  <a:pt x="1082" y="134"/>
                  <a:pt x="1083" y="126"/>
                  <a:pt x="1079" y="121"/>
                </a:cubicBezTo>
                <a:cubicBezTo>
                  <a:pt x="1059" y="89"/>
                  <a:pt x="1059" y="89"/>
                  <a:pt x="1059" y="89"/>
                </a:cubicBezTo>
                <a:cubicBezTo>
                  <a:pt x="1055" y="85"/>
                  <a:pt x="1047" y="84"/>
                  <a:pt x="1038" y="83"/>
                </a:cubicBezTo>
                <a:cubicBezTo>
                  <a:pt x="1002" y="107"/>
                  <a:pt x="1002" y="107"/>
                  <a:pt x="1002" y="107"/>
                </a:cubicBezTo>
                <a:cubicBezTo>
                  <a:pt x="989" y="110"/>
                  <a:pt x="980" y="110"/>
                  <a:pt x="976" y="105"/>
                </a:cubicBezTo>
                <a:cubicBezTo>
                  <a:pt x="972" y="100"/>
                  <a:pt x="960" y="95"/>
                  <a:pt x="956" y="91"/>
                </a:cubicBezTo>
                <a:cubicBezTo>
                  <a:pt x="952" y="86"/>
                  <a:pt x="944" y="77"/>
                  <a:pt x="944" y="68"/>
                </a:cubicBezTo>
                <a:cubicBezTo>
                  <a:pt x="948" y="25"/>
                  <a:pt x="948" y="25"/>
                  <a:pt x="948" y="25"/>
                </a:cubicBezTo>
                <a:cubicBezTo>
                  <a:pt x="948" y="17"/>
                  <a:pt x="940" y="7"/>
                  <a:pt x="940" y="7"/>
                </a:cubicBezTo>
                <a:cubicBezTo>
                  <a:pt x="902" y="0"/>
                  <a:pt x="902" y="0"/>
                  <a:pt x="902" y="0"/>
                </a:cubicBezTo>
                <a:cubicBezTo>
                  <a:pt x="902" y="0"/>
                  <a:pt x="889" y="4"/>
                  <a:pt x="888" y="12"/>
                </a:cubicBezTo>
                <a:cubicBezTo>
                  <a:pt x="872" y="50"/>
                  <a:pt x="872" y="50"/>
                  <a:pt x="872" y="50"/>
                </a:cubicBezTo>
                <a:cubicBezTo>
                  <a:pt x="871" y="67"/>
                  <a:pt x="862" y="67"/>
                  <a:pt x="858" y="71"/>
                </a:cubicBezTo>
                <a:cubicBezTo>
                  <a:pt x="858" y="71"/>
                  <a:pt x="858" y="71"/>
                  <a:pt x="853" y="75"/>
                </a:cubicBezTo>
                <a:cubicBezTo>
                  <a:pt x="849" y="70"/>
                  <a:pt x="840" y="70"/>
                  <a:pt x="836" y="74"/>
                </a:cubicBezTo>
                <a:cubicBezTo>
                  <a:pt x="831" y="78"/>
                  <a:pt x="831" y="78"/>
                  <a:pt x="831" y="78"/>
                </a:cubicBezTo>
                <a:cubicBezTo>
                  <a:pt x="822" y="77"/>
                  <a:pt x="814" y="76"/>
                  <a:pt x="806" y="67"/>
                </a:cubicBezTo>
                <a:cubicBezTo>
                  <a:pt x="778" y="35"/>
                  <a:pt x="778" y="35"/>
                  <a:pt x="778" y="35"/>
                </a:cubicBezTo>
                <a:cubicBezTo>
                  <a:pt x="774" y="30"/>
                  <a:pt x="762" y="25"/>
                  <a:pt x="757" y="29"/>
                </a:cubicBezTo>
                <a:cubicBezTo>
                  <a:pt x="734" y="49"/>
                  <a:pt x="734" y="49"/>
                  <a:pt x="734" y="49"/>
                </a:cubicBezTo>
                <a:cubicBezTo>
                  <a:pt x="725" y="49"/>
                  <a:pt x="725" y="57"/>
                  <a:pt x="728" y="70"/>
                </a:cubicBezTo>
                <a:cubicBezTo>
                  <a:pt x="747" y="102"/>
                  <a:pt x="747" y="102"/>
                  <a:pt x="747" y="102"/>
                </a:cubicBezTo>
                <a:cubicBezTo>
                  <a:pt x="754" y="120"/>
                  <a:pt x="750" y="124"/>
                  <a:pt x="744" y="136"/>
                </a:cubicBezTo>
                <a:cubicBezTo>
                  <a:pt x="744" y="136"/>
                  <a:pt x="744" y="136"/>
                  <a:pt x="744" y="136"/>
                </a:cubicBezTo>
                <a:cubicBezTo>
                  <a:pt x="740" y="140"/>
                  <a:pt x="735" y="144"/>
                  <a:pt x="731" y="148"/>
                </a:cubicBezTo>
                <a:cubicBezTo>
                  <a:pt x="731" y="148"/>
                  <a:pt x="731" y="148"/>
                  <a:pt x="731" y="148"/>
                </a:cubicBezTo>
                <a:cubicBezTo>
                  <a:pt x="730" y="157"/>
                  <a:pt x="721" y="165"/>
                  <a:pt x="703" y="164"/>
                </a:cubicBezTo>
                <a:cubicBezTo>
                  <a:pt x="665" y="157"/>
                  <a:pt x="665" y="157"/>
                  <a:pt x="665" y="157"/>
                </a:cubicBezTo>
                <a:cubicBezTo>
                  <a:pt x="656" y="156"/>
                  <a:pt x="647" y="164"/>
                  <a:pt x="647" y="173"/>
                </a:cubicBezTo>
                <a:cubicBezTo>
                  <a:pt x="640" y="203"/>
                  <a:pt x="640" y="203"/>
                  <a:pt x="640" y="203"/>
                </a:cubicBezTo>
                <a:cubicBezTo>
                  <a:pt x="639" y="211"/>
                  <a:pt x="643" y="216"/>
                  <a:pt x="656" y="221"/>
                </a:cubicBezTo>
                <a:cubicBezTo>
                  <a:pt x="690" y="232"/>
                  <a:pt x="690" y="232"/>
                  <a:pt x="690" y="232"/>
                </a:cubicBezTo>
                <a:cubicBezTo>
                  <a:pt x="702" y="237"/>
                  <a:pt x="710" y="246"/>
                  <a:pt x="710" y="255"/>
                </a:cubicBezTo>
                <a:cubicBezTo>
                  <a:pt x="710" y="255"/>
                  <a:pt x="710" y="255"/>
                  <a:pt x="710" y="255"/>
                </a:cubicBezTo>
                <a:cubicBezTo>
                  <a:pt x="714" y="260"/>
                  <a:pt x="713" y="268"/>
                  <a:pt x="717" y="273"/>
                </a:cubicBezTo>
                <a:cubicBezTo>
                  <a:pt x="712" y="277"/>
                  <a:pt x="712" y="277"/>
                  <a:pt x="712" y="277"/>
                </a:cubicBezTo>
                <a:cubicBezTo>
                  <a:pt x="716" y="281"/>
                  <a:pt x="716" y="290"/>
                  <a:pt x="702" y="302"/>
                </a:cubicBezTo>
                <a:cubicBezTo>
                  <a:pt x="674" y="326"/>
                  <a:pt x="674" y="326"/>
                  <a:pt x="674" y="326"/>
                </a:cubicBezTo>
                <a:cubicBezTo>
                  <a:pt x="665" y="334"/>
                  <a:pt x="664" y="343"/>
                  <a:pt x="668" y="347"/>
                </a:cubicBezTo>
                <a:cubicBezTo>
                  <a:pt x="687" y="379"/>
                  <a:pt x="687" y="379"/>
                  <a:pt x="687" y="379"/>
                </a:cubicBezTo>
                <a:cubicBezTo>
                  <a:pt x="691" y="383"/>
                  <a:pt x="700" y="384"/>
                  <a:pt x="704" y="380"/>
                </a:cubicBezTo>
                <a:cubicBezTo>
                  <a:pt x="745" y="361"/>
                  <a:pt x="745" y="361"/>
                  <a:pt x="745" y="361"/>
                </a:cubicBezTo>
                <a:cubicBezTo>
                  <a:pt x="758" y="358"/>
                  <a:pt x="767" y="358"/>
                  <a:pt x="771" y="363"/>
                </a:cubicBezTo>
                <a:cubicBezTo>
                  <a:pt x="771" y="363"/>
                  <a:pt x="771" y="363"/>
                  <a:pt x="771" y="363"/>
                </a:cubicBezTo>
                <a:cubicBezTo>
                  <a:pt x="779" y="364"/>
                  <a:pt x="787" y="373"/>
                  <a:pt x="791" y="377"/>
                </a:cubicBezTo>
                <a:cubicBezTo>
                  <a:pt x="791" y="377"/>
                  <a:pt x="791" y="377"/>
                  <a:pt x="791" y="377"/>
                </a:cubicBezTo>
                <a:cubicBezTo>
                  <a:pt x="800" y="378"/>
                  <a:pt x="804" y="383"/>
                  <a:pt x="802" y="400"/>
                </a:cubicBezTo>
                <a:cubicBezTo>
                  <a:pt x="799" y="443"/>
                  <a:pt x="799" y="443"/>
                  <a:pt x="799" y="443"/>
                </a:cubicBezTo>
                <a:cubicBezTo>
                  <a:pt x="798" y="451"/>
                  <a:pt x="802" y="456"/>
                  <a:pt x="811" y="457"/>
                </a:cubicBezTo>
                <a:cubicBezTo>
                  <a:pt x="845" y="468"/>
                  <a:pt x="845" y="468"/>
                  <a:pt x="845" y="468"/>
                </a:cubicBezTo>
                <a:cubicBezTo>
                  <a:pt x="849" y="464"/>
                  <a:pt x="858" y="464"/>
                  <a:pt x="859" y="456"/>
                </a:cubicBezTo>
                <a:cubicBezTo>
                  <a:pt x="871" y="413"/>
                  <a:pt x="871" y="413"/>
                  <a:pt x="871" y="413"/>
                </a:cubicBezTo>
                <a:cubicBezTo>
                  <a:pt x="876" y="401"/>
                  <a:pt x="889" y="397"/>
                  <a:pt x="894" y="393"/>
                </a:cubicBezTo>
                <a:cubicBezTo>
                  <a:pt x="894" y="393"/>
                  <a:pt x="894" y="393"/>
                  <a:pt x="894" y="393"/>
                </a:cubicBezTo>
                <a:cubicBezTo>
                  <a:pt x="902" y="394"/>
                  <a:pt x="911" y="395"/>
                  <a:pt x="916" y="391"/>
                </a:cubicBezTo>
                <a:cubicBezTo>
                  <a:pt x="916" y="391"/>
                  <a:pt x="916" y="391"/>
                  <a:pt x="916" y="391"/>
                </a:cubicBezTo>
                <a:cubicBezTo>
                  <a:pt x="924" y="391"/>
                  <a:pt x="933" y="392"/>
                  <a:pt x="941" y="401"/>
                </a:cubicBezTo>
                <a:cubicBezTo>
                  <a:pt x="969" y="433"/>
                  <a:pt x="969" y="433"/>
                  <a:pt x="969" y="433"/>
                </a:cubicBezTo>
                <a:cubicBezTo>
                  <a:pt x="973" y="438"/>
                  <a:pt x="985" y="443"/>
                  <a:pt x="990" y="439"/>
                </a:cubicBezTo>
                <a:cubicBezTo>
                  <a:pt x="1018" y="415"/>
                  <a:pt x="1018" y="415"/>
                  <a:pt x="1018" y="415"/>
                </a:cubicBezTo>
                <a:cubicBezTo>
                  <a:pt x="1018" y="415"/>
                  <a:pt x="1027" y="407"/>
                  <a:pt x="1019" y="398"/>
                </a:cubicBezTo>
                <a:close/>
                <a:moveTo>
                  <a:pt x="803" y="279"/>
                </a:moveTo>
                <a:cubicBezTo>
                  <a:pt x="776" y="238"/>
                  <a:pt x="788" y="187"/>
                  <a:pt x="825" y="164"/>
                </a:cubicBezTo>
                <a:cubicBezTo>
                  <a:pt x="866" y="136"/>
                  <a:pt x="921" y="144"/>
                  <a:pt x="948" y="185"/>
                </a:cubicBezTo>
                <a:cubicBezTo>
                  <a:pt x="972" y="221"/>
                  <a:pt x="963" y="277"/>
                  <a:pt x="922" y="304"/>
                </a:cubicBezTo>
                <a:cubicBezTo>
                  <a:pt x="881" y="332"/>
                  <a:pt x="830" y="320"/>
                  <a:pt x="803" y="27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dirty="0">
              <a:solidFill>
                <a:srgbClr val="FFFFFF"/>
              </a:solidFill>
            </a:endParaRPr>
          </a:p>
        </p:txBody>
      </p:sp>
      <p:sp>
        <p:nvSpPr>
          <p:cNvPr id="23" name="Freeform 22"/>
          <p:cNvSpPr>
            <a:spLocks noChangeAspect="1" noEditPoints="1"/>
          </p:cNvSpPr>
          <p:nvPr/>
        </p:nvSpPr>
        <p:spPr bwMode="black">
          <a:xfrm>
            <a:off x="8466432" y="4173124"/>
            <a:ext cx="1066207" cy="1077314"/>
          </a:xfrm>
          <a:custGeom>
            <a:avLst/>
            <a:gdLst>
              <a:gd name="T0" fmla="*/ 0 w 96"/>
              <a:gd name="T1" fmla="*/ 0 h 97"/>
              <a:gd name="T2" fmla="*/ 0 w 96"/>
              <a:gd name="T3" fmla="*/ 97 h 97"/>
              <a:gd name="T4" fmla="*/ 24 w 96"/>
              <a:gd name="T5" fmla="*/ 97 h 97"/>
              <a:gd name="T6" fmla="*/ 24 w 96"/>
              <a:gd name="T7" fmla="*/ 69 h 97"/>
              <a:gd name="T8" fmla="*/ 73 w 96"/>
              <a:gd name="T9" fmla="*/ 69 h 97"/>
              <a:gd name="T10" fmla="*/ 73 w 96"/>
              <a:gd name="T11" fmla="*/ 97 h 97"/>
              <a:gd name="T12" fmla="*/ 96 w 96"/>
              <a:gd name="T13" fmla="*/ 97 h 97"/>
              <a:gd name="T14" fmla="*/ 96 w 96"/>
              <a:gd name="T15" fmla="*/ 0 h 97"/>
              <a:gd name="T16" fmla="*/ 0 w 96"/>
              <a:gd name="T17" fmla="*/ 0 h 97"/>
              <a:gd name="T18" fmla="*/ 80 w 96"/>
              <a:gd name="T19" fmla="*/ 41 h 97"/>
              <a:gd name="T20" fmla="*/ 14 w 96"/>
              <a:gd name="T21" fmla="*/ 41 h 97"/>
              <a:gd name="T22" fmla="*/ 14 w 96"/>
              <a:gd name="T23" fmla="*/ 5 h 97"/>
              <a:gd name="T24" fmla="*/ 80 w 96"/>
              <a:gd name="T25" fmla="*/ 5 h 97"/>
              <a:gd name="T26" fmla="*/ 80 w 96"/>
              <a:gd name="T27" fmla="*/ 41 h 97"/>
              <a:gd name="T28" fmla="*/ 34 w 96"/>
              <a:gd name="T29" fmla="*/ 76 h 97"/>
              <a:gd name="T30" fmla="*/ 50 w 96"/>
              <a:gd name="T31" fmla="*/ 76 h 97"/>
              <a:gd name="T32" fmla="*/ 50 w 96"/>
              <a:gd name="T33" fmla="*/ 97 h 97"/>
              <a:gd name="T34" fmla="*/ 34 w 96"/>
              <a:gd name="T35" fmla="*/ 97 h 97"/>
              <a:gd name="T36" fmla="*/ 34 w 96"/>
              <a:gd name="T37" fmla="*/ 7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6" h="97">
                <a:moveTo>
                  <a:pt x="0" y="0"/>
                </a:moveTo>
                <a:lnTo>
                  <a:pt x="0" y="97"/>
                </a:lnTo>
                <a:lnTo>
                  <a:pt x="24" y="97"/>
                </a:lnTo>
                <a:lnTo>
                  <a:pt x="24" y="69"/>
                </a:lnTo>
                <a:lnTo>
                  <a:pt x="73" y="69"/>
                </a:lnTo>
                <a:lnTo>
                  <a:pt x="73" y="97"/>
                </a:lnTo>
                <a:lnTo>
                  <a:pt x="96" y="97"/>
                </a:lnTo>
                <a:lnTo>
                  <a:pt x="96" y="0"/>
                </a:lnTo>
                <a:lnTo>
                  <a:pt x="0" y="0"/>
                </a:lnTo>
                <a:close/>
                <a:moveTo>
                  <a:pt x="80" y="41"/>
                </a:moveTo>
                <a:lnTo>
                  <a:pt x="14" y="41"/>
                </a:lnTo>
                <a:lnTo>
                  <a:pt x="14" y="5"/>
                </a:lnTo>
                <a:lnTo>
                  <a:pt x="80" y="5"/>
                </a:lnTo>
                <a:lnTo>
                  <a:pt x="80" y="41"/>
                </a:lnTo>
                <a:close/>
                <a:moveTo>
                  <a:pt x="34" y="76"/>
                </a:moveTo>
                <a:lnTo>
                  <a:pt x="50" y="76"/>
                </a:lnTo>
                <a:lnTo>
                  <a:pt x="50" y="97"/>
                </a:lnTo>
                <a:lnTo>
                  <a:pt x="34" y="97"/>
                </a:lnTo>
                <a:lnTo>
                  <a:pt x="34" y="76"/>
                </a:lnTo>
                <a:close/>
              </a:path>
            </a:pathLst>
          </a:custGeom>
          <a:solidFill>
            <a:schemeClr val="accent1"/>
          </a:solidFill>
          <a:ln>
            <a:noFill/>
          </a:ln>
          <a:extLst/>
        </p:spPr>
        <p:txBody>
          <a:bodyPr vert="horz" wrap="square" lIns="93278" tIns="46639" rIns="93278" bIns="46639"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dirty="0">
              <a:solidFill>
                <a:srgbClr val="000000"/>
              </a:solidFill>
            </a:endParaRPr>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2921" y="5729713"/>
            <a:ext cx="4953000" cy="1264812"/>
          </a:xfrm>
          <a:prstGeom prst="rect">
            <a:avLst/>
          </a:prstGeom>
        </p:spPr>
      </p:pic>
    </p:spTree>
    <p:extLst>
      <p:ext uri="{BB962C8B-B14F-4D97-AF65-F5344CB8AC3E}">
        <p14:creationId xmlns:p14="http://schemas.microsoft.com/office/powerpoint/2010/main" val="710311321"/>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Microsoft’s Container Runtimes</a:t>
            </a:r>
          </a:p>
        </p:txBody>
      </p:sp>
      <p:sp>
        <p:nvSpPr>
          <p:cNvPr id="8" name="Rectangle 7"/>
          <p:cNvSpPr/>
          <p:nvPr/>
        </p:nvSpPr>
        <p:spPr bwMode="auto">
          <a:xfrm>
            <a:off x="198437" y="1470342"/>
            <a:ext cx="12039600" cy="2560320"/>
          </a:xfrm>
          <a:prstGeom prst="rect">
            <a:avLst/>
          </a:prstGeom>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dirty="0">
                <a:solidFill>
                  <a:srgbClr val="000000"/>
                </a:solidFill>
                <a:latin typeface="Segoe UI Light"/>
              </a:rPr>
              <a:t>Windows Server Container</a:t>
            </a:r>
          </a:p>
        </p:txBody>
      </p:sp>
      <p:grpSp>
        <p:nvGrpSpPr>
          <p:cNvPr id="59" name="Group 58"/>
          <p:cNvGrpSpPr/>
          <p:nvPr/>
        </p:nvGrpSpPr>
        <p:grpSpPr>
          <a:xfrm>
            <a:off x="2454407" y="2112220"/>
            <a:ext cx="1309614" cy="1764248"/>
            <a:chOff x="4148660" y="1876784"/>
            <a:chExt cx="1309614" cy="1764248"/>
          </a:xfrm>
        </p:grpSpPr>
        <p:sp>
          <p:nvSpPr>
            <p:cNvPr id="30" name="Rectangle 29"/>
            <p:cNvSpPr/>
            <p:nvPr/>
          </p:nvSpPr>
          <p:spPr>
            <a:xfrm>
              <a:off x="4148660" y="1876784"/>
              <a:ext cx="1309614"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91440" anchor="b"/>
            <a:lstStyle/>
            <a:p>
              <a:pPr algn="ctr"/>
              <a:r>
                <a:rPr lang="en-US" sz="1200" dirty="0" smtClean="0">
                  <a:solidFill>
                    <a:srgbClr val="FFFFFF"/>
                  </a:solidFill>
                  <a:latin typeface="Segoe" pitchFamily="34" charset="0"/>
                  <a:ea typeface="MS PGothic" pitchFamily="34" charset="-128"/>
                </a:rPr>
                <a:t>HIGHLY AUTOMATED</a:t>
              </a:r>
            </a:p>
          </p:txBody>
        </p:sp>
        <p:pic>
          <p:nvPicPr>
            <p:cNvPr id="31" name="Picture 2" descr="C:\Users\sigurdg\Desktop\end_user.png"/>
            <p:cNvPicPr>
              <a:picLocks noChangeAspect="1" noChangeArrowheads="1"/>
            </p:cNvPicPr>
            <p:nvPr/>
          </p:nvPicPr>
          <p:blipFill>
            <a:blip r:embed="rId3" cstate="print"/>
            <a:srcRect/>
            <a:stretch>
              <a:fillRect/>
            </a:stretch>
          </p:blipFill>
          <p:spPr bwMode="auto">
            <a:xfrm>
              <a:off x="4302179" y="2014053"/>
              <a:ext cx="1023404" cy="1033010"/>
            </a:xfrm>
            <a:prstGeom prst="rect">
              <a:avLst/>
            </a:prstGeom>
            <a:noFill/>
            <a:ln>
              <a:noFill/>
            </a:ln>
          </p:spPr>
        </p:pic>
      </p:grpSp>
      <p:grpSp>
        <p:nvGrpSpPr>
          <p:cNvPr id="62" name="Group 61"/>
          <p:cNvGrpSpPr/>
          <p:nvPr/>
        </p:nvGrpSpPr>
        <p:grpSpPr>
          <a:xfrm>
            <a:off x="8680693" y="2112220"/>
            <a:ext cx="1318579" cy="1764248"/>
            <a:chOff x="8357811" y="1876784"/>
            <a:chExt cx="1318579" cy="1764248"/>
          </a:xfrm>
        </p:grpSpPr>
        <p:sp>
          <p:nvSpPr>
            <p:cNvPr id="32" name="Rectangle 31"/>
            <p:cNvSpPr/>
            <p:nvPr/>
          </p:nvSpPr>
          <p:spPr>
            <a:xfrm>
              <a:off x="8357811" y="1876784"/>
              <a:ext cx="1318579"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0" anchor="b"/>
            <a:lstStyle/>
            <a:p>
              <a:pPr algn="ctr"/>
              <a:r>
                <a:rPr lang="en-US" sz="1200" dirty="0" smtClean="0">
                  <a:solidFill>
                    <a:srgbClr val="FFFFFF"/>
                  </a:solidFill>
                  <a:latin typeface="Segoe" pitchFamily="34" charset="0"/>
                  <a:ea typeface="MS PGothic" pitchFamily="34" charset="-128"/>
                </a:rPr>
                <a:t>EFFICIENT</a:t>
              </a:r>
            </a:p>
            <a:p>
              <a:pPr algn="ctr"/>
              <a:endParaRPr lang="en-US" sz="1200" dirty="0" smtClean="0">
                <a:solidFill>
                  <a:srgbClr val="FFFFFF"/>
                </a:solidFill>
                <a:latin typeface="Segoe" pitchFamily="34" charset="0"/>
                <a:ea typeface="MS PGothic" pitchFamily="34" charset="-128"/>
              </a:endParaRPr>
            </a:p>
          </p:txBody>
        </p:sp>
        <p:pic>
          <p:nvPicPr>
            <p:cNvPr id="33" name="Picture 34" descr="Efficiency.png"/>
            <p:cNvPicPr>
              <a:picLocks noChangeAspect="1"/>
            </p:cNvPicPr>
            <p:nvPr/>
          </p:nvPicPr>
          <p:blipFill>
            <a:blip r:embed="rId4" cstate="print"/>
            <a:srcRect/>
            <a:stretch>
              <a:fillRect/>
            </a:stretch>
          </p:blipFill>
          <p:spPr bwMode="auto">
            <a:xfrm>
              <a:off x="8423291" y="1961972"/>
              <a:ext cx="1187618" cy="1229654"/>
            </a:xfrm>
            <a:prstGeom prst="rect">
              <a:avLst/>
            </a:prstGeom>
            <a:noFill/>
            <a:ln>
              <a:noFill/>
            </a:ln>
          </p:spPr>
        </p:pic>
      </p:grpSp>
      <p:grpSp>
        <p:nvGrpSpPr>
          <p:cNvPr id="61" name="Group 60"/>
          <p:cNvGrpSpPr/>
          <p:nvPr/>
        </p:nvGrpSpPr>
        <p:grpSpPr>
          <a:xfrm>
            <a:off x="6602276" y="2112220"/>
            <a:ext cx="1318579" cy="1764248"/>
            <a:chOff x="6955243" y="1876784"/>
            <a:chExt cx="1318579" cy="1764248"/>
          </a:xfrm>
        </p:grpSpPr>
        <p:sp>
          <p:nvSpPr>
            <p:cNvPr id="34" name="Rectangle 33"/>
            <p:cNvSpPr/>
            <p:nvPr/>
          </p:nvSpPr>
          <p:spPr>
            <a:xfrm>
              <a:off x="6955243" y="1876784"/>
              <a:ext cx="1318579"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91440" anchor="b"/>
            <a:lstStyle/>
            <a:p>
              <a:pPr algn="ctr"/>
              <a:r>
                <a:rPr lang="en-US" sz="1200" dirty="0" smtClean="0">
                  <a:solidFill>
                    <a:srgbClr val="FFFFFF"/>
                  </a:solidFill>
                  <a:latin typeface="Segoe" pitchFamily="34" charset="0"/>
                  <a:ea typeface="MS PGothic" pitchFamily="34" charset="-128"/>
                </a:rPr>
                <a:t>SCALABLE </a:t>
              </a:r>
              <a:br>
                <a:rPr lang="en-US" sz="1200" dirty="0" smtClean="0">
                  <a:solidFill>
                    <a:srgbClr val="FFFFFF"/>
                  </a:solidFill>
                  <a:latin typeface="Segoe" pitchFamily="34" charset="0"/>
                  <a:ea typeface="MS PGothic" pitchFamily="34" charset="-128"/>
                </a:rPr>
              </a:br>
              <a:r>
                <a:rPr lang="en-US" sz="1200" dirty="0" smtClean="0">
                  <a:solidFill>
                    <a:srgbClr val="FFFFFF"/>
                  </a:solidFill>
                  <a:latin typeface="Segoe" pitchFamily="34" charset="0"/>
                  <a:ea typeface="MS PGothic" pitchFamily="34" charset="-128"/>
                </a:rPr>
                <a:t>AND ELASTIC</a:t>
              </a:r>
            </a:p>
          </p:txBody>
        </p:sp>
        <p:pic>
          <p:nvPicPr>
            <p:cNvPr id="35" name="Picture 2" descr="C:\Users\sigurdg\Desktop\Scalable.png"/>
            <p:cNvPicPr>
              <a:picLocks noChangeAspect="1" noChangeArrowheads="1"/>
            </p:cNvPicPr>
            <p:nvPr/>
          </p:nvPicPr>
          <p:blipFill>
            <a:blip r:embed="rId5" cstate="print"/>
            <a:srcRect/>
            <a:stretch>
              <a:fillRect/>
            </a:stretch>
          </p:blipFill>
          <p:spPr bwMode="auto">
            <a:xfrm>
              <a:off x="7248857" y="2203609"/>
              <a:ext cx="731351" cy="677528"/>
            </a:xfrm>
            <a:prstGeom prst="rect">
              <a:avLst/>
            </a:prstGeom>
            <a:noFill/>
            <a:ln>
              <a:noFill/>
            </a:ln>
          </p:spPr>
        </p:pic>
      </p:grpSp>
      <p:sp>
        <p:nvSpPr>
          <p:cNvPr id="38" name="Rectangle 37"/>
          <p:cNvSpPr/>
          <p:nvPr/>
        </p:nvSpPr>
        <p:spPr bwMode="auto">
          <a:xfrm>
            <a:off x="198437" y="4259262"/>
            <a:ext cx="12039600" cy="2560320"/>
          </a:xfrm>
          <a:prstGeom prst="rect">
            <a:avLst/>
          </a:prstGeom>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dirty="0">
                <a:solidFill>
                  <a:srgbClr val="000000"/>
                </a:solidFill>
                <a:latin typeface="Segoe UI Light"/>
              </a:rPr>
              <a:t>Hyper-V Container</a:t>
            </a:r>
          </a:p>
        </p:txBody>
      </p:sp>
      <p:grpSp>
        <p:nvGrpSpPr>
          <p:cNvPr id="65" name="Group 64"/>
          <p:cNvGrpSpPr/>
          <p:nvPr/>
        </p:nvGrpSpPr>
        <p:grpSpPr>
          <a:xfrm>
            <a:off x="3817946" y="4901139"/>
            <a:ext cx="1309614" cy="1764248"/>
            <a:chOff x="3974117" y="4755113"/>
            <a:chExt cx="1309614" cy="1764248"/>
          </a:xfrm>
        </p:grpSpPr>
        <p:sp>
          <p:nvSpPr>
            <p:cNvPr id="41" name="Rectangle 40"/>
            <p:cNvSpPr/>
            <p:nvPr/>
          </p:nvSpPr>
          <p:spPr>
            <a:xfrm>
              <a:off x="3974117" y="4755113"/>
              <a:ext cx="1309614"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91440" anchor="b"/>
            <a:lstStyle/>
            <a:p>
              <a:pPr algn="ctr"/>
              <a:r>
                <a:rPr lang="en-US" sz="1200" dirty="0" smtClean="0">
                  <a:solidFill>
                    <a:srgbClr val="FFFFFF"/>
                  </a:solidFill>
                  <a:latin typeface="Segoe" pitchFamily="34" charset="0"/>
                  <a:ea typeface="MS PGothic" pitchFamily="34" charset="-128"/>
                </a:rPr>
                <a:t>HIGHLY AUTOMATED</a:t>
              </a:r>
            </a:p>
          </p:txBody>
        </p:sp>
        <p:pic>
          <p:nvPicPr>
            <p:cNvPr id="42" name="Picture 2" descr="C:\Users\sigurdg\Desktop\end_user.png"/>
            <p:cNvPicPr>
              <a:picLocks noChangeAspect="1" noChangeArrowheads="1"/>
            </p:cNvPicPr>
            <p:nvPr/>
          </p:nvPicPr>
          <p:blipFill>
            <a:blip r:embed="rId3" cstate="print"/>
            <a:srcRect/>
            <a:stretch>
              <a:fillRect/>
            </a:stretch>
          </p:blipFill>
          <p:spPr bwMode="auto">
            <a:xfrm>
              <a:off x="4117222" y="4881349"/>
              <a:ext cx="1023404" cy="1033010"/>
            </a:xfrm>
            <a:prstGeom prst="rect">
              <a:avLst/>
            </a:prstGeom>
            <a:noFill/>
            <a:ln>
              <a:noFill/>
            </a:ln>
          </p:spPr>
        </p:pic>
      </p:grpSp>
      <p:grpSp>
        <p:nvGrpSpPr>
          <p:cNvPr id="68" name="Group 67"/>
          <p:cNvGrpSpPr/>
          <p:nvPr/>
        </p:nvGrpSpPr>
        <p:grpSpPr>
          <a:xfrm>
            <a:off x="9021577" y="4901139"/>
            <a:ext cx="1318579" cy="1764248"/>
            <a:chOff x="8160387" y="4755113"/>
            <a:chExt cx="1318579" cy="1764248"/>
          </a:xfrm>
        </p:grpSpPr>
        <p:sp>
          <p:nvSpPr>
            <p:cNvPr id="43" name="Rectangle 42"/>
            <p:cNvSpPr/>
            <p:nvPr/>
          </p:nvSpPr>
          <p:spPr>
            <a:xfrm>
              <a:off x="8160387" y="4755113"/>
              <a:ext cx="1318579"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0" anchor="b"/>
            <a:lstStyle/>
            <a:p>
              <a:pPr algn="ctr"/>
              <a:r>
                <a:rPr lang="en-US" sz="1200" dirty="0" smtClean="0">
                  <a:solidFill>
                    <a:srgbClr val="FFFFFF"/>
                  </a:solidFill>
                  <a:latin typeface="Segoe" pitchFamily="34" charset="0"/>
                  <a:ea typeface="MS PGothic" pitchFamily="34" charset="-128"/>
                </a:rPr>
                <a:t>EFFICIENT</a:t>
              </a:r>
            </a:p>
            <a:p>
              <a:pPr algn="ctr"/>
              <a:endParaRPr lang="en-US" sz="1200" dirty="0" smtClean="0">
                <a:solidFill>
                  <a:srgbClr val="FFFFFF"/>
                </a:solidFill>
                <a:latin typeface="Segoe" pitchFamily="34" charset="0"/>
                <a:ea typeface="MS PGothic" pitchFamily="34" charset="-128"/>
              </a:endParaRPr>
            </a:p>
          </p:txBody>
        </p:sp>
        <p:pic>
          <p:nvPicPr>
            <p:cNvPr id="44" name="Picture 34" descr="Efficiency.png"/>
            <p:cNvPicPr>
              <a:picLocks noChangeAspect="1"/>
            </p:cNvPicPr>
            <p:nvPr/>
          </p:nvPicPr>
          <p:blipFill>
            <a:blip r:embed="rId4" cstate="print"/>
            <a:srcRect/>
            <a:stretch>
              <a:fillRect/>
            </a:stretch>
          </p:blipFill>
          <p:spPr bwMode="auto">
            <a:xfrm>
              <a:off x="8225867" y="4829268"/>
              <a:ext cx="1187618" cy="1229654"/>
            </a:xfrm>
            <a:prstGeom prst="rect">
              <a:avLst/>
            </a:prstGeom>
            <a:noFill/>
            <a:ln>
              <a:noFill/>
            </a:ln>
          </p:spPr>
        </p:pic>
      </p:grpSp>
      <p:grpSp>
        <p:nvGrpSpPr>
          <p:cNvPr id="67" name="Group 66"/>
          <p:cNvGrpSpPr/>
          <p:nvPr/>
        </p:nvGrpSpPr>
        <p:grpSpPr>
          <a:xfrm>
            <a:off x="7284045" y="4901139"/>
            <a:ext cx="1318579" cy="1764248"/>
            <a:chOff x="6767755" y="4755113"/>
            <a:chExt cx="1318579" cy="1764248"/>
          </a:xfrm>
        </p:grpSpPr>
        <p:sp>
          <p:nvSpPr>
            <p:cNvPr id="45" name="Rectangle 44"/>
            <p:cNvSpPr/>
            <p:nvPr/>
          </p:nvSpPr>
          <p:spPr>
            <a:xfrm>
              <a:off x="6767755" y="4755113"/>
              <a:ext cx="1318579"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91440" anchor="b"/>
            <a:lstStyle/>
            <a:p>
              <a:pPr algn="ctr"/>
              <a:r>
                <a:rPr lang="en-US" sz="1200" dirty="0" smtClean="0">
                  <a:solidFill>
                    <a:srgbClr val="FFFFFF"/>
                  </a:solidFill>
                  <a:latin typeface="Segoe" pitchFamily="34" charset="0"/>
                  <a:ea typeface="MS PGothic" pitchFamily="34" charset="-128"/>
                </a:rPr>
                <a:t>SCALABLE </a:t>
              </a:r>
              <a:br>
                <a:rPr lang="en-US" sz="1200" dirty="0" smtClean="0">
                  <a:solidFill>
                    <a:srgbClr val="FFFFFF"/>
                  </a:solidFill>
                  <a:latin typeface="Segoe" pitchFamily="34" charset="0"/>
                  <a:ea typeface="MS PGothic" pitchFamily="34" charset="-128"/>
                </a:rPr>
              </a:br>
              <a:r>
                <a:rPr lang="en-US" sz="1200" dirty="0" smtClean="0">
                  <a:solidFill>
                    <a:srgbClr val="FFFFFF"/>
                  </a:solidFill>
                  <a:latin typeface="Segoe" pitchFamily="34" charset="0"/>
                  <a:ea typeface="MS PGothic" pitchFamily="34" charset="-128"/>
                </a:rPr>
                <a:t>AND ELASTIC</a:t>
              </a:r>
            </a:p>
          </p:txBody>
        </p:sp>
        <p:pic>
          <p:nvPicPr>
            <p:cNvPr id="46" name="Picture 2" descr="C:\Users\sigurdg\Desktop\Scalable.png"/>
            <p:cNvPicPr>
              <a:picLocks noChangeAspect="1" noChangeArrowheads="1"/>
            </p:cNvPicPr>
            <p:nvPr/>
          </p:nvPicPr>
          <p:blipFill>
            <a:blip r:embed="rId5" cstate="print"/>
            <a:srcRect/>
            <a:stretch>
              <a:fillRect/>
            </a:stretch>
          </p:blipFill>
          <p:spPr bwMode="auto">
            <a:xfrm>
              <a:off x="7061369" y="5070905"/>
              <a:ext cx="731351" cy="677528"/>
            </a:xfrm>
            <a:prstGeom prst="rect">
              <a:avLst/>
            </a:prstGeom>
            <a:noFill/>
            <a:ln>
              <a:noFill/>
            </a:ln>
          </p:spPr>
        </p:pic>
      </p:grpSp>
      <p:grpSp>
        <p:nvGrpSpPr>
          <p:cNvPr id="73" name="Group 72"/>
          <p:cNvGrpSpPr/>
          <p:nvPr/>
        </p:nvGrpSpPr>
        <p:grpSpPr>
          <a:xfrm>
            <a:off x="10759110" y="4899345"/>
            <a:ext cx="1341745" cy="1767836"/>
            <a:chOff x="10759108" y="4760202"/>
            <a:chExt cx="1341745" cy="1767836"/>
          </a:xfrm>
          <a:solidFill>
            <a:schemeClr val="accent3"/>
          </a:solidFill>
        </p:grpSpPr>
        <p:sp>
          <p:nvSpPr>
            <p:cNvPr id="49" name="Rectangle 48"/>
            <p:cNvSpPr/>
            <p:nvPr/>
          </p:nvSpPr>
          <p:spPr>
            <a:xfrm>
              <a:off x="10770691" y="4763790"/>
              <a:ext cx="1318579" cy="1764248"/>
            </a:xfrm>
            <a:prstGeom prst="rect">
              <a:avLst/>
            </a:prstGeom>
            <a:grpFill/>
            <a:ln>
              <a:noFill/>
            </a:ln>
          </p:spPr>
          <p:style>
            <a:lnRef idx="2">
              <a:schemeClr val="accent5">
                <a:shade val="50000"/>
              </a:schemeClr>
            </a:lnRef>
            <a:fillRef idx="1">
              <a:schemeClr val="accent5"/>
            </a:fillRef>
            <a:effectRef idx="0">
              <a:schemeClr val="accent5"/>
            </a:effectRef>
            <a:fontRef idx="minor">
              <a:schemeClr val="lt1"/>
            </a:fontRef>
          </p:style>
          <p:txBody>
            <a:bodyPr bIns="0" anchor="b"/>
            <a:lstStyle/>
            <a:p>
              <a:pPr algn="ctr"/>
              <a:r>
                <a:rPr lang="en-US" sz="1200" dirty="0" smtClean="0">
                  <a:solidFill>
                    <a:srgbClr val="FFFFFF"/>
                  </a:solidFill>
                  <a:latin typeface="Segoe" pitchFamily="34" charset="0"/>
                  <a:ea typeface="MS PGothic" pitchFamily="34" charset="-128"/>
                </a:rPr>
                <a:t>PUBLIC </a:t>
              </a:r>
            </a:p>
            <a:p>
              <a:pPr algn="ctr"/>
              <a:r>
                <a:rPr lang="en-US" sz="1200" dirty="0" smtClean="0">
                  <a:solidFill>
                    <a:srgbClr val="FFFFFF"/>
                  </a:solidFill>
                  <a:latin typeface="Segoe" pitchFamily="34" charset="0"/>
                  <a:ea typeface="MS PGothic" pitchFamily="34" charset="-128"/>
                </a:rPr>
                <a:t>MULTI-TEANCY</a:t>
              </a:r>
            </a:p>
            <a:p>
              <a:pPr algn="ctr"/>
              <a:endParaRPr lang="en-US" sz="1400" dirty="0" smtClean="0">
                <a:solidFill>
                  <a:srgbClr val="FFFFFF"/>
                </a:solidFill>
                <a:latin typeface="Segoe" pitchFamily="34" charset="0"/>
                <a:ea typeface="MS PGothic" pitchFamily="34" charset="-128"/>
              </a:endParaRPr>
            </a:p>
          </p:txBody>
        </p:sp>
        <p:pic>
          <p:nvPicPr>
            <p:cNvPr id="53" name="Picture 4" descr="\\MAGNUM\Projects\Microsoft\Cloud Power FY12\Design\ICONS_PNG\IIS-MULTI-TENANCY.png"/>
            <p:cNvPicPr>
              <a:picLocks noChangeAspect="1" noChangeArrowheads="1"/>
            </p:cNvPicPr>
            <p:nvPr/>
          </p:nvPicPr>
          <p:blipFill>
            <a:blip r:embed="rId6" cstate="print">
              <a:lum bright="100000"/>
            </a:blip>
            <a:srcRect/>
            <a:stretch>
              <a:fillRect/>
            </a:stretch>
          </p:blipFill>
          <p:spPr bwMode="auto">
            <a:xfrm>
              <a:off x="10759108" y="4760202"/>
              <a:ext cx="1341745" cy="1341745"/>
            </a:xfrm>
            <a:prstGeom prst="rect">
              <a:avLst/>
            </a:prstGeom>
            <a:noFill/>
            <a:ln>
              <a:noFill/>
            </a:ln>
          </p:spPr>
        </p:pic>
      </p:grpSp>
      <p:grpSp>
        <p:nvGrpSpPr>
          <p:cNvPr id="74" name="Group 73"/>
          <p:cNvGrpSpPr/>
          <p:nvPr/>
        </p:nvGrpSpPr>
        <p:grpSpPr>
          <a:xfrm>
            <a:off x="351847" y="4901139"/>
            <a:ext cx="1318579" cy="1764248"/>
            <a:chOff x="351847" y="4792662"/>
            <a:chExt cx="1318579" cy="1764248"/>
          </a:xfrm>
          <a:solidFill>
            <a:schemeClr val="accent3"/>
          </a:solidFill>
        </p:grpSpPr>
        <p:sp>
          <p:nvSpPr>
            <p:cNvPr id="51" name="Rectangle 50"/>
            <p:cNvSpPr/>
            <p:nvPr/>
          </p:nvSpPr>
          <p:spPr>
            <a:xfrm>
              <a:off x="351847" y="4792662"/>
              <a:ext cx="1318579" cy="1764248"/>
            </a:xfrm>
            <a:prstGeom prst="rect">
              <a:avLst/>
            </a:prstGeom>
            <a:grpFill/>
            <a:ln>
              <a:noFill/>
            </a:ln>
          </p:spPr>
          <p:style>
            <a:lnRef idx="2">
              <a:schemeClr val="accent5">
                <a:shade val="50000"/>
              </a:schemeClr>
            </a:lnRef>
            <a:fillRef idx="1">
              <a:schemeClr val="accent5"/>
            </a:fillRef>
            <a:effectRef idx="0">
              <a:schemeClr val="accent5"/>
            </a:effectRef>
            <a:fontRef idx="minor">
              <a:schemeClr val="lt1"/>
            </a:fontRef>
          </p:style>
          <p:txBody>
            <a:bodyPr bIns="0" anchor="b"/>
            <a:lstStyle/>
            <a:p>
              <a:pPr algn="ctr"/>
              <a:r>
                <a:rPr lang="en-US" sz="1200" dirty="0" smtClean="0">
                  <a:solidFill>
                    <a:srgbClr val="FFFFFF"/>
                  </a:solidFill>
                  <a:latin typeface="Segoe" pitchFamily="34" charset="0"/>
                  <a:ea typeface="MS PGothic" pitchFamily="34" charset="-128"/>
                </a:rPr>
                <a:t>SHARED HOSTING</a:t>
              </a:r>
            </a:p>
            <a:p>
              <a:pPr algn="ctr"/>
              <a:endParaRPr lang="en-US" sz="1200" dirty="0" smtClean="0">
                <a:solidFill>
                  <a:srgbClr val="FFFFFF"/>
                </a:solidFill>
                <a:latin typeface="Segoe" pitchFamily="34" charset="0"/>
                <a:ea typeface="MS PGothic" pitchFamily="34" charset="-128"/>
              </a:endParaRPr>
            </a:p>
          </p:txBody>
        </p:sp>
        <p:pic>
          <p:nvPicPr>
            <p:cNvPr id="54" name="Picture 5" descr="\\MAGNUM\Projects\Microsoft\Cloud Power FY12\Design\ICONS_PNG\Multi_tenancy.png"/>
            <p:cNvPicPr>
              <a:picLocks noChangeAspect="1" noChangeArrowheads="1"/>
            </p:cNvPicPr>
            <p:nvPr/>
          </p:nvPicPr>
          <p:blipFill>
            <a:blip r:embed="rId7" cstate="print">
              <a:lum bright="100000"/>
            </a:blip>
            <a:srcRect/>
            <a:stretch>
              <a:fillRect/>
            </a:stretch>
          </p:blipFill>
          <p:spPr bwMode="auto">
            <a:xfrm>
              <a:off x="428174" y="4898253"/>
              <a:ext cx="1165924" cy="1165924"/>
            </a:xfrm>
            <a:prstGeom prst="rect">
              <a:avLst/>
            </a:prstGeom>
            <a:noFill/>
            <a:ln>
              <a:noFill/>
            </a:ln>
          </p:spPr>
        </p:pic>
      </p:grpSp>
      <p:grpSp>
        <p:nvGrpSpPr>
          <p:cNvPr id="60" name="Group 59"/>
          <p:cNvGrpSpPr/>
          <p:nvPr/>
        </p:nvGrpSpPr>
        <p:grpSpPr>
          <a:xfrm>
            <a:off x="4523859" y="2112220"/>
            <a:ext cx="1318579" cy="1764248"/>
            <a:chOff x="5559396" y="1877602"/>
            <a:chExt cx="1318579" cy="1764248"/>
          </a:xfrm>
        </p:grpSpPr>
        <p:sp>
          <p:nvSpPr>
            <p:cNvPr id="55" name="Rectangle 54"/>
            <p:cNvSpPr/>
            <p:nvPr/>
          </p:nvSpPr>
          <p:spPr>
            <a:xfrm>
              <a:off x="5559396" y="1877602"/>
              <a:ext cx="1318579"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0" anchor="b"/>
            <a:lstStyle/>
            <a:p>
              <a:pPr algn="ctr"/>
              <a:r>
                <a:rPr lang="en-US" sz="1200" dirty="0" smtClean="0">
                  <a:solidFill>
                    <a:srgbClr val="FFFFFF"/>
                  </a:solidFill>
                  <a:latin typeface="Segoe" pitchFamily="34" charset="0"/>
                  <a:ea typeface="MS PGothic" pitchFamily="34" charset="-128"/>
                </a:rPr>
                <a:t>SECURE</a:t>
              </a:r>
            </a:p>
            <a:p>
              <a:pPr algn="ctr"/>
              <a:endParaRPr lang="en-US" sz="1200" dirty="0" smtClean="0">
                <a:solidFill>
                  <a:srgbClr val="FFFFFF"/>
                </a:solidFill>
                <a:latin typeface="Segoe" pitchFamily="34" charset="0"/>
                <a:ea typeface="MS PGothic" pitchFamily="34" charset="-128"/>
              </a:endParaRPr>
            </a:p>
          </p:txBody>
        </p:sp>
        <p:pic>
          <p:nvPicPr>
            <p:cNvPr id="57" name="Picture 7" descr="\\MAGNUM\Projects\Microsoft\Cloud Power FY12\Design\ICONS_PNG\Secure.png"/>
            <p:cNvPicPr>
              <a:picLocks noChangeAspect="1" noChangeArrowheads="1"/>
            </p:cNvPicPr>
            <p:nvPr/>
          </p:nvPicPr>
          <p:blipFill rotWithShape="1">
            <a:blip r:embed="rId8" cstate="print">
              <a:lum bright="100000"/>
            </a:blip>
            <a:srcRect l="18278" t="11204" r="18342" b="9570"/>
            <a:stretch/>
          </p:blipFill>
          <p:spPr bwMode="auto">
            <a:xfrm>
              <a:off x="5761485" y="2049461"/>
              <a:ext cx="914400" cy="1143001"/>
            </a:xfrm>
            <a:prstGeom prst="rect">
              <a:avLst/>
            </a:prstGeom>
            <a:noFill/>
            <a:ln>
              <a:noFill/>
            </a:ln>
          </p:spPr>
        </p:pic>
      </p:grpSp>
      <p:grpSp>
        <p:nvGrpSpPr>
          <p:cNvPr id="70" name="Group 69"/>
          <p:cNvGrpSpPr/>
          <p:nvPr/>
        </p:nvGrpSpPr>
        <p:grpSpPr>
          <a:xfrm>
            <a:off x="5546513" y="4901139"/>
            <a:ext cx="1318579" cy="1764248"/>
            <a:chOff x="5559396" y="1877602"/>
            <a:chExt cx="1318579" cy="1764248"/>
          </a:xfrm>
        </p:grpSpPr>
        <p:sp>
          <p:nvSpPr>
            <p:cNvPr id="71" name="Rectangle 70"/>
            <p:cNvSpPr/>
            <p:nvPr/>
          </p:nvSpPr>
          <p:spPr>
            <a:xfrm>
              <a:off x="5559396" y="1877602"/>
              <a:ext cx="1318579" cy="1764248"/>
            </a:xfrm>
            <a:prstGeom prst="rect">
              <a:avLst/>
            </a:prstGeom>
            <a:solidFill>
              <a:schemeClr val="accent1"/>
            </a:solidFill>
            <a:ln>
              <a:noFill/>
            </a:ln>
          </p:spPr>
          <p:style>
            <a:lnRef idx="2">
              <a:schemeClr val="accent2">
                <a:shade val="50000"/>
              </a:schemeClr>
            </a:lnRef>
            <a:fillRef idx="1">
              <a:schemeClr val="accent2"/>
            </a:fillRef>
            <a:effectRef idx="0">
              <a:schemeClr val="accent2"/>
            </a:effectRef>
            <a:fontRef idx="minor">
              <a:schemeClr val="lt1"/>
            </a:fontRef>
          </p:style>
          <p:txBody>
            <a:bodyPr bIns="0" anchor="b"/>
            <a:lstStyle/>
            <a:p>
              <a:pPr algn="ctr"/>
              <a:r>
                <a:rPr lang="en-US" sz="1200" dirty="0" smtClean="0">
                  <a:solidFill>
                    <a:srgbClr val="FFFFFF"/>
                  </a:solidFill>
                  <a:latin typeface="Segoe" pitchFamily="34" charset="0"/>
                  <a:ea typeface="MS PGothic" pitchFamily="34" charset="-128"/>
                </a:rPr>
                <a:t>SECURE</a:t>
              </a:r>
            </a:p>
            <a:p>
              <a:pPr algn="ctr"/>
              <a:endParaRPr lang="en-US" sz="1200" dirty="0" smtClean="0">
                <a:solidFill>
                  <a:srgbClr val="FFFFFF"/>
                </a:solidFill>
                <a:latin typeface="Segoe" pitchFamily="34" charset="0"/>
                <a:ea typeface="MS PGothic" pitchFamily="34" charset="-128"/>
              </a:endParaRPr>
            </a:p>
          </p:txBody>
        </p:sp>
        <p:pic>
          <p:nvPicPr>
            <p:cNvPr id="72" name="Picture 7" descr="\\MAGNUM\Projects\Microsoft\Cloud Power FY12\Design\ICONS_PNG\Secure.png"/>
            <p:cNvPicPr>
              <a:picLocks noChangeAspect="1" noChangeArrowheads="1"/>
            </p:cNvPicPr>
            <p:nvPr/>
          </p:nvPicPr>
          <p:blipFill rotWithShape="1">
            <a:blip r:embed="rId8" cstate="print">
              <a:lum bright="100000"/>
            </a:blip>
            <a:srcRect l="18278" t="11204" r="18342" b="9570"/>
            <a:stretch/>
          </p:blipFill>
          <p:spPr bwMode="auto">
            <a:xfrm>
              <a:off x="5761485" y="2049461"/>
              <a:ext cx="914400" cy="1143001"/>
            </a:xfrm>
            <a:prstGeom prst="rect">
              <a:avLst/>
            </a:prstGeom>
            <a:noFill/>
            <a:ln>
              <a:noFill/>
            </a:ln>
          </p:spPr>
        </p:pic>
      </p:grpSp>
      <p:grpSp>
        <p:nvGrpSpPr>
          <p:cNvPr id="50" name="Group 49"/>
          <p:cNvGrpSpPr/>
          <p:nvPr/>
        </p:nvGrpSpPr>
        <p:grpSpPr>
          <a:xfrm>
            <a:off x="375990" y="2112220"/>
            <a:ext cx="1318579" cy="1764248"/>
            <a:chOff x="351847" y="4792662"/>
            <a:chExt cx="1318579" cy="1764248"/>
          </a:xfrm>
        </p:grpSpPr>
        <p:sp>
          <p:nvSpPr>
            <p:cNvPr id="52" name="Rectangle 51"/>
            <p:cNvSpPr/>
            <p:nvPr/>
          </p:nvSpPr>
          <p:spPr>
            <a:xfrm>
              <a:off x="351847" y="4792662"/>
              <a:ext cx="1318579" cy="1764248"/>
            </a:xfrm>
            <a:prstGeom prst="rect">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bIns="0" anchor="b"/>
            <a:lstStyle/>
            <a:p>
              <a:pPr algn="ctr"/>
              <a:r>
                <a:rPr lang="en-US" sz="1200" dirty="0" smtClean="0">
                  <a:solidFill>
                    <a:srgbClr val="FFFFFF"/>
                  </a:solidFill>
                  <a:latin typeface="Segoe" pitchFamily="34" charset="0"/>
                  <a:ea typeface="MS PGothic" pitchFamily="34" charset="-128"/>
                </a:rPr>
                <a:t>HOSTING</a:t>
              </a:r>
            </a:p>
            <a:p>
              <a:pPr algn="ctr"/>
              <a:endParaRPr lang="en-US" sz="1200" dirty="0" smtClean="0">
                <a:solidFill>
                  <a:srgbClr val="FFFFFF"/>
                </a:solidFill>
                <a:latin typeface="Segoe" pitchFamily="34" charset="0"/>
                <a:ea typeface="MS PGothic" pitchFamily="34" charset="-128"/>
              </a:endParaRPr>
            </a:p>
          </p:txBody>
        </p:sp>
        <p:pic>
          <p:nvPicPr>
            <p:cNvPr id="56" name="Picture 5" descr="\\MAGNUM\Projects\Microsoft\Cloud Power FY12\Design\ICONS_PNG\Multi_tenancy.png"/>
            <p:cNvPicPr>
              <a:picLocks noChangeAspect="1" noChangeArrowheads="1"/>
            </p:cNvPicPr>
            <p:nvPr/>
          </p:nvPicPr>
          <p:blipFill>
            <a:blip r:embed="rId7" cstate="print">
              <a:lum bright="100000"/>
            </a:blip>
            <a:srcRect/>
            <a:stretch>
              <a:fillRect/>
            </a:stretch>
          </p:blipFill>
          <p:spPr bwMode="auto">
            <a:xfrm>
              <a:off x="428174" y="4898253"/>
              <a:ext cx="1165924" cy="1165924"/>
            </a:xfrm>
            <a:prstGeom prst="rect">
              <a:avLst/>
            </a:prstGeom>
            <a:noFill/>
            <a:ln>
              <a:noFill/>
            </a:ln>
          </p:spPr>
        </p:pic>
      </p:grpSp>
      <p:grpSp>
        <p:nvGrpSpPr>
          <p:cNvPr id="63" name="Group 62"/>
          <p:cNvGrpSpPr/>
          <p:nvPr/>
        </p:nvGrpSpPr>
        <p:grpSpPr>
          <a:xfrm>
            <a:off x="10759110" y="2110426"/>
            <a:ext cx="1341745" cy="1767836"/>
            <a:chOff x="10759108" y="4760202"/>
            <a:chExt cx="1341745" cy="1767836"/>
          </a:xfrm>
        </p:grpSpPr>
        <p:sp>
          <p:nvSpPr>
            <p:cNvPr id="69" name="Rectangle 68"/>
            <p:cNvSpPr/>
            <p:nvPr/>
          </p:nvSpPr>
          <p:spPr>
            <a:xfrm>
              <a:off x="10770691" y="4763790"/>
              <a:ext cx="1318579" cy="1764248"/>
            </a:xfrm>
            <a:prstGeom prst="rect">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0" rIns="0" bIns="0" anchor="b"/>
            <a:lstStyle/>
            <a:p>
              <a:pPr algn="ctr"/>
              <a:r>
                <a:rPr lang="en-US" sz="1200" dirty="0" smtClean="0">
                  <a:solidFill>
                    <a:srgbClr val="FFFFFF"/>
                  </a:solidFill>
                  <a:latin typeface="Segoe" pitchFamily="34" charset="0"/>
                  <a:ea typeface="MS PGothic" pitchFamily="34" charset="-128"/>
                </a:rPr>
                <a:t>TRUSTED</a:t>
              </a:r>
            </a:p>
            <a:p>
              <a:pPr algn="ctr"/>
              <a:r>
                <a:rPr lang="en-US" sz="1200" dirty="0" smtClean="0">
                  <a:solidFill>
                    <a:srgbClr val="FFFFFF"/>
                  </a:solidFill>
                  <a:latin typeface="Segoe" pitchFamily="34" charset="0"/>
                  <a:ea typeface="MS PGothic" pitchFamily="34" charset="-128"/>
                </a:rPr>
                <a:t>MULTI-TENANCY</a:t>
              </a:r>
            </a:p>
            <a:p>
              <a:pPr algn="ctr"/>
              <a:endParaRPr lang="en-US" sz="1200" dirty="0" smtClean="0">
                <a:solidFill>
                  <a:srgbClr val="FFFFFF"/>
                </a:solidFill>
                <a:latin typeface="Segoe" pitchFamily="34" charset="0"/>
                <a:ea typeface="MS PGothic" pitchFamily="34" charset="-128"/>
              </a:endParaRPr>
            </a:p>
          </p:txBody>
        </p:sp>
        <p:pic>
          <p:nvPicPr>
            <p:cNvPr id="75" name="Picture 4" descr="\\MAGNUM\Projects\Microsoft\Cloud Power FY12\Design\ICONS_PNG\IIS-MULTI-TENANCY.png"/>
            <p:cNvPicPr>
              <a:picLocks noChangeAspect="1" noChangeArrowheads="1"/>
            </p:cNvPicPr>
            <p:nvPr/>
          </p:nvPicPr>
          <p:blipFill>
            <a:blip r:embed="rId6" cstate="print">
              <a:lum bright="100000"/>
            </a:blip>
            <a:srcRect/>
            <a:stretch>
              <a:fillRect/>
            </a:stretch>
          </p:blipFill>
          <p:spPr bwMode="auto">
            <a:xfrm>
              <a:off x="10759108" y="4760202"/>
              <a:ext cx="1341745" cy="1341745"/>
            </a:xfrm>
            <a:prstGeom prst="rect">
              <a:avLst/>
            </a:prstGeom>
            <a:noFill/>
            <a:ln>
              <a:noFill/>
            </a:ln>
          </p:spPr>
        </p:pic>
      </p:grpSp>
      <p:grpSp>
        <p:nvGrpSpPr>
          <p:cNvPr id="2" name="Group 1"/>
          <p:cNvGrpSpPr/>
          <p:nvPr/>
        </p:nvGrpSpPr>
        <p:grpSpPr>
          <a:xfrm>
            <a:off x="2089379" y="4901139"/>
            <a:ext cx="1309614" cy="1764248"/>
            <a:chOff x="3256707" y="4899345"/>
            <a:chExt cx="1309614" cy="1764248"/>
          </a:xfrm>
        </p:grpSpPr>
        <p:sp>
          <p:nvSpPr>
            <p:cNvPr id="78" name="Rectangle 77"/>
            <p:cNvSpPr/>
            <p:nvPr/>
          </p:nvSpPr>
          <p:spPr>
            <a:xfrm>
              <a:off x="3256707" y="4899345"/>
              <a:ext cx="1309614" cy="1764248"/>
            </a:xfrm>
            <a:prstGeom prst="rect">
              <a:avLst/>
            </a:prstGeom>
            <a:solidFill>
              <a:schemeClr val="accent3"/>
            </a:solidFill>
            <a:ln>
              <a:noFill/>
            </a:ln>
          </p:spPr>
          <p:style>
            <a:lnRef idx="2">
              <a:schemeClr val="accent2">
                <a:shade val="50000"/>
              </a:schemeClr>
            </a:lnRef>
            <a:fillRef idx="1">
              <a:schemeClr val="accent2"/>
            </a:fillRef>
            <a:effectRef idx="0">
              <a:schemeClr val="accent2"/>
            </a:effectRef>
            <a:fontRef idx="minor">
              <a:schemeClr val="lt1"/>
            </a:fontRef>
          </p:style>
          <p:txBody>
            <a:bodyPr bIns="91440" anchor="b"/>
            <a:lstStyle/>
            <a:p>
              <a:pPr algn="ctr"/>
              <a:r>
                <a:rPr lang="en-US" sz="1200" cap="all" dirty="0" smtClean="0">
                  <a:solidFill>
                    <a:srgbClr val="FFFFFF"/>
                  </a:solidFill>
                  <a:latin typeface="Segoe" pitchFamily="34" charset="0"/>
                  <a:ea typeface="MS PGothic" pitchFamily="34" charset="-128"/>
                </a:rPr>
                <a:t>Regulated workloads</a:t>
              </a:r>
            </a:p>
          </p:txBody>
        </p:sp>
        <p:sp>
          <p:nvSpPr>
            <p:cNvPr id="76" name="Freeform 18"/>
            <p:cNvSpPr>
              <a:spLocks noEditPoints="1"/>
            </p:cNvSpPr>
            <p:nvPr/>
          </p:nvSpPr>
          <p:spPr bwMode="black">
            <a:xfrm>
              <a:off x="3501734" y="5088206"/>
              <a:ext cx="819561" cy="999856"/>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82305" tIns="41153" rIns="82305" bIns="41153" numCol="1" anchor="t" anchorCtr="0" compatLnSpc="1">
              <a:prstTxWarp prst="textNoShape">
                <a:avLst/>
              </a:prstTxWarp>
            </a:bodyPr>
            <a:lstStyle/>
            <a:p>
              <a:endParaRPr lang="en-US" sz="1600">
                <a:solidFill>
                  <a:srgbClr val="FFFFFF"/>
                </a:solidFill>
              </a:endParaRPr>
            </a:p>
          </p:txBody>
        </p:sp>
      </p:grpSp>
    </p:spTree>
    <p:extLst>
      <p:ext uri="{BB962C8B-B14F-4D97-AF65-F5344CB8AC3E}">
        <p14:creationId xmlns:p14="http://schemas.microsoft.com/office/powerpoint/2010/main" val="318470321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ight Brace 7"/>
          <p:cNvSpPr/>
          <p:nvPr/>
        </p:nvSpPr>
        <p:spPr>
          <a:xfrm>
            <a:off x="8455937" y="1321806"/>
            <a:ext cx="920835" cy="5133315"/>
          </a:xfrm>
          <a:prstGeom prst="rightBrace">
            <a:avLst>
              <a:gd name="adj1" fmla="val 90955"/>
              <a:gd name="adj2" fmla="val 50542"/>
            </a:avLst>
          </a:prstGeom>
          <a:ln w="38100">
            <a:solidFill>
              <a:schemeClr val="accent4"/>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sp>
        <p:nvSpPr>
          <p:cNvPr id="7" name="Title 6"/>
          <p:cNvSpPr>
            <a:spLocks noGrp="1"/>
          </p:cNvSpPr>
          <p:nvPr>
            <p:ph type="title"/>
          </p:nvPr>
        </p:nvSpPr>
        <p:spPr/>
        <p:txBody>
          <a:bodyPr/>
          <a:lstStyle/>
          <a:p>
            <a:r>
              <a:rPr lang="en-US" dirty="0" smtClean="0"/>
              <a:t>Modern App Development, Flexible Isolation</a:t>
            </a:r>
            <a:endParaRPr lang="en-US" dirty="0"/>
          </a:p>
        </p:txBody>
      </p:sp>
      <p:grpSp>
        <p:nvGrpSpPr>
          <p:cNvPr id="20" name="Group 19"/>
          <p:cNvGrpSpPr/>
          <p:nvPr/>
        </p:nvGrpSpPr>
        <p:grpSpPr>
          <a:xfrm>
            <a:off x="9376771" y="1287462"/>
            <a:ext cx="2514600" cy="5181600"/>
            <a:chOff x="9376771" y="1287462"/>
            <a:chExt cx="2514600" cy="5181600"/>
          </a:xfrm>
        </p:grpSpPr>
        <p:sp>
          <p:nvSpPr>
            <p:cNvPr id="81" name="Rounded Rectangle 1"/>
            <p:cNvSpPr/>
            <p:nvPr/>
          </p:nvSpPr>
          <p:spPr bwMode="auto">
            <a:xfrm>
              <a:off x="9376771" y="1287462"/>
              <a:ext cx="2514600" cy="5181600"/>
            </a:xfrm>
            <a:prstGeom prst="roundRect">
              <a:avLst>
                <a:gd name="adj" fmla="val 0"/>
              </a:avLst>
            </a:prstGeom>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91440" numCol="1" spcCol="0" rtlCol="0" fromWordArt="0" anchor="b" anchorCtr="0" forceAA="0" compatLnSpc="1">
              <a:prstTxWarp prst="textNoShape">
                <a:avLst/>
              </a:prstTxWarp>
              <a:noAutofit/>
            </a:bodyPr>
            <a:lstStyle/>
            <a:p>
              <a:pPr algn="ctr">
                <a:lnSpc>
                  <a:spcPct val="90000"/>
                </a:lnSpc>
                <a:spcAft>
                  <a:spcPts val="600"/>
                </a:spcAft>
              </a:pPr>
              <a:r>
                <a:rPr lang="en-US" dirty="0" smtClean="0">
                  <a:solidFill>
                    <a:srgbClr val="0078D7"/>
                  </a:solidFill>
                </a:rPr>
                <a:t>Container Management</a:t>
              </a:r>
              <a:endParaRPr lang="en-US" dirty="0">
                <a:solidFill>
                  <a:srgbClr val="0078D7"/>
                </a:solidFill>
              </a:endParaRPr>
            </a:p>
          </p:txBody>
        </p:sp>
        <p:grpSp>
          <p:nvGrpSpPr>
            <p:cNvPr id="61" name="Group 29"/>
            <p:cNvGrpSpPr/>
            <p:nvPr/>
          </p:nvGrpSpPr>
          <p:grpSpPr>
            <a:xfrm>
              <a:off x="9719671" y="2915667"/>
              <a:ext cx="1828800" cy="1371600"/>
              <a:chOff x="4092204" y="824804"/>
              <a:chExt cx="1828800" cy="1371600"/>
            </a:xfrm>
          </p:grpSpPr>
          <p:sp>
            <p:nvSpPr>
              <p:cNvPr id="68" name="Rectangle 67"/>
              <p:cNvSpPr/>
              <p:nvPr/>
            </p:nvSpPr>
            <p:spPr>
              <a:xfrm>
                <a:off x="4092204" y="824804"/>
                <a:ext cx="18288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solidFill>
                      <a:srgbClr val="FFFFFF"/>
                    </a:solidFill>
                  </a:rPr>
                  <a:t>PowerShell</a:t>
                </a:r>
              </a:p>
            </p:txBody>
          </p:sp>
          <p:pic>
            <p:nvPicPr>
              <p:cNvPr id="69" name="Picture 6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4568" y="1242108"/>
                <a:ext cx="884073" cy="884073"/>
              </a:xfrm>
              <a:prstGeom prst="rect">
                <a:avLst/>
              </a:prstGeom>
              <a:ln>
                <a:noFill/>
              </a:ln>
            </p:spPr>
          </p:pic>
        </p:grpSp>
        <p:grpSp>
          <p:nvGrpSpPr>
            <p:cNvPr id="62" name="Group 30"/>
            <p:cNvGrpSpPr/>
            <p:nvPr/>
          </p:nvGrpSpPr>
          <p:grpSpPr>
            <a:xfrm>
              <a:off x="9719671" y="4372041"/>
              <a:ext cx="1828800" cy="1388456"/>
              <a:chOff x="8354162" y="845633"/>
              <a:chExt cx="1828800" cy="1388456"/>
            </a:xfrm>
          </p:grpSpPr>
          <p:sp>
            <p:nvSpPr>
              <p:cNvPr id="66" name="Rectangle 65"/>
              <p:cNvSpPr/>
              <p:nvPr/>
            </p:nvSpPr>
            <p:spPr>
              <a:xfrm>
                <a:off x="8354162" y="845633"/>
                <a:ext cx="18288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solidFill>
                      <a:srgbClr val="FFFFFF"/>
                    </a:solidFill>
                  </a:rPr>
                  <a:t>Others</a:t>
                </a:r>
              </a:p>
            </p:txBody>
          </p:sp>
          <p:pic>
            <p:nvPicPr>
              <p:cNvPr id="67" name="Picture 2" descr="C:\Users\mitchellg\Desktop\Automated_2.png"/>
              <p:cNvPicPr>
                <a:picLocks noChangeAspect="1" noChangeArrowheads="1"/>
              </p:cNvPicPr>
              <p:nvPr/>
            </p:nvPicPr>
            <p:blipFill>
              <a:blip r:embed="rId4" cstate="print">
                <a:lum bright="100000"/>
              </a:blip>
              <a:srcRect/>
              <a:stretch>
                <a:fillRect/>
              </a:stretch>
            </p:blipFill>
            <p:spPr bwMode="auto">
              <a:xfrm>
                <a:off x="8662935" y="1022834"/>
                <a:ext cx="1211255" cy="1211255"/>
              </a:xfrm>
              <a:prstGeom prst="rect">
                <a:avLst/>
              </a:prstGeom>
              <a:noFill/>
              <a:ln>
                <a:noFill/>
              </a:ln>
            </p:spPr>
          </p:pic>
        </p:grpSp>
        <p:grpSp>
          <p:nvGrpSpPr>
            <p:cNvPr id="63" name="Group 31"/>
            <p:cNvGrpSpPr/>
            <p:nvPr/>
          </p:nvGrpSpPr>
          <p:grpSpPr>
            <a:xfrm>
              <a:off x="9655873" y="1459293"/>
              <a:ext cx="1956396" cy="1371600"/>
              <a:chOff x="6173862" y="845633"/>
              <a:chExt cx="1956396" cy="1371600"/>
            </a:xfrm>
          </p:grpSpPr>
          <p:sp>
            <p:nvSpPr>
              <p:cNvPr id="64" name="Rectangle 63"/>
              <p:cNvSpPr/>
              <p:nvPr/>
            </p:nvSpPr>
            <p:spPr>
              <a:xfrm>
                <a:off x="6237660" y="845633"/>
                <a:ext cx="18288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rgbClr val="FFFFFF"/>
                    </a:solidFill>
                  </a:rPr>
                  <a:t>Docker</a:t>
                </a:r>
              </a:p>
            </p:txBody>
          </p:sp>
          <p:pic>
            <p:nvPicPr>
              <p:cNvPr id="65" name="Picture 6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3862" y="1291188"/>
                <a:ext cx="1956396" cy="672474"/>
              </a:xfrm>
              <a:prstGeom prst="rect">
                <a:avLst/>
              </a:prstGeom>
              <a:ln>
                <a:noFill/>
              </a:ln>
            </p:spPr>
          </p:pic>
        </p:grpSp>
      </p:grpSp>
      <p:grpSp>
        <p:nvGrpSpPr>
          <p:cNvPr id="18" name="Group 17"/>
          <p:cNvGrpSpPr/>
          <p:nvPr/>
        </p:nvGrpSpPr>
        <p:grpSpPr>
          <a:xfrm>
            <a:off x="512106" y="1287462"/>
            <a:ext cx="2514600" cy="5181600"/>
            <a:chOff x="512106" y="1287462"/>
            <a:chExt cx="2514600" cy="5181600"/>
          </a:xfrm>
        </p:grpSpPr>
        <p:sp>
          <p:nvSpPr>
            <p:cNvPr id="29" name="Rounded Rectangle 10"/>
            <p:cNvSpPr/>
            <p:nvPr/>
          </p:nvSpPr>
          <p:spPr bwMode="auto">
            <a:xfrm>
              <a:off x="512106" y="1287462"/>
              <a:ext cx="2514600" cy="5181600"/>
            </a:xfrm>
            <a:prstGeom prst="roundRect">
              <a:avLst/>
            </a:prstGeom>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91440" numCol="1" spcCol="0" rtlCol="0" fromWordArt="0" anchor="b" anchorCtr="0" forceAA="0" compatLnSpc="1">
              <a:prstTxWarp prst="textNoShape">
                <a:avLst/>
              </a:prstTxWarp>
              <a:noAutofit/>
            </a:bodyPr>
            <a:lstStyle/>
            <a:p>
              <a:pPr algn="ctr">
                <a:lnSpc>
                  <a:spcPct val="90000"/>
                </a:lnSpc>
                <a:spcAft>
                  <a:spcPts val="600"/>
                </a:spcAft>
              </a:pPr>
              <a:r>
                <a:rPr lang="en-US" dirty="0" smtClean="0">
                  <a:solidFill>
                    <a:srgbClr val="0078D7"/>
                  </a:solidFill>
                </a:rPr>
                <a:t>Windows Container Images</a:t>
              </a:r>
              <a:endParaRPr lang="en-US" dirty="0">
                <a:solidFill>
                  <a:srgbClr val="0078D7"/>
                </a:solidFill>
              </a:endParaRPr>
            </a:p>
          </p:txBody>
        </p:sp>
        <p:grpSp>
          <p:nvGrpSpPr>
            <p:cNvPr id="15" name="Group 14"/>
            <p:cNvGrpSpPr/>
            <p:nvPr/>
          </p:nvGrpSpPr>
          <p:grpSpPr>
            <a:xfrm>
              <a:off x="851761" y="4487862"/>
              <a:ext cx="1835291" cy="1051560"/>
              <a:chOff x="-2189679" y="4708937"/>
              <a:chExt cx="1835291" cy="1051560"/>
            </a:xfrm>
          </p:grpSpPr>
          <p:pic>
            <p:nvPicPr>
              <p:cNvPr id="40" name="Picture 39"/>
              <p:cNvPicPr>
                <a:picLocks noChangeAspect="1"/>
              </p:cNvPicPr>
              <p:nvPr/>
            </p:nvPicPr>
            <p:blipFill>
              <a:blip r:embed="rId6"/>
              <a:stretch>
                <a:fillRect/>
              </a:stretch>
            </p:blipFill>
            <p:spPr>
              <a:xfrm>
                <a:off x="-2189679" y="4708937"/>
                <a:ext cx="1835291" cy="1051560"/>
              </a:xfrm>
              <a:prstGeom prst="rect">
                <a:avLst/>
              </a:prstGeom>
            </p:spPr>
          </p:pic>
          <p:pic>
            <p:nvPicPr>
              <p:cNvPr id="41" name="Picture 4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12301" y="5037007"/>
                <a:ext cx="1680535" cy="395420"/>
              </a:xfrm>
              <a:prstGeom prst="rect">
                <a:avLst/>
              </a:prstGeom>
            </p:spPr>
          </p:pic>
        </p:grpSp>
        <p:grpSp>
          <p:nvGrpSpPr>
            <p:cNvPr id="12" name="Group 11"/>
            <p:cNvGrpSpPr/>
            <p:nvPr/>
          </p:nvGrpSpPr>
          <p:grpSpPr>
            <a:xfrm>
              <a:off x="851761" y="3085782"/>
              <a:ext cx="1835291" cy="1051560"/>
              <a:chOff x="-2189679" y="3165484"/>
              <a:chExt cx="1835291" cy="1051560"/>
            </a:xfrm>
          </p:grpSpPr>
          <p:pic>
            <p:nvPicPr>
              <p:cNvPr id="38" name="Picture 37"/>
              <p:cNvPicPr>
                <a:picLocks noChangeAspect="1"/>
              </p:cNvPicPr>
              <p:nvPr/>
            </p:nvPicPr>
            <p:blipFill>
              <a:blip r:embed="rId6"/>
              <a:stretch>
                <a:fillRect/>
              </a:stretch>
            </p:blipFill>
            <p:spPr>
              <a:xfrm>
                <a:off x="-2189679" y="3165484"/>
                <a:ext cx="1835291" cy="1051560"/>
              </a:xfrm>
              <a:prstGeom prst="rect">
                <a:avLst/>
              </a:prstGeom>
            </p:spPr>
          </p:pic>
          <p:sp>
            <p:nvSpPr>
              <p:cNvPr id="42" name="Rectangle 41"/>
              <p:cNvSpPr/>
              <p:nvPr/>
            </p:nvSpPr>
            <p:spPr>
              <a:xfrm>
                <a:off x="-2089714" y="3368099"/>
                <a:ext cx="1635360" cy="646331"/>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grpSp>
          <p:nvGrpSpPr>
            <p:cNvPr id="13" name="Group 12"/>
            <p:cNvGrpSpPr/>
            <p:nvPr/>
          </p:nvGrpSpPr>
          <p:grpSpPr>
            <a:xfrm>
              <a:off x="851761" y="1683702"/>
              <a:ext cx="1835291" cy="1051560"/>
              <a:chOff x="-2189679" y="1619313"/>
              <a:chExt cx="1835291" cy="1051560"/>
            </a:xfrm>
          </p:grpSpPr>
          <p:pic>
            <p:nvPicPr>
              <p:cNvPr id="11" name="Picture 10"/>
              <p:cNvPicPr>
                <a:picLocks noChangeAspect="1"/>
              </p:cNvPicPr>
              <p:nvPr/>
            </p:nvPicPr>
            <p:blipFill>
              <a:blip r:embed="rId6"/>
              <a:stretch>
                <a:fillRect/>
              </a:stretch>
            </p:blipFill>
            <p:spPr>
              <a:xfrm>
                <a:off x="-2189679" y="1619313"/>
                <a:ext cx="1835291" cy="1051560"/>
              </a:xfrm>
              <a:prstGeom prst="rect">
                <a:avLst/>
              </a:prstGeom>
            </p:spPr>
          </p:pic>
          <p:pic>
            <p:nvPicPr>
              <p:cNvPr id="43" name="Picture 42"/>
              <p:cNvPicPr>
                <a:picLocks noChangeAspect="1"/>
              </p:cNvPicPr>
              <p:nvPr/>
            </p:nvPicPr>
            <p:blipFill>
              <a:blip r:embed="rId8">
                <a:lum bright="70000" contrast="-70000"/>
                <a:extLst>
                  <a:ext uri="{28A0092B-C50C-407E-A947-70E740481C1C}">
                    <a14:useLocalDpi xmlns:a14="http://schemas.microsoft.com/office/drawing/2010/main" val="0"/>
                  </a:ext>
                </a:extLst>
              </a:blip>
              <a:stretch>
                <a:fillRect/>
              </a:stretch>
            </p:blipFill>
            <p:spPr>
              <a:xfrm>
                <a:off x="-1555300" y="1842415"/>
                <a:ext cx="566533" cy="605357"/>
              </a:xfrm>
              <a:prstGeom prst="rect">
                <a:avLst/>
              </a:prstGeom>
            </p:spPr>
          </p:pic>
        </p:grpSp>
      </p:grpSp>
      <p:sp>
        <p:nvSpPr>
          <p:cNvPr id="6" name="Rectangle 5"/>
          <p:cNvSpPr/>
          <p:nvPr/>
        </p:nvSpPr>
        <p:spPr bwMode="auto">
          <a:xfrm>
            <a:off x="3933421" y="1287462"/>
            <a:ext cx="4572000" cy="5181600"/>
          </a:xfrm>
          <a:prstGeom prst="rect">
            <a:avLst/>
          </a:prstGeom>
          <a:ln w="3810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Container Run-Times</a:t>
            </a:r>
          </a:p>
        </p:txBody>
      </p:sp>
      <p:sp>
        <p:nvSpPr>
          <p:cNvPr id="58" name="Rectangle 25"/>
          <p:cNvSpPr/>
          <p:nvPr/>
        </p:nvSpPr>
        <p:spPr>
          <a:xfrm>
            <a:off x="5773895" y="753440"/>
            <a:ext cx="1828800" cy="369332"/>
          </a:xfrm>
          <a:prstGeom prst="rect">
            <a:avLst/>
          </a:prstGeom>
        </p:spPr>
        <p:txBody>
          <a:bodyPr wrap="square">
            <a:spAutoFit/>
          </a:bodyPr>
          <a:lstStyle/>
          <a:p>
            <a:pPr algn="ctr"/>
            <a:endParaRPr lang="en-US" dirty="0">
              <a:solidFill>
                <a:srgbClr val="000000"/>
              </a:solidFill>
              <a:latin typeface="Segoe UI Light" panose="020B0502040204020203" pitchFamily="34" charset="0"/>
              <a:cs typeface="Segoe UI Light" panose="020B0502040204020203" pitchFamily="34" charset="0"/>
            </a:endParaRPr>
          </a:p>
        </p:txBody>
      </p:sp>
      <p:sp>
        <p:nvSpPr>
          <p:cNvPr id="2" name="Rectangle 1"/>
          <p:cNvSpPr/>
          <p:nvPr/>
        </p:nvSpPr>
        <p:spPr bwMode="auto">
          <a:xfrm>
            <a:off x="5017410" y="1938192"/>
            <a:ext cx="2404022" cy="1737360"/>
          </a:xfrm>
          <a:prstGeom prst="rect">
            <a:avLst/>
          </a:prstGeom>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Box 17"/>
          <p:cNvSpPr txBox="1"/>
          <p:nvPr/>
        </p:nvSpPr>
        <p:spPr>
          <a:xfrm>
            <a:off x="5017410" y="1958652"/>
            <a:ext cx="2404022" cy="544765"/>
          </a:xfrm>
          <a:prstGeom prst="rect">
            <a:avLst/>
          </a:prstGeom>
          <a:noFill/>
        </p:spPr>
        <p:txBody>
          <a:bodyPr wrap="square" lIns="182880" tIns="146304" rIns="182880" bIns="146304" rtlCol="0">
            <a:spAutoFit/>
          </a:bodyPr>
          <a:lstStyle/>
          <a:p>
            <a:pPr algn="ctr">
              <a:lnSpc>
                <a:spcPct val="90000"/>
              </a:lnSpc>
              <a:spcAft>
                <a:spcPts val="600"/>
              </a:spcAft>
            </a:pPr>
            <a:r>
              <a:rPr lang="en-US" dirty="0" smtClean="0">
                <a:solidFill>
                  <a:srgbClr val="0078D7"/>
                </a:solidFill>
              </a:rPr>
              <a:t>Hyper-V Container</a:t>
            </a:r>
          </a:p>
        </p:txBody>
      </p:sp>
      <p:sp>
        <p:nvSpPr>
          <p:cNvPr id="45" name="Rectangle 44"/>
          <p:cNvSpPr/>
          <p:nvPr/>
        </p:nvSpPr>
        <p:spPr bwMode="auto">
          <a:xfrm>
            <a:off x="5017410" y="4259261"/>
            <a:ext cx="2404022" cy="1737360"/>
          </a:xfrm>
          <a:prstGeom prst="rect">
            <a:avLst/>
          </a:prstGeom>
          <a:ln>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8" name="TextBox 17"/>
          <p:cNvSpPr txBox="1"/>
          <p:nvPr/>
        </p:nvSpPr>
        <p:spPr>
          <a:xfrm>
            <a:off x="5035911" y="5285271"/>
            <a:ext cx="2414781" cy="794064"/>
          </a:xfrm>
          <a:prstGeom prst="rect">
            <a:avLst/>
          </a:prstGeom>
          <a:noFill/>
        </p:spPr>
        <p:txBody>
          <a:bodyPr wrap="square" lIns="182880" tIns="146304" rIns="182880" bIns="146304" rtlCol="0">
            <a:spAutoFit/>
          </a:bodyPr>
          <a:lstStyle/>
          <a:p>
            <a:pPr algn="ctr">
              <a:lnSpc>
                <a:spcPct val="90000"/>
              </a:lnSpc>
              <a:spcAft>
                <a:spcPts val="600"/>
              </a:spcAft>
            </a:pPr>
            <a:r>
              <a:rPr lang="en-US" dirty="0" smtClean="0">
                <a:solidFill>
                  <a:srgbClr val="0078D7"/>
                </a:solidFill>
              </a:rPr>
              <a:t>Windows Server Container</a:t>
            </a:r>
          </a:p>
        </p:txBody>
      </p:sp>
      <p:sp>
        <p:nvSpPr>
          <p:cNvPr id="4" name="TextBox 3"/>
          <p:cNvSpPr txBox="1"/>
          <p:nvPr/>
        </p:nvSpPr>
        <p:spPr>
          <a:xfrm>
            <a:off x="3933421" y="5897876"/>
            <a:ext cx="4572000"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latin typeface="Segoe UI Light"/>
              </a:rPr>
              <a:t>Write once, deploy anywhere</a:t>
            </a:r>
          </a:p>
        </p:txBody>
      </p:sp>
      <p:pic>
        <p:nvPicPr>
          <p:cNvPr id="14" name="Picture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27422" y="3559070"/>
            <a:ext cx="2983998" cy="762002"/>
          </a:xfrm>
          <a:prstGeom prst="rect">
            <a:avLst/>
          </a:prstGeom>
        </p:spPr>
      </p:pic>
      <p:pic>
        <p:nvPicPr>
          <p:cNvPr id="16" name="Picture 15"/>
          <p:cNvPicPr>
            <a:picLocks noChangeAspect="1"/>
          </p:cNvPicPr>
          <p:nvPr/>
        </p:nvPicPr>
        <p:blipFill>
          <a:blip r:embed="rId10"/>
          <a:stretch>
            <a:fillRect/>
          </a:stretch>
        </p:blipFill>
        <p:spPr>
          <a:xfrm>
            <a:off x="5293132" y="2430462"/>
            <a:ext cx="1852578" cy="1097280"/>
          </a:xfrm>
          <a:prstGeom prst="rect">
            <a:avLst/>
          </a:prstGeom>
        </p:spPr>
      </p:pic>
      <p:pic>
        <p:nvPicPr>
          <p:cNvPr id="17" name="Picture 16"/>
          <p:cNvPicPr>
            <a:picLocks noChangeAspect="1"/>
          </p:cNvPicPr>
          <p:nvPr/>
        </p:nvPicPr>
        <p:blipFill>
          <a:blip r:embed="rId11"/>
          <a:stretch>
            <a:fillRect/>
          </a:stretch>
        </p:blipFill>
        <p:spPr>
          <a:xfrm>
            <a:off x="5259875" y="4335462"/>
            <a:ext cx="1919092" cy="1097280"/>
          </a:xfrm>
          <a:prstGeom prst="rect">
            <a:avLst/>
          </a:prstGeom>
        </p:spPr>
      </p:pic>
      <p:cxnSp>
        <p:nvCxnSpPr>
          <p:cNvPr id="10" name="Straight Arrow Connector 21"/>
          <p:cNvCxnSpPr>
            <a:stCxn id="29" idx="3"/>
          </p:cNvCxnSpPr>
          <p:nvPr/>
        </p:nvCxnSpPr>
        <p:spPr>
          <a:xfrm flipV="1">
            <a:off x="3026706" y="2830893"/>
            <a:ext cx="1988327" cy="1047369"/>
          </a:xfrm>
          <a:prstGeom prst="straightConnector1">
            <a:avLst/>
          </a:prstGeom>
          <a:ln w="38100">
            <a:solidFill>
              <a:schemeClr val="accent4"/>
            </a:solidFill>
            <a:headEnd type="none"/>
            <a:tailEnd type="triangle"/>
          </a:ln>
        </p:spPr>
        <p:style>
          <a:lnRef idx="2">
            <a:schemeClr val="accent2"/>
          </a:lnRef>
          <a:fillRef idx="0">
            <a:schemeClr val="accent2"/>
          </a:fillRef>
          <a:effectRef idx="1">
            <a:schemeClr val="accent2"/>
          </a:effectRef>
          <a:fontRef idx="minor">
            <a:schemeClr val="tx1"/>
          </a:fontRef>
        </p:style>
      </p:cxnSp>
      <p:cxnSp>
        <p:nvCxnSpPr>
          <p:cNvPr id="47" name="Straight Arrow Connector 23"/>
          <p:cNvCxnSpPr>
            <a:stCxn id="29" idx="3"/>
          </p:cNvCxnSpPr>
          <p:nvPr/>
        </p:nvCxnSpPr>
        <p:spPr>
          <a:xfrm>
            <a:off x="3026706" y="3878262"/>
            <a:ext cx="1994388" cy="1105214"/>
          </a:xfrm>
          <a:prstGeom prst="straightConnector1">
            <a:avLst/>
          </a:prstGeom>
          <a:ln w="38100">
            <a:solidFill>
              <a:schemeClr val="accent4"/>
            </a:solidFill>
            <a:headEnd type="none"/>
            <a:tailEnd type="triangl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23559237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2" presetClass="entr" presetSubtype="8" fill="hold" nodeType="with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500"/>
                            </p:stCondLst>
                            <p:childTnLst>
                              <p:par>
                                <p:cTn id="21" presetID="22" presetClass="entr" presetSubtype="8" fill="hold" grpId="0" nodeType="after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1250"/>
                                        <p:tgtEl>
                                          <p:spTgt spid="8"/>
                                        </p:tgtEl>
                                      </p:cBhvr>
                                    </p:animEffect>
                                  </p:childTnLst>
                                </p:cTn>
                              </p:par>
                            </p:childTnLst>
                          </p:cTn>
                        </p:par>
                        <p:par>
                          <p:cTn id="24" fill="hold">
                            <p:stCondLst>
                              <p:cond delay="2250"/>
                            </p:stCondLst>
                            <p:childTnLst>
                              <p:par>
                                <p:cTn id="25" presetID="10" presetClass="entr" presetSubtype="0" fill="hold" grpId="0" nodeType="afterEffect">
                                  <p:stCondLst>
                                    <p:cond delay="1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Deploying Containers</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9437" y="3984847"/>
            <a:ext cx="2237215" cy="822653"/>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9437" y="4868862"/>
            <a:ext cx="6392946" cy="1870175"/>
          </a:xfrm>
          <a:prstGeom prst="rect">
            <a:avLst/>
          </a:prstGeom>
        </p:spPr>
      </p:pic>
      <p:sp>
        <p:nvSpPr>
          <p:cNvPr id="15" name="Right Arrow 14"/>
          <p:cNvSpPr/>
          <p:nvPr/>
        </p:nvSpPr>
        <p:spPr bwMode="auto">
          <a:xfrm>
            <a:off x="3336472" y="5271785"/>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TextBox 15"/>
          <p:cNvSpPr txBox="1"/>
          <p:nvPr/>
        </p:nvSpPr>
        <p:spPr>
          <a:xfrm>
            <a:off x="731837" y="5338853"/>
            <a:ext cx="269208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Physical Machine</a:t>
            </a:r>
          </a:p>
        </p:txBody>
      </p:sp>
      <p:sp>
        <p:nvSpPr>
          <p:cNvPr id="17" name="Right Arrow 16"/>
          <p:cNvSpPr/>
          <p:nvPr/>
        </p:nvSpPr>
        <p:spPr bwMode="auto">
          <a:xfrm>
            <a:off x="3336472" y="3984847"/>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670004" y="3813419"/>
            <a:ext cx="2824364"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Hyper-V </a:t>
            </a:r>
          </a:p>
          <a:p>
            <a:pPr algn="ctr">
              <a:lnSpc>
                <a:spcPct val="90000"/>
              </a:lnSpc>
              <a:spcAft>
                <a:spcPts val="600"/>
              </a:spcAft>
            </a:pPr>
            <a:r>
              <a:rPr lang="en-US" sz="2400" dirty="0" smtClean="0">
                <a:gradFill>
                  <a:gsLst>
                    <a:gs pos="2917">
                      <a:srgbClr val="FFFFFF"/>
                    </a:gs>
                    <a:gs pos="30000">
                      <a:srgbClr val="FFFFFF"/>
                    </a:gs>
                  </a:gsLst>
                  <a:lin ang="5400000" scaled="0"/>
                </a:gradFill>
              </a:rPr>
              <a:t>Virtual Machine(s)</a:t>
            </a:r>
          </a:p>
        </p:txBody>
      </p:sp>
      <p:sp>
        <p:nvSpPr>
          <p:cNvPr id="19" name="Right Arrow 18"/>
          <p:cNvSpPr/>
          <p:nvPr/>
        </p:nvSpPr>
        <p:spPr bwMode="auto">
          <a:xfrm rot="5400000">
            <a:off x="7315781" y="3112987"/>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xtBox 19"/>
          <p:cNvSpPr txBox="1"/>
          <p:nvPr/>
        </p:nvSpPr>
        <p:spPr>
          <a:xfrm>
            <a:off x="6805677" y="2113880"/>
            <a:ext cx="2010808"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Hyper-V</a:t>
            </a:r>
          </a:p>
          <a:p>
            <a:pPr algn="ctr">
              <a:lnSpc>
                <a:spcPct val="90000"/>
              </a:lnSpc>
              <a:spcAft>
                <a:spcPts val="600"/>
              </a:spcAft>
            </a:pPr>
            <a:r>
              <a:rPr lang="en-US" sz="2400" dirty="0" smtClean="0">
                <a:gradFill>
                  <a:gsLst>
                    <a:gs pos="2917">
                      <a:srgbClr val="FFFFFF"/>
                    </a:gs>
                    <a:gs pos="30000">
                      <a:srgbClr val="FFFFFF"/>
                    </a:gs>
                  </a:gsLst>
                  <a:lin ang="5400000" scaled="0"/>
                </a:gradFill>
              </a:rPr>
              <a:t>Container(s)</a:t>
            </a:r>
          </a:p>
        </p:txBody>
      </p:sp>
      <p:sp>
        <p:nvSpPr>
          <p:cNvPr id="21" name="Right Arrow 20"/>
          <p:cNvSpPr/>
          <p:nvPr/>
        </p:nvSpPr>
        <p:spPr bwMode="auto">
          <a:xfrm rot="5400000">
            <a:off x="9382087" y="3062632"/>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xtBox 21"/>
          <p:cNvSpPr txBox="1"/>
          <p:nvPr/>
        </p:nvSpPr>
        <p:spPr>
          <a:xfrm>
            <a:off x="8595818" y="2063525"/>
            <a:ext cx="2563138"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Windows Server</a:t>
            </a:r>
          </a:p>
          <a:p>
            <a:pPr algn="ctr">
              <a:lnSpc>
                <a:spcPct val="90000"/>
              </a:lnSpc>
              <a:spcAft>
                <a:spcPts val="600"/>
              </a:spcAft>
            </a:pPr>
            <a:r>
              <a:rPr lang="en-US" sz="2400" dirty="0" smtClean="0">
                <a:gradFill>
                  <a:gsLst>
                    <a:gs pos="2917">
                      <a:srgbClr val="FFFFFF"/>
                    </a:gs>
                    <a:gs pos="30000">
                      <a:srgbClr val="FFFFFF"/>
                    </a:gs>
                  </a:gsLst>
                  <a:lin ang="5400000" scaled="0"/>
                </a:gradFill>
              </a:rPr>
              <a:t>Container(s)</a:t>
            </a:r>
          </a:p>
        </p:txBody>
      </p:sp>
      <p:pic>
        <p:nvPicPr>
          <p:cNvPr id="4" name="Picture 3"/>
          <p:cNvPicPr>
            <a:picLocks noChangeAspect="1"/>
          </p:cNvPicPr>
          <p:nvPr/>
        </p:nvPicPr>
        <p:blipFill>
          <a:blip r:embed="rId5"/>
          <a:stretch>
            <a:fillRect/>
          </a:stretch>
        </p:blipFill>
        <p:spPr>
          <a:xfrm>
            <a:off x="7114803" y="3984540"/>
            <a:ext cx="1389434" cy="822960"/>
          </a:xfrm>
          <a:prstGeom prst="rect">
            <a:avLst/>
          </a:prstGeom>
        </p:spPr>
      </p:pic>
      <p:pic>
        <p:nvPicPr>
          <p:cNvPr id="5" name="Picture 4"/>
          <p:cNvPicPr>
            <a:picLocks noChangeAspect="1"/>
          </p:cNvPicPr>
          <p:nvPr/>
        </p:nvPicPr>
        <p:blipFill>
          <a:blip r:embed="rId6"/>
          <a:stretch>
            <a:fillRect/>
          </a:stretch>
        </p:blipFill>
        <p:spPr>
          <a:xfrm>
            <a:off x="9150413" y="3969702"/>
            <a:ext cx="1439319" cy="822960"/>
          </a:xfrm>
          <a:prstGeom prst="rect">
            <a:avLst/>
          </a:prstGeom>
        </p:spPr>
      </p:pic>
    </p:spTree>
    <p:extLst>
      <p:ext uri="{BB962C8B-B14F-4D97-AF65-F5344CB8AC3E}">
        <p14:creationId xmlns:p14="http://schemas.microsoft.com/office/powerpoint/2010/main" val="24374685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animBg="1"/>
      <p:bldP spid="20" grpId="0"/>
      <p:bldP spid="21" grpId="0" animBg="1"/>
      <p:bldP spid="2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Deploying Containers</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9437" y="3332388"/>
            <a:ext cx="2237215" cy="822653"/>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9437" y="4868862"/>
            <a:ext cx="6392946" cy="1870175"/>
          </a:xfrm>
          <a:prstGeom prst="rect">
            <a:avLst/>
          </a:prstGeom>
        </p:spPr>
      </p:pic>
      <p:sp>
        <p:nvSpPr>
          <p:cNvPr id="15" name="Right Arrow 14"/>
          <p:cNvSpPr/>
          <p:nvPr/>
        </p:nvSpPr>
        <p:spPr bwMode="auto">
          <a:xfrm>
            <a:off x="3336472" y="5271785"/>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TextBox 15"/>
          <p:cNvSpPr txBox="1"/>
          <p:nvPr/>
        </p:nvSpPr>
        <p:spPr>
          <a:xfrm>
            <a:off x="731837" y="5338853"/>
            <a:ext cx="269208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Physical Machine</a:t>
            </a:r>
          </a:p>
        </p:txBody>
      </p:sp>
      <p:sp>
        <p:nvSpPr>
          <p:cNvPr id="17" name="Right Arrow 16"/>
          <p:cNvSpPr/>
          <p:nvPr/>
        </p:nvSpPr>
        <p:spPr bwMode="auto">
          <a:xfrm>
            <a:off x="3245905" y="3332388"/>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579437" y="3160960"/>
            <a:ext cx="2824364"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Hyper-V </a:t>
            </a:r>
          </a:p>
          <a:p>
            <a:pPr algn="ctr">
              <a:lnSpc>
                <a:spcPct val="90000"/>
              </a:lnSpc>
              <a:spcAft>
                <a:spcPts val="600"/>
              </a:spcAft>
            </a:pPr>
            <a:r>
              <a:rPr lang="en-US" sz="2400" dirty="0" smtClean="0">
                <a:gradFill>
                  <a:gsLst>
                    <a:gs pos="2917">
                      <a:srgbClr val="FFFFFF"/>
                    </a:gs>
                    <a:gs pos="30000">
                      <a:srgbClr val="FFFFFF"/>
                    </a:gs>
                  </a:gsLst>
                  <a:lin ang="5400000" scaled="0"/>
                </a:gradFill>
              </a:rPr>
              <a:t>Virtual Machine(s)</a:t>
            </a:r>
          </a:p>
        </p:txBody>
      </p:sp>
      <p:sp>
        <p:nvSpPr>
          <p:cNvPr id="19" name="Right Arrow 18"/>
          <p:cNvSpPr/>
          <p:nvPr/>
        </p:nvSpPr>
        <p:spPr bwMode="auto">
          <a:xfrm rot="5400000">
            <a:off x="7315781" y="2316162"/>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xtBox 19"/>
          <p:cNvSpPr txBox="1"/>
          <p:nvPr/>
        </p:nvSpPr>
        <p:spPr>
          <a:xfrm>
            <a:off x="6805677" y="1248889"/>
            <a:ext cx="2010808"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Hyper-V</a:t>
            </a:r>
          </a:p>
          <a:p>
            <a:pPr algn="ctr">
              <a:lnSpc>
                <a:spcPct val="90000"/>
              </a:lnSpc>
              <a:spcAft>
                <a:spcPts val="600"/>
              </a:spcAft>
            </a:pPr>
            <a:r>
              <a:rPr lang="en-US" sz="2400" dirty="0" smtClean="0">
                <a:gradFill>
                  <a:gsLst>
                    <a:gs pos="2917">
                      <a:srgbClr val="FFFFFF"/>
                    </a:gs>
                    <a:gs pos="30000">
                      <a:srgbClr val="FFFFFF"/>
                    </a:gs>
                  </a:gsLst>
                  <a:lin ang="5400000" scaled="0"/>
                </a:gradFill>
              </a:rPr>
              <a:t>Container(s)</a:t>
            </a:r>
          </a:p>
        </p:txBody>
      </p:sp>
      <p:sp>
        <p:nvSpPr>
          <p:cNvPr id="21" name="Right Arrow 20"/>
          <p:cNvSpPr/>
          <p:nvPr/>
        </p:nvSpPr>
        <p:spPr bwMode="auto">
          <a:xfrm rot="5400000">
            <a:off x="9382087" y="3062632"/>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xtBox 21"/>
          <p:cNvSpPr txBox="1"/>
          <p:nvPr/>
        </p:nvSpPr>
        <p:spPr>
          <a:xfrm>
            <a:off x="8595818" y="2063525"/>
            <a:ext cx="2563138"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Windows Server</a:t>
            </a:r>
          </a:p>
          <a:p>
            <a:pPr algn="ctr">
              <a:lnSpc>
                <a:spcPct val="90000"/>
              </a:lnSpc>
              <a:spcAft>
                <a:spcPts val="600"/>
              </a:spcAft>
            </a:pPr>
            <a:r>
              <a:rPr lang="en-US" sz="2400" dirty="0" smtClean="0">
                <a:gradFill>
                  <a:gsLst>
                    <a:gs pos="2917">
                      <a:srgbClr val="FFFFFF"/>
                    </a:gs>
                    <a:gs pos="30000">
                      <a:srgbClr val="FFFFFF"/>
                    </a:gs>
                  </a:gsLst>
                  <a:lin ang="5400000" scaled="0"/>
                </a:gradFill>
              </a:rPr>
              <a:t>Container(s)</a:t>
            </a:r>
          </a:p>
        </p:txBody>
      </p:sp>
      <p:sp>
        <p:nvSpPr>
          <p:cNvPr id="23" name="Rounded Rectangle 22"/>
          <p:cNvSpPr/>
          <p:nvPr/>
        </p:nvSpPr>
        <p:spPr bwMode="auto">
          <a:xfrm>
            <a:off x="4327072" y="3248415"/>
            <a:ext cx="4253365" cy="967988"/>
          </a:xfrm>
          <a:prstGeom prst="roundRect">
            <a:avLst>
              <a:gd name="adj" fmla="val 3762"/>
            </a:avLst>
          </a:prstGeom>
          <a:noFill/>
          <a:ln w="28575">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xtBox 23"/>
          <p:cNvSpPr txBox="1"/>
          <p:nvPr/>
        </p:nvSpPr>
        <p:spPr>
          <a:xfrm>
            <a:off x="350837" y="1516062"/>
            <a:ext cx="4299575" cy="627864"/>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none" lIns="182880" tIns="146304" rIns="182880" bIns="146304" rtlCol="0">
            <a:spAutoFit/>
          </a:bodyPr>
          <a:lstStyle/>
          <a:p>
            <a:pPr>
              <a:lnSpc>
                <a:spcPct val="90000"/>
              </a:lnSpc>
              <a:spcAft>
                <a:spcPts val="600"/>
              </a:spcAft>
            </a:pPr>
            <a:r>
              <a:rPr lang="en-US" sz="2400" dirty="0">
                <a:solidFill>
                  <a:srgbClr val="FFFFFF"/>
                </a:solidFill>
              </a:rPr>
              <a:t>Requires Hyper-V Hypervisor</a:t>
            </a:r>
          </a:p>
        </p:txBody>
      </p:sp>
      <p:cxnSp>
        <p:nvCxnSpPr>
          <p:cNvPr id="26" name="Straight Connector 25"/>
          <p:cNvCxnSpPr>
            <a:stCxn id="24" idx="2"/>
            <a:endCxn id="23" idx="0"/>
          </p:cNvCxnSpPr>
          <p:nvPr/>
        </p:nvCxnSpPr>
        <p:spPr>
          <a:xfrm>
            <a:off x="2500625" y="2143926"/>
            <a:ext cx="3953130" cy="1104489"/>
          </a:xfrm>
          <a:prstGeom prst="line">
            <a:avLst/>
          </a:prstGeom>
          <a:ln w="28575">
            <a:solidFill>
              <a:schemeClr val="accent1"/>
            </a:solidFill>
            <a:headEnd type="none"/>
            <a:tailEnd type="none"/>
          </a:ln>
        </p:spPr>
        <p:style>
          <a:lnRef idx="1">
            <a:schemeClr val="accent5"/>
          </a:lnRef>
          <a:fillRef idx="0">
            <a:schemeClr val="accent5"/>
          </a:fillRef>
          <a:effectRef idx="0">
            <a:schemeClr val="accent5"/>
          </a:effectRef>
          <a:fontRef idx="minor">
            <a:schemeClr val="tx1"/>
          </a:fontRef>
        </p:style>
      </p:cxnSp>
      <p:pic>
        <p:nvPicPr>
          <p:cNvPr id="4" name="Picture 3"/>
          <p:cNvPicPr>
            <a:picLocks noChangeAspect="1"/>
          </p:cNvPicPr>
          <p:nvPr/>
        </p:nvPicPr>
        <p:blipFill>
          <a:blip r:embed="rId5"/>
          <a:stretch>
            <a:fillRect/>
          </a:stretch>
        </p:blipFill>
        <p:spPr>
          <a:xfrm>
            <a:off x="7114803" y="3332081"/>
            <a:ext cx="1389434" cy="822960"/>
          </a:xfrm>
          <a:prstGeom prst="rect">
            <a:avLst/>
          </a:prstGeom>
        </p:spPr>
      </p:pic>
      <p:pic>
        <p:nvPicPr>
          <p:cNvPr id="5" name="Picture 4"/>
          <p:cNvPicPr>
            <a:picLocks noChangeAspect="1"/>
          </p:cNvPicPr>
          <p:nvPr/>
        </p:nvPicPr>
        <p:blipFill>
          <a:blip r:embed="rId6"/>
          <a:stretch>
            <a:fillRect/>
          </a:stretch>
        </p:blipFill>
        <p:spPr>
          <a:xfrm>
            <a:off x="9150413" y="3969702"/>
            <a:ext cx="1439319" cy="822960"/>
          </a:xfrm>
          <a:prstGeom prst="rect">
            <a:avLst/>
          </a:prstGeom>
        </p:spPr>
      </p:pic>
      <p:sp>
        <p:nvSpPr>
          <p:cNvPr id="6" name="Rectangle 5"/>
          <p:cNvSpPr/>
          <p:nvPr/>
        </p:nvSpPr>
        <p:spPr bwMode="auto">
          <a:xfrm>
            <a:off x="4389437" y="4301370"/>
            <a:ext cx="4191000" cy="49129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sz="2000" dirty="0" smtClean="0">
                <a:gradFill>
                  <a:gsLst>
                    <a:gs pos="16814">
                      <a:srgbClr val="FFFFFF"/>
                    </a:gs>
                    <a:gs pos="46000">
                      <a:srgbClr val="FFFFFF"/>
                    </a:gs>
                  </a:gsLst>
                  <a:lin ang="5400000" scaled="0"/>
                </a:gradFill>
              </a:rPr>
              <a:t>Hyper-V Hypervisor</a:t>
            </a: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1060742430"/>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Datacenter inflection points</a:t>
            </a:r>
            <a:endParaRPr lang="en-US" dirty="0"/>
          </a:p>
        </p:txBody>
      </p:sp>
      <p:sp>
        <p:nvSpPr>
          <p:cNvPr id="4" name="Rectangle 3"/>
          <p:cNvSpPr/>
          <p:nvPr/>
        </p:nvSpPr>
        <p:spPr bwMode="auto">
          <a:xfrm>
            <a:off x="123247" y="5636148"/>
            <a:ext cx="5943600" cy="714699"/>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Physical Machines</a:t>
            </a:r>
          </a:p>
        </p:txBody>
      </p:sp>
      <p:sp>
        <p:nvSpPr>
          <p:cNvPr id="5" name="Rectangle 4"/>
          <p:cNvSpPr/>
          <p:nvPr/>
        </p:nvSpPr>
        <p:spPr bwMode="auto">
          <a:xfrm>
            <a:off x="123247" y="4620690"/>
            <a:ext cx="6858000" cy="714699"/>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Machine Virtualization</a:t>
            </a:r>
          </a:p>
        </p:txBody>
      </p:sp>
      <p:sp>
        <p:nvSpPr>
          <p:cNvPr id="6" name="Rectangle 5"/>
          <p:cNvSpPr/>
          <p:nvPr/>
        </p:nvSpPr>
        <p:spPr bwMode="auto">
          <a:xfrm>
            <a:off x="123247" y="3605232"/>
            <a:ext cx="7772400" cy="714699"/>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Infrastructure hosting – early cloud</a:t>
            </a:r>
          </a:p>
        </p:txBody>
      </p:sp>
      <p:sp>
        <p:nvSpPr>
          <p:cNvPr id="7" name="Rectangle 6"/>
          <p:cNvSpPr/>
          <p:nvPr/>
        </p:nvSpPr>
        <p:spPr bwMode="auto">
          <a:xfrm>
            <a:off x="127719" y="2589774"/>
            <a:ext cx="8686800" cy="714699"/>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Services – </a:t>
            </a:r>
            <a:r>
              <a:rPr lang="en-US" sz="2800" dirty="0" err="1" smtClean="0">
                <a:gradFill>
                  <a:gsLst>
                    <a:gs pos="0">
                      <a:srgbClr val="FFFFFF"/>
                    </a:gs>
                    <a:gs pos="100000">
                      <a:srgbClr val="FFFFFF"/>
                    </a:gs>
                  </a:gsLst>
                  <a:lin ang="5400000" scaled="0"/>
                </a:gradFill>
                <a:ea typeface="Segoe UI" pitchFamily="34" charset="0"/>
                <a:cs typeface="Segoe UI" pitchFamily="34" charset="0"/>
              </a:rPr>
              <a:t>IaaS</a:t>
            </a:r>
            <a:r>
              <a:rPr lang="en-US" sz="2800" dirty="0" smtClean="0">
                <a:gradFill>
                  <a:gsLst>
                    <a:gs pos="0">
                      <a:srgbClr val="FFFFFF"/>
                    </a:gs>
                    <a:gs pos="100000">
                      <a:srgbClr val="FFFFFF"/>
                    </a:gs>
                  </a:gsLst>
                  <a:lin ang="5400000" scaled="0"/>
                </a:gradFill>
                <a:ea typeface="Segoe UI" pitchFamily="34" charset="0"/>
                <a:cs typeface="Segoe UI" pitchFamily="34" charset="0"/>
              </a:rPr>
              <a:t>, </a:t>
            </a:r>
            <a:r>
              <a:rPr lang="en-US" sz="2800" dirty="0" err="1" smtClean="0">
                <a:gradFill>
                  <a:gsLst>
                    <a:gs pos="0">
                      <a:srgbClr val="FFFFFF"/>
                    </a:gs>
                    <a:gs pos="100000">
                      <a:srgbClr val="FFFFFF"/>
                    </a:gs>
                  </a:gsLst>
                  <a:lin ang="5400000" scaled="0"/>
                </a:gradFill>
                <a:ea typeface="Segoe UI" pitchFamily="34" charset="0"/>
                <a:cs typeface="Segoe UI" pitchFamily="34" charset="0"/>
              </a:rPr>
              <a:t>PaaS</a:t>
            </a:r>
            <a:r>
              <a:rPr lang="en-US" sz="2800" dirty="0" smtClean="0">
                <a:gradFill>
                  <a:gsLst>
                    <a:gs pos="0">
                      <a:srgbClr val="FFFFFF"/>
                    </a:gs>
                    <a:gs pos="100000">
                      <a:srgbClr val="FFFFFF"/>
                    </a:gs>
                  </a:gsLst>
                  <a:lin ang="5400000" scaled="0"/>
                </a:gradFill>
                <a:ea typeface="Segoe UI" pitchFamily="34" charset="0"/>
                <a:cs typeface="Segoe UI" pitchFamily="34" charset="0"/>
              </a:rPr>
              <a:t>, SaaS</a:t>
            </a:r>
          </a:p>
        </p:txBody>
      </p:sp>
      <p:sp>
        <p:nvSpPr>
          <p:cNvPr id="8" name="Rectangle 7"/>
          <p:cNvSpPr/>
          <p:nvPr/>
        </p:nvSpPr>
        <p:spPr bwMode="auto">
          <a:xfrm>
            <a:off x="123247" y="1574316"/>
            <a:ext cx="9601200" cy="714699"/>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Containers - DevOps</a:t>
            </a:r>
          </a:p>
        </p:txBody>
      </p:sp>
      <p:pic>
        <p:nvPicPr>
          <p:cNvPr id="10" name="Picture 45"/>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5984415" y="3411450"/>
            <a:ext cx="6473832" cy="3604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69618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Deploying Containers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9437" y="4046209"/>
            <a:ext cx="2237215" cy="822653"/>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9437" y="4868862"/>
            <a:ext cx="6392946" cy="1870175"/>
          </a:xfrm>
          <a:prstGeom prst="rect">
            <a:avLst/>
          </a:prstGeom>
        </p:spPr>
      </p:pic>
      <p:sp>
        <p:nvSpPr>
          <p:cNvPr id="15" name="Right Arrow 14"/>
          <p:cNvSpPr/>
          <p:nvPr/>
        </p:nvSpPr>
        <p:spPr bwMode="auto">
          <a:xfrm>
            <a:off x="3336472" y="5271785"/>
            <a:ext cx="9906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TextBox 15"/>
          <p:cNvSpPr txBox="1"/>
          <p:nvPr/>
        </p:nvSpPr>
        <p:spPr>
          <a:xfrm>
            <a:off x="731837" y="5338853"/>
            <a:ext cx="269208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Physical Machine</a:t>
            </a:r>
          </a:p>
        </p:txBody>
      </p:sp>
      <p:sp>
        <p:nvSpPr>
          <p:cNvPr id="17" name="Right Arrow 16"/>
          <p:cNvSpPr/>
          <p:nvPr/>
        </p:nvSpPr>
        <p:spPr bwMode="auto">
          <a:xfrm>
            <a:off x="3336472" y="4046209"/>
            <a:ext cx="9906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850428" y="4113277"/>
            <a:ext cx="2638416" cy="627864"/>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Virtual Machines</a:t>
            </a: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8194" y="4046209"/>
            <a:ext cx="2237215" cy="822653"/>
          </a:xfrm>
          <a:prstGeom prst="rect">
            <a:avLst/>
          </a:prstGeom>
        </p:spPr>
      </p:pic>
      <p:sp>
        <p:nvSpPr>
          <p:cNvPr id="31" name="Right Arrow 30"/>
          <p:cNvSpPr/>
          <p:nvPr/>
        </p:nvSpPr>
        <p:spPr bwMode="auto">
          <a:xfrm rot="5400000">
            <a:off x="5011005" y="2259910"/>
            <a:ext cx="9906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2" name="TextBox 31"/>
          <p:cNvSpPr txBox="1"/>
          <p:nvPr/>
        </p:nvSpPr>
        <p:spPr>
          <a:xfrm>
            <a:off x="4500901" y="1240855"/>
            <a:ext cx="2010808" cy="1037207"/>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Hyper-V</a:t>
            </a:r>
          </a:p>
          <a:p>
            <a:pPr algn="ctr">
              <a:lnSpc>
                <a:spcPct val="90000"/>
              </a:lnSpc>
              <a:spcAft>
                <a:spcPts val="600"/>
              </a:spcAft>
            </a:pPr>
            <a:r>
              <a:rPr lang="en-US" sz="2400" dirty="0" smtClean="0">
                <a:gradFill>
                  <a:gsLst>
                    <a:gs pos="2917">
                      <a:srgbClr val="FFFFFF"/>
                    </a:gs>
                    <a:gs pos="30000">
                      <a:srgbClr val="FFFFFF"/>
                    </a:gs>
                  </a:gsLst>
                  <a:lin ang="5400000" scaled="0"/>
                </a:gradFill>
              </a:rPr>
              <a:t>Container(s)</a:t>
            </a:r>
          </a:p>
        </p:txBody>
      </p:sp>
      <p:sp>
        <p:nvSpPr>
          <p:cNvPr id="33" name="Right Arrow 32"/>
          <p:cNvSpPr/>
          <p:nvPr/>
        </p:nvSpPr>
        <p:spPr bwMode="auto">
          <a:xfrm rot="5400000">
            <a:off x="7385828" y="2295188"/>
            <a:ext cx="9906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4" name="TextBox 33"/>
          <p:cNvSpPr txBox="1"/>
          <p:nvPr/>
        </p:nvSpPr>
        <p:spPr>
          <a:xfrm>
            <a:off x="6599559" y="1296081"/>
            <a:ext cx="2563138"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Windows Server</a:t>
            </a:r>
          </a:p>
          <a:p>
            <a:pPr algn="ctr">
              <a:lnSpc>
                <a:spcPct val="90000"/>
              </a:lnSpc>
              <a:spcAft>
                <a:spcPts val="600"/>
              </a:spcAft>
            </a:pPr>
            <a:r>
              <a:rPr lang="en-US" sz="2400" dirty="0" smtClean="0">
                <a:gradFill>
                  <a:gsLst>
                    <a:gs pos="2917">
                      <a:srgbClr val="FFFFFF"/>
                    </a:gs>
                    <a:gs pos="30000">
                      <a:srgbClr val="FFFFFF"/>
                    </a:gs>
                  </a:gsLst>
                  <a:lin ang="5400000" scaled="0"/>
                </a:gradFill>
              </a:rPr>
              <a:t>Container(s)</a:t>
            </a:r>
          </a:p>
        </p:txBody>
      </p:sp>
      <p:pic>
        <p:nvPicPr>
          <p:cNvPr id="20" name="Picture 19"/>
          <p:cNvPicPr>
            <a:picLocks noChangeAspect="1"/>
          </p:cNvPicPr>
          <p:nvPr/>
        </p:nvPicPr>
        <p:blipFill>
          <a:blip r:embed="rId5"/>
          <a:stretch>
            <a:fillRect/>
          </a:stretch>
        </p:blipFill>
        <p:spPr>
          <a:xfrm>
            <a:off x="4828949" y="3167962"/>
            <a:ext cx="1389434" cy="822960"/>
          </a:xfrm>
          <a:prstGeom prst="rect">
            <a:avLst/>
          </a:prstGeom>
        </p:spPr>
      </p:pic>
      <p:pic>
        <p:nvPicPr>
          <p:cNvPr id="21" name="Picture 20"/>
          <p:cNvPicPr>
            <a:picLocks noChangeAspect="1"/>
          </p:cNvPicPr>
          <p:nvPr/>
        </p:nvPicPr>
        <p:blipFill>
          <a:blip r:embed="rId6"/>
          <a:stretch>
            <a:fillRect/>
          </a:stretch>
        </p:blipFill>
        <p:spPr>
          <a:xfrm>
            <a:off x="7147141" y="3189595"/>
            <a:ext cx="1439319" cy="822960"/>
          </a:xfrm>
          <a:prstGeom prst="rect">
            <a:avLst/>
          </a:prstGeom>
        </p:spPr>
      </p:pic>
    </p:spTree>
    <p:extLst>
      <p:ext uri="{BB962C8B-B14F-4D97-AF65-F5344CB8AC3E}">
        <p14:creationId xmlns:p14="http://schemas.microsoft.com/office/powerpoint/2010/main" val="21821069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p:bldP spid="33" grpId="0" animBg="1"/>
      <p:bldP spid="3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Deploying Containers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9437" y="4046209"/>
            <a:ext cx="2237215" cy="822653"/>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9437" y="4868862"/>
            <a:ext cx="6392946" cy="1870175"/>
          </a:xfrm>
          <a:prstGeom prst="rect">
            <a:avLst/>
          </a:prstGeom>
        </p:spPr>
      </p:pic>
      <p:sp>
        <p:nvSpPr>
          <p:cNvPr id="15" name="Right Arrow 14"/>
          <p:cNvSpPr/>
          <p:nvPr/>
        </p:nvSpPr>
        <p:spPr bwMode="auto">
          <a:xfrm>
            <a:off x="3336472" y="5271785"/>
            <a:ext cx="9906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TextBox 15"/>
          <p:cNvSpPr txBox="1"/>
          <p:nvPr/>
        </p:nvSpPr>
        <p:spPr>
          <a:xfrm>
            <a:off x="731837" y="5338853"/>
            <a:ext cx="2692084"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Physical Machine</a:t>
            </a:r>
          </a:p>
        </p:txBody>
      </p:sp>
      <p:sp>
        <p:nvSpPr>
          <p:cNvPr id="17" name="Right Arrow 16"/>
          <p:cNvSpPr/>
          <p:nvPr/>
        </p:nvSpPr>
        <p:spPr bwMode="auto">
          <a:xfrm>
            <a:off x="3336472" y="4046209"/>
            <a:ext cx="9906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p:cNvSpPr txBox="1"/>
          <p:nvPr/>
        </p:nvSpPr>
        <p:spPr>
          <a:xfrm>
            <a:off x="850428" y="4113277"/>
            <a:ext cx="2638416" cy="627864"/>
          </a:xfrm>
          <a:prstGeom prst="rect">
            <a:avLst/>
          </a:prstGeom>
          <a:noFill/>
        </p:spPr>
        <p:txBody>
          <a:bodyPr wrap="non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Virtual Machines</a:t>
            </a: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8194" y="4046209"/>
            <a:ext cx="2237215" cy="822653"/>
          </a:xfrm>
          <a:prstGeom prst="rect">
            <a:avLst/>
          </a:prstGeom>
        </p:spPr>
      </p:pic>
      <p:sp>
        <p:nvSpPr>
          <p:cNvPr id="31" name="Right Arrow 30"/>
          <p:cNvSpPr/>
          <p:nvPr/>
        </p:nvSpPr>
        <p:spPr bwMode="auto">
          <a:xfrm rot="5400000">
            <a:off x="5087205" y="1554162"/>
            <a:ext cx="8382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2" name="TextBox 31"/>
          <p:cNvSpPr txBox="1"/>
          <p:nvPr/>
        </p:nvSpPr>
        <p:spPr>
          <a:xfrm>
            <a:off x="3475037" y="982662"/>
            <a:ext cx="4044633"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Hyper-V Container(s)</a:t>
            </a:r>
          </a:p>
        </p:txBody>
      </p:sp>
      <p:sp>
        <p:nvSpPr>
          <p:cNvPr id="33" name="Right Arrow 32"/>
          <p:cNvSpPr/>
          <p:nvPr/>
        </p:nvSpPr>
        <p:spPr bwMode="auto">
          <a:xfrm rot="10800000">
            <a:off x="8732837" y="3201787"/>
            <a:ext cx="990600" cy="762000"/>
          </a:xfrm>
          <a:prstGeom prst="rightArrow">
            <a:avLst/>
          </a:prstGeom>
          <a:solidFill>
            <a:schemeClr val="tx1"/>
          </a:solidFill>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4" name="TextBox 33"/>
          <p:cNvSpPr txBox="1"/>
          <p:nvPr/>
        </p:nvSpPr>
        <p:spPr>
          <a:xfrm>
            <a:off x="9562663" y="3069655"/>
            <a:ext cx="2742878" cy="1037207"/>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rgbClr val="FFFFFF"/>
                    </a:gs>
                    <a:gs pos="30000">
                      <a:srgbClr val="FFFFFF"/>
                    </a:gs>
                  </a:gsLst>
                  <a:lin ang="5400000" scaled="0"/>
                </a:gradFill>
              </a:rPr>
              <a:t>Windows Server </a:t>
            </a:r>
          </a:p>
          <a:p>
            <a:pPr algn="ctr">
              <a:lnSpc>
                <a:spcPct val="90000"/>
              </a:lnSpc>
              <a:spcAft>
                <a:spcPts val="600"/>
              </a:spcAft>
            </a:pPr>
            <a:r>
              <a:rPr lang="en-US" sz="2400" dirty="0" smtClean="0">
                <a:gradFill>
                  <a:gsLst>
                    <a:gs pos="2917">
                      <a:srgbClr val="FFFFFF"/>
                    </a:gs>
                    <a:gs pos="30000">
                      <a:srgbClr val="FFFFFF"/>
                    </a:gs>
                  </a:gsLst>
                  <a:lin ang="5400000" scaled="0"/>
                </a:gradFill>
              </a:rPr>
              <a:t>Container(s)</a:t>
            </a:r>
          </a:p>
        </p:txBody>
      </p:sp>
      <p:sp>
        <p:nvSpPr>
          <p:cNvPr id="35" name="Rounded Rectangle 34"/>
          <p:cNvSpPr/>
          <p:nvPr/>
        </p:nvSpPr>
        <p:spPr bwMode="auto">
          <a:xfrm>
            <a:off x="4721713" y="2430462"/>
            <a:ext cx="1603906" cy="967988"/>
          </a:xfrm>
          <a:prstGeom prst="roundRect">
            <a:avLst>
              <a:gd name="adj" fmla="val 3762"/>
            </a:avLst>
          </a:prstGeom>
          <a:noFill/>
          <a:ln w="28575">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TextBox 35"/>
          <p:cNvSpPr txBox="1"/>
          <p:nvPr/>
        </p:nvSpPr>
        <p:spPr>
          <a:xfrm>
            <a:off x="634338" y="1814684"/>
            <a:ext cx="2751194" cy="103720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square" lIns="182880" tIns="146304" rIns="182880" bIns="146304" rtlCol="0">
            <a:spAutoFit/>
          </a:bodyPr>
          <a:lstStyle/>
          <a:p>
            <a:pPr algn="ctr">
              <a:lnSpc>
                <a:spcPct val="90000"/>
              </a:lnSpc>
              <a:spcAft>
                <a:spcPts val="600"/>
              </a:spcAft>
            </a:pPr>
            <a:r>
              <a:rPr lang="en-US" sz="2400" dirty="0">
                <a:solidFill>
                  <a:srgbClr val="FFFFFF"/>
                </a:solidFill>
              </a:rPr>
              <a:t>Requires Hyper-V </a:t>
            </a:r>
            <a:endParaRPr lang="en-US" sz="2400" dirty="0" smtClean="0">
              <a:solidFill>
                <a:srgbClr val="FFFFFF"/>
              </a:solidFill>
            </a:endParaRPr>
          </a:p>
          <a:p>
            <a:pPr algn="ctr">
              <a:lnSpc>
                <a:spcPct val="90000"/>
              </a:lnSpc>
              <a:spcAft>
                <a:spcPts val="600"/>
              </a:spcAft>
            </a:pPr>
            <a:r>
              <a:rPr lang="en-US" sz="2400" dirty="0" smtClean="0">
                <a:solidFill>
                  <a:srgbClr val="FFFFFF"/>
                </a:solidFill>
              </a:rPr>
              <a:t>Hypervisor</a:t>
            </a:r>
            <a:endParaRPr lang="en-US" sz="2400" dirty="0">
              <a:solidFill>
                <a:srgbClr val="FFFFFF"/>
              </a:solidFill>
            </a:endParaRPr>
          </a:p>
        </p:txBody>
      </p:sp>
      <p:cxnSp>
        <p:nvCxnSpPr>
          <p:cNvPr id="37" name="Straight Connector 36"/>
          <p:cNvCxnSpPr>
            <a:stCxn id="36" idx="3"/>
            <a:endCxn id="35" idx="1"/>
          </p:cNvCxnSpPr>
          <p:nvPr/>
        </p:nvCxnSpPr>
        <p:spPr>
          <a:xfrm>
            <a:off x="3385532" y="2333288"/>
            <a:ext cx="1336181" cy="581168"/>
          </a:xfrm>
          <a:prstGeom prst="line">
            <a:avLst/>
          </a:prstGeom>
          <a:ln w="28575">
            <a:solidFill>
              <a:schemeClr val="accent1"/>
            </a:solidFill>
            <a:headEnd type="none"/>
            <a:tailEnd type="none"/>
          </a:ln>
        </p:spPr>
        <p:style>
          <a:lnRef idx="1">
            <a:schemeClr val="accent5"/>
          </a:lnRef>
          <a:fillRef idx="0">
            <a:schemeClr val="accent5"/>
          </a:fillRef>
          <a:effectRef idx="0">
            <a:schemeClr val="accent5"/>
          </a:effectRef>
          <a:fontRef idx="minor">
            <a:schemeClr val="tx1"/>
          </a:fontRef>
        </p:style>
      </p:cxnSp>
      <p:pic>
        <p:nvPicPr>
          <p:cNvPr id="20" name="Picture 19"/>
          <p:cNvPicPr>
            <a:picLocks noChangeAspect="1"/>
          </p:cNvPicPr>
          <p:nvPr/>
        </p:nvPicPr>
        <p:blipFill>
          <a:blip r:embed="rId5"/>
          <a:stretch>
            <a:fillRect/>
          </a:stretch>
        </p:blipFill>
        <p:spPr>
          <a:xfrm>
            <a:off x="4828949" y="2506662"/>
            <a:ext cx="1389434" cy="822960"/>
          </a:xfrm>
          <a:prstGeom prst="rect">
            <a:avLst/>
          </a:prstGeom>
        </p:spPr>
      </p:pic>
      <p:pic>
        <p:nvPicPr>
          <p:cNvPr id="21" name="Picture 20"/>
          <p:cNvPicPr>
            <a:picLocks noChangeAspect="1"/>
          </p:cNvPicPr>
          <p:nvPr/>
        </p:nvPicPr>
        <p:blipFill>
          <a:blip r:embed="rId6"/>
          <a:stretch>
            <a:fillRect/>
          </a:stretch>
        </p:blipFill>
        <p:spPr>
          <a:xfrm>
            <a:off x="7147141" y="3189595"/>
            <a:ext cx="1439319" cy="822960"/>
          </a:xfrm>
          <a:prstGeom prst="rect">
            <a:avLst/>
          </a:prstGeom>
        </p:spPr>
      </p:pic>
      <p:sp>
        <p:nvSpPr>
          <p:cNvPr id="19" name="Rectangle 18"/>
          <p:cNvSpPr/>
          <p:nvPr/>
        </p:nvSpPr>
        <p:spPr bwMode="auto">
          <a:xfrm>
            <a:off x="4389437" y="3502778"/>
            <a:ext cx="2237215" cy="491292"/>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dirty="0" smtClean="0">
                <a:gradFill>
                  <a:gsLst>
                    <a:gs pos="16814">
                      <a:srgbClr val="FFFFFF"/>
                    </a:gs>
                    <a:gs pos="46000">
                      <a:srgbClr val="FFFFFF"/>
                    </a:gs>
                  </a:gsLst>
                  <a:lin ang="5400000" scaled="0"/>
                </a:gradFill>
              </a:rPr>
              <a:t>Hyper-V Hypervisor</a:t>
            </a:r>
            <a:endParaRPr lang="en-US"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2958597566"/>
      </p:ext>
    </p:extLst>
  </p:cSld>
  <p:clrMapOvr>
    <a:masterClrMapping/>
  </p:clrMapOvr>
  <p:transition spd="slow">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351333" y="4662698"/>
            <a:ext cx="6450227" cy="2103336"/>
            <a:chOff x="3926947" y="4711626"/>
            <a:chExt cx="6450227" cy="2103336"/>
          </a:xfrm>
        </p:grpSpPr>
        <p:sp>
          <p:nvSpPr>
            <p:cNvPr id="4" name="Rectangle 3"/>
            <p:cNvSpPr/>
            <p:nvPr/>
          </p:nvSpPr>
          <p:spPr>
            <a:xfrm>
              <a:off x="3926947" y="4711626"/>
              <a:ext cx="6450227" cy="2011680"/>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Microsoft Cloud</a:t>
              </a:r>
            </a:p>
          </p:txBody>
        </p:sp>
        <p:grpSp>
          <p:nvGrpSpPr>
            <p:cNvPr id="5" name="Group 4"/>
            <p:cNvGrpSpPr/>
            <p:nvPr/>
          </p:nvGrpSpPr>
          <p:grpSpPr>
            <a:xfrm>
              <a:off x="4092204" y="5241588"/>
              <a:ext cx="1828800" cy="1371600"/>
              <a:chOff x="5707409" y="5099960"/>
              <a:chExt cx="1828800" cy="1371600"/>
            </a:xfrm>
          </p:grpSpPr>
          <p:sp>
            <p:nvSpPr>
              <p:cNvPr id="16" name="Rectangle 15"/>
              <p:cNvSpPr/>
              <p:nvPr/>
            </p:nvSpPr>
            <p:spPr>
              <a:xfrm>
                <a:off x="5707409" y="5099960"/>
                <a:ext cx="1828800" cy="13716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3903" y="5469292"/>
                <a:ext cx="1375813" cy="816809"/>
              </a:xfrm>
              <a:prstGeom prst="rect">
                <a:avLst/>
              </a:prstGeom>
            </p:spPr>
          </p:pic>
          <p:sp>
            <p:nvSpPr>
              <p:cNvPr id="18" name="Rectangle 17"/>
              <p:cNvSpPr/>
              <p:nvPr/>
            </p:nvSpPr>
            <p:spPr>
              <a:xfrm>
                <a:off x="6239236" y="5099960"/>
                <a:ext cx="765146" cy="369332"/>
              </a:xfrm>
              <a:prstGeom prst="rect">
                <a:avLst/>
              </a:prstGeom>
            </p:spPr>
            <p:txBody>
              <a:bodyPr wrap="none">
                <a:spAutoFit/>
              </a:bodyPr>
              <a:lstStyle/>
              <a:p>
                <a:r>
                  <a:rPr lang="en-US" dirty="0">
                    <a:solidFill>
                      <a:srgbClr val="FFFFFF"/>
                    </a:solidFill>
                  </a:rPr>
                  <a:t>Azure</a:t>
                </a:r>
              </a:p>
            </p:txBody>
          </p:sp>
        </p:grpSp>
        <p:grpSp>
          <p:nvGrpSpPr>
            <p:cNvPr id="6" name="Group 5"/>
            <p:cNvGrpSpPr/>
            <p:nvPr/>
          </p:nvGrpSpPr>
          <p:grpSpPr>
            <a:xfrm>
              <a:off x="6223183" y="5241588"/>
              <a:ext cx="1828800" cy="1371600"/>
              <a:chOff x="7933589" y="5099960"/>
              <a:chExt cx="1828800" cy="1371600"/>
            </a:xfrm>
          </p:grpSpPr>
          <p:sp>
            <p:nvSpPr>
              <p:cNvPr id="11" name="Rectangle 10"/>
              <p:cNvSpPr/>
              <p:nvPr/>
            </p:nvSpPr>
            <p:spPr>
              <a:xfrm>
                <a:off x="7933589" y="5099960"/>
                <a:ext cx="1828800" cy="13716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grpSp>
            <p:nvGrpSpPr>
              <p:cNvPr id="12" name="Group 11"/>
              <p:cNvGrpSpPr/>
              <p:nvPr/>
            </p:nvGrpSpPr>
            <p:grpSpPr>
              <a:xfrm>
                <a:off x="8573872" y="5554567"/>
                <a:ext cx="548234" cy="731534"/>
                <a:chOff x="16918515" y="-3457761"/>
                <a:chExt cx="2089150" cy="2787650"/>
              </a:xfrm>
              <a:solidFill>
                <a:schemeClr val="bg1"/>
              </a:solidFill>
            </p:grpSpPr>
            <p:sp>
              <p:nvSpPr>
                <p:cNvPr id="14" name="Freeform 21"/>
                <p:cNvSpPr>
                  <a:spLocks noEditPoints="1"/>
                </p:cNvSpPr>
                <p:nvPr/>
              </p:nvSpPr>
              <p:spPr bwMode="auto">
                <a:xfrm>
                  <a:off x="16918515" y="-2283008"/>
                  <a:ext cx="1308100" cy="1612897"/>
                </a:xfrm>
                <a:custGeom>
                  <a:avLst/>
                  <a:gdLst>
                    <a:gd name="T0" fmla="*/ 0 w 824"/>
                    <a:gd name="T1" fmla="*/ 0 h 1016"/>
                    <a:gd name="T2" fmla="*/ 0 w 824"/>
                    <a:gd name="T3" fmla="*/ 1016 h 1016"/>
                    <a:gd name="T4" fmla="*/ 266 w 824"/>
                    <a:gd name="T5" fmla="*/ 1016 h 1016"/>
                    <a:gd name="T6" fmla="*/ 266 w 824"/>
                    <a:gd name="T7" fmla="*/ 807 h 1016"/>
                    <a:gd name="T8" fmla="*/ 375 w 824"/>
                    <a:gd name="T9" fmla="*/ 807 h 1016"/>
                    <a:gd name="T10" fmla="*/ 375 w 824"/>
                    <a:gd name="T11" fmla="*/ 1016 h 1016"/>
                    <a:gd name="T12" fmla="*/ 454 w 824"/>
                    <a:gd name="T13" fmla="*/ 1016 h 1016"/>
                    <a:gd name="T14" fmla="*/ 454 w 824"/>
                    <a:gd name="T15" fmla="*/ 807 h 1016"/>
                    <a:gd name="T16" fmla="*/ 560 w 824"/>
                    <a:gd name="T17" fmla="*/ 807 h 1016"/>
                    <a:gd name="T18" fmla="*/ 560 w 824"/>
                    <a:gd name="T19" fmla="*/ 1016 h 1016"/>
                    <a:gd name="T20" fmla="*/ 824 w 824"/>
                    <a:gd name="T21" fmla="*/ 1016 h 1016"/>
                    <a:gd name="T22" fmla="*/ 824 w 824"/>
                    <a:gd name="T23" fmla="*/ 0 h 1016"/>
                    <a:gd name="T24" fmla="*/ 0 w 824"/>
                    <a:gd name="T25" fmla="*/ 0 h 1016"/>
                    <a:gd name="T26" fmla="*/ 746 w 824"/>
                    <a:gd name="T27" fmla="*/ 740 h 1016"/>
                    <a:gd name="T28" fmla="*/ 81 w 824"/>
                    <a:gd name="T29" fmla="*/ 740 h 1016"/>
                    <a:gd name="T30" fmla="*/ 81 w 824"/>
                    <a:gd name="T31" fmla="*/ 634 h 1016"/>
                    <a:gd name="T32" fmla="*/ 746 w 824"/>
                    <a:gd name="T33" fmla="*/ 634 h 1016"/>
                    <a:gd name="T34" fmla="*/ 746 w 824"/>
                    <a:gd name="T35" fmla="*/ 740 h 1016"/>
                    <a:gd name="T36" fmla="*/ 746 w 824"/>
                    <a:gd name="T37" fmla="*/ 558 h 1016"/>
                    <a:gd name="T38" fmla="*/ 81 w 824"/>
                    <a:gd name="T39" fmla="*/ 558 h 1016"/>
                    <a:gd name="T40" fmla="*/ 81 w 824"/>
                    <a:gd name="T41" fmla="*/ 451 h 1016"/>
                    <a:gd name="T42" fmla="*/ 746 w 824"/>
                    <a:gd name="T43" fmla="*/ 451 h 1016"/>
                    <a:gd name="T44" fmla="*/ 746 w 824"/>
                    <a:gd name="T45" fmla="*/ 558 h 1016"/>
                    <a:gd name="T46" fmla="*/ 746 w 824"/>
                    <a:gd name="T47" fmla="*/ 373 h 1016"/>
                    <a:gd name="T48" fmla="*/ 81 w 824"/>
                    <a:gd name="T49" fmla="*/ 373 h 1016"/>
                    <a:gd name="T50" fmla="*/ 81 w 824"/>
                    <a:gd name="T51" fmla="*/ 266 h 1016"/>
                    <a:gd name="T52" fmla="*/ 746 w 824"/>
                    <a:gd name="T53" fmla="*/ 266 h 1016"/>
                    <a:gd name="T54" fmla="*/ 746 w 824"/>
                    <a:gd name="T55" fmla="*/ 373 h 1016"/>
                    <a:gd name="T56" fmla="*/ 746 w 824"/>
                    <a:gd name="T57" fmla="*/ 188 h 1016"/>
                    <a:gd name="T58" fmla="*/ 81 w 824"/>
                    <a:gd name="T59" fmla="*/ 188 h 1016"/>
                    <a:gd name="T60" fmla="*/ 81 w 824"/>
                    <a:gd name="T61" fmla="*/ 81 h 1016"/>
                    <a:gd name="T62" fmla="*/ 746 w 824"/>
                    <a:gd name="T63" fmla="*/ 81 h 1016"/>
                    <a:gd name="T64" fmla="*/ 746 w 824"/>
                    <a:gd name="T65" fmla="*/ 188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4" h="1016">
                      <a:moveTo>
                        <a:pt x="0" y="0"/>
                      </a:moveTo>
                      <a:lnTo>
                        <a:pt x="0" y="1016"/>
                      </a:lnTo>
                      <a:lnTo>
                        <a:pt x="266" y="1016"/>
                      </a:lnTo>
                      <a:lnTo>
                        <a:pt x="266" y="807"/>
                      </a:lnTo>
                      <a:lnTo>
                        <a:pt x="375" y="807"/>
                      </a:lnTo>
                      <a:lnTo>
                        <a:pt x="375" y="1016"/>
                      </a:lnTo>
                      <a:lnTo>
                        <a:pt x="454" y="1016"/>
                      </a:lnTo>
                      <a:lnTo>
                        <a:pt x="454" y="807"/>
                      </a:lnTo>
                      <a:lnTo>
                        <a:pt x="560" y="807"/>
                      </a:lnTo>
                      <a:lnTo>
                        <a:pt x="560" y="1016"/>
                      </a:lnTo>
                      <a:lnTo>
                        <a:pt x="824" y="1016"/>
                      </a:lnTo>
                      <a:lnTo>
                        <a:pt x="824" y="0"/>
                      </a:lnTo>
                      <a:lnTo>
                        <a:pt x="0" y="0"/>
                      </a:lnTo>
                      <a:close/>
                      <a:moveTo>
                        <a:pt x="746" y="740"/>
                      </a:moveTo>
                      <a:lnTo>
                        <a:pt x="81" y="740"/>
                      </a:lnTo>
                      <a:lnTo>
                        <a:pt x="81" y="634"/>
                      </a:lnTo>
                      <a:lnTo>
                        <a:pt x="746" y="634"/>
                      </a:lnTo>
                      <a:lnTo>
                        <a:pt x="746" y="740"/>
                      </a:lnTo>
                      <a:close/>
                      <a:moveTo>
                        <a:pt x="746" y="558"/>
                      </a:moveTo>
                      <a:lnTo>
                        <a:pt x="81" y="558"/>
                      </a:lnTo>
                      <a:lnTo>
                        <a:pt x="81" y="451"/>
                      </a:lnTo>
                      <a:lnTo>
                        <a:pt x="746" y="451"/>
                      </a:lnTo>
                      <a:lnTo>
                        <a:pt x="746" y="558"/>
                      </a:lnTo>
                      <a:close/>
                      <a:moveTo>
                        <a:pt x="746" y="373"/>
                      </a:moveTo>
                      <a:lnTo>
                        <a:pt x="81" y="373"/>
                      </a:lnTo>
                      <a:lnTo>
                        <a:pt x="81" y="266"/>
                      </a:lnTo>
                      <a:lnTo>
                        <a:pt x="746" y="266"/>
                      </a:lnTo>
                      <a:lnTo>
                        <a:pt x="746" y="373"/>
                      </a:lnTo>
                      <a:close/>
                      <a:moveTo>
                        <a:pt x="746" y="188"/>
                      </a:moveTo>
                      <a:lnTo>
                        <a:pt x="81" y="188"/>
                      </a:lnTo>
                      <a:lnTo>
                        <a:pt x="81" y="81"/>
                      </a:lnTo>
                      <a:lnTo>
                        <a:pt x="746" y="81"/>
                      </a:lnTo>
                      <a:lnTo>
                        <a:pt x="746" y="188"/>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5" name="Freeform 22"/>
                <p:cNvSpPr>
                  <a:spLocks noEditPoints="1"/>
                </p:cNvSpPr>
                <p:nvPr/>
              </p:nvSpPr>
              <p:spPr bwMode="auto">
                <a:xfrm>
                  <a:off x="17699565" y="-3457761"/>
                  <a:ext cx="1308100" cy="2787650"/>
                </a:xfrm>
                <a:custGeom>
                  <a:avLst/>
                  <a:gdLst>
                    <a:gd name="T0" fmla="*/ 0 w 824"/>
                    <a:gd name="T1" fmla="*/ 0 h 1756"/>
                    <a:gd name="T2" fmla="*/ 0 w 824"/>
                    <a:gd name="T3" fmla="*/ 686 h 1756"/>
                    <a:gd name="T4" fmla="*/ 80 w 824"/>
                    <a:gd name="T5" fmla="*/ 686 h 1756"/>
                    <a:gd name="T6" fmla="*/ 80 w 824"/>
                    <a:gd name="T7" fmla="*/ 636 h 1756"/>
                    <a:gd name="T8" fmla="*/ 745 w 824"/>
                    <a:gd name="T9" fmla="*/ 636 h 1756"/>
                    <a:gd name="T10" fmla="*/ 745 w 824"/>
                    <a:gd name="T11" fmla="*/ 743 h 1756"/>
                    <a:gd name="T12" fmla="*/ 410 w 824"/>
                    <a:gd name="T13" fmla="*/ 743 h 1756"/>
                    <a:gd name="T14" fmla="*/ 410 w 824"/>
                    <a:gd name="T15" fmla="*/ 821 h 1756"/>
                    <a:gd name="T16" fmla="*/ 745 w 824"/>
                    <a:gd name="T17" fmla="*/ 821 h 1756"/>
                    <a:gd name="T18" fmla="*/ 745 w 824"/>
                    <a:gd name="T19" fmla="*/ 928 h 1756"/>
                    <a:gd name="T20" fmla="*/ 410 w 824"/>
                    <a:gd name="T21" fmla="*/ 928 h 1756"/>
                    <a:gd name="T22" fmla="*/ 410 w 824"/>
                    <a:gd name="T23" fmla="*/ 1006 h 1756"/>
                    <a:gd name="T24" fmla="*/ 745 w 824"/>
                    <a:gd name="T25" fmla="*/ 1006 h 1756"/>
                    <a:gd name="T26" fmla="*/ 745 w 824"/>
                    <a:gd name="T27" fmla="*/ 1113 h 1756"/>
                    <a:gd name="T28" fmla="*/ 410 w 824"/>
                    <a:gd name="T29" fmla="*/ 1113 h 1756"/>
                    <a:gd name="T30" fmla="*/ 410 w 824"/>
                    <a:gd name="T31" fmla="*/ 1191 h 1756"/>
                    <a:gd name="T32" fmla="*/ 745 w 824"/>
                    <a:gd name="T33" fmla="*/ 1191 h 1756"/>
                    <a:gd name="T34" fmla="*/ 745 w 824"/>
                    <a:gd name="T35" fmla="*/ 1298 h 1756"/>
                    <a:gd name="T36" fmla="*/ 410 w 824"/>
                    <a:gd name="T37" fmla="*/ 1298 h 1756"/>
                    <a:gd name="T38" fmla="*/ 410 w 824"/>
                    <a:gd name="T39" fmla="*/ 1374 h 1756"/>
                    <a:gd name="T40" fmla="*/ 745 w 824"/>
                    <a:gd name="T41" fmla="*/ 1374 h 1756"/>
                    <a:gd name="T42" fmla="*/ 745 w 824"/>
                    <a:gd name="T43" fmla="*/ 1480 h 1756"/>
                    <a:gd name="T44" fmla="*/ 410 w 824"/>
                    <a:gd name="T45" fmla="*/ 1480 h 1756"/>
                    <a:gd name="T46" fmla="*/ 410 w 824"/>
                    <a:gd name="T47" fmla="*/ 1756 h 1756"/>
                    <a:gd name="T48" fmla="*/ 451 w 824"/>
                    <a:gd name="T49" fmla="*/ 1756 h 1756"/>
                    <a:gd name="T50" fmla="*/ 451 w 824"/>
                    <a:gd name="T51" fmla="*/ 1547 h 1756"/>
                    <a:gd name="T52" fmla="*/ 560 w 824"/>
                    <a:gd name="T53" fmla="*/ 1547 h 1756"/>
                    <a:gd name="T54" fmla="*/ 560 w 824"/>
                    <a:gd name="T55" fmla="*/ 1756 h 1756"/>
                    <a:gd name="T56" fmla="*/ 824 w 824"/>
                    <a:gd name="T57" fmla="*/ 1756 h 1756"/>
                    <a:gd name="T58" fmla="*/ 824 w 824"/>
                    <a:gd name="T59" fmla="*/ 0 h 1756"/>
                    <a:gd name="T60" fmla="*/ 0 w 824"/>
                    <a:gd name="T61" fmla="*/ 0 h 1756"/>
                    <a:gd name="T62" fmla="*/ 745 w 824"/>
                    <a:gd name="T63" fmla="*/ 558 h 1756"/>
                    <a:gd name="T64" fmla="*/ 80 w 824"/>
                    <a:gd name="T65" fmla="*/ 558 h 1756"/>
                    <a:gd name="T66" fmla="*/ 80 w 824"/>
                    <a:gd name="T67" fmla="*/ 451 h 1756"/>
                    <a:gd name="T68" fmla="*/ 745 w 824"/>
                    <a:gd name="T69" fmla="*/ 451 h 1756"/>
                    <a:gd name="T70" fmla="*/ 745 w 824"/>
                    <a:gd name="T71" fmla="*/ 558 h 1756"/>
                    <a:gd name="T72" fmla="*/ 745 w 824"/>
                    <a:gd name="T73" fmla="*/ 375 h 1756"/>
                    <a:gd name="T74" fmla="*/ 80 w 824"/>
                    <a:gd name="T75" fmla="*/ 375 h 1756"/>
                    <a:gd name="T76" fmla="*/ 80 w 824"/>
                    <a:gd name="T77" fmla="*/ 268 h 1756"/>
                    <a:gd name="T78" fmla="*/ 745 w 824"/>
                    <a:gd name="T79" fmla="*/ 268 h 1756"/>
                    <a:gd name="T80" fmla="*/ 745 w 824"/>
                    <a:gd name="T81" fmla="*/ 375 h 1756"/>
                    <a:gd name="T82" fmla="*/ 745 w 824"/>
                    <a:gd name="T83" fmla="*/ 190 h 1756"/>
                    <a:gd name="T84" fmla="*/ 80 w 824"/>
                    <a:gd name="T85" fmla="*/ 190 h 1756"/>
                    <a:gd name="T86" fmla="*/ 80 w 824"/>
                    <a:gd name="T87" fmla="*/ 83 h 1756"/>
                    <a:gd name="T88" fmla="*/ 745 w 824"/>
                    <a:gd name="T89" fmla="*/ 83 h 1756"/>
                    <a:gd name="T90" fmla="*/ 745 w 824"/>
                    <a:gd name="T91" fmla="*/ 190 h 1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4" h="1756">
                      <a:moveTo>
                        <a:pt x="0" y="0"/>
                      </a:moveTo>
                      <a:lnTo>
                        <a:pt x="0" y="686"/>
                      </a:lnTo>
                      <a:lnTo>
                        <a:pt x="80" y="686"/>
                      </a:lnTo>
                      <a:lnTo>
                        <a:pt x="80" y="636"/>
                      </a:lnTo>
                      <a:lnTo>
                        <a:pt x="745" y="636"/>
                      </a:lnTo>
                      <a:lnTo>
                        <a:pt x="745" y="743"/>
                      </a:lnTo>
                      <a:lnTo>
                        <a:pt x="410" y="743"/>
                      </a:lnTo>
                      <a:lnTo>
                        <a:pt x="410" y="821"/>
                      </a:lnTo>
                      <a:lnTo>
                        <a:pt x="745" y="821"/>
                      </a:lnTo>
                      <a:lnTo>
                        <a:pt x="745" y="928"/>
                      </a:lnTo>
                      <a:lnTo>
                        <a:pt x="410" y="928"/>
                      </a:lnTo>
                      <a:lnTo>
                        <a:pt x="410" y="1006"/>
                      </a:lnTo>
                      <a:lnTo>
                        <a:pt x="745" y="1006"/>
                      </a:lnTo>
                      <a:lnTo>
                        <a:pt x="745" y="1113"/>
                      </a:lnTo>
                      <a:lnTo>
                        <a:pt x="410" y="1113"/>
                      </a:lnTo>
                      <a:lnTo>
                        <a:pt x="410" y="1191"/>
                      </a:lnTo>
                      <a:lnTo>
                        <a:pt x="745" y="1191"/>
                      </a:lnTo>
                      <a:lnTo>
                        <a:pt x="745" y="1298"/>
                      </a:lnTo>
                      <a:lnTo>
                        <a:pt x="410" y="1298"/>
                      </a:lnTo>
                      <a:lnTo>
                        <a:pt x="410" y="1374"/>
                      </a:lnTo>
                      <a:lnTo>
                        <a:pt x="745" y="1374"/>
                      </a:lnTo>
                      <a:lnTo>
                        <a:pt x="745" y="1480"/>
                      </a:lnTo>
                      <a:lnTo>
                        <a:pt x="410" y="1480"/>
                      </a:lnTo>
                      <a:lnTo>
                        <a:pt x="410" y="1756"/>
                      </a:lnTo>
                      <a:lnTo>
                        <a:pt x="451" y="1756"/>
                      </a:lnTo>
                      <a:lnTo>
                        <a:pt x="451" y="1547"/>
                      </a:lnTo>
                      <a:lnTo>
                        <a:pt x="560" y="1547"/>
                      </a:lnTo>
                      <a:lnTo>
                        <a:pt x="560" y="1756"/>
                      </a:lnTo>
                      <a:lnTo>
                        <a:pt x="824" y="1756"/>
                      </a:lnTo>
                      <a:lnTo>
                        <a:pt x="824" y="0"/>
                      </a:lnTo>
                      <a:lnTo>
                        <a:pt x="0" y="0"/>
                      </a:lnTo>
                      <a:close/>
                      <a:moveTo>
                        <a:pt x="745" y="558"/>
                      </a:moveTo>
                      <a:lnTo>
                        <a:pt x="80" y="558"/>
                      </a:lnTo>
                      <a:lnTo>
                        <a:pt x="80" y="451"/>
                      </a:lnTo>
                      <a:lnTo>
                        <a:pt x="745" y="451"/>
                      </a:lnTo>
                      <a:lnTo>
                        <a:pt x="745" y="558"/>
                      </a:lnTo>
                      <a:close/>
                      <a:moveTo>
                        <a:pt x="745" y="375"/>
                      </a:moveTo>
                      <a:lnTo>
                        <a:pt x="80" y="375"/>
                      </a:lnTo>
                      <a:lnTo>
                        <a:pt x="80" y="268"/>
                      </a:lnTo>
                      <a:lnTo>
                        <a:pt x="745" y="268"/>
                      </a:lnTo>
                      <a:lnTo>
                        <a:pt x="745" y="375"/>
                      </a:lnTo>
                      <a:close/>
                      <a:moveTo>
                        <a:pt x="745" y="190"/>
                      </a:moveTo>
                      <a:lnTo>
                        <a:pt x="80" y="190"/>
                      </a:lnTo>
                      <a:lnTo>
                        <a:pt x="80" y="83"/>
                      </a:lnTo>
                      <a:lnTo>
                        <a:pt x="745" y="83"/>
                      </a:lnTo>
                      <a:lnTo>
                        <a:pt x="745" y="190"/>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13" name="Rectangle 12"/>
              <p:cNvSpPr/>
              <p:nvPr/>
            </p:nvSpPr>
            <p:spPr>
              <a:xfrm>
                <a:off x="8123175" y="5099960"/>
                <a:ext cx="1449628" cy="369332"/>
              </a:xfrm>
              <a:prstGeom prst="rect">
                <a:avLst/>
              </a:prstGeom>
            </p:spPr>
            <p:txBody>
              <a:bodyPr wrap="none">
                <a:spAutoFit/>
              </a:bodyPr>
              <a:lstStyle/>
              <a:p>
                <a:r>
                  <a:rPr lang="en-US" dirty="0">
                    <a:solidFill>
                      <a:srgbClr val="FFFFFF"/>
                    </a:solidFill>
                  </a:rPr>
                  <a:t>On Premises</a:t>
                </a:r>
              </a:p>
            </p:txBody>
          </p:sp>
        </p:grpSp>
        <p:grpSp>
          <p:nvGrpSpPr>
            <p:cNvPr id="7" name="Group 6"/>
            <p:cNvGrpSpPr/>
            <p:nvPr/>
          </p:nvGrpSpPr>
          <p:grpSpPr>
            <a:xfrm>
              <a:off x="8354162" y="5247668"/>
              <a:ext cx="1861006" cy="1567294"/>
              <a:chOff x="9804660" y="5099960"/>
              <a:chExt cx="1861006" cy="1567294"/>
            </a:xfrm>
          </p:grpSpPr>
          <p:sp>
            <p:nvSpPr>
              <p:cNvPr id="8" name="Rectangle 7"/>
              <p:cNvSpPr/>
              <p:nvPr/>
            </p:nvSpPr>
            <p:spPr>
              <a:xfrm>
                <a:off x="9804660" y="5099960"/>
                <a:ext cx="1828800" cy="13716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pic>
            <p:nvPicPr>
              <p:cNvPr id="9" name="Picture 2" descr="\\MAGNUM\Projects\Microsoft\Cloud Power FY12\Design\ICONS_PNG\Tower.png"/>
              <p:cNvPicPr>
                <a:picLocks noChangeAspect="1" noChangeArrowheads="1"/>
              </p:cNvPicPr>
              <p:nvPr/>
            </p:nvPicPr>
            <p:blipFill>
              <a:blip r:embed="rId4" cstate="print">
                <a:lum bright="100000" contrast="100000"/>
              </a:blip>
              <a:stretch>
                <a:fillRect/>
              </a:stretch>
            </p:blipFill>
            <p:spPr bwMode="auto">
              <a:xfrm>
                <a:off x="9972139" y="5173413"/>
                <a:ext cx="1493841" cy="1493841"/>
              </a:xfrm>
              <a:prstGeom prst="rect">
                <a:avLst/>
              </a:prstGeom>
              <a:noFill/>
            </p:spPr>
          </p:pic>
          <p:sp>
            <p:nvSpPr>
              <p:cNvPr id="10" name="Rectangle 9"/>
              <p:cNvSpPr/>
              <p:nvPr/>
            </p:nvSpPr>
            <p:spPr>
              <a:xfrm>
                <a:off x="9846129" y="5099960"/>
                <a:ext cx="1819537" cy="369332"/>
              </a:xfrm>
              <a:prstGeom prst="rect">
                <a:avLst/>
              </a:prstGeom>
            </p:spPr>
            <p:txBody>
              <a:bodyPr wrap="none">
                <a:spAutoFit/>
              </a:bodyPr>
              <a:lstStyle/>
              <a:p>
                <a:r>
                  <a:rPr lang="en-US" dirty="0">
                    <a:solidFill>
                      <a:srgbClr val="FFFFFF"/>
                    </a:solidFill>
                  </a:rPr>
                  <a:t>Service Provider</a:t>
                </a:r>
              </a:p>
            </p:txBody>
          </p:sp>
        </p:grpSp>
      </p:grpSp>
      <p:sp>
        <p:nvSpPr>
          <p:cNvPr id="28" name="Rectangle 27"/>
          <p:cNvSpPr/>
          <p:nvPr/>
        </p:nvSpPr>
        <p:spPr>
          <a:xfrm>
            <a:off x="5516591" y="775876"/>
            <a:ext cx="1828800" cy="369332"/>
          </a:xfrm>
          <a:prstGeom prst="rect">
            <a:avLst/>
          </a:prstGeom>
        </p:spPr>
        <p:txBody>
          <a:bodyPr wrap="square">
            <a:spAutoFit/>
          </a:bodyPr>
          <a:lstStyle/>
          <a:p>
            <a:pPr algn="ctr"/>
            <a:endParaRPr lang="en-US" dirty="0">
              <a:solidFill>
                <a:srgbClr val="000000"/>
              </a:solidFill>
              <a:latin typeface="Segoe UI Light" panose="020B0502040204020203" pitchFamily="34" charset="0"/>
              <a:cs typeface="Segoe UI Light" panose="020B0502040204020203" pitchFamily="34" charset="0"/>
            </a:endParaRPr>
          </a:p>
        </p:txBody>
      </p:sp>
      <p:grpSp>
        <p:nvGrpSpPr>
          <p:cNvPr id="29" name="Group 28"/>
          <p:cNvGrpSpPr/>
          <p:nvPr/>
        </p:nvGrpSpPr>
        <p:grpSpPr>
          <a:xfrm>
            <a:off x="5336855" y="376159"/>
            <a:ext cx="6450227" cy="2011680"/>
            <a:chOff x="3912469" y="425087"/>
            <a:chExt cx="6450227" cy="2011680"/>
          </a:xfrm>
        </p:grpSpPr>
        <p:sp>
          <p:nvSpPr>
            <p:cNvPr id="30" name="Rectangle 29"/>
            <p:cNvSpPr/>
            <p:nvPr/>
          </p:nvSpPr>
          <p:spPr>
            <a:xfrm>
              <a:off x="3912469" y="425087"/>
              <a:ext cx="6450227" cy="2011680"/>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Container Management</a:t>
              </a:r>
            </a:p>
          </p:txBody>
        </p:sp>
        <p:grpSp>
          <p:nvGrpSpPr>
            <p:cNvPr id="31" name="Group 30"/>
            <p:cNvGrpSpPr/>
            <p:nvPr/>
          </p:nvGrpSpPr>
          <p:grpSpPr>
            <a:xfrm>
              <a:off x="4101544" y="906046"/>
              <a:ext cx="1828800" cy="1371600"/>
              <a:chOff x="4092204" y="824804"/>
              <a:chExt cx="1828800" cy="1371600"/>
            </a:xfrm>
          </p:grpSpPr>
          <p:sp>
            <p:nvSpPr>
              <p:cNvPr id="38" name="Rectangle 37"/>
              <p:cNvSpPr/>
              <p:nvPr/>
            </p:nvSpPr>
            <p:spPr>
              <a:xfrm>
                <a:off x="4092204" y="824804"/>
                <a:ext cx="1828800" cy="1371600"/>
              </a:xfrm>
              <a:prstGeom prst="rect">
                <a:avLst/>
              </a:prstGeom>
              <a:solidFill>
                <a:schemeClr val="accent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US">
                    <a:solidFill>
                      <a:srgbClr val="FFFFFF"/>
                    </a:solidFill>
                  </a:rPr>
                  <a:t>PowerShell</a:t>
                </a:r>
              </a:p>
            </p:txBody>
          </p:sp>
          <p:pic>
            <p:nvPicPr>
              <p:cNvPr id="39" name="Picture 3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4568" y="1242108"/>
                <a:ext cx="884073" cy="884073"/>
              </a:xfrm>
              <a:prstGeom prst="rect">
                <a:avLst/>
              </a:prstGeom>
              <a:ln w="38100">
                <a:solidFill>
                  <a:schemeClr val="accent1"/>
                </a:solidFill>
              </a:ln>
            </p:spPr>
          </p:pic>
        </p:grpSp>
        <p:grpSp>
          <p:nvGrpSpPr>
            <p:cNvPr id="32" name="Group 31"/>
            <p:cNvGrpSpPr/>
            <p:nvPr/>
          </p:nvGrpSpPr>
          <p:grpSpPr>
            <a:xfrm>
              <a:off x="8363502" y="906046"/>
              <a:ext cx="1828800" cy="1388456"/>
              <a:chOff x="8354162" y="845633"/>
              <a:chExt cx="1828800" cy="1388456"/>
            </a:xfrm>
          </p:grpSpPr>
          <p:sp>
            <p:nvSpPr>
              <p:cNvPr id="36" name="Rectangle 35"/>
              <p:cNvSpPr/>
              <p:nvPr/>
            </p:nvSpPr>
            <p:spPr>
              <a:xfrm>
                <a:off x="8354162" y="845633"/>
                <a:ext cx="1828800" cy="1371600"/>
              </a:xfrm>
              <a:prstGeom prst="rect">
                <a:avLst/>
              </a:prstGeom>
              <a:solidFill>
                <a:schemeClr val="accent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US">
                    <a:solidFill>
                      <a:srgbClr val="FFFFFF"/>
                    </a:solidFill>
                  </a:rPr>
                  <a:t>Others</a:t>
                </a:r>
              </a:p>
            </p:txBody>
          </p:sp>
          <p:pic>
            <p:nvPicPr>
              <p:cNvPr id="37" name="Picture 2" descr="C:\Users\mitchellg\Desktop\Automated_2.png"/>
              <p:cNvPicPr>
                <a:picLocks noChangeAspect="1" noChangeArrowheads="1"/>
              </p:cNvPicPr>
              <p:nvPr/>
            </p:nvPicPr>
            <p:blipFill>
              <a:blip r:embed="rId6" cstate="print">
                <a:lum bright="100000"/>
              </a:blip>
              <a:srcRect/>
              <a:stretch>
                <a:fillRect/>
              </a:stretch>
            </p:blipFill>
            <p:spPr bwMode="auto">
              <a:xfrm>
                <a:off x="8662935" y="1022834"/>
                <a:ext cx="1211255" cy="1211255"/>
              </a:xfrm>
              <a:prstGeom prst="rect">
                <a:avLst/>
              </a:prstGeom>
              <a:noFill/>
              <a:ln w="38100">
                <a:noFill/>
              </a:ln>
            </p:spPr>
          </p:pic>
        </p:grpSp>
        <p:grpSp>
          <p:nvGrpSpPr>
            <p:cNvPr id="33" name="Group 32"/>
            <p:cNvGrpSpPr/>
            <p:nvPr/>
          </p:nvGrpSpPr>
          <p:grpSpPr>
            <a:xfrm>
              <a:off x="6183202" y="906046"/>
              <a:ext cx="1956396" cy="1371600"/>
              <a:chOff x="6173862" y="845633"/>
              <a:chExt cx="1956396" cy="1371600"/>
            </a:xfrm>
          </p:grpSpPr>
          <p:sp>
            <p:nvSpPr>
              <p:cNvPr id="34" name="Rectangle 33"/>
              <p:cNvSpPr/>
              <p:nvPr/>
            </p:nvSpPr>
            <p:spPr>
              <a:xfrm>
                <a:off x="6237660" y="845633"/>
                <a:ext cx="1828800" cy="1371600"/>
              </a:xfrm>
              <a:prstGeom prst="rect">
                <a:avLst/>
              </a:prstGeom>
              <a:solidFill>
                <a:schemeClr val="accent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ctr"/>
                <a:r>
                  <a:rPr lang="en-US">
                    <a:solidFill>
                      <a:srgbClr val="FFFFFF"/>
                    </a:solidFill>
                  </a:rPr>
                  <a:t>Docker</a:t>
                </a:r>
              </a:p>
            </p:txBody>
          </p:sp>
          <p:pic>
            <p:nvPicPr>
              <p:cNvPr id="35" name="Picture 3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3862" y="1291188"/>
                <a:ext cx="1956396" cy="672474"/>
              </a:xfrm>
              <a:prstGeom prst="rect">
                <a:avLst/>
              </a:prstGeom>
              <a:ln w="38100">
                <a:noFill/>
              </a:ln>
            </p:spPr>
          </p:pic>
        </p:grpSp>
      </p:grpSp>
      <p:grpSp>
        <p:nvGrpSpPr>
          <p:cNvPr id="52" name="Group 51"/>
          <p:cNvGrpSpPr/>
          <p:nvPr/>
        </p:nvGrpSpPr>
        <p:grpSpPr>
          <a:xfrm>
            <a:off x="1129211" y="2496989"/>
            <a:ext cx="2400266" cy="3860226"/>
            <a:chOff x="1767013" y="2024075"/>
            <a:chExt cx="2050084" cy="3297046"/>
          </a:xfrm>
        </p:grpSpPr>
        <p:sp>
          <p:nvSpPr>
            <p:cNvPr id="41" name="Rectangle 40"/>
            <p:cNvSpPr/>
            <p:nvPr/>
          </p:nvSpPr>
          <p:spPr>
            <a:xfrm>
              <a:off x="1767013" y="2024075"/>
              <a:ext cx="2050084" cy="3297046"/>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Development Environments</a:t>
              </a:r>
            </a:p>
          </p:txBody>
        </p:sp>
        <p:grpSp>
          <p:nvGrpSpPr>
            <p:cNvPr id="42" name="Group 41"/>
            <p:cNvGrpSpPr/>
            <p:nvPr/>
          </p:nvGrpSpPr>
          <p:grpSpPr>
            <a:xfrm>
              <a:off x="1877655" y="2901344"/>
              <a:ext cx="1828800" cy="685800"/>
              <a:chOff x="3366086" y="2513564"/>
              <a:chExt cx="1828800" cy="685800"/>
            </a:xfrm>
          </p:grpSpPr>
          <p:sp>
            <p:nvSpPr>
              <p:cNvPr id="49" name="Rectangle 48"/>
              <p:cNvSpPr/>
              <p:nvPr/>
            </p:nvSpPr>
            <p:spPr>
              <a:xfrm>
                <a:off x="3366086" y="2513564"/>
                <a:ext cx="1828800" cy="6858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pic>
            <p:nvPicPr>
              <p:cNvPr id="50" name="Picture 4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49334" y="2636317"/>
                <a:ext cx="1657240" cy="469364"/>
              </a:xfrm>
              <a:prstGeom prst="rect">
                <a:avLst/>
              </a:prstGeom>
            </p:spPr>
          </p:pic>
        </p:grpSp>
        <p:sp>
          <p:nvSpPr>
            <p:cNvPr id="47" name="Rectangle 46"/>
            <p:cNvSpPr/>
            <p:nvPr/>
          </p:nvSpPr>
          <p:spPr>
            <a:xfrm>
              <a:off x="1875123" y="4555788"/>
              <a:ext cx="1828800" cy="6858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solidFill>
                    <a:srgbClr val="FFFFFF"/>
                  </a:solidFill>
                </a:rPr>
                <a:t>Others…</a:t>
              </a:r>
              <a:endParaRPr lang="en-US" dirty="0">
                <a:solidFill>
                  <a:srgbClr val="FFFFFF"/>
                </a:solidFill>
              </a:endParaRPr>
            </a:p>
          </p:txBody>
        </p:sp>
        <p:grpSp>
          <p:nvGrpSpPr>
            <p:cNvPr id="44" name="Group 43"/>
            <p:cNvGrpSpPr/>
            <p:nvPr/>
          </p:nvGrpSpPr>
          <p:grpSpPr>
            <a:xfrm>
              <a:off x="1877655" y="3733396"/>
              <a:ext cx="1828800" cy="685800"/>
              <a:chOff x="1874706" y="3937841"/>
              <a:chExt cx="1828800" cy="685800"/>
            </a:xfrm>
          </p:grpSpPr>
          <p:sp>
            <p:nvSpPr>
              <p:cNvPr id="45" name="Rectangle 44"/>
              <p:cNvSpPr/>
              <p:nvPr/>
            </p:nvSpPr>
            <p:spPr>
              <a:xfrm>
                <a:off x="1874706" y="3937841"/>
                <a:ext cx="1828800" cy="6858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pic>
            <p:nvPicPr>
              <p:cNvPr id="46" name="Picture 4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85526" y="4115446"/>
                <a:ext cx="1407161" cy="330590"/>
              </a:xfrm>
              <a:prstGeom prst="rect">
                <a:avLst/>
              </a:prstGeom>
            </p:spPr>
          </p:pic>
        </p:grpSp>
      </p:grpSp>
      <p:sp>
        <p:nvSpPr>
          <p:cNvPr id="53" name="TextBox 52"/>
          <p:cNvSpPr txBox="1"/>
          <p:nvPr/>
        </p:nvSpPr>
        <p:spPr>
          <a:xfrm>
            <a:off x="-26900" y="0"/>
            <a:ext cx="5337771" cy="2034403"/>
          </a:xfrm>
          <a:prstGeom prst="rect">
            <a:avLst/>
          </a:prstGeom>
          <a:noFill/>
        </p:spPr>
        <p:txBody>
          <a:bodyPr wrap="square" lIns="182880" tIns="146304" rIns="182880" bIns="146304" rtlCol="0">
            <a:spAutoFit/>
          </a:bodyPr>
          <a:lstStyle/>
          <a:p>
            <a:pPr>
              <a:lnSpc>
                <a:spcPct val="90000"/>
              </a:lnSpc>
              <a:spcAft>
                <a:spcPts val="600"/>
              </a:spcAft>
            </a:pPr>
            <a:r>
              <a:rPr lang="en-US" sz="6000" i="1" dirty="0">
                <a:gradFill>
                  <a:gsLst>
                    <a:gs pos="2917">
                      <a:srgbClr val="FFFFFF"/>
                    </a:gs>
                    <a:gs pos="30000">
                      <a:srgbClr val="FFFFFF"/>
                    </a:gs>
                  </a:gsLst>
                  <a:lin ang="5400000" scaled="0"/>
                </a:gradFill>
              </a:rPr>
              <a:t>The </a:t>
            </a:r>
            <a:r>
              <a:rPr lang="en-US" sz="6000" i="1" dirty="0" smtClean="0">
                <a:gradFill>
                  <a:gsLst>
                    <a:gs pos="2917">
                      <a:srgbClr val="FFFFFF"/>
                    </a:gs>
                    <a:gs pos="30000">
                      <a:srgbClr val="FFFFFF"/>
                    </a:gs>
                  </a:gsLst>
                  <a:lin ang="5400000" scaled="0"/>
                </a:gradFill>
              </a:rPr>
              <a:t>right</a:t>
            </a:r>
          </a:p>
          <a:p>
            <a:pPr>
              <a:lnSpc>
                <a:spcPct val="90000"/>
              </a:lnSpc>
              <a:spcAft>
                <a:spcPts val="600"/>
              </a:spcAft>
            </a:pPr>
            <a:r>
              <a:rPr lang="en-US" sz="6000" i="1" dirty="0">
                <a:gradFill>
                  <a:gsLst>
                    <a:gs pos="2917">
                      <a:srgbClr val="FFFFFF"/>
                    </a:gs>
                    <a:gs pos="30000">
                      <a:srgbClr val="FFFFFF"/>
                    </a:gs>
                  </a:gsLst>
                  <a:lin ang="5400000" scaled="0"/>
                </a:gradFill>
              </a:rPr>
              <a:t> </a:t>
            </a:r>
            <a:r>
              <a:rPr lang="en-US" sz="6000" i="1" dirty="0" smtClean="0">
                <a:gradFill>
                  <a:gsLst>
                    <a:gs pos="2917">
                      <a:srgbClr val="FFFFFF"/>
                    </a:gs>
                    <a:gs pos="30000">
                      <a:srgbClr val="FFFFFF"/>
                    </a:gs>
                  </a:gsLst>
                  <a:lin ang="5400000" scaled="0"/>
                </a:gradFill>
              </a:rPr>
              <a:t> tools for you</a:t>
            </a:r>
            <a:r>
              <a:rPr lang="en-US" sz="6000" i="1" dirty="0">
                <a:gradFill>
                  <a:gsLst>
                    <a:gs pos="2917">
                      <a:srgbClr val="FFFFFF"/>
                    </a:gs>
                    <a:gs pos="30000">
                      <a:srgbClr val="FFFFFF"/>
                    </a:gs>
                  </a:gsLst>
                  <a:lin ang="5400000" scaled="0"/>
                </a:gradFill>
              </a:rPr>
              <a:t>.</a:t>
            </a:r>
          </a:p>
        </p:txBody>
      </p:sp>
      <p:grpSp>
        <p:nvGrpSpPr>
          <p:cNvPr id="19" name="Group 18"/>
          <p:cNvGrpSpPr/>
          <p:nvPr/>
        </p:nvGrpSpPr>
        <p:grpSpPr>
          <a:xfrm>
            <a:off x="5356339" y="2506662"/>
            <a:ext cx="6450227" cy="2011680"/>
            <a:chOff x="5356339" y="2506662"/>
            <a:chExt cx="6450227" cy="2011680"/>
          </a:xfrm>
        </p:grpSpPr>
        <p:grpSp>
          <p:nvGrpSpPr>
            <p:cNvPr id="23" name="Group 22"/>
            <p:cNvGrpSpPr/>
            <p:nvPr/>
          </p:nvGrpSpPr>
          <p:grpSpPr>
            <a:xfrm>
              <a:off x="5356339" y="2506662"/>
              <a:ext cx="6450227" cy="2011680"/>
              <a:chOff x="5347341" y="2513877"/>
              <a:chExt cx="6450227" cy="2011680"/>
            </a:xfrm>
          </p:grpSpPr>
          <p:sp>
            <p:nvSpPr>
              <p:cNvPr id="20" name="Rectangle 19"/>
              <p:cNvSpPr/>
              <p:nvPr/>
            </p:nvSpPr>
            <p:spPr>
              <a:xfrm>
                <a:off x="5347341" y="2513877"/>
                <a:ext cx="6450227" cy="2011680"/>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Container Technologies</a:t>
                </a:r>
              </a:p>
            </p:txBody>
          </p:sp>
          <p:sp>
            <p:nvSpPr>
              <p:cNvPr id="67" name="Rectangle 22"/>
              <p:cNvSpPr/>
              <p:nvPr/>
            </p:nvSpPr>
            <p:spPr>
              <a:xfrm>
                <a:off x="8778594" y="2967709"/>
                <a:ext cx="2442947" cy="1464663"/>
              </a:xfrm>
              <a:prstGeom prst="rect">
                <a:avLst/>
              </a:prstGeom>
              <a:solidFill>
                <a:schemeClr val="accent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tIns="182880" rtlCol="0" anchor="t"/>
              <a:lstStyle/>
              <a:p>
                <a:pPr algn="ctr">
                  <a:lnSpc>
                    <a:spcPct val="90000"/>
                  </a:lnSpc>
                  <a:spcAft>
                    <a:spcPts val="600"/>
                  </a:spcAft>
                </a:pPr>
                <a:r>
                  <a:rPr lang="en-US" sz="2000" dirty="0">
                    <a:gradFill>
                      <a:gsLst>
                        <a:gs pos="2917">
                          <a:srgbClr val="FFFFFF"/>
                        </a:gs>
                        <a:gs pos="30000">
                          <a:srgbClr val="FFFFFF"/>
                        </a:gs>
                      </a:gsLst>
                      <a:lin ang="5400000" scaled="0"/>
                    </a:gradFill>
                  </a:rPr>
                  <a:t>Linux</a:t>
                </a:r>
                <a:endParaRPr lang="en-US" sz="2800" dirty="0">
                  <a:gradFill>
                    <a:gsLst>
                      <a:gs pos="2917">
                        <a:srgbClr val="FFFFFF"/>
                      </a:gs>
                      <a:gs pos="30000">
                        <a:srgbClr val="FFFFFF"/>
                      </a:gs>
                    </a:gsLst>
                    <a:lin ang="5400000" scaled="0"/>
                  </a:gradFill>
                </a:endParaRPr>
              </a:p>
            </p:txBody>
          </p:sp>
          <p:sp>
            <p:nvSpPr>
              <p:cNvPr id="69" name="Rectangle 68"/>
              <p:cNvSpPr/>
              <p:nvPr/>
            </p:nvSpPr>
            <p:spPr>
              <a:xfrm>
                <a:off x="6083550" y="2971344"/>
                <a:ext cx="2442947" cy="1461028"/>
              </a:xfrm>
              <a:prstGeom prst="rect">
                <a:avLst/>
              </a:prstGeom>
              <a:solidFill>
                <a:schemeClr val="accent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400">
                  <a:solidFill>
                    <a:srgbClr val="FFFFFF"/>
                  </a:solidFill>
                </a:endParaRPr>
              </a:p>
            </p:txBody>
          </p:sp>
          <p:pic>
            <p:nvPicPr>
              <p:cNvPr id="74" name="Picture 7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04506" y="2955565"/>
                <a:ext cx="2209142" cy="564133"/>
              </a:xfrm>
              <a:prstGeom prst="rect">
                <a:avLst/>
              </a:prstGeom>
              <a:ln w="38100">
                <a:noFill/>
              </a:ln>
            </p:spPr>
          </p:pic>
          <p:cxnSp>
            <p:nvCxnSpPr>
              <p:cNvPr id="87" name="Straight Connector 86"/>
              <p:cNvCxnSpPr/>
              <p:nvPr/>
            </p:nvCxnSpPr>
            <p:spPr>
              <a:xfrm>
                <a:off x="10517063" y="3622597"/>
                <a:ext cx="0" cy="636665"/>
              </a:xfrm>
              <a:prstGeom prst="line">
                <a:avLst/>
              </a:prstGeom>
              <a:ln w="381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pic>
          <p:nvPicPr>
            <p:cNvPr id="2" name="Picture 1"/>
            <p:cNvPicPr>
              <a:picLocks noChangeAspect="1"/>
            </p:cNvPicPr>
            <p:nvPr/>
          </p:nvPicPr>
          <p:blipFill>
            <a:blip r:embed="rId11"/>
            <a:stretch>
              <a:fillRect/>
            </a:stretch>
          </p:blipFill>
          <p:spPr>
            <a:xfrm>
              <a:off x="6538449" y="3445311"/>
              <a:ext cx="1544666" cy="883194"/>
            </a:xfrm>
            <a:prstGeom prst="rect">
              <a:avLst/>
            </a:prstGeom>
          </p:spPr>
        </p:pic>
        <p:pic>
          <p:nvPicPr>
            <p:cNvPr id="51" name="Picture 50"/>
            <p:cNvPicPr>
              <a:picLocks noChangeAspect="1"/>
            </p:cNvPicPr>
            <p:nvPr/>
          </p:nvPicPr>
          <p:blipFill>
            <a:blip r:embed="rId11"/>
            <a:stretch>
              <a:fillRect/>
            </a:stretch>
          </p:blipFill>
          <p:spPr>
            <a:xfrm>
              <a:off x="9236732" y="3483982"/>
              <a:ext cx="1544666" cy="883194"/>
            </a:xfrm>
            <a:prstGeom prst="rect">
              <a:avLst/>
            </a:prstGeom>
          </p:spPr>
        </p:pic>
      </p:grpSp>
    </p:spTree>
    <p:extLst>
      <p:ext uri="{BB962C8B-B14F-4D97-AF65-F5344CB8AC3E}">
        <p14:creationId xmlns:p14="http://schemas.microsoft.com/office/powerpoint/2010/main" val="27442751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900" y="0"/>
            <a:ext cx="5337771" cy="2034403"/>
          </a:xfrm>
          <a:prstGeom prst="rect">
            <a:avLst/>
          </a:prstGeom>
          <a:noFill/>
        </p:spPr>
        <p:txBody>
          <a:bodyPr wrap="square" lIns="182880" tIns="146304" rIns="182880" bIns="146304" rtlCol="0">
            <a:spAutoFit/>
          </a:bodyPr>
          <a:lstStyle/>
          <a:p>
            <a:pPr>
              <a:lnSpc>
                <a:spcPct val="90000"/>
              </a:lnSpc>
              <a:spcAft>
                <a:spcPts val="600"/>
              </a:spcAft>
            </a:pPr>
            <a:r>
              <a:rPr lang="en-US" sz="6000" i="1" dirty="0">
                <a:gradFill>
                  <a:gsLst>
                    <a:gs pos="2917">
                      <a:srgbClr val="FFFFFF"/>
                    </a:gs>
                    <a:gs pos="30000">
                      <a:srgbClr val="FFFFFF"/>
                    </a:gs>
                  </a:gsLst>
                  <a:lin ang="5400000" scaled="0"/>
                </a:gradFill>
              </a:rPr>
              <a:t>The </a:t>
            </a:r>
            <a:r>
              <a:rPr lang="en-US" sz="6000" i="1" dirty="0" smtClean="0">
                <a:gradFill>
                  <a:gsLst>
                    <a:gs pos="2917">
                      <a:srgbClr val="FFFFFF"/>
                    </a:gs>
                    <a:gs pos="30000">
                      <a:srgbClr val="FFFFFF"/>
                    </a:gs>
                  </a:gsLst>
                  <a:lin ang="5400000" scaled="0"/>
                </a:gradFill>
              </a:rPr>
              <a:t>right</a:t>
            </a:r>
          </a:p>
          <a:p>
            <a:pPr>
              <a:lnSpc>
                <a:spcPct val="90000"/>
              </a:lnSpc>
              <a:spcAft>
                <a:spcPts val="600"/>
              </a:spcAft>
            </a:pPr>
            <a:r>
              <a:rPr lang="en-US" sz="6000" i="1" dirty="0">
                <a:gradFill>
                  <a:gsLst>
                    <a:gs pos="2917">
                      <a:srgbClr val="FFFFFF"/>
                    </a:gs>
                    <a:gs pos="30000">
                      <a:srgbClr val="FFFFFF"/>
                    </a:gs>
                  </a:gsLst>
                  <a:lin ang="5400000" scaled="0"/>
                </a:gradFill>
              </a:rPr>
              <a:t> </a:t>
            </a:r>
            <a:r>
              <a:rPr lang="en-US" sz="6000" i="1" dirty="0" smtClean="0">
                <a:gradFill>
                  <a:gsLst>
                    <a:gs pos="2917">
                      <a:srgbClr val="FFFFFF"/>
                    </a:gs>
                    <a:gs pos="30000">
                      <a:srgbClr val="FFFFFF"/>
                    </a:gs>
                  </a:gsLst>
                  <a:lin ang="5400000" scaled="0"/>
                </a:gradFill>
              </a:rPr>
              <a:t> tools for you</a:t>
            </a:r>
            <a:r>
              <a:rPr lang="en-US" sz="6000" i="1" dirty="0">
                <a:gradFill>
                  <a:gsLst>
                    <a:gs pos="2917">
                      <a:srgbClr val="FFFFFF"/>
                    </a:gs>
                    <a:gs pos="30000">
                      <a:srgbClr val="FFFFFF"/>
                    </a:gs>
                  </a:gsLst>
                  <a:lin ang="5400000" scaled="0"/>
                </a:gradFill>
              </a:rPr>
              <a:t>.</a:t>
            </a:r>
          </a:p>
        </p:txBody>
      </p:sp>
      <p:grpSp>
        <p:nvGrpSpPr>
          <p:cNvPr id="9" name="Group 8"/>
          <p:cNvGrpSpPr/>
          <p:nvPr/>
        </p:nvGrpSpPr>
        <p:grpSpPr>
          <a:xfrm>
            <a:off x="6983220" y="467388"/>
            <a:ext cx="5334001" cy="2011680"/>
            <a:chOff x="6983220" y="467388"/>
            <a:chExt cx="5334001" cy="2011680"/>
          </a:xfrm>
        </p:grpSpPr>
        <p:sp>
          <p:nvSpPr>
            <p:cNvPr id="17" name="Rectangle 17"/>
            <p:cNvSpPr/>
            <p:nvPr/>
          </p:nvSpPr>
          <p:spPr>
            <a:xfrm>
              <a:off x="6983220" y="467388"/>
              <a:ext cx="5334001" cy="2011680"/>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Virtual Machines</a:t>
              </a:r>
            </a:p>
          </p:txBody>
        </p:sp>
        <p:grpSp>
          <p:nvGrpSpPr>
            <p:cNvPr id="46" name="Group 45"/>
            <p:cNvGrpSpPr/>
            <p:nvPr/>
          </p:nvGrpSpPr>
          <p:grpSpPr>
            <a:xfrm>
              <a:off x="7113149" y="875624"/>
              <a:ext cx="2442947" cy="1522686"/>
              <a:chOff x="6271965" y="2895843"/>
              <a:chExt cx="2442947" cy="1522686"/>
            </a:xfrm>
          </p:grpSpPr>
          <p:grpSp>
            <p:nvGrpSpPr>
              <p:cNvPr id="23" name="Group 22"/>
              <p:cNvGrpSpPr/>
              <p:nvPr/>
            </p:nvGrpSpPr>
            <p:grpSpPr>
              <a:xfrm>
                <a:off x="6271965" y="2895843"/>
                <a:ext cx="2442947" cy="1522686"/>
                <a:chOff x="6344173" y="2933129"/>
                <a:chExt cx="2442947" cy="1522686"/>
              </a:xfrm>
            </p:grpSpPr>
            <p:sp>
              <p:nvSpPr>
                <p:cNvPr id="24" name="Rectangle 23"/>
                <p:cNvSpPr/>
                <p:nvPr/>
              </p:nvSpPr>
              <p:spPr>
                <a:xfrm>
                  <a:off x="6344173" y="2939193"/>
                  <a:ext cx="2442947" cy="1516622"/>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400">
                    <a:solidFill>
                      <a:srgbClr val="FFFFFF"/>
                    </a:solidFill>
                  </a:endParaRPr>
                </a:p>
              </p:txBody>
            </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1810" y="2933129"/>
                  <a:ext cx="2209142" cy="564133"/>
                </a:xfrm>
                <a:prstGeom prst="rect">
                  <a:avLst/>
                </a:prstGeom>
              </p:spPr>
            </p:pic>
          </p:grpSp>
          <p:pic>
            <p:nvPicPr>
              <p:cNvPr id="28" name="Picture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1939" y="3566024"/>
                <a:ext cx="1840142" cy="676644"/>
              </a:xfrm>
              <a:prstGeom prst="rect">
                <a:avLst/>
              </a:prstGeom>
            </p:spPr>
          </p:pic>
        </p:grpSp>
        <p:grpSp>
          <p:nvGrpSpPr>
            <p:cNvPr id="2" name="Group 18"/>
            <p:cNvGrpSpPr/>
            <p:nvPr/>
          </p:nvGrpSpPr>
          <p:grpSpPr>
            <a:xfrm>
              <a:off x="9789902" y="875624"/>
              <a:ext cx="2442947" cy="1522685"/>
              <a:chOff x="8963690" y="2895843"/>
              <a:chExt cx="2442947" cy="1522685"/>
            </a:xfrm>
          </p:grpSpPr>
          <p:sp>
            <p:nvSpPr>
              <p:cNvPr id="21" name="Rectangle 22"/>
              <p:cNvSpPr/>
              <p:nvPr/>
            </p:nvSpPr>
            <p:spPr>
              <a:xfrm>
                <a:off x="8963690" y="2895843"/>
                <a:ext cx="2442947" cy="152268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tIns="182880" rtlCol="0" anchor="t"/>
              <a:lstStyle/>
              <a:p>
                <a:pPr algn="ctr">
                  <a:lnSpc>
                    <a:spcPct val="90000"/>
                  </a:lnSpc>
                  <a:spcAft>
                    <a:spcPts val="600"/>
                  </a:spcAft>
                </a:pPr>
                <a:r>
                  <a:rPr lang="en-US" sz="2000" dirty="0">
                    <a:gradFill>
                      <a:gsLst>
                        <a:gs pos="2917">
                          <a:srgbClr val="FFFFFF"/>
                        </a:gs>
                        <a:gs pos="30000">
                          <a:srgbClr val="FFFFFF"/>
                        </a:gs>
                      </a:gsLst>
                      <a:lin ang="5400000" scaled="0"/>
                    </a:gradFill>
                  </a:rPr>
                  <a:t>Linux</a:t>
                </a:r>
                <a:endParaRPr lang="en-US" sz="2800" dirty="0">
                  <a:gradFill>
                    <a:gsLst>
                      <a:gs pos="2917">
                        <a:srgbClr val="FFFFFF"/>
                      </a:gs>
                      <a:gs pos="30000">
                        <a:srgbClr val="FFFFFF"/>
                      </a:gs>
                    </a:gsLst>
                    <a:lin ang="5400000" scaled="0"/>
                  </a:gradFill>
                </a:endParaRPr>
              </a:p>
            </p:txBody>
          </p: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67730" y="3566024"/>
                <a:ext cx="1840142" cy="676644"/>
              </a:xfrm>
              <a:prstGeom prst="rect">
                <a:avLst/>
              </a:prstGeom>
            </p:spPr>
          </p:pic>
        </p:grpSp>
      </p:grpSp>
      <p:grpSp>
        <p:nvGrpSpPr>
          <p:cNvPr id="10" name="Group 9"/>
          <p:cNvGrpSpPr/>
          <p:nvPr/>
        </p:nvGrpSpPr>
        <p:grpSpPr>
          <a:xfrm>
            <a:off x="6983220" y="2664137"/>
            <a:ext cx="5334001" cy="2011680"/>
            <a:chOff x="6983220" y="2664137"/>
            <a:chExt cx="5334001" cy="2011680"/>
          </a:xfrm>
        </p:grpSpPr>
        <p:sp>
          <p:nvSpPr>
            <p:cNvPr id="51" name="Rectangle 21"/>
            <p:cNvSpPr/>
            <p:nvPr/>
          </p:nvSpPr>
          <p:spPr>
            <a:xfrm>
              <a:off x="6983220" y="2664137"/>
              <a:ext cx="5334001" cy="2011680"/>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Service Fabric</a:t>
              </a:r>
            </a:p>
          </p:txBody>
        </p:sp>
        <p:sp>
          <p:nvSpPr>
            <p:cNvPr id="69" name="Rectangle 25"/>
            <p:cNvSpPr/>
            <p:nvPr/>
          </p:nvSpPr>
          <p:spPr>
            <a:xfrm>
              <a:off x="7113148" y="3057476"/>
              <a:ext cx="5119702" cy="15166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pic>
          <p:nvPicPr>
            <p:cNvPr id="18" name="Picture 17"/>
            <p:cNvPicPr>
              <a:picLocks noChangeAspect="1"/>
            </p:cNvPicPr>
            <p:nvPr/>
          </p:nvPicPr>
          <p:blipFill>
            <a:blip r:embed="rId5"/>
            <a:stretch>
              <a:fillRect/>
            </a:stretch>
          </p:blipFill>
          <p:spPr>
            <a:xfrm>
              <a:off x="7169176" y="3171072"/>
              <a:ext cx="5038634" cy="1338612"/>
            </a:xfrm>
            <a:prstGeom prst="rect">
              <a:avLst/>
            </a:prstGeom>
          </p:spPr>
        </p:pic>
      </p:grpSp>
      <p:sp>
        <p:nvSpPr>
          <p:cNvPr id="62" name="Rectangle 2"/>
          <p:cNvSpPr/>
          <p:nvPr/>
        </p:nvSpPr>
        <p:spPr>
          <a:xfrm>
            <a:off x="763936" y="2310852"/>
            <a:ext cx="5334001" cy="2400719"/>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Development Frameworks </a:t>
            </a:r>
          </a:p>
          <a:p>
            <a:pPr algn="ctr"/>
            <a:r>
              <a:rPr lang="en-US" sz="2400" dirty="0">
                <a:solidFill>
                  <a:srgbClr val="0078D7"/>
                </a:solidFill>
              </a:rPr>
              <a:t>and Languages</a:t>
            </a:r>
          </a:p>
        </p:txBody>
      </p:sp>
      <p:sp>
        <p:nvSpPr>
          <p:cNvPr id="94" name="TextBox 93"/>
          <p:cNvSpPr txBox="1"/>
          <p:nvPr/>
        </p:nvSpPr>
        <p:spPr>
          <a:xfrm>
            <a:off x="870278" y="3041027"/>
            <a:ext cx="619400" cy="544765"/>
          </a:xfrm>
          <a:prstGeom prst="rect">
            <a:avLst/>
          </a:prstGeom>
          <a:solidFill>
            <a:schemeClr val="accent1">
              <a:alpha val="85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95" name="TextBox 94"/>
          <p:cNvSpPr txBox="1"/>
          <p:nvPr/>
        </p:nvSpPr>
        <p:spPr>
          <a:xfrm>
            <a:off x="1663084" y="3161390"/>
            <a:ext cx="1057021" cy="544765"/>
          </a:xfrm>
          <a:prstGeom prst="rect">
            <a:avLst/>
          </a:prstGeom>
          <a:solidFill>
            <a:schemeClr val="accent1">
              <a:alpha val="85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96" name="TextBox 95"/>
          <p:cNvSpPr txBox="1"/>
          <p:nvPr/>
        </p:nvSpPr>
        <p:spPr>
          <a:xfrm>
            <a:off x="1159807" y="3833946"/>
            <a:ext cx="869469" cy="544765"/>
          </a:xfrm>
          <a:prstGeom prst="rect">
            <a:avLst/>
          </a:prstGeom>
          <a:solidFill>
            <a:schemeClr val="accent1">
              <a:alpha val="85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97" name="TextBox 96"/>
          <p:cNvSpPr txBox="1"/>
          <p:nvPr/>
        </p:nvSpPr>
        <p:spPr>
          <a:xfrm>
            <a:off x="2825169" y="3543404"/>
            <a:ext cx="869469" cy="544765"/>
          </a:xfrm>
          <a:prstGeom prst="rect">
            <a:avLst/>
          </a:prstGeom>
          <a:solidFill>
            <a:schemeClr val="accent1">
              <a:alpha val="80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98" name="TextBox 97"/>
          <p:cNvSpPr txBox="1"/>
          <p:nvPr/>
        </p:nvSpPr>
        <p:spPr>
          <a:xfrm>
            <a:off x="2191594" y="3934906"/>
            <a:ext cx="1057021" cy="544765"/>
          </a:xfrm>
          <a:prstGeom prst="rect">
            <a:avLst/>
          </a:prstGeom>
          <a:solidFill>
            <a:schemeClr val="accent1">
              <a:alpha val="50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99" name="TextBox 98"/>
          <p:cNvSpPr txBox="1"/>
          <p:nvPr/>
        </p:nvSpPr>
        <p:spPr>
          <a:xfrm>
            <a:off x="3369690" y="3149250"/>
            <a:ext cx="806952" cy="544765"/>
          </a:xfrm>
          <a:prstGeom prst="rect">
            <a:avLst/>
          </a:prstGeom>
          <a:solidFill>
            <a:schemeClr val="accent1">
              <a:alpha val="85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100" name="TextBox 99"/>
          <p:cNvSpPr txBox="1"/>
          <p:nvPr/>
        </p:nvSpPr>
        <p:spPr>
          <a:xfrm>
            <a:off x="3878496" y="3939522"/>
            <a:ext cx="806952" cy="544765"/>
          </a:xfrm>
          <a:prstGeom prst="rect">
            <a:avLst/>
          </a:prstGeom>
          <a:solidFill>
            <a:schemeClr val="accent1">
              <a:alpha val="59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101" name="TextBox 100"/>
          <p:cNvSpPr txBox="1"/>
          <p:nvPr/>
        </p:nvSpPr>
        <p:spPr>
          <a:xfrm>
            <a:off x="3321869" y="3768106"/>
            <a:ext cx="806952" cy="544765"/>
          </a:xfrm>
          <a:prstGeom prst="rect">
            <a:avLst/>
          </a:prstGeom>
          <a:solidFill>
            <a:schemeClr val="accent1">
              <a:alpha val="85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102" name="TextBox 101"/>
          <p:cNvSpPr txBox="1"/>
          <p:nvPr/>
        </p:nvSpPr>
        <p:spPr>
          <a:xfrm>
            <a:off x="4374930" y="3306748"/>
            <a:ext cx="1057021" cy="544765"/>
          </a:xfrm>
          <a:prstGeom prst="rect">
            <a:avLst/>
          </a:prstGeom>
          <a:solidFill>
            <a:schemeClr val="accent1">
              <a:alpha val="80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103" name="TextBox 102"/>
          <p:cNvSpPr txBox="1"/>
          <p:nvPr/>
        </p:nvSpPr>
        <p:spPr>
          <a:xfrm>
            <a:off x="4623925" y="3823499"/>
            <a:ext cx="1057021" cy="544765"/>
          </a:xfrm>
          <a:prstGeom prst="rect">
            <a:avLst/>
          </a:prstGeom>
          <a:solidFill>
            <a:schemeClr val="accent1">
              <a:alpha val="85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104" name="TextBox 103"/>
          <p:cNvSpPr txBox="1"/>
          <p:nvPr/>
        </p:nvSpPr>
        <p:spPr>
          <a:xfrm>
            <a:off x="5096448" y="2945111"/>
            <a:ext cx="806952" cy="544765"/>
          </a:xfrm>
          <a:prstGeom prst="rect">
            <a:avLst/>
          </a:prstGeom>
          <a:solidFill>
            <a:schemeClr val="accent1">
              <a:alpha val="85000"/>
            </a:schemeClr>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       </a:t>
            </a:r>
            <a:endParaRPr lang="en-US" dirty="0">
              <a:solidFill>
                <a:srgbClr val="FFFFFF"/>
              </a:solidFill>
            </a:endParaRPr>
          </a:p>
        </p:txBody>
      </p:sp>
      <p:sp>
        <p:nvSpPr>
          <p:cNvPr id="53" name="TextBox 52"/>
          <p:cNvSpPr txBox="1"/>
          <p:nvPr/>
        </p:nvSpPr>
        <p:spPr>
          <a:xfrm>
            <a:off x="3832408" y="3607735"/>
            <a:ext cx="790922"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err="1">
                <a:solidFill>
                  <a:srgbClr val="FFFFFF"/>
                </a:solidFill>
              </a:rPr>
              <a:t>.Net</a:t>
            </a:r>
            <a:endParaRPr lang="en-US" dirty="0">
              <a:solidFill>
                <a:srgbClr val="FFFFFF"/>
              </a:solidFill>
            </a:endParaRPr>
          </a:p>
        </p:txBody>
      </p:sp>
      <p:sp>
        <p:nvSpPr>
          <p:cNvPr id="54" name="TextBox 53"/>
          <p:cNvSpPr txBox="1"/>
          <p:nvPr/>
        </p:nvSpPr>
        <p:spPr>
          <a:xfrm>
            <a:off x="1085776" y="3212029"/>
            <a:ext cx="792525"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a:solidFill>
                  <a:srgbClr val="FFFFFF"/>
                </a:solidFill>
              </a:rPr>
              <a:t>PHP</a:t>
            </a:r>
          </a:p>
        </p:txBody>
      </p:sp>
      <p:sp>
        <p:nvSpPr>
          <p:cNvPr id="55" name="TextBox 54"/>
          <p:cNvSpPr txBox="1"/>
          <p:nvPr/>
        </p:nvSpPr>
        <p:spPr>
          <a:xfrm>
            <a:off x="4477889" y="3168376"/>
            <a:ext cx="933589"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a:solidFill>
                  <a:srgbClr val="FFFFFF"/>
                </a:solidFill>
              </a:rPr>
              <a:t>Node</a:t>
            </a:r>
          </a:p>
        </p:txBody>
      </p:sp>
      <p:sp>
        <p:nvSpPr>
          <p:cNvPr id="56" name="TextBox 55"/>
          <p:cNvSpPr txBox="1"/>
          <p:nvPr/>
        </p:nvSpPr>
        <p:spPr>
          <a:xfrm>
            <a:off x="5159668" y="3640371"/>
            <a:ext cx="829394"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a:solidFill>
                  <a:srgbClr val="FFFFFF"/>
                </a:solidFill>
              </a:rPr>
              <a:t>C++</a:t>
            </a:r>
          </a:p>
        </p:txBody>
      </p:sp>
      <p:sp>
        <p:nvSpPr>
          <p:cNvPr id="57" name="TextBox 56"/>
          <p:cNvSpPr txBox="1"/>
          <p:nvPr/>
        </p:nvSpPr>
        <p:spPr>
          <a:xfrm>
            <a:off x="4505976" y="4027482"/>
            <a:ext cx="788549"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a:solidFill>
                  <a:srgbClr val="FFFFFF"/>
                </a:solidFill>
              </a:rPr>
              <a:t>Java</a:t>
            </a:r>
          </a:p>
        </p:txBody>
      </p:sp>
      <p:sp>
        <p:nvSpPr>
          <p:cNvPr id="59" name="TextBox 58"/>
          <p:cNvSpPr txBox="1"/>
          <p:nvPr/>
        </p:nvSpPr>
        <p:spPr>
          <a:xfrm>
            <a:off x="982641" y="4039705"/>
            <a:ext cx="885499"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Ruby</a:t>
            </a:r>
            <a:endParaRPr lang="en-US" dirty="0">
              <a:solidFill>
                <a:srgbClr val="FFFFFF"/>
              </a:solidFill>
            </a:endParaRPr>
          </a:p>
        </p:txBody>
      </p:sp>
      <p:sp>
        <p:nvSpPr>
          <p:cNvPr id="61" name="TextBox 60"/>
          <p:cNvSpPr txBox="1"/>
          <p:nvPr/>
        </p:nvSpPr>
        <p:spPr>
          <a:xfrm>
            <a:off x="2885540" y="3985350"/>
            <a:ext cx="1021755"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Win32</a:t>
            </a:r>
            <a:endParaRPr lang="en-US" dirty="0">
              <a:solidFill>
                <a:srgbClr val="FFFFFF"/>
              </a:solidFill>
            </a:endParaRPr>
          </a:p>
        </p:txBody>
      </p:sp>
      <p:sp>
        <p:nvSpPr>
          <p:cNvPr id="90" name="TextBox 89"/>
          <p:cNvSpPr txBox="1"/>
          <p:nvPr/>
        </p:nvSpPr>
        <p:spPr>
          <a:xfrm>
            <a:off x="1993781" y="3041026"/>
            <a:ext cx="662682"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Go</a:t>
            </a:r>
            <a:endParaRPr lang="en-US" dirty="0">
              <a:solidFill>
                <a:srgbClr val="FFFFFF"/>
              </a:solidFill>
            </a:endParaRPr>
          </a:p>
        </p:txBody>
      </p:sp>
      <p:sp>
        <p:nvSpPr>
          <p:cNvPr id="91" name="TextBox 90"/>
          <p:cNvSpPr txBox="1"/>
          <p:nvPr/>
        </p:nvSpPr>
        <p:spPr>
          <a:xfrm>
            <a:off x="5258253" y="2914787"/>
            <a:ext cx="747064"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Perl</a:t>
            </a:r>
            <a:endParaRPr lang="en-US" dirty="0">
              <a:solidFill>
                <a:srgbClr val="FFFFFF"/>
              </a:solidFill>
            </a:endParaRPr>
          </a:p>
        </p:txBody>
      </p:sp>
      <p:sp>
        <p:nvSpPr>
          <p:cNvPr id="92" name="TextBox 91"/>
          <p:cNvSpPr txBox="1"/>
          <p:nvPr/>
        </p:nvSpPr>
        <p:spPr>
          <a:xfrm>
            <a:off x="2823527" y="3236842"/>
            <a:ext cx="1214820"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err="1" smtClean="0">
                <a:solidFill>
                  <a:srgbClr val="FFFFFF"/>
                </a:solidFill>
              </a:rPr>
              <a:t>Phython</a:t>
            </a:r>
            <a:endParaRPr lang="en-US" dirty="0">
              <a:solidFill>
                <a:srgbClr val="FFFFFF"/>
              </a:solidFill>
            </a:endParaRPr>
          </a:p>
        </p:txBody>
      </p:sp>
      <p:sp>
        <p:nvSpPr>
          <p:cNvPr id="93" name="TextBox 92"/>
          <p:cNvSpPr txBox="1"/>
          <p:nvPr/>
        </p:nvSpPr>
        <p:spPr>
          <a:xfrm>
            <a:off x="1634642" y="3633312"/>
            <a:ext cx="1370440" cy="544765"/>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wrap="none" lIns="182880" tIns="146304" rIns="182880" bIns="146304" rtlCol="0">
            <a:spAutoFit/>
          </a:bodyPr>
          <a:lstStyle/>
          <a:p>
            <a:pPr>
              <a:lnSpc>
                <a:spcPct val="90000"/>
              </a:lnSpc>
              <a:spcAft>
                <a:spcPts val="600"/>
              </a:spcAft>
            </a:pPr>
            <a:r>
              <a:rPr lang="en-US" dirty="0" smtClean="0">
                <a:solidFill>
                  <a:srgbClr val="FFFFFF"/>
                </a:solidFill>
              </a:rPr>
              <a:t>JavaScript</a:t>
            </a:r>
            <a:endParaRPr lang="en-US" dirty="0">
              <a:solidFill>
                <a:srgbClr val="FFFFFF"/>
              </a:solidFill>
            </a:endParaRPr>
          </a:p>
        </p:txBody>
      </p:sp>
      <p:grpSp>
        <p:nvGrpSpPr>
          <p:cNvPr id="11" name="Group 10"/>
          <p:cNvGrpSpPr/>
          <p:nvPr/>
        </p:nvGrpSpPr>
        <p:grpSpPr>
          <a:xfrm>
            <a:off x="6964895" y="4888601"/>
            <a:ext cx="5352326" cy="2011680"/>
            <a:chOff x="6964895" y="4888601"/>
            <a:chExt cx="5352326" cy="2011680"/>
          </a:xfrm>
        </p:grpSpPr>
        <p:sp>
          <p:nvSpPr>
            <p:cNvPr id="153" name="Rectangle 152"/>
            <p:cNvSpPr/>
            <p:nvPr/>
          </p:nvSpPr>
          <p:spPr>
            <a:xfrm>
              <a:off x="6964895" y="4888601"/>
              <a:ext cx="5352326" cy="2011680"/>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Container Technologies</a:t>
              </a:r>
            </a:p>
          </p:txBody>
        </p:sp>
        <p:cxnSp>
          <p:nvCxnSpPr>
            <p:cNvPr id="157" name="Straight Connector 156"/>
            <p:cNvCxnSpPr/>
            <p:nvPr/>
          </p:nvCxnSpPr>
          <p:spPr>
            <a:xfrm>
              <a:off x="11036716" y="5997321"/>
              <a:ext cx="0" cy="636665"/>
            </a:xfrm>
            <a:prstGeom prst="line">
              <a:avLst/>
            </a:prstGeom>
            <a:ln w="381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7100046" y="5330289"/>
              <a:ext cx="2442947" cy="1476807"/>
              <a:chOff x="6603203" y="5330289"/>
              <a:chExt cx="2442947" cy="1476807"/>
            </a:xfrm>
          </p:grpSpPr>
          <p:sp>
            <p:nvSpPr>
              <p:cNvPr id="155" name="Rectangle 154"/>
              <p:cNvSpPr/>
              <p:nvPr/>
            </p:nvSpPr>
            <p:spPr>
              <a:xfrm>
                <a:off x="6603203" y="5346068"/>
                <a:ext cx="2442947" cy="1461028"/>
              </a:xfrm>
              <a:prstGeom prst="rect">
                <a:avLst/>
              </a:prstGeom>
              <a:solidFill>
                <a:schemeClr val="accent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2400">
                  <a:solidFill>
                    <a:srgbClr val="FFFFFF"/>
                  </a:solidFill>
                </a:endParaRPr>
              </a:p>
            </p:txBody>
          </p:sp>
          <p:pic>
            <p:nvPicPr>
              <p:cNvPr id="156" name="Picture 15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4159" y="5330289"/>
                <a:ext cx="2209142" cy="564133"/>
              </a:xfrm>
              <a:prstGeom prst="rect">
                <a:avLst/>
              </a:prstGeom>
              <a:ln w="38100">
                <a:noFill/>
              </a:ln>
            </p:spPr>
          </p:pic>
          <p:pic>
            <p:nvPicPr>
              <p:cNvPr id="158" name="Picture 157"/>
              <p:cNvPicPr>
                <a:picLocks noChangeAspect="1"/>
              </p:cNvPicPr>
              <p:nvPr/>
            </p:nvPicPr>
            <p:blipFill>
              <a:blip r:embed="rId6"/>
              <a:stretch>
                <a:fillRect/>
              </a:stretch>
            </p:blipFill>
            <p:spPr>
              <a:xfrm>
                <a:off x="7049104" y="5827250"/>
                <a:ext cx="1544666" cy="883194"/>
              </a:xfrm>
              <a:prstGeom prst="rect">
                <a:avLst/>
              </a:prstGeom>
            </p:spPr>
          </p:pic>
        </p:grpSp>
        <p:grpSp>
          <p:nvGrpSpPr>
            <p:cNvPr id="7" name="Group 6"/>
            <p:cNvGrpSpPr/>
            <p:nvPr/>
          </p:nvGrpSpPr>
          <p:grpSpPr>
            <a:xfrm>
              <a:off x="9795090" y="5342433"/>
              <a:ext cx="2442947" cy="1464663"/>
              <a:chOff x="9298247" y="5342433"/>
              <a:chExt cx="2442947" cy="1464663"/>
            </a:xfrm>
          </p:grpSpPr>
          <p:sp>
            <p:nvSpPr>
              <p:cNvPr id="154" name="Rectangle 22"/>
              <p:cNvSpPr/>
              <p:nvPr/>
            </p:nvSpPr>
            <p:spPr>
              <a:xfrm>
                <a:off x="9298247" y="5342433"/>
                <a:ext cx="2442947" cy="1464663"/>
              </a:xfrm>
              <a:prstGeom prst="rect">
                <a:avLst/>
              </a:prstGeom>
              <a:solidFill>
                <a:schemeClr val="accent1"/>
              </a:solidFill>
              <a:ln w="38100">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tIns="182880" rtlCol="0" anchor="t"/>
              <a:lstStyle/>
              <a:p>
                <a:pPr algn="ctr">
                  <a:lnSpc>
                    <a:spcPct val="90000"/>
                  </a:lnSpc>
                  <a:spcAft>
                    <a:spcPts val="600"/>
                  </a:spcAft>
                </a:pPr>
                <a:r>
                  <a:rPr lang="en-US" sz="2000" dirty="0">
                    <a:gradFill>
                      <a:gsLst>
                        <a:gs pos="2917">
                          <a:srgbClr val="FFFFFF"/>
                        </a:gs>
                        <a:gs pos="30000">
                          <a:srgbClr val="FFFFFF"/>
                        </a:gs>
                      </a:gsLst>
                      <a:lin ang="5400000" scaled="0"/>
                    </a:gradFill>
                  </a:rPr>
                  <a:t>Linux</a:t>
                </a:r>
                <a:endParaRPr lang="en-US" sz="2800" dirty="0">
                  <a:gradFill>
                    <a:gsLst>
                      <a:gs pos="2917">
                        <a:srgbClr val="FFFFFF"/>
                      </a:gs>
                      <a:gs pos="30000">
                        <a:srgbClr val="FFFFFF"/>
                      </a:gs>
                    </a:gsLst>
                    <a:lin ang="5400000" scaled="0"/>
                  </a:gradFill>
                </a:endParaRPr>
              </a:p>
            </p:txBody>
          </p:sp>
          <p:pic>
            <p:nvPicPr>
              <p:cNvPr id="159" name="Picture 158"/>
              <p:cNvPicPr>
                <a:picLocks noChangeAspect="1"/>
              </p:cNvPicPr>
              <p:nvPr/>
            </p:nvPicPr>
            <p:blipFill>
              <a:blip r:embed="rId6"/>
              <a:stretch>
                <a:fillRect/>
              </a:stretch>
            </p:blipFill>
            <p:spPr>
              <a:xfrm>
                <a:off x="9747387" y="5865921"/>
                <a:ext cx="1544666" cy="883194"/>
              </a:xfrm>
              <a:prstGeom prst="rect">
                <a:avLst/>
              </a:prstGeom>
            </p:spPr>
          </p:pic>
        </p:grpSp>
      </p:grpSp>
      <p:grpSp>
        <p:nvGrpSpPr>
          <p:cNvPr id="160" name="Group 159"/>
          <p:cNvGrpSpPr/>
          <p:nvPr/>
        </p:nvGrpSpPr>
        <p:grpSpPr>
          <a:xfrm>
            <a:off x="240984" y="4882573"/>
            <a:ext cx="6450227" cy="2103336"/>
            <a:chOff x="3926947" y="4711626"/>
            <a:chExt cx="6450227" cy="2103336"/>
          </a:xfrm>
        </p:grpSpPr>
        <p:sp>
          <p:nvSpPr>
            <p:cNvPr id="161" name="Rectangle 160"/>
            <p:cNvSpPr/>
            <p:nvPr/>
          </p:nvSpPr>
          <p:spPr>
            <a:xfrm>
              <a:off x="3926947" y="4711626"/>
              <a:ext cx="6450227" cy="2011680"/>
            </a:xfrm>
            <a:prstGeom prst="rect">
              <a:avLst/>
            </a:prstGeom>
            <a:ln w="38100">
              <a:solidFill>
                <a:schemeClr val="accent1"/>
              </a:solidFill>
            </a:ln>
          </p:spPr>
          <p:style>
            <a:lnRef idx="2">
              <a:schemeClr val="accent2"/>
            </a:lnRef>
            <a:fillRef idx="1">
              <a:schemeClr val="lt1"/>
            </a:fillRef>
            <a:effectRef idx="0">
              <a:schemeClr val="accent2"/>
            </a:effectRef>
            <a:fontRef idx="minor">
              <a:schemeClr val="dk1"/>
            </a:fontRef>
          </p:style>
          <p:txBody>
            <a:bodyPr rtlCol="0" anchor="t"/>
            <a:lstStyle/>
            <a:p>
              <a:pPr algn="ctr"/>
              <a:r>
                <a:rPr lang="en-US" sz="2400" dirty="0">
                  <a:solidFill>
                    <a:srgbClr val="0078D7"/>
                  </a:solidFill>
                </a:rPr>
                <a:t>Microsoft Cloud</a:t>
              </a:r>
            </a:p>
          </p:txBody>
        </p:sp>
        <p:grpSp>
          <p:nvGrpSpPr>
            <p:cNvPr id="162" name="Group 161"/>
            <p:cNvGrpSpPr/>
            <p:nvPr/>
          </p:nvGrpSpPr>
          <p:grpSpPr>
            <a:xfrm>
              <a:off x="4092204" y="5241588"/>
              <a:ext cx="1828800" cy="1371600"/>
              <a:chOff x="5707409" y="5099960"/>
              <a:chExt cx="1828800" cy="1371600"/>
            </a:xfrm>
          </p:grpSpPr>
          <p:sp>
            <p:nvSpPr>
              <p:cNvPr id="173" name="Rectangle 172"/>
              <p:cNvSpPr/>
              <p:nvPr/>
            </p:nvSpPr>
            <p:spPr>
              <a:xfrm>
                <a:off x="5707409" y="5099960"/>
                <a:ext cx="1828800" cy="13716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pic>
            <p:nvPicPr>
              <p:cNvPr id="174" name="Picture 17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33903" y="5469292"/>
                <a:ext cx="1375813" cy="816809"/>
              </a:xfrm>
              <a:prstGeom prst="rect">
                <a:avLst/>
              </a:prstGeom>
            </p:spPr>
          </p:pic>
          <p:sp>
            <p:nvSpPr>
              <p:cNvPr id="175" name="Rectangle 174"/>
              <p:cNvSpPr/>
              <p:nvPr/>
            </p:nvSpPr>
            <p:spPr>
              <a:xfrm>
                <a:off x="6239236" y="5099960"/>
                <a:ext cx="765146" cy="369332"/>
              </a:xfrm>
              <a:prstGeom prst="rect">
                <a:avLst/>
              </a:prstGeom>
            </p:spPr>
            <p:txBody>
              <a:bodyPr wrap="none">
                <a:spAutoFit/>
              </a:bodyPr>
              <a:lstStyle/>
              <a:p>
                <a:r>
                  <a:rPr lang="en-US" dirty="0">
                    <a:solidFill>
                      <a:srgbClr val="FFFFFF"/>
                    </a:solidFill>
                  </a:rPr>
                  <a:t>Azure</a:t>
                </a:r>
              </a:p>
            </p:txBody>
          </p:sp>
        </p:grpSp>
        <p:grpSp>
          <p:nvGrpSpPr>
            <p:cNvPr id="163" name="Group 162"/>
            <p:cNvGrpSpPr/>
            <p:nvPr/>
          </p:nvGrpSpPr>
          <p:grpSpPr>
            <a:xfrm>
              <a:off x="6223183" y="5241588"/>
              <a:ext cx="1828800" cy="1371600"/>
              <a:chOff x="7933589" y="5099960"/>
              <a:chExt cx="1828800" cy="1371600"/>
            </a:xfrm>
          </p:grpSpPr>
          <p:sp>
            <p:nvSpPr>
              <p:cNvPr id="168" name="Rectangle 167"/>
              <p:cNvSpPr/>
              <p:nvPr/>
            </p:nvSpPr>
            <p:spPr>
              <a:xfrm>
                <a:off x="7933589" y="5099960"/>
                <a:ext cx="1828800" cy="13716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grpSp>
            <p:nvGrpSpPr>
              <p:cNvPr id="169" name="Group 168"/>
              <p:cNvGrpSpPr/>
              <p:nvPr/>
            </p:nvGrpSpPr>
            <p:grpSpPr>
              <a:xfrm>
                <a:off x="8573872" y="5554567"/>
                <a:ext cx="548234" cy="731534"/>
                <a:chOff x="16918515" y="-3457761"/>
                <a:chExt cx="2089150" cy="2787650"/>
              </a:xfrm>
              <a:solidFill>
                <a:schemeClr val="bg1"/>
              </a:solidFill>
            </p:grpSpPr>
            <p:sp>
              <p:nvSpPr>
                <p:cNvPr id="171" name="Freeform 21"/>
                <p:cNvSpPr>
                  <a:spLocks noEditPoints="1"/>
                </p:cNvSpPr>
                <p:nvPr/>
              </p:nvSpPr>
              <p:spPr bwMode="auto">
                <a:xfrm>
                  <a:off x="16918515" y="-2283008"/>
                  <a:ext cx="1308100" cy="1612897"/>
                </a:xfrm>
                <a:custGeom>
                  <a:avLst/>
                  <a:gdLst>
                    <a:gd name="T0" fmla="*/ 0 w 824"/>
                    <a:gd name="T1" fmla="*/ 0 h 1016"/>
                    <a:gd name="T2" fmla="*/ 0 w 824"/>
                    <a:gd name="T3" fmla="*/ 1016 h 1016"/>
                    <a:gd name="T4" fmla="*/ 266 w 824"/>
                    <a:gd name="T5" fmla="*/ 1016 h 1016"/>
                    <a:gd name="T6" fmla="*/ 266 w 824"/>
                    <a:gd name="T7" fmla="*/ 807 h 1016"/>
                    <a:gd name="T8" fmla="*/ 375 w 824"/>
                    <a:gd name="T9" fmla="*/ 807 h 1016"/>
                    <a:gd name="T10" fmla="*/ 375 w 824"/>
                    <a:gd name="T11" fmla="*/ 1016 h 1016"/>
                    <a:gd name="T12" fmla="*/ 454 w 824"/>
                    <a:gd name="T13" fmla="*/ 1016 h 1016"/>
                    <a:gd name="T14" fmla="*/ 454 w 824"/>
                    <a:gd name="T15" fmla="*/ 807 h 1016"/>
                    <a:gd name="T16" fmla="*/ 560 w 824"/>
                    <a:gd name="T17" fmla="*/ 807 h 1016"/>
                    <a:gd name="T18" fmla="*/ 560 w 824"/>
                    <a:gd name="T19" fmla="*/ 1016 h 1016"/>
                    <a:gd name="T20" fmla="*/ 824 w 824"/>
                    <a:gd name="T21" fmla="*/ 1016 h 1016"/>
                    <a:gd name="T22" fmla="*/ 824 w 824"/>
                    <a:gd name="T23" fmla="*/ 0 h 1016"/>
                    <a:gd name="T24" fmla="*/ 0 w 824"/>
                    <a:gd name="T25" fmla="*/ 0 h 1016"/>
                    <a:gd name="T26" fmla="*/ 746 w 824"/>
                    <a:gd name="T27" fmla="*/ 740 h 1016"/>
                    <a:gd name="T28" fmla="*/ 81 w 824"/>
                    <a:gd name="T29" fmla="*/ 740 h 1016"/>
                    <a:gd name="T30" fmla="*/ 81 w 824"/>
                    <a:gd name="T31" fmla="*/ 634 h 1016"/>
                    <a:gd name="T32" fmla="*/ 746 w 824"/>
                    <a:gd name="T33" fmla="*/ 634 h 1016"/>
                    <a:gd name="T34" fmla="*/ 746 w 824"/>
                    <a:gd name="T35" fmla="*/ 740 h 1016"/>
                    <a:gd name="T36" fmla="*/ 746 w 824"/>
                    <a:gd name="T37" fmla="*/ 558 h 1016"/>
                    <a:gd name="T38" fmla="*/ 81 w 824"/>
                    <a:gd name="T39" fmla="*/ 558 h 1016"/>
                    <a:gd name="T40" fmla="*/ 81 w 824"/>
                    <a:gd name="T41" fmla="*/ 451 h 1016"/>
                    <a:gd name="T42" fmla="*/ 746 w 824"/>
                    <a:gd name="T43" fmla="*/ 451 h 1016"/>
                    <a:gd name="T44" fmla="*/ 746 w 824"/>
                    <a:gd name="T45" fmla="*/ 558 h 1016"/>
                    <a:gd name="T46" fmla="*/ 746 w 824"/>
                    <a:gd name="T47" fmla="*/ 373 h 1016"/>
                    <a:gd name="T48" fmla="*/ 81 w 824"/>
                    <a:gd name="T49" fmla="*/ 373 h 1016"/>
                    <a:gd name="T50" fmla="*/ 81 w 824"/>
                    <a:gd name="T51" fmla="*/ 266 h 1016"/>
                    <a:gd name="T52" fmla="*/ 746 w 824"/>
                    <a:gd name="T53" fmla="*/ 266 h 1016"/>
                    <a:gd name="T54" fmla="*/ 746 w 824"/>
                    <a:gd name="T55" fmla="*/ 373 h 1016"/>
                    <a:gd name="T56" fmla="*/ 746 w 824"/>
                    <a:gd name="T57" fmla="*/ 188 h 1016"/>
                    <a:gd name="T58" fmla="*/ 81 w 824"/>
                    <a:gd name="T59" fmla="*/ 188 h 1016"/>
                    <a:gd name="T60" fmla="*/ 81 w 824"/>
                    <a:gd name="T61" fmla="*/ 81 h 1016"/>
                    <a:gd name="T62" fmla="*/ 746 w 824"/>
                    <a:gd name="T63" fmla="*/ 81 h 1016"/>
                    <a:gd name="T64" fmla="*/ 746 w 824"/>
                    <a:gd name="T65" fmla="*/ 188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4" h="1016">
                      <a:moveTo>
                        <a:pt x="0" y="0"/>
                      </a:moveTo>
                      <a:lnTo>
                        <a:pt x="0" y="1016"/>
                      </a:lnTo>
                      <a:lnTo>
                        <a:pt x="266" y="1016"/>
                      </a:lnTo>
                      <a:lnTo>
                        <a:pt x="266" y="807"/>
                      </a:lnTo>
                      <a:lnTo>
                        <a:pt x="375" y="807"/>
                      </a:lnTo>
                      <a:lnTo>
                        <a:pt x="375" y="1016"/>
                      </a:lnTo>
                      <a:lnTo>
                        <a:pt x="454" y="1016"/>
                      </a:lnTo>
                      <a:lnTo>
                        <a:pt x="454" y="807"/>
                      </a:lnTo>
                      <a:lnTo>
                        <a:pt x="560" y="807"/>
                      </a:lnTo>
                      <a:lnTo>
                        <a:pt x="560" y="1016"/>
                      </a:lnTo>
                      <a:lnTo>
                        <a:pt x="824" y="1016"/>
                      </a:lnTo>
                      <a:lnTo>
                        <a:pt x="824" y="0"/>
                      </a:lnTo>
                      <a:lnTo>
                        <a:pt x="0" y="0"/>
                      </a:lnTo>
                      <a:close/>
                      <a:moveTo>
                        <a:pt x="746" y="740"/>
                      </a:moveTo>
                      <a:lnTo>
                        <a:pt x="81" y="740"/>
                      </a:lnTo>
                      <a:lnTo>
                        <a:pt x="81" y="634"/>
                      </a:lnTo>
                      <a:lnTo>
                        <a:pt x="746" y="634"/>
                      </a:lnTo>
                      <a:lnTo>
                        <a:pt x="746" y="740"/>
                      </a:lnTo>
                      <a:close/>
                      <a:moveTo>
                        <a:pt x="746" y="558"/>
                      </a:moveTo>
                      <a:lnTo>
                        <a:pt x="81" y="558"/>
                      </a:lnTo>
                      <a:lnTo>
                        <a:pt x="81" y="451"/>
                      </a:lnTo>
                      <a:lnTo>
                        <a:pt x="746" y="451"/>
                      </a:lnTo>
                      <a:lnTo>
                        <a:pt x="746" y="558"/>
                      </a:lnTo>
                      <a:close/>
                      <a:moveTo>
                        <a:pt x="746" y="373"/>
                      </a:moveTo>
                      <a:lnTo>
                        <a:pt x="81" y="373"/>
                      </a:lnTo>
                      <a:lnTo>
                        <a:pt x="81" y="266"/>
                      </a:lnTo>
                      <a:lnTo>
                        <a:pt x="746" y="266"/>
                      </a:lnTo>
                      <a:lnTo>
                        <a:pt x="746" y="373"/>
                      </a:lnTo>
                      <a:close/>
                      <a:moveTo>
                        <a:pt x="746" y="188"/>
                      </a:moveTo>
                      <a:lnTo>
                        <a:pt x="81" y="188"/>
                      </a:lnTo>
                      <a:lnTo>
                        <a:pt x="81" y="81"/>
                      </a:lnTo>
                      <a:lnTo>
                        <a:pt x="746" y="81"/>
                      </a:lnTo>
                      <a:lnTo>
                        <a:pt x="746" y="188"/>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72" name="Freeform 22"/>
                <p:cNvSpPr>
                  <a:spLocks noEditPoints="1"/>
                </p:cNvSpPr>
                <p:nvPr/>
              </p:nvSpPr>
              <p:spPr bwMode="auto">
                <a:xfrm>
                  <a:off x="17699565" y="-3457761"/>
                  <a:ext cx="1308100" cy="2787650"/>
                </a:xfrm>
                <a:custGeom>
                  <a:avLst/>
                  <a:gdLst>
                    <a:gd name="T0" fmla="*/ 0 w 824"/>
                    <a:gd name="T1" fmla="*/ 0 h 1756"/>
                    <a:gd name="T2" fmla="*/ 0 w 824"/>
                    <a:gd name="T3" fmla="*/ 686 h 1756"/>
                    <a:gd name="T4" fmla="*/ 80 w 824"/>
                    <a:gd name="T5" fmla="*/ 686 h 1756"/>
                    <a:gd name="T6" fmla="*/ 80 w 824"/>
                    <a:gd name="T7" fmla="*/ 636 h 1756"/>
                    <a:gd name="T8" fmla="*/ 745 w 824"/>
                    <a:gd name="T9" fmla="*/ 636 h 1756"/>
                    <a:gd name="T10" fmla="*/ 745 w 824"/>
                    <a:gd name="T11" fmla="*/ 743 h 1756"/>
                    <a:gd name="T12" fmla="*/ 410 w 824"/>
                    <a:gd name="T13" fmla="*/ 743 h 1756"/>
                    <a:gd name="T14" fmla="*/ 410 w 824"/>
                    <a:gd name="T15" fmla="*/ 821 h 1756"/>
                    <a:gd name="T16" fmla="*/ 745 w 824"/>
                    <a:gd name="T17" fmla="*/ 821 h 1756"/>
                    <a:gd name="T18" fmla="*/ 745 w 824"/>
                    <a:gd name="T19" fmla="*/ 928 h 1756"/>
                    <a:gd name="T20" fmla="*/ 410 w 824"/>
                    <a:gd name="T21" fmla="*/ 928 h 1756"/>
                    <a:gd name="T22" fmla="*/ 410 w 824"/>
                    <a:gd name="T23" fmla="*/ 1006 h 1756"/>
                    <a:gd name="T24" fmla="*/ 745 w 824"/>
                    <a:gd name="T25" fmla="*/ 1006 h 1756"/>
                    <a:gd name="T26" fmla="*/ 745 w 824"/>
                    <a:gd name="T27" fmla="*/ 1113 h 1756"/>
                    <a:gd name="T28" fmla="*/ 410 w 824"/>
                    <a:gd name="T29" fmla="*/ 1113 h 1756"/>
                    <a:gd name="T30" fmla="*/ 410 w 824"/>
                    <a:gd name="T31" fmla="*/ 1191 h 1756"/>
                    <a:gd name="T32" fmla="*/ 745 w 824"/>
                    <a:gd name="T33" fmla="*/ 1191 h 1756"/>
                    <a:gd name="T34" fmla="*/ 745 w 824"/>
                    <a:gd name="T35" fmla="*/ 1298 h 1756"/>
                    <a:gd name="T36" fmla="*/ 410 w 824"/>
                    <a:gd name="T37" fmla="*/ 1298 h 1756"/>
                    <a:gd name="T38" fmla="*/ 410 w 824"/>
                    <a:gd name="T39" fmla="*/ 1374 h 1756"/>
                    <a:gd name="T40" fmla="*/ 745 w 824"/>
                    <a:gd name="T41" fmla="*/ 1374 h 1756"/>
                    <a:gd name="T42" fmla="*/ 745 w 824"/>
                    <a:gd name="T43" fmla="*/ 1480 h 1756"/>
                    <a:gd name="T44" fmla="*/ 410 w 824"/>
                    <a:gd name="T45" fmla="*/ 1480 h 1756"/>
                    <a:gd name="T46" fmla="*/ 410 w 824"/>
                    <a:gd name="T47" fmla="*/ 1756 h 1756"/>
                    <a:gd name="T48" fmla="*/ 451 w 824"/>
                    <a:gd name="T49" fmla="*/ 1756 h 1756"/>
                    <a:gd name="T50" fmla="*/ 451 w 824"/>
                    <a:gd name="T51" fmla="*/ 1547 h 1756"/>
                    <a:gd name="T52" fmla="*/ 560 w 824"/>
                    <a:gd name="T53" fmla="*/ 1547 h 1756"/>
                    <a:gd name="T54" fmla="*/ 560 w 824"/>
                    <a:gd name="T55" fmla="*/ 1756 h 1756"/>
                    <a:gd name="T56" fmla="*/ 824 w 824"/>
                    <a:gd name="T57" fmla="*/ 1756 h 1756"/>
                    <a:gd name="T58" fmla="*/ 824 w 824"/>
                    <a:gd name="T59" fmla="*/ 0 h 1756"/>
                    <a:gd name="T60" fmla="*/ 0 w 824"/>
                    <a:gd name="T61" fmla="*/ 0 h 1756"/>
                    <a:gd name="T62" fmla="*/ 745 w 824"/>
                    <a:gd name="T63" fmla="*/ 558 h 1756"/>
                    <a:gd name="T64" fmla="*/ 80 w 824"/>
                    <a:gd name="T65" fmla="*/ 558 h 1756"/>
                    <a:gd name="T66" fmla="*/ 80 w 824"/>
                    <a:gd name="T67" fmla="*/ 451 h 1756"/>
                    <a:gd name="T68" fmla="*/ 745 w 824"/>
                    <a:gd name="T69" fmla="*/ 451 h 1756"/>
                    <a:gd name="T70" fmla="*/ 745 w 824"/>
                    <a:gd name="T71" fmla="*/ 558 h 1756"/>
                    <a:gd name="T72" fmla="*/ 745 w 824"/>
                    <a:gd name="T73" fmla="*/ 375 h 1756"/>
                    <a:gd name="T74" fmla="*/ 80 w 824"/>
                    <a:gd name="T75" fmla="*/ 375 h 1756"/>
                    <a:gd name="T76" fmla="*/ 80 w 824"/>
                    <a:gd name="T77" fmla="*/ 268 h 1756"/>
                    <a:gd name="T78" fmla="*/ 745 w 824"/>
                    <a:gd name="T79" fmla="*/ 268 h 1756"/>
                    <a:gd name="T80" fmla="*/ 745 w 824"/>
                    <a:gd name="T81" fmla="*/ 375 h 1756"/>
                    <a:gd name="T82" fmla="*/ 745 w 824"/>
                    <a:gd name="T83" fmla="*/ 190 h 1756"/>
                    <a:gd name="T84" fmla="*/ 80 w 824"/>
                    <a:gd name="T85" fmla="*/ 190 h 1756"/>
                    <a:gd name="T86" fmla="*/ 80 w 824"/>
                    <a:gd name="T87" fmla="*/ 83 h 1756"/>
                    <a:gd name="T88" fmla="*/ 745 w 824"/>
                    <a:gd name="T89" fmla="*/ 83 h 1756"/>
                    <a:gd name="T90" fmla="*/ 745 w 824"/>
                    <a:gd name="T91" fmla="*/ 190 h 1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4" h="1756">
                      <a:moveTo>
                        <a:pt x="0" y="0"/>
                      </a:moveTo>
                      <a:lnTo>
                        <a:pt x="0" y="686"/>
                      </a:lnTo>
                      <a:lnTo>
                        <a:pt x="80" y="686"/>
                      </a:lnTo>
                      <a:lnTo>
                        <a:pt x="80" y="636"/>
                      </a:lnTo>
                      <a:lnTo>
                        <a:pt x="745" y="636"/>
                      </a:lnTo>
                      <a:lnTo>
                        <a:pt x="745" y="743"/>
                      </a:lnTo>
                      <a:lnTo>
                        <a:pt x="410" y="743"/>
                      </a:lnTo>
                      <a:lnTo>
                        <a:pt x="410" y="821"/>
                      </a:lnTo>
                      <a:lnTo>
                        <a:pt x="745" y="821"/>
                      </a:lnTo>
                      <a:lnTo>
                        <a:pt x="745" y="928"/>
                      </a:lnTo>
                      <a:lnTo>
                        <a:pt x="410" y="928"/>
                      </a:lnTo>
                      <a:lnTo>
                        <a:pt x="410" y="1006"/>
                      </a:lnTo>
                      <a:lnTo>
                        <a:pt x="745" y="1006"/>
                      </a:lnTo>
                      <a:lnTo>
                        <a:pt x="745" y="1113"/>
                      </a:lnTo>
                      <a:lnTo>
                        <a:pt x="410" y="1113"/>
                      </a:lnTo>
                      <a:lnTo>
                        <a:pt x="410" y="1191"/>
                      </a:lnTo>
                      <a:lnTo>
                        <a:pt x="745" y="1191"/>
                      </a:lnTo>
                      <a:lnTo>
                        <a:pt x="745" y="1298"/>
                      </a:lnTo>
                      <a:lnTo>
                        <a:pt x="410" y="1298"/>
                      </a:lnTo>
                      <a:lnTo>
                        <a:pt x="410" y="1374"/>
                      </a:lnTo>
                      <a:lnTo>
                        <a:pt x="745" y="1374"/>
                      </a:lnTo>
                      <a:lnTo>
                        <a:pt x="745" y="1480"/>
                      </a:lnTo>
                      <a:lnTo>
                        <a:pt x="410" y="1480"/>
                      </a:lnTo>
                      <a:lnTo>
                        <a:pt x="410" y="1756"/>
                      </a:lnTo>
                      <a:lnTo>
                        <a:pt x="451" y="1756"/>
                      </a:lnTo>
                      <a:lnTo>
                        <a:pt x="451" y="1547"/>
                      </a:lnTo>
                      <a:lnTo>
                        <a:pt x="560" y="1547"/>
                      </a:lnTo>
                      <a:lnTo>
                        <a:pt x="560" y="1756"/>
                      </a:lnTo>
                      <a:lnTo>
                        <a:pt x="824" y="1756"/>
                      </a:lnTo>
                      <a:lnTo>
                        <a:pt x="824" y="0"/>
                      </a:lnTo>
                      <a:lnTo>
                        <a:pt x="0" y="0"/>
                      </a:lnTo>
                      <a:close/>
                      <a:moveTo>
                        <a:pt x="745" y="558"/>
                      </a:moveTo>
                      <a:lnTo>
                        <a:pt x="80" y="558"/>
                      </a:lnTo>
                      <a:lnTo>
                        <a:pt x="80" y="451"/>
                      </a:lnTo>
                      <a:lnTo>
                        <a:pt x="745" y="451"/>
                      </a:lnTo>
                      <a:lnTo>
                        <a:pt x="745" y="558"/>
                      </a:lnTo>
                      <a:close/>
                      <a:moveTo>
                        <a:pt x="745" y="375"/>
                      </a:moveTo>
                      <a:lnTo>
                        <a:pt x="80" y="375"/>
                      </a:lnTo>
                      <a:lnTo>
                        <a:pt x="80" y="268"/>
                      </a:lnTo>
                      <a:lnTo>
                        <a:pt x="745" y="268"/>
                      </a:lnTo>
                      <a:lnTo>
                        <a:pt x="745" y="375"/>
                      </a:lnTo>
                      <a:close/>
                      <a:moveTo>
                        <a:pt x="745" y="190"/>
                      </a:moveTo>
                      <a:lnTo>
                        <a:pt x="80" y="190"/>
                      </a:lnTo>
                      <a:lnTo>
                        <a:pt x="80" y="83"/>
                      </a:lnTo>
                      <a:lnTo>
                        <a:pt x="745" y="83"/>
                      </a:lnTo>
                      <a:lnTo>
                        <a:pt x="745" y="190"/>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
            <p:nvSpPr>
              <p:cNvPr id="170" name="Rectangle 169"/>
              <p:cNvSpPr/>
              <p:nvPr/>
            </p:nvSpPr>
            <p:spPr>
              <a:xfrm>
                <a:off x="8123175" y="5099960"/>
                <a:ext cx="1449628" cy="369332"/>
              </a:xfrm>
              <a:prstGeom prst="rect">
                <a:avLst/>
              </a:prstGeom>
            </p:spPr>
            <p:txBody>
              <a:bodyPr wrap="none">
                <a:spAutoFit/>
              </a:bodyPr>
              <a:lstStyle/>
              <a:p>
                <a:r>
                  <a:rPr lang="en-US" dirty="0">
                    <a:solidFill>
                      <a:srgbClr val="FFFFFF"/>
                    </a:solidFill>
                  </a:rPr>
                  <a:t>On Premises</a:t>
                </a:r>
              </a:p>
            </p:txBody>
          </p:sp>
        </p:grpSp>
        <p:grpSp>
          <p:nvGrpSpPr>
            <p:cNvPr id="164" name="Group 163"/>
            <p:cNvGrpSpPr/>
            <p:nvPr/>
          </p:nvGrpSpPr>
          <p:grpSpPr>
            <a:xfrm>
              <a:off x="8354162" y="5247668"/>
              <a:ext cx="1861006" cy="1567294"/>
              <a:chOff x="9804660" y="5099960"/>
              <a:chExt cx="1861006" cy="1567294"/>
            </a:xfrm>
          </p:grpSpPr>
          <p:sp>
            <p:nvSpPr>
              <p:cNvPr id="165" name="Rectangle 164"/>
              <p:cNvSpPr/>
              <p:nvPr/>
            </p:nvSpPr>
            <p:spPr>
              <a:xfrm>
                <a:off x="9804660" y="5099960"/>
                <a:ext cx="1828800" cy="1371600"/>
              </a:xfrm>
              <a:prstGeom prst="rect">
                <a:avLst/>
              </a:prstGeom>
              <a:solidFill>
                <a:schemeClr val="accent1"/>
              </a:solidFill>
              <a:ln>
                <a:solidFill>
                  <a:schemeClr val="accent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FFFFFF"/>
                  </a:solidFill>
                </a:endParaRPr>
              </a:p>
            </p:txBody>
          </p:sp>
          <p:pic>
            <p:nvPicPr>
              <p:cNvPr id="166" name="Picture 2" descr="\\MAGNUM\Projects\Microsoft\Cloud Power FY12\Design\ICONS_PNG\Tower.png"/>
              <p:cNvPicPr>
                <a:picLocks noChangeAspect="1" noChangeArrowheads="1"/>
              </p:cNvPicPr>
              <p:nvPr/>
            </p:nvPicPr>
            <p:blipFill>
              <a:blip r:embed="rId8" cstate="print">
                <a:lum bright="100000" contrast="100000"/>
              </a:blip>
              <a:stretch>
                <a:fillRect/>
              </a:stretch>
            </p:blipFill>
            <p:spPr bwMode="auto">
              <a:xfrm>
                <a:off x="9972139" y="5173413"/>
                <a:ext cx="1493841" cy="1493841"/>
              </a:xfrm>
              <a:prstGeom prst="rect">
                <a:avLst/>
              </a:prstGeom>
              <a:noFill/>
            </p:spPr>
          </p:pic>
          <p:sp>
            <p:nvSpPr>
              <p:cNvPr id="167" name="Rectangle 166"/>
              <p:cNvSpPr/>
              <p:nvPr/>
            </p:nvSpPr>
            <p:spPr>
              <a:xfrm>
                <a:off x="9846129" y="5099960"/>
                <a:ext cx="1819537" cy="369332"/>
              </a:xfrm>
              <a:prstGeom prst="rect">
                <a:avLst/>
              </a:prstGeom>
            </p:spPr>
            <p:txBody>
              <a:bodyPr wrap="none">
                <a:spAutoFit/>
              </a:bodyPr>
              <a:lstStyle/>
              <a:p>
                <a:r>
                  <a:rPr lang="en-US" dirty="0">
                    <a:solidFill>
                      <a:srgbClr val="FFFFFF"/>
                    </a:solidFill>
                  </a:rPr>
                  <a:t>Service Provider</a:t>
                </a:r>
              </a:p>
            </p:txBody>
          </p:sp>
        </p:grpSp>
      </p:grpSp>
    </p:spTree>
    <p:extLst>
      <p:ext uri="{BB962C8B-B14F-4D97-AF65-F5344CB8AC3E}">
        <p14:creationId xmlns:p14="http://schemas.microsoft.com/office/powerpoint/2010/main" val="26096911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1250"/>
                                        <p:tgtEl>
                                          <p:spTgt spid="9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5"/>
                                        </p:tgtEl>
                                        <p:attrNameLst>
                                          <p:attrName>style.visibility</p:attrName>
                                        </p:attrNameLst>
                                      </p:cBhvr>
                                      <p:to>
                                        <p:strVal val="visible"/>
                                      </p:to>
                                    </p:set>
                                    <p:animEffect transition="in" filter="fade">
                                      <p:cBhvr>
                                        <p:cTn id="14" dur="1250"/>
                                        <p:tgtEl>
                                          <p:spTgt spid="9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6"/>
                                        </p:tgtEl>
                                        <p:attrNameLst>
                                          <p:attrName>style.visibility</p:attrName>
                                        </p:attrNameLst>
                                      </p:cBhvr>
                                      <p:to>
                                        <p:strVal val="visible"/>
                                      </p:to>
                                    </p:set>
                                    <p:animEffect transition="in" filter="fade">
                                      <p:cBhvr>
                                        <p:cTn id="17" dur="1250"/>
                                        <p:tgtEl>
                                          <p:spTgt spid="9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7"/>
                                        </p:tgtEl>
                                        <p:attrNameLst>
                                          <p:attrName>style.visibility</p:attrName>
                                        </p:attrNameLst>
                                      </p:cBhvr>
                                      <p:to>
                                        <p:strVal val="visible"/>
                                      </p:to>
                                    </p:set>
                                    <p:animEffect transition="in" filter="fade">
                                      <p:cBhvr>
                                        <p:cTn id="20" dur="1250"/>
                                        <p:tgtEl>
                                          <p:spTgt spid="9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1250"/>
                                        <p:tgtEl>
                                          <p:spTgt spid="9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9"/>
                                        </p:tgtEl>
                                        <p:attrNameLst>
                                          <p:attrName>style.visibility</p:attrName>
                                        </p:attrNameLst>
                                      </p:cBhvr>
                                      <p:to>
                                        <p:strVal val="visible"/>
                                      </p:to>
                                    </p:set>
                                    <p:animEffect transition="in" filter="fade">
                                      <p:cBhvr>
                                        <p:cTn id="26" dur="1250"/>
                                        <p:tgtEl>
                                          <p:spTgt spid="9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0"/>
                                        </p:tgtEl>
                                        <p:attrNameLst>
                                          <p:attrName>style.visibility</p:attrName>
                                        </p:attrNameLst>
                                      </p:cBhvr>
                                      <p:to>
                                        <p:strVal val="visible"/>
                                      </p:to>
                                    </p:set>
                                    <p:animEffect transition="in" filter="fade">
                                      <p:cBhvr>
                                        <p:cTn id="29" dur="1250"/>
                                        <p:tgtEl>
                                          <p:spTgt spid="10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Effect transition="in" filter="fade">
                                      <p:cBhvr>
                                        <p:cTn id="32" dur="1250"/>
                                        <p:tgtEl>
                                          <p:spTgt spid="10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2"/>
                                        </p:tgtEl>
                                        <p:attrNameLst>
                                          <p:attrName>style.visibility</p:attrName>
                                        </p:attrNameLst>
                                      </p:cBhvr>
                                      <p:to>
                                        <p:strVal val="visible"/>
                                      </p:to>
                                    </p:set>
                                    <p:animEffect transition="in" filter="fade">
                                      <p:cBhvr>
                                        <p:cTn id="35" dur="1250"/>
                                        <p:tgtEl>
                                          <p:spTgt spid="10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fade">
                                      <p:cBhvr>
                                        <p:cTn id="38" dur="1250"/>
                                        <p:tgtEl>
                                          <p:spTgt spid="10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fade">
                                      <p:cBhvr>
                                        <p:cTn id="41" dur="1250"/>
                                        <p:tgtEl>
                                          <p:spTgt spid="104"/>
                                        </p:tgtEl>
                                      </p:cBhvr>
                                    </p:animEffect>
                                  </p:childTnLst>
                                </p:cTn>
                              </p:par>
                            </p:childTnLst>
                          </p:cTn>
                        </p:par>
                        <p:par>
                          <p:cTn id="42" fill="hold">
                            <p:stCondLst>
                              <p:cond delay="1750"/>
                            </p:stCondLst>
                            <p:childTnLst>
                              <p:par>
                                <p:cTn id="43" presetID="10" presetClass="entr" presetSubtype="0" fill="hold" grpId="0"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1000"/>
                                        <p:tgtEl>
                                          <p:spTgt spid="54"/>
                                        </p:tgtEl>
                                      </p:cBhvr>
                                    </p:animEffect>
                                  </p:childTnLst>
                                </p:cTn>
                              </p:par>
                            </p:childTnLst>
                          </p:cTn>
                        </p:par>
                        <p:par>
                          <p:cTn id="49" fill="hold">
                            <p:stCondLst>
                              <p:cond delay="2750"/>
                            </p:stCondLst>
                            <p:childTnLst>
                              <p:par>
                                <p:cTn id="50" presetID="10" presetClass="entr" presetSubtype="0"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fade">
                                      <p:cBhvr>
                                        <p:cTn id="52" dur="1000"/>
                                        <p:tgtEl>
                                          <p:spTgt spid="5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1000"/>
                                        <p:tgtEl>
                                          <p:spTgt spid="5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fade">
                                      <p:cBhvr>
                                        <p:cTn id="61" dur="1000"/>
                                        <p:tgtEl>
                                          <p:spTgt spid="59"/>
                                        </p:tgtEl>
                                      </p:cBhvr>
                                    </p:animEffect>
                                  </p:childTnLst>
                                </p:cTn>
                              </p:par>
                            </p:childTnLst>
                          </p:cTn>
                        </p:par>
                        <p:par>
                          <p:cTn id="62" fill="hold">
                            <p:stCondLst>
                              <p:cond delay="375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1000"/>
                                        <p:tgtEl>
                                          <p:spTgt spid="6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1000"/>
                                        <p:tgtEl>
                                          <p:spTgt spid="9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1000"/>
                                        <p:tgtEl>
                                          <p:spTgt spid="91"/>
                                        </p:tgtEl>
                                      </p:cBhvr>
                                    </p:animEffect>
                                  </p:childTnLst>
                                </p:cTn>
                              </p:par>
                            </p:childTnLst>
                          </p:cTn>
                        </p:par>
                        <p:par>
                          <p:cTn id="72" fill="hold">
                            <p:stCondLst>
                              <p:cond delay="4750"/>
                            </p:stCondLst>
                            <p:childTnLst>
                              <p:par>
                                <p:cTn id="73" presetID="10" presetClass="entr" presetSubtype="0" fill="hold" grpId="0" nodeType="afterEffect">
                                  <p:stCondLst>
                                    <p:cond delay="0"/>
                                  </p:stCondLst>
                                  <p:childTnLst>
                                    <p:set>
                                      <p:cBhvr>
                                        <p:cTn id="74" dur="1" fill="hold">
                                          <p:stCondLst>
                                            <p:cond delay="0"/>
                                          </p:stCondLst>
                                        </p:cTn>
                                        <p:tgtEl>
                                          <p:spTgt spid="92"/>
                                        </p:tgtEl>
                                        <p:attrNameLst>
                                          <p:attrName>style.visibility</p:attrName>
                                        </p:attrNameLst>
                                      </p:cBhvr>
                                      <p:to>
                                        <p:strVal val="visible"/>
                                      </p:to>
                                    </p:set>
                                    <p:animEffect transition="in" filter="fade">
                                      <p:cBhvr>
                                        <p:cTn id="75" dur="1000"/>
                                        <p:tgtEl>
                                          <p:spTgt spid="9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93"/>
                                        </p:tgtEl>
                                        <p:attrNameLst>
                                          <p:attrName>style.visibility</p:attrName>
                                        </p:attrNameLst>
                                      </p:cBhvr>
                                      <p:to>
                                        <p:strVal val="visible"/>
                                      </p:to>
                                    </p:set>
                                    <p:animEffect transition="in" filter="fade">
                                      <p:cBhvr>
                                        <p:cTn id="78" dur="1000"/>
                                        <p:tgtEl>
                                          <p:spTgt spid="93"/>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500"/>
                                        <p:tgtEl>
                                          <p:spTgt spid="10"/>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fade">
                                      <p:cBhvr>
                                        <p:cTn id="88" dur="500"/>
                                        <p:tgtEl>
                                          <p:spTgt spid="9"/>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fade">
                                      <p:cBhvr>
                                        <p:cTn id="93" dur="500"/>
                                        <p:tgtEl>
                                          <p:spTgt spid="11"/>
                                        </p:tgtEl>
                                      </p:cBhvr>
                                    </p:animEffect>
                                  </p:childTnLst>
                                </p:cTn>
                              </p:par>
                            </p:childTnLst>
                          </p:cTn>
                        </p:par>
                      </p:childTnLst>
                    </p:cTn>
                  </p:par>
                  <p:par>
                    <p:cTn id="94" fill="hold">
                      <p:stCondLst>
                        <p:cond delay="indefinite"/>
                      </p:stCondLst>
                      <p:childTnLst>
                        <p:par>
                          <p:cTn id="95" fill="hold">
                            <p:stCondLst>
                              <p:cond delay="0"/>
                            </p:stCondLst>
                            <p:childTnLst>
                              <p:par>
                                <p:cTn id="96" presetID="10" presetClass="entr" presetSubtype="0" fill="hold" nodeType="clickEffect">
                                  <p:stCondLst>
                                    <p:cond delay="0"/>
                                  </p:stCondLst>
                                  <p:childTnLst>
                                    <p:set>
                                      <p:cBhvr>
                                        <p:cTn id="97" dur="1" fill="hold">
                                          <p:stCondLst>
                                            <p:cond delay="0"/>
                                          </p:stCondLst>
                                        </p:cTn>
                                        <p:tgtEl>
                                          <p:spTgt spid="160"/>
                                        </p:tgtEl>
                                        <p:attrNameLst>
                                          <p:attrName>style.visibility</p:attrName>
                                        </p:attrNameLst>
                                      </p:cBhvr>
                                      <p:to>
                                        <p:strVal val="visible"/>
                                      </p:to>
                                    </p:set>
                                    <p:animEffect transition="in" filter="fade">
                                      <p:cBhvr>
                                        <p:cTn id="98"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53" grpId="0" animBg="1"/>
      <p:bldP spid="54" grpId="0" animBg="1"/>
      <p:bldP spid="55" grpId="0" animBg="1"/>
      <p:bldP spid="56" grpId="0" animBg="1"/>
      <p:bldP spid="57" grpId="0" animBg="1"/>
      <p:bldP spid="59" grpId="0" animBg="1"/>
      <p:bldP spid="61" grpId="0" animBg="1"/>
      <p:bldP spid="90" grpId="0" animBg="1"/>
      <p:bldP spid="91" grpId="0" animBg="1"/>
      <p:bldP spid="92" grpId="0" animBg="1"/>
      <p:bldP spid="9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Agenda/Objectives</a:t>
            </a:r>
          </a:p>
        </p:txBody>
      </p:sp>
      <p:sp>
        <p:nvSpPr>
          <p:cNvPr id="4" name="Rectangle 3"/>
          <p:cNvSpPr/>
          <p:nvPr/>
        </p:nvSpPr>
        <p:spPr bwMode="auto">
          <a:xfrm>
            <a:off x="198437" y="2062893"/>
            <a:ext cx="3657600" cy="36576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8800" dirty="0" smtClean="0">
                <a:solidFill>
                  <a:srgbClr val="FFFFFF"/>
                </a:solidFill>
                <a:latin typeface="Segoe UI Light"/>
              </a:rPr>
              <a:t>Know</a:t>
            </a:r>
          </a:p>
        </p:txBody>
      </p:sp>
      <p:sp>
        <p:nvSpPr>
          <p:cNvPr id="5" name="Rectangle 4"/>
          <p:cNvSpPr/>
          <p:nvPr/>
        </p:nvSpPr>
        <p:spPr bwMode="auto">
          <a:xfrm>
            <a:off x="4390621" y="2054084"/>
            <a:ext cx="3657600" cy="3657600"/>
          </a:xfrm>
          <a:prstGeom prst="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146304" rIns="91440" bIns="146304" numCol="1" spcCol="0" rtlCol="0" fromWordArt="0" anchor="t" anchorCtr="0" forceAA="0" compatLnSpc="1">
            <a:prstTxWarp prst="textNoShape">
              <a:avLst/>
            </a:prstTxWarp>
            <a:noAutofit/>
          </a:bodyPr>
          <a:lstStyle/>
          <a:p>
            <a:r>
              <a:rPr lang="en-US" sz="8800" dirty="0" smtClean="0">
                <a:solidFill>
                  <a:srgbClr val="FFFFFF"/>
                </a:solidFill>
                <a:latin typeface="Segoe UI Light"/>
              </a:rPr>
              <a:t>Gain</a:t>
            </a:r>
          </a:p>
        </p:txBody>
      </p:sp>
      <p:sp>
        <p:nvSpPr>
          <p:cNvPr id="6" name="Rectangle 5"/>
          <p:cNvSpPr/>
          <p:nvPr/>
        </p:nvSpPr>
        <p:spPr bwMode="auto">
          <a:xfrm>
            <a:off x="8582805" y="2059109"/>
            <a:ext cx="3657600" cy="36576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146304" rIns="91440" bIns="146304" numCol="1" spcCol="0" rtlCol="0" fromWordArt="0" anchor="t" anchorCtr="0" forceAA="0" compatLnSpc="1">
            <a:prstTxWarp prst="textNoShape">
              <a:avLst/>
            </a:prstTxWarp>
            <a:noAutofit/>
          </a:bodyPr>
          <a:lstStyle/>
          <a:p>
            <a:r>
              <a:rPr lang="en-US" sz="8800" dirty="0" smtClean="0">
                <a:solidFill>
                  <a:srgbClr val="FFFFFF"/>
                </a:solidFill>
                <a:latin typeface="Segoe UI Light"/>
              </a:rPr>
              <a:t>Learn</a:t>
            </a:r>
          </a:p>
        </p:txBody>
      </p:sp>
      <p:sp>
        <p:nvSpPr>
          <p:cNvPr id="7" name="Rectangle 6"/>
          <p:cNvSpPr/>
          <p:nvPr/>
        </p:nvSpPr>
        <p:spPr>
          <a:xfrm>
            <a:off x="341456" y="3952736"/>
            <a:ext cx="3505200" cy="1754326"/>
          </a:xfrm>
          <a:prstGeom prst="rect">
            <a:avLst/>
          </a:prstGeom>
        </p:spPr>
        <p:txBody>
          <a:bodyPr wrap="square">
            <a:spAutoFit/>
          </a:bodyPr>
          <a:lstStyle/>
          <a:p>
            <a:pPr lvl="1" algn="r"/>
            <a:r>
              <a:rPr lang="en-US" sz="3600" dirty="0">
                <a:solidFill>
                  <a:srgbClr val="FFFFFF"/>
                </a:solidFill>
                <a:latin typeface="Segoe UI Light"/>
              </a:rPr>
              <a:t>enough about </a:t>
            </a:r>
            <a:r>
              <a:rPr lang="en-US" sz="3600" b="1" dirty="0">
                <a:solidFill>
                  <a:srgbClr val="FFFFFF"/>
                </a:solidFill>
              </a:rPr>
              <a:t>containers</a:t>
            </a:r>
            <a:r>
              <a:rPr lang="en-US" sz="3600" dirty="0">
                <a:solidFill>
                  <a:srgbClr val="FFFFFF"/>
                </a:solidFill>
                <a:latin typeface="Segoe UI Light"/>
              </a:rPr>
              <a:t> to be dangerous</a:t>
            </a:r>
          </a:p>
        </p:txBody>
      </p:sp>
      <p:sp>
        <p:nvSpPr>
          <p:cNvPr id="8" name="Rectangle 7"/>
          <p:cNvSpPr/>
          <p:nvPr/>
        </p:nvSpPr>
        <p:spPr>
          <a:xfrm>
            <a:off x="4061520" y="3952736"/>
            <a:ext cx="3962400" cy="1754326"/>
          </a:xfrm>
          <a:prstGeom prst="rect">
            <a:avLst/>
          </a:prstGeom>
        </p:spPr>
        <p:txBody>
          <a:bodyPr wrap="square">
            <a:spAutoFit/>
          </a:bodyPr>
          <a:lstStyle/>
          <a:p>
            <a:pPr lvl="1" algn="r"/>
            <a:r>
              <a:rPr lang="en-US" sz="3600" dirty="0" smtClean="0">
                <a:solidFill>
                  <a:srgbClr val="FFFFFF"/>
                </a:solidFill>
                <a:latin typeface="Segoe UI Light"/>
              </a:rPr>
              <a:t>insights on where you would use </a:t>
            </a:r>
            <a:r>
              <a:rPr lang="en-US" sz="3600" b="1" dirty="0" smtClean="0">
                <a:solidFill>
                  <a:srgbClr val="FFFFFF"/>
                </a:solidFill>
              </a:rPr>
              <a:t>containers</a:t>
            </a:r>
            <a:endParaRPr lang="en-US" sz="3600" b="1" dirty="0">
              <a:solidFill>
                <a:srgbClr val="FFFFFF"/>
              </a:solidFill>
            </a:endParaRPr>
          </a:p>
        </p:txBody>
      </p:sp>
      <p:sp>
        <p:nvSpPr>
          <p:cNvPr id="9" name="Rectangle 8"/>
          <p:cNvSpPr/>
          <p:nvPr/>
        </p:nvSpPr>
        <p:spPr>
          <a:xfrm>
            <a:off x="8229403" y="3952736"/>
            <a:ext cx="3877972" cy="1754326"/>
          </a:xfrm>
          <a:prstGeom prst="rect">
            <a:avLst/>
          </a:prstGeom>
        </p:spPr>
        <p:txBody>
          <a:bodyPr wrap="square">
            <a:spAutoFit/>
          </a:bodyPr>
          <a:lstStyle/>
          <a:p>
            <a:pPr lvl="1" algn="r"/>
            <a:r>
              <a:rPr lang="en-US" sz="3600" dirty="0" smtClean="0">
                <a:solidFill>
                  <a:srgbClr val="FFFFFF"/>
                </a:solidFill>
                <a:latin typeface="Segoe UI Light"/>
              </a:rPr>
              <a:t>what Microsoft </a:t>
            </a:r>
          </a:p>
          <a:p>
            <a:pPr lvl="1" algn="r"/>
            <a:r>
              <a:rPr lang="en-US" sz="3600" dirty="0" smtClean="0">
                <a:solidFill>
                  <a:srgbClr val="FFFFFF"/>
                </a:solidFill>
                <a:latin typeface="Segoe UI Light"/>
              </a:rPr>
              <a:t>is doing with </a:t>
            </a:r>
            <a:r>
              <a:rPr lang="en-US" sz="3600" b="1" dirty="0" smtClean="0">
                <a:solidFill>
                  <a:srgbClr val="FFFFFF"/>
                </a:solidFill>
              </a:rPr>
              <a:t>containers</a:t>
            </a:r>
            <a:endParaRPr lang="en-US" sz="3600" b="1" dirty="0">
              <a:solidFill>
                <a:srgbClr val="FFFFFF"/>
              </a:solidFill>
            </a:endParaRPr>
          </a:p>
        </p:txBody>
      </p:sp>
    </p:spTree>
    <p:extLst>
      <p:ext uri="{BB962C8B-B14F-4D97-AF65-F5344CB8AC3E}">
        <p14:creationId xmlns:p14="http://schemas.microsoft.com/office/powerpoint/2010/main" val="3259717783"/>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958007"/>
          </a:xfrm>
        </p:spPr>
        <p:txBody>
          <a:bodyPr/>
          <a:lstStyle/>
          <a:p>
            <a:r>
              <a:rPr lang="en-US" sz="3600" dirty="0" smtClean="0"/>
              <a:t>Preview of Windows Server Containers – </a:t>
            </a:r>
            <a:r>
              <a:rPr lang="en-US" sz="3600" dirty="0" smtClean="0">
                <a:hlinkClick r:id="rId3"/>
              </a:rPr>
              <a:t>http://aka.ms/containers</a:t>
            </a:r>
            <a:r>
              <a:rPr lang="en-US" sz="3600" dirty="0" smtClean="0"/>
              <a:t> </a:t>
            </a:r>
          </a:p>
          <a:p>
            <a:r>
              <a:rPr lang="en-US" sz="3600" dirty="0" smtClean="0"/>
              <a:t>Preview of Hyper-V Containers </a:t>
            </a:r>
            <a:r>
              <a:rPr lang="en-US" sz="3600" dirty="0"/>
              <a:t>–</a:t>
            </a:r>
            <a:r>
              <a:rPr lang="en-US" sz="3600" dirty="0" smtClean="0"/>
              <a:t> planned for this </a:t>
            </a:r>
            <a:r>
              <a:rPr lang="en-US" sz="3600" dirty="0"/>
              <a:t>y</a:t>
            </a:r>
            <a:r>
              <a:rPr lang="en-US" sz="3600" dirty="0" smtClean="0"/>
              <a:t>ear</a:t>
            </a:r>
          </a:p>
          <a:p>
            <a:endParaRPr lang="en-US" dirty="0" smtClean="0"/>
          </a:p>
          <a:p>
            <a:r>
              <a:rPr lang="en-US" dirty="0" smtClean="0"/>
              <a:t>How can you stay up to date?</a:t>
            </a:r>
          </a:p>
          <a:p>
            <a:pPr lvl="1"/>
            <a:r>
              <a:rPr lang="en-US" dirty="0" smtClean="0"/>
              <a:t>Follow me on Twitter @</a:t>
            </a:r>
            <a:r>
              <a:rPr lang="en-US" dirty="0" err="1" smtClean="0"/>
              <a:t>VirtualPCGuy</a:t>
            </a:r>
            <a:endParaRPr lang="en-US" dirty="0" smtClean="0"/>
          </a:p>
          <a:p>
            <a:pPr lvl="1"/>
            <a:r>
              <a:rPr lang="en-US" dirty="0" smtClean="0"/>
              <a:t>Container site is being updated daily</a:t>
            </a:r>
          </a:p>
        </p:txBody>
      </p:sp>
      <p:sp>
        <p:nvSpPr>
          <p:cNvPr id="3" name="Title 2"/>
          <p:cNvSpPr>
            <a:spLocks noGrp="1"/>
          </p:cNvSpPr>
          <p:nvPr>
            <p:ph type="title"/>
          </p:nvPr>
        </p:nvSpPr>
        <p:spPr/>
        <p:txBody>
          <a:bodyPr/>
          <a:lstStyle/>
          <a:p>
            <a:r>
              <a:rPr lang="en-US" dirty="0" smtClean="0"/>
              <a:t>What’s Next?</a:t>
            </a:r>
            <a:endParaRPr lang="en-US" dirty="0"/>
          </a:p>
        </p:txBody>
      </p:sp>
    </p:spTree>
    <p:extLst>
      <p:ext uri="{BB962C8B-B14F-4D97-AF65-F5344CB8AC3E}">
        <p14:creationId xmlns:p14="http://schemas.microsoft.com/office/powerpoint/2010/main" val="860784279"/>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5859" y="1695998"/>
            <a:ext cx="11884025" cy="1035050"/>
          </a:xfrm>
        </p:spPr>
        <p:txBody>
          <a:bodyPr/>
          <a:lstStyle/>
          <a:p>
            <a:r>
              <a:rPr lang="en-US" sz="4488" dirty="0" smtClean="0"/>
              <a:t>Related </a:t>
            </a:r>
            <a:r>
              <a:rPr lang="en-US" sz="4488" dirty="0" smtClean="0">
                <a:latin typeface="+mn-lt"/>
                <a:cs typeface="Segoe UI Semibold" panose="020B0702040204020203" pitchFamily="34" charset="0"/>
              </a:rPr>
              <a:t>Ignite NZ </a:t>
            </a:r>
            <a:r>
              <a:rPr lang="en-US" sz="4488" dirty="0"/>
              <a:t>Sessions</a:t>
            </a:r>
          </a:p>
        </p:txBody>
      </p:sp>
      <p:sp>
        <p:nvSpPr>
          <p:cNvPr id="4" name="Rectangle 3"/>
          <p:cNvSpPr/>
          <p:nvPr/>
        </p:nvSpPr>
        <p:spPr>
          <a:xfrm>
            <a:off x="1087513" y="5767492"/>
            <a:ext cx="5679572"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a:solidFill>
                  <a:srgbClr val="000000"/>
                </a:solidFill>
                <a:latin typeface="Segoe UI Light"/>
                <a:cs typeface="Segoe UI" panose="020B0502040204020203" pitchFamily="34" charset="0"/>
              </a:rPr>
              <a:t>Storage Overview</a:t>
            </a:r>
          </a:p>
          <a:p>
            <a:pPr defTabSz="932597">
              <a:defRPr/>
            </a:pPr>
            <a:r>
              <a:rPr lang="en-US" sz="1632" dirty="0">
                <a:solidFill>
                  <a:srgbClr val="000000"/>
                </a:solidFill>
                <a:cs typeface="Segoe UI" panose="020B0502040204020203" pitchFamily="34" charset="0"/>
              </a:rPr>
              <a:t>SKYCITY Theatre </a:t>
            </a:r>
            <a:r>
              <a:rPr lang="en-US" sz="1632" dirty="0" smtClean="0">
                <a:solidFill>
                  <a:srgbClr val="000000"/>
                </a:solidFill>
                <a:cs typeface="Segoe UI" panose="020B0502040204020203" pitchFamily="34" charset="0"/>
              </a:rPr>
              <a:t>Thu 3:30pm</a:t>
            </a:r>
            <a:endParaRPr lang="en-US" sz="1632" dirty="0">
              <a:solidFill>
                <a:srgbClr val="000000"/>
              </a:solidFill>
              <a:latin typeface="Segoe UI Light"/>
              <a:cs typeface="Segoe UI" panose="020B0502040204020203" pitchFamily="34" charset="0"/>
            </a:endParaRPr>
          </a:p>
          <a:p>
            <a:pPr defTabSz="932597">
              <a:defRPr/>
            </a:pPr>
            <a:endParaRPr lang="en-US" sz="2040" i="1" dirty="0">
              <a:solidFill>
                <a:srgbClr val="000000"/>
              </a:solidFill>
              <a:latin typeface="Segoe UI Light"/>
            </a:endParaRPr>
          </a:p>
        </p:txBody>
      </p:sp>
      <p:sp>
        <p:nvSpPr>
          <p:cNvPr id="3" name="Rectangle 2"/>
          <p:cNvSpPr/>
          <p:nvPr/>
        </p:nvSpPr>
        <p:spPr>
          <a:xfrm>
            <a:off x="1087514" y="4075546"/>
            <a:ext cx="5679571"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a:solidFill>
                  <a:srgbClr val="000000"/>
                </a:solidFill>
                <a:latin typeface="Segoe UI Light"/>
                <a:cs typeface="Segoe UI" panose="020B0502040204020203" pitchFamily="34" charset="0"/>
              </a:rPr>
              <a:t>Server </a:t>
            </a:r>
            <a:r>
              <a:rPr lang="en-US" sz="2448" dirty="0" smtClean="0">
                <a:solidFill>
                  <a:srgbClr val="000000"/>
                </a:solidFill>
                <a:latin typeface="Segoe UI Light"/>
                <a:cs typeface="Segoe UI" panose="020B0502040204020203" pitchFamily="34" charset="0"/>
              </a:rPr>
              <a:t>Virtualisation </a:t>
            </a:r>
            <a:r>
              <a:rPr lang="en-US" sz="2448" dirty="0">
                <a:solidFill>
                  <a:srgbClr val="000000"/>
                </a:solidFill>
                <a:latin typeface="Segoe UI Light"/>
                <a:cs typeface="Segoe UI" panose="020B0502040204020203" pitchFamily="34" charset="0"/>
              </a:rPr>
              <a:t>Overview</a:t>
            </a:r>
          </a:p>
          <a:p>
            <a:pPr defTabSz="932597">
              <a:defRPr/>
            </a:pPr>
            <a:r>
              <a:rPr lang="en-US" sz="1632" dirty="0" smtClean="0">
                <a:solidFill>
                  <a:srgbClr val="000000"/>
                </a:solidFill>
                <a:cs typeface="Segoe UI" panose="020B0502040204020203" pitchFamily="34" charset="0"/>
              </a:rPr>
              <a:t>NZ2 Wed 1:30pm</a:t>
            </a:r>
            <a:endParaRPr lang="en-US" sz="1632" dirty="0">
              <a:solidFill>
                <a:srgbClr val="000000"/>
              </a:solidFill>
              <a:latin typeface="Segoe UI Light"/>
              <a:cs typeface="Segoe UI" panose="020B0502040204020203" pitchFamily="34" charset="0"/>
            </a:endParaRPr>
          </a:p>
          <a:p>
            <a:pPr defTabSz="932597">
              <a:defRPr/>
            </a:pPr>
            <a:endParaRPr lang="en-US" sz="1632" dirty="0">
              <a:solidFill>
                <a:srgbClr val="000000"/>
              </a:solidFill>
              <a:cs typeface="Segoe UI" panose="020B0502040204020203" pitchFamily="34" charset="0"/>
            </a:endParaRPr>
          </a:p>
        </p:txBody>
      </p:sp>
      <p:sp>
        <p:nvSpPr>
          <p:cNvPr id="7" name="Rectangle 6"/>
          <p:cNvSpPr/>
          <p:nvPr/>
        </p:nvSpPr>
        <p:spPr>
          <a:xfrm>
            <a:off x="6609574" y="3694217"/>
            <a:ext cx="4188187" cy="1115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a:solidFill>
                  <a:srgbClr val="000000"/>
                </a:solidFill>
                <a:latin typeface="Segoe UI Light"/>
                <a:cs typeface="Segoe UI" panose="020B0502040204020203" pitchFamily="34" charset="0"/>
              </a:rPr>
              <a:t>What’s New in System </a:t>
            </a:r>
            <a:r>
              <a:rPr lang="en-US" sz="2448" dirty="0" smtClean="0">
                <a:solidFill>
                  <a:srgbClr val="000000"/>
                </a:solidFill>
                <a:latin typeface="Segoe UI Light"/>
                <a:cs typeface="Segoe UI" panose="020B0502040204020203" pitchFamily="34" charset="0"/>
              </a:rPr>
              <a:t>Centre </a:t>
            </a:r>
            <a:r>
              <a:rPr lang="en-US" sz="2448" dirty="0">
                <a:solidFill>
                  <a:srgbClr val="000000"/>
                </a:solidFill>
                <a:latin typeface="Segoe UI Light"/>
                <a:cs typeface="Segoe UI" panose="020B0502040204020203" pitchFamily="34" charset="0"/>
              </a:rPr>
              <a:t>for Management</a:t>
            </a:r>
          </a:p>
          <a:p>
            <a:pPr defTabSz="932597">
              <a:defRPr/>
            </a:pPr>
            <a:r>
              <a:rPr lang="en-US" sz="1632" dirty="0" smtClean="0">
                <a:solidFill>
                  <a:srgbClr val="000000"/>
                </a:solidFill>
                <a:cs typeface="Segoe UI" panose="020B0502040204020203" pitchFamily="34" charset="0"/>
              </a:rPr>
              <a:t>NZ1 Fri 11:00am</a:t>
            </a:r>
            <a:endParaRPr lang="en-US" sz="1632" dirty="0">
              <a:solidFill>
                <a:srgbClr val="000000"/>
              </a:solidFill>
              <a:cs typeface="Segoe UI" panose="020B0502040204020203" pitchFamily="34" charset="0"/>
            </a:endParaRPr>
          </a:p>
        </p:txBody>
      </p:sp>
      <p:sp>
        <p:nvSpPr>
          <p:cNvPr id="6" name="Rectangle 5"/>
          <p:cNvSpPr/>
          <p:nvPr/>
        </p:nvSpPr>
        <p:spPr>
          <a:xfrm>
            <a:off x="6609576" y="2848244"/>
            <a:ext cx="4928347"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a:solidFill>
                  <a:srgbClr val="000000"/>
                </a:solidFill>
                <a:latin typeface="Segoe UI Light"/>
                <a:cs typeface="Segoe UI" panose="020B0502040204020203" pitchFamily="34" charset="0"/>
              </a:rPr>
              <a:t>Security and Assurance Overview</a:t>
            </a:r>
          </a:p>
          <a:p>
            <a:pPr defTabSz="932597">
              <a:defRPr/>
            </a:pPr>
            <a:r>
              <a:rPr lang="en-US" sz="1632" dirty="0" smtClean="0">
                <a:solidFill>
                  <a:srgbClr val="000000"/>
                </a:solidFill>
                <a:cs typeface="Segoe UI" panose="020B0502040204020203" pitchFamily="34" charset="0"/>
              </a:rPr>
              <a:t>NZ4 Fri 9:00am</a:t>
            </a:r>
            <a:endParaRPr lang="en-US" sz="1632" dirty="0">
              <a:solidFill>
                <a:srgbClr val="000000"/>
              </a:solidFill>
              <a:cs typeface="Segoe UI" panose="020B0502040204020203" pitchFamily="34" charset="0"/>
            </a:endParaRPr>
          </a:p>
        </p:txBody>
      </p:sp>
      <p:sp>
        <p:nvSpPr>
          <p:cNvPr id="8" name="Rectangle 7"/>
          <p:cNvSpPr/>
          <p:nvPr/>
        </p:nvSpPr>
        <p:spPr>
          <a:xfrm>
            <a:off x="1087514" y="2848244"/>
            <a:ext cx="4360956"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a:solidFill>
                  <a:srgbClr val="000000"/>
                </a:solidFill>
                <a:latin typeface="Segoe UI Light"/>
                <a:cs typeface="Segoe UI" panose="020B0502040204020203" pitchFamily="34" charset="0"/>
              </a:rPr>
              <a:t>Azure Consistent Service Delivery Overview</a:t>
            </a:r>
          </a:p>
          <a:p>
            <a:pPr defTabSz="932597">
              <a:defRPr/>
            </a:pPr>
            <a:r>
              <a:rPr lang="en-US" sz="1632" dirty="0" smtClean="0">
                <a:solidFill>
                  <a:srgbClr val="000000"/>
                </a:solidFill>
                <a:cs typeface="Segoe UI" panose="020B0502040204020203" pitchFamily="34" charset="0"/>
              </a:rPr>
              <a:t>NZ1 Wed 10:00am</a:t>
            </a:r>
            <a:endParaRPr lang="en-US" sz="1632" dirty="0">
              <a:solidFill>
                <a:srgbClr val="000000"/>
              </a:solidFill>
              <a:latin typeface="Segoe UI Light"/>
              <a:cs typeface="Segoe UI" panose="020B0502040204020203" pitchFamily="34" charset="0"/>
            </a:endParaRPr>
          </a:p>
        </p:txBody>
      </p:sp>
      <p:sp>
        <p:nvSpPr>
          <p:cNvPr id="5" name="Rectangle 4"/>
          <p:cNvSpPr/>
          <p:nvPr/>
        </p:nvSpPr>
        <p:spPr>
          <a:xfrm>
            <a:off x="1087513" y="4921520"/>
            <a:ext cx="5679572"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a:solidFill>
                  <a:srgbClr val="000000"/>
                </a:solidFill>
                <a:latin typeface="Segoe UI Light"/>
                <a:cs typeface="Segoe UI" panose="020B0502040204020203" pitchFamily="34" charset="0"/>
              </a:rPr>
              <a:t>Networking Overview</a:t>
            </a:r>
          </a:p>
          <a:p>
            <a:pPr defTabSz="932597">
              <a:defRPr/>
            </a:pPr>
            <a:r>
              <a:rPr lang="en-US" sz="1632" dirty="0" smtClean="0">
                <a:solidFill>
                  <a:srgbClr val="000000"/>
                </a:solidFill>
                <a:cs typeface="Segoe UI" panose="020B0502040204020203" pitchFamily="34" charset="0"/>
              </a:rPr>
              <a:t>SKYCITY Theatre Thu 11:00am</a:t>
            </a:r>
            <a:endParaRPr lang="en-US" sz="1632" dirty="0">
              <a:solidFill>
                <a:srgbClr val="000000"/>
              </a:solidFill>
              <a:latin typeface="Segoe UI Light"/>
              <a:cs typeface="Segoe UI" panose="020B0502040204020203" pitchFamily="34" charset="0"/>
            </a:endParaRPr>
          </a:p>
        </p:txBody>
      </p:sp>
      <p:sp>
        <p:nvSpPr>
          <p:cNvPr id="9" name="Rectangle 8"/>
          <p:cNvSpPr/>
          <p:nvPr/>
        </p:nvSpPr>
        <p:spPr>
          <a:xfrm>
            <a:off x="6126600" y="4962420"/>
            <a:ext cx="4996834"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smtClean="0">
                <a:solidFill>
                  <a:srgbClr val="000000"/>
                </a:solidFill>
                <a:latin typeface="Segoe UI Light"/>
                <a:cs typeface="Segoe UI" panose="020B0502040204020203" pitchFamily="34" charset="0"/>
              </a:rPr>
              <a:t>Find me later at…</a:t>
            </a:r>
            <a:endParaRPr lang="en-US" sz="2448" dirty="0">
              <a:solidFill>
                <a:srgbClr val="000000"/>
              </a:solidFill>
              <a:latin typeface="Segoe UI Light"/>
              <a:cs typeface="Segoe UI" panose="020B0502040204020203" pitchFamily="34" charset="0"/>
            </a:endParaRPr>
          </a:p>
          <a:p>
            <a:pPr marL="285750" indent="-285750" defTabSz="932597">
              <a:buFont typeface="Wingdings" panose="05000000000000000000" pitchFamily="2" charset="2"/>
              <a:buChar char="§"/>
              <a:defRPr/>
            </a:pPr>
            <a:r>
              <a:rPr lang="en-US" sz="1632" dirty="0">
                <a:solidFill>
                  <a:srgbClr val="000000"/>
                </a:solidFill>
                <a:cs typeface="Segoe UI" panose="020B0502040204020203" pitchFamily="34" charset="0"/>
              </a:rPr>
              <a:t>Hub Happy Hour Wed </a:t>
            </a:r>
            <a:r>
              <a:rPr lang="en-US" sz="1632" dirty="0" smtClean="0">
                <a:solidFill>
                  <a:srgbClr val="000000"/>
                </a:solidFill>
                <a:cs typeface="Segoe UI" panose="020B0502040204020203" pitchFamily="34" charset="0"/>
              </a:rPr>
              <a:t>5:30-6:30pm</a:t>
            </a:r>
          </a:p>
          <a:p>
            <a:pPr marL="285750" indent="-285750" defTabSz="932597">
              <a:buFont typeface="Wingdings" panose="05000000000000000000" pitchFamily="2" charset="2"/>
              <a:buChar char="§"/>
              <a:defRPr/>
            </a:pPr>
            <a:r>
              <a:rPr lang="en-US" sz="1632" dirty="0" smtClean="0">
                <a:solidFill>
                  <a:srgbClr val="000000"/>
                </a:solidFill>
                <a:cs typeface="Segoe UI" panose="020B0502040204020203" pitchFamily="34" charset="0"/>
              </a:rPr>
              <a:t>Hub Happy Hour Thu 5:30-6:30pm</a:t>
            </a:r>
          </a:p>
          <a:p>
            <a:pPr marL="285750" indent="-285750" defTabSz="932597">
              <a:buFont typeface="Wingdings" panose="05000000000000000000" pitchFamily="2" charset="2"/>
              <a:buChar char="§"/>
              <a:defRPr/>
            </a:pPr>
            <a:r>
              <a:rPr lang="en-US" sz="1632" dirty="0" smtClean="0">
                <a:solidFill>
                  <a:srgbClr val="000000"/>
                </a:solidFill>
                <a:cs typeface="Segoe UI" panose="020B0502040204020203" pitchFamily="34" charset="0"/>
              </a:rPr>
              <a:t>Closing  drinks Fri 3:00-4:30pm</a:t>
            </a:r>
            <a:endParaRPr lang="en-US" sz="1632" dirty="0">
              <a:solidFill>
                <a:srgbClr val="000000"/>
              </a:solidFill>
              <a:cs typeface="Segoe UI" panose="020B0502040204020203" pitchFamily="34" charset="0"/>
            </a:endParaRPr>
          </a:p>
          <a:p>
            <a:pPr defTabSz="932597">
              <a:defRPr/>
            </a:pPr>
            <a:endParaRPr lang="en-US" sz="1632" dirty="0">
              <a:solidFill>
                <a:srgbClr val="000000"/>
              </a:solidFill>
              <a:latin typeface="Segoe UI Light"/>
              <a:cs typeface="Segoe UI" panose="020B0502040204020203" pitchFamily="34" charset="0"/>
            </a:endParaRPr>
          </a:p>
        </p:txBody>
      </p:sp>
      <p:sp>
        <p:nvSpPr>
          <p:cNvPr id="10" name="TextBox 9"/>
          <p:cNvSpPr txBox="1"/>
          <p:nvPr/>
        </p:nvSpPr>
        <p:spPr>
          <a:xfrm>
            <a:off x="275480" y="2772389"/>
            <a:ext cx="566334"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1</a:t>
            </a:r>
          </a:p>
        </p:txBody>
      </p:sp>
      <p:sp>
        <p:nvSpPr>
          <p:cNvPr id="12" name="TextBox 11"/>
          <p:cNvSpPr txBox="1"/>
          <p:nvPr/>
        </p:nvSpPr>
        <p:spPr>
          <a:xfrm>
            <a:off x="275480" y="3992086"/>
            <a:ext cx="651350"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2</a:t>
            </a:r>
          </a:p>
        </p:txBody>
      </p:sp>
      <p:sp>
        <p:nvSpPr>
          <p:cNvPr id="13" name="TextBox 12"/>
          <p:cNvSpPr txBox="1"/>
          <p:nvPr/>
        </p:nvSpPr>
        <p:spPr>
          <a:xfrm>
            <a:off x="275480" y="4874808"/>
            <a:ext cx="651350"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3</a:t>
            </a:r>
          </a:p>
        </p:txBody>
      </p:sp>
      <p:sp>
        <p:nvSpPr>
          <p:cNvPr id="14" name="TextBox 13"/>
          <p:cNvSpPr txBox="1"/>
          <p:nvPr/>
        </p:nvSpPr>
        <p:spPr>
          <a:xfrm>
            <a:off x="275480" y="5698801"/>
            <a:ext cx="659525"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4</a:t>
            </a:r>
          </a:p>
        </p:txBody>
      </p:sp>
      <p:sp>
        <p:nvSpPr>
          <p:cNvPr id="15" name="TextBox 14"/>
          <p:cNvSpPr txBox="1"/>
          <p:nvPr/>
        </p:nvSpPr>
        <p:spPr>
          <a:xfrm>
            <a:off x="5912197" y="2772389"/>
            <a:ext cx="651350"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5</a:t>
            </a:r>
          </a:p>
        </p:txBody>
      </p:sp>
      <p:sp>
        <p:nvSpPr>
          <p:cNvPr id="16" name="TextBox 15"/>
          <p:cNvSpPr txBox="1"/>
          <p:nvPr/>
        </p:nvSpPr>
        <p:spPr>
          <a:xfrm>
            <a:off x="5912197" y="3638763"/>
            <a:ext cx="651350"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6</a:t>
            </a:r>
          </a:p>
        </p:txBody>
      </p:sp>
      <p:sp>
        <p:nvSpPr>
          <p:cNvPr id="18" name="Rectangle 31"/>
          <p:cNvSpPr>
            <a:spLocks noChangeArrowheads="1"/>
          </p:cNvSpPr>
          <p:nvPr/>
        </p:nvSpPr>
        <p:spPr bwMode="auto">
          <a:xfrm>
            <a:off x="10488470" y="227610"/>
            <a:ext cx="539543" cy="542534"/>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19" name="Rectangle 5"/>
          <p:cNvSpPr>
            <a:spLocks noChangeArrowheads="1"/>
          </p:cNvSpPr>
          <p:nvPr/>
        </p:nvSpPr>
        <p:spPr bwMode="auto">
          <a:xfrm>
            <a:off x="1474860" y="-788"/>
            <a:ext cx="656123" cy="648649"/>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0" name="Rectangle 6"/>
          <p:cNvSpPr>
            <a:spLocks noChangeArrowheads="1"/>
          </p:cNvSpPr>
          <p:nvPr/>
        </p:nvSpPr>
        <p:spPr bwMode="auto">
          <a:xfrm>
            <a:off x="2250051" y="132756"/>
            <a:ext cx="245112" cy="245112"/>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1" name="Rectangle 7"/>
          <p:cNvSpPr>
            <a:spLocks noChangeArrowheads="1"/>
          </p:cNvSpPr>
          <p:nvPr/>
        </p:nvSpPr>
        <p:spPr bwMode="auto">
          <a:xfrm>
            <a:off x="3613850" y="170180"/>
            <a:ext cx="292938" cy="29443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2" name="Rectangle 8"/>
          <p:cNvSpPr>
            <a:spLocks noChangeArrowheads="1"/>
          </p:cNvSpPr>
          <p:nvPr/>
        </p:nvSpPr>
        <p:spPr bwMode="auto">
          <a:xfrm>
            <a:off x="4507609" y="99290"/>
            <a:ext cx="292938" cy="292938"/>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3" name="Rectangle 9"/>
          <p:cNvSpPr>
            <a:spLocks noChangeArrowheads="1"/>
          </p:cNvSpPr>
          <p:nvPr/>
        </p:nvSpPr>
        <p:spPr bwMode="auto">
          <a:xfrm>
            <a:off x="4698050" y="-220663"/>
            <a:ext cx="494706" cy="496201"/>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4" name="Rectangle 10"/>
          <p:cNvSpPr>
            <a:spLocks noChangeArrowheads="1"/>
          </p:cNvSpPr>
          <p:nvPr/>
        </p:nvSpPr>
        <p:spPr bwMode="auto">
          <a:xfrm>
            <a:off x="4851984" y="551397"/>
            <a:ext cx="375140" cy="37663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5" name="Rectangle 11"/>
          <p:cNvSpPr>
            <a:spLocks noChangeArrowheads="1"/>
          </p:cNvSpPr>
          <p:nvPr/>
        </p:nvSpPr>
        <p:spPr bwMode="auto">
          <a:xfrm>
            <a:off x="5741775" y="-54322"/>
            <a:ext cx="466310" cy="467805"/>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6" name="Rectangle 12"/>
          <p:cNvSpPr>
            <a:spLocks noChangeArrowheads="1"/>
          </p:cNvSpPr>
          <p:nvPr/>
        </p:nvSpPr>
        <p:spPr bwMode="auto">
          <a:xfrm>
            <a:off x="6018970" y="-355682"/>
            <a:ext cx="399053" cy="400546"/>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7" name="Rectangle 13"/>
          <p:cNvSpPr>
            <a:spLocks noChangeArrowheads="1"/>
          </p:cNvSpPr>
          <p:nvPr/>
        </p:nvSpPr>
        <p:spPr bwMode="auto">
          <a:xfrm>
            <a:off x="5745482" y="425601"/>
            <a:ext cx="381117" cy="382612"/>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8" name="Rectangle 14"/>
          <p:cNvSpPr>
            <a:spLocks noChangeArrowheads="1"/>
          </p:cNvSpPr>
          <p:nvPr/>
        </p:nvSpPr>
        <p:spPr bwMode="auto">
          <a:xfrm>
            <a:off x="6521240" y="454969"/>
            <a:ext cx="427449" cy="428947"/>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9" name="Rectangle 15"/>
          <p:cNvSpPr>
            <a:spLocks noChangeArrowheads="1"/>
          </p:cNvSpPr>
          <p:nvPr/>
        </p:nvSpPr>
        <p:spPr bwMode="auto">
          <a:xfrm>
            <a:off x="6164902" y="693496"/>
            <a:ext cx="526095" cy="529081"/>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0" name="Rectangle 16"/>
          <p:cNvSpPr>
            <a:spLocks noChangeArrowheads="1"/>
          </p:cNvSpPr>
          <p:nvPr/>
        </p:nvSpPr>
        <p:spPr bwMode="auto">
          <a:xfrm>
            <a:off x="5925538" y="1103705"/>
            <a:ext cx="257068" cy="25856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1" name="Rectangle 17"/>
          <p:cNvSpPr>
            <a:spLocks noChangeArrowheads="1"/>
          </p:cNvSpPr>
          <p:nvPr/>
        </p:nvSpPr>
        <p:spPr bwMode="auto">
          <a:xfrm>
            <a:off x="5669850" y="1258738"/>
            <a:ext cx="331796" cy="333291"/>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2" name="Rectangle 18"/>
          <p:cNvSpPr>
            <a:spLocks noChangeArrowheads="1"/>
          </p:cNvSpPr>
          <p:nvPr/>
        </p:nvSpPr>
        <p:spPr bwMode="auto">
          <a:xfrm>
            <a:off x="6663281" y="-78426"/>
            <a:ext cx="424461" cy="425956"/>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3" name="Rectangle 19"/>
          <p:cNvSpPr>
            <a:spLocks noChangeArrowheads="1"/>
          </p:cNvSpPr>
          <p:nvPr/>
        </p:nvSpPr>
        <p:spPr bwMode="auto">
          <a:xfrm>
            <a:off x="6998495" y="-269981"/>
            <a:ext cx="497694" cy="500685"/>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4" name="Rectangle 20"/>
          <p:cNvSpPr>
            <a:spLocks noChangeArrowheads="1"/>
          </p:cNvSpPr>
          <p:nvPr/>
        </p:nvSpPr>
        <p:spPr bwMode="auto">
          <a:xfrm>
            <a:off x="7287574" y="735535"/>
            <a:ext cx="533567" cy="535060"/>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5" name="Rectangle 21"/>
          <p:cNvSpPr>
            <a:spLocks noChangeArrowheads="1"/>
          </p:cNvSpPr>
          <p:nvPr/>
        </p:nvSpPr>
        <p:spPr bwMode="auto">
          <a:xfrm>
            <a:off x="7096811" y="1063353"/>
            <a:ext cx="307884" cy="307884"/>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6" name="Rectangle 22"/>
          <p:cNvSpPr>
            <a:spLocks noChangeArrowheads="1"/>
          </p:cNvSpPr>
          <p:nvPr/>
        </p:nvSpPr>
        <p:spPr bwMode="auto">
          <a:xfrm>
            <a:off x="7758341" y="356143"/>
            <a:ext cx="313862" cy="316853"/>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7" name="Rectangle 23"/>
          <p:cNvSpPr>
            <a:spLocks noChangeArrowheads="1"/>
          </p:cNvSpPr>
          <p:nvPr/>
        </p:nvSpPr>
        <p:spPr bwMode="auto">
          <a:xfrm>
            <a:off x="8199270" y="578815"/>
            <a:ext cx="403537" cy="405032"/>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8" name="Rectangle 24"/>
          <p:cNvSpPr>
            <a:spLocks noChangeArrowheads="1"/>
          </p:cNvSpPr>
          <p:nvPr/>
        </p:nvSpPr>
        <p:spPr bwMode="auto">
          <a:xfrm>
            <a:off x="8033444" y="-370243"/>
            <a:ext cx="576909" cy="578404"/>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9" name="Rectangle 25"/>
          <p:cNvSpPr>
            <a:spLocks noChangeArrowheads="1"/>
          </p:cNvSpPr>
          <p:nvPr/>
        </p:nvSpPr>
        <p:spPr bwMode="auto">
          <a:xfrm>
            <a:off x="9078727" y="-180577"/>
            <a:ext cx="606798" cy="609788"/>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0" name="Rectangle 26"/>
          <p:cNvSpPr>
            <a:spLocks noChangeArrowheads="1"/>
          </p:cNvSpPr>
          <p:nvPr/>
        </p:nvSpPr>
        <p:spPr bwMode="auto">
          <a:xfrm>
            <a:off x="9552228" y="524956"/>
            <a:ext cx="230165" cy="231660"/>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1" name="Rectangle 27"/>
          <p:cNvSpPr>
            <a:spLocks noChangeArrowheads="1"/>
          </p:cNvSpPr>
          <p:nvPr/>
        </p:nvSpPr>
        <p:spPr bwMode="auto">
          <a:xfrm>
            <a:off x="9548066" y="1340934"/>
            <a:ext cx="325818" cy="325818"/>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2" name="Rectangle 29"/>
          <p:cNvSpPr>
            <a:spLocks noChangeArrowheads="1"/>
          </p:cNvSpPr>
          <p:nvPr/>
        </p:nvSpPr>
        <p:spPr bwMode="auto">
          <a:xfrm>
            <a:off x="8858211" y="1439704"/>
            <a:ext cx="186823" cy="188318"/>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3" name="Rectangle 30"/>
          <p:cNvSpPr>
            <a:spLocks noChangeArrowheads="1"/>
          </p:cNvSpPr>
          <p:nvPr/>
        </p:nvSpPr>
        <p:spPr bwMode="auto">
          <a:xfrm>
            <a:off x="9789308" y="384066"/>
            <a:ext cx="802590" cy="804083"/>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4" name="Rectangle 32"/>
          <p:cNvSpPr>
            <a:spLocks noChangeArrowheads="1"/>
          </p:cNvSpPr>
          <p:nvPr/>
        </p:nvSpPr>
        <p:spPr bwMode="auto">
          <a:xfrm>
            <a:off x="11352084" y="-247496"/>
            <a:ext cx="416989" cy="422968"/>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5" name="Rectangle 33"/>
          <p:cNvSpPr>
            <a:spLocks noChangeArrowheads="1"/>
          </p:cNvSpPr>
          <p:nvPr/>
        </p:nvSpPr>
        <p:spPr bwMode="auto">
          <a:xfrm>
            <a:off x="11715895" y="-230207"/>
            <a:ext cx="272015" cy="276499"/>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6" name="Rectangle 34"/>
          <p:cNvSpPr>
            <a:spLocks noChangeArrowheads="1"/>
          </p:cNvSpPr>
          <p:nvPr/>
        </p:nvSpPr>
        <p:spPr bwMode="auto">
          <a:xfrm>
            <a:off x="11619400" y="1249442"/>
            <a:ext cx="419977" cy="42147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7" name="Rectangle 35"/>
          <p:cNvSpPr>
            <a:spLocks noChangeArrowheads="1"/>
          </p:cNvSpPr>
          <p:nvPr/>
        </p:nvSpPr>
        <p:spPr bwMode="auto">
          <a:xfrm>
            <a:off x="8431482" y="-76039"/>
            <a:ext cx="868351" cy="872835"/>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8" name="Rectangle 36"/>
          <p:cNvSpPr>
            <a:spLocks noChangeArrowheads="1"/>
          </p:cNvSpPr>
          <p:nvPr/>
        </p:nvSpPr>
        <p:spPr bwMode="auto">
          <a:xfrm>
            <a:off x="9134745" y="-266404"/>
            <a:ext cx="416987" cy="418482"/>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grpSp>
        <p:nvGrpSpPr>
          <p:cNvPr id="49" name="Group 48"/>
          <p:cNvGrpSpPr/>
          <p:nvPr/>
        </p:nvGrpSpPr>
        <p:grpSpPr>
          <a:xfrm>
            <a:off x="7761240" y="-295737"/>
            <a:ext cx="3015679" cy="3015679"/>
            <a:chOff x="7608886" y="-289964"/>
            <a:chExt cx="2956816" cy="2956816"/>
          </a:xfrm>
        </p:grpSpPr>
        <p:sp>
          <p:nvSpPr>
            <p:cNvPr id="50" name="Rectangle 28"/>
            <p:cNvSpPr>
              <a:spLocks noChangeArrowheads="1"/>
            </p:cNvSpPr>
            <p:nvPr/>
          </p:nvSpPr>
          <p:spPr bwMode="auto">
            <a:xfrm>
              <a:off x="8857847" y="958329"/>
              <a:ext cx="458894" cy="4602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pic>
          <p:nvPicPr>
            <p:cNvPr id="51" name="Picture 50"/>
            <p:cNvPicPr>
              <a:picLocks noChangeAspect="1"/>
            </p:cNvPicPr>
            <p:nvPr/>
          </p:nvPicPr>
          <p:blipFill>
            <a:blip r:embed="rId3"/>
            <a:stretch>
              <a:fillRect/>
            </a:stretch>
          </p:blipFill>
          <p:spPr>
            <a:xfrm>
              <a:off x="7608886" y="-289964"/>
              <a:ext cx="2956816" cy="2956816"/>
            </a:xfrm>
            <a:prstGeom prst="rect">
              <a:avLst/>
            </a:prstGeom>
          </p:spPr>
        </p:pic>
      </p:grpSp>
      <p:sp>
        <p:nvSpPr>
          <p:cNvPr id="52" name="Rectangle 51"/>
          <p:cNvSpPr/>
          <p:nvPr/>
        </p:nvSpPr>
        <p:spPr bwMode="auto">
          <a:xfrm>
            <a:off x="9218612" y="116030"/>
            <a:ext cx="2854754" cy="4955203"/>
          </a:xfrm>
          <a:prstGeom prst="rect">
            <a:avLst/>
          </a:prstGeom>
          <a:solidFill>
            <a:schemeClr val="accent6"/>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smtClean="0">
                <a:gradFill>
                  <a:gsLst>
                    <a:gs pos="0">
                      <a:schemeClr val="tx1"/>
                    </a:gs>
                    <a:gs pos="100000">
                      <a:schemeClr val="tx1"/>
                    </a:gs>
                  </a:gsLst>
                  <a:lin ang="5400000" scaled="1"/>
                </a:gradFill>
              </a:rPr>
              <a:t>Required Slide</a:t>
            </a:r>
          </a:p>
          <a:p>
            <a:pPr defTabSz="914099" fontAlgn="base">
              <a:spcBef>
                <a:spcPct val="0"/>
              </a:spcBef>
              <a:spcAft>
                <a:spcPct val="0"/>
              </a:spcAft>
            </a:pPr>
            <a:r>
              <a:rPr lang="en-US" sz="1200" dirty="0" smtClean="0">
                <a:gradFill>
                  <a:gsLst>
                    <a:gs pos="0">
                      <a:schemeClr val="tx1"/>
                    </a:gs>
                    <a:gs pos="100000">
                      <a:schemeClr val="tx1"/>
                    </a:gs>
                  </a:gsLst>
                  <a:lin ang="5400000" scaled="1"/>
                </a:gradFill>
              </a:rPr>
              <a:t>*delete this box once you have listed content that is related to your session.</a:t>
            </a:r>
          </a:p>
          <a:p>
            <a:pPr defTabSz="914099" fontAlgn="base">
              <a:spcBef>
                <a:spcPct val="0"/>
              </a:spcBef>
              <a:spcAft>
                <a:spcPct val="0"/>
              </a:spcAft>
            </a:pPr>
            <a:endParaRPr lang="en-US" sz="1200" dirty="0" smtClean="0">
              <a:gradFill>
                <a:gsLst>
                  <a:gs pos="0">
                    <a:schemeClr val="tx1"/>
                  </a:gs>
                  <a:gs pos="100000">
                    <a:schemeClr val="tx1"/>
                  </a:gs>
                </a:gsLst>
                <a:lin ang="5400000" scaled="1"/>
              </a:gradFill>
            </a:endParaRPr>
          </a:p>
          <a:p>
            <a:pPr defTabSz="914099" fontAlgn="base">
              <a:spcBef>
                <a:spcPct val="0"/>
              </a:spcBef>
              <a:spcAft>
                <a:spcPct val="0"/>
              </a:spcAft>
            </a:pPr>
            <a:endParaRPr lang="en-US" sz="1200" dirty="0">
              <a:gradFill>
                <a:gsLst>
                  <a:gs pos="0">
                    <a:schemeClr val="tx1"/>
                  </a:gs>
                  <a:gs pos="100000">
                    <a:schemeClr val="tx1"/>
                  </a:gs>
                </a:gsLst>
                <a:lin ang="5400000" scaled="1"/>
              </a:gradFill>
            </a:endParaRPr>
          </a:p>
          <a:p>
            <a:pPr defTabSz="914099" fontAlgn="base">
              <a:spcBef>
                <a:spcPct val="0"/>
              </a:spcBef>
              <a:spcAft>
                <a:spcPct val="0"/>
              </a:spcAft>
            </a:pPr>
            <a:endParaRPr lang="en-US" sz="1200" dirty="0" smtClean="0">
              <a:gradFill>
                <a:gsLst>
                  <a:gs pos="0">
                    <a:schemeClr val="tx1"/>
                  </a:gs>
                  <a:gs pos="100000">
                    <a:schemeClr val="tx1"/>
                  </a:gs>
                </a:gsLst>
                <a:lin ang="5400000" scaled="1"/>
              </a:gradFill>
            </a:endParaRPr>
          </a:p>
          <a:p>
            <a:pPr defTabSz="914099" fontAlgn="base">
              <a:spcBef>
                <a:spcPct val="0"/>
              </a:spcBef>
              <a:spcAft>
                <a:spcPct val="0"/>
              </a:spcAft>
            </a:pPr>
            <a:r>
              <a:rPr lang="en-US" b="1" dirty="0" smtClean="0">
                <a:gradFill>
                  <a:gsLst>
                    <a:gs pos="0">
                      <a:schemeClr val="tx1"/>
                    </a:gs>
                    <a:gs pos="100000">
                      <a:schemeClr val="tx1"/>
                    </a:gs>
                  </a:gsLst>
                  <a:lin ang="5400000" scaled="1"/>
                </a:gradFill>
              </a:rPr>
              <a:t>Speakers</a:t>
            </a:r>
            <a:r>
              <a:rPr lang="en-US" b="1" dirty="0">
                <a:gradFill>
                  <a:gsLst>
                    <a:gs pos="0">
                      <a:schemeClr val="tx1"/>
                    </a:gs>
                    <a:gs pos="100000">
                      <a:schemeClr val="tx1"/>
                    </a:gs>
                  </a:gsLst>
                  <a:lin ang="5400000" scaled="1"/>
                </a:gradFill>
              </a:rPr>
              <a:t>, </a:t>
            </a:r>
            <a:r>
              <a:rPr lang="en-US" dirty="0">
                <a:gradFill>
                  <a:gsLst>
                    <a:gs pos="0">
                      <a:schemeClr val="tx1"/>
                    </a:gs>
                    <a:gs pos="100000">
                      <a:schemeClr val="tx1"/>
                    </a:gs>
                  </a:gsLst>
                  <a:lin ang="5400000" scaled="1"/>
                </a:gradFill>
              </a:rPr>
              <a:t>please list the </a:t>
            </a:r>
            <a:r>
              <a:rPr lang="en-US" dirty="0" smtClean="0">
                <a:gradFill>
                  <a:gsLst>
                    <a:gs pos="0">
                      <a:schemeClr val="tx1"/>
                    </a:gs>
                    <a:gs pos="100000">
                      <a:schemeClr val="tx1"/>
                    </a:gs>
                  </a:gsLst>
                  <a:lin ang="5400000" scaled="1"/>
                </a:gradFill>
              </a:rPr>
              <a:t>other Breakout Sessions that </a:t>
            </a:r>
            <a:r>
              <a:rPr lang="en-US" dirty="0">
                <a:gradFill>
                  <a:gsLst>
                    <a:gs pos="0">
                      <a:schemeClr val="tx1"/>
                    </a:gs>
                    <a:gs pos="100000">
                      <a:schemeClr val="tx1"/>
                    </a:gs>
                  </a:gsLst>
                  <a:lin ang="5400000" scaled="1"/>
                </a:gradFill>
              </a:rPr>
              <a:t>relate to your </a:t>
            </a:r>
            <a:r>
              <a:rPr lang="en-US" dirty="0" smtClean="0">
                <a:gradFill>
                  <a:gsLst>
                    <a:gs pos="0">
                      <a:schemeClr val="tx1"/>
                    </a:gs>
                    <a:gs pos="100000">
                      <a:schemeClr val="tx1"/>
                    </a:gs>
                  </a:gsLst>
                  <a:lin ang="5400000" scaled="1"/>
                </a:gradFill>
              </a:rPr>
              <a:t>session.</a:t>
            </a:r>
          </a:p>
          <a:p>
            <a:pPr defTabSz="914099" fontAlgn="base">
              <a:spcBef>
                <a:spcPct val="0"/>
              </a:spcBef>
              <a:spcAft>
                <a:spcPct val="0"/>
              </a:spcAft>
            </a:pPr>
            <a:endParaRPr lang="en-US" dirty="0">
              <a:gradFill>
                <a:gsLst>
                  <a:gs pos="0">
                    <a:schemeClr val="tx1"/>
                  </a:gs>
                  <a:gs pos="100000">
                    <a:schemeClr val="tx1"/>
                  </a:gs>
                </a:gsLst>
                <a:lin ang="5400000" scaled="1"/>
              </a:gradFill>
            </a:endParaRPr>
          </a:p>
          <a:p>
            <a:pPr defTabSz="914099" fontAlgn="base">
              <a:spcBef>
                <a:spcPct val="0"/>
              </a:spcBef>
              <a:spcAft>
                <a:spcPct val="0"/>
              </a:spcAft>
            </a:pPr>
            <a:r>
              <a:rPr lang="en-US" dirty="0" smtClean="0">
                <a:gradFill>
                  <a:gsLst>
                    <a:gs pos="0">
                      <a:schemeClr val="tx1"/>
                    </a:gs>
                    <a:gs pos="100000">
                      <a:schemeClr val="tx1"/>
                    </a:gs>
                  </a:gsLst>
                  <a:lin ang="5400000" scaled="1"/>
                </a:gradFill>
              </a:rPr>
              <a:t>Also </a:t>
            </a:r>
            <a:r>
              <a:rPr lang="en-US" dirty="0">
                <a:gradFill>
                  <a:gsLst>
                    <a:gs pos="0">
                      <a:schemeClr val="tx1"/>
                    </a:gs>
                    <a:gs pos="100000">
                      <a:schemeClr val="tx1"/>
                    </a:gs>
                  </a:gsLst>
                  <a:lin ang="5400000" scaled="1"/>
                </a:gradFill>
              </a:rPr>
              <a:t>indicate </a:t>
            </a:r>
            <a:r>
              <a:rPr lang="en-US" dirty="0" smtClean="0">
                <a:gradFill>
                  <a:gsLst>
                    <a:gs pos="0">
                      <a:schemeClr val="tx1"/>
                    </a:gs>
                    <a:gs pos="100000">
                      <a:schemeClr val="tx1"/>
                    </a:gs>
                  </a:gsLst>
                  <a:lin ang="5400000" scaled="1"/>
                </a:gradFill>
              </a:rPr>
              <a:t>where and when they can find you, to continue the discussion. </a:t>
            </a:r>
          </a:p>
          <a:p>
            <a:pPr defTabSz="914099" fontAlgn="base">
              <a:spcBef>
                <a:spcPct val="0"/>
              </a:spcBef>
              <a:spcAft>
                <a:spcPct val="0"/>
              </a:spcAft>
            </a:pPr>
            <a:r>
              <a:rPr lang="en-US" dirty="0" smtClean="0">
                <a:gradFill>
                  <a:gsLst>
                    <a:gs pos="0">
                      <a:schemeClr val="tx1"/>
                    </a:gs>
                    <a:gs pos="100000">
                      <a:schemeClr val="tx1"/>
                    </a:gs>
                  </a:gsLst>
                  <a:lin ang="5400000" scaled="1"/>
                </a:gradFill>
              </a:rPr>
              <a:t>If you’re going to be at Hub Happy Hour (5.30-6.30pm Wed and Thu, let them know)</a:t>
            </a:r>
          </a:p>
          <a:p>
            <a:pPr defTabSz="914099" fontAlgn="base">
              <a:spcBef>
                <a:spcPct val="0"/>
              </a:spcBef>
              <a:spcAft>
                <a:spcPct val="0"/>
              </a:spcAft>
            </a:pPr>
            <a:endParaRPr lang="en-US" dirty="0" smtClean="0">
              <a:gradFill>
                <a:gsLst>
                  <a:gs pos="0">
                    <a:schemeClr val="tx1"/>
                  </a:gs>
                  <a:gs pos="100000">
                    <a:schemeClr val="tx1"/>
                  </a:gs>
                </a:gsLst>
                <a:lin ang="5400000" scaled="1"/>
              </a:gradFill>
            </a:endParaRPr>
          </a:p>
        </p:txBody>
      </p:sp>
    </p:spTree>
    <p:extLst>
      <p:ext uri="{BB962C8B-B14F-4D97-AF65-F5344CB8AC3E}">
        <p14:creationId xmlns:p14="http://schemas.microsoft.com/office/powerpoint/2010/main" val="30494179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75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6" presetClass="emph" presetSubtype="0" accel="50000" decel="50000" autoRev="1" fill="hold" nodeType="withEffect">
                                  <p:stCondLst>
                                    <p:cond delay="800"/>
                                  </p:stCondLst>
                                  <p:childTnLst>
                                    <p:animScale>
                                      <p:cBhvr>
                                        <p:cTn id="9" dur="700" fill="hold"/>
                                        <p:tgtEl>
                                          <p:spTgt spid="49"/>
                                        </p:tgtEl>
                                      </p:cBhvr>
                                      <p:by x="300000" y="300000"/>
                                    </p:animScale>
                                  </p:childTnLst>
                                </p:cTn>
                              </p:par>
                              <p:par>
                                <p:cTn id="10" presetID="42" presetClass="path" presetSubtype="0" accel="50000" autoRev="1" fill="hold" nodeType="withEffect">
                                  <p:stCondLst>
                                    <p:cond delay="250"/>
                                  </p:stCondLst>
                                  <p:childTnLst>
                                    <p:animMotion origin="layout" path="M -2.5E-6 1.85185E-6 L 0.05443 -0.08796 " pathEditMode="relative" rAng="0" ptsTypes="AA">
                                      <p:cBhvr>
                                        <p:cTn id="11" dur="1000" fill="hold"/>
                                        <p:tgtEl>
                                          <p:spTgt spid="49"/>
                                        </p:tgtEl>
                                        <p:attrNameLst>
                                          <p:attrName>ppt_x</p:attrName>
                                          <p:attrName>ppt_y</p:attrName>
                                        </p:attrNameLst>
                                      </p:cBhvr>
                                      <p:rCtr x="2721" y="-4398"/>
                                    </p:animMotion>
                                  </p:childTnLst>
                                </p:cTn>
                              </p:par>
                              <p:par>
                                <p:cTn id="12" presetID="2" presetClass="entr" presetSubtype="1" decel="100000" fill="hold" grpId="0" nodeType="with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750" fill="hold"/>
                                        <p:tgtEl>
                                          <p:spTgt spid="37"/>
                                        </p:tgtEl>
                                        <p:attrNameLst>
                                          <p:attrName>ppt_x</p:attrName>
                                        </p:attrNameLst>
                                      </p:cBhvr>
                                      <p:tavLst>
                                        <p:tav tm="0">
                                          <p:val>
                                            <p:strVal val="#ppt_x"/>
                                          </p:val>
                                        </p:tav>
                                        <p:tav tm="100000">
                                          <p:val>
                                            <p:strVal val="#ppt_x"/>
                                          </p:val>
                                        </p:tav>
                                      </p:tavLst>
                                    </p:anim>
                                    <p:anim calcmode="lin" valueType="num">
                                      <p:cBhvr additive="base">
                                        <p:cTn id="15" dur="750" fill="hold"/>
                                        <p:tgtEl>
                                          <p:spTgt spid="37"/>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250"/>
                                  </p:stCondLst>
                                  <p:childTnLst>
                                    <p:set>
                                      <p:cBhvr>
                                        <p:cTn id="17" dur="1" fill="hold">
                                          <p:stCondLst>
                                            <p:cond delay="0"/>
                                          </p:stCondLst>
                                        </p:cTn>
                                        <p:tgtEl>
                                          <p:spTgt spid="47"/>
                                        </p:tgtEl>
                                        <p:attrNameLst>
                                          <p:attrName>style.visibility</p:attrName>
                                        </p:attrNameLst>
                                      </p:cBhvr>
                                      <p:to>
                                        <p:strVal val="visible"/>
                                      </p:to>
                                    </p:set>
                                    <p:anim calcmode="lin" valueType="num">
                                      <p:cBhvr additive="base">
                                        <p:cTn id="18" dur="750" fill="hold"/>
                                        <p:tgtEl>
                                          <p:spTgt spid="47"/>
                                        </p:tgtEl>
                                        <p:attrNameLst>
                                          <p:attrName>ppt_x</p:attrName>
                                        </p:attrNameLst>
                                      </p:cBhvr>
                                      <p:tavLst>
                                        <p:tav tm="0">
                                          <p:val>
                                            <p:strVal val="#ppt_x"/>
                                          </p:val>
                                        </p:tav>
                                        <p:tav tm="100000">
                                          <p:val>
                                            <p:strVal val="#ppt_x"/>
                                          </p:val>
                                        </p:tav>
                                      </p:tavLst>
                                    </p:anim>
                                    <p:anim calcmode="lin" valueType="num">
                                      <p:cBhvr additive="base">
                                        <p:cTn id="19" dur="750" fill="hold"/>
                                        <p:tgtEl>
                                          <p:spTgt spid="47"/>
                                        </p:tgtEl>
                                        <p:attrNameLst>
                                          <p:attrName>ppt_y</p:attrName>
                                        </p:attrNameLst>
                                      </p:cBhvr>
                                      <p:tavLst>
                                        <p:tav tm="0">
                                          <p:val>
                                            <p:strVal val="0-#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ppt_x"/>
                                          </p:val>
                                        </p:tav>
                                        <p:tav tm="100000">
                                          <p:val>
                                            <p:strVal val="#ppt_x"/>
                                          </p:val>
                                        </p:tav>
                                      </p:tavLst>
                                    </p:anim>
                                    <p:anim calcmode="lin" valueType="num">
                                      <p:cBhvr additive="base">
                                        <p:cTn id="23" dur="750" fill="hold"/>
                                        <p:tgtEl>
                                          <p:spTgt spid="38"/>
                                        </p:tgtEl>
                                        <p:attrNameLst>
                                          <p:attrName>ppt_y</p:attrName>
                                        </p:attrNameLst>
                                      </p:cBhvr>
                                      <p:tavLst>
                                        <p:tav tm="0">
                                          <p:val>
                                            <p:strVal val="0-#ppt_h/2"/>
                                          </p:val>
                                        </p:tav>
                                        <p:tav tm="100000">
                                          <p:val>
                                            <p:strVal val="#ppt_y"/>
                                          </p:val>
                                        </p:tav>
                                      </p:tavLst>
                                    </p:anim>
                                  </p:childTnLst>
                                </p:cTn>
                              </p:par>
                              <p:par>
                                <p:cTn id="24" presetID="2" presetClass="entr" presetSubtype="1" decel="100000" fill="hold" grpId="0" nodeType="withEffect">
                                  <p:stCondLst>
                                    <p:cond delay="25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750" fill="hold"/>
                                        <p:tgtEl>
                                          <p:spTgt spid="36"/>
                                        </p:tgtEl>
                                        <p:attrNameLst>
                                          <p:attrName>ppt_x</p:attrName>
                                        </p:attrNameLst>
                                      </p:cBhvr>
                                      <p:tavLst>
                                        <p:tav tm="0">
                                          <p:val>
                                            <p:strVal val="#ppt_x"/>
                                          </p:val>
                                        </p:tav>
                                        <p:tav tm="100000">
                                          <p:val>
                                            <p:strVal val="#ppt_x"/>
                                          </p:val>
                                        </p:tav>
                                      </p:tavLst>
                                    </p:anim>
                                    <p:anim calcmode="lin" valueType="num">
                                      <p:cBhvr additive="base">
                                        <p:cTn id="27" dur="750" fill="hold"/>
                                        <p:tgtEl>
                                          <p:spTgt spid="36"/>
                                        </p:tgtEl>
                                        <p:attrNameLst>
                                          <p:attrName>ppt_y</p:attrName>
                                        </p:attrNameLst>
                                      </p:cBhvr>
                                      <p:tavLst>
                                        <p:tav tm="0">
                                          <p:val>
                                            <p:strVal val="0-#ppt_h/2"/>
                                          </p:val>
                                        </p:tav>
                                        <p:tav tm="100000">
                                          <p:val>
                                            <p:strVal val="#ppt_y"/>
                                          </p:val>
                                        </p:tav>
                                      </p:tavLst>
                                    </p:anim>
                                  </p:childTnLst>
                                </p:cTn>
                              </p:par>
                              <p:par>
                                <p:cTn id="28" presetID="2" presetClass="entr" presetSubtype="1" decel="100000"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additive="base">
                                        <p:cTn id="30" dur="750" fill="hold"/>
                                        <p:tgtEl>
                                          <p:spTgt spid="48"/>
                                        </p:tgtEl>
                                        <p:attrNameLst>
                                          <p:attrName>ppt_x</p:attrName>
                                        </p:attrNameLst>
                                      </p:cBhvr>
                                      <p:tavLst>
                                        <p:tav tm="0">
                                          <p:val>
                                            <p:strVal val="#ppt_x"/>
                                          </p:val>
                                        </p:tav>
                                        <p:tav tm="100000">
                                          <p:val>
                                            <p:strVal val="#ppt_x"/>
                                          </p:val>
                                        </p:tav>
                                      </p:tavLst>
                                    </p:anim>
                                    <p:anim calcmode="lin" valueType="num">
                                      <p:cBhvr additive="base">
                                        <p:cTn id="31" dur="750" fill="hold"/>
                                        <p:tgtEl>
                                          <p:spTgt spid="48"/>
                                        </p:tgtEl>
                                        <p:attrNameLst>
                                          <p:attrName>ppt_y</p:attrName>
                                        </p:attrNameLst>
                                      </p:cBhvr>
                                      <p:tavLst>
                                        <p:tav tm="0">
                                          <p:val>
                                            <p:strVal val="0-#ppt_h/2"/>
                                          </p:val>
                                        </p:tav>
                                        <p:tav tm="100000">
                                          <p:val>
                                            <p:strVal val="#ppt_y"/>
                                          </p:val>
                                        </p:tav>
                                      </p:tavLst>
                                    </p:anim>
                                  </p:childTnLst>
                                </p:cTn>
                              </p:par>
                              <p:par>
                                <p:cTn id="32" presetID="2" presetClass="entr" presetSubtype="1" decel="100000" fill="hold" grpId="0" nodeType="withEffect">
                                  <p:stCondLst>
                                    <p:cond delay="25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750" fill="hold"/>
                                        <p:tgtEl>
                                          <p:spTgt spid="39"/>
                                        </p:tgtEl>
                                        <p:attrNameLst>
                                          <p:attrName>ppt_x</p:attrName>
                                        </p:attrNameLst>
                                      </p:cBhvr>
                                      <p:tavLst>
                                        <p:tav tm="0">
                                          <p:val>
                                            <p:strVal val="#ppt_x"/>
                                          </p:val>
                                        </p:tav>
                                        <p:tav tm="100000">
                                          <p:val>
                                            <p:strVal val="#ppt_x"/>
                                          </p:val>
                                        </p:tav>
                                      </p:tavLst>
                                    </p:anim>
                                    <p:anim calcmode="lin" valueType="num">
                                      <p:cBhvr additive="base">
                                        <p:cTn id="35" dur="75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1" decel="10000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750" fill="hold"/>
                                        <p:tgtEl>
                                          <p:spTgt spid="40"/>
                                        </p:tgtEl>
                                        <p:attrNameLst>
                                          <p:attrName>ppt_x</p:attrName>
                                        </p:attrNameLst>
                                      </p:cBhvr>
                                      <p:tavLst>
                                        <p:tav tm="0">
                                          <p:val>
                                            <p:strVal val="#ppt_x"/>
                                          </p:val>
                                        </p:tav>
                                        <p:tav tm="100000">
                                          <p:val>
                                            <p:strVal val="#ppt_x"/>
                                          </p:val>
                                        </p:tav>
                                      </p:tavLst>
                                    </p:anim>
                                    <p:anim calcmode="lin" valueType="num">
                                      <p:cBhvr additive="base">
                                        <p:cTn id="39" dur="750" fill="hold"/>
                                        <p:tgtEl>
                                          <p:spTgt spid="40"/>
                                        </p:tgtEl>
                                        <p:attrNameLst>
                                          <p:attrName>ppt_y</p:attrName>
                                        </p:attrNameLst>
                                      </p:cBhvr>
                                      <p:tavLst>
                                        <p:tav tm="0">
                                          <p:val>
                                            <p:strVal val="0-#ppt_h/2"/>
                                          </p:val>
                                        </p:tav>
                                        <p:tav tm="100000">
                                          <p:val>
                                            <p:strVal val="#ppt_y"/>
                                          </p:val>
                                        </p:tav>
                                      </p:tavLst>
                                    </p:anim>
                                  </p:childTnLst>
                                </p:cTn>
                              </p:par>
                              <p:par>
                                <p:cTn id="40" presetID="2" presetClass="entr" presetSubtype="1" decel="100000" fill="hold" grpId="0" nodeType="withEffect">
                                  <p:stCondLst>
                                    <p:cond delay="25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750" fill="hold"/>
                                        <p:tgtEl>
                                          <p:spTgt spid="41"/>
                                        </p:tgtEl>
                                        <p:attrNameLst>
                                          <p:attrName>ppt_x</p:attrName>
                                        </p:attrNameLst>
                                      </p:cBhvr>
                                      <p:tavLst>
                                        <p:tav tm="0">
                                          <p:val>
                                            <p:strVal val="#ppt_x"/>
                                          </p:val>
                                        </p:tav>
                                        <p:tav tm="100000">
                                          <p:val>
                                            <p:strVal val="#ppt_x"/>
                                          </p:val>
                                        </p:tav>
                                      </p:tavLst>
                                    </p:anim>
                                    <p:anim calcmode="lin" valueType="num">
                                      <p:cBhvr additive="base">
                                        <p:cTn id="43" dur="750" fill="hold"/>
                                        <p:tgtEl>
                                          <p:spTgt spid="41"/>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750" fill="hold"/>
                                        <p:tgtEl>
                                          <p:spTgt spid="42"/>
                                        </p:tgtEl>
                                        <p:attrNameLst>
                                          <p:attrName>ppt_x</p:attrName>
                                        </p:attrNameLst>
                                      </p:cBhvr>
                                      <p:tavLst>
                                        <p:tav tm="0">
                                          <p:val>
                                            <p:strVal val="#ppt_x"/>
                                          </p:val>
                                        </p:tav>
                                        <p:tav tm="100000">
                                          <p:val>
                                            <p:strVal val="#ppt_x"/>
                                          </p:val>
                                        </p:tav>
                                      </p:tavLst>
                                    </p:anim>
                                    <p:anim calcmode="lin" valueType="num">
                                      <p:cBhvr additive="base">
                                        <p:cTn id="47" dur="750" fill="hold"/>
                                        <p:tgtEl>
                                          <p:spTgt spid="42"/>
                                        </p:tgtEl>
                                        <p:attrNameLst>
                                          <p:attrName>ppt_y</p:attrName>
                                        </p:attrNameLst>
                                      </p:cBhvr>
                                      <p:tavLst>
                                        <p:tav tm="0">
                                          <p:val>
                                            <p:strVal val="0-#ppt_h/2"/>
                                          </p:val>
                                        </p:tav>
                                        <p:tav tm="100000">
                                          <p:val>
                                            <p:strVal val="#ppt_y"/>
                                          </p:val>
                                        </p:tav>
                                      </p:tavLst>
                                    </p:anim>
                                  </p:childTnLst>
                                </p:cTn>
                              </p:par>
                              <p:par>
                                <p:cTn id="48" presetID="2" presetClass="entr" presetSubtype="3" decel="10000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750" fill="hold"/>
                                        <p:tgtEl>
                                          <p:spTgt spid="43"/>
                                        </p:tgtEl>
                                        <p:attrNameLst>
                                          <p:attrName>ppt_x</p:attrName>
                                        </p:attrNameLst>
                                      </p:cBhvr>
                                      <p:tavLst>
                                        <p:tav tm="0">
                                          <p:val>
                                            <p:strVal val="1+#ppt_w/2"/>
                                          </p:val>
                                        </p:tav>
                                        <p:tav tm="100000">
                                          <p:val>
                                            <p:strVal val="#ppt_x"/>
                                          </p:val>
                                        </p:tav>
                                      </p:tavLst>
                                    </p:anim>
                                    <p:anim calcmode="lin" valueType="num">
                                      <p:cBhvr additive="base">
                                        <p:cTn id="51" dur="750" fill="hold"/>
                                        <p:tgtEl>
                                          <p:spTgt spid="43"/>
                                        </p:tgtEl>
                                        <p:attrNameLst>
                                          <p:attrName>ppt_y</p:attrName>
                                        </p:attrNameLst>
                                      </p:cBhvr>
                                      <p:tavLst>
                                        <p:tav tm="0">
                                          <p:val>
                                            <p:strVal val="0-#ppt_h/2"/>
                                          </p:val>
                                        </p:tav>
                                        <p:tav tm="100000">
                                          <p:val>
                                            <p:strVal val="#ppt_y"/>
                                          </p:val>
                                        </p:tav>
                                      </p:tavLst>
                                    </p:anim>
                                  </p:childTnLst>
                                </p:cTn>
                              </p:par>
                              <p:par>
                                <p:cTn id="52" presetID="2" presetClass="entr" presetSubtype="3" decel="100000"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750" fill="hold"/>
                                        <p:tgtEl>
                                          <p:spTgt spid="18"/>
                                        </p:tgtEl>
                                        <p:attrNameLst>
                                          <p:attrName>ppt_x</p:attrName>
                                        </p:attrNameLst>
                                      </p:cBhvr>
                                      <p:tavLst>
                                        <p:tav tm="0">
                                          <p:val>
                                            <p:strVal val="1+#ppt_w/2"/>
                                          </p:val>
                                        </p:tav>
                                        <p:tav tm="100000">
                                          <p:val>
                                            <p:strVal val="#ppt_x"/>
                                          </p:val>
                                        </p:tav>
                                      </p:tavLst>
                                    </p:anim>
                                    <p:anim calcmode="lin" valueType="num">
                                      <p:cBhvr additive="base">
                                        <p:cTn id="55" dur="750" fill="hold"/>
                                        <p:tgtEl>
                                          <p:spTgt spid="18"/>
                                        </p:tgtEl>
                                        <p:attrNameLst>
                                          <p:attrName>ppt_y</p:attrName>
                                        </p:attrNameLst>
                                      </p:cBhvr>
                                      <p:tavLst>
                                        <p:tav tm="0">
                                          <p:val>
                                            <p:strVal val="0-#ppt_h/2"/>
                                          </p:val>
                                        </p:tav>
                                        <p:tav tm="100000">
                                          <p:val>
                                            <p:strVal val="#ppt_y"/>
                                          </p:val>
                                        </p:tav>
                                      </p:tavLst>
                                    </p:anim>
                                  </p:childTnLst>
                                </p:cTn>
                              </p:par>
                              <p:par>
                                <p:cTn id="56" presetID="2" presetClass="entr" presetSubtype="1" decel="100000" fill="hold" grpId="0" nodeType="withEffect">
                                  <p:stCondLst>
                                    <p:cond delay="25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750" fill="hold"/>
                                        <p:tgtEl>
                                          <p:spTgt spid="34"/>
                                        </p:tgtEl>
                                        <p:attrNameLst>
                                          <p:attrName>ppt_x</p:attrName>
                                        </p:attrNameLst>
                                      </p:cBhvr>
                                      <p:tavLst>
                                        <p:tav tm="0">
                                          <p:val>
                                            <p:strVal val="#ppt_x"/>
                                          </p:val>
                                        </p:tav>
                                        <p:tav tm="100000">
                                          <p:val>
                                            <p:strVal val="#ppt_x"/>
                                          </p:val>
                                        </p:tav>
                                      </p:tavLst>
                                    </p:anim>
                                    <p:anim calcmode="lin" valueType="num">
                                      <p:cBhvr additive="base">
                                        <p:cTn id="59" dur="750" fill="hold"/>
                                        <p:tgtEl>
                                          <p:spTgt spid="34"/>
                                        </p:tgtEl>
                                        <p:attrNameLst>
                                          <p:attrName>ppt_y</p:attrName>
                                        </p:attrNameLst>
                                      </p:cBhvr>
                                      <p:tavLst>
                                        <p:tav tm="0">
                                          <p:val>
                                            <p:strVal val="0-#ppt_h/2"/>
                                          </p:val>
                                        </p:tav>
                                        <p:tav tm="100000">
                                          <p:val>
                                            <p:strVal val="#ppt_y"/>
                                          </p:val>
                                        </p:tav>
                                      </p:tavLst>
                                    </p:anim>
                                  </p:childTnLst>
                                </p:cTn>
                              </p:par>
                              <p:par>
                                <p:cTn id="60" presetID="2" presetClass="entr" presetSubtype="1" decel="100000" fill="hold" grpId="0" nodeType="withEffect">
                                  <p:stCondLst>
                                    <p:cond delay="50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750" fill="hold"/>
                                        <p:tgtEl>
                                          <p:spTgt spid="35"/>
                                        </p:tgtEl>
                                        <p:attrNameLst>
                                          <p:attrName>ppt_x</p:attrName>
                                        </p:attrNameLst>
                                      </p:cBhvr>
                                      <p:tavLst>
                                        <p:tav tm="0">
                                          <p:val>
                                            <p:strVal val="#ppt_x"/>
                                          </p:val>
                                        </p:tav>
                                        <p:tav tm="100000">
                                          <p:val>
                                            <p:strVal val="#ppt_x"/>
                                          </p:val>
                                        </p:tav>
                                      </p:tavLst>
                                    </p:anim>
                                    <p:anim calcmode="lin" valueType="num">
                                      <p:cBhvr additive="base">
                                        <p:cTn id="63" dur="750" fill="hold"/>
                                        <p:tgtEl>
                                          <p:spTgt spid="35"/>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25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750" fill="hold"/>
                                        <p:tgtEl>
                                          <p:spTgt spid="28"/>
                                        </p:tgtEl>
                                        <p:attrNameLst>
                                          <p:attrName>ppt_x</p:attrName>
                                        </p:attrNameLst>
                                      </p:cBhvr>
                                      <p:tavLst>
                                        <p:tav tm="0">
                                          <p:val>
                                            <p:strVal val="#ppt_x"/>
                                          </p:val>
                                        </p:tav>
                                        <p:tav tm="100000">
                                          <p:val>
                                            <p:strVal val="#ppt_x"/>
                                          </p:val>
                                        </p:tav>
                                      </p:tavLst>
                                    </p:anim>
                                    <p:anim calcmode="lin" valueType="num">
                                      <p:cBhvr additive="base">
                                        <p:cTn id="67" dur="750" fill="hold"/>
                                        <p:tgtEl>
                                          <p:spTgt spid="28"/>
                                        </p:tgtEl>
                                        <p:attrNameLst>
                                          <p:attrName>ppt_y</p:attrName>
                                        </p:attrNameLst>
                                      </p:cBhvr>
                                      <p:tavLst>
                                        <p:tav tm="0">
                                          <p:val>
                                            <p:strVal val="0-#ppt_h/2"/>
                                          </p:val>
                                        </p:tav>
                                        <p:tav tm="100000">
                                          <p:val>
                                            <p:strVal val="#ppt_y"/>
                                          </p:val>
                                        </p:tav>
                                      </p:tavLst>
                                    </p:anim>
                                  </p:childTnLst>
                                </p:cTn>
                              </p:par>
                              <p:par>
                                <p:cTn id="68" presetID="2" presetClass="entr" presetSubtype="1" decel="100000" fill="hold" grpId="0" nodeType="withEffect">
                                  <p:stCondLst>
                                    <p:cond delay="50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750" fill="hold"/>
                                        <p:tgtEl>
                                          <p:spTgt spid="32"/>
                                        </p:tgtEl>
                                        <p:attrNameLst>
                                          <p:attrName>ppt_x</p:attrName>
                                        </p:attrNameLst>
                                      </p:cBhvr>
                                      <p:tavLst>
                                        <p:tav tm="0">
                                          <p:val>
                                            <p:strVal val="#ppt_x"/>
                                          </p:val>
                                        </p:tav>
                                        <p:tav tm="100000">
                                          <p:val>
                                            <p:strVal val="#ppt_x"/>
                                          </p:val>
                                        </p:tav>
                                      </p:tavLst>
                                    </p:anim>
                                    <p:anim calcmode="lin" valueType="num">
                                      <p:cBhvr additive="base">
                                        <p:cTn id="71" dur="750" fill="hold"/>
                                        <p:tgtEl>
                                          <p:spTgt spid="32"/>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0" nodeType="withEffect">
                                  <p:stCondLst>
                                    <p:cond delay="25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750" fill="hold"/>
                                        <p:tgtEl>
                                          <p:spTgt spid="33"/>
                                        </p:tgtEl>
                                        <p:attrNameLst>
                                          <p:attrName>ppt_x</p:attrName>
                                        </p:attrNameLst>
                                      </p:cBhvr>
                                      <p:tavLst>
                                        <p:tav tm="0">
                                          <p:val>
                                            <p:strVal val="#ppt_x"/>
                                          </p:val>
                                        </p:tav>
                                        <p:tav tm="100000">
                                          <p:val>
                                            <p:strVal val="#ppt_x"/>
                                          </p:val>
                                        </p:tav>
                                      </p:tavLst>
                                    </p:anim>
                                    <p:anim calcmode="lin" valueType="num">
                                      <p:cBhvr additive="base">
                                        <p:cTn id="75" dur="750" fill="hold"/>
                                        <p:tgtEl>
                                          <p:spTgt spid="33"/>
                                        </p:tgtEl>
                                        <p:attrNameLst>
                                          <p:attrName>ppt_y</p:attrName>
                                        </p:attrNameLst>
                                      </p:cBhvr>
                                      <p:tavLst>
                                        <p:tav tm="0">
                                          <p:val>
                                            <p:strVal val="0-#ppt_h/2"/>
                                          </p:val>
                                        </p:tav>
                                        <p:tav tm="100000">
                                          <p:val>
                                            <p:strVal val="#ppt_y"/>
                                          </p:val>
                                        </p:tav>
                                      </p:tavLst>
                                    </p:anim>
                                  </p:childTnLst>
                                </p:cTn>
                              </p:par>
                              <p:par>
                                <p:cTn id="76" presetID="2" presetClass="entr" presetSubtype="2" decel="100000" fill="hold" grpId="0" nodeType="withEffect">
                                  <p:stCondLst>
                                    <p:cond delay="500"/>
                                  </p:stCondLst>
                                  <p:childTnLst>
                                    <p:set>
                                      <p:cBhvr>
                                        <p:cTn id="77" dur="1" fill="hold">
                                          <p:stCondLst>
                                            <p:cond delay="0"/>
                                          </p:stCondLst>
                                        </p:cTn>
                                        <p:tgtEl>
                                          <p:spTgt spid="46"/>
                                        </p:tgtEl>
                                        <p:attrNameLst>
                                          <p:attrName>style.visibility</p:attrName>
                                        </p:attrNameLst>
                                      </p:cBhvr>
                                      <p:to>
                                        <p:strVal val="visible"/>
                                      </p:to>
                                    </p:set>
                                    <p:anim calcmode="lin" valueType="num">
                                      <p:cBhvr additive="base">
                                        <p:cTn id="78" dur="750" fill="hold"/>
                                        <p:tgtEl>
                                          <p:spTgt spid="46"/>
                                        </p:tgtEl>
                                        <p:attrNameLst>
                                          <p:attrName>ppt_x</p:attrName>
                                        </p:attrNameLst>
                                      </p:cBhvr>
                                      <p:tavLst>
                                        <p:tav tm="0">
                                          <p:val>
                                            <p:strVal val="1+#ppt_w/2"/>
                                          </p:val>
                                        </p:tav>
                                        <p:tav tm="100000">
                                          <p:val>
                                            <p:strVal val="#ppt_x"/>
                                          </p:val>
                                        </p:tav>
                                      </p:tavLst>
                                    </p:anim>
                                    <p:anim calcmode="lin" valueType="num">
                                      <p:cBhvr additive="base">
                                        <p:cTn id="79" dur="750" fill="hold"/>
                                        <p:tgtEl>
                                          <p:spTgt spid="46"/>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750"/>
                                  </p:stCondLst>
                                  <p:childTnLst>
                                    <p:set>
                                      <p:cBhvr>
                                        <p:cTn id="81" dur="1" fill="hold">
                                          <p:stCondLst>
                                            <p:cond delay="0"/>
                                          </p:stCondLst>
                                        </p:cTn>
                                        <p:tgtEl>
                                          <p:spTgt spid="44"/>
                                        </p:tgtEl>
                                        <p:attrNameLst>
                                          <p:attrName>style.visibility</p:attrName>
                                        </p:attrNameLst>
                                      </p:cBhvr>
                                      <p:to>
                                        <p:strVal val="visible"/>
                                      </p:to>
                                    </p:set>
                                    <p:anim calcmode="lin" valueType="num">
                                      <p:cBhvr additive="base">
                                        <p:cTn id="82" dur="750" fill="hold"/>
                                        <p:tgtEl>
                                          <p:spTgt spid="44"/>
                                        </p:tgtEl>
                                        <p:attrNameLst>
                                          <p:attrName>ppt_x</p:attrName>
                                        </p:attrNameLst>
                                      </p:cBhvr>
                                      <p:tavLst>
                                        <p:tav tm="0">
                                          <p:val>
                                            <p:strVal val="1+#ppt_w/2"/>
                                          </p:val>
                                        </p:tav>
                                        <p:tav tm="100000">
                                          <p:val>
                                            <p:strVal val="#ppt_x"/>
                                          </p:val>
                                        </p:tav>
                                      </p:tavLst>
                                    </p:anim>
                                    <p:anim calcmode="lin" valueType="num">
                                      <p:cBhvr additive="base">
                                        <p:cTn id="83" dur="750" fill="hold"/>
                                        <p:tgtEl>
                                          <p:spTgt spid="44"/>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750" fill="hold"/>
                                        <p:tgtEl>
                                          <p:spTgt spid="45"/>
                                        </p:tgtEl>
                                        <p:attrNameLst>
                                          <p:attrName>ppt_x</p:attrName>
                                        </p:attrNameLst>
                                      </p:cBhvr>
                                      <p:tavLst>
                                        <p:tav tm="0">
                                          <p:val>
                                            <p:strVal val="1+#ppt_w/2"/>
                                          </p:val>
                                        </p:tav>
                                        <p:tav tm="100000">
                                          <p:val>
                                            <p:strVal val="#ppt_x"/>
                                          </p:val>
                                        </p:tav>
                                      </p:tavLst>
                                    </p:anim>
                                    <p:anim calcmode="lin" valueType="num">
                                      <p:cBhvr additive="base">
                                        <p:cTn id="87" dur="750" fill="hold"/>
                                        <p:tgtEl>
                                          <p:spTgt spid="45"/>
                                        </p:tgtEl>
                                        <p:attrNameLst>
                                          <p:attrName>ppt_y</p:attrName>
                                        </p:attrNameLst>
                                      </p:cBhvr>
                                      <p:tavLst>
                                        <p:tav tm="0">
                                          <p:val>
                                            <p:strVal val="#ppt_y"/>
                                          </p:val>
                                        </p:tav>
                                        <p:tav tm="100000">
                                          <p:val>
                                            <p:strVal val="#ppt_y"/>
                                          </p:val>
                                        </p:tav>
                                      </p:tavLst>
                                    </p:anim>
                                  </p:childTnLst>
                                </p:cTn>
                              </p:par>
                              <p:par>
                                <p:cTn id="88" presetID="2" presetClass="entr" presetSubtype="1" decel="100000" fill="hold" grpId="0" nodeType="withEffect">
                                  <p:stCondLst>
                                    <p:cond delay="90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750" fill="hold"/>
                                        <p:tgtEl>
                                          <p:spTgt spid="29"/>
                                        </p:tgtEl>
                                        <p:attrNameLst>
                                          <p:attrName>ppt_x</p:attrName>
                                        </p:attrNameLst>
                                      </p:cBhvr>
                                      <p:tavLst>
                                        <p:tav tm="0">
                                          <p:val>
                                            <p:strVal val="#ppt_x"/>
                                          </p:val>
                                        </p:tav>
                                        <p:tav tm="100000">
                                          <p:val>
                                            <p:strVal val="#ppt_x"/>
                                          </p:val>
                                        </p:tav>
                                      </p:tavLst>
                                    </p:anim>
                                    <p:anim calcmode="lin" valueType="num">
                                      <p:cBhvr additive="base">
                                        <p:cTn id="91" dur="750" fill="hold"/>
                                        <p:tgtEl>
                                          <p:spTgt spid="29"/>
                                        </p:tgtEl>
                                        <p:attrNameLst>
                                          <p:attrName>ppt_y</p:attrName>
                                        </p:attrNameLst>
                                      </p:cBhvr>
                                      <p:tavLst>
                                        <p:tav tm="0">
                                          <p:val>
                                            <p:strVal val="0-#ppt_h/2"/>
                                          </p:val>
                                        </p:tav>
                                        <p:tav tm="100000">
                                          <p:val>
                                            <p:strVal val="#ppt_y"/>
                                          </p:val>
                                        </p:tav>
                                      </p:tavLst>
                                    </p:anim>
                                  </p:childTnLst>
                                </p:cTn>
                              </p:par>
                              <p:par>
                                <p:cTn id="92" presetID="2" presetClass="entr" presetSubtype="9" decel="100000" fill="hold" grpId="0" nodeType="withEffect">
                                  <p:stCondLst>
                                    <p:cond delay="500"/>
                                  </p:stCondLst>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750" fill="hold"/>
                                        <p:tgtEl>
                                          <p:spTgt spid="26"/>
                                        </p:tgtEl>
                                        <p:attrNameLst>
                                          <p:attrName>ppt_x</p:attrName>
                                        </p:attrNameLst>
                                      </p:cBhvr>
                                      <p:tavLst>
                                        <p:tav tm="0">
                                          <p:val>
                                            <p:strVal val="0-#ppt_w/2"/>
                                          </p:val>
                                        </p:tav>
                                        <p:tav tm="100000">
                                          <p:val>
                                            <p:strVal val="#ppt_x"/>
                                          </p:val>
                                        </p:tav>
                                      </p:tavLst>
                                    </p:anim>
                                    <p:anim calcmode="lin" valueType="num">
                                      <p:cBhvr additive="base">
                                        <p:cTn id="95" dur="750" fill="hold"/>
                                        <p:tgtEl>
                                          <p:spTgt spid="26"/>
                                        </p:tgtEl>
                                        <p:attrNameLst>
                                          <p:attrName>ppt_y</p:attrName>
                                        </p:attrNameLst>
                                      </p:cBhvr>
                                      <p:tavLst>
                                        <p:tav tm="0">
                                          <p:val>
                                            <p:strVal val="0-#ppt_h/2"/>
                                          </p:val>
                                        </p:tav>
                                        <p:tav tm="100000">
                                          <p:val>
                                            <p:strVal val="#ppt_y"/>
                                          </p:val>
                                        </p:tav>
                                      </p:tavLst>
                                    </p:anim>
                                  </p:childTnLst>
                                </p:cTn>
                              </p:par>
                              <p:par>
                                <p:cTn id="96" presetID="2" presetClass="entr" presetSubtype="1" decel="100000" fill="hold" grpId="0" nodeType="withEffect">
                                  <p:stCondLst>
                                    <p:cond delay="800"/>
                                  </p:stCondLst>
                                  <p:childTnLst>
                                    <p:set>
                                      <p:cBhvr>
                                        <p:cTn id="97" dur="1" fill="hold">
                                          <p:stCondLst>
                                            <p:cond delay="0"/>
                                          </p:stCondLst>
                                        </p:cTn>
                                        <p:tgtEl>
                                          <p:spTgt spid="25"/>
                                        </p:tgtEl>
                                        <p:attrNameLst>
                                          <p:attrName>style.visibility</p:attrName>
                                        </p:attrNameLst>
                                      </p:cBhvr>
                                      <p:to>
                                        <p:strVal val="visible"/>
                                      </p:to>
                                    </p:set>
                                    <p:anim calcmode="lin" valueType="num">
                                      <p:cBhvr additive="base">
                                        <p:cTn id="98" dur="750" fill="hold"/>
                                        <p:tgtEl>
                                          <p:spTgt spid="25"/>
                                        </p:tgtEl>
                                        <p:attrNameLst>
                                          <p:attrName>ppt_x</p:attrName>
                                        </p:attrNameLst>
                                      </p:cBhvr>
                                      <p:tavLst>
                                        <p:tav tm="0">
                                          <p:val>
                                            <p:strVal val="#ppt_x"/>
                                          </p:val>
                                        </p:tav>
                                        <p:tav tm="100000">
                                          <p:val>
                                            <p:strVal val="#ppt_x"/>
                                          </p:val>
                                        </p:tav>
                                      </p:tavLst>
                                    </p:anim>
                                    <p:anim calcmode="lin" valueType="num">
                                      <p:cBhvr additive="base">
                                        <p:cTn id="99" dur="750" fill="hold"/>
                                        <p:tgtEl>
                                          <p:spTgt spid="25"/>
                                        </p:tgtEl>
                                        <p:attrNameLst>
                                          <p:attrName>ppt_y</p:attrName>
                                        </p:attrNameLst>
                                      </p:cBhvr>
                                      <p:tavLst>
                                        <p:tav tm="0">
                                          <p:val>
                                            <p:strVal val="0-#ppt_h/2"/>
                                          </p:val>
                                        </p:tav>
                                        <p:tav tm="100000">
                                          <p:val>
                                            <p:strVal val="#ppt_y"/>
                                          </p:val>
                                        </p:tav>
                                      </p:tavLst>
                                    </p:anim>
                                  </p:childTnLst>
                                </p:cTn>
                              </p:par>
                              <p:par>
                                <p:cTn id="100" presetID="2" presetClass="entr" presetSubtype="1" decel="100000" fill="hold" grpId="0" nodeType="withEffect">
                                  <p:stCondLst>
                                    <p:cond delay="800"/>
                                  </p:stCondLst>
                                  <p:childTnLst>
                                    <p:set>
                                      <p:cBhvr>
                                        <p:cTn id="101" dur="1" fill="hold">
                                          <p:stCondLst>
                                            <p:cond delay="0"/>
                                          </p:stCondLst>
                                        </p:cTn>
                                        <p:tgtEl>
                                          <p:spTgt spid="27"/>
                                        </p:tgtEl>
                                        <p:attrNameLst>
                                          <p:attrName>style.visibility</p:attrName>
                                        </p:attrNameLst>
                                      </p:cBhvr>
                                      <p:to>
                                        <p:strVal val="visible"/>
                                      </p:to>
                                    </p:set>
                                    <p:anim calcmode="lin" valueType="num">
                                      <p:cBhvr additive="base">
                                        <p:cTn id="102" dur="750" fill="hold"/>
                                        <p:tgtEl>
                                          <p:spTgt spid="27"/>
                                        </p:tgtEl>
                                        <p:attrNameLst>
                                          <p:attrName>ppt_x</p:attrName>
                                        </p:attrNameLst>
                                      </p:cBhvr>
                                      <p:tavLst>
                                        <p:tav tm="0">
                                          <p:val>
                                            <p:strVal val="#ppt_x"/>
                                          </p:val>
                                        </p:tav>
                                        <p:tav tm="100000">
                                          <p:val>
                                            <p:strVal val="#ppt_x"/>
                                          </p:val>
                                        </p:tav>
                                      </p:tavLst>
                                    </p:anim>
                                    <p:anim calcmode="lin" valueType="num">
                                      <p:cBhvr additive="base">
                                        <p:cTn id="103" dur="750" fill="hold"/>
                                        <p:tgtEl>
                                          <p:spTgt spid="27"/>
                                        </p:tgtEl>
                                        <p:attrNameLst>
                                          <p:attrName>ppt_y</p:attrName>
                                        </p:attrNameLst>
                                      </p:cBhvr>
                                      <p:tavLst>
                                        <p:tav tm="0">
                                          <p:val>
                                            <p:strVal val="0-#ppt_h/2"/>
                                          </p:val>
                                        </p:tav>
                                        <p:tav tm="100000">
                                          <p:val>
                                            <p:strVal val="#ppt_y"/>
                                          </p:val>
                                        </p:tav>
                                      </p:tavLst>
                                    </p:anim>
                                  </p:childTnLst>
                                </p:cTn>
                              </p:par>
                              <p:par>
                                <p:cTn id="104" presetID="2" presetClass="entr" presetSubtype="1" decel="100000" fill="hold" grpId="0" nodeType="withEffect">
                                  <p:stCondLst>
                                    <p:cond delay="900"/>
                                  </p:stCondLst>
                                  <p:childTnLst>
                                    <p:set>
                                      <p:cBhvr>
                                        <p:cTn id="105" dur="1" fill="hold">
                                          <p:stCondLst>
                                            <p:cond delay="0"/>
                                          </p:stCondLst>
                                        </p:cTn>
                                        <p:tgtEl>
                                          <p:spTgt spid="30"/>
                                        </p:tgtEl>
                                        <p:attrNameLst>
                                          <p:attrName>style.visibility</p:attrName>
                                        </p:attrNameLst>
                                      </p:cBhvr>
                                      <p:to>
                                        <p:strVal val="visible"/>
                                      </p:to>
                                    </p:set>
                                    <p:anim calcmode="lin" valueType="num">
                                      <p:cBhvr additive="base">
                                        <p:cTn id="106" dur="750" fill="hold"/>
                                        <p:tgtEl>
                                          <p:spTgt spid="30"/>
                                        </p:tgtEl>
                                        <p:attrNameLst>
                                          <p:attrName>ppt_x</p:attrName>
                                        </p:attrNameLst>
                                      </p:cBhvr>
                                      <p:tavLst>
                                        <p:tav tm="0">
                                          <p:val>
                                            <p:strVal val="#ppt_x"/>
                                          </p:val>
                                        </p:tav>
                                        <p:tav tm="100000">
                                          <p:val>
                                            <p:strVal val="#ppt_x"/>
                                          </p:val>
                                        </p:tav>
                                      </p:tavLst>
                                    </p:anim>
                                    <p:anim calcmode="lin" valueType="num">
                                      <p:cBhvr additive="base">
                                        <p:cTn id="107" dur="750" fill="hold"/>
                                        <p:tgtEl>
                                          <p:spTgt spid="30"/>
                                        </p:tgtEl>
                                        <p:attrNameLst>
                                          <p:attrName>ppt_y</p:attrName>
                                        </p:attrNameLst>
                                      </p:cBhvr>
                                      <p:tavLst>
                                        <p:tav tm="0">
                                          <p:val>
                                            <p:strVal val="0-#ppt_h/2"/>
                                          </p:val>
                                        </p:tav>
                                        <p:tav tm="100000">
                                          <p:val>
                                            <p:strVal val="#ppt_y"/>
                                          </p:val>
                                        </p:tav>
                                      </p:tavLst>
                                    </p:anim>
                                  </p:childTnLst>
                                </p:cTn>
                              </p:par>
                              <p:par>
                                <p:cTn id="108" presetID="2" presetClass="entr" presetSubtype="1" decel="100000" fill="hold" grpId="0" nodeType="withEffect">
                                  <p:stCondLst>
                                    <p:cond delay="800"/>
                                  </p:stCondLst>
                                  <p:childTnLst>
                                    <p:set>
                                      <p:cBhvr>
                                        <p:cTn id="109" dur="1" fill="hold">
                                          <p:stCondLst>
                                            <p:cond delay="0"/>
                                          </p:stCondLst>
                                        </p:cTn>
                                        <p:tgtEl>
                                          <p:spTgt spid="31"/>
                                        </p:tgtEl>
                                        <p:attrNameLst>
                                          <p:attrName>style.visibility</p:attrName>
                                        </p:attrNameLst>
                                      </p:cBhvr>
                                      <p:to>
                                        <p:strVal val="visible"/>
                                      </p:to>
                                    </p:set>
                                    <p:anim calcmode="lin" valueType="num">
                                      <p:cBhvr additive="base">
                                        <p:cTn id="110" dur="750" fill="hold"/>
                                        <p:tgtEl>
                                          <p:spTgt spid="31"/>
                                        </p:tgtEl>
                                        <p:attrNameLst>
                                          <p:attrName>ppt_x</p:attrName>
                                        </p:attrNameLst>
                                      </p:cBhvr>
                                      <p:tavLst>
                                        <p:tav tm="0">
                                          <p:val>
                                            <p:strVal val="#ppt_x"/>
                                          </p:val>
                                        </p:tav>
                                        <p:tav tm="100000">
                                          <p:val>
                                            <p:strVal val="#ppt_x"/>
                                          </p:val>
                                        </p:tav>
                                      </p:tavLst>
                                    </p:anim>
                                    <p:anim calcmode="lin" valueType="num">
                                      <p:cBhvr additive="base">
                                        <p:cTn id="111" dur="750" fill="hold"/>
                                        <p:tgtEl>
                                          <p:spTgt spid="31"/>
                                        </p:tgtEl>
                                        <p:attrNameLst>
                                          <p:attrName>ppt_y</p:attrName>
                                        </p:attrNameLst>
                                      </p:cBhvr>
                                      <p:tavLst>
                                        <p:tav tm="0">
                                          <p:val>
                                            <p:strVal val="0-#ppt_h/2"/>
                                          </p:val>
                                        </p:tav>
                                        <p:tav tm="100000">
                                          <p:val>
                                            <p:strVal val="#ppt_y"/>
                                          </p:val>
                                        </p:tav>
                                      </p:tavLst>
                                    </p:anim>
                                  </p:childTnLst>
                                </p:cTn>
                              </p:par>
                              <p:par>
                                <p:cTn id="112" presetID="2" presetClass="entr" presetSubtype="1" decel="100000" fill="hold" grpId="0" nodeType="withEffect">
                                  <p:stCondLst>
                                    <p:cond delay="1100"/>
                                  </p:stCondLst>
                                  <p:childTnLst>
                                    <p:set>
                                      <p:cBhvr>
                                        <p:cTn id="113" dur="1" fill="hold">
                                          <p:stCondLst>
                                            <p:cond delay="0"/>
                                          </p:stCondLst>
                                        </p:cTn>
                                        <p:tgtEl>
                                          <p:spTgt spid="23"/>
                                        </p:tgtEl>
                                        <p:attrNameLst>
                                          <p:attrName>style.visibility</p:attrName>
                                        </p:attrNameLst>
                                      </p:cBhvr>
                                      <p:to>
                                        <p:strVal val="visible"/>
                                      </p:to>
                                    </p:set>
                                    <p:anim calcmode="lin" valueType="num">
                                      <p:cBhvr additive="base">
                                        <p:cTn id="114" dur="750" fill="hold"/>
                                        <p:tgtEl>
                                          <p:spTgt spid="23"/>
                                        </p:tgtEl>
                                        <p:attrNameLst>
                                          <p:attrName>ppt_x</p:attrName>
                                        </p:attrNameLst>
                                      </p:cBhvr>
                                      <p:tavLst>
                                        <p:tav tm="0">
                                          <p:val>
                                            <p:strVal val="#ppt_x"/>
                                          </p:val>
                                        </p:tav>
                                        <p:tav tm="100000">
                                          <p:val>
                                            <p:strVal val="#ppt_x"/>
                                          </p:val>
                                        </p:tav>
                                      </p:tavLst>
                                    </p:anim>
                                    <p:anim calcmode="lin" valueType="num">
                                      <p:cBhvr additive="base">
                                        <p:cTn id="115" dur="750" fill="hold"/>
                                        <p:tgtEl>
                                          <p:spTgt spid="23"/>
                                        </p:tgtEl>
                                        <p:attrNameLst>
                                          <p:attrName>ppt_y</p:attrName>
                                        </p:attrNameLst>
                                      </p:cBhvr>
                                      <p:tavLst>
                                        <p:tav tm="0">
                                          <p:val>
                                            <p:strVal val="0-#ppt_h/2"/>
                                          </p:val>
                                        </p:tav>
                                        <p:tav tm="100000">
                                          <p:val>
                                            <p:strVal val="#ppt_y"/>
                                          </p:val>
                                        </p:tav>
                                      </p:tavLst>
                                    </p:anim>
                                  </p:childTnLst>
                                </p:cTn>
                              </p:par>
                              <p:par>
                                <p:cTn id="116" presetID="2" presetClass="entr" presetSubtype="1" decel="100000" fill="hold" grpId="0" nodeType="withEffect">
                                  <p:stCondLst>
                                    <p:cond delay="1300"/>
                                  </p:stCondLst>
                                  <p:childTnLst>
                                    <p:set>
                                      <p:cBhvr>
                                        <p:cTn id="117" dur="1" fill="hold">
                                          <p:stCondLst>
                                            <p:cond delay="0"/>
                                          </p:stCondLst>
                                        </p:cTn>
                                        <p:tgtEl>
                                          <p:spTgt spid="24"/>
                                        </p:tgtEl>
                                        <p:attrNameLst>
                                          <p:attrName>style.visibility</p:attrName>
                                        </p:attrNameLst>
                                      </p:cBhvr>
                                      <p:to>
                                        <p:strVal val="visible"/>
                                      </p:to>
                                    </p:set>
                                    <p:anim calcmode="lin" valueType="num">
                                      <p:cBhvr additive="base">
                                        <p:cTn id="118" dur="750" fill="hold"/>
                                        <p:tgtEl>
                                          <p:spTgt spid="24"/>
                                        </p:tgtEl>
                                        <p:attrNameLst>
                                          <p:attrName>ppt_x</p:attrName>
                                        </p:attrNameLst>
                                      </p:cBhvr>
                                      <p:tavLst>
                                        <p:tav tm="0">
                                          <p:val>
                                            <p:strVal val="#ppt_x"/>
                                          </p:val>
                                        </p:tav>
                                        <p:tav tm="100000">
                                          <p:val>
                                            <p:strVal val="#ppt_x"/>
                                          </p:val>
                                        </p:tav>
                                      </p:tavLst>
                                    </p:anim>
                                    <p:anim calcmode="lin" valueType="num">
                                      <p:cBhvr additive="base">
                                        <p:cTn id="119" dur="750" fill="hold"/>
                                        <p:tgtEl>
                                          <p:spTgt spid="24"/>
                                        </p:tgtEl>
                                        <p:attrNameLst>
                                          <p:attrName>ppt_y</p:attrName>
                                        </p:attrNameLst>
                                      </p:cBhvr>
                                      <p:tavLst>
                                        <p:tav tm="0">
                                          <p:val>
                                            <p:strVal val="0-#ppt_h/2"/>
                                          </p:val>
                                        </p:tav>
                                        <p:tav tm="100000">
                                          <p:val>
                                            <p:strVal val="#ppt_y"/>
                                          </p:val>
                                        </p:tav>
                                      </p:tavLst>
                                    </p:anim>
                                  </p:childTnLst>
                                </p:cTn>
                              </p:par>
                              <p:par>
                                <p:cTn id="120" presetID="2" presetClass="entr" presetSubtype="1" decel="100000" fill="hold" grpId="0" nodeType="withEffect">
                                  <p:stCondLst>
                                    <p:cond delay="1100"/>
                                  </p:stCondLst>
                                  <p:childTnLst>
                                    <p:set>
                                      <p:cBhvr>
                                        <p:cTn id="121" dur="1" fill="hold">
                                          <p:stCondLst>
                                            <p:cond delay="0"/>
                                          </p:stCondLst>
                                        </p:cTn>
                                        <p:tgtEl>
                                          <p:spTgt spid="22"/>
                                        </p:tgtEl>
                                        <p:attrNameLst>
                                          <p:attrName>style.visibility</p:attrName>
                                        </p:attrNameLst>
                                      </p:cBhvr>
                                      <p:to>
                                        <p:strVal val="visible"/>
                                      </p:to>
                                    </p:set>
                                    <p:anim calcmode="lin" valueType="num">
                                      <p:cBhvr additive="base">
                                        <p:cTn id="122" dur="750" fill="hold"/>
                                        <p:tgtEl>
                                          <p:spTgt spid="22"/>
                                        </p:tgtEl>
                                        <p:attrNameLst>
                                          <p:attrName>ppt_x</p:attrName>
                                        </p:attrNameLst>
                                      </p:cBhvr>
                                      <p:tavLst>
                                        <p:tav tm="0">
                                          <p:val>
                                            <p:strVal val="#ppt_x"/>
                                          </p:val>
                                        </p:tav>
                                        <p:tav tm="100000">
                                          <p:val>
                                            <p:strVal val="#ppt_x"/>
                                          </p:val>
                                        </p:tav>
                                      </p:tavLst>
                                    </p:anim>
                                    <p:anim calcmode="lin" valueType="num">
                                      <p:cBhvr additive="base">
                                        <p:cTn id="123" dur="750" fill="hold"/>
                                        <p:tgtEl>
                                          <p:spTgt spid="22"/>
                                        </p:tgtEl>
                                        <p:attrNameLst>
                                          <p:attrName>ppt_y</p:attrName>
                                        </p:attrNameLst>
                                      </p:cBhvr>
                                      <p:tavLst>
                                        <p:tav tm="0">
                                          <p:val>
                                            <p:strVal val="0-#ppt_h/2"/>
                                          </p:val>
                                        </p:tav>
                                        <p:tav tm="100000">
                                          <p:val>
                                            <p:strVal val="#ppt_y"/>
                                          </p:val>
                                        </p:tav>
                                      </p:tavLst>
                                    </p:anim>
                                  </p:childTnLst>
                                </p:cTn>
                              </p:par>
                              <p:par>
                                <p:cTn id="124" presetID="2" presetClass="entr" presetSubtype="1" decel="100000" fill="hold" grpId="0" nodeType="withEffect">
                                  <p:stCondLst>
                                    <p:cond delay="1400"/>
                                  </p:stCondLst>
                                  <p:childTnLst>
                                    <p:set>
                                      <p:cBhvr>
                                        <p:cTn id="125" dur="1" fill="hold">
                                          <p:stCondLst>
                                            <p:cond delay="0"/>
                                          </p:stCondLst>
                                        </p:cTn>
                                        <p:tgtEl>
                                          <p:spTgt spid="21"/>
                                        </p:tgtEl>
                                        <p:attrNameLst>
                                          <p:attrName>style.visibility</p:attrName>
                                        </p:attrNameLst>
                                      </p:cBhvr>
                                      <p:to>
                                        <p:strVal val="visible"/>
                                      </p:to>
                                    </p:set>
                                    <p:anim calcmode="lin" valueType="num">
                                      <p:cBhvr additive="base">
                                        <p:cTn id="126" dur="750" fill="hold"/>
                                        <p:tgtEl>
                                          <p:spTgt spid="21"/>
                                        </p:tgtEl>
                                        <p:attrNameLst>
                                          <p:attrName>ppt_x</p:attrName>
                                        </p:attrNameLst>
                                      </p:cBhvr>
                                      <p:tavLst>
                                        <p:tav tm="0">
                                          <p:val>
                                            <p:strVal val="#ppt_x"/>
                                          </p:val>
                                        </p:tav>
                                        <p:tav tm="100000">
                                          <p:val>
                                            <p:strVal val="#ppt_x"/>
                                          </p:val>
                                        </p:tav>
                                      </p:tavLst>
                                    </p:anim>
                                    <p:anim calcmode="lin" valueType="num">
                                      <p:cBhvr additive="base">
                                        <p:cTn id="127" dur="750" fill="hold"/>
                                        <p:tgtEl>
                                          <p:spTgt spid="21"/>
                                        </p:tgtEl>
                                        <p:attrNameLst>
                                          <p:attrName>ppt_y</p:attrName>
                                        </p:attrNameLst>
                                      </p:cBhvr>
                                      <p:tavLst>
                                        <p:tav tm="0">
                                          <p:val>
                                            <p:strVal val="0-#ppt_h/2"/>
                                          </p:val>
                                        </p:tav>
                                        <p:tav tm="100000">
                                          <p:val>
                                            <p:strVal val="#ppt_y"/>
                                          </p:val>
                                        </p:tav>
                                      </p:tavLst>
                                    </p:anim>
                                  </p:childTnLst>
                                </p:cTn>
                              </p:par>
                              <p:par>
                                <p:cTn id="128" presetID="2" presetClass="entr" presetSubtype="1" decel="100000" fill="hold" grpId="0" nodeType="withEffect">
                                  <p:stCondLst>
                                    <p:cond delay="1100"/>
                                  </p:stCondLst>
                                  <p:childTnLst>
                                    <p:set>
                                      <p:cBhvr>
                                        <p:cTn id="129" dur="1" fill="hold">
                                          <p:stCondLst>
                                            <p:cond delay="0"/>
                                          </p:stCondLst>
                                        </p:cTn>
                                        <p:tgtEl>
                                          <p:spTgt spid="20"/>
                                        </p:tgtEl>
                                        <p:attrNameLst>
                                          <p:attrName>style.visibility</p:attrName>
                                        </p:attrNameLst>
                                      </p:cBhvr>
                                      <p:to>
                                        <p:strVal val="visible"/>
                                      </p:to>
                                    </p:set>
                                    <p:anim calcmode="lin" valueType="num">
                                      <p:cBhvr additive="base">
                                        <p:cTn id="130" dur="750" fill="hold"/>
                                        <p:tgtEl>
                                          <p:spTgt spid="20"/>
                                        </p:tgtEl>
                                        <p:attrNameLst>
                                          <p:attrName>ppt_x</p:attrName>
                                        </p:attrNameLst>
                                      </p:cBhvr>
                                      <p:tavLst>
                                        <p:tav tm="0">
                                          <p:val>
                                            <p:strVal val="#ppt_x"/>
                                          </p:val>
                                        </p:tav>
                                        <p:tav tm="100000">
                                          <p:val>
                                            <p:strVal val="#ppt_x"/>
                                          </p:val>
                                        </p:tav>
                                      </p:tavLst>
                                    </p:anim>
                                    <p:anim calcmode="lin" valueType="num">
                                      <p:cBhvr additive="base">
                                        <p:cTn id="131" dur="750" fill="hold"/>
                                        <p:tgtEl>
                                          <p:spTgt spid="20"/>
                                        </p:tgtEl>
                                        <p:attrNameLst>
                                          <p:attrName>ppt_y</p:attrName>
                                        </p:attrNameLst>
                                      </p:cBhvr>
                                      <p:tavLst>
                                        <p:tav tm="0">
                                          <p:val>
                                            <p:strVal val="0-#ppt_h/2"/>
                                          </p:val>
                                        </p:tav>
                                        <p:tav tm="100000">
                                          <p:val>
                                            <p:strVal val="#ppt_y"/>
                                          </p:val>
                                        </p:tav>
                                      </p:tavLst>
                                    </p:anim>
                                  </p:childTnLst>
                                </p:cTn>
                              </p:par>
                              <p:par>
                                <p:cTn id="132" presetID="2" presetClass="entr" presetSubtype="1" decel="100000" fill="hold" grpId="0" nodeType="withEffect">
                                  <p:stCondLst>
                                    <p:cond delay="1400"/>
                                  </p:stCondLst>
                                  <p:childTnLst>
                                    <p:set>
                                      <p:cBhvr>
                                        <p:cTn id="133" dur="1" fill="hold">
                                          <p:stCondLst>
                                            <p:cond delay="0"/>
                                          </p:stCondLst>
                                        </p:cTn>
                                        <p:tgtEl>
                                          <p:spTgt spid="19"/>
                                        </p:tgtEl>
                                        <p:attrNameLst>
                                          <p:attrName>style.visibility</p:attrName>
                                        </p:attrNameLst>
                                      </p:cBhvr>
                                      <p:to>
                                        <p:strVal val="visible"/>
                                      </p:to>
                                    </p:set>
                                    <p:anim calcmode="lin" valueType="num">
                                      <p:cBhvr additive="base">
                                        <p:cTn id="134" dur="750" fill="hold"/>
                                        <p:tgtEl>
                                          <p:spTgt spid="19"/>
                                        </p:tgtEl>
                                        <p:attrNameLst>
                                          <p:attrName>ppt_x</p:attrName>
                                        </p:attrNameLst>
                                      </p:cBhvr>
                                      <p:tavLst>
                                        <p:tav tm="0">
                                          <p:val>
                                            <p:strVal val="#ppt_x"/>
                                          </p:val>
                                        </p:tav>
                                        <p:tav tm="100000">
                                          <p:val>
                                            <p:strVal val="#ppt_x"/>
                                          </p:val>
                                        </p:tav>
                                      </p:tavLst>
                                    </p:anim>
                                    <p:anim calcmode="lin" valueType="num">
                                      <p:cBhvr additive="base">
                                        <p:cTn id="135" dur="750" fill="hold"/>
                                        <p:tgtEl>
                                          <p:spTgt spid="19"/>
                                        </p:tgtEl>
                                        <p:attrNameLst>
                                          <p:attrName>ppt_y</p:attrName>
                                        </p:attrNameLst>
                                      </p:cBhvr>
                                      <p:tavLst>
                                        <p:tav tm="0">
                                          <p:val>
                                            <p:strVal val="0-#ppt_h/2"/>
                                          </p:val>
                                        </p:tav>
                                        <p:tav tm="100000">
                                          <p:val>
                                            <p:strVal val="#ppt_y"/>
                                          </p:val>
                                        </p:tav>
                                      </p:tavLst>
                                    </p:anim>
                                  </p:childTnLst>
                                </p:cTn>
                              </p:par>
                              <p:par>
                                <p:cTn id="136" presetID="6" presetClass="emph" presetSubtype="0" decel="100000" autoRev="1" fill="hold" grpId="1" nodeType="withEffect">
                                  <p:stCondLst>
                                    <p:cond delay="300"/>
                                  </p:stCondLst>
                                  <p:childTnLst>
                                    <p:animScale>
                                      <p:cBhvr>
                                        <p:cTn id="137" dur="500" fill="hold"/>
                                        <p:tgtEl>
                                          <p:spTgt spid="37"/>
                                        </p:tgtEl>
                                      </p:cBhvr>
                                      <p:by x="150000" y="150000"/>
                                    </p:animScale>
                                  </p:childTnLst>
                                </p:cTn>
                              </p:par>
                              <p:par>
                                <p:cTn id="138" presetID="6" presetClass="emph" presetSubtype="0" decel="100000" autoRev="1" fill="hold" grpId="1" nodeType="withEffect">
                                  <p:stCondLst>
                                    <p:cond delay="200"/>
                                  </p:stCondLst>
                                  <p:childTnLst>
                                    <p:animScale>
                                      <p:cBhvr>
                                        <p:cTn id="139" dur="500" fill="hold"/>
                                        <p:tgtEl>
                                          <p:spTgt spid="47"/>
                                        </p:tgtEl>
                                      </p:cBhvr>
                                      <p:by x="150000" y="150000"/>
                                    </p:animScale>
                                  </p:childTnLst>
                                </p:cTn>
                              </p:par>
                              <p:par>
                                <p:cTn id="140" presetID="6" presetClass="emph" presetSubtype="0" decel="100000" autoRev="1" fill="hold" grpId="1" nodeType="withEffect">
                                  <p:stCondLst>
                                    <p:cond delay="300"/>
                                  </p:stCondLst>
                                  <p:childTnLst>
                                    <p:animScale>
                                      <p:cBhvr>
                                        <p:cTn id="141" dur="500" fill="hold"/>
                                        <p:tgtEl>
                                          <p:spTgt spid="38"/>
                                        </p:tgtEl>
                                      </p:cBhvr>
                                      <p:by x="150000" y="150000"/>
                                    </p:animScale>
                                  </p:childTnLst>
                                </p:cTn>
                              </p:par>
                              <p:par>
                                <p:cTn id="142" presetID="6" presetClass="emph" presetSubtype="0" decel="100000" autoRev="1" fill="hold" grpId="1" nodeType="withEffect">
                                  <p:stCondLst>
                                    <p:cond delay="700"/>
                                  </p:stCondLst>
                                  <p:childTnLst>
                                    <p:animScale>
                                      <p:cBhvr>
                                        <p:cTn id="143" dur="500" fill="hold"/>
                                        <p:tgtEl>
                                          <p:spTgt spid="36"/>
                                        </p:tgtEl>
                                      </p:cBhvr>
                                      <p:by x="150000" y="150000"/>
                                    </p:animScale>
                                  </p:childTnLst>
                                </p:cTn>
                              </p:par>
                              <p:par>
                                <p:cTn id="144" presetID="6" presetClass="emph" presetSubtype="0" decel="100000" autoRev="1" fill="hold" grpId="1" nodeType="withEffect">
                                  <p:stCondLst>
                                    <p:cond delay="500"/>
                                  </p:stCondLst>
                                  <p:childTnLst>
                                    <p:animScale>
                                      <p:cBhvr>
                                        <p:cTn id="145" dur="500" fill="hold"/>
                                        <p:tgtEl>
                                          <p:spTgt spid="48"/>
                                        </p:tgtEl>
                                      </p:cBhvr>
                                      <p:by x="150000" y="150000"/>
                                    </p:animScale>
                                  </p:childTnLst>
                                </p:cTn>
                              </p:par>
                              <p:par>
                                <p:cTn id="146" presetID="6" presetClass="emph" presetSubtype="0" decel="100000" autoRev="1" fill="hold" grpId="1" nodeType="withEffect">
                                  <p:stCondLst>
                                    <p:cond delay="500"/>
                                  </p:stCondLst>
                                  <p:childTnLst>
                                    <p:animScale>
                                      <p:cBhvr>
                                        <p:cTn id="147" dur="500" fill="hold"/>
                                        <p:tgtEl>
                                          <p:spTgt spid="39"/>
                                        </p:tgtEl>
                                      </p:cBhvr>
                                      <p:by x="150000" y="150000"/>
                                    </p:animScale>
                                  </p:childTnLst>
                                </p:cTn>
                              </p:par>
                              <p:par>
                                <p:cTn id="148" presetID="6" presetClass="emph" presetSubtype="0" decel="100000" autoRev="1" fill="hold" grpId="1" nodeType="withEffect">
                                  <p:stCondLst>
                                    <p:cond delay="700"/>
                                  </p:stCondLst>
                                  <p:childTnLst>
                                    <p:animScale>
                                      <p:cBhvr>
                                        <p:cTn id="149" dur="500" fill="hold"/>
                                        <p:tgtEl>
                                          <p:spTgt spid="40"/>
                                        </p:tgtEl>
                                      </p:cBhvr>
                                      <p:by x="150000" y="150000"/>
                                    </p:animScale>
                                  </p:childTnLst>
                                </p:cTn>
                              </p:par>
                              <p:par>
                                <p:cTn id="150" presetID="6" presetClass="emph" presetSubtype="0" decel="100000" autoRev="1" fill="hold" grpId="1" nodeType="withEffect">
                                  <p:stCondLst>
                                    <p:cond delay="500"/>
                                  </p:stCondLst>
                                  <p:childTnLst>
                                    <p:animScale>
                                      <p:cBhvr>
                                        <p:cTn id="151" dur="500" fill="hold"/>
                                        <p:tgtEl>
                                          <p:spTgt spid="41"/>
                                        </p:tgtEl>
                                      </p:cBhvr>
                                      <p:by x="150000" y="150000"/>
                                    </p:animScale>
                                  </p:childTnLst>
                                </p:cTn>
                              </p:par>
                              <p:par>
                                <p:cTn id="152" presetID="6" presetClass="emph" presetSubtype="0" decel="100000" autoRev="1" fill="hold" grpId="1" nodeType="withEffect">
                                  <p:stCondLst>
                                    <p:cond delay="800"/>
                                  </p:stCondLst>
                                  <p:childTnLst>
                                    <p:animScale>
                                      <p:cBhvr>
                                        <p:cTn id="153" dur="500" fill="hold"/>
                                        <p:tgtEl>
                                          <p:spTgt spid="42"/>
                                        </p:tgtEl>
                                      </p:cBhvr>
                                      <p:by x="150000" y="150000"/>
                                    </p:animScale>
                                  </p:childTnLst>
                                </p:cTn>
                              </p:par>
                              <p:par>
                                <p:cTn id="154" presetID="6" presetClass="emph" presetSubtype="0" decel="100000" autoRev="1" fill="hold" grpId="1" nodeType="withEffect">
                                  <p:stCondLst>
                                    <p:cond delay="300"/>
                                  </p:stCondLst>
                                  <p:childTnLst>
                                    <p:animScale>
                                      <p:cBhvr>
                                        <p:cTn id="155" dur="500" fill="hold"/>
                                        <p:tgtEl>
                                          <p:spTgt spid="43"/>
                                        </p:tgtEl>
                                      </p:cBhvr>
                                      <p:by x="150000" y="150000"/>
                                    </p:animScale>
                                  </p:childTnLst>
                                </p:cTn>
                              </p:par>
                              <p:par>
                                <p:cTn id="156" presetID="6" presetClass="emph" presetSubtype="0" decel="100000" autoRev="1" fill="hold" grpId="1" nodeType="withEffect">
                                  <p:stCondLst>
                                    <p:cond delay="500"/>
                                  </p:stCondLst>
                                  <p:childTnLst>
                                    <p:animScale>
                                      <p:cBhvr>
                                        <p:cTn id="157" dur="500" fill="hold"/>
                                        <p:tgtEl>
                                          <p:spTgt spid="18"/>
                                        </p:tgtEl>
                                      </p:cBhvr>
                                      <p:by x="150000" y="150000"/>
                                    </p:animScale>
                                  </p:childTnLst>
                                </p:cTn>
                              </p:par>
                              <p:par>
                                <p:cTn id="158" presetID="6" presetClass="emph" presetSubtype="0" decel="100000" autoRev="1" fill="hold" grpId="1" nodeType="withEffect">
                                  <p:stCondLst>
                                    <p:cond delay="400"/>
                                  </p:stCondLst>
                                  <p:childTnLst>
                                    <p:animScale>
                                      <p:cBhvr>
                                        <p:cTn id="159" dur="500" fill="hold"/>
                                        <p:tgtEl>
                                          <p:spTgt spid="34"/>
                                        </p:tgtEl>
                                      </p:cBhvr>
                                      <p:by x="150000" y="150000"/>
                                    </p:animScale>
                                  </p:childTnLst>
                                </p:cTn>
                              </p:par>
                              <p:par>
                                <p:cTn id="160" presetID="6" presetClass="emph" presetSubtype="0" decel="100000" autoRev="1" fill="hold" grpId="1" nodeType="withEffect">
                                  <p:stCondLst>
                                    <p:cond delay="700"/>
                                  </p:stCondLst>
                                  <p:childTnLst>
                                    <p:animScale>
                                      <p:cBhvr>
                                        <p:cTn id="161" dur="500" fill="hold"/>
                                        <p:tgtEl>
                                          <p:spTgt spid="35"/>
                                        </p:tgtEl>
                                      </p:cBhvr>
                                      <p:by x="150000" y="150000"/>
                                    </p:animScale>
                                  </p:childTnLst>
                                </p:cTn>
                              </p:par>
                              <p:par>
                                <p:cTn id="162" presetID="6" presetClass="emph" presetSubtype="0" decel="100000" autoRev="1" fill="hold" grpId="1" nodeType="withEffect">
                                  <p:stCondLst>
                                    <p:cond delay="900"/>
                                  </p:stCondLst>
                                  <p:childTnLst>
                                    <p:animScale>
                                      <p:cBhvr>
                                        <p:cTn id="163" dur="500" fill="hold"/>
                                        <p:tgtEl>
                                          <p:spTgt spid="28"/>
                                        </p:tgtEl>
                                      </p:cBhvr>
                                      <p:by x="150000" y="150000"/>
                                    </p:animScale>
                                  </p:childTnLst>
                                </p:cTn>
                              </p:par>
                              <p:par>
                                <p:cTn id="164" presetID="6" presetClass="emph" presetSubtype="0" decel="100000" autoRev="1" fill="hold" grpId="1" nodeType="withEffect">
                                  <p:stCondLst>
                                    <p:cond delay="300"/>
                                  </p:stCondLst>
                                  <p:childTnLst>
                                    <p:animScale>
                                      <p:cBhvr>
                                        <p:cTn id="165" dur="500" fill="hold"/>
                                        <p:tgtEl>
                                          <p:spTgt spid="32"/>
                                        </p:tgtEl>
                                      </p:cBhvr>
                                      <p:by x="150000" y="150000"/>
                                    </p:animScale>
                                  </p:childTnLst>
                                </p:cTn>
                              </p:par>
                              <p:par>
                                <p:cTn id="166" presetID="6" presetClass="emph" presetSubtype="0" decel="100000" autoRev="1" fill="hold" grpId="1" nodeType="withEffect">
                                  <p:stCondLst>
                                    <p:cond delay="600"/>
                                  </p:stCondLst>
                                  <p:childTnLst>
                                    <p:animScale>
                                      <p:cBhvr>
                                        <p:cTn id="167" dur="500" fill="hold"/>
                                        <p:tgtEl>
                                          <p:spTgt spid="33"/>
                                        </p:tgtEl>
                                      </p:cBhvr>
                                      <p:by x="150000" y="150000"/>
                                    </p:animScale>
                                  </p:childTnLst>
                                </p:cTn>
                              </p:par>
                              <p:par>
                                <p:cTn id="168" presetID="6" presetClass="emph" presetSubtype="0" decel="100000" autoRev="1" fill="hold" grpId="1" nodeType="withEffect">
                                  <p:stCondLst>
                                    <p:cond delay="700"/>
                                  </p:stCondLst>
                                  <p:childTnLst>
                                    <p:animScale>
                                      <p:cBhvr>
                                        <p:cTn id="169" dur="500" fill="hold"/>
                                        <p:tgtEl>
                                          <p:spTgt spid="46"/>
                                        </p:tgtEl>
                                      </p:cBhvr>
                                      <p:by x="150000" y="150000"/>
                                    </p:animScale>
                                  </p:childTnLst>
                                </p:cTn>
                              </p:par>
                              <p:par>
                                <p:cTn id="170" presetID="6" presetClass="emph" presetSubtype="0" decel="100000" autoRev="1" fill="hold" grpId="1" nodeType="withEffect">
                                  <p:stCondLst>
                                    <p:cond delay="1200"/>
                                  </p:stCondLst>
                                  <p:childTnLst>
                                    <p:animScale>
                                      <p:cBhvr>
                                        <p:cTn id="171" dur="500" fill="hold"/>
                                        <p:tgtEl>
                                          <p:spTgt spid="44"/>
                                        </p:tgtEl>
                                      </p:cBhvr>
                                      <p:by x="150000" y="150000"/>
                                    </p:animScale>
                                  </p:childTnLst>
                                </p:cTn>
                              </p:par>
                              <p:par>
                                <p:cTn id="172" presetID="6" presetClass="emph" presetSubtype="0" decel="100000" autoRev="1" fill="hold" grpId="1" nodeType="withEffect">
                                  <p:stCondLst>
                                    <p:cond delay="900"/>
                                  </p:stCondLst>
                                  <p:childTnLst>
                                    <p:animScale>
                                      <p:cBhvr>
                                        <p:cTn id="173" dur="500" fill="hold"/>
                                        <p:tgtEl>
                                          <p:spTgt spid="45"/>
                                        </p:tgtEl>
                                      </p:cBhvr>
                                      <p:by x="150000" y="150000"/>
                                    </p:animScale>
                                  </p:childTnLst>
                                </p:cTn>
                              </p:par>
                              <p:par>
                                <p:cTn id="174" presetID="6" presetClass="emph" presetSubtype="0" decel="100000" autoRev="1" fill="hold" grpId="1" nodeType="withEffect">
                                  <p:stCondLst>
                                    <p:cond delay="1000"/>
                                  </p:stCondLst>
                                  <p:childTnLst>
                                    <p:animScale>
                                      <p:cBhvr>
                                        <p:cTn id="175" dur="500" fill="hold"/>
                                        <p:tgtEl>
                                          <p:spTgt spid="29"/>
                                        </p:tgtEl>
                                      </p:cBhvr>
                                      <p:by x="150000" y="150000"/>
                                    </p:animScale>
                                  </p:childTnLst>
                                </p:cTn>
                              </p:par>
                              <p:par>
                                <p:cTn id="176" presetID="6" presetClass="emph" presetSubtype="0" decel="100000" autoRev="1" fill="hold" grpId="1" nodeType="withEffect">
                                  <p:stCondLst>
                                    <p:cond delay="1100"/>
                                  </p:stCondLst>
                                  <p:childTnLst>
                                    <p:animScale>
                                      <p:cBhvr>
                                        <p:cTn id="177" dur="500" fill="hold"/>
                                        <p:tgtEl>
                                          <p:spTgt spid="26"/>
                                        </p:tgtEl>
                                      </p:cBhvr>
                                      <p:by x="150000" y="150000"/>
                                    </p:animScale>
                                  </p:childTnLst>
                                </p:cTn>
                              </p:par>
                              <p:par>
                                <p:cTn id="178" presetID="6" presetClass="emph" presetSubtype="0" decel="100000" autoRev="1" fill="hold" grpId="1" nodeType="withEffect">
                                  <p:stCondLst>
                                    <p:cond delay="900"/>
                                  </p:stCondLst>
                                  <p:childTnLst>
                                    <p:animScale>
                                      <p:cBhvr>
                                        <p:cTn id="179" dur="500" fill="hold"/>
                                        <p:tgtEl>
                                          <p:spTgt spid="25"/>
                                        </p:tgtEl>
                                      </p:cBhvr>
                                      <p:by x="150000" y="150000"/>
                                    </p:animScale>
                                  </p:childTnLst>
                                </p:cTn>
                              </p:par>
                              <p:par>
                                <p:cTn id="180" presetID="6" presetClass="emph" presetSubtype="0" decel="100000" autoRev="1" fill="hold" grpId="1" nodeType="withEffect">
                                  <p:stCondLst>
                                    <p:cond delay="600"/>
                                  </p:stCondLst>
                                  <p:childTnLst>
                                    <p:animScale>
                                      <p:cBhvr>
                                        <p:cTn id="181" dur="500" fill="hold"/>
                                        <p:tgtEl>
                                          <p:spTgt spid="27"/>
                                        </p:tgtEl>
                                      </p:cBhvr>
                                      <p:by x="150000" y="150000"/>
                                    </p:animScale>
                                  </p:childTnLst>
                                </p:cTn>
                              </p:par>
                              <p:par>
                                <p:cTn id="182" presetID="6" presetClass="emph" presetSubtype="0" decel="100000" autoRev="1" fill="hold" grpId="1" nodeType="withEffect">
                                  <p:stCondLst>
                                    <p:cond delay="900"/>
                                  </p:stCondLst>
                                  <p:childTnLst>
                                    <p:animScale>
                                      <p:cBhvr>
                                        <p:cTn id="183" dur="500" fill="hold"/>
                                        <p:tgtEl>
                                          <p:spTgt spid="30"/>
                                        </p:tgtEl>
                                      </p:cBhvr>
                                      <p:by x="150000" y="150000"/>
                                    </p:animScale>
                                  </p:childTnLst>
                                </p:cTn>
                              </p:par>
                              <p:par>
                                <p:cTn id="184" presetID="6" presetClass="emph" presetSubtype="0" decel="100000" autoRev="1" fill="hold" grpId="1" nodeType="withEffect">
                                  <p:stCondLst>
                                    <p:cond delay="300"/>
                                  </p:stCondLst>
                                  <p:childTnLst>
                                    <p:animScale>
                                      <p:cBhvr>
                                        <p:cTn id="185" dur="500" fill="hold"/>
                                        <p:tgtEl>
                                          <p:spTgt spid="31"/>
                                        </p:tgtEl>
                                      </p:cBhvr>
                                      <p:by x="150000" y="150000"/>
                                    </p:animScale>
                                  </p:childTnLst>
                                </p:cTn>
                              </p:par>
                              <p:par>
                                <p:cTn id="186" presetID="6" presetClass="emph" presetSubtype="0" decel="100000" autoRev="1" fill="hold" grpId="1" nodeType="withEffect">
                                  <p:stCondLst>
                                    <p:cond delay="300"/>
                                  </p:stCondLst>
                                  <p:childTnLst>
                                    <p:animScale>
                                      <p:cBhvr>
                                        <p:cTn id="187" dur="500" fill="hold"/>
                                        <p:tgtEl>
                                          <p:spTgt spid="23"/>
                                        </p:tgtEl>
                                      </p:cBhvr>
                                      <p:by x="150000" y="150000"/>
                                    </p:animScale>
                                  </p:childTnLst>
                                </p:cTn>
                              </p:par>
                              <p:par>
                                <p:cTn id="188" presetID="6" presetClass="emph" presetSubtype="0" decel="100000" autoRev="1" fill="hold" grpId="1" nodeType="withEffect">
                                  <p:stCondLst>
                                    <p:cond delay="300"/>
                                  </p:stCondLst>
                                  <p:childTnLst>
                                    <p:animScale>
                                      <p:cBhvr>
                                        <p:cTn id="189" dur="500" fill="hold"/>
                                        <p:tgtEl>
                                          <p:spTgt spid="24"/>
                                        </p:tgtEl>
                                      </p:cBhvr>
                                      <p:by x="150000" y="150000"/>
                                    </p:animScale>
                                  </p:childTnLst>
                                </p:cTn>
                              </p:par>
                              <p:par>
                                <p:cTn id="190" presetID="6" presetClass="emph" presetSubtype="0" decel="100000" autoRev="1" fill="hold" grpId="1" nodeType="withEffect">
                                  <p:stCondLst>
                                    <p:cond delay="100"/>
                                  </p:stCondLst>
                                  <p:childTnLst>
                                    <p:animScale>
                                      <p:cBhvr>
                                        <p:cTn id="191" dur="500" fill="hold"/>
                                        <p:tgtEl>
                                          <p:spTgt spid="22"/>
                                        </p:tgtEl>
                                      </p:cBhvr>
                                      <p:by x="150000" y="150000"/>
                                    </p:animScale>
                                  </p:childTnLst>
                                </p:cTn>
                              </p:par>
                              <p:par>
                                <p:cTn id="192" presetID="6" presetClass="emph" presetSubtype="0" decel="100000" autoRev="1" fill="hold" grpId="1" nodeType="withEffect">
                                  <p:stCondLst>
                                    <p:cond delay="0"/>
                                  </p:stCondLst>
                                  <p:childTnLst>
                                    <p:animScale>
                                      <p:cBhvr>
                                        <p:cTn id="193" dur="500" fill="hold"/>
                                        <p:tgtEl>
                                          <p:spTgt spid="21"/>
                                        </p:tgtEl>
                                      </p:cBhvr>
                                      <p:by x="150000" y="150000"/>
                                    </p:animScale>
                                  </p:childTnLst>
                                </p:cTn>
                              </p:par>
                              <p:par>
                                <p:cTn id="194" presetID="6" presetClass="emph" presetSubtype="0" decel="100000" autoRev="1" fill="hold" grpId="1" nodeType="withEffect">
                                  <p:stCondLst>
                                    <p:cond delay="700"/>
                                  </p:stCondLst>
                                  <p:childTnLst>
                                    <p:animScale>
                                      <p:cBhvr>
                                        <p:cTn id="195" dur="500" fill="hold"/>
                                        <p:tgtEl>
                                          <p:spTgt spid="20"/>
                                        </p:tgtEl>
                                      </p:cBhvr>
                                      <p:by x="150000" y="150000"/>
                                    </p:animScale>
                                  </p:childTnLst>
                                </p:cTn>
                              </p:par>
                              <p:par>
                                <p:cTn id="196" presetID="6" presetClass="emph" presetSubtype="0" decel="100000" autoRev="1" fill="hold" grpId="1" nodeType="withEffect">
                                  <p:stCondLst>
                                    <p:cond delay="300"/>
                                  </p:stCondLst>
                                  <p:childTnLst>
                                    <p:animScale>
                                      <p:cBhvr>
                                        <p:cTn id="197" dur="5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522" y="1145183"/>
            <a:ext cx="3856557" cy="917575"/>
          </a:xfrm>
        </p:spPr>
        <p:txBody>
          <a:bodyPr/>
          <a:lstStyle/>
          <a:p>
            <a:r>
              <a:rPr lang="en-US" dirty="0" smtClean="0"/>
              <a:t>Resources</a:t>
            </a:r>
            <a:endParaRPr lang="en-US" dirty="0"/>
          </a:p>
        </p:txBody>
      </p:sp>
      <p:sp>
        <p:nvSpPr>
          <p:cNvPr id="20" name="Title Tile"/>
          <p:cNvSpPr/>
          <p:nvPr/>
        </p:nvSpPr>
        <p:spPr bwMode="gray">
          <a:xfrm>
            <a:off x="493559" y="2235967"/>
            <a:ext cx="5488575"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32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 &amp; MSDN Flash</a:t>
            </a:r>
            <a:endParaRPr lang="en-US" sz="32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1" name="Rectangle 20"/>
          <p:cNvSpPr/>
          <p:nvPr/>
        </p:nvSpPr>
        <p:spPr bwMode="auto">
          <a:xfrm>
            <a:off x="493559" y="4055627"/>
            <a:ext cx="5488575" cy="889435"/>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Rectangle 21"/>
          <p:cNvSpPr/>
          <p:nvPr/>
        </p:nvSpPr>
        <p:spPr>
          <a:xfrm>
            <a:off x="659500" y="3640208"/>
            <a:ext cx="3753400" cy="338554"/>
          </a:xfrm>
          <a:prstGeom prst="rect">
            <a:avLst/>
          </a:prstGeom>
        </p:spPr>
        <p:txBody>
          <a:bodyPr wrap="none" lIns="182880">
            <a:spAutoFit/>
          </a:bodyPr>
          <a:lstStyle/>
          <a:p>
            <a:pPr marL="0" lvl="1">
              <a:tabLst>
                <a:tab pos="1828800" algn="l"/>
              </a:tabLst>
            </a:pPr>
            <a:r>
              <a:rPr lang="en-US" sz="1600" dirty="0" smtClean="0">
                <a:latin typeface="Segoe UI" pitchFamily="34" charset="0"/>
                <a:ea typeface="Segoe UI" pitchFamily="34" charset="0"/>
                <a:cs typeface="Segoe UI" pitchFamily="34" charset="0"/>
              </a:rPr>
              <a:t>Subscribe to our fortnightly newsletter</a:t>
            </a:r>
            <a:endParaRPr lang="en-US" sz="1600" dirty="0">
              <a:latin typeface="Segoe UI" pitchFamily="34" charset="0"/>
              <a:ea typeface="Segoe UI" pitchFamily="34" charset="0"/>
              <a:cs typeface="Segoe UI" pitchFamily="34" charset="0"/>
            </a:endParaRPr>
          </a:p>
        </p:txBody>
      </p:sp>
      <p:sp>
        <p:nvSpPr>
          <p:cNvPr id="23" name="Rectangle 22"/>
          <p:cNvSpPr/>
          <p:nvPr/>
        </p:nvSpPr>
        <p:spPr bwMode="white">
          <a:xfrm>
            <a:off x="1065884" y="4180183"/>
            <a:ext cx="4916250" cy="646331"/>
          </a:xfrm>
          <a:prstGeom prst="rect">
            <a:avLst/>
          </a:prstGeom>
        </p:spPr>
        <p:txBody>
          <a:bodyPr wrap="square" lIns="182880">
            <a:spAutoFit/>
          </a:bodyPr>
          <a:lstStyle/>
          <a:p>
            <a:r>
              <a:rPr lang="en-US" dirty="0">
                <a:solidFill>
                  <a:srgbClr val="FFFFFF"/>
                </a:solidFill>
                <a:hlinkClick r:id="rId3"/>
              </a:rPr>
              <a:t>http</a:t>
            </a:r>
            <a:r>
              <a:rPr lang="en-US" dirty="0" smtClean="0">
                <a:solidFill>
                  <a:srgbClr val="FFFFFF"/>
                </a:solidFill>
                <a:hlinkClick r:id="rId3"/>
              </a:rPr>
              <a:t>://aka.ms/technetnz</a:t>
            </a:r>
            <a:r>
              <a:rPr lang="en-US" dirty="0" smtClean="0">
                <a:solidFill>
                  <a:srgbClr val="FFFFFF"/>
                </a:solidFill>
              </a:rPr>
              <a:t> </a:t>
            </a:r>
            <a:r>
              <a:rPr lang="en-US" dirty="0" smtClean="0">
                <a:solidFill>
                  <a:srgbClr val="FFFFFF"/>
                </a:solidFill>
                <a:hlinkClick r:id="rId4"/>
              </a:rPr>
              <a:t>http://aka.ms/msdnnz</a:t>
            </a:r>
            <a:r>
              <a:rPr lang="en-US" dirty="0" smtClean="0">
                <a:solidFill>
                  <a:srgbClr val="FFFFFF"/>
                </a:solidFill>
              </a:rPr>
              <a:t> </a:t>
            </a:r>
            <a:endParaRPr lang="en-US" dirty="0">
              <a:solidFill>
                <a:srgbClr val="FFFFFF"/>
              </a:solidFill>
            </a:endParaRPr>
          </a:p>
        </p:txBody>
      </p:sp>
      <p:sp>
        <p:nvSpPr>
          <p:cNvPr id="32" name="Rectangle 31"/>
          <p:cNvSpPr/>
          <p:nvPr/>
        </p:nvSpPr>
        <p:spPr bwMode="auto">
          <a:xfrm>
            <a:off x="6102452" y="5716409"/>
            <a:ext cx="5487453" cy="89922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4" name="Rectangle 33"/>
          <p:cNvSpPr/>
          <p:nvPr/>
        </p:nvSpPr>
        <p:spPr bwMode="white">
          <a:xfrm>
            <a:off x="6689762" y="5970551"/>
            <a:ext cx="4898483" cy="369332"/>
          </a:xfrm>
          <a:prstGeom prst="rect">
            <a:avLst/>
          </a:prstGeom>
        </p:spPr>
        <p:txBody>
          <a:bodyPr wrap="square" lIns="182880">
            <a:spAutoFit/>
          </a:bodyPr>
          <a:lstStyle/>
          <a:p>
            <a:r>
              <a:rPr lang="en-US" dirty="0">
                <a:hlinkClick r:id="rId5"/>
              </a:rPr>
              <a:t>http</a:t>
            </a:r>
            <a:r>
              <a:rPr lang="en-US" dirty="0" smtClean="0">
                <a:hlinkClick r:id="rId5"/>
              </a:rPr>
              <a:t>://aka.ms/ch9nz</a:t>
            </a:r>
            <a:r>
              <a:rPr lang="en-US" dirty="0" smtClean="0"/>
              <a:t> </a:t>
            </a:r>
            <a:endParaRPr lang="en-US" dirty="0"/>
          </a:p>
        </p:txBody>
      </p:sp>
      <p:sp>
        <p:nvSpPr>
          <p:cNvPr id="14" name="Arrow Bar"/>
          <p:cNvSpPr/>
          <p:nvPr/>
        </p:nvSpPr>
        <p:spPr bwMode="gray">
          <a:xfrm>
            <a:off x="6102452" y="1045576"/>
            <a:ext cx="5485809" cy="1841179"/>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32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Microsoft Virtual Academy</a:t>
            </a:r>
            <a:endParaRPr lang="en-US" sz="32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6100262" y="2870967"/>
            <a:ext cx="5487984" cy="916543"/>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6" name="Rectangle 15"/>
          <p:cNvSpPr/>
          <p:nvPr/>
        </p:nvSpPr>
        <p:spPr>
          <a:xfrm>
            <a:off x="6261915" y="2431086"/>
            <a:ext cx="2147601" cy="338518"/>
          </a:xfrm>
          <a:prstGeom prst="rect">
            <a:avLst/>
          </a:prstGeom>
        </p:spPr>
        <p:txBody>
          <a:bodyPr wrap="square" lIns="182880">
            <a:spAutoFit/>
          </a:bodyPr>
          <a:lstStyle/>
          <a:p>
            <a:pPr marL="0" lvl="1">
              <a:tabLst>
                <a:tab pos="1828800" algn="l"/>
              </a:tabLst>
            </a:pPr>
            <a:r>
              <a:rPr lang="en-US" sz="1600" dirty="0" smtClean="0">
                <a:latin typeface="Segoe UI" pitchFamily="34" charset="0"/>
                <a:ea typeface="Segoe UI" pitchFamily="34" charset="0"/>
                <a:cs typeface="Segoe UI" pitchFamily="34" charset="0"/>
              </a:rPr>
              <a:t>Free Online Learning</a:t>
            </a:r>
            <a:endParaRPr lang="en-US" sz="1600" dirty="0">
              <a:latin typeface="Segoe UI" pitchFamily="34" charset="0"/>
              <a:ea typeface="Segoe UI" pitchFamily="34" charset="0"/>
              <a:cs typeface="Segoe UI" pitchFamily="34" charset="0"/>
            </a:endParaRPr>
          </a:p>
        </p:txBody>
      </p:sp>
      <p:sp>
        <p:nvSpPr>
          <p:cNvPr id="17" name="Rectangle 16"/>
          <p:cNvSpPr/>
          <p:nvPr/>
        </p:nvSpPr>
        <p:spPr bwMode="white">
          <a:xfrm>
            <a:off x="6609972" y="3147450"/>
            <a:ext cx="4981979" cy="369292"/>
          </a:xfrm>
          <a:prstGeom prst="rect">
            <a:avLst/>
          </a:prstGeom>
        </p:spPr>
        <p:txBody>
          <a:bodyPr wrap="square" lIns="182880">
            <a:spAutoFit/>
          </a:bodyPr>
          <a:lstStyle/>
          <a:p>
            <a:r>
              <a:rPr lang="en-US" dirty="0" smtClean="0">
                <a:solidFill>
                  <a:srgbClr val="FFFFFF"/>
                </a:solidFill>
                <a:hlinkClick r:id="rId6"/>
              </a:rPr>
              <a:t>http://aka.ms/mva </a:t>
            </a:r>
            <a:endParaRPr lang="en-US" sz="1600" dirty="0"/>
          </a:p>
        </p:txBody>
      </p:sp>
      <p:sp>
        <p:nvSpPr>
          <p:cNvPr id="37" name="TechEd Tile"/>
          <p:cNvSpPr/>
          <p:nvPr/>
        </p:nvSpPr>
        <p:spPr bwMode="gray">
          <a:xfrm>
            <a:off x="6104112" y="3897527"/>
            <a:ext cx="5486400" cy="183450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endParaRPr lang="en-US" sz="36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pic>
        <p:nvPicPr>
          <p:cNvPr id="36" name="Picture 3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103501" y="3878262"/>
            <a:ext cx="5484744" cy="1841152"/>
          </a:xfrm>
          <a:prstGeom prst="rect">
            <a:avLst/>
          </a:prstGeom>
        </p:spPr>
      </p:pic>
      <p:sp>
        <p:nvSpPr>
          <p:cNvPr id="33" name="Rectangle 32"/>
          <p:cNvSpPr/>
          <p:nvPr/>
        </p:nvSpPr>
        <p:spPr>
          <a:xfrm>
            <a:off x="6309042" y="5368508"/>
            <a:ext cx="2154116" cy="338554"/>
          </a:xfrm>
          <a:prstGeom prst="rect">
            <a:avLst/>
          </a:prstGeom>
        </p:spPr>
        <p:txBody>
          <a:bodyPr wrap="none" lIns="182880">
            <a:spAutoFit/>
          </a:bodyPr>
          <a:lstStyle/>
          <a:p>
            <a:pPr marL="0" lvl="1">
              <a:tabLst>
                <a:tab pos="1828800" algn="l"/>
              </a:tabLst>
            </a:pPr>
            <a:r>
              <a:rPr lang="en-US" sz="1600" dirty="0" smtClean="0">
                <a:latin typeface="Segoe UI" pitchFamily="34" charset="0"/>
                <a:ea typeface="Segoe UI" pitchFamily="34" charset="0"/>
                <a:cs typeface="Segoe UI" pitchFamily="34" charset="0"/>
              </a:rPr>
              <a:t>Sessions on Demand</a:t>
            </a:r>
            <a:endParaRPr lang="en-US" sz="1600" dirty="0">
              <a:latin typeface="Segoe UI" pitchFamily="34" charset="0"/>
              <a:ea typeface="Segoe UI" pitchFamily="34" charset="0"/>
              <a:cs typeface="Segoe UI" pitchFamily="34" charset="0"/>
            </a:endParaRPr>
          </a:p>
        </p:txBody>
      </p:sp>
      <p:grpSp>
        <p:nvGrpSpPr>
          <p:cNvPr id="39" name="Group 38"/>
          <p:cNvGrpSpPr/>
          <p:nvPr/>
        </p:nvGrpSpPr>
        <p:grpSpPr>
          <a:xfrm>
            <a:off x="659500" y="4244471"/>
            <a:ext cx="432048" cy="464385"/>
            <a:chOff x="3290598" y="3324876"/>
            <a:chExt cx="724001" cy="724001"/>
          </a:xfrm>
        </p:grpSpPr>
        <p:pic>
          <p:nvPicPr>
            <p:cNvPr id="12" name="Picture 11"/>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598" y="3324876"/>
              <a:ext cx="724001" cy="724001"/>
            </a:xfrm>
            <a:prstGeom prst="rect">
              <a:avLst/>
            </a:prstGeom>
          </p:spPr>
        </p:pic>
        <p:pic>
          <p:nvPicPr>
            <p:cNvPr id="38" name="Picture 37"/>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598" y="3324876"/>
              <a:ext cx="724001" cy="724001"/>
            </a:xfrm>
            <a:prstGeom prst="rect">
              <a:avLst/>
            </a:prstGeom>
          </p:spPr>
        </p:pic>
      </p:grpSp>
      <p:grpSp>
        <p:nvGrpSpPr>
          <p:cNvPr id="48" name="Group 47"/>
          <p:cNvGrpSpPr/>
          <p:nvPr/>
        </p:nvGrpSpPr>
        <p:grpSpPr>
          <a:xfrm>
            <a:off x="6309042" y="5943104"/>
            <a:ext cx="467280" cy="467280"/>
            <a:chOff x="10385948" y="6006031"/>
            <a:chExt cx="724001" cy="724001"/>
          </a:xfrm>
        </p:grpSpPr>
        <p:pic>
          <p:nvPicPr>
            <p:cNvPr id="40" name="Picture 39"/>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85948" y="6006031"/>
              <a:ext cx="724001" cy="724001"/>
            </a:xfrm>
            <a:prstGeom prst="rect">
              <a:avLst/>
            </a:prstGeom>
          </p:spPr>
        </p:pic>
        <p:pic>
          <p:nvPicPr>
            <p:cNvPr id="44" name="Picture 43"/>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85948" y="6006031"/>
              <a:ext cx="724001" cy="724001"/>
            </a:xfrm>
            <a:prstGeom prst="rect">
              <a:avLst/>
            </a:prstGeom>
          </p:spPr>
        </p:pic>
      </p:grpSp>
      <p:grpSp>
        <p:nvGrpSpPr>
          <p:cNvPr id="49" name="Group 48"/>
          <p:cNvGrpSpPr/>
          <p:nvPr/>
        </p:nvGrpSpPr>
        <p:grpSpPr>
          <a:xfrm>
            <a:off x="6302537" y="3074468"/>
            <a:ext cx="452574" cy="452574"/>
            <a:chOff x="4772196" y="5978104"/>
            <a:chExt cx="724001" cy="724001"/>
          </a:xfrm>
        </p:grpSpPr>
        <p:pic>
          <p:nvPicPr>
            <p:cNvPr id="42" name="Picture 41"/>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72196" y="5978104"/>
              <a:ext cx="724001" cy="724001"/>
            </a:xfrm>
            <a:prstGeom prst="rect">
              <a:avLst/>
            </a:prstGeom>
          </p:spPr>
        </p:pic>
        <p:pic>
          <p:nvPicPr>
            <p:cNvPr id="46" name="Picture 45"/>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72196" y="5978104"/>
              <a:ext cx="724001" cy="724001"/>
            </a:xfrm>
            <a:prstGeom prst="rect">
              <a:avLst/>
            </a:prstGeom>
          </p:spPr>
        </p:pic>
      </p:grpSp>
    </p:spTree>
    <p:extLst>
      <p:ext uri="{BB962C8B-B14F-4D97-AF65-F5344CB8AC3E}">
        <p14:creationId xmlns:p14="http://schemas.microsoft.com/office/powerpoint/2010/main" val="514325661"/>
      </p:ext>
    </p:extLst>
  </p:cSld>
  <p:clrMapOvr>
    <a:masterClrMapping/>
  </p:clrMapOvr>
  <p:transition spd="slow">
    <p:pu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invGray">
          <a:xfrm>
            <a:off x="412325" y="647163"/>
            <a:ext cx="1274568" cy="1311128"/>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8800" dirty="0" smtClean="0">
                <a:gradFill>
                  <a:gsLst>
                    <a:gs pos="1250">
                      <a:schemeClr val="tx1"/>
                    </a:gs>
                    <a:gs pos="100000">
                      <a:schemeClr val="tx1"/>
                    </a:gs>
                  </a:gsLst>
                  <a:lin ang="5400000" scaled="0"/>
                </a:gradFill>
                <a:latin typeface="+mj-lt"/>
              </a:rPr>
              <a:t> </a:t>
            </a:r>
            <a:endParaRPr lang="en-US" sz="88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5456" y="-21519"/>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p:cNvSpPr txBox="1"/>
          <p:nvPr/>
        </p:nvSpPr>
        <p:spPr>
          <a:xfrm>
            <a:off x="1493837" y="461185"/>
            <a:ext cx="8458200" cy="1846659"/>
          </a:xfrm>
          <a:prstGeom prst="rect">
            <a:avLst/>
          </a:prstGeom>
          <a:noFill/>
        </p:spPr>
        <p:txBody>
          <a:bodyPr wrap="square" lIns="182880" tIns="146304" rIns="182880" bIns="146304" rtlCol="0">
            <a:spAutoFit/>
          </a:bodyPr>
          <a:lstStyle/>
          <a:p>
            <a:pPr lvl="0">
              <a:lnSpc>
                <a:spcPct val="90000"/>
              </a:lnSpc>
              <a:spcBef>
                <a:spcPct val="20000"/>
              </a:spcBef>
              <a:buSzPct val="105000"/>
            </a:pPr>
            <a:r>
              <a:rPr lang="en-US" sz="4400" dirty="0">
                <a:gradFill>
                  <a:gsLst>
                    <a:gs pos="1250">
                      <a:schemeClr val="tx1"/>
                    </a:gs>
                    <a:gs pos="100000">
                      <a:schemeClr val="tx1"/>
                    </a:gs>
                  </a:gsLst>
                  <a:lin ang="5400000" scaled="0"/>
                </a:gradFill>
                <a:latin typeface="+mj-lt"/>
              </a:rPr>
              <a:t>Complete your </a:t>
            </a:r>
            <a:r>
              <a:rPr lang="en-US" sz="4400" dirty="0" smtClean="0">
                <a:gradFill>
                  <a:gsLst>
                    <a:gs pos="1250">
                      <a:schemeClr val="tx1"/>
                    </a:gs>
                    <a:gs pos="100000">
                      <a:schemeClr val="tx1"/>
                    </a:gs>
                  </a:gsLst>
                  <a:lin ang="5400000" scaled="0"/>
                </a:gradFill>
                <a:latin typeface="+mj-lt"/>
              </a:rPr>
              <a:t>session evaluation now </a:t>
            </a:r>
            <a:r>
              <a:rPr lang="en-US" sz="4400" dirty="0">
                <a:gradFill>
                  <a:gsLst>
                    <a:gs pos="1250">
                      <a:schemeClr val="tx1"/>
                    </a:gs>
                    <a:gs pos="100000">
                      <a:schemeClr val="tx1"/>
                    </a:gs>
                  </a:gsLst>
                  <a:lin ang="5400000" scaled="0"/>
                </a:gradFill>
                <a:latin typeface="+mj-lt"/>
              </a:rPr>
              <a:t>and </a:t>
            </a:r>
            <a:r>
              <a:rPr lang="en-US" sz="4400" dirty="0" smtClean="0">
                <a:gradFill>
                  <a:gsLst>
                    <a:gs pos="1250">
                      <a:schemeClr val="tx1"/>
                    </a:gs>
                    <a:gs pos="100000">
                      <a:schemeClr val="tx1"/>
                    </a:gs>
                  </a:gsLst>
                  <a:lin ang="5400000" scaled="0"/>
                </a:gradFill>
                <a:latin typeface="+mj-lt"/>
              </a:rPr>
              <a:t>be in to win!</a:t>
            </a:r>
            <a:endParaRPr lang="en-US" sz="4400" dirty="0">
              <a:gradFill>
                <a:gsLst>
                  <a:gs pos="1250">
                    <a:schemeClr val="tx1"/>
                  </a:gs>
                  <a:gs pos="100000">
                    <a:schemeClr val="tx1"/>
                  </a:gs>
                </a:gsLst>
                <a:lin ang="5400000" scaled="0"/>
              </a:gradFill>
              <a:latin typeface="+mj-lt"/>
            </a:endParaRPr>
          </a:p>
          <a:p>
            <a:pPr>
              <a:lnSpc>
                <a:spcPct val="90000"/>
              </a:lnSpc>
              <a:spcAft>
                <a:spcPts val="600"/>
              </a:spcAft>
            </a:pPr>
            <a:endParaRPr lang="en-NZ" sz="2400" dirty="0" err="1" smtClean="0">
              <a:gradFill>
                <a:gsLst>
                  <a:gs pos="2917">
                    <a:schemeClr val="tx1"/>
                  </a:gs>
                  <a:gs pos="30000">
                    <a:schemeClr val="tx1"/>
                  </a:gs>
                </a:gsLst>
                <a:lin ang="5400000" scaled="0"/>
              </a:gradFill>
              <a:latin typeface="+mj-lt"/>
            </a:endParaRPr>
          </a:p>
        </p:txBody>
      </p:sp>
      <p:pic>
        <p:nvPicPr>
          <p:cNvPr id="9" name="Picture 8"/>
          <p:cNvPicPr>
            <a:picLocks noChangeAspect="1"/>
          </p:cNvPicPr>
          <p:nvPr/>
        </p:nvPicPr>
        <p:blipFill>
          <a:blip r:embed="rId4"/>
          <a:stretch>
            <a:fillRect/>
          </a:stretch>
        </p:blipFill>
        <p:spPr>
          <a:xfrm>
            <a:off x="2007163" y="1897984"/>
            <a:ext cx="7431547" cy="4084329"/>
          </a:xfrm>
          <a:prstGeom prst="rect">
            <a:avLst/>
          </a:prstGeom>
          <a:effectLst>
            <a:glow rad="63500">
              <a:schemeClr val="tx1">
                <a:lumMod val="50000"/>
                <a:alpha val="40000"/>
              </a:schemeClr>
            </a:glow>
            <a:outerShdw blurRad="50800" dist="50800" dir="5400000" algn="ctr" rotWithShape="0">
              <a:schemeClr val="tx1">
                <a:lumMod val="50000"/>
              </a:schemeClr>
            </a:outerShdw>
          </a:effectLst>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001384">
            <a:off x="982129" y="3014758"/>
            <a:ext cx="2050070" cy="2050070"/>
          </a:xfrm>
          <a:prstGeom prst="rect">
            <a:avLst/>
          </a:prstGeom>
          <a:effectLst>
            <a:glow rad="50800">
              <a:schemeClr val="tx1">
                <a:lumMod val="85000"/>
                <a:alpha val="40000"/>
              </a:schemeClr>
            </a:glow>
          </a:effectLst>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278506">
            <a:off x="4107579" y="4583464"/>
            <a:ext cx="3230004" cy="2265197"/>
          </a:xfrm>
          <a:prstGeom prst="rect">
            <a:avLst/>
          </a:prstGeom>
          <a:effectLst>
            <a:outerShdw blurRad="50800" dist="50800" dir="5400000" algn="ctr" rotWithShape="0">
              <a:schemeClr val="tx1">
                <a:lumMod val="50000"/>
              </a:schemeClr>
            </a:outerShdw>
          </a:effectLst>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707808">
            <a:off x="8220421" y="3027652"/>
            <a:ext cx="2660322" cy="2660322"/>
          </a:xfrm>
          <a:prstGeom prst="rect">
            <a:avLst/>
          </a:prstGeom>
          <a:effectLst>
            <a:glow rad="63500">
              <a:schemeClr val="tx1">
                <a:lumMod val="50000"/>
                <a:alpha val="40000"/>
              </a:schemeClr>
            </a:glow>
            <a:outerShdw blurRad="50800" dist="50800" dir="5400000" algn="ctr" rotWithShape="0">
              <a:schemeClr val="tx1">
                <a:lumMod val="50000"/>
              </a:schemeClr>
            </a:outerShdw>
          </a:effectLst>
        </p:spPr>
      </p:pic>
    </p:spTree>
    <p:extLst>
      <p:ext uri="{BB962C8B-B14F-4D97-AF65-F5344CB8AC3E}">
        <p14:creationId xmlns:p14="http://schemas.microsoft.com/office/powerpoint/2010/main" val="27304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607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Container Ecosystem</a:t>
            </a:r>
            <a:endParaRPr lang="en-US" dirty="0"/>
          </a:p>
        </p:txBody>
      </p:sp>
      <p:grpSp>
        <p:nvGrpSpPr>
          <p:cNvPr id="9" name="Group 8"/>
          <p:cNvGrpSpPr/>
          <p:nvPr/>
        </p:nvGrpSpPr>
        <p:grpSpPr>
          <a:xfrm>
            <a:off x="4297997" y="1668462"/>
            <a:ext cx="3840480" cy="4648200"/>
            <a:chOff x="4297997" y="1668462"/>
            <a:chExt cx="3840480" cy="4648200"/>
          </a:xfrm>
        </p:grpSpPr>
        <p:sp>
          <p:nvSpPr>
            <p:cNvPr id="130" name="Rectangle 129"/>
            <p:cNvSpPr/>
            <p:nvPr/>
          </p:nvSpPr>
          <p:spPr bwMode="auto">
            <a:xfrm>
              <a:off x="4297997" y="1668462"/>
              <a:ext cx="3840480" cy="464820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dirty="0">
                  <a:solidFill>
                    <a:srgbClr val="000000"/>
                  </a:solidFill>
                  <a:latin typeface="Segoe UI Light"/>
                </a:rPr>
                <a:t>Container Images</a:t>
              </a:r>
            </a:p>
          </p:txBody>
        </p:sp>
        <p:pic>
          <p:nvPicPr>
            <p:cNvPr id="100" name="Picture 99"/>
            <p:cNvPicPr>
              <a:picLocks noChangeAspect="1"/>
            </p:cNvPicPr>
            <p:nvPr/>
          </p:nvPicPr>
          <p:blipFill>
            <a:blip r:embed="rId3"/>
            <a:stretch>
              <a:fillRect/>
            </a:stretch>
          </p:blipFill>
          <p:spPr>
            <a:xfrm>
              <a:off x="4851317" y="2341320"/>
              <a:ext cx="2741818" cy="1567691"/>
            </a:xfrm>
            <a:prstGeom prst="rect">
              <a:avLst/>
            </a:prstGeom>
          </p:spPr>
        </p:pic>
        <p:sp>
          <p:nvSpPr>
            <p:cNvPr id="133" name="Rounded Rectangle 132"/>
            <p:cNvSpPr/>
            <p:nvPr/>
          </p:nvSpPr>
          <p:spPr bwMode="auto">
            <a:xfrm>
              <a:off x="6105866" y="3373231"/>
              <a:ext cx="1567927" cy="2638631"/>
            </a:xfrm>
            <a:prstGeom prst="roundRect">
              <a:avLst/>
            </a:prstGeom>
            <a:ln w="3810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5" name="Group 184"/>
            <p:cNvGrpSpPr/>
            <p:nvPr/>
          </p:nvGrpSpPr>
          <p:grpSpPr>
            <a:xfrm>
              <a:off x="6219692" y="5099614"/>
              <a:ext cx="1340275" cy="683648"/>
              <a:chOff x="8290275" y="-860394"/>
              <a:chExt cx="1340275" cy="683648"/>
            </a:xfrm>
          </p:grpSpPr>
          <p:sp>
            <p:nvSpPr>
              <p:cNvPr id="187" name="Left Bracket 186"/>
              <p:cNvSpPr/>
              <p:nvPr/>
            </p:nvSpPr>
            <p:spPr>
              <a:xfrm>
                <a:off x="8290275" y="-860394"/>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88" name="Rectangle 187"/>
              <p:cNvSpPr/>
              <p:nvPr/>
            </p:nvSpPr>
            <p:spPr bwMode="auto">
              <a:xfrm>
                <a:off x="8334938" y="-820179"/>
                <a:ext cx="1253567" cy="603219"/>
              </a:xfrm>
              <a:prstGeom prst="rect">
                <a:avLst/>
              </a:prstGeom>
              <a:solidFill>
                <a:srgbClr val="FFFFFF"/>
              </a:solidFill>
              <a:ln w="9525" cap="flat" cmpd="sng" algn="ctr">
                <a:solidFill>
                  <a:srgbClr val="FFFFFF"/>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14400">
                  <a:lnSpc>
                    <a:spcPct val="90000"/>
                  </a:lnSpc>
                  <a:defRPr/>
                </a:pPr>
                <a:endParaRPr lang="en-US" sz="2000" b="1" kern="0" dirty="0" smtClean="0">
                  <a:gradFill>
                    <a:gsLst>
                      <a:gs pos="2917">
                        <a:srgbClr val="FFFFFF"/>
                      </a:gs>
                      <a:gs pos="30000">
                        <a:srgbClr val="FFFFFF"/>
                      </a:gs>
                    </a:gsLst>
                    <a:lin ang="5400000" scaled="0"/>
                  </a:gradFill>
                  <a:latin typeface="Segoe UI Light"/>
                </a:endParaRPr>
              </a:p>
            </p:txBody>
          </p:sp>
          <p:sp>
            <p:nvSpPr>
              <p:cNvPr id="189" name="Left Bracket 188"/>
              <p:cNvSpPr/>
              <p:nvPr/>
            </p:nvSpPr>
            <p:spPr>
              <a:xfrm rot="10800000">
                <a:off x="9530265" y="-860394"/>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grpSp>
        <p:grpSp>
          <p:nvGrpSpPr>
            <p:cNvPr id="135" name="Group 134"/>
            <p:cNvGrpSpPr/>
            <p:nvPr/>
          </p:nvGrpSpPr>
          <p:grpSpPr>
            <a:xfrm>
              <a:off x="6219692" y="4316903"/>
              <a:ext cx="1340275" cy="683648"/>
              <a:chOff x="8290275" y="-860394"/>
              <a:chExt cx="1340275" cy="683648"/>
            </a:xfrm>
          </p:grpSpPr>
          <p:sp>
            <p:nvSpPr>
              <p:cNvPr id="182" name="Left Bracket 181"/>
              <p:cNvSpPr/>
              <p:nvPr/>
            </p:nvSpPr>
            <p:spPr>
              <a:xfrm>
                <a:off x="8290275" y="-860394"/>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83" name="Rectangle 182"/>
              <p:cNvSpPr/>
              <p:nvPr/>
            </p:nvSpPr>
            <p:spPr bwMode="auto">
              <a:xfrm>
                <a:off x="8334938" y="-820179"/>
                <a:ext cx="1253567" cy="603219"/>
              </a:xfrm>
              <a:prstGeom prst="rect">
                <a:avLst/>
              </a:prstGeom>
              <a:solidFill>
                <a:srgbClr val="FFFFFF"/>
              </a:solidFill>
              <a:ln w="9525" cap="flat" cmpd="sng" algn="ctr">
                <a:solidFill>
                  <a:srgbClr val="FFFFFF"/>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14400">
                  <a:lnSpc>
                    <a:spcPct val="90000"/>
                  </a:lnSpc>
                  <a:defRPr/>
                </a:pPr>
                <a:endParaRPr lang="en-US" sz="2000" b="1" kern="0" dirty="0" smtClean="0">
                  <a:gradFill>
                    <a:gsLst>
                      <a:gs pos="2917">
                        <a:srgbClr val="FFFFFF"/>
                      </a:gs>
                      <a:gs pos="30000">
                        <a:srgbClr val="FFFFFF"/>
                      </a:gs>
                    </a:gsLst>
                    <a:lin ang="5400000" scaled="0"/>
                  </a:gradFill>
                  <a:latin typeface="Segoe UI Light"/>
                </a:endParaRPr>
              </a:p>
            </p:txBody>
          </p:sp>
          <p:sp>
            <p:nvSpPr>
              <p:cNvPr id="184" name="Left Bracket 183"/>
              <p:cNvSpPr/>
              <p:nvPr/>
            </p:nvSpPr>
            <p:spPr>
              <a:xfrm rot="10800000">
                <a:off x="9530265" y="-860394"/>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grpSp>
        <p:grpSp>
          <p:nvGrpSpPr>
            <p:cNvPr id="136" name="Group 135"/>
            <p:cNvGrpSpPr/>
            <p:nvPr/>
          </p:nvGrpSpPr>
          <p:grpSpPr>
            <a:xfrm>
              <a:off x="6219692" y="3580284"/>
              <a:ext cx="1340275" cy="683648"/>
              <a:chOff x="6953187" y="-841261"/>
              <a:chExt cx="1340275" cy="683648"/>
            </a:xfrm>
          </p:grpSpPr>
          <p:sp>
            <p:nvSpPr>
              <p:cNvPr id="179" name="Left Bracket 178"/>
              <p:cNvSpPr/>
              <p:nvPr/>
            </p:nvSpPr>
            <p:spPr>
              <a:xfrm>
                <a:off x="6953187" y="-841261"/>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80" name="Rectangle 179"/>
              <p:cNvSpPr/>
              <p:nvPr/>
            </p:nvSpPr>
            <p:spPr bwMode="auto">
              <a:xfrm>
                <a:off x="6997850" y="-801046"/>
                <a:ext cx="1253567" cy="603219"/>
              </a:xfrm>
              <a:prstGeom prst="rect">
                <a:avLst/>
              </a:prstGeom>
              <a:noFill/>
              <a:ln w="19050" cap="flat" cmpd="sng" algn="ctr">
                <a:solidFill>
                  <a:srgbClr val="FFFFFF"/>
                </a:solidFill>
                <a:prstDash val="sysDot"/>
                <a:headEnd type="none" w="med" len="med"/>
                <a:tailEnd type="none" w="med" len="med"/>
              </a:ln>
              <a:effectLst/>
            </p:spPr>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14400">
                  <a:lnSpc>
                    <a:spcPct val="90000"/>
                  </a:lnSpc>
                  <a:defRPr/>
                </a:pPr>
                <a:endParaRPr lang="en-US" sz="2000" b="1" kern="0" dirty="0" smtClean="0">
                  <a:gradFill>
                    <a:gsLst>
                      <a:gs pos="2917">
                        <a:srgbClr val="FFFFFF"/>
                      </a:gs>
                      <a:gs pos="30000">
                        <a:srgbClr val="FFFFFF"/>
                      </a:gs>
                    </a:gsLst>
                    <a:lin ang="5400000" scaled="0"/>
                  </a:gradFill>
                  <a:latin typeface="Segoe UI Light"/>
                </a:endParaRPr>
              </a:p>
            </p:txBody>
          </p:sp>
          <p:sp>
            <p:nvSpPr>
              <p:cNvPr id="181" name="Left Bracket 180"/>
              <p:cNvSpPr/>
              <p:nvPr/>
            </p:nvSpPr>
            <p:spPr>
              <a:xfrm rot="10800000">
                <a:off x="8193177" y="-841261"/>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gr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35291" y="5201781"/>
              <a:ext cx="1400117" cy="508764"/>
            </a:xfrm>
            <a:prstGeom prst="rect">
              <a:avLst/>
            </a:prstGeom>
          </p:spPr>
        </p:pic>
      </p:grpSp>
      <p:grpSp>
        <p:nvGrpSpPr>
          <p:cNvPr id="8" name="Group 7"/>
          <p:cNvGrpSpPr/>
          <p:nvPr/>
        </p:nvGrpSpPr>
        <p:grpSpPr>
          <a:xfrm>
            <a:off x="244157" y="1668462"/>
            <a:ext cx="3840480" cy="4648200"/>
            <a:chOff x="244157" y="1668462"/>
            <a:chExt cx="3840480" cy="4648200"/>
          </a:xfrm>
        </p:grpSpPr>
        <p:sp>
          <p:nvSpPr>
            <p:cNvPr id="212" name="Rectangle 211"/>
            <p:cNvSpPr/>
            <p:nvPr/>
          </p:nvSpPr>
          <p:spPr bwMode="auto">
            <a:xfrm>
              <a:off x="244157" y="1668462"/>
              <a:ext cx="3840480" cy="464820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dirty="0">
                  <a:solidFill>
                    <a:srgbClr val="000000"/>
                  </a:solidFill>
                  <a:latin typeface="Segoe UI Light"/>
                </a:rPr>
                <a:t>Container Run-Time</a:t>
              </a:r>
            </a:p>
          </p:txBody>
        </p:sp>
        <p:sp>
          <p:nvSpPr>
            <p:cNvPr id="220" name="Rectangle 29"/>
            <p:cNvSpPr/>
            <p:nvPr/>
          </p:nvSpPr>
          <p:spPr>
            <a:xfrm>
              <a:off x="942924" y="4335462"/>
              <a:ext cx="2442947" cy="1350987"/>
            </a:xfrm>
            <a:prstGeom prst="rect">
              <a:avLst/>
            </a:prstGeom>
            <a:noFill/>
            <a:ln w="10795" cap="flat" cmpd="sng" algn="ctr">
              <a:noFill/>
              <a:prstDash val="solid"/>
            </a:ln>
            <a:effectLst/>
          </p:spPr>
          <p:txBody>
            <a:bodyPr tIns="91440" rtlCol="0" anchor="t"/>
            <a:lstStyle/>
            <a:p>
              <a:pPr algn="ctr" defTabSz="914400">
                <a:lnSpc>
                  <a:spcPct val="90000"/>
                </a:lnSpc>
                <a:spcAft>
                  <a:spcPts val="600"/>
                </a:spcAft>
                <a:defRPr/>
              </a:pPr>
              <a:r>
                <a:rPr lang="en-US" sz="2400" kern="0" dirty="0" smtClean="0">
                  <a:solidFill>
                    <a:srgbClr val="505050"/>
                  </a:solidFill>
                </a:rPr>
                <a:t>Linux</a:t>
              </a:r>
              <a:endParaRPr lang="en-US" sz="2800" kern="0" dirty="0" smtClean="0">
                <a:solidFill>
                  <a:srgbClr val="505050"/>
                </a:solidFill>
              </a:endParaRPr>
            </a:p>
          </p:txBody>
        </p:sp>
        <p:pic>
          <p:nvPicPr>
            <p:cNvPr id="99" name="Picture 98"/>
            <p:cNvPicPr>
              <a:picLocks noChangeAspect="1"/>
            </p:cNvPicPr>
            <p:nvPr/>
          </p:nvPicPr>
          <p:blipFill>
            <a:blip r:embed="rId3"/>
            <a:stretch>
              <a:fillRect/>
            </a:stretch>
          </p:blipFill>
          <p:spPr>
            <a:xfrm>
              <a:off x="971006" y="4751956"/>
              <a:ext cx="2398854" cy="1371594"/>
            </a:xfrm>
            <a:prstGeom prst="rect">
              <a:avLst/>
            </a:prstGeom>
          </p:spPr>
        </p:pic>
        <p:pic>
          <p:nvPicPr>
            <p:cNvPr id="120" name="Picture 119"/>
            <p:cNvPicPr>
              <a:picLocks noChangeAspect="1"/>
            </p:cNvPicPr>
            <p:nvPr/>
          </p:nvPicPr>
          <p:blipFill>
            <a:blip r:embed="rId3"/>
            <a:stretch>
              <a:fillRect/>
            </a:stretch>
          </p:blipFill>
          <p:spPr>
            <a:xfrm>
              <a:off x="971006" y="2895433"/>
              <a:ext cx="2398854" cy="137159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7575" y="2271926"/>
              <a:ext cx="2441652" cy="623507"/>
            </a:xfrm>
            <a:prstGeom prst="rect">
              <a:avLst/>
            </a:prstGeom>
          </p:spPr>
        </p:pic>
      </p:grpSp>
      <p:grpSp>
        <p:nvGrpSpPr>
          <p:cNvPr id="10" name="Group 9"/>
          <p:cNvGrpSpPr/>
          <p:nvPr/>
        </p:nvGrpSpPr>
        <p:grpSpPr>
          <a:xfrm>
            <a:off x="8351837" y="1668462"/>
            <a:ext cx="3840480" cy="4648200"/>
            <a:chOff x="8351837" y="1668462"/>
            <a:chExt cx="3840480" cy="4648200"/>
          </a:xfrm>
        </p:grpSpPr>
        <p:sp>
          <p:nvSpPr>
            <p:cNvPr id="204" name="Rectangle 203"/>
            <p:cNvSpPr/>
            <p:nvPr/>
          </p:nvSpPr>
          <p:spPr bwMode="auto">
            <a:xfrm>
              <a:off x="8351837" y="1668462"/>
              <a:ext cx="3840480" cy="4648200"/>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r>
                <a:rPr lang="en-US" sz="3200" dirty="0">
                  <a:solidFill>
                    <a:srgbClr val="000000"/>
                  </a:solidFill>
                  <a:latin typeface="Segoe UI Light"/>
                </a:rPr>
                <a:t>Image Repository</a:t>
              </a:r>
            </a:p>
          </p:txBody>
        </p:sp>
        <p:pic>
          <p:nvPicPr>
            <p:cNvPr id="2" name="Picture 1"/>
            <p:cNvPicPr>
              <a:picLocks noChangeAspect="1"/>
            </p:cNvPicPr>
            <p:nvPr/>
          </p:nvPicPr>
          <p:blipFill>
            <a:blip r:embed="rId6"/>
            <a:stretch>
              <a:fillRect/>
            </a:stretch>
          </p:blipFill>
          <p:spPr>
            <a:xfrm>
              <a:off x="9418637" y="2637958"/>
              <a:ext cx="2643938" cy="3485592"/>
            </a:xfrm>
            <a:prstGeom prst="rect">
              <a:avLst/>
            </a:prstGeom>
          </p:spPr>
        </p:pic>
        <p:sp>
          <p:nvSpPr>
            <p:cNvPr id="101" name="Rounded Rectangle 100"/>
            <p:cNvSpPr/>
            <p:nvPr/>
          </p:nvSpPr>
          <p:spPr bwMode="auto">
            <a:xfrm>
              <a:off x="8712651" y="3497262"/>
              <a:ext cx="1567927" cy="2638631"/>
            </a:xfrm>
            <a:prstGeom prst="roundRect">
              <a:avLst/>
            </a:prstGeom>
            <a:ln w="38100">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kern="0" dirty="0" err="1">
                <a:gradFill>
                  <a:gsLst>
                    <a:gs pos="0">
                      <a:srgbClr val="FFFFFF"/>
                    </a:gs>
                    <a:gs pos="100000">
                      <a:srgbClr val="FFFFFF"/>
                    </a:gs>
                  </a:gsLst>
                  <a:lin ang="5400000" scaled="0"/>
                </a:gradFill>
                <a:ea typeface="Segoe UI" pitchFamily="34" charset="0"/>
                <a:cs typeface="Segoe UI" pitchFamily="34" charset="0"/>
              </a:endParaRPr>
            </a:p>
          </p:txBody>
        </p:sp>
        <p:sp>
          <p:nvSpPr>
            <p:cNvPr id="105" name="Left Bracket 104"/>
            <p:cNvSpPr/>
            <p:nvPr/>
          </p:nvSpPr>
          <p:spPr>
            <a:xfrm>
              <a:off x="8826477" y="5268036"/>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06" name="Rectangle 105"/>
            <p:cNvSpPr/>
            <p:nvPr/>
          </p:nvSpPr>
          <p:spPr bwMode="auto">
            <a:xfrm>
              <a:off x="8871140" y="5308251"/>
              <a:ext cx="1253567" cy="603219"/>
            </a:xfrm>
            <a:prstGeom prst="rect">
              <a:avLst/>
            </a:prstGeom>
            <a:solidFill>
              <a:srgbClr val="FFFFFF"/>
            </a:solidFill>
            <a:ln w="9525" cap="flat" cmpd="sng" algn="ctr">
              <a:solidFill>
                <a:srgbClr val="FFFFFF"/>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14400">
                <a:lnSpc>
                  <a:spcPct val="90000"/>
                </a:lnSpc>
                <a:defRPr/>
              </a:pPr>
              <a:endParaRPr lang="en-US" sz="2000" b="1" kern="0" dirty="0" smtClean="0">
                <a:gradFill>
                  <a:gsLst>
                    <a:gs pos="2917">
                      <a:srgbClr val="FFFFFF"/>
                    </a:gs>
                    <a:gs pos="30000">
                      <a:srgbClr val="FFFFFF"/>
                    </a:gs>
                  </a:gsLst>
                  <a:lin ang="5400000" scaled="0"/>
                </a:gradFill>
                <a:latin typeface="Segoe UI Light"/>
              </a:endParaRPr>
            </a:p>
          </p:txBody>
        </p:sp>
        <p:sp>
          <p:nvSpPr>
            <p:cNvPr id="107" name="Left Bracket 106"/>
            <p:cNvSpPr/>
            <p:nvPr/>
          </p:nvSpPr>
          <p:spPr>
            <a:xfrm rot="10800000">
              <a:off x="10066467" y="5268036"/>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09" name="Left Bracket 108"/>
            <p:cNvSpPr/>
            <p:nvPr/>
          </p:nvSpPr>
          <p:spPr>
            <a:xfrm>
              <a:off x="8826477" y="4485325"/>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10" name="Rectangle 109"/>
            <p:cNvSpPr/>
            <p:nvPr/>
          </p:nvSpPr>
          <p:spPr bwMode="auto">
            <a:xfrm>
              <a:off x="8871140" y="4525540"/>
              <a:ext cx="1253567" cy="603219"/>
            </a:xfrm>
            <a:prstGeom prst="rect">
              <a:avLst/>
            </a:prstGeom>
            <a:solidFill>
              <a:srgbClr val="FFFFFF"/>
            </a:solidFill>
            <a:ln w="9525" cap="flat" cmpd="sng" algn="ctr">
              <a:solidFill>
                <a:srgbClr val="FFFFFF"/>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14400">
                <a:lnSpc>
                  <a:spcPct val="90000"/>
                </a:lnSpc>
                <a:defRPr/>
              </a:pPr>
              <a:endParaRPr lang="en-US" sz="2000" b="1" kern="0" dirty="0" smtClean="0">
                <a:gradFill>
                  <a:gsLst>
                    <a:gs pos="2917">
                      <a:srgbClr val="FFFFFF"/>
                    </a:gs>
                    <a:gs pos="30000">
                      <a:srgbClr val="FFFFFF"/>
                    </a:gs>
                  </a:gsLst>
                  <a:lin ang="5400000" scaled="0"/>
                </a:gradFill>
                <a:latin typeface="Segoe UI Light"/>
              </a:endParaRPr>
            </a:p>
          </p:txBody>
        </p:sp>
        <p:sp>
          <p:nvSpPr>
            <p:cNvPr id="111" name="Left Bracket 110"/>
            <p:cNvSpPr/>
            <p:nvPr/>
          </p:nvSpPr>
          <p:spPr>
            <a:xfrm rot="10800000">
              <a:off x="10066467" y="4485325"/>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17" name="Left Bracket 116"/>
            <p:cNvSpPr/>
            <p:nvPr/>
          </p:nvSpPr>
          <p:spPr>
            <a:xfrm>
              <a:off x="8820845" y="3688007"/>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sp>
          <p:nvSpPr>
            <p:cNvPr id="118" name="Rectangle 117"/>
            <p:cNvSpPr/>
            <p:nvPr/>
          </p:nvSpPr>
          <p:spPr bwMode="auto">
            <a:xfrm>
              <a:off x="8865508" y="3728222"/>
              <a:ext cx="1253567" cy="603219"/>
            </a:xfrm>
            <a:prstGeom prst="rect">
              <a:avLst/>
            </a:prstGeom>
            <a:solidFill>
              <a:srgbClr val="FFFFFF"/>
            </a:solidFill>
            <a:ln w="9525" cap="flat" cmpd="sng" algn="ctr">
              <a:solidFill>
                <a:srgbClr val="FFFFFF"/>
              </a:solid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14400">
                <a:lnSpc>
                  <a:spcPct val="90000"/>
                </a:lnSpc>
                <a:defRPr/>
              </a:pPr>
              <a:endParaRPr lang="en-US" sz="2000" b="1" kern="0" dirty="0" smtClean="0">
                <a:gradFill>
                  <a:gsLst>
                    <a:gs pos="2917">
                      <a:srgbClr val="FFFFFF"/>
                    </a:gs>
                    <a:gs pos="30000">
                      <a:srgbClr val="FFFFFF"/>
                    </a:gs>
                  </a:gsLst>
                  <a:lin ang="5400000" scaled="0"/>
                </a:gradFill>
                <a:latin typeface="Segoe UI Light"/>
              </a:endParaRPr>
            </a:p>
          </p:txBody>
        </p:sp>
        <p:sp>
          <p:nvSpPr>
            <p:cNvPr id="119" name="Left Bracket 118"/>
            <p:cNvSpPr/>
            <p:nvPr/>
          </p:nvSpPr>
          <p:spPr>
            <a:xfrm rot="10800000">
              <a:off x="10060835" y="3688007"/>
              <a:ext cx="100285" cy="683648"/>
            </a:xfrm>
            <a:prstGeom prst="leftBracket">
              <a:avLst>
                <a:gd name="adj" fmla="val 0"/>
              </a:avLst>
            </a:prstGeom>
            <a:noFill/>
            <a:ln w="38100" cap="flat" cmpd="sng" algn="ctr">
              <a:solidFill>
                <a:srgbClr val="FFFFFF"/>
              </a:solidFill>
              <a:prstDash val="solid"/>
              <a:headEnd type="none"/>
              <a:tailEnd type="none"/>
            </a:ln>
            <a:effectLst/>
          </p:spPr>
          <p:txBody>
            <a:bodyPr rtlCol="0" anchor="ctr"/>
            <a:lstStyle/>
            <a:p>
              <a:pPr algn="ctr" defTabSz="914400">
                <a:defRPr/>
              </a:pPr>
              <a:endParaRPr lang="en-US" kern="0" smtClean="0">
                <a:solidFill>
                  <a:srgbClr val="FFFFFF"/>
                </a:solidFill>
              </a:endParaRPr>
            </a:p>
          </p:txBody>
        </p:sp>
        <p:pic>
          <p:nvPicPr>
            <p:cNvPr id="40" name="Picture 3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20845" y="5355478"/>
              <a:ext cx="1400117" cy="508764"/>
            </a:xfrm>
            <a:prstGeom prst="rect">
              <a:avLst/>
            </a:prstGeom>
          </p:spPr>
        </p:pic>
        <p:sp>
          <p:nvSpPr>
            <p:cNvPr id="7" name="TextBox 6"/>
            <p:cNvSpPr txBox="1"/>
            <p:nvPr/>
          </p:nvSpPr>
          <p:spPr>
            <a:xfrm>
              <a:off x="8844463" y="3802062"/>
              <a:ext cx="1316657" cy="489365"/>
            </a:xfrm>
            <a:prstGeom prst="rect">
              <a:avLst/>
            </a:prstGeom>
            <a:noFill/>
          </p:spPr>
          <p:txBody>
            <a:bodyPr wrap="square" lIns="91440" tIns="146304" rIns="91440" bIns="146304" rtlCol="0">
              <a:spAutoFit/>
            </a:bodyPr>
            <a:lstStyle/>
            <a:p>
              <a:pPr algn="ctr">
                <a:lnSpc>
                  <a:spcPct val="90000"/>
                </a:lnSpc>
                <a:spcAft>
                  <a:spcPts val="600"/>
                </a:spcAft>
              </a:pPr>
              <a:r>
                <a:rPr lang="en-US" sz="1400" dirty="0" smtClean="0">
                  <a:solidFill>
                    <a:srgbClr val="505050"/>
                  </a:solidFill>
                </a:rPr>
                <a:t>Application</a:t>
              </a:r>
              <a:r>
                <a:rPr lang="en-US" sz="1400" dirty="0">
                  <a:solidFill>
                    <a:srgbClr val="505050"/>
                  </a:solidFill>
                </a:rPr>
                <a:t>s</a:t>
              </a:r>
              <a:endParaRPr lang="en-US" sz="1400" dirty="0" smtClean="0">
                <a:solidFill>
                  <a:srgbClr val="505050"/>
                </a:solidFill>
              </a:endParaRPr>
            </a:p>
          </p:txBody>
        </p:sp>
        <p:sp>
          <p:nvSpPr>
            <p:cNvPr id="42" name="TextBox 41"/>
            <p:cNvSpPr txBox="1"/>
            <p:nvPr/>
          </p:nvSpPr>
          <p:spPr>
            <a:xfrm>
              <a:off x="8829095" y="4464107"/>
              <a:ext cx="1332025" cy="760208"/>
            </a:xfrm>
            <a:prstGeom prst="rect">
              <a:avLst/>
            </a:prstGeom>
            <a:noFill/>
          </p:spPr>
          <p:txBody>
            <a:bodyPr wrap="square" lIns="91440" tIns="146304" rIns="91440" bIns="146304" rtlCol="0">
              <a:spAutoFit/>
            </a:bodyPr>
            <a:lstStyle/>
            <a:p>
              <a:pPr algn="ctr">
                <a:lnSpc>
                  <a:spcPct val="90000"/>
                </a:lnSpc>
                <a:spcAft>
                  <a:spcPts val="600"/>
                </a:spcAft>
              </a:pPr>
              <a:r>
                <a:rPr lang="en-US" sz="1400" dirty="0" smtClean="0">
                  <a:solidFill>
                    <a:srgbClr val="505050"/>
                  </a:solidFill>
                </a:rPr>
                <a:t>Application</a:t>
              </a:r>
            </a:p>
            <a:p>
              <a:pPr algn="ctr">
                <a:lnSpc>
                  <a:spcPct val="90000"/>
                </a:lnSpc>
                <a:spcAft>
                  <a:spcPts val="600"/>
                </a:spcAft>
              </a:pPr>
              <a:r>
                <a:rPr lang="en-US" sz="1400" dirty="0" smtClean="0">
                  <a:solidFill>
                    <a:srgbClr val="505050"/>
                  </a:solidFill>
                </a:rPr>
                <a:t>Frameworks</a:t>
              </a:r>
            </a:p>
          </p:txBody>
        </p:sp>
      </p:grpSp>
    </p:spTree>
    <p:extLst>
      <p:ext uri="{BB962C8B-B14F-4D97-AF65-F5344CB8AC3E}">
        <p14:creationId xmlns:p14="http://schemas.microsoft.com/office/powerpoint/2010/main" val="33423923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973138" algn="l"/>
              </a:tabLst>
            </a:pPr>
            <a:r>
              <a:rPr lang="en-US" dirty="0" smtClean="0"/>
              <a:t>Container Run-time</a:t>
            </a:r>
            <a:endParaRPr lang="en-US" dirty="0"/>
          </a:p>
        </p:txBody>
      </p:sp>
      <p:sp>
        <p:nvSpPr>
          <p:cNvPr id="15" name="Rectangle 14"/>
          <p:cNvSpPr/>
          <p:nvPr/>
        </p:nvSpPr>
        <p:spPr bwMode="auto">
          <a:xfrm>
            <a:off x="1189037" y="3681144"/>
            <a:ext cx="7772400" cy="1035318"/>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sz="2000" dirty="0" smtClean="0">
                <a:gradFill>
                  <a:gsLst>
                    <a:gs pos="16814">
                      <a:srgbClr val="FFFFFF"/>
                    </a:gs>
                    <a:gs pos="46000">
                      <a:srgbClr val="FFFFFF"/>
                    </a:gs>
                  </a:gsLst>
                  <a:lin ang="5400000" scaled="0"/>
                </a:gradFill>
              </a:rPr>
              <a:t>Operating </a:t>
            </a:r>
          </a:p>
          <a:p>
            <a:pPr algn="ctr" defTabSz="932398" fontAlgn="base">
              <a:spcBef>
                <a:spcPct val="0"/>
              </a:spcBef>
              <a:spcAft>
                <a:spcPct val="0"/>
              </a:spcAft>
            </a:pPr>
            <a:r>
              <a:rPr lang="en-US" sz="2000" dirty="0" smtClean="0">
                <a:gradFill>
                  <a:gsLst>
                    <a:gs pos="16814">
                      <a:srgbClr val="FFFFFF"/>
                    </a:gs>
                    <a:gs pos="46000">
                      <a:srgbClr val="FFFFFF"/>
                    </a:gs>
                  </a:gsLst>
                  <a:lin ang="5400000" scaled="0"/>
                </a:gradFill>
              </a:rPr>
              <a:t>System</a:t>
            </a:r>
            <a:endParaRPr lang="en-US" sz="2000" dirty="0">
              <a:gradFill>
                <a:gsLst>
                  <a:gs pos="16814">
                    <a:srgbClr val="FFFFFF"/>
                  </a:gs>
                  <a:gs pos="46000">
                    <a:srgbClr val="FFFFFF"/>
                  </a:gs>
                </a:gsLst>
                <a:lin ang="5400000" scaled="0"/>
              </a:gradFill>
            </a:endParaRPr>
          </a:p>
        </p:txBody>
      </p:sp>
      <p:grpSp>
        <p:nvGrpSpPr>
          <p:cNvPr id="24" name="Group 23"/>
          <p:cNvGrpSpPr/>
          <p:nvPr/>
        </p:nvGrpSpPr>
        <p:grpSpPr>
          <a:xfrm>
            <a:off x="7472613" y="3770823"/>
            <a:ext cx="803024" cy="824721"/>
            <a:chOff x="5624585" y="4372841"/>
            <a:chExt cx="1415904" cy="1454160"/>
          </a:xfrm>
        </p:grpSpPr>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6496" y="4372841"/>
              <a:ext cx="1363868" cy="1454160"/>
            </a:xfrm>
            <a:prstGeom prst="rect">
              <a:avLst/>
            </a:prstGeom>
          </p:spPr>
        </p:pic>
        <p:pic>
          <p:nvPicPr>
            <p:cNvPr id="39" name="Picture 38" descr="\\MAGNUM\Projects\Microsoft\Cloud Power FY12\Design\ICONS_PNG\Application.png"/>
            <p:cNvPicPr>
              <a:picLocks noChangeAspect="1" noChangeArrowheads="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contrast="100000"/>
                      </a14:imgEffect>
                    </a14:imgLayer>
                  </a14:imgProps>
                </a:ext>
              </a:extLst>
            </a:blip>
            <a:srcRect/>
            <a:stretch>
              <a:fillRect/>
            </a:stretch>
          </p:blipFill>
          <p:spPr bwMode="auto">
            <a:xfrm>
              <a:off x="5624585" y="4961010"/>
              <a:ext cx="669852" cy="669852"/>
            </a:xfrm>
            <a:prstGeom prst="rect">
              <a:avLst/>
            </a:prstGeom>
            <a:noFill/>
          </p:spPr>
        </p:pic>
        <p:pic>
          <p:nvPicPr>
            <p:cNvPr id="40" name="Picture 39" descr="\\MAGNUM\Projects\Microsoft\Cloud Power FY12\Design\ICONS_PNG\Application.png"/>
            <p:cNvPicPr>
              <a:picLocks noChangeAspect="1" noChangeArrowheads="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contrast="100000"/>
                      </a14:imgEffect>
                    </a14:imgLayer>
                  </a14:imgProps>
                </a:ext>
              </a:extLst>
            </a:blip>
            <a:srcRect/>
            <a:stretch>
              <a:fillRect/>
            </a:stretch>
          </p:blipFill>
          <p:spPr bwMode="auto">
            <a:xfrm>
              <a:off x="6370637" y="4961010"/>
              <a:ext cx="669852" cy="669852"/>
            </a:xfrm>
            <a:prstGeom prst="rect">
              <a:avLst/>
            </a:prstGeom>
            <a:noFill/>
          </p:spPr>
        </p:pic>
        <p:pic>
          <p:nvPicPr>
            <p:cNvPr id="41" name="Picture 40" descr="\\MAGNUM\Projects\Microsoft\Cloud Power FY12\Design\ICONS_PNG\Application.png"/>
            <p:cNvPicPr>
              <a:picLocks noChangeAspect="1" noChangeArrowheads="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contrast="100000"/>
                      </a14:imgEffect>
                    </a14:imgLayer>
                  </a14:imgProps>
                </a:ext>
              </a:extLst>
            </a:blip>
            <a:srcRect/>
            <a:stretch>
              <a:fillRect/>
            </a:stretch>
          </p:blipFill>
          <p:spPr bwMode="auto">
            <a:xfrm>
              <a:off x="5989637" y="4411662"/>
              <a:ext cx="669852" cy="669852"/>
            </a:xfrm>
            <a:prstGeom prst="rect">
              <a:avLst/>
            </a:prstGeom>
            <a:noFill/>
          </p:spPr>
        </p:pic>
      </p:grpSp>
      <p:sp>
        <p:nvSpPr>
          <p:cNvPr id="48" name="Right Arrow 47"/>
          <p:cNvSpPr/>
          <p:nvPr/>
        </p:nvSpPr>
        <p:spPr bwMode="auto">
          <a:xfrm rot="10800000">
            <a:off x="9113837" y="5173662"/>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9" name="TextBox 48"/>
          <p:cNvSpPr txBox="1"/>
          <p:nvPr/>
        </p:nvSpPr>
        <p:spPr>
          <a:xfrm>
            <a:off x="10314421" y="5257552"/>
            <a:ext cx="216469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Physical Host</a:t>
            </a:r>
          </a:p>
        </p:txBody>
      </p:sp>
      <p:sp>
        <p:nvSpPr>
          <p:cNvPr id="51" name="TextBox 50"/>
          <p:cNvSpPr txBox="1"/>
          <p:nvPr/>
        </p:nvSpPr>
        <p:spPr>
          <a:xfrm>
            <a:off x="10490522" y="3859998"/>
            <a:ext cx="121411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Image</a:t>
            </a:r>
          </a:p>
        </p:txBody>
      </p:sp>
      <p:grpSp>
        <p:nvGrpSpPr>
          <p:cNvPr id="52" name="Group 51"/>
          <p:cNvGrpSpPr/>
          <p:nvPr/>
        </p:nvGrpSpPr>
        <p:grpSpPr>
          <a:xfrm>
            <a:off x="6531317" y="3770823"/>
            <a:ext cx="803024" cy="824721"/>
            <a:chOff x="5624585" y="4372841"/>
            <a:chExt cx="1415904" cy="1454160"/>
          </a:xfrm>
        </p:grpSpPr>
        <p:pic>
          <p:nvPicPr>
            <p:cNvPr id="53" name="Picture 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6496" y="4372841"/>
              <a:ext cx="1363868" cy="1454160"/>
            </a:xfrm>
            <a:prstGeom prst="rect">
              <a:avLst/>
            </a:prstGeom>
          </p:spPr>
        </p:pic>
        <p:pic>
          <p:nvPicPr>
            <p:cNvPr id="54" name="Picture 53" descr="\\MAGNUM\Projects\Microsoft\Cloud Power FY12\Design\ICONS_PNG\Application.png"/>
            <p:cNvPicPr>
              <a:picLocks noChangeAspect="1" noChangeArrowheads="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contrast="100000"/>
                      </a14:imgEffect>
                    </a14:imgLayer>
                  </a14:imgProps>
                </a:ext>
              </a:extLst>
            </a:blip>
            <a:srcRect/>
            <a:stretch>
              <a:fillRect/>
            </a:stretch>
          </p:blipFill>
          <p:spPr bwMode="auto">
            <a:xfrm>
              <a:off x="5624585" y="4961010"/>
              <a:ext cx="669852" cy="669852"/>
            </a:xfrm>
            <a:prstGeom prst="rect">
              <a:avLst/>
            </a:prstGeom>
            <a:noFill/>
          </p:spPr>
        </p:pic>
        <p:pic>
          <p:nvPicPr>
            <p:cNvPr id="55" name="Picture 54" descr="\\MAGNUM\Projects\Microsoft\Cloud Power FY12\Design\ICONS_PNG\Application.png"/>
            <p:cNvPicPr>
              <a:picLocks noChangeAspect="1" noChangeArrowheads="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contrast="100000"/>
                      </a14:imgEffect>
                    </a14:imgLayer>
                  </a14:imgProps>
                </a:ext>
              </a:extLst>
            </a:blip>
            <a:srcRect/>
            <a:stretch>
              <a:fillRect/>
            </a:stretch>
          </p:blipFill>
          <p:spPr bwMode="auto">
            <a:xfrm>
              <a:off x="6370637" y="4961010"/>
              <a:ext cx="669852" cy="669852"/>
            </a:xfrm>
            <a:prstGeom prst="rect">
              <a:avLst/>
            </a:prstGeom>
            <a:noFill/>
          </p:spPr>
        </p:pic>
        <p:pic>
          <p:nvPicPr>
            <p:cNvPr id="56" name="Picture 55" descr="\\MAGNUM\Projects\Microsoft\Cloud Power FY12\Design\ICONS_PNG\Application.png"/>
            <p:cNvPicPr>
              <a:picLocks noChangeAspect="1" noChangeArrowheads="1"/>
            </p:cNvPicPr>
            <p:nvPr/>
          </p:nvPicPr>
          <p:blipFill>
            <a:blip r:embed="rId4" cstate="print">
              <a:duotone>
                <a:schemeClr val="accent1">
                  <a:shade val="45000"/>
                  <a:satMod val="135000"/>
                </a:schemeClr>
                <a:prstClr val="white"/>
              </a:duotone>
              <a:extLst>
                <a:ext uri="{BEBA8EAE-BF5A-486C-A8C5-ECC9F3942E4B}">
                  <a14:imgProps xmlns:a14="http://schemas.microsoft.com/office/drawing/2010/main">
                    <a14:imgLayer r:embed="rId5">
                      <a14:imgEffect>
                        <a14:brightnessContrast bright="-100000" contrast="100000"/>
                      </a14:imgEffect>
                    </a14:imgLayer>
                  </a14:imgProps>
                </a:ext>
              </a:extLst>
            </a:blip>
            <a:srcRect/>
            <a:stretch>
              <a:fillRect/>
            </a:stretch>
          </p:blipFill>
          <p:spPr bwMode="auto">
            <a:xfrm>
              <a:off x="5989637" y="4411662"/>
              <a:ext cx="669852" cy="669852"/>
            </a:xfrm>
            <a:prstGeom prst="rect">
              <a:avLst/>
            </a:prstGeom>
            <a:noFill/>
          </p:spPr>
        </p:pic>
      </p:grpSp>
      <p:sp>
        <p:nvSpPr>
          <p:cNvPr id="57" name="Right Arrow 56"/>
          <p:cNvSpPr/>
          <p:nvPr/>
        </p:nvSpPr>
        <p:spPr bwMode="auto">
          <a:xfrm rot="10800000">
            <a:off x="9163368" y="3802062"/>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89037" y="4762766"/>
            <a:ext cx="7772400" cy="1976271"/>
          </a:xfrm>
          <a:prstGeom prst="rect">
            <a:avLst/>
          </a:prstGeom>
        </p:spPr>
      </p:pic>
    </p:spTree>
    <p:extLst>
      <p:ext uri="{BB962C8B-B14F-4D97-AF65-F5344CB8AC3E}">
        <p14:creationId xmlns:p14="http://schemas.microsoft.com/office/powerpoint/2010/main" val="19612123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500"/>
                                        <p:tgtEl>
                                          <p:spTgt spid="5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48" grpId="0" animBg="1"/>
      <p:bldP spid="49" grpId="0"/>
      <p:bldP spid="51" grpId="0"/>
      <p:bldP spid="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973138" algn="l"/>
              </a:tabLst>
            </a:pPr>
            <a:r>
              <a:rPr lang="en-US" dirty="0"/>
              <a:t>Container Run-time</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3056" y="2996597"/>
            <a:ext cx="3577381" cy="822653"/>
          </a:xfrm>
          <a:prstGeom prst="rect">
            <a:avLst/>
          </a:prstGeom>
        </p:spPr>
      </p:pic>
      <p:sp>
        <p:nvSpPr>
          <p:cNvPr id="15" name="Rectangle 14"/>
          <p:cNvSpPr/>
          <p:nvPr/>
        </p:nvSpPr>
        <p:spPr bwMode="auto">
          <a:xfrm>
            <a:off x="1189037" y="4097602"/>
            <a:ext cx="7772400" cy="664248"/>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sz="2000" dirty="0" smtClean="0">
                <a:gradFill>
                  <a:gsLst>
                    <a:gs pos="16814">
                      <a:srgbClr val="FFFFFF"/>
                    </a:gs>
                    <a:gs pos="46000">
                      <a:srgbClr val="FFFFFF"/>
                    </a:gs>
                  </a:gsLst>
                  <a:lin ang="5400000" scaled="0"/>
                </a:gradFill>
              </a:rPr>
              <a:t>Operating System</a:t>
            </a:r>
            <a:endParaRPr lang="en-US" sz="2000" dirty="0">
              <a:gradFill>
                <a:gsLst>
                  <a:gs pos="16814">
                    <a:srgbClr val="FFFFFF"/>
                  </a:gs>
                  <a:gs pos="46000">
                    <a:srgbClr val="FFFFFF"/>
                  </a:gs>
                </a:gsLst>
                <a:lin ang="5400000" scaled="0"/>
              </a:gradFill>
            </a:endParaRPr>
          </a:p>
        </p:txBody>
      </p:sp>
      <p:sp>
        <p:nvSpPr>
          <p:cNvPr id="16" name="Rectangle 15"/>
          <p:cNvSpPr/>
          <p:nvPr/>
        </p:nvSpPr>
        <p:spPr bwMode="auto">
          <a:xfrm>
            <a:off x="1189037" y="2004744"/>
            <a:ext cx="3581400" cy="96278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dirty="0" smtClean="0">
                <a:gradFill>
                  <a:gsLst>
                    <a:gs pos="16814">
                      <a:srgbClr val="FFFFFF"/>
                    </a:gs>
                    <a:gs pos="46000">
                      <a:srgbClr val="FFFFFF"/>
                    </a:gs>
                  </a:gsLst>
                  <a:lin ang="5400000" scaled="0"/>
                </a:gradFill>
              </a:rPr>
              <a:t>Operating </a:t>
            </a:r>
          </a:p>
          <a:p>
            <a:pPr algn="ctr" defTabSz="932398" fontAlgn="base">
              <a:spcBef>
                <a:spcPct val="0"/>
              </a:spcBef>
              <a:spcAft>
                <a:spcPct val="0"/>
              </a:spcAft>
            </a:pPr>
            <a:r>
              <a:rPr lang="en-US" dirty="0" smtClean="0">
                <a:gradFill>
                  <a:gsLst>
                    <a:gs pos="16814">
                      <a:srgbClr val="FFFFFF"/>
                    </a:gs>
                    <a:gs pos="46000">
                      <a:srgbClr val="FFFFFF"/>
                    </a:gs>
                  </a:gsLst>
                  <a:lin ang="5400000" scaled="0"/>
                </a:gradFill>
              </a:rPr>
              <a:t>System</a:t>
            </a:r>
            <a:endParaRPr lang="en-US" dirty="0">
              <a:gradFill>
                <a:gsLst>
                  <a:gs pos="16814">
                    <a:srgbClr val="FFFFFF"/>
                  </a:gs>
                  <a:gs pos="46000">
                    <a:srgbClr val="FFFFFF"/>
                  </a:gs>
                </a:gsLst>
                <a:lin ang="5400000" scaled="0"/>
              </a:gradFill>
            </a:endParaRPr>
          </a:p>
        </p:txBody>
      </p:sp>
      <p:grpSp>
        <p:nvGrpSpPr>
          <p:cNvPr id="34" name="Group 33"/>
          <p:cNvGrpSpPr/>
          <p:nvPr/>
        </p:nvGrpSpPr>
        <p:grpSpPr>
          <a:xfrm>
            <a:off x="3569113" y="2073776"/>
            <a:ext cx="803024" cy="824721"/>
            <a:chOff x="5624585" y="4372841"/>
            <a:chExt cx="1415904" cy="1454160"/>
          </a:xfrm>
        </p:grpSpPr>
        <p:pic>
          <p:nvPicPr>
            <p:cNvPr id="35" name="Picture 3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6496" y="4372841"/>
              <a:ext cx="1363868" cy="1454160"/>
            </a:xfrm>
            <a:prstGeom prst="rect">
              <a:avLst/>
            </a:prstGeom>
          </p:spPr>
        </p:pic>
        <p:pic>
          <p:nvPicPr>
            <p:cNvPr id="36" name="Picture 35"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5624585" y="4961010"/>
              <a:ext cx="669852" cy="669852"/>
            </a:xfrm>
            <a:prstGeom prst="rect">
              <a:avLst/>
            </a:prstGeom>
            <a:noFill/>
          </p:spPr>
        </p:pic>
        <p:pic>
          <p:nvPicPr>
            <p:cNvPr id="37" name="Picture 36"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6370637" y="4961010"/>
              <a:ext cx="669852" cy="669852"/>
            </a:xfrm>
            <a:prstGeom prst="rect">
              <a:avLst/>
            </a:prstGeom>
            <a:noFill/>
          </p:spPr>
        </p:pic>
        <p:pic>
          <p:nvPicPr>
            <p:cNvPr id="38" name="Picture 37"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5989637" y="4411662"/>
              <a:ext cx="669852" cy="669852"/>
            </a:xfrm>
            <a:prstGeom prst="rect">
              <a:avLst/>
            </a:prstGeom>
            <a:noFill/>
          </p:spPr>
        </p:pic>
      </p:grpSp>
      <p:sp>
        <p:nvSpPr>
          <p:cNvPr id="42" name="TextBox 41"/>
          <p:cNvSpPr txBox="1"/>
          <p:nvPr/>
        </p:nvSpPr>
        <p:spPr>
          <a:xfrm>
            <a:off x="10457539" y="2110537"/>
            <a:ext cx="121411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Image</a:t>
            </a:r>
          </a:p>
        </p:txBody>
      </p:sp>
      <p:sp>
        <p:nvSpPr>
          <p:cNvPr id="44" name="TextBox 43"/>
          <p:cNvSpPr txBox="1"/>
          <p:nvPr/>
        </p:nvSpPr>
        <p:spPr>
          <a:xfrm>
            <a:off x="10479760" y="2919144"/>
            <a:ext cx="183447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Virtual </a:t>
            </a:r>
          </a:p>
          <a:p>
            <a:pPr>
              <a:lnSpc>
                <a:spcPct val="90000"/>
              </a:lnSpc>
              <a:spcAft>
                <a:spcPts val="600"/>
              </a:spcAft>
            </a:pPr>
            <a:r>
              <a:rPr lang="en-US" sz="2400" dirty="0" smtClean="0">
                <a:gradFill>
                  <a:gsLst>
                    <a:gs pos="2917">
                      <a:srgbClr val="FFFFFF"/>
                    </a:gs>
                    <a:gs pos="30000">
                      <a:srgbClr val="FFFFFF"/>
                    </a:gs>
                  </a:gsLst>
                  <a:lin ang="5400000" scaled="0"/>
                </a:gradFill>
              </a:rPr>
              <a:t>machine(s)</a:t>
            </a:r>
          </a:p>
        </p:txBody>
      </p:sp>
      <p:sp>
        <p:nvSpPr>
          <p:cNvPr id="53" name="Right Arrow 52"/>
          <p:cNvSpPr/>
          <p:nvPr/>
        </p:nvSpPr>
        <p:spPr bwMode="auto">
          <a:xfrm rot="10800000">
            <a:off x="9213647" y="3071544"/>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4" name="Right Arrow 53"/>
          <p:cNvSpPr/>
          <p:nvPr/>
        </p:nvSpPr>
        <p:spPr bwMode="auto">
          <a:xfrm rot="10800000">
            <a:off x="9184360" y="2080943"/>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4" name="Picture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4056" y="3012144"/>
            <a:ext cx="3577381" cy="822653"/>
          </a:xfrm>
          <a:prstGeom prst="rect">
            <a:avLst/>
          </a:prstGeom>
        </p:spPr>
      </p:pic>
      <p:sp>
        <p:nvSpPr>
          <p:cNvPr id="25" name="Rectangle 24"/>
          <p:cNvSpPr/>
          <p:nvPr/>
        </p:nvSpPr>
        <p:spPr bwMode="auto">
          <a:xfrm>
            <a:off x="5384056" y="2009850"/>
            <a:ext cx="3581400" cy="962787"/>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dirty="0" smtClean="0">
                <a:gradFill>
                  <a:gsLst>
                    <a:gs pos="16814">
                      <a:srgbClr val="FFFFFF"/>
                    </a:gs>
                    <a:gs pos="46000">
                      <a:srgbClr val="FFFFFF"/>
                    </a:gs>
                  </a:gsLst>
                  <a:lin ang="5400000" scaled="0"/>
                </a:gradFill>
              </a:rPr>
              <a:t>Operating </a:t>
            </a:r>
          </a:p>
          <a:p>
            <a:pPr algn="ctr" defTabSz="932398" fontAlgn="base">
              <a:spcBef>
                <a:spcPct val="0"/>
              </a:spcBef>
              <a:spcAft>
                <a:spcPct val="0"/>
              </a:spcAft>
            </a:pPr>
            <a:r>
              <a:rPr lang="en-US" dirty="0" smtClean="0">
                <a:gradFill>
                  <a:gsLst>
                    <a:gs pos="16814">
                      <a:srgbClr val="FFFFFF"/>
                    </a:gs>
                    <a:gs pos="46000">
                      <a:srgbClr val="FFFFFF"/>
                    </a:gs>
                  </a:gsLst>
                  <a:lin ang="5400000" scaled="0"/>
                </a:gradFill>
              </a:rPr>
              <a:t>System</a:t>
            </a:r>
            <a:endParaRPr lang="en-US" dirty="0">
              <a:gradFill>
                <a:gsLst>
                  <a:gs pos="16814">
                    <a:srgbClr val="FFFFFF"/>
                  </a:gs>
                  <a:gs pos="46000">
                    <a:srgbClr val="FFFFFF"/>
                  </a:gs>
                </a:gsLst>
                <a:lin ang="5400000" scaled="0"/>
              </a:gradFill>
            </a:endParaRPr>
          </a:p>
        </p:txBody>
      </p:sp>
      <p:grpSp>
        <p:nvGrpSpPr>
          <p:cNvPr id="26" name="Group 25"/>
          <p:cNvGrpSpPr/>
          <p:nvPr/>
        </p:nvGrpSpPr>
        <p:grpSpPr>
          <a:xfrm>
            <a:off x="7760113" y="2089323"/>
            <a:ext cx="803024" cy="824721"/>
            <a:chOff x="5624585" y="4372841"/>
            <a:chExt cx="1415904" cy="1454160"/>
          </a:xfrm>
        </p:grpSpPr>
        <p:pic>
          <p:nvPicPr>
            <p:cNvPr id="27" name="Pictur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6496" y="4372841"/>
              <a:ext cx="1363868" cy="1454160"/>
            </a:xfrm>
            <a:prstGeom prst="rect">
              <a:avLst/>
            </a:prstGeom>
          </p:spPr>
        </p:pic>
        <p:pic>
          <p:nvPicPr>
            <p:cNvPr id="28" name="Picture 27"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5624585" y="4961010"/>
              <a:ext cx="669852" cy="669852"/>
            </a:xfrm>
            <a:prstGeom prst="rect">
              <a:avLst/>
            </a:prstGeom>
            <a:noFill/>
          </p:spPr>
        </p:pic>
        <p:pic>
          <p:nvPicPr>
            <p:cNvPr id="29" name="Picture 28"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6370637" y="4961010"/>
              <a:ext cx="669852" cy="669852"/>
            </a:xfrm>
            <a:prstGeom prst="rect">
              <a:avLst/>
            </a:prstGeom>
            <a:noFill/>
          </p:spPr>
        </p:pic>
        <p:pic>
          <p:nvPicPr>
            <p:cNvPr id="30" name="Picture 29"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5989637" y="4411662"/>
              <a:ext cx="669852" cy="669852"/>
            </a:xfrm>
            <a:prstGeom prst="rect">
              <a:avLst/>
            </a:prstGeom>
            <a:noFill/>
          </p:spPr>
        </p:pic>
      </p:grpSp>
      <p:sp>
        <p:nvSpPr>
          <p:cNvPr id="31" name="Rectangle 30"/>
          <p:cNvSpPr/>
          <p:nvPr/>
        </p:nvSpPr>
        <p:spPr bwMode="auto">
          <a:xfrm>
            <a:off x="1189037" y="3849091"/>
            <a:ext cx="7772400" cy="232964"/>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sz="1400" smtClean="0">
                <a:gradFill>
                  <a:gsLst>
                    <a:gs pos="16814">
                      <a:srgbClr val="FFFFFF"/>
                    </a:gs>
                    <a:gs pos="46000">
                      <a:srgbClr val="FFFFFF"/>
                    </a:gs>
                  </a:gsLst>
                  <a:lin ang="5400000" scaled="0"/>
                </a:gradFill>
              </a:rPr>
              <a:t>Hardware Virtualization</a:t>
            </a:r>
            <a:endParaRPr lang="en-US" sz="1400" dirty="0">
              <a:gradFill>
                <a:gsLst>
                  <a:gs pos="16814">
                    <a:srgbClr val="FFFFFF"/>
                  </a:gs>
                  <a:gs pos="46000">
                    <a:srgbClr val="FFFFFF"/>
                  </a:gs>
                </a:gsLst>
                <a:lin ang="5400000" scaled="0"/>
              </a:gradFill>
            </a:endParaRPr>
          </a:p>
        </p:txBody>
      </p:sp>
      <p:pic>
        <p:nvPicPr>
          <p:cNvPr id="33" name="Picture 3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89037" y="4762766"/>
            <a:ext cx="7772400" cy="1976271"/>
          </a:xfrm>
          <a:prstGeom prst="rect">
            <a:avLst/>
          </a:prstGeom>
        </p:spPr>
      </p:pic>
    </p:spTree>
    <p:extLst>
      <p:ext uri="{BB962C8B-B14F-4D97-AF65-F5344CB8AC3E}">
        <p14:creationId xmlns:p14="http://schemas.microsoft.com/office/powerpoint/2010/main" val="30659250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42" grpId="0"/>
      <p:bldP spid="44" grpId="0"/>
      <p:bldP spid="53" grpId="0" animBg="1"/>
      <p:bldP spid="54" grpId="0" animBg="1"/>
      <p:bldP spid="25"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973138" algn="l"/>
              </a:tabLst>
            </a:pPr>
            <a:r>
              <a:rPr lang="en-US" dirty="0"/>
              <a:t>Container Run-time</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037" y="4762766"/>
            <a:ext cx="7772400" cy="1976271"/>
          </a:xfrm>
          <a:prstGeom prst="rect">
            <a:avLst/>
          </a:prstGeom>
        </p:spPr>
      </p:pic>
      <p:sp>
        <p:nvSpPr>
          <p:cNvPr id="15" name="Rectangle 14"/>
          <p:cNvSpPr/>
          <p:nvPr/>
        </p:nvSpPr>
        <p:spPr bwMode="auto">
          <a:xfrm>
            <a:off x="1189037" y="4052214"/>
            <a:ext cx="7761409" cy="664248"/>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                    Operating System</a:t>
            </a:r>
            <a:endParaRPr lang="en-US" sz="2000" dirty="0">
              <a:gradFill>
                <a:gsLst>
                  <a:gs pos="16814">
                    <a:srgbClr val="FFFFFF"/>
                  </a:gs>
                  <a:gs pos="46000">
                    <a:srgbClr val="FFFFFF"/>
                  </a:gs>
                </a:gsLst>
                <a:lin ang="5400000" scaled="0"/>
              </a:gradFill>
            </a:endParaRPr>
          </a:p>
        </p:txBody>
      </p:sp>
      <p:sp>
        <p:nvSpPr>
          <p:cNvPr id="32" name="Right Arrow 31"/>
          <p:cNvSpPr/>
          <p:nvPr/>
        </p:nvSpPr>
        <p:spPr bwMode="auto">
          <a:xfrm rot="10800000">
            <a:off x="9162427" y="3648773"/>
            <a:ext cx="990600" cy="762000"/>
          </a:xfrm>
          <a:prstGeom prst="rightArrow">
            <a:avLst/>
          </a:prstGeom>
          <a:ln w="28575">
            <a:solidFill>
              <a:schemeClr val="tx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3" name="TextBox 32"/>
          <p:cNvSpPr txBox="1"/>
          <p:nvPr/>
        </p:nvSpPr>
        <p:spPr>
          <a:xfrm>
            <a:off x="10372319" y="3738282"/>
            <a:ext cx="2010807"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Container(s)</a:t>
            </a:r>
          </a:p>
        </p:txBody>
      </p:sp>
      <p:sp>
        <p:nvSpPr>
          <p:cNvPr id="22" name="Rectangle 21"/>
          <p:cNvSpPr/>
          <p:nvPr/>
        </p:nvSpPr>
        <p:spPr bwMode="auto">
          <a:xfrm>
            <a:off x="1189037" y="2420036"/>
            <a:ext cx="3568447" cy="55375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b" anchorCtr="0" compatLnSpc="1">
            <a:prstTxWarp prst="textNoShape">
              <a:avLst/>
            </a:prstTxWarp>
          </a:bodyPr>
          <a:lstStyle/>
          <a:p>
            <a:pPr algn="ctr" defTabSz="932398" fontAlgn="base">
              <a:spcBef>
                <a:spcPct val="0"/>
              </a:spcBef>
              <a:spcAft>
                <a:spcPct val="0"/>
              </a:spcAft>
            </a:pPr>
            <a:r>
              <a:rPr lang="en-US" sz="1400" dirty="0" smtClean="0">
                <a:gradFill>
                  <a:gsLst>
                    <a:gs pos="16814">
                      <a:srgbClr val="FFFFFF"/>
                    </a:gs>
                    <a:gs pos="46000">
                      <a:srgbClr val="FFFFFF"/>
                    </a:gs>
                  </a:gsLst>
                  <a:lin ang="5400000" scaled="0"/>
                </a:gradFill>
              </a:rPr>
              <a:t>Operating System</a:t>
            </a:r>
            <a:endParaRPr lang="en-US" sz="1400" dirty="0">
              <a:gradFill>
                <a:gsLst>
                  <a:gs pos="16814">
                    <a:srgbClr val="FFFFFF"/>
                  </a:gs>
                  <a:gs pos="46000">
                    <a:srgbClr val="FFFFFF"/>
                  </a:gs>
                </a:gsLst>
                <a:lin ang="5400000" scaled="0"/>
              </a:gradFill>
            </a:endParaRPr>
          </a:p>
        </p:txBody>
      </p:sp>
      <p:grpSp>
        <p:nvGrpSpPr>
          <p:cNvPr id="3" name="Group 2"/>
          <p:cNvGrpSpPr/>
          <p:nvPr/>
        </p:nvGrpSpPr>
        <p:grpSpPr>
          <a:xfrm>
            <a:off x="1265238" y="2084891"/>
            <a:ext cx="914399" cy="507901"/>
            <a:chOff x="1516427" y="2671236"/>
            <a:chExt cx="914399" cy="507901"/>
          </a:xfrm>
        </p:grpSpPr>
        <p:pic>
          <p:nvPicPr>
            <p:cNvPr id="54" name="Picture 53"/>
            <p:cNvPicPr>
              <a:picLocks noChangeAspect="1"/>
            </p:cNvPicPr>
            <p:nvPr/>
          </p:nvPicPr>
          <p:blipFill>
            <a:blip r:embed="rId4"/>
            <a:stretch>
              <a:fillRect/>
            </a:stretch>
          </p:blipFill>
          <p:spPr>
            <a:xfrm>
              <a:off x="1516427" y="2671236"/>
              <a:ext cx="914399" cy="507901"/>
            </a:xfrm>
            <a:prstGeom prst="rect">
              <a:avLst/>
            </a:prstGeom>
          </p:spPr>
        </p:pic>
        <p:pic>
          <p:nvPicPr>
            <p:cNvPr id="55" name="Picture 54"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1821226" y="2783714"/>
              <a:ext cx="325632" cy="325632"/>
            </a:xfrm>
            <a:prstGeom prst="rect">
              <a:avLst/>
            </a:prstGeom>
            <a:noFill/>
          </p:spPr>
        </p:pic>
      </p:grpSp>
      <p:pic>
        <p:nvPicPr>
          <p:cNvPr id="62" name="Picture 6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89037" y="3009305"/>
            <a:ext cx="3577381" cy="822653"/>
          </a:xfrm>
          <a:prstGeom prst="rect">
            <a:avLst/>
          </a:prstGeom>
        </p:spPr>
      </p:pic>
      <p:grpSp>
        <p:nvGrpSpPr>
          <p:cNvPr id="63" name="Group 62"/>
          <p:cNvGrpSpPr/>
          <p:nvPr/>
        </p:nvGrpSpPr>
        <p:grpSpPr>
          <a:xfrm>
            <a:off x="2500408" y="2077418"/>
            <a:ext cx="914399" cy="507901"/>
            <a:chOff x="1516427" y="2671236"/>
            <a:chExt cx="914399" cy="507901"/>
          </a:xfrm>
        </p:grpSpPr>
        <p:pic>
          <p:nvPicPr>
            <p:cNvPr id="64" name="Picture 63"/>
            <p:cNvPicPr>
              <a:picLocks noChangeAspect="1"/>
            </p:cNvPicPr>
            <p:nvPr/>
          </p:nvPicPr>
          <p:blipFill>
            <a:blip r:embed="rId4"/>
            <a:stretch>
              <a:fillRect/>
            </a:stretch>
          </p:blipFill>
          <p:spPr>
            <a:xfrm>
              <a:off x="1516427" y="2671236"/>
              <a:ext cx="914399" cy="507901"/>
            </a:xfrm>
            <a:prstGeom prst="rect">
              <a:avLst/>
            </a:prstGeom>
          </p:spPr>
        </p:pic>
        <p:pic>
          <p:nvPicPr>
            <p:cNvPr id="65" name="Picture 64"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1821226" y="2783714"/>
              <a:ext cx="325632" cy="325632"/>
            </a:xfrm>
            <a:prstGeom prst="rect">
              <a:avLst/>
            </a:prstGeom>
            <a:noFill/>
          </p:spPr>
        </p:pic>
      </p:grpSp>
      <p:grpSp>
        <p:nvGrpSpPr>
          <p:cNvPr id="66" name="Group 65"/>
          <p:cNvGrpSpPr/>
          <p:nvPr/>
        </p:nvGrpSpPr>
        <p:grpSpPr>
          <a:xfrm>
            <a:off x="3779837" y="2084891"/>
            <a:ext cx="914399" cy="507901"/>
            <a:chOff x="1516427" y="2671236"/>
            <a:chExt cx="914399" cy="507901"/>
          </a:xfrm>
        </p:grpSpPr>
        <p:pic>
          <p:nvPicPr>
            <p:cNvPr id="67" name="Picture 66"/>
            <p:cNvPicPr>
              <a:picLocks noChangeAspect="1"/>
            </p:cNvPicPr>
            <p:nvPr/>
          </p:nvPicPr>
          <p:blipFill>
            <a:blip r:embed="rId4"/>
            <a:stretch>
              <a:fillRect/>
            </a:stretch>
          </p:blipFill>
          <p:spPr>
            <a:xfrm>
              <a:off x="1516427" y="2671236"/>
              <a:ext cx="914399" cy="507901"/>
            </a:xfrm>
            <a:prstGeom prst="rect">
              <a:avLst/>
            </a:prstGeom>
          </p:spPr>
        </p:pic>
        <p:pic>
          <p:nvPicPr>
            <p:cNvPr id="68" name="Picture 67"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1821226" y="2783714"/>
              <a:ext cx="325632" cy="325632"/>
            </a:xfrm>
            <a:prstGeom prst="rect">
              <a:avLst/>
            </a:prstGeom>
            <a:noFill/>
          </p:spPr>
        </p:pic>
      </p:grpSp>
      <p:grpSp>
        <p:nvGrpSpPr>
          <p:cNvPr id="72" name="Group 71"/>
          <p:cNvGrpSpPr/>
          <p:nvPr/>
        </p:nvGrpSpPr>
        <p:grpSpPr>
          <a:xfrm>
            <a:off x="4999037" y="3750615"/>
            <a:ext cx="914399" cy="507901"/>
            <a:chOff x="1516427" y="2671236"/>
            <a:chExt cx="914399" cy="507901"/>
          </a:xfrm>
        </p:grpSpPr>
        <p:pic>
          <p:nvPicPr>
            <p:cNvPr id="73" name="Picture 72"/>
            <p:cNvPicPr>
              <a:picLocks noChangeAspect="1"/>
            </p:cNvPicPr>
            <p:nvPr/>
          </p:nvPicPr>
          <p:blipFill>
            <a:blip r:embed="rId4"/>
            <a:stretch>
              <a:fillRect/>
            </a:stretch>
          </p:blipFill>
          <p:spPr>
            <a:xfrm>
              <a:off x="1516427" y="2671236"/>
              <a:ext cx="914399" cy="507901"/>
            </a:xfrm>
            <a:prstGeom prst="rect">
              <a:avLst/>
            </a:prstGeom>
          </p:spPr>
        </p:pic>
        <p:pic>
          <p:nvPicPr>
            <p:cNvPr id="74" name="Picture 73"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1821226" y="2783714"/>
              <a:ext cx="325632" cy="325632"/>
            </a:xfrm>
            <a:prstGeom prst="rect">
              <a:avLst/>
            </a:prstGeom>
            <a:noFill/>
          </p:spPr>
        </p:pic>
      </p:grpSp>
      <p:grpSp>
        <p:nvGrpSpPr>
          <p:cNvPr id="75" name="Group 74"/>
          <p:cNvGrpSpPr/>
          <p:nvPr/>
        </p:nvGrpSpPr>
        <p:grpSpPr>
          <a:xfrm>
            <a:off x="5989637" y="3743142"/>
            <a:ext cx="914399" cy="507901"/>
            <a:chOff x="1516427" y="2671236"/>
            <a:chExt cx="914399" cy="507901"/>
          </a:xfrm>
        </p:grpSpPr>
        <p:pic>
          <p:nvPicPr>
            <p:cNvPr id="76" name="Picture 75"/>
            <p:cNvPicPr>
              <a:picLocks noChangeAspect="1"/>
            </p:cNvPicPr>
            <p:nvPr/>
          </p:nvPicPr>
          <p:blipFill>
            <a:blip r:embed="rId4"/>
            <a:stretch>
              <a:fillRect/>
            </a:stretch>
          </p:blipFill>
          <p:spPr>
            <a:xfrm>
              <a:off x="1516427" y="2671236"/>
              <a:ext cx="914399" cy="507901"/>
            </a:xfrm>
            <a:prstGeom prst="rect">
              <a:avLst/>
            </a:prstGeom>
          </p:spPr>
        </p:pic>
        <p:pic>
          <p:nvPicPr>
            <p:cNvPr id="77" name="Picture 76"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1821226" y="2783714"/>
              <a:ext cx="325632" cy="325632"/>
            </a:xfrm>
            <a:prstGeom prst="rect">
              <a:avLst/>
            </a:prstGeom>
            <a:noFill/>
          </p:spPr>
        </p:pic>
      </p:grpSp>
      <p:grpSp>
        <p:nvGrpSpPr>
          <p:cNvPr id="78" name="Group 77"/>
          <p:cNvGrpSpPr/>
          <p:nvPr/>
        </p:nvGrpSpPr>
        <p:grpSpPr>
          <a:xfrm>
            <a:off x="6980238" y="3750615"/>
            <a:ext cx="914399" cy="507901"/>
            <a:chOff x="1516427" y="2671236"/>
            <a:chExt cx="914399" cy="507901"/>
          </a:xfrm>
        </p:grpSpPr>
        <p:pic>
          <p:nvPicPr>
            <p:cNvPr id="79" name="Picture 78"/>
            <p:cNvPicPr>
              <a:picLocks noChangeAspect="1"/>
            </p:cNvPicPr>
            <p:nvPr/>
          </p:nvPicPr>
          <p:blipFill>
            <a:blip r:embed="rId4"/>
            <a:stretch>
              <a:fillRect/>
            </a:stretch>
          </p:blipFill>
          <p:spPr>
            <a:xfrm>
              <a:off x="1516427" y="2671236"/>
              <a:ext cx="914399" cy="507901"/>
            </a:xfrm>
            <a:prstGeom prst="rect">
              <a:avLst/>
            </a:prstGeom>
          </p:spPr>
        </p:pic>
        <p:pic>
          <p:nvPicPr>
            <p:cNvPr id="80" name="Picture 79"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1821226" y="2783714"/>
              <a:ext cx="325632" cy="325632"/>
            </a:xfrm>
            <a:prstGeom prst="rect">
              <a:avLst/>
            </a:prstGeom>
            <a:noFill/>
          </p:spPr>
        </p:pic>
      </p:grpSp>
      <p:grpSp>
        <p:nvGrpSpPr>
          <p:cNvPr id="81" name="Group 80"/>
          <p:cNvGrpSpPr/>
          <p:nvPr/>
        </p:nvGrpSpPr>
        <p:grpSpPr>
          <a:xfrm>
            <a:off x="7970838" y="3751361"/>
            <a:ext cx="914399" cy="507901"/>
            <a:chOff x="1516427" y="2671236"/>
            <a:chExt cx="914399" cy="507901"/>
          </a:xfrm>
        </p:grpSpPr>
        <p:pic>
          <p:nvPicPr>
            <p:cNvPr id="82" name="Picture 81"/>
            <p:cNvPicPr>
              <a:picLocks noChangeAspect="1"/>
            </p:cNvPicPr>
            <p:nvPr/>
          </p:nvPicPr>
          <p:blipFill>
            <a:blip r:embed="rId4"/>
            <a:stretch>
              <a:fillRect/>
            </a:stretch>
          </p:blipFill>
          <p:spPr>
            <a:xfrm>
              <a:off x="1516427" y="2671236"/>
              <a:ext cx="914399" cy="507901"/>
            </a:xfrm>
            <a:prstGeom prst="rect">
              <a:avLst/>
            </a:prstGeom>
          </p:spPr>
        </p:pic>
        <p:pic>
          <p:nvPicPr>
            <p:cNvPr id="83" name="Picture 82" descr="\\MAGNUM\Projects\Microsoft\Cloud Power FY12\Design\ICONS_PNG\Application.png"/>
            <p:cNvPicPr>
              <a:picLocks noChangeAspect="1" noChangeArrowheads="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Lst>
            </a:blip>
            <a:srcRect/>
            <a:stretch>
              <a:fillRect/>
            </a:stretch>
          </p:blipFill>
          <p:spPr bwMode="auto">
            <a:xfrm>
              <a:off x="1821226" y="2783714"/>
              <a:ext cx="325632" cy="325632"/>
            </a:xfrm>
            <a:prstGeom prst="rect">
              <a:avLst/>
            </a:prstGeom>
            <a:noFill/>
          </p:spPr>
        </p:pic>
      </p:grpSp>
      <p:sp>
        <p:nvSpPr>
          <p:cNvPr id="31" name="Rectangle 30"/>
          <p:cNvSpPr/>
          <p:nvPr/>
        </p:nvSpPr>
        <p:spPr bwMode="auto">
          <a:xfrm>
            <a:off x="1189037" y="3827539"/>
            <a:ext cx="3577381" cy="203123"/>
          </a:xfrm>
          <a:prstGeom prst="rect">
            <a:avLst/>
          </a:prstGeom>
          <a:solidFill>
            <a:schemeClr val="accent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r>
              <a:rPr lang="en-US" sz="1400" smtClean="0">
                <a:gradFill>
                  <a:gsLst>
                    <a:gs pos="16814">
                      <a:srgbClr val="FFFFFF"/>
                    </a:gs>
                    <a:gs pos="46000">
                      <a:srgbClr val="FFFFFF"/>
                    </a:gs>
                  </a:gsLst>
                  <a:lin ang="5400000" scaled="0"/>
                </a:gradFill>
              </a:rPr>
              <a:t>Hardware Virtualization</a:t>
            </a:r>
            <a:endParaRPr lang="en-US" sz="1400" dirty="0">
              <a:gradFill>
                <a:gsLst>
                  <a:gs pos="16814">
                    <a:srgbClr val="FFFFFF"/>
                  </a:gs>
                  <a:gs pos="46000">
                    <a:srgbClr val="FFFFFF"/>
                  </a:gs>
                </a:gsLst>
                <a:lin ang="5400000" scaled="0"/>
              </a:gradFill>
            </a:endParaRPr>
          </a:p>
        </p:txBody>
      </p:sp>
      <p:sp>
        <p:nvSpPr>
          <p:cNvPr id="5" name="Rectangle 4"/>
          <p:cNvSpPr/>
          <p:nvPr/>
        </p:nvSpPr>
        <p:spPr bwMode="auto">
          <a:xfrm flipV="1">
            <a:off x="4910269" y="4289743"/>
            <a:ext cx="4051168" cy="45719"/>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60" name="Rectangle 59"/>
          <p:cNvSpPr/>
          <p:nvPr/>
        </p:nvSpPr>
        <p:spPr bwMode="auto">
          <a:xfrm flipV="1">
            <a:off x="1189037" y="2601440"/>
            <a:ext cx="3566397" cy="67552"/>
          </a:xfrm>
          <a:prstGeom prst="rect">
            <a:avLst/>
          </a:pr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19742612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500"/>
                                        <p:tgtEl>
                                          <p:spTgt spid="7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fade">
                                      <p:cBhvr>
                                        <p:cTn id="26" dur="500"/>
                                        <p:tgtEl>
                                          <p:spTgt spid="75"/>
                                        </p:tgtEl>
                                      </p:cBhvr>
                                    </p:animEffect>
                                  </p:childTnLst>
                                </p:cTn>
                              </p:par>
                              <p:par>
                                <p:cTn id="27" presetID="10" presetClass="entr" presetSubtype="0" fill="hold" nodeType="with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childTnLst>
                                </p:cTn>
                              </p:par>
                              <p:par>
                                <p:cTn id="30" presetID="10" presetClass="entr" presetSubtype="0" fill="hold" nodeType="withEffect">
                                  <p:stCondLst>
                                    <p:cond delay="0"/>
                                  </p:stCondLst>
                                  <p:childTnLst>
                                    <p:set>
                                      <p:cBhvr>
                                        <p:cTn id="31" dur="1" fill="hold">
                                          <p:stCondLst>
                                            <p:cond delay="0"/>
                                          </p:stCondLst>
                                        </p:cTn>
                                        <p:tgtEl>
                                          <p:spTgt spid="81"/>
                                        </p:tgtEl>
                                        <p:attrNameLst>
                                          <p:attrName>style.visibility</p:attrName>
                                        </p:attrNameLst>
                                      </p:cBhvr>
                                      <p:to>
                                        <p:strVal val="visible"/>
                                      </p:to>
                                    </p:set>
                                    <p:animEffect transition="in" filter="fade">
                                      <p:cBhvr>
                                        <p:cTn id="32" dur="500"/>
                                        <p:tgtEl>
                                          <p:spTgt spid="81"/>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500"/>
                                        <p:tgtEl>
                                          <p:spTgt spid="6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fade">
                                      <p:cBhvr>
                                        <p:cTn id="52" dur="500"/>
                                        <p:tgtEl>
                                          <p:spTgt spid="60"/>
                                        </p:tgtEl>
                                      </p:cBhvr>
                                    </p:animEffect>
                                  </p:childTnLst>
                                </p:cTn>
                              </p:par>
                              <p:par>
                                <p:cTn id="53" presetID="10" presetClass="entr" presetSubtype="0" fill="hold"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par>
                                <p:cTn id="56" presetID="10" presetClass="entr" presetSubtype="0" fill="hold"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childTnLst>
                                </p:cTn>
                              </p:par>
                              <p:par>
                                <p:cTn id="59" presetID="10" presetClass="entr" presetSubtype="0" fill="hold" nodeType="with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32" grpId="0" animBg="1"/>
      <p:bldP spid="33" grpId="0"/>
      <p:bldP spid="22" grpId="0" animBg="1"/>
      <p:bldP spid="31" grpId="0" animBg="1"/>
      <p:bldP spid="5" grpId="0" animBg="1"/>
      <p:bldP spid="6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Trapezoid 117"/>
          <p:cNvSpPr/>
          <p:nvPr/>
        </p:nvSpPr>
        <p:spPr bwMode="auto">
          <a:xfrm rot="16200000">
            <a:off x="1568699" y="2523682"/>
            <a:ext cx="5329625" cy="3466783"/>
          </a:xfrm>
          <a:prstGeom prst="trapezoid">
            <a:avLst>
              <a:gd name="adj" fmla="val 39862"/>
            </a:avLst>
          </a:prstGeom>
          <a:solidFill>
            <a:schemeClr val="accent1">
              <a:alpha val="6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itle 1"/>
          <p:cNvSpPr>
            <a:spLocks noGrp="1"/>
          </p:cNvSpPr>
          <p:nvPr>
            <p:ph type="title"/>
          </p:nvPr>
        </p:nvSpPr>
        <p:spPr/>
        <p:txBody>
          <a:bodyPr/>
          <a:lstStyle/>
          <a:p>
            <a:r>
              <a:rPr lang="en-US" dirty="0" smtClean="0"/>
              <a:t>Image Creation</a:t>
            </a:r>
            <a:endParaRPr lang="en-US" dirty="0"/>
          </a:p>
        </p:txBody>
      </p:sp>
      <p:sp>
        <p:nvSpPr>
          <p:cNvPr id="30" name="Rounded Rectangle 29"/>
          <p:cNvSpPr/>
          <p:nvPr/>
        </p:nvSpPr>
        <p:spPr bwMode="auto">
          <a:xfrm>
            <a:off x="526387" y="2125662"/>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a:solidFill>
                  <a:srgbClr val="0078D7"/>
                </a:solidFill>
              </a:rPr>
              <a:t>Local Repository</a:t>
            </a:r>
          </a:p>
        </p:txBody>
      </p:sp>
      <p:sp>
        <p:nvSpPr>
          <p:cNvPr id="45" name="Rectangle 44"/>
          <p:cNvSpPr/>
          <p:nvPr/>
        </p:nvSpPr>
        <p:spPr>
          <a:xfrm>
            <a:off x="773231" y="3569126"/>
            <a:ext cx="1725836" cy="620304"/>
          </a:xfrm>
          <a:prstGeom prst="rect">
            <a:avLst/>
          </a:prstGeom>
        </p:spPr>
        <p:txBody>
          <a:bodyPr wrap="square">
            <a:spAutoFit/>
          </a:bodyPr>
          <a:lstStyle/>
          <a:p>
            <a:pPr algn="ctr">
              <a:lnSpc>
                <a:spcPct val="90000"/>
              </a:lnSpc>
            </a:pPr>
            <a:r>
              <a:rPr lang="en-US" sz="2000" b="1" dirty="0">
                <a:gradFill>
                  <a:gsLst>
                    <a:gs pos="2917">
                      <a:srgbClr val="FFFFFF"/>
                    </a:gs>
                    <a:gs pos="30000">
                      <a:srgbClr val="FFFFFF"/>
                    </a:gs>
                  </a:gsLst>
                  <a:lin ang="5400000" scaled="0"/>
                </a:gradFill>
                <a:latin typeface="Segoe UI Light"/>
              </a:rPr>
              <a:t>Application</a:t>
            </a:r>
          </a:p>
          <a:p>
            <a:pPr algn="ctr">
              <a:lnSpc>
                <a:spcPct val="90000"/>
              </a:lnSpc>
            </a:pPr>
            <a:r>
              <a:rPr lang="en-US" sz="2000" b="1" dirty="0">
                <a:gradFill>
                  <a:gsLst>
                    <a:gs pos="2917">
                      <a:srgbClr val="FFFFFF"/>
                    </a:gs>
                    <a:gs pos="30000">
                      <a:srgbClr val="FFFFFF"/>
                    </a:gs>
                  </a:gsLst>
                  <a:lin ang="5400000" scaled="0"/>
                </a:gradFill>
                <a:latin typeface="Segoe UI Light"/>
              </a:rPr>
              <a:t>Framework</a:t>
            </a:r>
          </a:p>
        </p:txBody>
      </p:sp>
      <p:grpSp>
        <p:nvGrpSpPr>
          <p:cNvPr id="46" name="Group 45"/>
          <p:cNvGrpSpPr/>
          <p:nvPr/>
        </p:nvGrpSpPr>
        <p:grpSpPr>
          <a:xfrm>
            <a:off x="686258" y="4481042"/>
            <a:ext cx="1882150" cy="951832"/>
            <a:chOff x="4962561" y="2484878"/>
            <a:chExt cx="2522622" cy="1409700"/>
          </a:xfrm>
        </p:grpSpPr>
        <p:grpSp>
          <p:nvGrpSpPr>
            <p:cNvPr id="47" name="Group 46"/>
            <p:cNvGrpSpPr/>
            <p:nvPr/>
          </p:nvGrpSpPr>
          <p:grpSpPr>
            <a:xfrm>
              <a:off x="4962561" y="2484878"/>
              <a:ext cx="2522622" cy="1409700"/>
              <a:chOff x="3703637" y="1744662"/>
              <a:chExt cx="5181600" cy="2895600"/>
            </a:xfrm>
          </p:grpSpPr>
          <p:sp>
            <p:nvSpPr>
              <p:cNvPr id="57" name="Rectangle 56"/>
              <p:cNvSpPr/>
              <p:nvPr/>
            </p:nvSpPr>
            <p:spPr bwMode="auto">
              <a:xfrm>
                <a:off x="3789873" y="1829243"/>
                <a:ext cx="5013282" cy="2725204"/>
              </a:xfrm>
              <a:prstGeom prst="rect">
                <a:avLst/>
              </a:prstGeom>
              <a:solidFill>
                <a:schemeClr val="accent1"/>
              </a:solidFill>
              <a:ln w="76200">
                <a:solidFill>
                  <a:schemeClr val="tx1"/>
                </a:solidFill>
                <a:prstDash val="solid"/>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8" name="Right Bracket 57"/>
              <p:cNvSpPr/>
              <p:nvPr/>
            </p:nvSpPr>
            <p:spPr>
              <a:xfrm>
                <a:off x="8512014" y="1744662"/>
                <a:ext cx="373223" cy="2895600"/>
              </a:xfrm>
              <a:prstGeom prst="righ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rgbClr val="FFFFFF"/>
                  </a:solidFill>
                </a:endParaRPr>
              </a:p>
            </p:txBody>
          </p:sp>
          <p:sp>
            <p:nvSpPr>
              <p:cNvPr id="59" name="Left Bracket 58"/>
              <p:cNvSpPr/>
              <p:nvPr/>
            </p:nvSpPr>
            <p:spPr>
              <a:xfrm>
                <a:off x="3703637" y="1744662"/>
                <a:ext cx="373223" cy="2895600"/>
              </a:xfrm>
              <a:prstGeom prst="leftBracket">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FF"/>
                  </a:solidFill>
                </a:endParaRPr>
              </a:p>
            </p:txBody>
          </p:sp>
        </p:grpSp>
        <p:cxnSp>
          <p:nvCxnSpPr>
            <p:cNvPr id="48" name="Straight Connector 47"/>
            <p:cNvCxnSpPr/>
            <p:nvPr/>
          </p:nvCxnSpPr>
          <p:spPr>
            <a:xfrm>
              <a:off x="7288402"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7166837"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045273"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923709" y="2732528"/>
              <a:ext cx="0" cy="9144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5151321" y="2732528"/>
              <a:ext cx="364693" cy="914400"/>
              <a:chOff x="5528956" y="2849562"/>
              <a:chExt cx="729385" cy="1828800"/>
            </a:xfrm>
          </p:grpSpPr>
          <p:cxnSp>
            <p:nvCxnSpPr>
              <p:cNvPr id="53" name="Straight Connector 52"/>
              <p:cNvCxnSpPr/>
              <p:nvPr/>
            </p:nvCxnSpPr>
            <p:spPr>
              <a:xfrm>
                <a:off x="6258341"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015212"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72084"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528956" y="2849562"/>
                <a:ext cx="0" cy="1828800"/>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grpSp>
      </p:grpSp>
      <p:pic>
        <p:nvPicPr>
          <p:cNvPr id="60" name="Picture 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2" y="4806667"/>
            <a:ext cx="1773510" cy="407795"/>
          </a:xfrm>
          <a:prstGeom prst="rect">
            <a:avLst/>
          </a:prstGeom>
        </p:spPr>
      </p:pic>
      <p:sp>
        <p:nvSpPr>
          <p:cNvPr id="72" name="Rounded Rectangle 71"/>
          <p:cNvSpPr/>
          <p:nvPr/>
        </p:nvSpPr>
        <p:spPr bwMode="auto">
          <a:xfrm>
            <a:off x="3315221" y="1446230"/>
            <a:ext cx="5874816" cy="5486400"/>
          </a:xfrm>
          <a:prstGeom prst="roundRect">
            <a:avLst>
              <a:gd name="adj" fmla="val 0"/>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endParaRPr lang="en-US" sz="2000" b="1" dirty="0">
              <a:solidFill>
                <a:srgbClr val="0078D7"/>
              </a:solidFill>
            </a:endParaRPr>
          </a:p>
        </p:txBody>
      </p:sp>
      <p:pic>
        <p:nvPicPr>
          <p:cNvPr id="102" name="Picture 10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616" y="2247235"/>
            <a:ext cx="1773510" cy="407795"/>
          </a:xfrm>
          <a:prstGeom prst="rect">
            <a:avLst/>
          </a:prstGeom>
        </p:spPr>
      </p:pic>
      <p:sp>
        <p:nvSpPr>
          <p:cNvPr id="119" name="Rounded Rectangle 118"/>
          <p:cNvSpPr/>
          <p:nvPr/>
        </p:nvSpPr>
        <p:spPr bwMode="auto">
          <a:xfrm>
            <a:off x="9679643" y="2217084"/>
            <a:ext cx="2230390" cy="3944691"/>
          </a:xfrm>
          <a:prstGeom prst="roundRect">
            <a:avLst/>
          </a:prstGeom>
          <a:ln w="38100">
            <a:solidFill>
              <a:schemeClr val="accent1"/>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182880" tIns="146304" rIns="182880" bIns="0" numCol="1" spcCol="0" rtlCol="0" fromWordArt="0" anchor="b" anchorCtr="0" forceAA="0" compatLnSpc="1">
            <a:prstTxWarp prst="textNoShape">
              <a:avLst/>
            </a:prstTxWarp>
            <a:noAutofit/>
          </a:bodyPr>
          <a:lstStyle/>
          <a:p>
            <a:pPr algn="ctr">
              <a:lnSpc>
                <a:spcPct val="90000"/>
              </a:lnSpc>
              <a:spcAft>
                <a:spcPts val="600"/>
              </a:spcAft>
            </a:pPr>
            <a:r>
              <a:rPr lang="en-US" sz="2000" b="1" dirty="0" smtClean="0">
                <a:solidFill>
                  <a:srgbClr val="0078D7"/>
                </a:solidFill>
              </a:rPr>
              <a:t>Container Run-Time</a:t>
            </a:r>
            <a:endParaRPr lang="en-US" sz="2000" b="1" dirty="0">
              <a:solidFill>
                <a:srgbClr val="0078D7"/>
              </a:solidFill>
            </a:endParaRPr>
          </a:p>
        </p:txBody>
      </p:sp>
      <p:grpSp>
        <p:nvGrpSpPr>
          <p:cNvPr id="4" name="Group 3"/>
          <p:cNvGrpSpPr/>
          <p:nvPr/>
        </p:nvGrpSpPr>
        <p:grpSpPr>
          <a:xfrm>
            <a:off x="4793408" y="5141336"/>
            <a:ext cx="2872629" cy="1645920"/>
            <a:chOff x="4793408" y="5214462"/>
            <a:chExt cx="2872629" cy="1645920"/>
          </a:xfrm>
        </p:grpSpPr>
        <p:pic>
          <p:nvPicPr>
            <p:cNvPr id="115" name="Picture 114"/>
            <p:cNvPicPr>
              <a:picLocks noChangeAspect="1"/>
            </p:cNvPicPr>
            <p:nvPr/>
          </p:nvPicPr>
          <p:blipFill>
            <a:blip r:embed="rId4"/>
            <a:stretch>
              <a:fillRect/>
            </a:stretch>
          </p:blipFill>
          <p:spPr>
            <a:xfrm>
              <a:off x="4793408" y="5214462"/>
              <a:ext cx="2872629" cy="1645920"/>
            </a:xfrm>
            <a:prstGeom prst="rect">
              <a:avLst/>
            </a:prstGeom>
          </p:spPr>
        </p:pic>
        <p:pic>
          <p:nvPicPr>
            <p:cNvPr id="73" name="Picture 7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2967" y="6237078"/>
              <a:ext cx="1773510" cy="407795"/>
            </a:xfrm>
            <a:prstGeom prst="rect">
              <a:avLst/>
            </a:prstGeom>
          </p:spPr>
        </p:pic>
        <p:sp>
          <p:nvSpPr>
            <p:cNvPr id="3" name="TextBox 2"/>
            <p:cNvSpPr txBox="1"/>
            <p:nvPr/>
          </p:nvSpPr>
          <p:spPr>
            <a:xfrm>
              <a:off x="5141764" y="5373213"/>
              <a:ext cx="2175917" cy="1037207"/>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FFFFFF"/>
                      </a:gs>
                      <a:gs pos="30000">
                        <a:srgbClr val="FFFFFF"/>
                      </a:gs>
                    </a:gsLst>
                    <a:lin ang="5400000" scaled="0"/>
                  </a:gradFill>
                </a:rPr>
                <a:t>Container OS</a:t>
              </a:r>
            </a:p>
            <a:p>
              <a:pPr algn="ctr">
                <a:lnSpc>
                  <a:spcPct val="90000"/>
                </a:lnSpc>
                <a:spcAft>
                  <a:spcPts val="600"/>
                </a:spcAft>
              </a:pPr>
              <a:r>
                <a:rPr lang="en-US" sz="2400" dirty="0" smtClean="0">
                  <a:gradFill>
                    <a:gsLst>
                      <a:gs pos="2917">
                        <a:srgbClr val="FFFFFF"/>
                      </a:gs>
                      <a:gs pos="30000">
                        <a:srgbClr val="FFFFFF"/>
                      </a:gs>
                    </a:gsLst>
                    <a:lin ang="5400000" scaled="0"/>
                  </a:gradFill>
                </a:rPr>
                <a:t>Image</a:t>
              </a:r>
            </a:p>
          </p:txBody>
        </p:sp>
      </p:grpSp>
      <p:pic>
        <p:nvPicPr>
          <p:cNvPr id="5" name="Picture 4"/>
          <p:cNvPicPr>
            <a:picLocks noChangeAspect="1"/>
          </p:cNvPicPr>
          <p:nvPr/>
        </p:nvPicPr>
        <p:blipFill>
          <a:blip r:embed="rId5"/>
          <a:stretch>
            <a:fillRect/>
          </a:stretch>
        </p:blipFill>
        <p:spPr>
          <a:xfrm>
            <a:off x="9794121" y="2559331"/>
            <a:ext cx="2015047" cy="1152144"/>
          </a:xfrm>
          <a:prstGeom prst="rect">
            <a:avLst/>
          </a:prstGeom>
        </p:spPr>
      </p:pic>
      <p:sp>
        <p:nvSpPr>
          <p:cNvPr id="74" name="Rectangle 73"/>
          <p:cNvSpPr/>
          <p:nvPr/>
        </p:nvSpPr>
        <p:spPr bwMode="auto">
          <a:xfrm>
            <a:off x="6488916" y="5622148"/>
            <a:ext cx="2530155" cy="71178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defTabSz="932398" fontAlgn="base">
              <a:spcBef>
                <a:spcPct val="0"/>
              </a:spcBef>
              <a:spcAft>
                <a:spcPct val="0"/>
              </a:spcAft>
            </a:pPr>
            <a:r>
              <a:rPr lang="en-US" sz="2000" dirty="0" smtClean="0">
                <a:gradFill>
                  <a:gsLst>
                    <a:gs pos="16814">
                      <a:srgbClr val="FFFFFF"/>
                    </a:gs>
                    <a:gs pos="46000">
                      <a:srgbClr val="FFFFFF"/>
                    </a:gs>
                  </a:gsLst>
                  <a:lin ang="5400000" scaled="0"/>
                </a:gradFill>
              </a:rPr>
              <a:t>C:\Windows\*</a:t>
            </a:r>
            <a:endParaRPr lang="en-US" sz="2000" dirty="0">
              <a:gradFill>
                <a:gsLst>
                  <a:gs pos="16814">
                    <a:srgbClr val="FFFFFF"/>
                  </a:gs>
                  <a:gs pos="46000">
                    <a:srgbClr val="FFFFFF"/>
                  </a:gs>
                </a:gsLst>
                <a:lin ang="5400000" scaled="0"/>
              </a:gradFill>
            </a:endParaRPr>
          </a:p>
        </p:txBody>
      </p:sp>
    </p:spTree>
    <p:extLst>
      <p:ext uri="{BB962C8B-B14F-4D97-AF65-F5344CB8AC3E}">
        <p14:creationId xmlns:p14="http://schemas.microsoft.com/office/powerpoint/2010/main" val="16820599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withEffect">
                                  <p:stCondLst>
                                    <p:cond delay="0"/>
                                  </p:stCondLst>
                                  <p:childTnLst>
                                    <p:animMotion origin="layout" path="M -0.00038 -8.6246E-7 L -0.10505 0.00045 " pathEditMode="relative" rAng="0" ptsTypes="AA">
                                      <p:cBhvr>
                                        <p:cTn id="6" dur="2000" fill="hold"/>
                                        <p:tgtEl>
                                          <p:spTgt spid="4"/>
                                        </p:tgtEl>
                                        <p:attrNameLst>
                                          <p:attrName>ppt_x</p:attrName>
                                          <p:attrName>ppt_y</p:attrName>
                                        </p:attrNameLst>
                                      </p:cBhvr>
                                      <p:rCtr x="-5234" y="23"/>
                                    </p:animMotion>
                                  </p:childTnLst>
                                </p:cTn>
                              </p:par>
                            </p:childTnLst>
                          </p:cTn>
                        </p:par>
                        <p:par>
                          <p:cTn id="7" fill="hold">
                            <p:stCondLst>
                              <p:cond delay="2000"/>
                            </p:stCondLst>
                            <p:childTnLst>
                              <p:par>
                                <p:cTn id="8" presetID="10" presetClass="entr" presetSubtype="0" fill="hold" grpId="0" nodeType="afterEffect">
                                  <p:stCondLst>
                                    <p:cond delay="0"/>
                                  </p:stCondLst>
                                  <p:childTnLst>
                                    <p:set>
                                      <p:cBhvr>
                                        <p:cTn id="9" dur="1" fill="hold">
                                          <p:stCondLst>
                                            <p:cond delay="0"/>
                                          </p:stCondLst>
                                        </p:cTn>
                                        <p:tgtEl>
                                          <p:spTgt spid="74"/>
                                        </p:tgtEl>
                                        <p:attrNameLst>
                                          <p:attrName>style.visibility</p:attrName>
                                        </p:attrNameLst>
                                      </p:cBhvr>
                                      <p:to>
                                        <p:strVal val="visible"/>
                                      </p:to>
                                    </p:set>
                                    <p:animEffect transition="in" filter="fade">
                                      <p:cBhvr>
                                        <p:cTn id="10"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Lst>
  </p:timing>
</p:sld>
</file>

<file path=ppt/theme/theme1.xml><?xml version="1.0" encoding="utf-8"?>
<a:theme xmlns:a="http://schemas.openxmlformats.org/drawingml/2006/main" name="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ignitenz-2015-speakertemplate</Template>
  <TotalTime>0</TotalTime>
  <Words>2947</Words>
  <Application>Microsoft Office PowerPoint</Application>
  <PresentationFormat>Custom</PresentationFormat>
  <Paragraphs>676</Paragraphs>
  <Slides>49</Slides>
  <Notes>47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MS PGothic</vt:lpstr>
      <vt:lpstr>Arial</vt:lpstr>
      <vt:lpstr>Cambria Math</vt:lpstr>
      <vt:lpstr>Consolas</vt:lpstr>
      <vt:lpstr>Segoe</vt:lpstr>
      <vt:lpstr>Segoe UI</vt:lpstr>
      <vt:lpstr>Segoe UI Light</vt:lpstr>
      <vt:lpstr>Segoe UI Semibold</vt:lpstr>
      <vt:lpstr>Wingdings</vt:lpstr>
      <vt:lpstr>5-30610_Microsoft_Ignite_Keynote_Template</vt:lpstr>
      <vt:lpstr>PowerPoint Presentation</vt:lpstr>
      <vt:lpstr>Microsoft’s New Windows Server Containers</vt:lpstr>
      <vt:lpstr>Agenda/Objectives</vt:lpstr>
      <vt:lpstr>Datacenter inflection points</vt:lpstr>
      <vt:lpstr>Container Ecosystem</vt:lpstr>
      <vt:lpstr>Container Run-time</vt:lpstr>
      <vt:lpstr>Container Run-time</vt:lpstr>
      <vt:lpstr>Container Run-time</vt:lpstr>
      <vt:lpstr>Image Creation</vt:lpstr>
      <vt:lpstr>Image Creation</vt:lpstr>
      <vt:lpstr>Image Creation</vt:lpstr>
      <vt:lpstr>Image Creation</vt:lpstr>
      <vt:lpstr>Image Creation</vt:lpstr>
      <vt:lpstr>Image Creation</vt:lpstr>
      <vt:lpstr>Image Creation</vt:lpstr>
      <vt:lpstr>Image Creation</vt:lpstr>
      <vt:lpstr>Image Creation</vt:lpstr>
      <vt:lpstr>Image Creation</vt:lpstr>
      <vt:lpstr>Image Creation</vt:lpstr>
      <vt:lpstr>Demo</vt:lpstr>
      <vt:lpstr>Development Process Using Containers</vt:lpstr>
      <vt:lpstr>Development Process Using Containers</vt:lpstr>
      <vt:lpstr>Development Process Using Containers</vt:lpstr>
      <vt:lpstr>Development Process Using Containers</vt:lpstr>
      <vt:lpstr>Development Process Using Containers</vt:lpstr>
      <vt:lpstr>Development Process Using Containers</vt:lpstr>
      <vt:lpstr>Development Process Using Containers</vt:lpstr>
      <vt:lpstr>Development Process Using Containers</vt:lpstr>
      <vt:lpstr>Development Process Using Containers</vt:lpstr>
      <vt:lpstr>Development Process Using Containers</vt:lpstr>
      <vt:lpstr>Dev/Ops Process with Containers</vt:lpstr>
      <vt:lpstr>Demo</vt:lpstr>
      <vt:lpstr>Containers Offer</vt:lpstr>
      <vt:lpstr>Making Them Ideal For</vt:lpstr>
      <vt:lpstr>Container Operating System Environments</vt:lpstr>
      <vt:lpstr>Microsoft’s Container Runtimes</vt:lpstr>
      <vt:lpstr>Modern App Development, Flexible Isolation</vt:lpstr>
      <vt:lpstr>Deploying Containers</vt:lpstr>
      <vt:lpstr>Deploying Containers</vt:lpstr>
      <vt:lpstr>Deploying Containers</vt:lpstr>
      <vt:lpstr>Deploying Containers</vt:lpstr>
      <vt:lpstr>PowerPoint Presentation</vt:lpstr>
      <vt:lpstr>PowerPoint Presentation</vt:lpstr>
      <vt:lpstr>Agenda/Objectives</vt:lpstr>
      <vt:lpstr>What’s Next?</vt:lpstr>
      <vt:lpstr>Related Ignite NZ Sessions</vt:lpstr>
      <vt:lpstr>Resources</vt:lpstr>
      <vt:lpstr>PowerPoint Presentation</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2015-07-14T22:12:59Z</dcterms:created>
  <dcterms:modified xsi:type="dcterms:W3CDTF">2015-09-04T03:38:58Z</dcterms:modified>
</cp:coreProperties>
</file>