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53"/>
  </p:notesMasterIdLst>
  <p:handoutMasterIdLst>
    <p:handoutMasterId r:id="rId54"/>
  </p:handoutMasterIdLst>
  <p:sldIdLst>
    <p:sldId id="1521" r:id="rId2"/>
    <p:sldId id="1508" r:id="rId3"/>
    <p:sldId id="1583" r:id="rId4"/>
    <p:sldId id="1584" r:id="rId5"/>
    <p:sldId id="1543" r:id="rId6"/>
    <p:sldId id="1539" r:id="rId7"/>
    <p:sldId id="1586" r:id="rId8"/>
    <p:sldId id="1544" r:id="rId9"/>
    <p:sldId id="1545" r:id="rId10"/>
    <p:sldId id="1546" r:id="rId11"/>
    <p:sldId id="1547" r:id="rId12"/>
    <p:sldId id="1548" r:id="rId13"/>
    <p:sldId id="1549" r:id="rId14"/>
    <p:sldId id="1577" r:id="rId15"/>
    <p:sldId id="1536" r:id="rId16"/>
    <p:sldId id="1550" r:id="rId17"/>
    <p:sldId id="1551" r:id="rId18"/>
    <p:sldId id="1552" r:id="rId19"/>
    <p:sldId id="1553" r:id="rId20"/>
    <p:sldId id="1554" r:id="rId21"/>
    <p:sldId id="1555" r:id="rId22"/>
    <p:sldId id="1575" r:id="rId23"/>
    <p:sldId id="1556" r:id="rId24"/>
    <p:sldId id="1557" r:id="rId25"/>
    <p:sldId id="1558" r:id="rId26"/>
    <p:sldId id="1559" r:id="rId27"/>
    <p:sldId id="1560" r:id="rId28"/>
    <p:sldId id="1561" r:id="rId29"/>
    <p:sldId id="1562" r:id="rId30"/>
    <p:sldId id="1563" r:id="rId31"/>
    <p:sldId id="1564" r:id="rId32"/>
    <p:sldId id="1565" r:id="rId33"/>
    <p:sldId id="1568" r:id="rId34"/>
    <p:sldId id="1569" r:id="rId35"/>
    <p:sldId id="1578" r:id="rId36"/>
    <p:sldId id="1566" r:id="rId37"/>
    <p:sldId id="1567" r:id="rId38"/>
    <p:sldId id="1574" r:id="rId39"/>
    <p:sldId id="1570" r:id="rId40"/>
    <p:sldId id="1585" r:id="rId41"/>
    <p:sldId id="1572" r:id="rId42"/>
    <p:sldId id="1573" r:id="rId43"/>
    <p:sldId id="1579" r:id="rId44"/>
    <p:sldId id="1587" r:id="rId45"/>
    <p:sldId id="1588" r:id="rId46"/>
    <p:sldId id="1590" r:id="rId47"/>
    <p:sldId id="1581" r:id="rId48"/>
    <p:sldId id="1530" r:id="rId49"/>
    <p:sldId id="1523" r:id="rId50"/>
    <p:sldId id="1537" r:id="rId51"/>
    <p:sldId id="1326" r:id="rId5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21"/>
            <p14:sldId id="1508"/>
            <p14:sldId id="1583"/>
            <p14:sldId id="1584"/>
            <p14:sldId id="1543"/>
            <p14:sldId id="1539"/>
            <p14:sldId id="1586"/>
            <p14:sldId id="1544"/>
            <p14:sldId id="1545"/>
            <p14:sldId id="1546"/>
            <p14:sldId id="1547"/>
            <p14:sldId id="1548"/>
            <p14:sldId id="1549"/>
            <p14:sldId id="1577"/>
            <p14:sldId id="1536"/>
            <p14:sldId id="1550"/>
            <p14:sldId id="1551"/>
            <p14:sldId id="1552"/>
            <p14:sldId id="1553"/>
            <p14:sldId id="1554"/>
            <p14:sldId id="1555"/>
            <p14:sldId id="1575"/>
            <p14:sldId id="1556"/>
            <p14:sldId id="1557"/>
            <p14:sldId id="1558"/>
            <p14:sldId id="1559"/>
            <p14:sldId id="1560"/>
            <p14:sldId id="1561"/>
            <p14:sldId id="1562"/>
            <p14:sldId id="1563"/>
            <p14:sldId id="1564"/>
            <p14:sldId id="1565"/>
            <p14:sldId id="1568"/>
            <p14:sldId id="1569"/>
            <p14:sldId id="1578"/>
            <p14:sldId id="1566"/>
            <p14:sldId id="1567"/>
            <p14:sldId id="1574"/>
            <p14:sldId id="1570"/>
            <p14:sldId id="1585"/>
            <p14:sldId id="1572"/>
            <p14:sldId id="1573"/>
            <p14:sldId id="1579"/>
            <p14:sldId id="1587"/>
            <p14:sldId id="1588"/>
            <p14:sldId id="1590"/>
            <p14:sldId id="1581"/>
          </p14:sldIdLst>
        </p14:section>
        <p14:section name="Compulsory Slides" id="{F6B29FD8-C735-4346-9A78-4FFF5E98E3A6}">
          <p14:sldIdLst>
            <p14:sldId id="1530"/>
            <p14:sldId id="1523"/>
            <p14:sldId id="1537"/>
            <p14:sldId id="132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007396"/>
    <a:srgbClr val="00737D"/>
    <a:srgbClr val="FFFFFF"/>
    <a:srgbClr val="00BCF2"/>
    <a:srgbClr val="11CCFF"/>
    <a:srgbClr val="47D8FF"/>
    <a:srgbClr val="85E5FF"/>
    <a:srgbClr val="43D7FF"/>
    <a:srgbClr val="B4A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420" autoAdjust="0"/>
  </p:normalViewPr>
  <p:slideViewPr>
    <p:cSldViewPr>
      <p:cViewPr varScale="1">
        <p:scale>
          <a:sx n="61" d="100"/>
          <a:sy n="61" d="100"/>
        </p:scale>
        <p:origin x="114" y="60"/>
      </p:cViewPr>
      <p:guideLst>
        <p:guide orient="horz" pos="2203"/>
        <p:guide pos="3917"/>
      </p:guideLst>
    </p:cSldViewPr>
  </p:slideViewPr>
  <p:outlineViewPr>
    <p:cViewPr>
      <p:scale>
        <a:sx n="33" d="100"/>
        <a:sy n="33" d="100"/>
      </p:scale>
      <p:origin x="0" y="2784"/>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3" d="100"/>
          <a:sy n="83"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9/4/2015 3:06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9/4/2015 3:06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9/4/2015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9/4/2015 3:06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21002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9/4/2015 3:06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400"/>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8"/>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6830960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4/09/2015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4/09/2015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1824" y="6482889"/>
            <a:ext cx="2901844" cy="372394"/>
          </a:xfrm>
          <a:prstGeom prst="rect">
            <a:avLst/>
          </a:prstGeom>
        </p:spPr>
        <p:txBody>
          <a:bodyPr lIns="124358" tIns="62179" rIns="124358" bIns="62179"/>
          <a:lstStyle/>
          <a:p>
            <a:fld id="{197BA122-50C2-A44A-B618-21B43E9BC8AD}" type="datetimeFigureOut">
              <a:rPr lang="en-US" smtClean="0"/>
              <a:t>9/4/2015</a:t>
            </a:fld>
            <a:endParaRPr lang="en-US" dirty="0"/>
          </a:p>
        </p:txBody>
      </p:sp>
      <p:sp>
        <p:nvSpPr>
          <p:cNvPr id="3" name="Footer Placeholder 2"/>
          <p:cNvSpPr>
            <a:spLocks noGrp="1"/>
          </p:cNvSpPr>
          <p:nvPr>
            <p:ph type="ftr" sz="quarter" idx="11"/>
          </p:nvPr>
        </p:nvSpPr>
        <p:spPr>
          <a:xfrm>
            <a:off x="4249129" y="6482889"/>
            <a:ext cx="3938217" cy="372394"/>
          </a:xfrm>
          <a:prstGeom prst="rect">
            <a:avLst/>
          </a:prstGeom>
        </p:spPr>
        <p:txBody>
          <a:bodyPr lIns="124358" tIns="62179" rIns="124358" bIns="62179"/>
          <a:lstStyle/>
          <a:p>
            <a:endParaRPr lang="en-US" dirty="0"/>
          </a:p>
        </p:txBody>
      </p:sp>
      <p:sp>
        <p:nvSpPr>
          <p:cNvPr id="4" name="Slide Number Placeholder 3"/>
          <p:cNvSpPr>
            <a:spLocks noGrp="1"/>
          </p:cNvSpPr>
          <p:nvPr>
            <p:ph type="sldNum" sz="quarter" idx="12"/>
          </p:nvPr>
        </p:nvSpPr>
        <p:spPr>
          <a:xfrm>
            <a:off x="8912807" y="6482889"/>
            <a:ext cx="2901844" cy="372394"/>
          </a:xfrm>
          <a:prstGeom prst="rect">
            <a:avLst/>
          </a:prstGeom>
        </p:spPr>
        <p:txBody>
          <a:bodyPr lIns="124358" tIns="62179" rIns="124358" bIns="62179"/>
          <a:lstStyle/>
          <a:p>
            <a:fld id="{B79A36D9-AF67-B748-8192-7C94BBDDF930}" type="slidenum">
              <a:rPr lang="en-US" smtClean="0"/>
              <a:t>‹#›</a:t>
            </a:fld>
            <a:endParaRPr lang="en-US" dirty="0"/>
          </a:p>
        </p:txBody>
      </p:sp>
    </p:spTree>
    <p:extLst>
      <p:ext uri="{BB962C8B-B14F-4D97-AF65-F5344CB8AC3E}">
        <p14:creationId xmlns:p14="http://schemas.microsoft.com/office/powerpoint/2010/main" val="208288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7" r:id="rId1"/>
    <p:sldLayoutId id="2147484334" r:id="rId2"/>
    <p:sldLayoutId id="2147484335" r:id="rId3"/>
    <p:sldLayoutId id="2147484240" r:id="rId4"/>
    <p:sldLayoutId id="2147484272" r:id="rId5"/>
    <p:sldLayoutId id="2147484241" r:id="rId6"/>
    <p:sldLayoutId id="2147484273" r:id="rId7"/>
    <p:sldLayoutId id="2147484244" r:id="rId8"/>
    <p:sldLayoutId id="2147484274" r:id="rId9"/>
    <p:sldLayoutId id="2147484245" r:id="rId10"/>
    <p:sldLayoutId id="2147484275" r:id="rId11"/>
    <p:sldLayoutId id="2147484247" r:id="rId12"/>
    <p:sldLayoutId id="2147484249" r:id="rId13"/>
    <p:sldLayoutId id="2147484250" r:id="rId14"/>
    <p:sldLayoutId id="2147484264" r:id="rId15"/>
    <p:sldLayoutId id="2147484251" r:id="rId16"/>
    <p:sldLayoutId id="2147484270" r:id="rId17"/>
    <p:sldLayoutId id="2147484252" r:id="rId18"/>
    <p:sldLayoutId id="2147484253" r:id="rId19"/>
    <p:sldLayoutId id="2147484254" r:id="rId20"/>
    <p:sldLayoutId id="2147484271" r:id="rId21"/>
    <p:sldLayoutId id="2147484257" r:id="rId22"/>
    <p:sldLayoutId id="2147484258" r:id="rId23"/>
    <p:sldLayoutId id="2147484259" r:id="rId24"/>
    <p:sldLayoutId id="2147484260" r:id="rId25"/>
    <p:sldLayoutId id="2147484261" r:id="rId26"/>
    <p:sldLayoutId id="2147484263" r:id="rId27"/>
    <p:sldLayoutId id="2147484333" r:id="rId28"/>
    <p:sldLayoutId id="2147484338"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aka.ms/technetnz"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16.png"/><Relationship Id="rId5" Type="http://schemas.openxmlformats.org/officeDocument/2006/relationships/hyperlink" Target="http://aka.ms/ch9nz" TargetMode="External"/><Relationship Id="rId10" Type="http://schemas.openxmlformats.org/officeDocument/2006/relationships/image" Target="../media/image15.png"/><Relationship Id="rId4" Type="http://schemas.openxmlformats.org/officeDocument/2006/relationships/hyperlink" Target="http://aka.ms/msdnnz"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3" y="328910"/>
            <a:ext cx="11887200" cy="1031051"/>
          </a:xfrm>
        </p:spPr>
        <p:txBody>
          <a:bodyPr/>
          <a:lstStyle/>
          <a:p>
            <a:pPr algn="ctr"/>
            <a:r>
              <a:rPr lang="en-US" sz="6000" dirty="0" smtClean="0"/>
              <a:t>Virtual Machines vs. Containers</a:t>
            </a:r>
          </a:p>
        </p:txBody>
      </p:sp>
      <p:sp>
        <p:nvSpPr>
          <p:cNvPr id="3" name="Rectangle 2"/>
          <p:cNvSpPr/>
          <p:nvPr/>
        </p:nvSpPr>
        <p:spPr bwMode="auto">
          <a:xfrm>
            <a:off x="889645" y="1697062"/>
            <a:ext cx="4176464" cy="4608512"/>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 name="Rectangle 3"/>
          <p:cNvSpPr/>
          <p:nvPr/>
        </p:nvSpPr>
        <p:spPr bwMode="auto">
          <a:xfrm>
            <a:off x="7154341" y="1697062"/>
            <a:ext cx="4176464" cy="4608512"/>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 name="Rectangle 4"/>
          <p:cNvSpPr/>
          <p:nvPr/>
        </p:nvSpPr>
        <p:spPr bwMode="auto">
          <a:xfrm>
            <a:off x="1321693" y="1985094"/>
            <a:ext cx="3312368" cy="1296144"/>
          </a:xfrm>
          <a:prstGeom prst="rect">
            <a:avLst/>
          </a:prstGeom>
          <a:solidFill>
            <a:schemeClr val="tx1"/>
          </a:solidFill>
          <a:ln w="29845">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1321693" y="3785294"/>
            <a:ext cx="3312368" cy="1296144"/>
          </a:xfrm>
          <a:prstGeom prst="rect">
            <a:avLst/>
          </a:prstGeom>
          <a:solidFill>
            <a:schemeClr val="tx1"/>
          </a:solidFill>
          <a:ln w="29845">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7586389" y="1985094"/>
            <a:ext cx="3312368" cy="1296144"/>
          </a:xfrm>
          <a:prstGeom prst="rect">
            <a:avLst/>
          </a:prstGeom>
          <a:solidFill>
            <a:schemeClr val="tx1"/>
          </a:solidFill>
          <a:ln w="29845">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 name="Rectangle 7"/>
          <p:cNvSpPr/>
          <p:nvPr/>
        </p:nvSpPr>
        <p:spPr bwMode="auto">
          <a:xfrm>
            <a:off x="7586389" y="3785294"/>
            <a:ext cx="3312368" cy="1296144"/>
          </a:xfrm>
          <a:prstGeom prst="rect">
            <a:avLst/>
          </a:prstGeom>
          <a:solidFill>
            <a:schemeClr val="tx1"/>
          </a:solidFill>
          <a:ln w="29845">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9" name="Rectangle 8"/>
          <p:cNvSpPr/>
          <p:nvPr/>
        </p:nvSpPr>
        <p:spPr bwMode="auto">
          <a:xfrm>
            <a:off x="2185789" y="2921198"/>
            <a:ext cx="1656184" cy="57606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0" name="Rectangle 9"/>
          <p:cNvSpPr/>
          <p:nvPr/>
        </p:nvSpPr>
        <p:spPr bwMode="auto">
          <a:xfrm>
            <a:off x="2185789" y="4793406"/>
            <a:ext cx="1656184" cy="57606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1" name="Rectangle 10"/>
          <p:cNvSpPr/>
          <p:nvPr/>
        </p:nvSpPr>
        <p:spPr bwMode="auto">
          <a:xfrm>
            <a:off x="7658397" y="6017542"/>
            <a:ext cx="3240360" cy="57606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3" name="Rectangle 12"/>
          <p:cNvSpPr/>
          <p:nvPr/>
        </p:nvSpPr>
        <p:spPr bwMode="auto">
          <a:xfrm>
            <a:off x="1465709" y="6017542"/>
            <a:ext cx="3240360" cy="57606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4" name="TextBox 13"/>
          <p:cNvSpPr txBox="1"/>
          <p:nvPr/>
        </p:nvSpPr>
        <p:spPr>
          <a:xfrm>
            <a:off x="2257797" y="2921198"/>
            <a:ext cx="1512168"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virtual</a:t>
            </a:r>
          </a:p>
        </p:txBody>
      </p:sp>
      <p:sp>
        <p:nvSpPr>
          <p:cNvPr id="15" name="TextBox 14"/>
          <p:cNvSpPr txBox="1"/>
          <p:nvPr/>
        </p:nvSpPr>
        <p:spPr>
          <a:xfrm>
            <a:off x="2257797" y="4793406"/>
            <a:ext cx="1512168"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virtual</a:t>
            </a:r>
          </a:p>
        </p:txBody>
      </p:sp>
      <p:sp>
        <p:nvSpPr>
          <p:cNvPr id="16" name="TextBox 15"/>
          <p:cNvSpPr txBox="1"/>
          <p:nvPr/>
        </p:nvSpPr>
        <p:spPr>
          <a:xfrm>
            <a:off x="1825749" y="6017542"/>
            <a:ext cx="2520280"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hypervisor</a:t>
            </a:r>
          </a:p>
        </p:txBody>
      </p:sp>
      <p:sp>
        <p:nvSpPr>
          <p:cNvPr id="18" name="TextBox 17"/>
          <p:cNvSpPr txBox="1"/>
          <p:nvPr/>
        </p:nvSpPr>
        <p:spPr>
          <a:xfrm>
            <a:off x="8018437" y="6017542"/>
            <a:ext cx="2520280"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base processor</a:t>
            </a:r>
          </a:p>
        </p:txBody>
      </p:sp>
    </p:spTree>
    <p:extLst>
      <p:ext uri="{BB962C8B-B14F-4D97-AF65-F5344CB8AC3E}">
        <p14:creationId xmlns:p14="http://schemas.microsoft.com/office/powerpoint/2010/main" val="34413677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200187"/>
          </a:xfrm>
        </p:spPr>
        <p:txBody>
          <a:bodyPr/>
          <a:lstStyle/>
          <a:p>
            <a:r>
              <a:rPr lang="en-US" dirty="0" smtClean="0"/>
              <a:t>Containers </a:t>
            </a:r>
            <a:r>
              <a:rPr lang="en-US" dirty="0" smtClean="0">
                <a:solidFill>
                  <a:srgbClr val="FF39E7"/>
                </a:solidFill>
              </a:rPr>
              <a:t>do not </a:t>
            </a:r>
            <a:r>
              <a:rPr lang="en-US" dirty="0" smtClean="0"/>
              <a:t>contain</a:t>
            </a:r>
          </a:p>
        </p:txBody>
      </p:sp>
    </p:spTree>
    <p:extLst>
      <p:ext uri="{BB962C8B-B14F-4D97-AF65-F5344CB8AC3E}">
        <p14:creationId xmlns:p14="http://schemas.microsoft.com/office/powerpoint/2010/main" val="81911919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02406"/>
          </a:xfrm>
        </p:spPr>
        <p:txBody>
          <a:bodyPr/>
          <a:lstStyle/>
          <a:p>
            <a:r>
              <a:rPr lang="en-US" dirty="0" smtClean="0"/>
              <a:t>Until now, </a:t>
            </a:r>
            <a:br>
              <a:rPr lang="en-US" dirty="0" smtClean="0"/>
            </a:br>
            <a:r>
              <a:rPr lang="en-US" sz="4400" dirty="0">
                <a:solidFill>
                  <a:srgbClr val="FF39E7"/>
                </a:solidFill>
              </a:rPr>
              <a:t>container implementations </a:t>
            </a:r>
            <a:r>
              <a:rPr lang="en-US" sz="4400" dirty="0" smtClean="0">
                <a:solidFill>
                  <a:srgbClr val="FF39E7"/>
                </a:solidFill>
              </a:rPr>
              <a:t>vary</a:t>
            </a:r>
          </a:p>
        </p:txBody>
      </p:sp>
    </p:spTree>
    <p:extLst>
      <p:ext uri="{BB962C8B-B14F-4D97-AF65-F5344CB8AC3E}">
        <p14:creationId xmlns:p14="http://schemas.microsoft.com/office/powerpoint/2010/main" val="27446653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3" y="4865414"/>
            <a:ext cx="11887200" cy="1858832"/>
          </a:xfrm>
        </p:spPr>
        <p:txBody>
          <a:bodyPr/>
          <a:lstStyle/>
          <a:p>
            <a:pPr algn="ctr"/>
            <a:r>
              <a:rPr lang="en-US" dirty="0" smtClean="0"/>
              <a:t>open </a:t>
            </a:r>
            <a:r>
              <a:rPr lang="en-US" dirty="0"/>
              <a:t>container initiative</a:t>
            </a:r>
            <a:br>
              <a:rPr lang="en-US" dirty="0"/>
            </a:br>
            <a:r>
              <a:rPr lang="en-US" sz="4800" dirty="0">
                <a:solidFill>
                  <a:srgbClr val="FF39E7"/>
                </a:solidFill>
              </a:rPr>
              <a:t>https://</a:t>
            </a:r>
            <a:r>
              <a:rPr lang="en-US" sz="4800" dirty="0" err="1">
                <a:solidFill>
                  <a:srgbClr val="FF39E7"/>
                </a:solidFill>
              </a:rPr>
              <a:t>www.opencontainers.org</a:t>
            </a:r>
            <a:r>
              <a:rPr lang="en-US" sz="4800" dirty="0">
                <a:solidFill>
                  <a:srgbClr val="FF39E7"/>
                </a:solidFill>
              </a:rPr>
              <a:t>/</a:t>
            </a:r>
          </a:p>
        </p:txBody>
      </p:sp>
      <p:pic>
        <p:nvPicPr>
          <p:cNvPr id="3" name="Picture 2" descr="ocp_icon-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957" y="184894"/>
            <a:ext cx="5112568" cy="5112568"/>
          </a:xfrm>
          <a:prstGeom prst="rect">
            <a:avLst/>
          </a:prstGeom>
        </p:spPr>
      </p:pic>
    </p:spTree>
    <p:extLst>
      <p:ext uri="{BB962C8B-B14F-4D97-AF65-F5344CB8AC3E}">
        <p14:creationId xmlns:p14="http://schemas.microsoft.com/office/powerpoint/2010/main" val="252765134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Tree>
    <p:extLst>
      <p:ext uri="{BB962C8B-B14F-4D97-AF65-F5344CB8AC3E}">
        <p14:creationId xmlns:p14="http://schemas.microsoft.com/office/powerpoint/2010/main" val="409158614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solidFill>
                  <a:schemeClr val="bg2"/>
                </a:solidFill>
              </a:rPr>
              <a:t>Check your </a:t>
            </a:r>
            <a:r>
              <a:rPr lang="en-NZ" dirty="0" smtClean="0">
                <a:solidFill>
                  <a:srgbClr val="FF39E7"/>
                </a:solidFill>
              </a:rPr>
              <a:t>privileges</a:t>
            </a:r>
          </a:p>
        </p:txBody>
      </p:sp>
    </p:spTree>
    <p:extLst>
      <p:ext uri="{BB962C8B-B14F-4D97-AF65-F5344CB8AC3E}">
        <p14:creationId xmlns:p14="http://schemas.microsoft.com/office/powerpoint/2010/main" val="23354530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58832"/>
          </a:xfrm>
        </p:spPr>
        <p:txBody>
          <a:bodyPr/>
          <a:lstStyle/>
          <a:p>
            <a:r>
              <a:rPr lang="en-NZ" dirty="0" smtClean="0"/>
              <a:t>The namespace issue </a:t>
            </a:r>
            <a:br>
              <a:rPr lang="en-NZ" dirty="0" smtClean="0"/>
            </a:br>
            <a:r>
              <a:rPr lang="en-NZ" sz="4800" dirty="0" smtClean="0">
                <a:solidFill>
                  <a:srgbClr val="FF39E7"/>
                </a:solidFill>
              </a:rPr>
              <a:t>there's no user ID isolation</a:t>
            </a:r>
          </a:p>
        </p:txBody>
      </p:sp>
    </p:spTree>
    <p:extLst>
      <p:ext uri="{BB962C8B-B14F-4D97-AF65-F5344CB8AC3E}">
        <p14:creationId xmlns:p14="http://schemas.microsoft.com/office/powerpoint/2010/main" val="96044387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3" y="2129110"/>
            <a:ext cx="11887200" cy="2856167"/>
          </a:xfrm>
        </p:spPr>
        <p:txBody>
          <a:bodyPr/>
          <a:lstStyle/>
          <a:p>
            <a:r>
              <a:rPr lang="en-NZ" sz="4800" dirty="0" smtClean="0"/>
              <a:t>“A process process running as root (UID 0) in a container has </a:t>
            </a:r>
            <a:r>
              <a:rPr lang="en-NZ" sz="4800" dirty="0" smtClean="0">
                <a:solidFill>
                  <a:srgbClr val="FF39E7"/>
                </a:solidFill>
              </a:rPr>
              <a:t>root-level privileges </a:t>
            </a:r>
            <a:r>
              <a:rPr lang="en-NZ" sz="4800" dirty="0" smtClean="0"/>
              <a:t>on the underlying host when interacting with the kernel”</a:t>
            </a:r>
          </a:p>
        </p:txBody>
      </p:sp>
    </p:spTree>
    <p:extLst>
      <p:ext uri="{BB962C8B-B14F-4D97-AF65-F5344CB8AC3E}">
        <p14:creationId xmlns:p14="http://schemas.microsoft.com/office/powerpoint/2010/main" val="8006898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58832"/>
          </a:xfrm>
        </p:spPr>
        <p:txBody>
          <a:bodyPr/>
          <a:lstStyle/>
          <a:p>
            <a:pPr algn="ctr"/>
            <a:r>
              <a:rPr lang="en-NZ" dirty="0" smtClean="0"/>
              <a:t>Reduce your privileges </a:t>
            </a:r>
            <a:br>
              <a:rPr lang="en-NZ" dirty="0" smtClean="0"/>
            </a:br>
            <a:r>
              <a:rPr lang="en-NZ" sz="4800" dirty="0" smtClean="0">
                <a:solidFill>
                  <a:srgbClr val="FF39E7"/>
                </a:solidFill>
              </a:rPr>
              <a:t>as soon as possible</a:t>
            </a:r>
          </a:p>
        </p:txBody>
      </p:sp>
    </p:spTree>
    <p:extLst>
      <p:ext uri="{BB962C8B-B14F-4D97-AF65-F5344CB8AC3E}">
        <p14:creationId xmlns:p14="http://schemas.microsoft.com/office/powerpoint/2010/main" val="59025004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58832"/>
          </a:xfrm>
        </p:spPr>
        <p:txBody>
          <a:bodyPr/>
          <a:lstStyle/>
          <a:p>
            <a:r>
              <a:rPr lang="en-NZ" dirty="0" smtClean="0"/>
              <a:t>Don't run as root</a:t>
            </a:r>
            <a:br>
              <a:rPr lang="en-NZ" dirty="0" smtClean="0"/>
            </a:br>
            <a:r>
              <a:rPr lang="en-NZ" sz="4800" dirty="0" smtClean="0">
                <a:solidFill>
                  <a:srgbClr val="FF39E7"/>
                </a:solidFill>
              </a:rPr>
              <a:t>this may be easier said than done</a:t>
            </a:r>
          </a:p>
        </p:txBody>
      </p:sp>
    </p:spTree>
    <p:extLst>
      <p:ext uri="{BB962C8B-B14F-4D97-AF65-F5344CB8AC3E}">
        <p14:creationId xmlns:p14="http://schemas.microsoft.com/office/powerpoint/2010/main" val="2552288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800" dirty="0" smtClean="0"/>
              <a:t>Security in a Container</a:t>
            </a:r>
            <a:br>
              <a:rPr lang="en-NZ" sz="4800" dirty="0" smtClean="0"/>
            </a:br>
            <a:r>
              <a:rPr lang="en-NZ" sz="4800" dirty="0" smtClean="0"/>
              <a:t>based World</a:t>
            </a:r>
            <a:endParaRPr lang="en-NZ" sz="4800" dirty="0"/>
          </a:p>
        </p:txBody>
      </p:sp>
      <p:sp>
        <p:nvSpPr>
          <p:cNvPr id="3" name="Text Placeholder 2"/>
          <p:cNvSpPr>
            <a:spLocks noGrp="1"/>
          </p:cNvSpPr>
          <p:nvPr>
            <p:ph type="body" sz="quarter" idx="12"/>
          </p:nvPr>
        </p:nvSpPr>
        <p:spPr/>
        <p:txBody>
          <a:bodyPr/>
          <a:lstStyle/>
          <a:p>
            <a:r>
              <a:rPr lang="en-NZ" dirty="0" smtClean="0"/>
              <a:t>Laura Bell</a:t>
            </a:r>
            <a:endParaRPr lang="en-NZ" dirty="0"/>
          </a:p>
        </p:txBody>
      </p:sp>
      <p:sp>
        <p:nvSpPr>
          <p:cNvPr id="4" name="Text Placeholder 3"/>
          <p:cNvSpPr>
            <a:spLocks noGrp="1"/>
          </p:cNvSpPr>
          <p:nvPr>
            <p:ph type="body" sz="quarter" idx="13"/>
          </p:nvPr>
        </p:nvSpPr>
        <p:spPr>
          <a:xfrm>
            <a:off x="7612430" y="4317198"/>
            <a:ext cx="1806208" cy="636072"/>
          </a:xfrm>
        </p:spPr>
        <p:txBody>
          <a:bodyPr/>
          <a:lstStyle/>
          <a:p>
            <a:r>
              <a:rPr lang="en-NZ" dirty="0" smtClean="0"/>
              <a:t>M255</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200187"/>
          </a:xfrm>
        </p:spPr>
        <p:txBody>
          <a:bodyPr/>
          <a:lstStyle/>
          <a:p>
            <a:r>
              <a:rPr lang="en-NZ" dirty="0" smtClean="0">
                <a:solidFill>
                  <a:srgbClr val="505050"/>
                </a:solidFill>
              </a:rPr>
              <a:t>Use</a:t>
            </a:r>
            <a:r>
              <a:rPr lang="en-NZ" dirty="0" smtClean="0">
                <a:solidFill>
                  <a:srgbClr val="FF39E7"/>
                </a:solidFill>
              </a:rPr>
              <a:t> trusted </a:t>
            </a:r>
            <a:r>
              <a:rPr lang="en-NZ" dirty="0" smtClean="0">
                <a:solidFill>
                  <a:srgbClr val="505050"/>
                </a:solidFill>
              </a:rPr>
              <a:t>sources</a:t>
            </a:r>
          </a:p>
        </p:txBody>
      </p:sp>
    </p:spTree>
    <p:extLst>
      <p:ext uri="{BB962C8B-B14F-4D97-AF65-F5344CB8AC3E}">
        <p14:creationId xmlns:p14="http://schemas.microsoft.com/office/powerpoint/2010/main" val="103279913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64985"/>
          </a:xfrm>
        </p:spPr>
        <p:txBody>
          <a:bodyPr/>
          <a:lstStyle/>
          <a:p>
            <a:pPr algn="ctr"/>
            <a:r>
              <a:rPr lang="en-NZ" sz="4800" dirty="0" smtClean="0"/>
              <a:t>Only run applications from </a:t>
            </a:r>
            <a:r>
              <a:rPr lang="en-NZ" dirty="0" smtClean="0"/>
              <a:t/>
            </a:r>
            <a:br>
              <a:rPr lang="en-NZ" dirty="0" smtClean="0"/>
            </a:br>
            <a:r>
              <a:rPr lang="en-NZ" dirty="0" smtClean="0">
                <a:solidFill>
                  <a:srgbClr val="FF39E7"/>
                </a:solidFill>
              </a:rPr>
              <a:t>a trusted source</a:t>
            </a:r>
          </a:p>
        </p:txBody>
      </p:sp>
    </p:spTree>
    <p:extLst>
      <p:ext uri="{BB962C8B-B14F-4D97-AF65-F5344CB8AC3E}">
        <p14:creationId xmlns:p14="http://schemas.microsoft.com/office/powerpoint/2010/main" val="287819537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862042"/>
          </a:xfrm>
        </p:spPr>
        <p:txBody>
          <a:bodyPr/>
          <a:lstStyle/>
          <a:p>
            <a:pPr algn="r"/>
            <a:r>
              <a:rPr lang="en-NZ" dirty="0" smtClean="0"/>
              <a:t/>
            </a:r>
            <a:br>
              <a:rPr lang="en-NZ" dirty="0" smtClean="0"/>
            </a:br>
            <a:r>
              <a:rPr lang="en-NZ" sz="4800" dirty="0" smtClean="0"/>
              <a:t>Free, paid, trusted and private </a:t>
            </a:r>
            <a:br>
              <a:rPr lang="en-NZ" sz="4800" dirty="0" smtClean="0"/>
            </a:br>
            <a:r>
              <a:rPr lang="en-NZ" dirty="0" smtClean="0">
                <a:solidFill>
                  <a:srgbClr val="FF39E7"/>
                </a:solidFill>
              </a:rPr>
              <a:t>prebuilt containers and apps</a:t>
            </a:r>
          </a:p>
        </p:txBody>
      </p:sp>
    </p:spTree>
    <p:extLst>
      <p:ext uri="{BB962C8B-B14F-4D97-AF65-F5344CB8AC3E}">
        <p14:creationId xmlns:p14="http://schemas.microsoft.com/office/powerpoint/2010/main" val="411410610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523629"/>
          </a:xfrm>
        </p:spPr>
        <p:txBody>
          <a:bodyPr/>
          <a:lstStyle/>
          <a:p>
            <a:r>
              <a:rPr lang="en-NZ" dirty="0" smtClean="0"/>
              <a:t>Signing </a:t>
            </a:r>
            <a:r>
              <a:rPr lang="en-NZ" dirty="0" smtClean="0">
                <a:solidFill>
                  <a:srgbClr val="FF39E7"/>
                </a:solidFill>
              </a:rPr>
              <a:t>helps with trust</a:t>
            </a:r>
            <a:r>
              <a:rPr lang="en-NZ" dirty="0" smtClean="0"/>
              <a:t/>
            </a:r>
            <a:br>
              <a:rPr lang="en-NZ" dirty="0" smtClean="0"/>
            </a:br>
            <a:r>
              <a:rPr lang="en-NZ" sz="4800" dirty="0" smtClean="0"/>
              <a:t>Signing an image, container or containerised app can help determine its origin.</a:t>
            </a:r>
          </a:p>
        </p:txBody>
      </p:sp>
    </p:spTree>
    <p:extLst>
      <p:ext uri="{BB962C8B-B14F-4D97-AF65-F5344CB8AC3E}">
        <p14:creationId xmlns:p14="http://schemas.microsoft.com/office/powerpoint/2010/main" val="91894592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3" y="1697062"/>
            <a:ext cx="11887200" cy="3529171"/>
          </a:xfrm>
        </p:spPr>
        <p:txBody>
          <a:bodyPr/>
          <a:lstStyle/>
          <a:p>
            <a:pPr algn="ctr"/>
            <a:r>
              <a:rPr lang="en-NZ" sz="8000" dirty="0"/>
              <a:t>c</a:t>
            </a:r>
            <a:r>
              <a:rPr lang="en-NZ" sz="8000" dirty="0" smtClean="0"/>
              <a:t>heck</a:t>
            </a:r>
            <a:br>
              <a:rPr lang="en-NZ" sz="8000" dirty="0" smtClean="0"/>
            </a:br>
            <a:r>
              <a:rPr lang="en-NZ" sz="8000" dirty="0" smtClean="0">
                <a:solidFill>
                  <a:srgbClr val="FF39E7"/>
                </a:solidFill>
              </a:rPr>
              <a:t>decide</a:t>
            </a:r>
            <a:br>
              <a:rPr lang="en-NZ" sz="8000" dirty="0" smtClean="0">
                <a:solidFill>
                  <a:srgbClr val="FF39E7"/>
                </a:solidFill>
              </a:rPr>
            </a:br>
            <a:r>
              <a:rPr lang="en-NZ" sz="8000" dirty="0" smtClean="0">
                <a:solidFill>
                  <a:schemeClr val="tx1"/>
                </a:solidFill>
              </a:rPr>
              <a:t>run</a:t>
            </a:r>
          </a:p>
        </p:txBody>
      </p:sp>
    </p:spTree>
    <p:extLst>
      <p:ext uri="{BB962C8B-B14F-4D97-AF65-F5344CB8AC3E}">
        <p14:creationId xmlns:p14="http://schemas.microsoft.com/office/powerpoint/2010/main" val="6832148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97245"/>
          </a:xfrm>
        </p:spPr>
        <p:txBody>
          <a:bodyPr/>
          <a:lstStyle/>
          <a:p>
            <a:r>
              <a:rPr lang="en-NZ" dirty="0" smtClean="0">
                <a:solidFill>
                  <a:schemeClr val="accent3">
                    <a:lumMod val="60000"/>
                    <a:lumOff val="40000"/>
                  </a:schemeClr>
                </a:solidFill>
              </a:rPr>
              <a:t>Vulnerability</a:t>
            </a:r>
            <a:r>
              <a:rPr lang="en-NZ" dirty="0" smtClean="0">
                <a:solidFill>
                  <a:srgbClr val="505050"/>
                </a:solidFill>
              </a:rPr>
              <a:t> </a:t>
            </a:r>
            <a:r>
              <a:rPr lang="en-NZ" dirty="0" smtClean="0">
                <a:solidFill>
                  <a:srgbClr val="FF39E7"/>
                </a:solidFill>
              </a:rPr>
              <a:t>Management</a:t>
            </a:r>
            <a:br>
              <a:rPr lang="en-NZ" dirty="0" smtClean="0">
                <a:solidFill>
                  <a:srgbClr val="FF39E7"/>
                </a:solidFill>
              </a:rPr>
            </a:br>
            <a:r>
              <a:rPr lang="en-NZ" dirty="0" smtClean="0">
                <a:solidFill>
                  <a:srgbClr val="505050"/>
                </a:solidFill>
              </a:rPr>
              <a:t>and Updates</a:t>
            </a:r>
          </a:p>
        </p:txBody>
      </p:sp>
    </p:spTree>
    <p:extLst>
      <p:ext uri="{BB962C8B-B14F-4D97-AF65-F5344CB8AC3E}">
        <p14:creationId xmlns:p14="http://schemas.microsoft.com/office/powerpoint/2010/main" val="24250484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200187"/>
          </a:xfrm>
        </p:spPr>
        <p:txBody>
          <a:bodyPr/>
          <a:lstStyle/>
          <a:p>
            <a:r>
              <a:rPr lang="en-NZ" dirty="0" smtClean="0"/>
              <a:t>Patching the stack</a:t>
            </a:r>
          </a:p>
        </p:txBody>
      </p:sp>
      <p:sp>
        <p:nvSpPr>
          <p:cNvPr id="4" name="Rectangle 3"/>
          <p:cNvSpPr/>
          <p:nvPr/>
        </p:nvSpPr>
        <p:spPr bwMode="auto">
          <a:xfrm>
            <a:off x="9314581" y="2345134"/>
            <a:ext cx="2880320"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 name="Rectangle 4"/>
          <p:cNvSpPr/>
          <p:nvPr/>
        </p:nvSpPr>
        <p:spPr bwMode="auto">
          <a:xfrm>
            <a:off x="10250685" y="3425254"/>
            <a:ext cx="194421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11330805" y="4577382"/>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10106669" y="4577382"/>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 name="Rectangle 7"/>
          <p:cNvSpPr/>
          <p:nvPr/>
        </p:nvSpPr>
        <p:spPr bwMode="auto">
          <a:xfrm>
            <a:off x="8810525" y="4577382"/>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9" name="Rectangle 8"/>
          <p:cNvSpPr/>
          <p:nvPr/>
        </p:nvSpPr>
        <p:spPr bwMode="auto">
          <a:xfrm>
            <a:off x="7514381" y="4577382"/>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0" name="Rectangle 9"/>
          <p:cNvSpPr/>
          <p:nvPr/>
        </p:nvSpPr>
        <p:spPr bwMode="auto">
          <a:xfrm>
            <a:off x="6218237" y="4577382"/>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1" name="Rectangle 10"/>
          <p:cNvSpPr/>
          <p:nvPr/>
        </p:nvSpPr>
        <p:spPr bwMode="auto">
          <a:xfrm>
            <a:off x="4922093" y="4577382"/>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 name="Rectangle 11"/>
          <p:cNvSpPr/>
          <p:nvPr/>
        </p:nvSpPr>
        <p:spPr bwMode="auto">
          <a:xfrm>
            <a:off x="3625949" y="4577382"/>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3" name="Rectangle 12"/>
          <p:cNvSpPr/>
          <p:nvPr/>
        </p:nvSpPr>
        <p:spPr bwMode="auto">
          <a:xfrm>
            <a:off x="7946429" y="3425254"/>
            <a:ext cx="194421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04053770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3857979"/>
          </a:xfrm>
        </p:spPr>
        <p:txBody>
          <a:bodyPr/>
          <a:lstStyle/>
          <a:p>
            <a:r>
              <a:rPr lang="en-NZ" sz="6600" dirty="0" smtClean="0"/>
              <a:t>Operating </a:t>
            </a:r>
            <a:r>
              <a:rPr lang="en-NZ" sz="6600" dirty="0" smtClean="0">
                <a:solidFill>
                  <a:srgbClr val="FF39E7"/>
                </a:solidFill>
              </a:rPr>
              <a:t>system</a:t>
            </a:r>
            <a:r>
              <a:rPr lang="en-NZ" sz="6600" dirty="0" smtClean="0"/>
              <a:t/>
            </a:r>
            <a:br>
              <a:rPr lang="en-NZ" sz="6600" dirty="0" smtClean="0"/>
            </a:br>
            <a:r>
              <a:rPr lang="en-NZ" sz="6600" dirty="0" smtClean="0"/>
              <a:t>Installed </a:t>
            </a:r>
            <a:r>
              <a:rPr lang="en-NZ" sz="6600" dirty="0" smtClean="0">
                <a:solidFill>
                  <a:srgbClr val="FF39E7"/>
                </a:solidFill>
              </a:rPr>
              <a:t>applications</a:t>
            </a:r>
            <a:r>
              <a:rPr lang="en-NZ" sz="6600" dirty="0" smtClean="0"/>
              <a:t> </a:t>
            </a:r>
            <a:br>
              <a:rPr lang="en-NZ" sz="6600" dirty="0" smtClean="0"/>
            </a:br>
            <a:r>
              <a:rPr lang="en-NZ" sz="6600" dirty="0" smtClean="0"/>
              <a:t>Installed </a:t>
            </a:r>
            <a:r>
              <a:rPr lang="en-NZ" sz="6600" dirty="0" smtClean="0">
                <a:solidFill>
                  <a:srgbClr val="FF39E7"/>
                </a:solidFill>
              </a:rPr>
              <a:t>services</a:t>
            </a:r>
            <a:br>
              <a:rPr lang="en-NZ" sz="6600" dirty="0" smtClean="0">
                <a:solidFill>
                  <a:srgbClr val="FF39E7"/>
                </a:solidFill>
              </a:rPr>
            </a:br>
            <a:r>
              <a:rPr lang="en-NZ" sz="6600" dirty="0" smtClean="0"/>
              <a:t>Containerisation </a:t>
            </a:r>
            <a:r>
              <a:rPr lang="en-NZ" sz="6600" dirty="0" smtClean="0">
                <a:solidFill>
                  <a:srgbClr val="FF39E7"/>
                </a:solidFill>
              </a:rPr>
              <a:t>software</a:t>
            </a:r>
          </a:p>
        </p:txBody>
      </p:sp>
    </p:spTree>
    <p:extLst>
      <p:ext uri="{BB962C8B-B14F-4D97-AF65-F5344CB8AC3E}">
        <p14:creationId xmlns:p14="http://schemas.microsoft.com/office/powerpoint/2010/main" val="60655193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81" y="1048990"/>
            <a:ext cx="11889564" cy="917575"/>
          </a:xfrm>
        </p:spPr>
        <p:txBody>
          <a:bodyPr/>
          <a:lstStyle/>
          <a:p>
            <a:pPr algn="ctr"/>
            <a:r>
              <a:rPr lang="en-NZ" dirty="0"/>
              <a:t>p</a:t>
            </a:r>
            <a:r>
              <a:rPr lang="en-NZ" dirty="0" smtClean="0"/>
              <a:t>atch every container instance and associated image</a:t>
            </a:r>
          </a:p>
        </p:txBody>
      </p:sp>
      <p:sp>
        <p:nvSpPr>
          <p:cNvPr id="7" name="Rectangle 6"/>
          <p:cNvSpPr/>
          <p:nvPr/>
        </p:nvSpPr>
        <p:spPr bwMode="auto">
          <a:xfrm>
            <a:off x="8954541" y="5585494"/>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 name="Rectangle 7"/>
          <p:cNvSpPr/>
          <p:nvPr/>
        </p:nvSpPr>
        <p:spPr bwMode="auto">
          <a:xfrm>
            <a:off x="7658397" y="5585494"/>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9" name="Rectangle 8"/>
          <p:cNvSpPr/>
          <p:nvPr/>
        </p:nvSpPr>
        <p:spPr bwMode="auto">
          <a:xfrm>
            <a:off x="6362253" y="5585494"/>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0" name="Rectangle 9"/>
          <p:cNvSpPr/>
          <p:nvPr/>
        </p:nvSpPr>
        <p:spPr bwMode="auto">
          <a:xfrm>
            <a:off x="5066109" y="5585494"/>
            <a:ext cx="864096" cy="792088"/>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1" name="Rectangle 10"/>
          <p:cNvSpPr/>
          <p:nvPr/>
        </p:nvSpPr>
        <p:spPr bwMode="auto">
          <a:xfrm>
            <a:off x="3769965" y="5585494"/>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 name="Rectangle 11"/>
          <p:cNvSpPr/>
          <p:nvPr/>
        </p:nvSpPr>
        <p:spPr bwMode="auto">
          <a:xfrm>
            <a:off x="2473821" y="5585494"/>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4" name="Rectangle 13"/>
          <p:cNvSpPr/>
          <p:nvPr/>
        </p:nvSpPr>
        <p:spPr bwMode="auto">
          <a:xfrm>
            <a:off x="7586389" y="4505374"/>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5" name="Rectangle 14"/>
          <p:cNvSpPr/>
          <p:nvPr/>
        </p:nvSpPr>
        <p:spPr bwMode="auto">
          <a:xfrm>
            <a:off x="6362253" y="4505374"/>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6" name="Rectangle 15"/>
          <p:cNvSpPr/>
          <p:nvPr/>
        </p:nvSpPr>
        <p:spPr bwMode="auto">
          <a:xfrm>
            <a:off x="5066109" y="4505374"/>
            <a:ext cx="864096" cy="792088"/>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7" name="Rectangle 16"/>
          <p:cNvSpPr/>
          <p:nvPr/>
        </p:nvSpPr>
        <p:spPr bwMode="auto">
          <a:xfrm>
            <a:off x="3769965" y="4505374"/>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0" name="Rectangle 19"/>
          <p:cNvSpPr/>
          <p:nvPr/>
        </p:nvSpPr>
        <p:spPr bwMode="auto">
          <a:xfrm>
            <a:off x="6362253" y="3353246"/>
            <a:ext cx="864096" cy="792088"/>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1" name="Rectangle 20"/>
          <p:cNvSpPr/>
          <p:nvPr/>
        </p:nvSpPr>
        <p:spPr bwMode="auto">
          <a:xfrm>
            <a:off x="5066109" y="3353246"/>
            <a:ext cx="864096" cy="792088"/>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67347886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200187"/>
          </a:xfrm>
        </p:spPr>
        <p:txBody>
          <a:bodyPr/>
          <a:lstStyle/>
          <a:p>
            <a:r>
              <a:rPr lang="en-NZ" dirty="0" smtClean="0">
                <a:solidFill>
                  <a:schemeClr val="accent3">
                    <a:lumMod val="60000"/>
                    <a:lumOff val="40000"/>
                  </a:schemeClr>
                </a:solidFill>
              </a:rPr>
              <a:t>Isolate</a:t>
            </a:r>
            <a:r>
              <a:rPr lang="en-NZ" dirty="0" smtClean="0">
                <a:solidFill>
                  <a:srgbClr val="505050"/>
                </a:solidFill>
              </a:rPr>
              <a:t> your containers</a:t>
            </a:r>
            <a:endParaRPr lang="en-US" dirty="0">
              <a:solidFill>
                <a:srgbClr val="505050"/>
              </a:solidFill>
            </a:endParaRPr>
          </a:p>
        </p:txBody>
      </p:sp>
    </p:spTree>
    <p:extLst>
      <p:ext uri="{BB962C8B-B14F-4D97-AF65-F5344CB8AC3E}">
        <p14:creationId xmlns:p14="http://schemas.microsoft.com/office/powerpoint/2010/main" val="418250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6373" y="2091881"/>
            <a:ext cx="10363729" cy="2810763"/>
          </a:xfrm>
          <a:prstGeom prst="rect">
            <a:avLst/>
          </a:prstGeom>
        </p:spPr>
      </p:pic>
    </p:spTree>
    <p:extLst>
      <p:ext uri="{BB962C8B-B14F-4D97-AF65-F5344CB8AC3E}">
        <p14:creationId xmlns:p14="http://schemas.microsoft.com/office/powerpoint/2010/main" val="3105035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85989" y="256902"/>
            <a:ext cx="4608512" cy="4752529"/>
            <a:chOff x="3985989" y="616942"/>
            <a:chExt cx="4608512" cy="4752529"/>
          </a:xfrm>
        </p:grpSpPr>
        <p:sp>
          <p:nvSpPr>
            <p:cNvPr id="4" name="Rectangle 3"/>
            <p:cNvSpPr/>
            <p:nvPr/>
          </p:nvSpPr>
          <p:spPr bwMode="auto">
            <a:xfrm>
              <a:off x="3985989" y="616942"/>
              <a:ext cx="4608512" cy="4392488"/>
            </a:xfrm>
            <a:prstGeom prst="rect">
              <a:avLst/>
            </a:prstGeom>
            <a:solidFill>
              <a:schemeClr val="tx1"/>
            </a:solidFill>
            <a:ln w="3619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 name="Rectangle 4"/>
            <p:cNvSpPr/>
            <p:nvPr/>
          </p:nvSpPr>
          <p:spPr bwMode="auto">
            <a:xfrm>
              <a:off x="4418037" y="976982"/>
              <a:ext cx="3736032" cy="3240360"/>
            </a:xfrm>
            <a:prstGeom prst="rect">
              <a:avLst/>
            </a:prstGeom>
            <a:solidFill>
              <a:schemeClr val="bg2">
                <a:lumMod val="20000"/>
                <a:lumOff val="80000"/>
              </a:schemeClr>
            </a:solidFill>
            <a:ln w="3619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4562053" y="3857302"/>
              <a:ext cx="3456384" cy="607193"/>
            </a:xfrm>
            <a:prstGeom prst="rect">
              <a:avLst/>
            </a:prstGeom>
            <a:solidFill>
              <a:schemeClr val="accent3">
                <a:lumMod val="60000"/>
                <a:lumOff val="40000"/>
              </a:schemeClr>
            </a:solidFill>
            <a:ln w="3619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4706069" y="1193006"/>
              <a:ext cx="3168352" cy="1008112"/>
            </a:xfrm>
            <a:prstGeom prst="rect">
              <a:avLst/>
            </a:prstGeom>
            <a:solidFill>
              <a:schemeClr val="accent3">
                <a:lumMod val="60000"/>
                <a:lumOff val="40000"/>
              </a:schemeClr>
            </a:solidFill>
            <a:ln w="3619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 name="TextBox 7"/>
            <p:cNvSpPr txBox="1"/>
            <p:nvPr/>
          </p:nvSpPr>
          <p:spPr>
            <a:xfrm>
              <a:off x="5066109" y="1409030"/>
              <a:ext cx="2520280"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container</a:t>
              </a:r>
            </a:p>
          </p:txBody>
        </p:sp>
        <p:sp>
          <p:nvSpPr>
            <p:cNvPr id="9" name="TextBox 8"/>
            <p:cNvSpPr txBox="1"/>
            <p:nvPr/>
          </p:nvSpPr>
          <p:spPr>
            <a:xfrm>
              <a:off x="5066109" y="3857302"/>
              <a:ext cx="2520280"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hypervisor</a:t>
              </a:r>
            </a:p>
          </p:txBody>
        </p:sp>
        <p:sp>
          <p:nvSpPr>
            <p:cNvPr id="10" name="Rectangle 9"/>
            <p:cNvSpPr/>
            <p:nvPr/>
          </p:nvSpPr>
          <p:spPr bwMode="auto">
            <a:xfrm>
              <a:off x="4202013" y="4721399"/>
              <a:ext cx="4176464" cy="648072"/>
            </a:xfrm>
            <a:prstGeom prst="rect">
              <a:avLst/>
            </a:prstGeom>
            <a:solidFill>
              <a:schemeClr val="accent3">
                <a:lumMod val="60000"/>
                <a:lumOff val="40000"/>
              </a:schemeClr>
            </a:solidFill>
            <a:ln w="3619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 name="TextBox 11"/>
            <p:cNvSpPr txBox="1"/>
            <p:nvPr/>
          </p:nvSpPr>
          <p:spPr>
            <a:xfrm>
              <a:off x="4994101" y="4721398"/>
              <a:ext cx="2520280"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processor</a:t>
              </a:r>
            </a:p>
          </p:txBody>
        </p:sp>
      </p:grpSp>
      <p:sp>
        <p:nvSpPr>
          <p:cNvPr id="13" name="Title 1"/>
          <p:cNvSpPr txBox="1">
            <a:spLocks/>
          </p:cNvSpPr>
          <p:nvPr/>
        </p:nvSpPr>
        <p:spPr>
          <a:xfrm>
            <a:off x="241573" y="5225454"/>
            <a:ext cx="11889564" cy="1526572"/>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pPr algn="ctr"/>
            <a:r>
              <a:rPr lang="en-NZ" sz="4800" dirty="0" smtClean="0"/>
              <a:t>Protect base operating systems by </a:t>
            </a:r>
          </a:p>
          <a:p>
            <a:pPr algn="ctr"/>
            <a:r>
              <a:rPr lang="en-NZ" sz="4800" dirty="0" smtClean="0"/>
              <a:t>using virtual machines</a:t>
            </a:r>
          </a:p>
        </p:txBody>
      </p:sp>
    </p:spTree>
    <p:extLst>
      <p:ext uri="{BB962C8B-B14F-4D97-AF65-F5344CB8AC3E}">
        <p14:creationId xmlns:p14="http://schemas.microsoft.com/office/powerpoint/2010/main" val="409946448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3" y="2417142"/>
            <a:ext cx="11887200" cy="1858832"/>
          </a:xfrm>
        </p:spPr>
        <p:txBody>
          <a:bodyPr/>
          <a:lstStyle/>
          <a:p>
            <a:pPr algn="ctr"/>
            <a:r>
              <a:rPr lang="en-NZ" dirty="0" smtClean="0"/>
              <a:t>Use an entreprise grade host</a:t>
            </a:r>
            <a:br>
              <a:rPr lang="en-NZ" dirty="0" smtClean="0"/>
            </a:br>
            <a:r>
              <a:rPr lang="en-NZ" sz="4800" dirty="0" smtClean="0">
                <a:solidFill>
                  <a:srgbClr val="FF39E7"/>
                </a:solidFill>
              </a:rPr>
              <a:t>(and manage it as such)</a:t>
            </a:r>
          </a:p>
        </p:txBody>
      </p:sp>
    </p:spTree>
    <p:extLst>
      <p:ext uri="{BB962C8B-B14F-4D97-AF65-F5344CB8AC3E}">
        <p14:creationId xmlns:p14="http://schemas.microsoft.com/office/powerpoint/2010/main" val="388827653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3209229"/>
            <a:ext cx="11887200" cy="3520686"/>
          </a:xfrm>
        </p:spPr>
        <p:txBody>
          <a:bodyPr/>
          <a:lstStyle/>
          <a:p>
            <a:r>
              <a:rPr lang="en-NZ" dirty="0" smtClean="0"/>
              <a:t/>
            </a:r>
            <a:br>
              <a:rPr lang="en-NZ" dirty="0" smtClean="0"/>
            </a:br>
            <a:r>
              <a:rPr lang="en-NZ" dirty="0" smtClean="0"/>
              <a:t>Reduce your attack surface</a:t>
            </a:r>
            <a:br>
              <a:rPr lang="en-NZ" dirty="0" smtClean="0"/>
            </a:br>
            <a:r>
              <a:rPr lang="en-NZ" sz="4800" dirty="0" smtClean="0"/>
              <a:t>Minimise on host services to </a:t>
            </a:r>
            <a:r>
              <a:rPr lang="en-NZ" sz="4800" dirty="0" smtClean="0">
                <a:solidFill>
                  <a:schemeClr val="accent3">
                    <a:lumMod val="60000"/>
                    <a:lumOff val="40000"/>
                  </a:schemeClr>
                </a:solidFill>
              </a:rPr>
              <a:t>essentials only</a:t>
            </a:r>
            <a:r>
              <a:rPr lang="en-NZ" sz="4800" dirty="0" smtClean="0"/>
              <a:t> (ie. ssh + monitoring)</a:t>
            </a:r>
          </a:p>
        </p:txBody>
      </p:sp>
    </p:spTree>
    <p:extLst>
      <p:ext uri="{BB962C8B-B14F-4D97-AF65-F5344CB8AC3E}">
        <p14:creationId xmlns:p14="http://schemas.microsoft.com/office/powerpoint/2010/main" val="152942894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200187"/>
          </a:xfrm>
        </p:spPr>
        <p:txBody>
          <a:bodyPr/>
          <a:lstStyle/>
          <a:p>
            <a:r>
              <a:rPr lang="en-NZ" dirty="0" smtClean="0">
                <a:solidFill>
                  <a:srgbClr val="FF39E7"/>
                </a:solidFill>
              </a:rPr>
              <a:t>Defense</a:t>
            </a:r>
            <a:r>
              <a:rPr lang="en-NZ" dirty="0" smtClean="0">
                <a:solidFill>
                  <a:srgbClr val="505050"/>
                </a:solidFill>
              </a:rPr>
              <a:t> at every layer</a:t>
            </a:r>
          </a:p>
        </p:txBody>
      </p:sp>
    </p:spTree>
    <p:extLst>
      <p:ext uri="{BB962C8B-B14F-4D97-AF65-F5344CB8AC3E}">
        <p14:creationId xmlns:p14="http://schemas.microsoft.com/office/powerpoint/2010/main" val="125398135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02406"/>
          </a:xfrm>
        </p:spPr>
        <p:txBody>
          <a:bodyPr/>
          <a:lstStyle/>
          <a:p>
            <a:r>
              <a:rPr lang="en-NZ" dirty="0" smtClean="0"/>
              <a:t>Your application is still</a:t>
            </a:r>
            <a:br>
              <a:rPr lang="en-NZ" dirty="0" smtClean="0"/>
            </a:br>
            <a:r>
              <a:rPr lang="en-NZ" sz="4400" dirty="0" smtClean="0">
                <a:solidFill>
                  <a:schemeClr val="accent3">
                    <a:lumMod val="60000"/>
                    <a:lumOff val="40000"/>
                  </a:schemeClr>
                </a:solidFill>
              </a:rPr>
              <a:t>the most likely attack vector</a:t>
            </a:r>
          </a:p>
        </p:txBody>
      </p:sp>
    </p:spTree>
    <p:extLst>
      <p:ext uri="{BB962C8B-B14F-4D97-AF65-F5344CB8AC3E}">
        <p14:creationId xmlns:p14="http://schemas.microsoft.com/office/powerpoint/2010/main" val="121771717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a:t>
            </a:r>
            <a:endParaRPr lang="en-US" dirty="0"/>
          </a:p>
        </p:txBody>
      </p:sp>
    </p:spTree>
    <p:extLst>
      <p:ext uri="{BB962C8B-B14F-4D97-AF65-F5344CB8AC3E}">
        <p14:creationId xmlns:p14="http://schemas.microsoft.com/office/powerpoint/2010/main" val="181420465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200187"/>
          </a:xfrm>
        </p:spPr>
        <p:txBody>
          <a:bodyPr/>
          <a:lstStyle/>
          <a:p>
            <a:r>
              <a:rPr lang="en-NZ" dirty="0" smtClean="0">
                <a:solidFill>
                  <a:srgbClr val="FF39E7"/>
                </a:solidFill>
              </a:rPr>
              <a:t>Monitoring</a:t>
            </a:r>
            <a:r>
              <a:rPr lang="en-NZ" dirty="0" smtClean="0">
                <a:solidFill>
                  <a:srgbClr val="505050"/>
                </a:solidFill>
              </a:rPr>
              <a:t> your environment</a:t>
            </a:r>
          </a:p>
        </p:txBody>
      </p:sp>
    </p:spTree>
    <p:extLst>
      <p:ext uri="{BB962C8B-B14F-4D97-AF65-F5344CB8AC3E}">
        <p14:creationId xmlns:p14="http://schemas.microsoft.com/office/powerpoint/2010/main" val="343933388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3188427"/>
          </a:xfrm>
        </p:spPr>
        <p:txBody>
          <a:bodyPr/>
          <a:lstStyle/>
          <a:p>
            <a:r>
              <a:rPr lang="en-NZ" dirty="0" smtClean="0"/>
              <a:t>Watch your logs</a:t>
            </a:r>
            <a:br>
              <a:rPr lang="en-NZ" dirty="0" smtClean="0"/>
            </a:br>
            <a:r>
              <a:rPr lang="en-NZ" sz="4800" dirty="0" smtClean="0">
                <a:solidFill>
                  <a:srgbClr val="FF39E7"/>
                </a:solidFill>
              </a:rPr>
              <a:t>like actually, </a:t>
            </a:r>
            <a:br>
              <a:rPr lang="en-NZ" sz="4800" dirty="0" smtClean="0">
                <a:solidFill>
                  <a:srgbClr val="FF39E7"/>
                </a:solidFill>
              </a:rPr>
            </a:br>
            <a:r>
              <a:rPr lang="en-NZ" sz="4800" dirty="0" smtClean="0">
                <a:solidFill>
                  <a:srgbClr val="FF39E7"/>
                </a:solidFill>
              </a:rPr>
              <a:t>for real, </a:t>
            </a:r>
            <a:br>
              <a:rPr lang="en-NZ" sz="4800" dirty="0" smtClean="0">
                <a:solidFill>
                  <a:srgbClr val="FF39E7"/>
                </a:solidFill>
              </a:rPr>
            </a:br>
            <a:r>
              <a:rPr lang="en-NZ" sz="4800" dirty="0" smtClean="0">
                <a:solidFill>
                  <a:srgbClr val="FF39E7"/>
                </a:solidFill>
              </a:rPr>
              <a:t>not just when you’re debugging</a:t>
            </a:r>
          </a:p>
        </p:txBody>
      </p:sp>
    </p:spTree>
    <p:extLst>
      <p:ext uri="{BB962C8B-B14F-4D97-AF65-F5344CB8AC3E}">
        <p14:creationId xmlns:p14="http://schemas.microsoft.com/office/powerpoint/2010/main" val="420068849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81" y="2993206"/>
            <a:ext cx="6552728" cy="917575"/>
          </a:xfrm>
        </p:spPr>
        <p:txBody>
          <a:bodyPr/>
          <a:lstStyle/>
          <a:p>
            <a:r>
              <a:rPr lang="en-NZ" dirty="0" smtClean="0"/>
              <a:t>Monitor every layer</a:t>
            </a:r>
          </a:p>
        </p:txBody>
      </p:sp>
      <p:sp>
        <p:nvSpPr>
          <p:cNvPr id="3" name="Text Placeholder 2"/>
          <p:cNvSpPr>
            <a:spLocks noGrp="1"/>
          </p:cNvSpPr>
          <p:nvPr>
            <p:ph type="body" sz="quarter" idx="10"/>
          </p:nvPr>
        </p:nvSpPr>
        <p:spPr>
          <a:xfrm>
            <a:off x="5642173" y="0"/>
            <a:ext cx="6760939" cy="6846490"/>
          </a:xfrm>
        </p:spPr>
        <p:txBody>
          <a:bodyPr/>
          <a:lstStyle/>
          <a:p>
            <a:pPr algn="r"/>
            <a:r>
              <a:rPr lang="en-US" sz="5400" dirty="0" smtClean="0"/>
              <a:t>Base operating system</a:t>
            </a:r>
          </a:p>
          <a:p>
            <a:pPr algn="r"/>
            <a:r>
              <a:rPr lang="en-US" sz="5400" dirty="0" smtClean="0">
                <a:solidFill>
                  <a:srgbClr val="FF39E7"/>
                </a:solidFill>
              </a:rPr>
              <a:t>Virtualization layer</a:t>
            </a:r>
          </a:p>
          <a:p>
            <a:pPr algn="r"/>
            <a:r>
              <a:rPr lang="en-US" sz="5400" dirty="0" smtClean="0"/>
              <a:t>Container Orchestration</a:t>
            </a:r>
          </a:p>
          <a:p>
            <a:pPr algn="r"/>
            <a:r>
              <a:rPr lang="en-US" sz="5400" dirty="0" smtClean="0">
                <a:solidFill>
                  <a:srgbClr val="FF39E7"/>
                </a:solidFill>
              </a:rPr>
              <a:t>Application Components</a:t>
            </a:r>
          </a:p>
          <a:p>
            <a:pPr algn="r"/>
            <a:r>
              <a:rPr lang="en-US" sz="5400" dirty="0" smtClean="0"/>
              <a:t>Border Controls</a:t>
            </a:r>
          </a:p>
        </p:txBody>
      </p:sp>
    </p:spTree>
    <p:extLst>
      <p:ext uri="{BB962C8B-B14F-4D97-AF65-F5344CB8AC3E}">
        <p14:creationId xmlns:p14="http://schemas.microsoft.com/office/powerpoint/2010/main" val="347362131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573" y="2273126"/>
            <a:ext cx="6048672" cy="2197245"/>
          </a:xfrm>
        </p:spPr>
        <p:txBody>
          <a:bodyPr/>
          <a:lstStyle/>
          <a:p>
            <a:pPr algn="ctr"/>
            <a:r>
              <a:rPr lang="en-NZ" dirty="0" smtClean="0">
                <a:solidFill>
                  <a:srgbClr val="FF39E7"/>
                </a:solidFill>
              </a:rPr>
              <a:t>impact </a:t>
            </a:r>
            <a:r>
              <a:rPr lang="en-NZ" dirty="0">
                <a:solidFill>
                  <a:srgbClr val="FF39E7"/>
                </a:solidFill>
              </a:rPr>
              <a:t>of </a:t>
            </a:r>
            <a:r>
              <a:rPr lang="en-NZ" dirty="0" smtClean="0">
                <a:solidFill>
                  <a:srgbClr val="FF39E7"/>
                </a:solidFill>
              </a:rPr>
              <a:t>compromise</a:t>
            </a:r>
            <a:endParaRPr lang="en-US" dirty="0">
              <a:solidFill>
                <a:srgbClr val="FF39E7"/>
              </a:solidFill>
            </a:endParaRPr>
          </a:p>
        </p:txBody>
      </p:sp>
      <p:sp>
        <p:nvSpPr>
          <p:cNvPr id="3" name="Text Placeholder 2"/>
          <p:cNvSpPr>
            <a:spLocks noGrp="1"/>
          </p:cNvSpPr>
          <p:nvPr>
            <p:ph type="body" sz="quarter" idx="4294967295"/>
          </p:nvPr>
        </p:nvSpPr>
        <p:spPr>
          <a:xfrm>
            <a:off x="6074221" y="688950"/>
            <a:ext cx="5982544" cy="5365571"/>
          </a:xfrm>
        </p:spPr>
        <p:txBody>
          <a:bodyPr/>
          <a:lstStyle/>
          <a:p>
            <a:pPr marL="0" indent="0" algn="ctr">
              <a:buNone/>
            </a:pPr>
            <a:r>
              <a:rPr lang="en-NZ" dirty="0" smtClean="0"/>
              <a:t>container compromise</a:t>
            </a:r>
          </a:p>
          <a:p>
            <a:pPr marL="0" indent="0" algn="ctr">
              <a:buNone/>
            </a:pPr>
            <a:endParaRPr lang="en-NZ" dirty="0"/>
          </a:p>
          <a:p>
            <a:pPr marL="0" indent="0" algn="ctr">
              <a:buNone/>
            </a:pPr>
            <a:endParaRPr lang="en-NZ" dirty="0" smtClean="0"/>
          </a:p>
          <a:p>
            <a:pPr marL="0" indent="0" algn="ctr">
              <a:buNone/>
            </a:pPr>
            <a:r>
              <a:rPr lang="en-NZ" dirty="0" smtClean="0"/>
              <a:t> privileged </a:t>
            </a:r>
            <a:r>
              <a:rPr lang="en-NZ" dirty="0"/>
              <a:t>process </a:t>
            </a:r>
            <a:r>
              <a:rPr lang="en-NZ" dirty="0" smtClean="0"/>
              <a:t>compromise </a:t>
            </a:r>
          </a:p>
          <a:p>
            <a:pPr marL="0" indent="0" algn="ctr">
              <a:buNone/>
            </a:pPr>
            <a:endParaRPr lang="en-NZ" dirty="0" smtClean="0"/>
          </a:p>
          <a:p>
            <a:pPr marL="0" indent="0" algn="ctr">
              <a:buNone/>
            </a:pPr>
            <a:endParaRPr lang="en-NZ" dirty="0"/>
          </a:p>
          <a:p>
            <a:pPr marL="0" indent="0" algn="ctr">
              <a:buNone/>
            </a:pPr>
            <a:r>
              <a:rPr lang="en-NZ" dirty="0" smtClean="0"/>
              <a:t>host </a:t>
            </a:r>
            <a:r>
              <a:rPr lang="en-NZ" dirty="0"/>
              <a:t>compromise</a:t>
            </a:r>
            <a:endParaRPr lang="en-US" dirty="0"/>
          </a:p>
        </p:txBody>
      </p:sp>
      <p:sp>
        <p:nvSpPr>
          <p:cNvPr id="5" name="Down Arrow 4"/>
          <p:cNvSpPr/>
          <p:nvPr/>
        </p:nvSpPr>
        <p:spPr bwMode="auto">
          <a:xfrm>
            <a:off x="8810525" y="1625054"/>
            <a:ext cx="576064" cy="864096"/>
          </a:xfrm>
          <a:prstGeom prst="down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Down Arrow 5"/>
          <p:cNvSpPr/>
          <p:nvPr/>
        </p:nvSpPr>
        <p:spPr bwMode="auto">
          <a:xfrm>
            <a:off x="8810525" y="4361358"/>
            <a:ext cx="576064" cy="864096"/>
          </a:xfrm>
          <a:prstGeom prst="down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151455832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81" y="328910"/>
            <a:ext cx="11887200" cy="6186310"/>
          </a:xfrm>
        </p:spPr>
        <p:txBody>
          <a:bodyPr/>
          <a:lstStyle/>
          <a:p>
            <a:r>
              <a:rPr lang="en-US" sz="7200" dirty="0" smtClean="0">
                <a:solidFill>
                  <a:schemeClr val="accent3">
                    <a:lumMod val="60000"/>
                    <a:lumOff val="40000"/>
                  </a:schemeClr>
                </a:solidFill>
              </a:rPr>
              <a:t>Modern</a:t>
            </a:r>
            <a:r>
              <a:rPr lang="en-US" sz="7200" dirty="0" smtClean="0"/>
              <a:t> </a:t>
            </a:r>
            <a:br>
              <a:rPr lang="en-US" sz="7200" dirty="0" smtClean="0"/>
            </a:br>
            <a:r>
              <a:rPr lang="en-US" sz="7200" dirty="0" smtClean="0"/>
              <a:t>Architecture </a:t>
            </a:r>
            <a:br>
              <a:rPr lang="en-US" sz="7200" dirty="0" smtClean="0"/>
            </a:br>
            <a:r>
              <a:rPr lang="en-US" sz="7200" dirty="0" smtClean="0"/>
              <a:t>Security </a:t>
            </a:r>
            <a:br>
              <a:rPr lang="en-US" sz="7200" dirty="0" smtClean="0"/>
            </a:br>
            <a:r>
              <a:rPr lang="en-US" sz="7200" dirty="0" smtClean="0"/>
              <a:t>Series</a:t>
            </a:r>
            <a:endParaRPr lang="en-US" sz="7200" dirty="0"/>
          </a:p>
        </p:txBody>
      </p:sp>
    </p:spTree>
    <p:extLst>
      <p:ext uri="{BB962C8B-B14F-4D97-AF65-F5344CB8AC3E}">
        <p14:creationId xmlns:p14="http://schemas.microsoft.com/office/powerpoint/2010/main" val="313911615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200187"/>
          </a:xfrm>
        </p:spPr>
        <p:txBody>
          <a:bodyPr/>
          <a:lstStyle/>
          <a:p>
            <a:r>
              <a:rPr lang="en-NZ" dirty="0" smtClean="0">
                <a:solidFill>
                  <a:schemeClr val="bg2"/>
                </a:solidFill>
              </a:rPr>
              <a:t>Seek </a:t>
            </a:r>
            <a:r>
              <a:rPr lang="en-NZ" dirty="0" smtClean="0">
                <a:solidFill>
                  <a:srgbClr val="FF39E7"/>
                </a:solidFill>
              </a:rPr>
              <a:t>assurance</a:t>
            </a:r>
            <a:endParaRPr lang="en-NZ" dirty="0" smtClean="0">
              <a:solidFill>
                <a:srgbClr val="505050"/>
              </a:solidFill>
            </a:endParaRPr>
          </a:p>
        </p:txBody>
      </p:sp>
    </p:spTree>
    <p:extLst>
      <p:ext uri="{BB962C8B-B14F-4D97-AF65-F5344CB8AC3E}">
        <p14:creationId xmlns:p14="http://schemas.microsoft.com/office/powerpoint/2010/main" val="374407732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357568"/>
          </a:xfrm>
        </p:spPr>
        <p:txBody>
          <a:bodyPr/>
          <a:lstStyle/>
          <a:p>
            <a:r>
              <a:rPr lang="en-NZ" sz="6000" dirty="0" smtClean="0"/>
              <a:t>Frequently changing architectures</a:t>
            </a:r>
            <a:br>
              <a:rPr lang="en-NZ" sz="6000" dirty="0" smtClean="0"/>
            </a:br>
            <a:r>
              <a:rPr lang="en-NZ" sz="4800" dirty="0" smtClean="0">
                <a:solidFill>
                  <a:srgbClr val="FF39E7"/>
                </a:solidFill>
              </a:rPr>
              <a:t>require frequent assessment </a:t>
            </a:r>
            <a:br>
              <a:rPr lang="en-NZ" sz="4800" dirty="0" smtClean="0">
                <a:solidFill>
                  <a:srgbClr val="FF39E7"/>
                </a:solidFill>
              </a:rPr>
            </a:br>
            <a:r>
              <a:rPr lang="en-NZ" sz="4800" dirty="0" smtClean="0">
                <a:solidFill>
                  <a:srgbClr val="FF39E7"/>
                </a:solidFill>
              </a:rPr>
              <a:t>by someone who understands the tech</a:t>
            </a:r>
            <a:endParaRPr lang="en-US" sz="4800" dirty="0">
              <a:solidFill>
                <a:srgbClr val="FF39E7"/>
              </a:solidFill>
            </a:endParaRPr>
          </a:p>
        </p:txBody>
      </p:sp>
    </p:spTree>
    <p:extLst>
      <p:ext uri="{BB962C8B-B14F-4D97-AF65-F5344CB8AC3E}">
        <p14:creationId xmlns:p14="http://schemas.microsoft.com/office/powerpoint/2010/main" val="9248496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29605" y="904974"/>
            <a:ext cx="5328592" cy="5328592"/>
            <a:chOff x="673621" y="1337022"/>
            <a:chExt cx="5328592" cy="5328592"/>
          </a:xfrm>
        </p:grpSpPr>
        <p:sp>
          <p:nvSpPr>
            <p:cNvPr id="4" name="Rectangle 3"/>
            <p:cNvSpPr/>
            <p:nvPr/>
          </p:nvSpPr>
          <p:spPr bwMode="auto">
            <a:xfrm>
              <a:off x="673621" y="1337022"/>
              <a:ext cx="5328592" cy="5328592"/>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 name="Rectangle 4"/>
            <p:cNvSpPr/>
            <p:nvPr/>
          </p:nvSpPr>
          <p:spPr bwMode="auto">
            <a:xfrm>
              <a:off x="1249685" y="1985094"/>
              <a:ext cx="4104456" cy="4104456"/>
            </a:xfrm>
            <a:prstGeom prst="rect">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2041773" y="2849190"/>
              <a:ext cx="2520280" cy="2520280"/>
            </a:xfrm>
            <a:prstGeom prst="rect">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2689845" y="3569270"/>
              <a:ext cx="1152128" cy="115212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10" name="TextBox 9"/>
          <p:cNvSpPr txBox="1"/>
          <p:nvPr/>
        </p:nvSpPr>
        <p:spPr>
          <a:xfrm>
            <a:off x="6290245" y="5513486"/>
            <a:ext cx="5904656" cy="690445"/>
          </a:xfrm>
          <a:prstGeom prst="rect">
            <a:avLst/>
          </a:prstGeom>
          <a:noFill/>
        </p:spPr>
        <p:txBody>
          <a:bodyPr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w</a:t>
            </a:r>
            <a:r>
              <a:rPr lang="en-US" sz="2800" dirty="0" smtClean="0">
                <a:gradFill>
                  <a:gsLst>
                    <a:gs pos="2917">
                      <a:schemeClr val="tx1"/>
                    </a:gs>
                    <a:gs pos="30000">
                      <a:schemeClr val="tx1"/>
                    </a:gs>
                  </a:gsLst>
                  <a:lin ang="5400000" scaled="0"/>
                </a:gradFill>
              </a:rPr>
              <a:t>eb application penetration testing</a:t>
            </a:r>
          </a:p>
        </p:txBody>
      </p:sp>
      <p:sp>
        <p:nvSpPr>
          <p:cNvPr id="11" name="TextBox 10"/>
          <p:cNvSpPr txBox="1"/>
          <p:nvPr/>
        </p:nvSpPr>
        <p:spPr>
          <a:xfrm>
            <a:off x="6290245" y="1985094"/>
            <a:ext cx="3096344" cy="690445"/>
          </a:xfrm>
          <a:prstGeom prst="rect">
            <a:avLst/>
          </a:prstGeom>
          <a:noFill/>
        </p:spPr>
        <p:txBody>
          <a:bodyPr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c</a:t>
            </a:r>
            <a:r>
              <a:rPr lang="en-US" sz="2800" dirty="0" smtClean="0">
                <a:gradFill>
                  <a:gsLst>
                    <a:gs pos="2917">
                      <a:schemeClr val="tx1"/>
                    </a:gs>
                    <a:gs pos="30000">
                      <a:schemeClr val="tx1"/>
                    </a:gs>
                  </a:gsLst>
                  <a:lin ang="5400000" scaled="0"/>
                </a:gradFill>
              </a:rPr>
              <a:t>ontainer fuzzing</a:t>
            </a:r>
          </a:p>
        </p:txBody>
      </p:sp>
      <p:sp>
        <p:nvSpPr>
          <p:cNvPr id="12" name="TextBox 11"/>
          <p:cNvSpPr txBox="1"/>
          <p:nvPr/>
        </p:nvSpPr>
        <p:spPr>
          <a:xfrm>
            <a:off x="6290245" y="832966"/>
            <a:ext cx="5904656" cy="690445"/>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container/host configuration review</a:t>
            </a:r>
          </a:p>
        </p:txBody>
      </p:sp>
      <p:sp>
        <p:nvSpPr>
          <p:cNvPr id="13" name="TextBox 12"/>
          <p:cNvSpPr txBox="1"/>
          <p:nvPr/>
        </p:nvSpPr>
        <p:spPr>
          <a:xfrm>
            <a:off x="6290245" y="3281238"/>
            <a:ext cx="3096344" cy="690445"/>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design review</a:t>
            </a:r>
          </a:p>
        </p:txBody>
      </p:sp>
      <p:sp>
        <p:nvSpPr>
          <p:cNvPr id="14" name="TextBox 13"/>
          <p:cNvSpPr txBox="1"/>
          <p:nvPr/>
        </p:nvSpPr>
        <p:spPr>
          <a:xfrm>
            <a:off x="6290245" y="4433366"/>
            <a:ext cx="4752528" cy="690445"/>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API and endpoint testing</a:t>
            </a:r>
          </a:p>
        </p:txBody>
      </p:sp>
    </p:spTree>
    <p:extLst>
      <p:ext uri="{BB962C8B-B14F-4D97-AF65-F5344CB8AC3E}">
        <p14:creationId xmlns:p14="http://schemas.microsoft.com/office/powerpoint/2010/main" val="184053221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6984687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505050"/>
                </a:solidFill>
              </a:rPr>
              <a:t>TL;DR</a:t>
            </a:r>
            <a:endParaRPr lang="en-US" dirty="0">
              <a:solidFill>
                <a:srgbClr val="505050"/>
              </a:solidFill>
            </a:endParaRPr>
          </a:p>
        </p:txBody>
      </p:sp>
      <p:sp>
        <p:nvSpPr>
          <p:cNvPr id="4" name="Text Placeholder 3"/>
          <p:cNvSpPr>
            <a:spLocks noGrp="1"/>
          </p:cNvSpPr>
          <p:nvPr>
            <p:ph type="body" sz="quarter" idx="10"/>
          </p:nvPr>
        </p:nvSpPr>
        <p:spPr>
          <a:xfrm>
            <a:off x="274638" y="1212850"/>
            <a:ext cx="11887200" cy="4876207"/>
          </a:xfrm>
        </p:spPr>
        <p:txBody>
          <a:bodyPr/>
          <a:lstStyle/>
          <a:p>
            <a:pPr algn="ctr"/>
            <a:r>
              <a:rPr lang="en-US" dirty="0" smtClean="0">
                <a:solidFill>
                  <a:srgbClr val="FF39E7"/>
                </a:solidFill>
              </a:rPr>
              <a:t>Container Fundamentals</a:t>
            </a:r>
          </a:p>
          <a:p>
            <a:pPr algn="ctr"/>
            <a:r>
              <a:rPr lang="en-US" sz="2800" i="1" dirty="0" smtClean="0">
                <a:solidFill>
                  <a:srgbClr val="505050"/>
                </a:solidFill>
              </a:rPr>
              <a:t>Some important points that are worth refreshing</a:t>
            </a:r>
          </a:p>
          <a:p>
            <a:pPr algn="ctr"/>
            <a:endParaRPr lang="en-US" dirty="0" smtClean="0">
              <a:solidFill>
                <a:srgbClr val="505050"/>
              </a:solidFill>
            </a:endParaRPr>
          </a:p>
          <a:p>
            <a:pPr algn="ctr"/>
            <a:r>
              <a:rPr lang="en-US" dirty="0" smtClean="0">
                <a:solidFill>
                  <a:srgbClr val="FF39E7"/>
                </a:solidFill>
              </a:rPr>
              <a:t>Prevention</a:t>
            </a:r>
          </a:p>
          <a:p>
            <a:pPr algn="ctr"/>
            <a:r>
              <a:rPr lang="en-US" sz="2800" i="1" dirty="0">
                <a:solidFill>
                  <a:srgbClr val="505050"/>
                </a:solidFill>
              </a:rPr>
              <a:t>Avoid common vulnerabilities and avoid mistakes</a:t>
            </a:r>
          </a:p>
          <a:p>
            <a:pPr algn="ctr"/>
            <a:endParaRPr lang="en-US" dirty="0" smtClean="0">
              <a:solidFill>
                <a:srgbClr val="505050"/>
              </a:solidFill>
            </a:endParaRPr>
          </a:p>
          <a:p>
            <a:pPr algn="ctr"/>
            <a:r>
              <a:rPr lang="en-US" dirty="0" smtClean="0">
                <a:solidFill>
                  <a:schemeClr val="accent3">
                    <a:lumMod val="60000"/>
                    <a:lumOff val="40000"/>
                  </a:schemeClr>
                </a:solidFill>
              </a:rPr>
              <a:t>Detection</a:t>
            </a:r>
          </a:p>
          <a:p>
            <a:pPr algn="ctr"/>
            <a:r>
              <a:rPr lang="en-US" sz="2800" i="1" dirty="0">
                <a:solidFill>
                  <a:srgbClr val="505050"/>
                </a:solidFill>
              </a:rPr>
              <a:t>Prepare for survival and response</a:t>
            </a:r>
          </a:p>
        </p:txBody>
      </p:sp>
    </p:spTree>
    <p:extLst>
      <p:ext uri="{BB962C8B-B14F-4D97-AF65-F5344CB8AC3E}">
        <p14:creationId xmlns:p14="http://schemas.microsoft.com/office/powerpoint/2010/main" val="358455809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Prevention</a:t>
            </a:r>
            <a:endParaRPr lang="en-US" dirty="0">
              <a:solidFill>
                <a:schemeClr val="tx1"/>
              </a:solidFill>
            </a:endParaRPr>
          </a:p>
        </p:txBody>
      </p:sp>
      <p:sp>
        <p:nvSpPr>
          <p:cNvPr id="4" name="Text Placeholder 3"/>
          <p:cNvSpPr>
            <a:spLocks noGrp="1"/>
          </p:cNvSpPr>
          <p:nvPr>
            <p:ph type="body" sz="quarter" idx="10"/>
          </p:nvPr>
        </p:nvSpPr>
        <p:spPr>
          <a:xfrm>
            <a:off x="274640" y="1212849"/>
            <a:ext cx="5486399" cy="5076261"/>
          </a:xfrm>
        </p:spPr>
        <p:txBody>
          <a:bodyPr/>
          <a:lstStyle/>
          <a:p>
            <a:pPr algn="ctr"/>
            <a:r>
              <a:rPr lang="en-US" dirty="0" smtClean="0">
                <a:solidFill>
                  <a:srgbClr val="FF39E7"/>
                </a:solidFill>
              </a:rPr>
              <a:t>Check your privilege</a:t>
            </a:r>
          </a:p>
          <a:p>
            <a:pPr algn="ctr"/>
            <a:r>
              <a:rPr lang="en-US" sz="2800" i="1" dirty="0" smtClean="0">
                <a:solidFill>
                  <a:srgbClr val="FFFFFF"/>
                </a:solidFill>
              </a:rPr>
              <a:t>Principle of least privilege at all stages</a:t>
            </a:r>
            <a:endParaRPr lang="en-US" dirty="0" smtClean="0">
              <a:solidFill>
                <a:srgbClr val="505050"/>
              </a:solidFill>
            </a:endParaRPr>
          </a:p>
          <a:p>
            <a:pPr algn="ctr"/>
            <a:r>
              <a:rPr lang="en-US" dirty="0" smtClean="0">
                <a:solidFill>
                  <a:srgbClr val="FF39E7"/>
                </a:solidFill>
              </a:rPr>
              <a:t>Use trusted sources</a:t>
            </a:r>
          </a:p>
          <a:p>
            <a:pPr algn="ctr"/>
            <a:r>
              <a:rPr lang="en-US" sz="2800" i="1" dirty="0" smtClean="0">
                <a:solidFill>
                  <a:srgbClr val="FFFFFF"/>
                </a:solidFill>
              </a:rPr>
              <a:t>Not all container images are equal</a:t>
            </a:r>
            <a:endParaRPr lang="en-US" dirty="0" smtClean="0">
              <a:solidFill>
                <a:srgbClr val="505050"/>
              </a:solidFill>
            </a:endParaRPr>
          </a:p>
          <a:p>
            <a:pPr algn="ctr"/>
            <a:r>
              <a:rPr lang="en-US" dirty="0" smtClean="0">
                <a:solidFill>
                  <a:schemeClr val="accent3">
                    <a:lumMod val="60000"/>
                    <a:lumOff val="40000"/>
                  </a:schemeClr>
                </a:solidFill>
              </a:rPr>
              <a:t>Vulnerability management and updates</a:t>
            </a:r>
          </a:p>
          <a:p>
            <a:pPr algn="ctr"/>
            <a:r>
              <a:rPr lang="en-US" sz="2800" i="1" dirty="0">
                <a:solidFill>
                  <a:srgbClr val="FFFFFF"/>
                </a:solidFill>
              </a:rPr>
              <a:t>Prepare for survival and response</a:t>
            </a:r>
          </a:p>
        </p:txBody>
      </p:sp>
      <p:sp>
        <p:nvSpPr>
          <p:cNvPr id="2" name="Text Placeholder 1"/>
          <p:cNvSpPr>
            <a:spLocks noGrp="1"/>
          </p:cNvSpPr>
          <p:nvPr>
            <p:ph type="body" sz="quarter" idx="11"/>
          </p:nvPr>
        </p:nvSpPr>
        <p:spPr>
          <a:xfrm>
            <a:off x="6675440" y="1212849"/>
            <a:ext cx="5486399" cy="4901854"/>
          </a:xfrm>
        </p:spPr>
        <p:txBody>
          <a:bodyPr anchor="ctr"/>
          <a:lstStyle/>
          <a:p>
            <a:pPr algn="ctr"/>
            <a:r>
              <a:rPr lang="en-US" dirty="0" smtClean="0">
                <a:solidFill>
                  <a:srgbClr val="FF39E7"/>
                </a:solidFill>
              </a:rPr>
              <a:t>Isolate your containers</a:t>
            </a:r>
            <a:endParaRPr lang="en-US" dirty="0">
              <a:solidFill>
                <a:srgbClr val="FF39E7"/>
              </a:solidFill>
            </a:endParaRPr>
          </a:p>
          <a:p>
            <a:pPr algn="ctr"/>
            <a:r>
              <a:rPr lang="en-US" sz="2800" i="1" dirty="0">
                <a:solidFill>
                  <a:srgbClr val="FFFFFF"/>
                </a:solidFill>
              </a:rPr>
              <a:t>Principle of least privilege at all </a:t>
            </a:r>
            <a:r>
              <a:rPr lang="en-US" sz="2800" i="1" dirty="0" smtClean="0">
                <a:solidFill>
                  <a:srgbClr val="FFFFFF"/>
                </a:solidFill>
              </a:rPr>
              <a:t>stages</a:t>
            </a:r>
          </a:p>
          <a:p>
            <a:pPr algn="ctr"/>
            <a:endParaRPr lang="en-US" i="1" dirty="0">
              <a:solidFill>
                <a:srgbClr val="505050"/>
              </a:solidFill>
            </a:endParaRPr>
          </a:p>
          <a:p>
            <a:pPr algn="ctr"/>
            <a:r>
              <a:rPr lang="en-US" dirty="0" smtClean="0">
                <a:solidFill>
                  <a:srgbClr val="FF39E7"/>
                </a:solidFill>
              </a:rPr>
              <a:t>Layer your defenses</a:t>
            </a:r>
            <a:endParaRPr lang="en-US" dirty="0">
              <a:solidFill>
                <a:srgbClr val="FF39E7"/>
              </a:solidFill>
            </a:endParaRPr>
          </a:p>
          <a:p>
            <a:pPr algn="ctr"/>
            <a:r>
              <a:rPr lang="en-US" sz="2800" i="1" dirty="0">
                <a:solidFill>
                  <a:srgbClr val="FFFFFF"/>
                </a:solidFill>
              </a:rPr>
              <a:t>Principle of least privilege at all stages</a:t>
            </a:r>
          </a:p>
          <a:p>
            <a:pPr algn="ctr"/>
            <a:endParaRPr lang="en-US" i="1" dirty="0">
              <a:solidFill>
                <a:srgbClr val="505050"/>
              </a:solidFill>
            </a:endParaRPr>
          </a:p>
          <a:p>
            <a:endParaRPr lang="en-US" dirty="0"/>
          </a:p>
        </p:txBody>
      </p:sp>
    </p:spTree>
    <p:extLst>
      <p:ext uri="{BB962C8B-B14F-4D97-AF65-F5344CB8AC3E}">
        <p14:creationId xmlns:p14="http://schemas.microsoft.com/office/powerpoint/2010/main" val="189256033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Detection</a:t>
            </a:r>
            <a:endParaRPr lang="en-US" dirty="0">
              <a:solidFill>
                <a:schemeClr val="tx1"/>
              </a:solidFill>
            </a:endParaRPr>
          </a:p>
        </p:txBody>
      </p:sp>
      <p:sp>
        <p:nvSpPr>
          <p:cNvPr id="4" name="Text Placeholder 3"/>
          <p:cNvSpPr>
            <a:spLocks noGrp="1"/>
          </p:cNvSpPr>
          <p:nvPr>
            <p:ph type="body" sz="quarter" idx="10"/>
          </p:nvPr>
        </p:nvSpPr>
        <p:spPr>
          <a:xfrm>
            <a:off x="313581" y="2417142"/>
            <a:ext cx="5486399" cy="1567609"/>
          </a:xfrm>
        </p:spPr>
        <p:txBody>
          <a:bodyPr anchor="ctr"/>
          <a:lstStyle/>
          <a:p>
            <a:pPr algn="ctr"/>
            <a:r>
              <a:rPr lang="en-US" dirty="0" smtClean="0">
                <a:solidFill>
                  <a:srgbClr val="FF39E7"/>
                </a:solidFill>
              </a:rPr>
              <a:t>Monitoring and Logging</a:t>
            </a:r>
          </a:p>
          <a:p>
            <a:pPr algn="ctr"/>
            <a:r>
              <a:rPr lang="en-US" sz="2800" i="1" dirty="0" smtClean="0">
                <a:solidFill>
                  <a:srgbClr val="FFFFFF"/>
                </a:solidFill>
              </a:rPr>
              <a:t>Log and monitor all layers of your deployment architecture</a:t>
            </a:r>
            <a:endParaRPr lang="en-US" dirty="0" smtClean="0">
              <a:solidFill>
                <a:srgbClr val="505050"/>
              </a:solidFill>
            </a:endParaRPr>
          </a:p>
        </p:txBody>
      </p:sp>
      <p:sp>
        <p:nvSpPr>
          <p:cNvPr id="2" name="Text Placeholder 1"/>
          <p:cNvSpPr>
            <a:spLocks noGrp="1"/>
          </p:cNvSpPr>
          <p:nvPr>
            <p:ph type="body" sz="quarter" idx="11"/>
          </p:nvPr>
        </p:nvSpPr>
        <p:spPr>
          <a:xfrm>
            <a:off x="6675440" y="2385477"/>
            <a:ext cx="5486399" cy="2556597"/>
          </a:xfrm>
        </p:spPr>
        <p:txBody>
          <a:bodyPr anchor="ctr"/>
          <a:lstStyle/>
          <a:p>
            <a:pPr algn="ctr"/>
            <a:r>
              <a:rPr lang="en-US" dirty="0" smtClean="0">
                <a:solidFill>
                  <a:srgbClr val="FF39E7"/>
                </a:solidFill>
              </a:rPr>
              <a:t>Seek Assurance</a:t>
            </a:r>
          </a:p>
          <a:p>
            <a:pPr algn="ctr"/>
            <a:r>
              <a:rPr lang="en-US" sz="2800" i="1" dirty="0" smtClean="0">
                <a:solidFill>
                  <a:srgbClr val="FFFFFF"/>
                </a:solidFill>
              </a:rPr>
              <a:t>Get appropriate penetration testing of both application and infrastructure components</a:t>
            </a:r>
          </a:p>
          <a:p>
            <a:endParaRPr lang="en-US" dirty="0"/>
          </a:p>
        </p:txBody>
      </p:sp>
    </p:spTree>
    <p:extLst>
      <p:ext uri="{BB962C8B-B14F-4D97-AF65-F5344CB8AC3E}">
        <p14:creationId xmlns:p14="http://schemas.microsoft.com/office/powerpoint/2010/main" val="74649552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Links and Resources</a:t>
            </a:r>
          </a:p>
        </p:txBody>
      </p:sp>
      <p:sp>
        <p:nvSpPr>
          <p:cNvPr id="3" name="Text Placeholder 2"/>
          <p:cNvSpPr>
            <a:spLocks noGrp="1"/>
          </p:cNvSpPr>
          <p:nvPr>
            <p:ph type="body" sz="quarter" idx="10"/>
          </p:nvPr>
        </p:nvSpPr>
        <p:spPr>
          <a:xfrm>
            <a:off x="274638" y="1212850"/>
            <a:ext cx="11887200" cy="3334246"/>
          </a:xfrm>
        </p:spPr>
        <p:txBody>
          <a:bodyPr/>
          <a:lstStyle/>
          <a:p>
            <a:r>
              <a:rPr lang="en-US" dirty="0" smtClean="0">
                <a:solidFill>
                  <a:srgbClr val="FF39E7"/>
                </a:solidFill>
              </a:rPr>
              <a:t>Container Security Cheat sheet</a:t>
            </a:r>
          </a:p>
          <a:p>
            <a:r>
              <a:rPr lang="en-US" dirty="0" smtClean="0"/>
              <a:t>http</a:t>
            </a:r>
            <a:r>
              <a:rPr lang="en-US" dirty="0"/>
              <a:t>://container-solutions.com/content/uploads/2015/06/15.06.15_DockerCheatSheet_A2.</a:t>
            </a:r>
            <a:r>
              <a:rPr lang="en-US" dirty="0" smtClean="0"/>
              <a:t>pdf</a:t>
            </a:r>
          </a:p>
          <a:p>
            <a:r>
              <a:rPr lang="en-US" dirty="0" err="1" smtClean="0">
                <a:solidFill>
                  <a:srgbClr val="FF39E7"/>
                </a:solidFill>
              </a:rPr>
              <a:t>Docker</a:t>
            </a:r>
            <a:r>
              <a:rPr lang="en-US" dirty="0" smtClean="0">
                <a:solidFill>
                  <a:srgbClr val="FF39E7"/>
                </a:solidFill>
              </a:rPr>
              <a:t> Security Benchmark Tool</a:t>
            </a:r>
            <a:endParaRPr lang="en-US" dirty="0">
              <a:solidFill>
                <a:srgbClr val="FF39E7"/>
              </a:solidFill>
            </a:endParaRPr>
          </a:p>
          <a:p>
            <a:r>
              <a:rPr lang="en-US" dirty="0"/>
              <a:t>https://github.com/docker/docker-bench-</a:t>
            </a:r>
            <a:r>
              <a:rPr lang="en-US" dirty="0" smtClean="0"/>
              <a:t>security</a:t>
            </a:r>
          </a:p>
        </p:txBody>
      </p:sp>
    </p:spTree>
    <p:extLst>
      <p:ext uri="{BB962C8B-B14F-4D97-AF65-F5344CB8AC3E}">
        <p14:creationId xmlns:p14="http://schemas.microsoft.com/office/powerpoint/2010/main" val="39461811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4" name="Rectangle 3"/>
          <p:cNvSpPr/>
          <p:nvPr/>
        </p:nvSpPr>
        <p:spPr>
          <a:xfrm>
            <a:off x="1087513" y="5767492"/>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endParaRPr lang="en-US" sz="2040" i="1" dirty="0">
              <a:solidFill>
                <a:srgbClr val="000000"/>
              </a:solidFill>
              <a:latin typeface="Segoe UI Light"/>
            </a:endParaRPr>
          </a:p>
        </p:txBody>
      </p:sp>
      <p:sp>
        <p:nvSpPr>
          <p:cNvPr id="3" name="Rectangle 2"/>
          <p:cNvSpPr/>
          <p:nvPr/>
        </p:nvSpPr>
        <p:spPr>
          <a:xfrm>
            <a:off x="1087514" y="4075546"/>
            <a:ext cx="5679571"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endParaRPr lang="en-US" sz="1632" dirty="0">
              <a:solidFill>
                <a:srgbClr val="000000"/>
              </a:solidFill>
              <a:cs typeface="Segoe UI" panose="020B0502040204020203" pitchFamily="34" charset="0"/>
            </a:endParaRPr>
          </a:p>
        </p:txBody>
      </p:sp>
      <p:sp>
        <p:nvSpPr>
          <p:cNvPr id="7" name="Rectangle 6"/>
          <p:cNvSpPr/>
          <p:nvPr/>
        </p:nvSpPr>
        <p:spPr>
          <a:xfrm>
            <a:off x="6609574" y="3694217"/>
            <a:ext cx="4188187" cy="1115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endParaRPr lang="en-US" sz="1632" dirty="0">
              <a:solidFill>
                <a:srgbClr val="000000"/>
              </a:solidFill>
              <a:cs typeface="Segoe UI" panose="020B0502040204020203" pitchFamily="34" charset="0"/>
            </a:endParaRPr>
          </a:p>
        </p:txBody>
      </p:sp>
      <p:sp>
        <p:nvSpPr>
          <p:cNvPr id="6" name="Rectangle 5"/>
          <p:cNvSpPr/>
          <p:nvPr/>
        </p:nvSpPr>
        <p:spPr>
          <a:xfrm>
            <a:off x="6609576" y="2848244"/>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endParaRPr lang="en-US" sz="1632" dirty="0">
              <a:solidFill>
                <a:srgbClr val="000000"/>
              </a:solidFill>
              <a:cs typeface="Segoe UI" panose="020B0502040204020203" pitchFamily="34" charset="0"/>
            </a:endParaRPr>
          </a:p>
        </p:txBody>
      </p:sp>
      <p:sp>
        <p:nvSpPr>
          <p:cNvPr id="8" name="Rectangle 7"/>
          <p:cNvSpPr/>
          <p:nvPr/>
        </p:nvSpPr>
        <p:spPr>
          <a:xfrm>
            <a:off x="1087514" y="2848245"/>
            <a:ext cx="4360956" cy="505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Securing </a:t>
            </a:r>
            <a:r>
              <a:rPr lang="en-US" sz="2448" dirty="0" err="1" smtClean="0">
                <a:solidFill>
                  <a:srgbClr val="000000"/>
                </a:solidFill>
                <a:latin typeface="Segoe UI Light"/>
                <a:cs typeface="Segoe UI" panose="020B0502040204020203" pitchFamily="34" charset="0"/>
              </a:rPr>
              <a:t>Microservice</a:t>
            </a:r>
            <a:r>
              <a:rPr lang="en-US" sz="2448" dirty="0" smtClean="0">
                <a:solidFill>
                  <a:srgbClr val="000000"/>
                </a:solidFill>
                <a:latin typeface="Segoe UI Light"/>
                <a:cs typeface="Segoe UI" panose="020B0502040204020203" pitchFamily="34" charset="0"/>
              </a:rPr>
              <a:t> Architectures</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Thursday 10:40am</a:t>
            </a:r>
            <a:endParaRPr lang="en-US" sz="1632" dirty="0">
              <a:solidFill>
                <a:srgbClr val="000000"/>
              </a:solidFill>
              <a:latin typeface="Segoe UI Light"/>
              <a:cs typeface="Segoe UI" panose="020B0502040204020203" pitchFamily="34" charset="0"/>
            </a:endParaRPr>
          </a:p>
        </p:txBody>
      </p:sp>
      <p:sp>
        <p:nvSpPr>
          <p:cNvPr id="5" name="Rectangle 4"/>
          <p:cNvSpPr/>
          <p:nvPr/>
        </p:nvSpPr>
        <p:spPr>
          <a:xfrm>
            <a:off x="1087513" y="4921520"/>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endParaRPr lang="en-US" sz="1632" dirty="0">
              <a:solidFill>
                <a:srgbClr val="000000"/>
              </a:solidFill>
              <a:latin typeface="Segoe UI Light"/>
              <a:cs typeface="Segoe UI" panose="020B0502040204020203" pitchFamily="34" charset="0"/>
            </a:endParaRPr>
          </a:p>
        </p:txBody>
      </p:sp>
      <p:sp>
        <p:nvSpPr>
          <p:cNvPr id="9" name="Rectangle 8"/>
          <p:cNvSpPr/>
          <p:nvPr/>
        </p:nvSpPr>
        <p:spPr>
          <a:xfrm>
            <a:off x="6126600" y="4962420"/>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a:solidFill>
                  <a:srgbClr val="000000"/>
                </a:solidFill>
                <a:cs typeface="Segoe UI" panose="020B0502040204020203" pitchFamily="34" charset="0"/>
              </a:rPr>
              <a:t>Hub Happy Hour Wed </a:t>
            </a:r>
            <a:r>
              <a:rPr lang="en-US" sz="1632" dirty="0" smtClean="0">
                <a:solidFill>
                  <a:srgbClr val="000000"/>
                </a:solidFill>
                <a:cs typeface="Segoe UI" panose="020B0502040204020203" pitchFamily="34" charset="0"/>
              </a:rPr>
              <a:t>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Hub Happy Hour Thu 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75480" y="3992086"/>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3" name="TextBox 12"/>
          <p:cNvSpPr txBox="1"/>
          <p:nvPr/>
        </p:nvSpPr>
        <p:spPr>
          <a:xfrm>
            <a:off x="275480" y="4874808"/>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4" name="TextBox 13"/>
          <p:cNvSpPr txBox="1"/>
          <p:nvPr/>
        </p:nvSpPr>
        <p:spPr>
          <a:xfrm>
            <a:off x="275480" y="5698801"/>
            <a:ext cx="659525"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4</a:t>
            </a:r>
          </a:p>
        </p:txBody>
      </p:sp>
      <p:sp>
        <p:nvSpPr>
          <p:cNvPr id="15" name="TextBox 14"/>
          <p:cNvSpPr txBox="1"/>
          <p:nvPr/>
        </p:nvSpPr>
        <p:spPr>
          <a:xfrm>
            <a:off x="5912197" y="2772389"/>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5</a:t>
            </a:r>
          </a:p>
        </p:txBody>
      </p:sp>
      <p:sp>
        <p:nvSpPr>
          <p:cNvPr id="16" name="TextBox 15"/>
          <p:cNvSpPr txBox="1"/>
          <p:nvPr/>
        </p:nvSpPr>
        <p:spPr>
          <a:xfrm>
            <a:off x="5912197" y="3638763"/>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6</a:t>
            </a: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573" y="1913086"/>
            <a:ext cx="11887200" cy="4191360"/>
          </a:xfrm>
        </p:spPr>
        <p:txBody>
          <a:bodyPr/>
          <a:lstStyle/>
          <a:p>
            <a:r>
              <a:rPr lang="en-US" dirty="0" smtClean="0">
                <a:solidFill>
                  <a:srgbClr val="FF39E7"/>
                </a:solidFill>
              </a:rPr>
              <a:t>caution:</a:t>
            </a:r>
            <a:r>
              <a:rPr lang="en-US" dirty="0" smtClean="0"/>
              <a:t/>
            </a:r>
            <a:br>
              <a:rPr lang="en-US" dirty="0" smtClean="0"/>
            </a:br>
            <a:r>
              <a:rPr lang="en-US" dirty="0" smtClean="0">
                <a:solidFill>
                  <a:schemeClr val="bg2"/>
                </a:solidFill>
              </a:rPr>
              <a:t>fast paced field ahead </a:t>
            </a:r>
            <a:br>
              <a:rPr lang="en-US" dirty="0" smtClean="0">
                <a:solidFill>
                  <a:schemeClr val="bg2"/>
                </a:solidFill>
              </a:rPr>
            </a:br>
            <a:r>
              <a:rPr lang="en-US" dirty="0" smtClean="0">
                <a:solidFill>
                  <a:schemeClr val="bg2"/>
                </a:solidFill>
              </a:rPr>
              <a:t>watch for out of date content</a:t>
            </a:r>
            <a:br>
              <a:rPr lang="en-US" dirty="0" smtClean="0">
                <a:solidFill>
                  <a:schemeClr val="bg2"/>
                </a:solidFill>
              </a:rPr>
            </a:br>
            <a:endParaRPr lang="en-US" dirty="0" smtClean="0"/>
          </a:p>
        </p:txBody>
      </p:sp>
    </p:spTree>
    <p:extLst>
      <p:ext uri="{BB962C8B-B14F-4D97-AF65-F5344CB8AC3E}">
        <p14:creationId xmlns:p14="http://schemas.microsoft.com/office/powerpoint/2010/main" val="312317243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412325" y="647163"/>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5456" y="-21519"/>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493837" y="461185"/>
            <a:ext cx="8458200" cy="1846659"/>
          </a:xfrm>
          <a:prstGeom prst="rect">
            <a:avLst/>
          </a:prstGeom>
          <a:noFill/>
        </p:spPr>
        <p:txBody>
          <a:bodyPr wrap="square" lIns="182880" tIns="146304" rIns="182880" bIns="146304" rtlCol="0">
            <a:spAutoFit/>
          </a:bodyPr>
          <a:lstStyle/>
          <a:p>
            <a:pPr lvl="0">
              <a:lnSpc>
                <a:spcPct val="90000"/>
              </a:lnSpc>
              <a:spcBef>
                <a:spcPct val="20000"/>
              </a:spcBef>
              <a:buSzPct val="105000"/>
            </a:pPr>
            <a:r>
              <a:rPr lang="en-US" sz="4400" dirty="0">
                <a:gradFill>
                  <a:gsLst>
                    <a:gs pos="1250">
                      <a:schemeClr val="tx1"/>
                    </a:gs>
                    <a:gs pos="100000">
                      <a:schemeClr val="tx1"/>
                    </a:gs>
                  </a:gsLst>
                  <a:lin ang="5400000" scaled="0"/>
                </a:gradFill>
                <a:latin typeface="+mj-lt"/>
              </a:rPr>
              <a:t>Complete your </a:t>
            </a:r>
            <a:r>
              <a:rPr lang="en-US" sz="4400" dirty="0" smtClean="0">
                <a:gradFill>
                  <a:gsLst>
                    <a:gs pos="1250">
                      <a:schemeClr val="tx1"/>
                    </a:gs>
                    <a:gs pos="100000">
                      <a:schemeClr val="tx1"/>
                    </a:gs>
                  </a:gsLst>
                  <a:lin ang="5400000" scaled="0"/>
                </a:gradFill>
                <a:latin typeface="+mj-lt"/>
              </a:rPr>
              <a:t>session evaluation now </a:t>
            </a:r>
            <a:r>
              <a:rPr lang="en-US" sz="4400" dirty="0">
                <a:gradFill>
                  <a:gsLst>
                    <a:gs pos="1250">
                      <a:schemeClr val="tx1"/>
                    </a:gs>
                    <a:gs pos="100000">
                      <a:schemeClr val="tx1"/>
                    </a:gs>
                  </a:gsLst>
                  <a:lin ang="5400000" scaled="0"/>
                </a:gradFill>
                <a:latin typeface="+mj-lt"/>
              </a:rPr>
              <a:t>and </a:t>
            </a:r>
            <a:r>
              <a:rPr lang="en-US" sz="4400" dirty="0" smtClean="0">
                <a:gradFill>
                  <a:gsLst>
                    <a:gs pos="1250">
                      <a:schemeClr val="tx1"/>
                    </a:gs>
                    <a:gs pos="100000">
                      <a:schemeClr val="tx1"/>
                    </a:gs>
                  </a:gsLst>
                  <a:lin ang="5400000" scaled="0"/>
                </a:gradFill>
                <a:latin typeface="+mj-lt"/>
              </a:rPr>
              <a:t>be in to win!</a:t>
            </a:r>
            <a:endParaRPr lang="en-US" sz="4400" dirty="0">
              <a:gradFill>
                <a:gsLst>
                  <a:gs pos="1250">
                    <a:schemeClr val="tx1"/>
                  </a:gs>
                  <a:gs pos="100000">
                    <a:schemeClr val="tx1"/>
                  </a:gs>
                </a:gsLst>
                <a:lin ang="5400000" scaled="0"/>
              </a:gradFill>
              <a:latin typeface="+mj-lt"/>
            </a:endParaRP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pic>
        <p:nvPicPr>
          <p:cNvPr id="9" name="Picture 8"/>
          <p:cNvPicPr>
            <a:picLocks noChangeAspect="1"/>
          </p:cNvPicPr>
          <p:nvPr/>
        </p:nvPicPr>
        <p:blipFill>
          <a:blip r:embed="rId4"/>
          <a:stretch>
            <a:fillRect/>
          </a:stretch>
        </p:blipFill>
        <p:spPr>
          <a:xfrm>
            <a:off x="2007163" y="1897984"/>
            <a:ext cx="7431547" cy="4084329"/>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1384">
            <a:off x="982129" y="3014758"/>
            <a:ext cx="2050070" cy="2050070"/>
          </a:xfrm>
          <a:prstGeom prst="rect">
            <a:avLst/>
          </a:prstGeom>
          <a:effectLst>
            <a:glow rad="50800">
              <a:schemeClr val="tx1">
                <a:lumMod val="85000"/>
                <a:alpha val="40000"/>
              </a:schemeClr>
            </a:glo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78506">
            <a:off x="4107579" y="4583464"/>
            <a:ext cx="3230004" cy="2265197"/>
          </a:xfrm>
          <a:prstGeom prst="rect">
            <a:avLst/>
          </a:prstGeom>
          <a:effectLst>
            <a:outerShdw blurRad="50800" dist="50800" dir="5400000" algn="ctr" rotWithShape="0">
              <a:schemeClr val="tx1">
                <a:lumMod val="50000"/>
              </a:scheme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07808">
            <a:off x="8220421" y="3027652"/>
            <a:ext cx="2660322" cy="2660322"/>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spTree>
    <p:extLst>
      <p:ext uri="{BB962C8B-B14F-4D97-AF65-F5344CB8AC3E}">
        <p14:creationId xmlns:p14="http://schemas.microsoft.com/office/powerpoint/2010/main" val="2730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3" y="2417142"/>
            <a:ext cx="11887200" cy="1200187"/>
          </a:xfrm>
        </p:spPr>
        <p:txBody>
          <a:bodyPr/>
          <a:lstStyle/>
          <a:p>
            <a:r>
              <a:rPr lang="en-US" dirty="0" smtClean="0"/>
              <a:t>containers are </a:t>
            </a:r>
            <a:r>
              <a:rPr lang="en-US" dirty="0" smtClean="0">
                <a:solidFill>
                  <a:schemeClr val="accent3">
                    <a:lumMod val="60000"/>
                    <a:lumOff val="40000"/>
                  </a:schemeClr>
                </a:solidFill>
              </a:rPr>
              <a:t>here</a:t>
            </a:r>
            <a:endParaRPr lang="en-US" dirty="0">
              <a:solidFill>
                <a:schemeClr val="accent3">
                  <a:lumMod val="60000"/>
                  <a:lumOff val="40000"/>
                </a:schemeClr>
              </a:solidFill>
            </a:endParaRPr>
          </a:p>
        </p:txBody>
      </p:sp>
    </p:spTree>
    <p:extLst>
      <p:ext uri="{BB962C8B-B14F-4D97-AF65-F5344CB8AC3E}">
        <p14:creationId xmlns:p14="http://schemas.microsoft.com/office/powerpoint/2010/main" val="2565203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505050"/>
                </a:solidFill>
              </a:rPr>
              <a:t>In this talk</a:t>
            </a:r>
            <a:endParaRPr lang="en-US" dirty="0">
              <a:solidFill>
                <a:srgbClr val="505050"/>
              </a:solidFill>
            </a:endParaRPr>
          </a:p>
        </p:txBody>
      </p:sp>
      <p:sp>
        <p:nvSpPr>
          <p:cNvPr id="4" name="Text Placeholder 3"/>
          <p:cNvSpPr>
            <a:spLocks noGrp="1"/>
          </p:cNvSpPr>
          <p:nvPr>
            <p:ph type="body" sz="quarter" idx="10"/>
          </p:nvPr>
        </p:nvSpPr>
        <p:spPr>
          <a:xfrm>
            <a:off x="274638" y="1212850"/>
            <a:ext cx="11887200" cy="4876207"/>
          </a:xfrm>
        </p:spPr>
        <p:txBody>
          <a:bodyPr/>
          <a:lstStyle/>
          <a:p>
            <a:pPr algn="ctr"/>
            <a:r>
              <a:rPr lang="en-US" dirty="0" smtClean="0">
                <a:solidFill>
                  <a:srgbClr val="FF39E7"/>
                </a:solidFill>
              </a:rPr>
              <a:t>Container Fundamentals</a:t>
            </a:r>
          </a:p>
          <a:p>
            <a:pPr algn="ctr"/>
            <a:r>
              <a:rPr lang="en-US" sz="2800" i="1" dirty="0" smtClean="0">
                <a:solidFill>
                  <a:srgbClr val="505050"/>
                </a:solidFill>
              </a:rPr>
              <a:t>Some important points that are worth refreshing</a:t>
            </a:r>
          </a:p>
          <a:p>
            <a:pPr algn="ctr"/>
            <a:endParaRPr lang="en-US" dirty="0" smtClean="0">
              <a:solidFill>
                <a:srgbClr val="505050"/>
              </a:solidFill>
            </a:endParaRPr>
          </a:p>
          <a:p>
            <a:pPr algn="ctr"/>
            <a:r>
              <a:rPr lang="en-US" dirty="0" smtClean="0">
                <a:solidFill>
                  <a:srgbClr val="FF39E7"/>
                </a:solidFill>
              </a:rPr>
              <a:t>Prevention</a:t>
            </a:r>
          </a:p>
          <a:p>
            <a:pPr algn="ctr"/>
            <a:r>
              <a:rPr lang="en-US" sz="2800" i="1" dirty="0">
                <a:solidFill>
                  <a:srgbClr val="505050"/>
                </a:solidFill>
              </a:rPr>
              <a:t>Avoid common vulnerabilities and avoid mistakes</a:t>
            </a:r>
          </a:p>
          <a:p>
            <a:pPr algn="ctr"/>
            <a:endParaRPr lang="en-US" dirty="0" smtClean="0">
              <a:solidFill>
                <a:srgbClr val="505050"/>
              </a:solidFill>
            </a:endParaRPr>
          </a:p>
          <a:p>
            <a:pPr algn="ctr"/>
            <a:r>
              <a:rPr lang="en-US" dirty="0" smtClean="0">
                <a:solidFill>
                  <a:schemeClr val="accent3">
                    <a:lumMod val="60000"/>
                    <a:lumOff val="40000"/>
                  </a:schemeClr>
                </a:solidFill>
              </a:rPr>
              <a:t>Detection</a:t>
            </a:r>
          </a:p>
          <a:p>
            <a:pPr algn="ctr"/>
            <a:r>
              <a:rPr lang="en-US" sz="2800" i="1" dirty="0">
                <a:solidFill>
                  <a:srgbClr val="505050"/>
                </a:solidFill>
              </a:rPr>
              <a:t>Prepare for survival and response</a:t>
            </a:r>
          </a:p>
        </p:txBody>
      </p:sp>
    </p:spTree>
    <p:extLst>
      <p:ext uri="{BB962C8B-B14F-4D97-AF65-F5344CB8AC3E}">
        <p14:creationId xmlns:p14="http://schemas.microsoft.com/office/powerpoint/2010/main" val="3630492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 fundamentals</a:t>
            </a:r>
          </a:p>
        </p:txBody>
      </p:sp>
    </p:spTree>
    <p:extLst>
      <p:ext uri="{BB962C8B-B14F-4D97-AF65-F5344CB8AC3E}">
        <p14:creationId xmlns:p14="http://schemas.microsoft.com/office/powerpoint/2010/main" val="41985367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97245"/>
          </a:xfrm>
        </p:spPr>
        <p:txBody>
          <a:bodyPr/>
          <a:lstStyle/>
          <a:p>
            <a:r>
              <a:rPr lang="en-US" sz="4800" dirty="0" smtClean="0"/>
              <a:t>Language is hard</a:t>
            </a:r>
            <a:r>
              <a:rPr lang="en-US" dirty="0" smtClean="0"/>
              <a:t/>
            </a:r>
            <a:br>
              <a:rPr lang="en-US" dirty="0" smtClean="0"/>
            </a:br>
            <a:r>
              <a:rPr lang="en-US" dirty="0" smtClean="0"/>
              <a:t>Implication </a:t>
            </a:r>
            <a:r>
              <a:rPr lang="en-US" dirty="0" smtClean="0">
                <a:solidFill>
                  <a:srgbClr val="FF39E7"/>
                </a:solidFill>
              </a:rPr>
              <a:t>!=</a:t>
            </a:r>
            <a:r>
              <a:rPr lang="en-US" dirty="0" smtClean="0"/>
              <a:t> Meaning</a:t>
            </a:r>
          </a:p>
        </p:txBody>
      </p:sp>
    </p:spTree>
    <p:extLst>
      <p:ext uri="{BB962C8B-B14F-4D97-AF65-F5344CB8AC3E}">
        <p14:creationId xmlns:p14="http://schemas.microsoft.com/office/powerpoint/2010/main" val="317483558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ignitenz-2015-speakertemplate</Template>
  <TotalTime>0</TotalTime>
  <Words>670</Words>
  <Application>Microsoft Office PowerPoint</Application>
  <PresentationFormat>Custom</PresentationFormat>
  <Paragraphs>140</Paragraphs>
  <Slides>51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Consolas</vt:lpstr>
      <vt:lpstr>Segoe UI</vt:lpstr>
      <vt:lpstr>Segoe UI Light</vt:lpstr>
      <vt:lpstr>Segoe UI Semibold</vt:lpstr>
      <vt:lpstr>Wingdings</vt:lpstr>
      <vt:lpstr>5-30610_Microsoft_Ignite_Keynote_Template</vt:lpstr>
      <vt:lpstr>PowerPoint Presentation</vt:lpstr>
      <vt:lpstr>Security in a Container based World</vt:lpstr>
      <vt:lpstr>PowerPoint Presentation</vt:lpstr>
      <vt:lpstr>Modern  Architecture  Security  Series</vt:lpstr>
      <vt:lpstr>caution: fast paced field ahead  watch for out of date content </vt:lpstr>
      <vt:lpstr>containers are here</vt:lpstr>
      <vt:lpstr>In this talk</vt:lpstr>
      <vt:lpstr>Container fundamentals</vt:lpstr>
      <vt:lpstr>Language is hard Implication != Meaning</vt:lpstr>
      <vt:lpstr>Virtual Machines vs. Containers</vt:lpstr>
      <vt:lpstr>Containers do not contain</vt:lpstr>
      <vt:lpstr>Until now,  container implementations vary</vt:lpstr>
      <vt:lpstr>open container initiative https://www.opencontainers.org/</vt:lpstr>
      <vt:lpstr>Prevention</vt:lpstr>
      <vt:lpstr>Check your privileges</vt:lpstr>
      <vt:lpstr>The namespace issue  there's no user ID isolation</vt:lpstr>
      <vt:lpstr>“A process process running as root (UID 0) in a container has root-level privileges on the underlying host when interacting with the kernel”</vt:lpstr>
      <vt:lpstr>Reduce your privileges  as soon as possible</vt:lpstr>
      <vt:lpstr>Don't run as root this may be easier said than done</vt:lpstr>
      <vt:lpstr>Use trusted sources</vt:lpstr>
      <vt:lpstr>Only run applications from  a trusted source</vt:lpstr>
      <vt:lpstr> Free, paid, trusted and private  prebuilt containers and apps</vt:lpstr>
      <vt:lpstr>Signing helps with trust Signing an image, container or containerised app can help determine its origin.</vt:lpstr>
      <vt:lpstr>check decide run</vt:lpstr>
      <vt:lpstr>Vulnerability Management and Updates</vt:lpstr>
      <vt:lpstr>Patching the stack</vt:lpstr>
      <vt:lpstr>Operating system Installed applications  Installed services Containerisation software</vt:lpstr>
      <vt:lpstr>patch every container instance and associated image</vt:lpstr>
      <vt:lpstr>Isolate your containers</vt:lpstr>
      <vt:lpstr>PowerPoint Presentation</vt:lpstr>
      <vt:lpstr>Use an entreprise grade host (and manage it as such)</vt:lpstr>
      <vt:lpstr> Reduce your attack surface Minimise on host services to essentials only (ie. ssh + monitoring)</vt:lpstr>
      <vt:lpstr>Defense at every layer</vt:lpstr>
      <vt:lpstr>Your application is still the most likely attack vector</vt:lpstr>
      <vt:lpstr>Detection</vt:lpstr>
      <vt:lpstr>Monitoring your environment</vt:lpstr>
      <vt:lpstr>Watch your logs like actually,  for real,  not just when you’re debugging</vt:lpstr>
      <vt:lpstr>Monitor every layer</vt:lpstr>
      <vt:lpstr>impact of compromise</vt:lpstr>
      <vt:lpstr>Seek assurance</vt:lpstr>
      <vt:lpstr>Frequently changing architectures require frequent assessment  by someone who understands the tech</vt:lpstr>
      <vt:lpstr>PowerPoint Presentation</vt:lpstr>
      <vt:lpstr>Summary</vt:lpstr>
      <vt:lpstr>TL;DR</vt:lpstr>
      <vt:lpstr>Prevention</vt:lpstr>
      <vt:lpstr>Detection</vt:lpstr>
      <vt:lpstr>Links and Resources</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2015-07-14T22:12:59Z</dcterms:created>
  <dcterms:modified xsi:type="dcterms:W3CDTF">2015-09-04T03:07:42Z</dcterms:modified>
</cp:coreProperties>
</file>